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58" r:id="rId2"/>
    <p:sldId id="354" r:id="rId3"/>
    <p:sldId id="375" r:id="rId4"/>
    <p:sldId id="377" r:id="rId5"/>
    <p:sldId id="379" r:id="rId6"/>
    <p:sldId id="389" r:id="rId7"/>
    <p:sldId id="381" r:id="rId8"/>
    <p:sldId id="368" r:id="rId9"/>
    <p:sldId id="382" r:id="rId10"/>
    <p:sldId id="390" r:id="rId11"/>
    <p:sldId id="383" r:id="rId12"/>
    <p:sldId id="384" r:id="rId13"/>
    <p:sldId id="385" r:id="rId14"/>
    <p:sldId id="386" r:id="rId15"/>
    <p:sldId id="370" r:id="rId16"/>
    <p:sldId id="371" r:id="rId17"/>
    <p:sldId id="387" r:id="rId18"/>
    <p:sldId id="388" r:id="rId19"/>
    <p:sldId id="380"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T" initials="JT" lastIdx="1" clrIdx="0">
    <p:extLst>
      <p:ext uri="{19B8F6BF-5375-455C-9EA6-DF929625EA0E}">
        <p15:presenceInfo xmlns:p15="http://schemas.microsoft.com/office/powerpoint/2012/main" userId="John T" providerId="None"/>
      </p:ext>
    </p:extLst>
  </p:cmAuthor>
  <p:cmAuthor id="2" name="John Theoharis" initials="JT" lastIdx="7" clrIdx="1">
    <p:extLst>
      <p:ext uri="{19B8F6BF-5375-455C-9EA6-DF929625EA0E}">
        <p15:presenceInfo xmlns:p15="http://schemas.microsoft.com/office/powerpoint/2012/main" userId="bb66209c36397d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18D"/>
    <a:srgbClr val="0F3F8C"/>
    <a:srgbClr val="FFE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A5C71-E9E5-48FF-8BB4-4412E3B8F587}" type="datetimeFigureOut">
              <a:rPr lang="en-US" smtClean="0"/>
              <a:t>7/6/2023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F34E1-18BB-462C-A976-FBA6D5EC679B}" type="slidenum">
              <a:rPr lang="en-US" smtClean="0"/>
              <a:t>‹#›</a:t>
            </a:fld>
            <a:endParaRPr lang="en-US"/>
          </a:p>
        </p:txBody>
      </p:sp>
    </p:spTree>
    <p:extLst>
      <p:ext uri="{BB962C8B-B14F-4D97-AF65-F5344CB8AC3E}">
        <p14:creationId xmlns:p14="http://schemas.microsoft.com/office/powerpoint/2010/main" val="1319073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Mobile applications not only entertain their users but also provide them with information that they might need, act as a key driver of enhancing the productivity of a business by attracting more customers.</a:t>
            </a:r>
          </a:p>
        </p:txBody>
      </p:sp>
      <p:sp>
        <p:nvSpPr>
          <p:cNvPr id="4" name="Slide Number Placeholder 3"/>
          <p:cNvSpPr>
            <a:spLocks noGrp="1"/>
          </p:cNvSpPr>
          <p:nvPr>
            <p:ph type="sldNum" sz="quarter" idx="5"/>
          </p:nvPr>
        </p:nvSpPr>
        <p:spPr/>
        <p:txBody>
          <a:bodyPr/>
          <a:lstStyle/>
          <a:p>
            <a:fld id="{7C3F34E1-18BB-462C-A976-FBA6D5EC679B}" type="slidenum">
              <a:rPr lang="en-US" smtClean="0"/>
              <a:t>3</a:t>
            </a:fld>
            <a:endParaRPr lang="en-US"/>
          </a:p>
        </p:txBody>
      </p:sp>
    </p:spTree>
    <p:extLst>
      <p:ext uri="{BB962C8B-B14F-4D97-AF65-F5344CB8AC3E}">
        <p14:creationId xmlns:p14="http://schemas.microsoft.com/office/powerpoint/2010/main" val="2151793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C59629-359F-B297-1316-D30A5D2EBCE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EBB3F27-3E63-B0BC-D9A4-C9B4DBAD1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BDAF1ED-7FB7-9FC9-F26C-27DB87876B07}"/>
              </a:ext>
            </a:extLst>
          </p:cNvPr>
          <p:cNvSpPr>
            <a:spLocks noGrp="1"/>
          </p:cNvSpPr>
          <p:nvPr>
            <p:ph type="dt" sz="half" idx="10"/>
          </p:nvPr>
        </p:nvSpPr>
        <p:spPr/>
        <p:txBody>
          <a:bodyPr/>
          <a:lstStyle/>
          <a:p>
            <a:fld id="{F8B963F8-8ADE-4317-8FFF-0F5D83EC0362}" type="datetime1">
              <a:rPr lang="de-DE" smtClean="0"/>
              <a:t>06.07.2023</a:t>
            </a:fld>
            <a:endParaRPr lang="de-DE"/>
          </a:p>
        </p:txBody>
      </p:sp>
      <p:sp>
        <p:nvSpPr>
          <p:cNvPr id="5" name="Fußzeilenplatzhalter 4">
            <a:extLst>
              <a:ext uri="{FF2B5EF4-FFF2-40B4-BE49-F238E27FC236}">
                <a16:creationId xmlns:a16="http://schemas.microsoft.com/office/drawing/2014/main" id="{8309A82A-DEE5-BFCA-2885-2373C2B0C6F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F87BE6D-6425-7002-100F-F1362582F82D}"/>
              </a:ext>
            </a:extLst>
          </p:cNvPr>
          <p:cNvSpPr>
            <a:spLocks noGrp="1"/>
          </p:cNvSpPr>
          <p:nvPr>
            <p:ph type="sldNum" sz="quarter" idx="12"/>
          </p:nvPr>
        </p:nvSpPr>
        <p:spPr/>
        <p:txBody>
          <a:bodyPr/>
          <a:lstStyle/>
          <a:p>
            <a:fld id="{CB0DB644-C211-4903-A21F-95A43C3F3F9A}" type="slidenum">
              <a:rPr lang="de-DE" smtClean="0"/>
              <a:t>‹#›</a:t>
            </a:fld>
            <a:endParaRPr lang="de-DE"/>
          </a:p>
        </p:txBody>
      </p:sp>
    </p:spTree>
    <p:extLst>
      <p:ext uri="{BB962C8B-B14F-4D97-AF65-F5344CB8AC3E}">
        <p14:creationId xmlns:p14="http://schemas.microsoft.com/office/powerpoint/2010/main" val="132576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631E6E-A430-4007-0BBE-DB9B90E8571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6B37BF6-19B5-4B99-E0D2-FC042844E3F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F43830A-E011-30C4-7C6A-71A17D4A4922}"/>
              </a:ext>
            </a:extLst>
          </p:cNvPr>
          <p:cNvSpPr>
            <a:spLocks noGrp="1"/>
          </p:cNvSpPr>
          <p:nvPr>
            <p:ph type="dt" sz="half" idx="10"/>
          </p:nvPr>
        </p:nvSpPr>
        <p:spPr/>
        <p:txBody>
          <a:bodyPr/>
          <a:lstStyle/>
          <a:p>
            <a:fld id="{079E4BF4-A3FC-44BD-9D31-D0118A83AEF5}" type="datetime1">
              <a:rPr lang="de-DE" smtClean="0"/>
              <a:t>06.07.2023</a:t>
            </a:fld>
            <a:endParaRPr lang="de-DE"/>
          </a:p>
        </p:txBody>
      </p:sp>
      <p:sp>
        <p:nvSpPr>
          <p:cNvPr id="5" name="Fußzeilenplatzhalter 4">
            <a:extLst>
              <a:ext uri="{FF2B5EF4-FFF2-40B4-BE49-F238E27FC236}">
                <a16:creationId xmlns:a16="http://schemas.microsoft.com/office/drawing/2014/main" id="{C960B7D4-490D-9F22-DA80-7A6783701D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7DAFB0-E9B6-224C-B44A-E06AEAD7818C}"/>
              </a:ext>
            </a:extLst>
          </p:cNvPr>
          <p:cNvSpPr>
            <a:spLocks noGrp="1"/>
          </p:cNvSpPr>
          <p:nvPr>
            <p:ph type="sldNum" sz="quarter" idx="12"/>
          </p:nvPr>
        </p:nvSpPr>
        <p:spPr/>
        <p:txBody>
          <a:bodyPr/>
          <a:lstStyle/>
          <a:p>
            <a:fld id="{CB0DB644-C211-4903-A21F-95A43C3F3F9A}" type="slidenum">
              <a:rPr lang="de-DE" smtClean="0"/>
              <a:t>‹#›</a:t>
            </a:fld>
            <a:endParaRPr lang="de-DE"/>
          </a:p>
        </p:txBody>
      </p:sp>
    </p:spTree>
    <p:extLst>
      <p:ext uri="{BB962C8B-B14F-4D97-AF65-F5344CB8AC3E}">
        <p14:creationId xmlns:p14="http://schemas.microsoft.com/office/powerpoint/2010/main" val="300780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C8A414F-129A-EAF7-685A-F1E83B5E22D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51D4BBD-768E-D207-034F-B83EE3E7370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8010DA5-AD8C-ACAE-5FA5-977348CD54CD}"/>
              </a:ext>
            </a:extLst>
          </p:cNvPr>
          <p:cNvSpPr>
            <a:spLocks noGrp="1"/>
          </p:cNvSpPr>
          <p:nvPr>
            <p:ph type="dt" sz="half" idx="10"/>
          </p:nvPr>
        </p:nvSpPr>
        <p:spPr/>
        <p:txBody>
          <a:bodyPr/>
          <a:lstStyle/>
          <a:p>
            <a:fld id="{5E5F3557-CEA3-48B4-AFA5-679ABC96ADD8}" type="datetime1">
              <a:rPr lang="de-DE" smtClean="0"/>
              <a:t>06.07.2023</a:t>
            </a:fld>
            <a:endParaRPr lang="de-DE"/>
          </a:p>
        </p:txBody>
      </p:sp>
      <p:sp>
        <p:nvSpPr>
          <p:cNvPr id="5" name="Fußzeilenplatzhalter 4">
            <a:extLst>
              <a:ext uri="{FF2B5EF4-FFF2-40B4-BE49-F238E27FC236}">
                <a16:creationId xmlns:a16="http://schemas.microsoft.com/office/drawing/2014/main" id="{4E77B861-FED5-CFF3-05B8-801708684B1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CC33544-344B-330D-C544-D58A90241DF5}"/>
              </a:ext>
            </a:extLst>
          </p:cNvPr>
          <p:cNvSpPr>
            <a:spLocks noGrp="1"/>
          </p:cNvSpPr>
          <p:nvPr>
            <p:ph type="sldNum" sz="quarter" idx="12"/>
          </p:nvPr>
        </p:nvSpPr>
        <p:spPr/>
        <p:txBody>
          <a:bodyPr/>
          <a:lstStyle/>
          <a:p>
            <a:fld id="{CB0DB644-C211-4903-A21F-95A43C3F3F9A}" type="slidenum">
              <a:rPr lang="de-DE" smtClean="0"/>
              <a:t>‹#›</a:t>
            </a:fld>
            <a:endParaRPr lang="de-DE"/>
          </a:p>
        </p:txBody>
      </p:sp>
    </p:spTree>
    <p:extLst>
      <p:ext uri="{BB962C8B-B14F-4D97-AF65-F5344CB8AC3E}">
        <p14:creationId xmlns:p14="http://schemas.microsoft.com/office/powerpoint/2010/main" val="217992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1372FA91-C0DD-32EE-058F-1CEE1057DC18}"/>
              </a:ext>
            </a:extLst>
          </p:cNvPr>
          <p:cNvSpPr>
            <a:spLocks noGrp="1"/>
          </p:cNvSpPr>
          <p:nvPr>
            <p:ph type="dt" sz="half" idx="10"/>
          </p:nvPr>
        </p:nvSpPr>
        <p:spPr/>
        <p:txBody>
          <a:bodyPr/>
          <a:lstStyle/>
          <a:p>
            <a:fld id="{7C0CA38D-A13F-4ED2-9130-18DC0F4F57DA}" type="datetime1">
              <a:rPr lang="de-DE" smtClean="0"/>
              <a:t>06.07.2023</a:t>
            </a:fld>
            <a:endParaRPr lang="de-DE"/>
          </a:p>
        </p:txBody>
      </p:sp>
      <p:sp>
        <p:nvSpPr>
          <p:cNvPr id="5" name="Fußzeilenplatzhalter 4">
            <a:extLst>
              <a:ext uri="{FF2B5EF4-FFF2-40B4-BE49-F238E27FC236}">
                <a16:creationId xmlns:a16="http://schemas.microsoft.com/office/drawing/2014/main" id="{9E2AC1A7-8445-7E49-D824-48A425DB28E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570F45E-85E1-5FDF-9868-8BC6996F3DC7}"/>
              </a:ext>
            </a:extLst>
          </p:cNvPr>
          <p:cNvSpPr>
            <a:spLocks noGrp="1"/>
          </p:cNvSpPr>
          <p:nvPr>
            <p:ph type="sldNum" sz="quarter" idx="12"/>
          </p:nvPr>
        </p:nvSpPr>
        <p:spPr/>
        <p:txBody>
          <a:bodyPr/>
          <a:lstStyle/>
          <a:p>
            <a:fld id="{CB0DB644-C211-4903-A21F-95A43C3F3F9A}" type="slidenum">
              <a:rPr lang="de-DE" smtClean="0"/>
              <a:t>‹#›</a:t>
            </a:fld>
            <a:endParaRPr lang="de-DE"/>
          </a:p>
        </p:txBody>
      </p:sp>
      <p:pic>
        <p:nvPicPr>
          <p:cNvPr id="7" name="Inhaltsplatzhalter 4">
            <a:extLst>
              <a:ext uri="{FF2B5EF4-FFF2-40B4-BE49-F238E27FC236}">
                <a16:creationId xmlns:a16="http://schemas.microsoft.com/office/drawing/2014/main" id="{AA3A8DD8-B47B-FC24-279B-15F6A554D895}"/>
              </a:ext>
            </a:extLst>
          </p:cNvPr>
          <p:cNvPicPr>
            <a:picLocks noChangeAspect="1"/>
          </p:cNvPicPr>
          <p:nvPr userDrawn="1"/>
        </p:nvPicPr>
        <p:blipFill rotWithShape="1">
          <a:blip r:embed="rId2"/>
          <a:srcRect l="11809" t="24911" b="11417"/>
          <a:stretch/>
        </p:blipFill>
        <p:spPr>
          <a:xfrm>
            <a:off x="-40" y="-71922"/>
            <a:ext cx="12192000" cy="6663508"/>
          </a:xfrm>
          <a:prstGeom prst="rect">
            <a:avLst/>
          </a:prstGeom>
        </p:spPr>
      </p:pic>
      <p:pic>
        <p:nvPicPr>
          <p:cNvPr id="8" name="Grafik 7">
            <a:extLst>
              <a:ext uri="{FF2B5EF4-FFF2-40B4-BE49-F238E27FC236}">
                <a16:creationId xmlns:a16="http://schemas.microsoft.com/office/drawing/2014/main" id="{93EDBB03-E3BA-8E27-A5F0-D69FC4419AFF}"/>
              </a:ext>
            </a:extLst>
          </p:cNvPr>
          <p:cNvPicPr>
            <a:picLocks noChangeAspect="1"/>
          </p:cNvPicPr>
          <p:nvPr userDrawn="1"/>
        </p:nvPicPr>
        <p:blipFill>
          <a:blip r:embed="rId3"/>
          <a:stretch>
            <a:fillRect/>
          </a:stretch>
        </p:blipFill>
        <p:spPr>
          <a:xfrm rot="10800000">
            <a:off x="0" y="6591586"/>
            <a:ext cx="12192000" cy="266413"/>
          </a:xfrm>
          <a:prstGeom prst="rect">
            <a:avLst/>
          </a:prstGeom>
        </p:spPr>
      </p:pic>
      <p:pic>
        <p:nvPicPr>
          <p:cNvPr id="9" name="Grafik 8">
            <a:extLst>
              <a:ext uri="{FF2B5EF4-FFF2-40B4-BE49-F238E27FC236}">
                <a16:creationId xmlns:a16="http://schemas.microsoft.com/office/drawing/2014/main" id="{B062C838-4B11-F185-0A64-A0D5A5DD7674}"/>
              </a:ext>
            </a:extLst>
          </p:cNvPr>
          <p:cNvPicPr>
            <a:picLocks noGrp="1" noRot="1" noChangeAspect="1" noMove="1" noResize="1" noEditPoints="1" noAdjustHandles="1" noChangeArrowheads="1" noChangeShapeType="1" noCrop="1"/>
          </p:cNvPicPr>
          <p:nvPr userDrawn="1"/>
        </p:nvPicPr>
        <p:blipFill>
          <a:blip r:embed="rId3">
            <a:lum bright="70000" contrast="-70000"/>
          </a:blip>
          <a:stretch>
            <a:fillRect/>
          </a:stretch>
        </p:blipFill>
        <p:spPr>
          <a:xfrm>
            <a:off x="-40" y="-85379"/>
            <a:ext cx="12192000" cy="1428850"/>
          </a:xfrm>
          <a:prstGeom prst="rect">
            <a:avLst/>
          </a:prstGeom>
        </p:spPr>
      </p:pic>
      <p:sp>
        <p:nvSpPr>
          <p:cNvPr id="12" name="Content Placeholder 2">
            <a:extLst>
              <a:ext uri="{FF2B5EF4-FFF2-40B4-BE49-F238E27FC236}">
                <a16:creationId xmlns:a16="http://schemas.microsoft.com/office/drawing/2014/main" id="{0A3BA727-B08F-5503-987B-1BDCC0336B70}"/>
              </a:ext>
            </a:extLst>
          </p:cNvPr>
          <p:cNvSpPr txBox="1">
            <a:spLocks noChangeArrowheads="1"/>
          </p:cNvSpPr>
          <p:nvPr userDrawn="1"/>
        </p:nvSpPr>
        <p:spPr>
          <a:xfrm>
            <a:off x="447039" y="1700213"/>
            <a:ext cx="10975975" cy="5157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200">
              <a:ea typeface="Arial" panose="020B0604020202020204" pitchFamily="34" charset="0"/>
            </a:endParaRPr>
          </a:p>
        </p:txBody>
      </p:sp>
      <p:sp>
        <p:nvSpPr>
          <p:cNvPr id="3" name="Inhaltsplatzhalter 2">
            <a:extLst>
              <a:ext uri="{FF2B5EF4-FFF2-40B4-BE49-F238E27FC236}">
                <a16:creationId xmlns:a16="http://schemas.microsoft.com/office/drawing/2014/main" id="{7581B6E7-709C-3C29-ABDB-C560BEE12EE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1" name="Title 1" hidden="1">
            <a:extLst>
              <a:ext uri="{FF2B5EF4-FFF2-40B4-BE49-F238E27FC236}">
                <a16:creationId xmlns:a16="http://schemas.microsoft.com/office/drawing/2014/main" id="{90A09C29-CC54-078F-3433-4061055855DF}"/>
              </a:ext>
            </a:extLst>
          </p:cNvPr>
          <p:cNvSpPr txBox="1">
            <a:spLocks noGrp="1" noRot="1" noMove="1" noResize="1" noEditPoints="1" noAdjustHandles="1" noChangeArrowheads="1" noChangeShapeType="1"/>
          </p:cNvSpPr>
          <p:nvPr userDrawn="1"/>
        </p:nvSpPr>
        <p:spPr>
          <a:xfrm>
            <a:off x="447040" y="572661"/>
            <a:ext cx="10758488" cy="59673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en-US" b="1">
              <a:solidFill>
                <a:schemeClr val="bg1"/>
              </a:solidFill>
            </a:endParaRPr>
          </a:p>
        </p:txBody>
      </p:sp>
      <p:sp>
        <p:nvSpPr>
          <p:cNvPr id="2" name="Titel 1">
            <a:extLst>
              <a:ext uri="{FF2B5EF4-FFF2-40B4-BE49-F238E27FC236}">
                <a16:creationId xmlns:a16="http://schemas.microsoft.com/office/drawing/2014/main" id="{50174DA2-1E25-EB7A-D665-827B97262C04}"/>
              </a:ext>
            </a:extLst>
          </p:cNvPr>
          <p:cNvSpPr>
            <a:spLocks noGrp="1"/>
          </p:cNvSpPr>
          <p:nvPr>
            <p:ph type="title"/>
          </p:nvPr>
        </p:nvSpPr>
        <p:spPr>
          <a:xfrm>
            <a:off x="838200" y="0"/>
            <a:ext cx="10515600" cy="1325563"/>
          </a:xfrm>
        </p:spPr>
        <p:txBody>
          <a:bodyPr/>
          <a:lstStyle>
            <a:lvl1pPr>
              <a:defRPr b="1">
                <a:solidFill>
                  <a:schemeClr val="bg1"/>
                </a:solidFill>
              </a:defRPr>
            </a:lvl1pPr>
          </a:lstStyle>
          <a:p>
            <a:r>
              <a:rPr lang="de-DE"/>
              <a:t>Mastertitelformat bearbeiten</a:t>
            </a:r>
          </a:p>
        </p:txBody>
      </p:sp>
      <p:pic>
        <p:nvPicPr>
          <p:cNvPr id="13" name="Picture 12">
            <a:extLst>
              <a:ext uri="{FF2B5EF4-FFF2-40B4-BE49-F238E27FC236}">
                <a16:creationId xmlns:a16="http://schemas.microsoft.com/office/drawing/2014/main" id="{63E5317B-03F0-314D-0B64-AEEB8BFDFA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91341" y="-98435"/>
            <a:ext cx="1400659" cy="1400659"/>
          </a:xfrm>
          <a:prstGeom prst="rect">
            <a:avLst/>
          </a:prstGeom>
        </p:spPr>
      </p:pic>
    </p:spTree>
    <p:extLst>
      <p:ext uri="{BB962C8B-B14F-4D97-AF65-F5344CB8AC3E}">
        <p14:creationId xmlns:p14="http://schemas.microsoft.com/office/powerpoint/2010/main" val="286481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25B10D-D91D-DB4D-43B0-9F527247A91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8C95285-2770-56BE-1D55-EEFCD02175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6ED1A96-F9CC-1AFC-3311-002CC0336E8A}"/>
              </a:ext>
            </a:extLst>
          </p:cNvPr>
          <p:cNvSpPr>
            <a:spLocks noGrp="1"/>
          </p:cNvSpPr>
          <p:nvPr>
            <p:ph type="dt" sz="half" idx="10"/>
          </p:nvPr>
        </p:nvSpPr>
        <p:spPr/>
        <p:txBody>
          <a:bodyPr/>
          <a:lstStyle/>
          <a:p>
            <a:fld id="{789CAD01-8A64-42B3-9364-BA55A8582C0C}" type="datetime1">
              <a:rPr lang="de-DE" smtClean="0"/>
              <a:t>06.07.2023</a:t>
            </a:fld>
            <a:endParaRPr lang="de-DE"/>
          </a:p>
        </p:txBody>
      </p:sp>
      <p:sp>
        <p:nvSpPr>
          <p:cNvPr id="5" name="Fußzeilenplatzhalter 4">
            <a:extLst>
              <a:ext uri="{FF2B5EF4-FFF2-40B4-BE49-F238E27FC236}">
                <a16:creationId xmlns:a16="http://schemas.microsoft.com/office/drawing/2014/main" id="{367AD029-F0EA-075A-5652-202FB4EA391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E524B8F-5753-4FFB-2F20-1C614161F39A}"/>
              </a:ext>
            </a:extLst>
          </p:cNvPr>
          <p:cNvSpPr>
            <a:spLocks noGrp="1"/>
          </p:cNvSpPr>
          <p:nvPr>
            <p:ph type="sldNum" sz="quarter" idx="12"/>
          </p:nvPr>
        </p:nvSpPr>
        <p:spPr/>
        <p:txBody>
          <a:bodyPr/>
          <a:lstStyle/>
          <a:p>
            <a:fld id="{CB0DB644-C211-4903-A21F-95A43C3F3F9A}" type="slidenum">
              <a:rPr lang="de-DE" smtClean="0"/>
              <a:t>‹#›</a:t>
            </a:fld>
            <a:endParaRPr lang="de-DE"/>
          </a:p>
        </p:txBody>
      </p:sp>
    </p:spTree>
    <p:extLst>
      <p:ext uri="{BB962C8B-B14F-4D97-AF65-F5344CB8AC3E}">
        <p14:creationId xmlns:p14="http://schemas.microsoft.com/office/powerpoint/2010/main" val="240692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587175-D11E-BE52-1F15-3B818A5C526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C7A591A-E0BE-007E-FAC5-C996FD665D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18E4C1F-E0E6-5C39-6813-987CE51B065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6271A35-8134-8B43-4F88-D082F9D209FE}"/>
              </a:ext>
            </a:extLst>
          </p:cNvPr>
          <p:cNvSpPr>
            <a:spLocks noGrp="1"/>
          </p:cNvSpPr>
          <p:nvPr>
            <p:ph type="dt" sz="half" idx="10"/>
          </p:nvPr>
        </p:nvSpPr>
        <p:spPr/>
        <p:txBody>
          <a:bodyPr/>
          <a:lstStyle/>
          <a:p>
            <a:fld id="{4AB68319-B312-46EA-8754-286A53C143AB}" type="datetime1">
              <a:rPr lang="de-DE" smtClean="0"/>
              <a:t>06.07.2023</a:t>
            </a:fld>
            <a:endParaRPr lang="de-DE"/>
          </a:p>
        </p:txBody>
      </p:sp>
      <p:sp>
        <p:nvSpPr>
          <p:cNvPr id="6" name="Fußzeilenplatzhalter 5">
            <a:extLst>
              <a:ext uri="{FF2B5EF4-FFF2-40B4-BE49-F238E27FC236}">
                <a16:creationId xmlns:a16="http://schemas.microsoft.com/office/drawing/2014/main" id="{77ABE10C-EA47-075F-C132-FEDFA222A2C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9053D0-D499-DF5D-9255-2E44791DC48C}"/>
              </a:ext>
            </a:extLst>
          </p:cNvPr>
          <p:cNvSpPr>
            <a:spLocks noGrp="1"/>
          </p:cNvSpPr>
          <p:nvPr>
            <p:ph type="sldNum" sz="quarter" idx="12"/>
          </p:nvPr>
        </p:nvSpPr>
        <p:spPr/>
        <p:txBody>
          <a:bodyPr/>
          <a:lstStyle/>
          <a:p>
            <a:fld id="{CB0DB644-C211-4903-A21F-95A43C3F3F9A}" type="slidenum">
              <a:rPr lang="de-DE" smtClean="0"/>
              <a:t>‹#›</a:t>
            </a:fld>
            <a:endParaRPr lang="de-DE"/>
          </a:p>
        </p:txBody>
      </p:sp>
    </p:spTree>
    <p:extLst>
      <p:ext uri="{BB962C8B-B14F-4D97-AF65-F5344CB8AC3E}">
        <p14:creationId xmlns:p14="http://schemas.microsoft.com/office/powerpoint/2010/main" val="1177677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F4827-4B9D-4CD6-47E8-5470EF539F4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38E2A7B-FBFE-91DF-E5EC-ABC187C4FA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922363C-B5F0-B2AF-07BA-E48D3753BEE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5B8E777-D03D-1995-45BF-E91AF23FE8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0D85ACC-F6A3-4CCA-EA46-16570867436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DDBE7AA-F05A-4A49-E811-6E5DF33A0F77}"/>
              </a:ext>
            </a:extLst>
          </p:cNvPr>
          <p:cNvSpPr>
            <a:spLocks noGrp="1"/>
          </p:cNvSpPr>
          <p:nvPr>
            <p:ph type="dt" sz="half" idx="10"/>
          </p:nvPr>
        </p:nvSpPr>
        <p:spPr/>
        <p:txBody>
          <a:bodyPr/>
          <a:lstStyle/>
          <a:p>
            <a:fld id="{B640510B-B966-4402-9BE9-3EBB1F23A22E}" type="datetime1">
              <a:rPr lang="de-DE" smtClean="0"/>
              <a:t>06.07.2023</a:t>
            </a:fld>
            <a:endParaRPr lang="de-DE"/>
          </a:p>
        </p:txBody>
      </p:sp>
      <p:sp>
        <p:nvSpPr>
          <p:cNvPr id="8" name="Fußzeilenplatzhalter 7">
            <a:extLst>
              <a:ext uri="{FF2B5EF4-FFF2-40B4-BE49-F238E27FC236}">
                <a16:creationId xmlns:a16="http://schemas.microsoft.com/office/drawing/2014/main" id="{73208FD0-7605-76E6-5696-E320EC050BB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B62E65C-4775-FC31-CBAA-682CE11D0421}"/>
              </a:ext>
            </a:extLst>
          </p:cNvPr>
          <p:cNvSpPr>
            <a:spLocks noGrp="1"/>
          </p:cNvSpPr>
          <p:nvPr>
            <p:ph type="sldNum" sz="quarter" idx="12"/>
          </p:nvPr>
        </p:nvSpPr>
        <p:spPr/>
        <p:txBody>
          <a:bodyPr/>
          <a:lstStyle/>
          <a:p>
            <a:fld id="{CB0DB644-C211-4903-A21F-95A43C3F3F9A}" type="slidenum">
              <a:rPr lang="de-DE" smtClean="0"/>
              <a:t>‹#›</a:t>
            </a:fld>
            <a:endParaRPr lang="de-DE"/>
          </a:p>
        </p:txBody>
      </p:sp>
    </p:spTree>
    <p:extLst>
      <p:ext uri="{BB962C8B-B14F-4D97-AF65-F5344CB8AC3E}">
        <p14:creationId xmlns:p14="http://schemas.microsoft.com/office/powerpoint/2010/main" val="4045634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AB7FDA-A5A2-8190-95A9-F36CA10F170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58751B7-12D5-6BC9-41E6-5812D0278011}"/>
              </a:ext>
            </a:extLst>
          </p:cNvPr>
          <p:cNvSpPr>
            <a:spLocks noGrp="1"/>
          </p:cNvSpPr>
          <p:nvPr>
            <p:ph type="dt" sz="half" idx="10"/>
          </p:nvPr>
        </p:nvSpPr>
        <p:spPr/>
        <p:txBody>
          <a:bodyPr/>
          <a:lstStyle/>
          <a:p>
            <a:fld id="{D447B39C-5549-4CD6-8941-5B0B6FF4C228}" type="datetime1">
              <a:rPr lang="de-DE" smtClean="0"/>
              <a:t>06.07.2023</a:t>
            </a:fld>
            <a:endParaRPr lang="de-DE"/>
          </a:p>
        </p:txBody>
      </p:sp>
      <p:sp>
        <p:nvSpPr>
          <p:cNvPr id="4" name="Fußzeilenplatzhalter 3">
            <a:extLst>
              <a:ext uri="{FF2B5EF4-FFF2-40B4-BE49-F238E27FC236}">
                <a16:creationId xmlns:a16="http://schemas.microsoft.com/office/drawing/2014/main" id="{F8569CA9-4C25-4C20-E64B-D044A637142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96A8DD3-FAC0-54FC-455A-CE1D92509B4B}"/>
              </a:ext>
            </a:extLst>
          </p:cNvPr>
          <p:cNvSpPr>
            <a:spLocks noGrp="1"/>
          </p:cNvSpPr>
          <p:nvPr>
            <p:ph type="sldNum" sz="quarter" idx="12"/>
          </p:nvPr>
        </p:nvSpPr>
        <p:spPr/>
        <p:txBody>
          <a:bodyPr/>
          <a:lstStyle/>
          <a:p>
            <a:fld id="{CB0DB644-C211-4903-A21F-95A43C3F3F9A}" type="slidenum">
              <a:rPr lang="de-DE" smtClean="0"/>
              <a:t>‹#›</a:t>
            </a:fld>
            <a:endParaRPr lang="de-DE"/>
          </a:p>
        </p:txBody>
      </p:sp>
    </p:spTree>
    <p:extLst>
      <p:ext uri="{BB962C8B-B14F-4D97-AF65-F5344CB8AC3E}">
        <p14:creationId xmlns:p14="http://schemas.microsoft.com/office/powerpoint/2010/main" val="175962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48CC3F-CA93-0131-7195-48A9A5AD99A9}"/>
              </a:ext>
            </a:extLst>
          </p:cNvPr>
          <p:cNvSpPr>
            <a:spLocks noGrp="1"/>
          </p:cNvSpPr>
          <p:nvPr>
            <p:ph type="dt" sz="half" idx="10"/>
          </p:nvPr>
        </p:nvSpPr>
        <p:spPr/>
        <p:txBody>
          <a:bodyPr/>
          <a:lstStyle/>
          <a:p>
            <a:fld id="{EC65C697-F268-4225-972F-A55F688472D6}" type="datetime1">
              <a:rPr lang="de-DE" smtClean="0"/>
              <a:t>06.07.2023</a:t>
            </a:fld>
            <a:endParaRPr lang="de-DE"/>
          </a:p>
        </p:txBody>
      </p:sp>
      <p:sp>
        <p:nvSpPr>
          <p:cNvPr id="3" name="Fußzeilenplatzhalter 2">
            <a:extLst>
              <a:ext uri="{FF2B5EF4-FFF2-40B4-BE49-F238E27FC236}">
                <a16:creationId xmlns:a16="http://schemas.microsoft.com/office/drawing/2014/main" id="{D2FFCD7B-2B01-8D95-EC9E-C925BCF17EA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730649F-6D69-0A7C-DE9A-A18E1C375132}"/>
              </a:ext>
            </a:extLst>
          </p:cNvPr>
          <p:cNvSpPr>
            <a:spLocks noGrp="1"/>
          </p:cNvSpPr>
          <p:nvPr>
            <p:ph type="sldNum" sz="quarter" idx="12"/>
          </p:nvPr>
        </p:nvSpPr>
        <p:spPr/>
        <p:txBody>
          <a:bodyPr/>
          <a:lstStyle/>
          <a:p>
            <a:fld id="{CB0DB644-C211-4903-A21F-95A43C3F3F9A}" type="slidenum">
              <a:rPr lang="de-DE" smtClean="0"/>
              <a:t>‹#›</a:t>
            </a:fld>
            <a:endParaRPr lang="de-DE"/>
          </a:p>
        </p:txBody>
      </p:sp>
    </p:spTree>
    <p:extLst>
      <p:ext uri="{BB962C8B-B14F-4D97-AF65-F5344CB8AC3E}">
        <p14:creationId xmlns:p14="http://schemas.microsoft.com/office/powerpoint/2010/main" val="149046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BCEAF6-040A-B6D8-DFFD-FE5DA58FBBF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7846641-3694-FDE4-ABF6-AF8B08EB86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264C72B-6393-0F74-1673-F74AEAB3C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9D9DC88-8E58-F893-FDB4-ADB103E73731}"/>
              </a:ext>
            </a:extLst>
          </p:cNvPr>
          <p:cNvSpPr>
            <a:spLocks noGrp="1"/>
          </p:cNvSpPr>
          <p:nvPr>
            <p:ph type="dt" sz="half" idx="10"/>
          </p:nvPr>
        </p:nvSpPr>
        <p:spPr/>
        <p:txBody>
          <a:bodyPr/>
          <a:lstStyle/>
          <a:p>
            <a:fld id="{69350C01-6D26-47B8-BE0E-E7FE16995421}" type="datetime1">
              <a:rPr lang="de-DE" smtClean="0"/>
              <a:t>06.07.2023</a:t>
            </a:fld>
            <a:endParaRPr lang="de-DE"/>
          </a:p>
        </p:txBody>
      </p:sp>
      <p:sp>
        <p:nvSpPr>
          <p:cNvPr id="6" name="Fußzeilenplatzhalter 5">
            <a:extLst>
              <a:ext uri="{FF2B5EF4-FFF2-40B4-BE49-F238E27FC236}">
                <a16:creationId xmlns:a16="http://schemas.microsoft.com/office/drawing/2014/main" id="{8D5945C4-4590-3A93-35D2-850CED28A81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00FB180-3328-BF96-1489-ED0B11726F0B}"/>
              </a:ext>
            </a:extLst>
          </p:cNvPr>
          <p:cNvSpPr>
            <a:spLocks noGrp="1"/>
          </p:cNvSpPr>
          <p:nvPr>
            <p:ph type="sldNum" sz="quarter" idx="12"/>
          </p:nvPr>
        </p:nvSpPr>
        <p:spPr/>
        <p:txBody>
          <a:bodyPr/>
          <a:lstStyle/>
          <a:p>
            <a:fld id="{CB0DB644-C211-4903-A21F-95A43C3F3F9A}" type="slidenum">
              <a:rPr lang="de-DE" smtClean="0"/>
              <a:t>‹#›</a:t>
            </a:fld>
            <a:endParaRPr lang="de-DE"/>
          </a:p>
        </p:txBody>
      </p:sp>
    </p:spTree>
    <p:extLst>
      <p:ext uri="{BB962C8B-B14F-4D97-AF65-F5344CB8AC3E}">
        <p14:creationId xmlns:p14="http://schemas.microsoft.com/office/powerpoint/2010/main" val="214469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37946B-6333-BF91-36C2-F353AAAE4CA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81ECF6A-454E-B752-F6FC-9E37DE05B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1777BAC-DE17-D469-B6E4-8479F2701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1342A4D-FC46-50DC-D8C8-940F6C62BD6C}"/>
              </a:ext>
            </a:extLst>
          </p:cNvPr>
          <p:cNvSpPr>
            <a:spLocks noGrp="1"/>
          </p:cNvSpPr>
          <p:nvPr>
            <p:ph type="dt" sz="half" idx="10"/>
          </p:nvPr>
        </p:nvSpPr>
        <p:spPr/>
        <p:txBody>
          <a:bodyPr/>
          <a:lstStyle/>
          <a:p>
            <a:fld id="{29DC7B73-2624-4524-B1AF-0849FA03C820}" type="datetime1">
              <a:rPr lang="de-DE" smtClean="0"/>
              <a:t>06.07.2023</a:t>
            </a:fld>
            <a:endParaRPr lang="de-DE"/>
          </a:p>
        </p:txBody>
      </p:sp>
      <p:sp>
        <p:nvSpPr>
          <p:cNvPr id="6" name="Fußzeilenplatzhalter 5">
            <a:extLst>
              <a:ext uri="{FF2B5EF4-FFF2-40B4-BE49-F238E27FC236}">
                <a16:creationId xmlns:a16="http://schemas.microsoft.com/office/drawing/2014/main" id="{199C81F2-061F-452E-EE9E-45D75EE025C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45FB4D4-8DB0-C56A-3276-7F686B6FD19C}"/>
              </a:ext>
            </a:extLst>
          </p:cNvPr>
          <p:cNvSpPr>
            <a:spLocks noGrp="1"/>
          </p:cNvSpPr>
          <p:nvPr>
            <p:ph type="sldNum" sz="quarter" idx="12"/>
          </p:nvPr>
        </p:nvSpPr>
        <p:spPr/>
        <p:txBody>
          <a:bodyPr/>
          <a:lstStyle/>
          <a:p>
            <a:fld id="{CB0DB644-C211-4903-A21F-95A43C3F3F9A}" type="slidenum">
              <a:rPr lang="de-DE" smtClean="0"/>
              <a:t>‹#›</a:t>
            </a:fld>
            <a:endParaRPr lang="de-DE"/>
          </a:p>
        </p:txBody>
      </p:sp>
    </p:spTree>
    <p:extLst>
      <p:ext uri="{BB962C8B-B14F-4D97-AF65-F5344CB8AC3E}">
        <p14:creationId xmlns:p14="http://schemas.microsoft.com/office/powerpoint/2010/main" val="206695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97B6069-2A96-E882-2764-B2C5124A38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3D8F1C0-89C8-1D3C-86EB-70E5E32BC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7B15FE1-7757-DB4F-824A-C07BF9F5F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56BE6-F948-4F79-B717-6C399BAD3E02}" type="datetime1">
              <a:rPr lang="de-DE" smtClean="0"/>
              <a:t>06.07.2023</a:t>
            </a:fld>
            <a:endParaRPr lang="de-DE"/>
          </a:p>
        </p:txBody>
      </p:sp>
      <p:sp>
        <p:nvSpPr>
          <p:cNvPr id="5" name="Fußzeilenplatzhalter 4">
            <a:extLst>
              <a:ext uri="{FF2B5EF4-FFF2-40B4-BE49-F238E27FC236}">
                <a16:creationId xmlns:a16="http://schemas.microsoft.com/office/drawing/2014/main" id="{E60FEAF5-694A-20E5-8544-59F4EC56F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19650ED-F0A9-3216-A88F-CD2037BD3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DB644-C211-4903-A21F-95A43C3F3F9A}" type="slidenum">
              <a:rPr lang="de-DE" smtClean="0"/>
              <a:t>‹#›</a:t>
            </a:fld>
            <a:endParaRPr lang="de-DE"/>
          </a:p>
        </p:txBody>
      </p:sp>
    </p:spTree>
    <p:extLst>
      <p:ext uri="{BB962C8B-B14F-4D97-AF65-F5344CB8AC3E}">
        <p14:creationId xmlns:p14="http://schemas.microsoft.com/office/powerpoint/2010/main" val="3506408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nhaltsplatzhalter 4">
            <a:extLst>
              <a:ext uri="{FF2B5EF4-FFF2-40B4-BE49-F238E27FC236}">
                <a16:creationId xmlns:a16="http://schemas.microsoft.com/office/drawing/2014/main" id="{22069964-CB8D-2AB2-2B55-8F7BC30D455B}"/>
              </a:ext>
            </a:extLst>
          </p:cNvPr>
          <p:cNvPicPr>
            <a:picLocks noChangeAspect="1"/>
          </p:cNvPicPr>
          <p:nvPr/>
        </p:nvPicPr>
        <p:blipFill rotWithShape="1">
          <a:blip r:embed="rId2"/>
          <a:srcRect b="11417"/>
          <a:stretch/>
        </p:blipFill>
        <p:spPr>
          <a:xfrm>
            <a:off x="-40" y="519861"/>
            <a:ext cx="8686900" cy="6141142"/>
          </a:xfrm>
          <a:prstGeom prst="rect">
            <a:avLst/>
          </a:prstGeom>
        </p:spPr>
      </p:pic>
      <p:pic>
        <p:nvPicPr>
          <p:cNvPr id="6" name="Grafik 5">
            <a:extLst>
              <a:ext uri="{FF2B5EF4-FFF2-40B4-BE49-F238E27FC236}">
                <a16:creationId xmlns:a16="http://schemas.microsoft.com/office/drawing/2014/main" id="{21FA6D48-6A76-AC90-61AA-E133157BB2FA}"/>
              </a:ext>
            </a:extLst>
          </p:cNvPr>
          <p:cNvPicPr>
            <a:picLocks noChangeAspect="1"/>
          </p:cNvPicPr>
          <p:nvPr/>
        </p:nvPicPr>
        <p:blipFill>
          <a:blip r:embed="rId3">
            <a:lum bright="70000" contrast="-70000"/>
          </a:blip>
          <a:stretch>
            <a:fillRect/>
          </a:stretch>
        </p:blipFill>
        <p:spPr>
          <a:xfrm>
            <a:off x="-40" y="-131591"/>
            <a:ext cx="12192000" cy="1564749"/>
          </a:xfrm>
          <a:prstGeom prst="rect">
            <a:avLst/>
          </a:prstGeom>
        </p:spPr>
      </p:pic>
      <p:pic>
        <p:nvPicPr>
          <p:cNvPr id="8" name="Grafik 7">
            <a:extLst>
              <a:ext uri="{FF2B5EF4-FFF2-40B4-BE49-F238E27FC236}">
                <a16:creationId xmlns:a16="http://schemas.microsoft.com/office/drawing/2014/main" id="{DF5CB5F4-59A1-6648-419B-46C15F98FBD0}"/>
              </a:ext>
            </a:extLst>
          </p:cNvPr>
          <p:cNvPicPr>
            <a:picLocks noChangeAspect="1"/>
          </p:cNvPicPr>
          <p:nvPr/>
        </p:nvPicPr>
        <p:blipFill>
          <a:blip r:embed="rId3"/>
          <a:stretch>
            <a:fillRect/>
          </a:stretch>
        </p:blipFill>
        <p:spPr>
          <a:xfrm rot="10800000">
            <a:off x="0" y="6591586"/>
            <a:ext cx="12192000" cy="266413"/>
          </a:xfrm>
          <a:prstGeom prst="rect">
            <a:avLst/>
          </a:prstGeom>
        </p:spPr>
      </p:pic>
      <p:sp>
        <p:nvSpPr>
          <p:cNvPr id="11" name="Title 1">
            <a:extLst>
              <a:ext uri="{FF2B5EF4-FFF2-40B4-BE49-F238E27FC236}">
                <a16:creationId xmlns:a16="http://schemas.microsoft.com/office/drawing/2014/main" id="{9B60E520-316A-65A1-C305-2DBCCD147981}"/>
              </a:ext>
            </a:extLst>
          </p:cNvPr>
          <p:cNvSpPr txBox="1">
            <a:spLocks noChangeArrowheads="1"/>
          </p:cNvSpPr>
          <p:nvPr/>
        </p:nvSpPr>
        <p:spPr>
          <a:xfrm>
            <a:off x="836028" y="1743215"/>
            <a:ext cx="10519944" cy="1970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dirty="0">
                <a:latin typeface="+mn-lt"/>
              </a:rPr>
              <a:t>Comparative analysis between trained from scratch, and pretrained  live face recognition models, using the ResNet50 CNN architecture</a:t>
            </a:r>
            <a:endParaRPr lang="fr-FR" altLang="en-US" sz="3600" b="1" dirty="0">
              <a:latin typeface="+mn-lt"/>
              <a:cs typeface="Aharoni" panose="02010803020104030203" pitchFamily="2" charset="-79"/>
            </a:endParaRPr>
          </a:p>
        </p:txBody>
      </p:sp>
      <p:cxnSp>
        <p:nvCxnSpPr>
          <p:cNvPr id="12" name="Gerader Verbinder 11">
            <a:extLst>
              <a:ext uri="{FF2B5EF4-FFF2-40B4-BE49-F238E27FC236}">
                <a16:creationId xmlns:a16="http://schemas.microsoft.com/office/drawing/2014/main" id="{BBDD4F52-F79C-0F7F-0E6F-FC71D0588937}"/>
              </a:ext>
            </a:extLst>
          </p:cNvPr>
          <p:cNvCxnSpPr>
            <a:cxnSpLocks/>
          </p:cNvCxnSpPr>
          <p:nvPr/>
        </p:nvCxnSpPr>
        <p:spPr>
          <a:xfrm>
            <a:off x="1127760" y="4023360"/>
            <a:ext cx="6583680" cy="0"/>
          </a:xfrm>
          <a:prstGeom prst="line">
            <a:avLst/>
          </a:prstGeom>
          <a:ln w="57150">
            <a:solidFill>
              <a:srgbClr val="11418D"/>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5DB5EAF1-0338-54BB-9DB8-52B441C51DE1}"/>
              </a:ext>
            </a:extLst>
          </p:cNvPr>
          <p:cNvSpPr txBox="1">
            <a:spLocks noChangeArrowheads="1"/>
          </p:cNvSpPr>
          <p:nvPr/>
        </p:nvSpPr>
        <p:spPr>
          <a:xfrm>
            <a:off x="836028" y="4129650"/>
            <a:ext cx="9955313" cy="1219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Presenting:</a:t>
            </a:r>
          </a:p>
          <a:p>
            <a:pPr marL="0" indent="0">
              <a:buNone/>
            </a:pPr>
            <a:r>
              <a:rPr lang="en-US" sz="3200" dirty="0"/>
              <a:t>Apostolakis Charalampos, John </a:t>
            </a:r>
            <a:r>
              <a:rPr lang="en-US" sz="3200" dirty="0" err="1"/>
              <a:t>Theocharis</a:t>
            </a:r>
            <a:endParaRPr lang="en-US"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3553" y="-131591"/>
            <a:ext cx="1400659" cy="1458459"/>
          </a:xfrm>
          <a:prstGeom prst="rect">
            <a:avLst/>
          </a:prstGeom>
        </p:spPr>
      </p:pic>
      <p:sp>
        <p:nvSpPr>
          <p:cNvPr id="3" name="Subtitle 2">
            <a:extLst>
              <a:ext uri="{FF2B5EF4-FFF2-40B4-BE49-F238E27FC236}">
                <a16:creationId xmlns:a16="http://schemas.microsoft.com/office/drawing/2014/main" id="{570D99C2-E05F-C6F9-7B3E-50DD14558E2A}"/>
              </a:ext>
            </a:extLst>
          </p:cNvPr>
          <p:cNvSpPr txBox="1">
            <a:spLocks noChangeArrowheads="1"/>
          </p:cNvSpPr>
          <p:nvPr/>
        </p:nvSpPr>
        <p:spPr>
          <a:xfrm>
            <a:off x="836029" y="5765243"/>
            <a:ext cx="9955312" cy="572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July, 2023</a:t>
            </a:r>
          </a:p>
        </p:txBody>
      </p:sp>
      <p:pic>
        <p:nvPicPr>
          <p:cNvPr id="5" name="Picture 4">
            <a:extLst>
              <a:ext uri="{FF2B5EF4-FFF2-40B4-BE49-F238E27FC236}">
                <a16:creationId xmlns:a16="http://schemas.microsoft.com/office/drawing/2014/main" id="{4BACA503-7259-CB9E-A647-B1FF6371B0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4213" y="-131592"/>
            <a:ext cx="1577748" cy="1458460"/>
          </a:xfrm>
          <a:prstGeom prst="rect">
            <a:avLst/>
          </a:prstGeom>
        </p:spPr>
      </p:pic>
      <p:sp>
        <p:nvSpPr>
          <p:cNvPr id="4" name="Slide Number Placeholder 3"/>
          <p:cNvSpPr>
            <a:spLocks noGrp="1"/>
          </p:cNvSpPr>
          <p:nvPr>
            <p:ph type="sldNum" sz="quarter" idx="12"/>
          </p:nvPr>
        </p:nvSpPr>
        <p:spPr/>
        <p:txBody>
          <a:bodyPr/>
          <a:lstStyle/>
          <a:p>
            <a:fld id="{CB0DB644-C211-4903-A21F-95A43C3F3F9A}" type="slidenum">
              <a:rPr lang="de-DE" smtClean="0"/>
              <a:t>1</a:t>
            </a:fld>
            <a:endParaRPr lang="de-DE"/>
          </a:p>
        </p:txBody>
      </p:sp>
    </p:spTree>
    <p:extLst>
      <p:ext uri="{BB962C8B-B14F-4D97-AF65-F5344CB8AC3E}">
        <p14:creationId xmlns:p14="http://schemas.microsoft.com/office/powerpoint/2010/main" val="2173249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847927"/>
            <a:ext cx="7789762" cy="4351338"/>
          </a:xfrm>
        </p:spPr>
        <p:txBody>
          <a:bodyPr/>
          <a:lstStyle/>
          <a:p>
            <a:pPr lvl="0">
              <a:buFont typeface="Wingdings" panose="05000000000000000000" pitchFamily="2" charset="2"/>
              <a:buChar char="q"/>
            </a:pPr>
            <a:r>
              <a:rPr lang="en-150" sz="1800" b="1" u="sng" dirty="0">
                <a:solidFill>
                  <a:prstClr val="black"/>
                </a:solidFill>
                <a:latin typeface="Calibri" panose="020F0502020204030204" pitchFamily="34" charset="0"/>
                <a:ea typeface="Times New Roman" panose="02020603050405020304" pitchFamily="18" charset="0"/>
                <a:cs typeface="Mangal" panose="02040503050203030202" pitchFamily="18" charset="0"/>
              </a:rPr>
              <a:t>3rd Model: Custom CNN:</a:t>
            </a:r>
            <a:r>
              <a:rPr lang="en-150" sz="1800" b="1" dirty="0">
                <a:solidFill>
                  <a:prstClr val="black"/>
                </a:solidFill>
                <a:latin typeface="Calibri" panose="020F0502020204030204" pitchFamily="34" charset="0"/>
                <a:ea typeface="Times New Roman" panose="02020603050405020304" pitchFamily="18" charset="0"/>
                <a:cs typeface="Mangal" panose="02040503050203030202" pitchFamily="18" charset="0"/>
              </a:rPr>
              <a:t> </a:t>
            </a:r>
            <a:r>
              <a:rPr lang="en-150" sz="1800" dirty="0">
                <a:solidFill>
                  <a:prstClr val="black"/>
                </a:solidFill>
                <a:latin typeface="Calibri" panose="020F0502020204030204" pitchFamily="34" charset="0"/>
                <a:ea typeface="Times New Roman" panose="02020603050405020304" pitchFamily="18" charset="0"/>
                <a:cs typeface="Mangal" panose="02040503050203030202" pitchFamily="18" charset="0"/>
              </a:rPr>
              <a:t>T</a:t>
            </a:r>
            <a:r>
              <a:rPr lang="en-150" sz="1800" dirty="0">
                <a:solidFill>
                  <a:prstClr val="black"/>
                </a:solidFill>
                <a:latin typeface="Calibri" panose="020F0502020204030204" pitchFamily="34" charset="0"/>
                <a:ea typeface="Times New Roman" panose="02020603050405020304" pitchFamily="18" charset="0"/>
              </a:rPr>
              <a:t>rain </a:t>
            </a:r>
            <a:r>
              <a:rPr lang="en-US" sz="1800" dirty="0">
                <a:solidFill>
                  <a:prstClr val="black"/>
                </a:solidFill>
                <a:latin typeface="Calibri" panose="020F0502020204030204" pitchFamily="34" charset="0"/>
                <a:ea typeface="Times New Roman" panose="02020603050405020304" pitchFamily="18" charset="0"/>
              </a:rPr>
              <a:t>a </a:t>
            </a:r>
            <a:r>
              <a:rPr lang="en-150" sz="1800" dirty="0">
                <a:solidFill>
                  <a:prstClr val="black"/>
                </a:solidFill>
                <a:latin typeface="Calibri" panose="020F0502020204030204" pitchFamily="34" charset="0"/>
                <a:ea typeface="Times New Roman" panose="02020603050405020304" pitchFamily="18" charset="0"/>
              </a:rPr>
              <a:t>custom face recognition convolutional neural network (CNN) simple model</a:t>
            </a:r>
            <a:r>
              <a:rPr lang="en-US" sz="1800" dirty="0">
                <a:solidFill>
                  <a:prstClr val="black"/>
                </a:solidFill>
                <a:latin typeface="Calibri" panose="020F0502020204030204" pitchFamily="34" charset="0"/>
                <a:ea typeface="Times New Roman" panose="02020603050405020304" pitchFamily="18" charset="0"/>
              </a:rPr>
              <a:t>, </a:t>
            </a:r>
            <a:r>
              <a:rPr lang="en-150" sz="1800" dirty="0">
                <a:solidFill>
                  <a:prstClr val="black"/>
                </a:solidFill>
                <a:latin typeface="Calibri" panose="020F0502020204030204" pitchFamily="34" charset="0"/>
                <a:ea typeface="Times New Roman" panose="02020603050405020304" pitchFamily="18" charset="0"/>
              </a:rPr>
              <a:t>using our own created dataset</a:t>
            </a:r>
            <a:r>
              <a:rPr lang="en-US" sz="1800" dirty="0">
                <a:solidFill>
                  <a:prstClr val="black"/>
                </a:solidFill>
                <a:latin typeface="Calibri" panose="020F0502020204030204" pitchFamily="34" charset="0"/>
                <a:ea typeface="Times New Roman" panose="02020603050405020304" pitchFamily="18" charset="0"/>
              </a:rPr>
              <a:t> </a:t>
            </a:r>
            <a:r>
              <a:rPr lang="en-150" sz="1800" dirty="0">
                <a:solidFill>
                  <a:prstClr val="black"/>
                </a:solidFill>
                <a:latin typeface="Calibri" panose="020F0502020204030204" pitchFamily="34" charset="0"/>
                <a:ea typeface="Times New Roman" panose="02020603050405020304" pitchFamily="18" charset="0"/>
              </a:rPr>
              <a:t>with</a:t>
            </a:r>
            <a:r>
              <a:rPr lang="en-US" sz="1800" dirty="0">
                <a:solidFill>
                  <a:prstClr val="black"/>
                </a:solidFill>
                <a:latin typeface="Calibri" panose="020F0502020204030204" pitchFamily="34" charset="0"/>
                <a:ea typeface="Times New Roman" panose="02020603050405020304" pitchFamily="18" charset="0"/>
              </a:rPr>
              <a:t>:</a:t>
            </a:r>
          </a:p>
          <a:p>
            <a:pPr lvl="0">
              <a:buFont typeface="Wingdings" panose="05000000000000000000" pitchFamily="2" charset="2"/>
              <a:buChar char="§"/>
            </a:pPr>
            <a:r>
              <a:rPr lang="en-150" sz="1800" dirty="0">
                <a:solidFill>
                  <a:prstClr val="black"/>
                </a:solidFill>
                <a:latin typeface="Calibri" panose="020F0502020204030204" pitchFamily="34" charset="0"/>
                <a:ea typeface="Times New Roman" panose="02020603050405020304" pitchFamily="18" charset="0"/>
              </a:rPr>
              <a:t>3 convolutional layers</a:t>
            </a:r>
            <a:r>
              <a:rPr lang="en-US" sz="1800" dirty="0">
                <a:solidFill>
                  <a:prstClr val="black"/>
                </a:solidFill>
                <a:latin typeface="Calibri" panose="020F0502020204030204" pitchFamily="34" charset="0"/>
                <a:ea typeface="Times New Roman" panose="02020603050405020304" pitchFamily="18" charset="0"/>
              </a:rPr>
              <a:t>, each one followed by </a:t>
            </a:r>
            <a:r>
              <a:rPr lang="en-150" sz="1800" dirty="0">
                <a:solidFill>
                  <a:prstClr val="black"/>
                </a:solidFill>
                <a:latin typeface="Calibri" panose="020F0502020204030204" pitchFamily="34" charset="0"/>
                <a:ea typeface="Times New Roman" panose="02020603050405020304" pitchFamily="18" charset="0"/>
              </a:rPr>
              <a:t>batch normalization</a:t>
            </a:r>
            <a:r>
              <a:rPr lang="en-US" sz="1800" dirty="0">
                <a:solidFill>
                  <a:prstClr val="black"/>
                </a:solidFill>
                <a:latin typeface="Calibri" panose="020F0502020204030204" pitchFamily="34" charset="0"/>
                <a:ea typeface="Times New Roman" panose="02020603050405020304" pitchFamily="18" charset="0"/>
              </a:rPr>
              <a:t>, </a:t>
            </a:r>
            <a:r>
              <a:rPr lang="en-150" sz="1800" dirty="0">
                <a:solidFill>
                  <a:prstClr val="black"/>
                </a:solidFill>
                <a:latin typeface="Calibri" panose="020F0502020204030204" pitchFamily="34" charset="0"/>
                <a:ea typeface="Times New Roman" panose="02020603050405020304" pitchFamily="18" charset="0"/>
              </a:rPr>
              <a:t>ReLU activation and max pooling</a:t>
            </a:r>
            <a:r>
              <a:rPr lang="en-US" sz="1800" dirty="0">
                <a:solidFill>
                  <a:prstClr val="black"/>
                </a:solidFill>
                <a:latin typeface="Calibri" panose="020F0502020204030204" pitchFamily="34" charset="0"/>
                <a:ea typeface="Times New Roman" panose="02020603050405020304" pitchFamily="18" charset="0"/>
              </a:rPr>
              <a:t> (</a:t>
            </a:r>
            <a:r>
              <a:rPr lang="en-US" sz="1800" dirty="0" err="1">
                <a:solidFill>
                  <a:prstClr val="black"/>
                </a:solidFill>
                <a:latin typeface="Calibri" panose="020F0502020204030204" pitchFamily="34" charset="0"/>
                <a:ea typeface="Times New Roman" panose="02020603050405020304" pitchFamily="18" charset="0"/>
              </a:rPr>
              <a:t>downsampling</a:t>
            </a:r>
            <a:r>
              <a:rPr lang="en-US" sz="1800" dirty="0">
                <a:solidFill>
                  <a:prstClr val="black"/>
                </a:solidFill>
                <a:latin typeface="Calibri" panose="020F0502020204030204" pitchFamily="34" charset="0"/>
                <a:ea typeface="Times New Roman" panose="02020603050405020304" pitchFamily="18" charset="0"/>
              </a:rPr>
              <a:t>)</a:t>
            </a:r>
          </a:p>
          <a:p>
            <a:pPr lvl="0">
              <a:buFont typeface="Wingdings" panose="05000000000000000000" pitchFamily="2" charset="2"/>
              <a:buChar char="§"/>
            </a:pPr>
            <a:r>
              <a:rPr lang="en-US" sz="1800" dirty="0">
                <a:solidFill>
                  <a:prstClr val="black"/>
                </a:solidFill>
                <a:latin typeface="Calibri" panose="020F0502020204030204" pitchFamily="34" charset="0"/>
                <a:ea typeface="Times New Roman" panose="02020603050405020304" pitchFamily="18" charset="0"/>
              </a:rPr>
              <a:t>I</a:t>
            </a:r>
            <a:r>
              <a:rPr lang="en-150" sz="1800" dirty="0">
                <a:solidFill>
                  <a:prstClr val="black"/>
                </a:solidFill>
                <a:latin typeface="Calibri" panose="020F0502020204030204" pitchFamily="34" charset="0"/>
                <a:ea typeface="Times New Roman" panose="02020603050405020304" pitchFamily="18" charset="0"/>
              </a:rPr>
              <a:t>nput</a:t>
            </a:r>
            <a:r>
              <a:rPr lang="en-US" sz="1800" dirty="0">
                <a:solidFill>
                  <a:prstClr val="black"/>
                </a:solidFill>
                <a:latin typeface="Calibri" panose="020F0502020204030204" pitchFamily="34" charset="0"/>
                <a:ea typeface="Times New Roman" panose="02020603050405020304" pitchFamily="18" charset="0"/>
              </a:rPr>
              <a:t>s</a:t>
            </a:r>
            <a:r>
              <a:rPr lang="en-150" sz="1800" dirty="0">
                <a:solidFill>
                  <a:prstClr val="black"/>
                </a:solidFill>
                <a:latin typeface="Calibri" panose="020F0502020204030204" pitchFamily="34" charset="0"/>
                <a:ea typeface="Times New Roman" panose="02020603050405020304" pitchFamily="18" charset="0"/>
              </a:rPr>
              <a:t> images </a:t>
            </a:r>
            <a:r>
              <a:rPr lang="el-GR" sz="1800" dirty="0">
                <a:solidFill>
                  <a:prstClr val="black"/>
                </a:solidFill>
                <a:latin typeface="Calibri" panose="020F0502020204030204" pitchFamily="34" charset="0"/>
                <a:ea typeface="Times New Roman" panose="02020603050405020304" pitchFamily="18" charset="0"/>
              </a:rPr>
              <a:t>224</a:t>
            </a:r>
            <a:r>
              <a:rPr lang="en-US" sz="1800" dirty="0">
                <a:solidFill>
                  <a:prstClr val="black"/>
                </a:solidFill>
                <a:latin typeface="Calibri" panose="020F0502020204030204" pitchFamily="34" charset="0"/>
                <a:ea typeface="Times New Roman" panose="02020603050405020304" pitchFamily="18" charset="0"/>
              </a:rPr>
              <a:t>x224 </a:t>
            </a:r>
            <a:r>
              <a:rPr lang="en-150" sz="1800" dirty="0">
                <a:solidFill>
                  <a:prstClr val="black"/>
                </a:solidFill>
                <a:latin typeface="Calibri" panose="020F0502020204030204" pitchFamily="34" charset="0"/>
                <a:ea typeface="Times New Roman" panose="02020603050405020304" pitchFamily="18" charset="0"/>
              </a:rPr>
              <a:t>with 3 channels (RGB) and applies filters of size 3x3 with a stride of 1 and padding of 1</a:t>
            </a:r>
            <a:endParaRPr lang="en-US" sz="1800" dirty="0">
              <a:solidFill>
                <a:prstClr val="black"/>
              </a:solidFill>
              <a:latin typeface="Calibri" panose="020F0502020204030204" pitchFamily="34" charset="0"/>
              <a:ea typeface="Times New Roman" panose="02020603050405020304" pitchFamily="18" charset="0"/>
            </a:endParaRPr>
          </a:p>
          <a:p>
            <a:pPr lvl="0">
              <a:buFont typeface="Wingdings" panose="05000000000000000000" pitchFamily="2" charset="2"/>
              <a:buChar char="§"/>
            </a:pPr>
            <a:r>
              <a:rPr lang="en-US" sz="1800" dirty="0">
                <a:solidFill>
                  <a:prstClr val="black"/>
                </a:solidFill>
                <a:latin typeface="Calibri" panose="020F0502020204030204" pitchFamily="34" charset="0"/>
                <a:ea typeface="Times New Roman" panose="02020603050405020304" pitchFamily="18" charset="0"/>
              </a:rPr>
              <a:t>Outputs 16, 32 and 64 channels per convolutional layer</a:t>
            </a:r>
            <a:r>
              <a:rPr lang="el-GR" sz="1800" dirty="0">
                <a:solidFill>
                  <a:prstClr val="black"/>
                </a:solidFill>
                <a:latin typeface="Calibri" panose="020F0502020204030204" pitchFamily="34" charset="0"/>
                <a:ea typeface="Times New Roman" panose="02020603050405020304" pitchFamily="18" charset="0"/>
              </a:rPr>
              <a:t> </a:t>
            </a:r>
            <a:r>
              <a:rPr lang="en-US" sz="1800" dirty="0">
                <a:solidFill>
                  <a:prstClr val="black"/>
                </a:solidFill>
                <a:latin typeface="Calibri" panose="020F0502020204030204" pitchFamily="34" charset="0"/>
                <a:ea typeface="Times New Roman" panose="02020603050405020304" pitchFamily="18" charset="0"/>
              </a:rPr>
              <a:t>respectively</a:t>
            </a:r>
          </a:p>
          <a:p>
            <a:pPr lvl="0">
              <a:buFont typeface="Wingdings" panose="05000000000000000000" pitchFamily="2" charset="2"/>
              <a:buChar char="§"/>
            </a:pPr>
            <a:r>
              <a:rPr lang="en-150"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The size of the fully connected layer (fc) </a:t>
            </a:r>
            <a:r>
              <a:rPr lang="en-US"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consists of</a:t>
            </a:r>
            <a:r>
              <a:rPr lang="en-150"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 64 * 28 * 28</a:t>
            </a:r>
            <a:r>
              <a:rPr lang="en-US"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 features</a:t>
            </a:r>
            <a:r>
              <a:rPr lang="en-150"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 assuming the </a:t>
            </a:r>
            <a:r>
              <a:rPr lang="en-US"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final feature maps </a:t>
            </a:r>
            <a:r>
              <a:rPr lang="en-150"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have a spatial size of 28x28 after three rounds of max pooling (64 channels * [224 (</a:t>
            </a:r>
            <a:r>
              <a:rPr lang="en-US"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initial </a:t>
            </a:r>
            <a:r>
              <a:rPr lang="en-150"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image size) / 2^3 due to 3 times max pooling = 28] *28)</a:t>
            </a:r>
            <a:endParaRPr lang="en-US" sz="1800" dirty="0">
              <a:solidFill>
                <a:prstClr val="black"/>
              </a:solidFill>
              <a:latin typeface="Calibri" panose="020F0502020204030204" pitchFamily="34" charset="0"/>
              <a:ea typeface="Times New Roman" panose="02020603050405020304" pitchFamily="18" charset="0"/>
              <a:cs typeface="Mangal" panose="02040503050203030202" pitchFamily="18" charset="0"/>
            </a:endParaRPr>
          </a:p>
          <a:p>
            <a:endParaRPr lang="en-US" dirty="0"/>
          </a:p>
        </p:txBody>
      </p:sp>
      <p:pic>
        <p:nvPicPr>
          <p:cNvPr id="4" name="Εικόνα 4">
            <a:extLst>
              <a:ext uri="{FF2B5EF4-FFF2-40B4-BE49-F238E27FC236}">
                <a16:creationId xmlns:a16="http://schemas.microsoft.com/office/drawing/2014/main" id="{C26F3025-104E-93BA-9606-E42259B6E95E}"/>
              </a:ext>
            </a:extLst>
          </p:cNvPr>
          <p:cNvPicPr>
            <a:picLocks noChangeAspect="1"/>
          </p:cNvPicPr>
          <p:nvPr/>
        </p:nvPicPr>
        <p:blipFill>
          <a:blip r:embed="rId2"/>
          <a:stretch>
            <a:fillRect/>
          </a:stretch>
        </p:blipFill>
        <p:spPr>
          <a:xfrm>
            <a:off x="7789763" y="1739005"/>
            <a:ext cx="4402238" cy="4706097"/>
          </a:xfrm>
          <a:prstGeom prst="rect">
            <a:avLst/>
          </a:prstGeom>
        </p:spPr>
      </p:pic>
      <p:sp>
        <p:nvSpPr>
          <p:cNvPr id="5" name="Title 2"/>
          <p:cNvSpPr txBox="1">
            <a:spLocks/>
          </p:cNvSpPr>
          <p:nvPr/>
        </p:nvSpPr>
        <p:spPr>
          <a:xfrm>
            <a:off x="0" y="-91440"/>
            <a:ext cx="10896600" cy="133720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4000" dirty="0">
                <a:solidFill>
                  <a:schemeClr val="accent1">
                    <a:lumMod val="75000"/>
                  </a:schemeClr>
                </a:solidFill>
              </a:rPr>
              <a:t>I</a:t>
            </a:r>
            <a:r>
              <a:rPr lang="en-150" sz="4000" dirty="0">
                <a:solidFill>
                  <a:schemeClr val="accent1">
                    <a:lumMod val="75000"/>
                  </a:schemeClr>
                </a:solidFill>
              </a:rPr>
              <a:t>II</a:t>
            </a:r>
            <a:r>
              <a:rPr lang="en-US" sz="4000" dirty="0">
                <a:solidFill>
                  <a:schemeClr val="accent1">
                    <a:lumMod val="75000"/>
                  </a:schemeClr>
                </a:solidFill>
              </a:rPr>
              <a:t>. Implementation</a:t>
            </a:r>
            <a:br>
              <a:rPr lang="en-US" sz="4000" dirty="0">
                <a:solidFill>
                  <a:schemeClr val="accent1">
                    <a:lumMod val="75000"/>
                  </a:schemeClr>
                </a:solidFill>
              </a:rPr>
            </a:br>
            <a:r>
              <a:rPr lang="en-US" sz="2900" dirty="0">
                <a:solidFill>
                  <a:schemeClr val="accent1">
                    <a:lumMod val="75000"/>
                  </a:schemeClr>
                </a:solidFill>
              </a:rPr>
              <a:t>Step </a:t>
            </a:r>
            <a:r>
              <a:rPr lang="en-150" sz="2900" dirty="0">
                <a:solidFill>
                  <a:schemeClr val="accent1">
                    <a:lumMod val="75000"/>
                  </a:schemeClr>
                </a:solidFill>
              </a:rPr>
              <a:t>2</a:t>
            </a:r>
            <a:r>
              <a:rPr lang="en-US" sz="2900" dirty="0">
                <a:solidFill>
                  <a:schemeClr val="accent1">
                    <a:lumMod val="75000"/>
                  </a:schemeClr>
                </a:solidFill>
              </a:rPr>
              <a:t> : </a:t>
            </a:r>
            <a:r>
              <a:rPr lang="en-GB" sz="2900" dirty="0">
                <a:solidFill>
                  <a:schemeClr val="accent1">
                    <a:lumMod val="75000"/>
                  </a:schemeClr>
                </a:solidFill>
              </a:rPr>
              <a:t>Design the 3 models’ architecture:</a:t>
            </a:r>
            <a:endParaRPr lang="en-US" sz="2900" dirty="0">
              <a:solidFill>
                <a:schemeClr val="accent1">
                  <a:lumMod val="75000"/>
                </a:schemeClr>
              </a:solidFill>
            </a:endParaRPr>
          </a:p>
        </p:txBody>
      </p:sp>
      <p:sp>
        <p:nvSpPr>
          <p:cNvPr id="3" name="Slide Number Placeholder 2"/>
          <p:cNvSpPr>
            <a:spLocks noGrp="1"/>
          </p:cNvSpPr>
          <p:nvPr>
            <p:ph type="sldNum" sz="quarter" idx="12"/>
          </p:nvPr>
        </p:nvSpPr>
        <p:spPr/>
        <p:txBody>
          <a:bodyPr/>
          <a:lstStyle/>
          <a:p>
            <a:fld id="{CB0DB644-C211-4903-A21F-95A43C3F3F9A}" type="slidenum">
              <a:rPr lang="de-DE" smtClean="0"/>
              <a:t>10</a:t>
            </a:fld>
            <a:endParaRPr lang="de-DE"/>
          </a:p>
        </p:txBody>
      </p:sp>
    </p:spTree>
    <p:extLst>
      <p:ext uri="{BB962C8B-B14F-4D97-AF65-F5344CB8AC3E}">
        <p14:creationId xmlns:p14="http://schemas.microsoft.com/office/powerpoint/2010/main" val="79131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 y="1502576"/>
            <a:ext cx="11896344" cy="5026240"/>
          </a:xfrm>
        </p:spPr>
        <p:txBody>
          <a:bodyPr>
            <a:noAutofit/>
          </a:bodyPr>
          <a:lstStyle/>
          <a:p>
            <a:pPr marL="0" indent="0">
              <a:buNone/>
            </a:pPr>
            <a:r>
              <a:rPr lang="en-US" sz="1800" dirty="0">
                <a:latin typeface="Calibri" panose="020F0502020204030204" pitchFamily="34" charset="0"/>
              </a:rPr>
              <a:t>The training dataset was imported to each model, transforming the fc layer features to the number of classes (3)</a:t>
            </a:r>
          </a:p>
          <a:p>
            <a:pPr marL="0" indent="0">
              <a:buNone/>
            </a:pPr>
            <a:endParaRPr lang="en-US" sz="1600" dirty="0">
              <a:effectLst/>
              <a:latin typeface="Calibri" panose="020F0502020204030204" pitchFamily="34" charset="0"/>
              <a:ea typeface="Times New Roman" panose="02020603050405020304" pitchFamily="18" charset="0"/>
              <a:cs typeface="Mangal" panose="02040503050203030202" pitchFamily="18" charset="0"/>
            </a:endParaRPr>
          </a:p>
          <a:p>
            <a:pPr marL="0" indent="0">
              <a:buNone/>
            </a:pPr>
            <a:r>
              <a:rPr lang="en-GB" sz="1600" dirty="0">
                <a:latin typeface="Calibri" panose="020F0502020204030204" pitchFamily="34" charset="0"/>
                <a:ea typeface="Times New Roman" panose="02020603050405020304" pitchFamily="18" charset="0"/>
              </a:rPr>
              <a:t>After iterative hyperparameter tuning the final parameters deemed appropriate to apply (maximising validation performance) were:</a:t>
            </a:r>
          </a:p>
          <a:p>
            <a:pPr marL="0" indent="0">
              <a:buNone/>
            </a:pPr>
            <a:r>
              <a:rPr lang="en-GB" sz="1800" dirty="0">
                <a:latin typeface="Calibri" panose="020F0502020204030204" pitchFamily="34" charset="0"/>
              </a:rPr>
              <a:t>• Optimizer: Adam ("Adaptive Moment Estimation") chosen between stochastic gradient descent (SGD), </a:t>
            </a:r>
            <a:r>
              <a:rPr lang="en-GB" sz="1800" dirty="0" err="1">
                <a:latin typeface="Calibri" panose="020F0502020204030204" pitchFamily="34" charset="0"/>
              </a:rPr>
              <a:t>AdaGrad</a:t>
            </a:r>
            <a:r>
              <a:rPr lang="en-GB" sz="1800" dirty="0">
                <a:latin typeface="Calibri" panose="020F0502020204030204" pitchFamily="34" charset="0"/>
              </a:rPr>
              <a:t>, RMSprop</a:t>
            </a:r>
          </a:p>
          <a:p>
            <a:pPr marL="0" indent="0">
              <a:buNone/>
            </a:pPr>
            <a:r>
              <a:rPr lang="en-GB" sz="1800" dirty="0">
                <a:latin typeface="Calibri" panose="020F0502020204030204" pitchFamily="34" charset="0"/>
              </a:rPr>
              <a:t>• Learning rate: 0.01  to 0.000001 </a:t>
            </a:r>
          </a:p>
          <a:p>
            <a:pPr marL="0" indent="0">
              <a:buNone/>
            </a:pPr>
            <a:r>
              <a:rPr lang="en-GB" sz="1800" dirty="0">
                <a:latin typeface="Calibri" panose="020F0502020204030204" pitchFamily="34" charset="0"/>
              </a:rPr>
              <a:t>• Loss function: </a:t>
            </a:r>
            <a:r>
              <a:rPr lang="en-GB" sz="1800" dirty="0" err="1">
                <a:latin typeface="Calibri" panose="020F0502020204030204" pitchFamily="34" charset="0"/>
              </a:rPr>
              <a:t>CrossEntropyLoss</a:t>
            </a:r>
            <a:endParaRPr lang="en-GB" sz="1800" dirty="0">
              <a:latin typeface="Calibri" panose="020F0502020204030204" pitchFamily="34" charset="0"/>
            </a:endParaRPr>
          </a:p>
          <a:p>
            <a:pPr marL="0" indent="0">
              <a:buNone/>
            </a:pPr>
            <a:r>
              <a:rPr lang="en-GB" sz="1800" dirty="0">
                <a:latin typeface="Calibri" panose="020F0502020204030204" pitchFamily="34" charset="0"/>
              </a:rPr>
              <a:t>• Batch size: 32 to 128</a:t>
            </a:r>
          </a:p>
          <a:p>
            <a:pPr marL="0" indent="0">
              <a:buNone/>
            </a:pPr>
            <a:r>
              <a:rPr lang="en-GB" sz="1800" dirty="0">
                <a:latin typeface="Calibri" panose="020F0502020204030204" pitchFamily="34" charset="0"/>
              </a:rPr>
              <a:t>• No of Epochs: 10 for our custom CNN (due to lighter architecture) and 5 for ResNet50 </a:t>
            </a:r>
          </a:p>
          <a:p>
            <a:pPr marL="0" indent="0">
              <a:buNone/>
            </a:pPr>
            <a:r>
              <a:rPr lang="en-GB" sz="1800" dirty="0">
                <a:latin typeface="Calibri" panose="020F0502020204030204" pitchFamily="34" charset="0"/>
              </a:rPr>
              <a:t>• Activation function: </a:t>
            </a:r>
            <a:r>
              <a:rPr lang="en-GB" sz="1800" dirty="0" err="1">
                <a:latin typeface="Calibri" panose="020F0502020204030204" pitchFamily="34" charset="0"/>
              </a:rPr>
              <a:t>ReLU</a:t>
            </a:r>
            <a:r>
              <a:rPr lang="en-GB" sz="1800" dirty="0">
                <a:latin typeface="Calibri" panose="020F0502020204030204" pitchFamily="34" charset="0"/>
              </a:rPr>
              <a:t> (Rectified Linear Unit), in all models trained</a:t>
            </a:r>
          </a:p>
          <a:p>
            <a:pPr marL="0" indent="0">
              <a:buNone/>
            </a:pPr>
            <a:r>
              <a:rPr lang="en-GB" sz="1800" dirty="0">
                <a:latin typeface="Calibri" panose="020F0502020204030204" pitchFamily="34" charset="0"/>
              </a:rPr>
              <a:t>• Batch Normalization applied</a:t>
            </a:r>
          </a:p>
        </p:txBody>
      </p:sp>
      <p:sp>
        <p:nvSpPr>
          <p:cNvPr id="3" name="Title 2"/>
          <p:cNvSpPr>
            <a:spLocks noGrp="1"/>
          </p:cNvSpPr>
          <p:nvPr>
            <p:ph type="title"/>
          </p:nvPr>
        </p:nvSpPr>
        <p:spPr>
          <a:xfrm>
            <a:off x="0" y="-91440"/>
            <a:ext cx="10896600" cy="1337205"/>
          </a:xfrm>
        </p:spPr>
        <p:txBody>
          <a:bodyPr>
            <a:normAutofit/>
          </a:bodyPr>
          <a:lstStyle/>
          <a:p>
            <a:r>
              <a:rPr lang="en-US" sz="4000" dirty="0">
                <a:solidFill>
                  <a:schemeClr val="accent1">
                    <a:lumMod val="75000"/>
                  </a:schemeClr>
                </a:solidFill>
              </a:rPr>
              <a:t>I</a:t>
            </a:r>
            <a:r>
              <a:rPr lang="en-150" sz="4000" dirty="0">
                <a:solidFill>
                  <a:schemeClr val="accent1">
                    <a:lumMod val="75000"/>
                  </a:schemeClr>
                </a:solidFill>
              </a:rPr>
              <a:t>II</a:t>
            </a:r>
            <a:r>
              <a:rPr lang="en-US" sz="4000" dirty="0">
                <a:solidFill>
                  <a:schemeClr val="accent1">
                    <a:lumMod val="75000"/>
                  </a:schemeClr>
                </a:solidFill>
              </a:rPr>
              <a:t>. Implementation</a:t>
            </a:r>
            <a:br>
              <a:rPr lang="en-US" sz="4000" dirty="0">
                <a:solidFill>
                  <a:schemeClr val="accent1">
                    <a:lumMod val="75000"/>
                  </a:schemeClr>
                </a:solidFill>
              </a:rPr>
            </a:br>
            <a:r>
              <a:rPr lang="en-US" sz="2900" dirty="0">
                <a:solidFill>
                  <a:schemeClr val="accent1">
                    <a:lumMod val="75000"/>
                  </a:schemeClr>
                </a:solidFill>
              </a:rPr>
              <a:t>Step 3 : Training, Tuning and Evaluating the 3 models</a:t>
            </a:r>
          </a:p>
        </p:txBody>
      </p:sp>
      <p:sp>
        <p:nvSpPr>
          <p:cNvPr id="11" name="Ορθογώνιο: Στρογγύλεμα γωνιών 10">
            <a:extLst>
              <a:ext uri="{FF2B5EF4-FFF2-40B4-BE49-F238E27FC236}">
                <a16:creationId xmlns:a16="http://schemas.microsoft.com/office/drawing/2014/main" id="{E6BDBB0D-7C6F-7D70-642A-F17069D18AE7}"/>
              </a:ext>
            </a:extLst>
          </p:cNvPr>
          <p:cNvSpPr/>
          <p:nvPr/>
        </p:nvSpPr>
        <p:spPr>
          <a:xfrm>
            <a:off x="97870" y="5191611"/>
            <a:ext cx="8369474" cy="13372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800" dirty="0">
                <a:effectLst/>
                <a:latin typeface="Calibri" panose="020F0502020204030204" pitchFamily="34" charset="0"/>
                <a:ea typeface="Times New Roman" panose="02020603050405020304" pitchFamily="18" charset="0"/>
              </a:rPr>
              <a:t>Regarding the time to train the 3 models, our records demonstrate that:</a:t>
            </a:r>
          </a:p>
          <a:p>
            <a:pPr>
              <a:buFont typeface="Wingdings" panose="05000000000000000000" pitchFamily="2" charset="2"/>
              <a:buChar char="ü"/>
            </a:pPr>
            <a:r>
              <a:rPr lang="en-US" sz="1800" dirty="0">
                <a:latin typeface="Calibri" panose="020F0502020204030204" pitchFamily="34" charset="0"/>
                <a:ea typeface="Times New Roman" panose="02020603050405020304" pitchFamily="18" charset="0"/>
              </a:rPr>
              <a:t>T</a:t>
            </a:r>
            <a:r>
              <a:rPr lang="en-US" sz="1800" dirty="0">
                <a:effectLst/>
                <a:latin typeface="Calibri" panose="020F0502020204030204" pitchFamily="34" charset="0"/>
                <a:ea typeface="Times New Roman" panose="02020603050405020304" pitchFamily="18" charset="0"/>
              </a:rPr>
              <a:t>he 2 ResNet50 models took </a:t>
            </a:r>
            <a:r>
              <a:rPr lang="en-US" dirty="0">
                <a:latin typeface="Calibri" panose="020F0502020204030204" pitchFamily="34" charset="0"/>
                <a:ea typeface="Times New Roman" panose="02020603050405020304" pitchFamily="18" charset="0"/>
              </a:rPr>
              <a:t>more than</a:t>
            </a:r>
            <a:r>
              <a:rPr lang="en-US" sz="1800" dirty="0">
                <a:effectLst/>
                <a:latin typeface="Calibri" panose="020F0502020204030204" pitchFamily="34" charset="0"/>
                <a:ea typeface="Times New Roman" panose="02020603050405020304" pitchFamily="18" charset="0"/>
              </a:rPr>
              <a:t> 24 hours with 5 epochs..</a:t>
            </a:r>
          </a:p>
          <a:p>
            <a:pPr>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rPr>
              <a:t>Our custom CNN model the time elapsed to train was </a:t>
            </a:r>
            <a:r>
              <a:rPr lang="en-US" dirty="0">
                <a:latin typeface="Calibri" panose="020F0502020204030204" pitchFamily="34" charset="0"/>
                <a:ea typeface="Times New Roman" panose="02020603050405020304" pitchFamily="18" charset="0"/>
              </a:rPr>
              <a:t>less than 10</a:t>
            </a:r>
            <a:r>
              <a:rPr lang="en-US" sz="1800" dirty="0">
                <a:effectLst/>
                <a:latin typeface="Calibri" panose="020F0502020204030204" pitchFamily="34" charset="0"/>
                <a:ea typeface="Times New Roman" panose="02020603050405020304" pitchFamily="18" charset="0"/>
              </a:rPr>
              <a:t> hours but… for 10 epochs !</a:t>
            </a:r>
          </a:p>
          <a:p>
            <a:pPr>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rPr>
              <a:t>That is more than half the time needed compared to ResNet50!!</a:t>
            </a:r>
            <a:endParaRPr lang="en-150" sz="1600" dirty="0">
              <a:latin typeface="Calibri" panose="020F0502020204030204" pitchFamily="34" charset="0"/>
              <a:ea typeface="Times New Roman" panose="02020603050405020304" pitchFamily="18" charset="0"/>
            </a:endParaRPr>
          </a:p>
        </p:txBody>
      </p:sp>
      <p:pic>
        <p:nvPicPr>
          <p:cNvPr id="6" name="Εικόνα 5">
            <a:extLst>
              <a:ext uri="{FF2B5EF4-FFF2-40B4-BE49-F238E27FC236}">
                <a16:creationId xmlns:a16="http://schemas.microsoft.com/office/drawing/2014/main" id="{92501F80-9690-F790-D761-81E9DC896446}"/>
              </a:ext>
            </a:extLst>
          </p:cNvPr>
          <p:cNvPicPr>
            <a:picLocks noChangeAspect="1"/>
          </p:cNvPicPr>
          <p:nvPr/>
        </p:nvPicPr>
        <p:blipFill>
          <a:blip r:embed="rId2"/>
          <a:stretch>
            <a:fillRect/>
          </a:stretch>
        </p:blipFill>
        <p:spPr>
          <a:xfrm>
            <a:off x="185928" y="1920797"/>
            <a:ext cx="3686689" cy="200053"/>
          </a:xfrm>
          <a:prstGeom prst="rect">
            <a:avLst/>
          </a:prstGeom>
        </p:spPr>
      </p:pic>
      <p:pic>
        <p:nvPicPr>
          <p:cNvPr id="10" name="Εικόνα 9">
            <a:extLst>
              <a:ext uri="{FF2B5EF4-FFF2-40B4-BE49-F238E27FC236}">
                <a16:creationId xmlns:a16="http://schemas.microsoft.com/office/drawing/2014/main" id="{F992C3A5-BAC9-95E6-6698-006941C1F52C}"/>
              </a:ext>
            </a:extLst>
          </p:cNvPr>
          <p:cNvPicPr>
            <a:picLocks noChangeAspect="1"/>
          </p:cNvPicPr>
          <p:nvPr/>
        </p:nvPicPr>
        <p:blipFill>
          <a:blip r:embed="rId3"/>
          <a:stretch>
            <a:fillRect/>
          </a:stretch>
        </p:blipFill>
        <p:spPr>
          <a:xfrm>
            <a:off x="4112086" y="1916033"/>
            <a:ext cx="3400900" cy="209579"/>
          </a:xfrm>
          <a:prstGeom prst="rect">
            <a:avLst/>
          </a:prstGeom>
        </p:spPr>
      </p:pic>
      <p:pic>
        <p:nvPicPr>
          <p:cNvPr id="1026" name="Picture 2" descr="Running Out Of Time Clock Words Deadline Clock Ticking Down 3d Animation,  Motion Graphics">
            <a:extLst>
              <a:ext uri="{FF2B5EF4-FFF2-40B4-BE49-F238E27FC236}">
                <a16:creationId xmlns:a16="http://schemas.microsoft.com/office/drawing/2014/main" id="{DDFC301C-4B4A-19AC-D108-D6C01B2F2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8712" y="4928616"/>
            <a:ext cx="2847975"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B0DB644-C211-4903-A21F-95A43C3F3F9A}" type="slidenum">
              <a:rPr lang="de-DE" smtClean="0"/>
              <a:t>11</a:t>
            </a:fld>
            <a:endParaRPr lang="de-DE"/>
          </a:p>
        </p:txBody>
      </p:sp>
    </p:spTree>
    <p:extLst>
      <p:ext uri="{BB962C8B-B14F-4D97-AF65-F5344CB8AC3E}">
        <p14:creationId xmlns:p14="http://schemas.microsoft.com/office/powerpoint/2010/main" val="3941774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82296"/>
            <a:ext cx="10896600" cy="1362456"/>
          </a:xfrm>
        </p:spPr>
        <p:txBody>
          <a:bodyPr>
            <a:normAutofit/>
          </a:bodyPr>
          <a:lstStyle/>
          <a:p>
            <a:r>
              <a:rPr lang="en-US" sz="4000" dirty="0">
                <a:solidFill>
                  <a:schemeClr val="accent1">
                    <a:lumMod val="75000"/>
                  </a:schemeClr>
                </a:solidFill>
              </a:rPr>
              <a:t>IV. Results (A)</a:t>
            </a:r>
            <a:br>
              <a:rPr lang="en-US" sz="4000" dirty="0">
                <a:solidFill>
                  <a:schemeClr val="accent1">
                    <a:lumMod val="75000"/>
                  </a:schemeClr>
                </a:solidFill>
              </a:rPr>
            </a:br>
            <a:endParaRPr lang="en-US" sz="2900"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8081651" y="2952119"/>
            <a:ext cx="3828928" cy="1897522"/>
          </a:xfrm>
          <a:prstGeom prst="rect">
            <a:avLst/>
          </a:prstGeom>
        </p:spPr>
      </p:pic>
      <p:pic>
        <p:nvPicPr>
          <p:cNvPr id="5" name="Picture 4"/>
          <p:cNvPicPr>
            <a:picLocks noChangeAspect="1"/>
          </p:cNvPicPr>
          <p:nvPr/>
        </p:nvPicPr>
        <p:blipFill>
          <a:blip r:embed="rId3"/>
          <a:stretch>
            <a:fillRect/>
          </a:stretch>
        </p:blipFill>
        <p:spPr>
          <a:xfrm>
            <a:off x="501745" y="3548269"/>
            <a:ext cx="5607729" cy="2602743"/>
          </a:xfrm>
          <a:prstGeom prst="rect">
            <a:avLst/>
          </a:prstGeom>
        </p:spPr>
      </p:pic>
      <p:pic>
        <p:nvPicPr>
          <p:cNvPr id="7" name="Picture 6"/>
          <p:cNvPicPr>
            <a:picLocks noChangeAspect="1"/>
          </p:cNvPicPr>
          <p:nvPr/>
        </p:nvPicPr>
        <p:blipFill>
          <a:blip r:embed="rId4"/>
          <a:stretch>
            <a:fillRect/>
          </a:stretch>
        </p:blipFill>
        <p:spPr>
          <a:xfrm>
            <a:off x="8000429" y="4673656"/>
            <a:ext cx="3991371" cy="1911833"/>
          </a:xfrm>
          <a:prstGeom prst="rect">
            <a:avLst/>
          </a:prstGeom>
        </p:spPr>
      </p:pic>
      <p:sp>
        <p:nvSpPr>
          <p:cNvPr id="2" name="Content Placeholder 1"/>
          <p:cNvSpPr>
            <a:spLocks noGrp="1"/>
          </p:cNvSpPr>
          <p:nvPr>
            <p:ph idx="1"/>
          </p:nvPr>
        </p:nvSpPr>
        <p:spPr>
          <a:xfrm>
            <a:off x="178420" y="1375795"/>
            <a:ext cx="11666125" cy="1791152"/>
          </a:xfrm>
        </p:spPr>
        <p:txBody>
          <a:bodyPr>
            <a:noAutofit/>
          </a:bodyPr>
          <a:lstStyle/>
          <a:p>
            <a:pPr marL="0" indent="0">
              <a:buNone/>
            </a:pPr>
            <a:r>
              <a:rPr lang="en-150" sz="1800" dirty="0">
                <a:effectLst/>
                <a:latin typeface="Calibri" panose="020F0502020204030204" pitchFamily="34" charset="0"/>
                <a:ea typeface="Times New Roman" panose="02020603050405020304" pitchFamily="18" charset="0"/>
              </a:rPr>
              <a:t>We tried to improve the parameters combination till ending up with a high</a:t>
            </a:r>
            <a:r>
              <a:rPr lang="en-US" sz="1800" dirty="0">
                <a:effectLst/>
                <a:latin typeface="Calibri" panose="020F0502020204030204" pitchFamily="34" charset="0"/>
                <a:ea typeface="Times New Roman" panose="02020603050405020304" pitchFamily="18" charset="0"/>
              </a:rPr>
              <a:t> </a:t>
            </a:r>
            <a:r>
              <a:rPr lang="en-150" sz="1800" dirty="0">
                <a:effectLst/>
                <a:latin typeface="Calibri" panose="020F0502020204030204" pitchFamily="34" charset="0"/>
                <a:ea typeface="Times New Roman" panose="02020603050405020304" pitchFamily="18" charset="0"/>
              </a:rPr>
              <a:t>level of accuracy. All 3 models finally achieved high accuracy</a:t>
            </a:r>
            <a:r>
              <a:rPr lang="en-US" sz="1800" dirty="0">
                <a:effectLst/>
                <a:latin typeface="Calibri" panose="020F0502020204030204" pitchFamily="34" charset="0"/>
                <a:ea typeface="Times New Roman" panose="02020603050405020304" pitchFamily="18" charset="0"/>
              </a:rPr>
              <a:t>.</a:t>
            </a:r>
          </a:p>
          <a:p>
            <a:pPr marL="342900" lvl="0" indent="-342900" algn="just">
              <a:lnSpc>
                <a:spcPct val="110000"/>
              </a:lnSpc>
              <a:spcAft>
                <a:spcPts val="600"/>
              </a:spcAft>
              <a:buFont typeface="Symbol" panose="05050102010706020507" pitchFamily="18" charset="2"/>
              <a:buChar char=""/>
            </a:pPr>
            <a:r>
              <a:rPr lang="en-150" sz="1800" b="1" u="sng" dirty="0">
                <a:effectLst/>
                <a:latin typeface="Calibri" panose="020F0502020204030204" pitchFamily="34" charset="0"/>
                <a:ea typeface="Times New Roman" panose="02020603050405020304" pitchFamily="18" charset="0"/>
                <a:cs typeface="Calibri" panose="020F0502020204030204" pitchFamily="34" charset="0"/>
              </a:rPr>
              <a:t>ResNet-50 architecture </a:t>
            </a:r>
            <a:r>
              <a:rPr lang="en-150" sz="1800" b="1" u="sng" dirty="0">
                <a:effectLst/>
                <a:latin typeface="Calibri" panose="020F0502020204030204" pitchFamily="34" charset="0"/>
                <a:ea typeface="Times New Roman" panose="02020603050405020304" pitchFamily="18" charset="0"/>
                <a:cs typeface="Mangal" panose="02040503050203030202" pitchFamily="18" charset="0"/>
              </a:rPr>
              <a:t>and weights derived from IMAGENET1K_V2</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Already since the </a:t>
            </a:r>
            <a:r>
              <a:rPr lang="en-150" sz="1800" dirty="0">
                <a:effectLst/>
                <a:latin typeface="Calibri" panose="020F0502020204030204" pitchFamily="34" charset="0"/>
                <a:ea typeface="Times New Roman" panose="02020603050405020304" pitchFamily="18" charset="0"/>
                <a:cs typeface="Calibri" panose="020F0502020204030204" pitchFamily="34" charset="0"/>
              </a:rPr>
              <a:t>3rd</a:t>
            </a:r>
            <a:r>
              <a:rPr lang="en-US" sz="1800" dirty="0">
                <a:effectLst/>
                <a:latin typeface="Calibri" panose="020F0502020204030204" pitchFamily="34" charset="0"/>
                <a:ea typeface="Times New Roman" panose="02020603050405020304" pitchFamily="18" charset="0"/>
                <a:cs typeface="Calibri" panose="020F0502020204030204" pitchFamily="34" charset="0"/>
              </a:rPr>
              <a:t> epoch the model reaches  almost 100% accuracy</a:t>
            </a:r>
            <a:r>
              <a:rPr lang="en-150" sz="1800" dirty="0">
                <a:effectLst/>
                <a:latin typeface="Calibri" panose="020F0502020204030204" pitchFamily="34" charset="0"/>
                <a:ea typeface="Times New Roman" panose="02020603050405020304" pitchFamily="18" charset="0"/>
                <a:cs typeface="Calibri" panose="020F0502020204030204" pitchFamily="34" charset="0"/>
              </a:rPr>
              <a:t>, however due to the small training dataset we chose to continue with 5 epochs to avoid </a:t>
            </a:r>
            <a:r>
              <a:rPr lang="en-US" sz="1800" dirty="0">
                <a:effectLst/>
                <a:latin typeface="Calibri" panose="020F0502020204030204" pitchFamily="34" charset="0"/>
                <a:ea typeface="Times New Roman" panose="02020603050405020304" pitchFamily="18" charset="0"/>
                <a:cs typeface="Calibri" panose="020F0502020204030204" pitchFamily="34" charset="0"/>
              </a:rPr>
              <a:t>overfitting</a:t>
            </a:r>
            <a:r>
              <a:rPr lang="en-150" sz="1800" dirty="0">
                <a:effectLst/>
                <a:latin typeface="Calibri" panose="020F0502020204030204" pitchFamily="34" charset="0"/>
                <a:ea typeface="Times New Roman" panose="02020603050405020304" pitchFamily="18" charset="0"/>
                <a:cs typeface="Calibri" panose="020F0502020204030204" pitchFamily="34" charset="0"/>
              </a:rPr>
              <a:t>.</a:t>
            </a:r>
            <a:r>
              <a:rPr lang="en-US" sz="1800" dirty="0">
                <a:effectLst/>
                <a:latin typeface="Calibri" panose="020F0502020204030204" pitchFamily="34" charset="0"/>
                <a:ea typeface="Times New Roman" panose="02020603050405020304" pitchFamily="18" charset="0"/>
                <a:cs typeface="Calibri" panose="020F0502020204030204" pitchFamily="34" charset="0"/>
              </a:rPr>
              <a:t> Here we chose to show how it behaves in 10 epochs.</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buNone/>
            </a:pPr>
            <a:r>
              <a:rPr lang="en-US" sz="1800" dirty="0">
                <a:effectLst/>
                <a:latin typeface="Times New Roman" panose="02020603050405020304" pitchFamily="18" charset="0"/>
                <a:ea typeface="Arial" panose="020B0604020202020204" pitchFamily="34" charset="0"/>
              </a:rPr>
              <a:t> </a:t>
            </a:r>
            <a:endParaRPr lang="en-US" sz="3600" dirty="0"/>
          </a:p>
        </p:txBody>
      </p:sp>
      <p:sp>
        <p:nvSpPr>
          <p:cNvPr id="6" name="Slide Number Placeholder 5"/>
          <p:cNvSpPr>
            <a:spLocks noGrp="1"/>
          </p:cNvSpPr>
          <p:nvPr>
            <p:ph type="sldNum" sz="quarter" idx="12"/>
          </p:nvPr>
        </p:nvSpPr>
        <p:spPr/>
        <p:txBody>
          <a:bodyPr/>
          <a:lstStyle/>
          <a:p>
            <a:fld id="{CB0DB644-C211-4903-A21F-95A43C3F3F9A}" type="slidenum">
              <a:rPr lang="de-DE" smtClean="0"/>
              <a:t>12</a:t>
            </a:fld>
            <a:endParaRPr lang="de-DE"/>
          </a:p>
        </p:txBody>
      </p:sp>
    </p:spTree>
    <p:extLst>
      <p:ext uri="{BB962C8B-B14F-4D97-AF65-F5344CB8AC3E}">
        <p14:creationId xmlns:p14="http://schemas.microsoft.com/office/powerpoint/2010/main" val="356876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82296"/>
            <a:ext cx="10896600" cy="1362456"/>
          </a:xfrm>
        </p:spPr>
        <p:txBody>
          <a:bodyPr>
            <a:normAutofit/>
          </a:bodyPr>
          <a:lstStyle/>
          <a:p>
            <a:r>
              <a:rPr lang="en-US" sz="4000" dirty="0">
                <a:solidFill>
                  <a:schemeClr val="accent1">
                    <a:lumMod val="75000"/>
                  </a:schemeClr>
                </a:solidFill>
              </a:rPr>
              <a:t>IV. Results (B)</a:t>
            </a:r>
            <a:br>
              <a:rPr lang="en-US" sz="4000" dirty="0">
                <a:solidFill>
                  <a:schemeClr val="accent1">
                    <a:lumMod val="75000"/>
                  </a:schemeClr>
                </a:solidFill>
              </a:rPr>
            </a:br>
            <a:endParaRPr lang="en-US" sz="2900"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6609146" y="2080844"/>
            <a:ext cx="4791918" cy="2270406"/>
          </a:xfrm>
          <a:prstGeom prst="rect">
            <a:avLst/>
          </a:prstGeom>
        </p:spPr>
      </p:pic>
      <p:pic>
        <p:nvPicPr>
          <p:cNvPr id="5" name="Picture 4"/>
          <p:cNvPicPr>
            <a:picLocks noChangeAspect="1"/>
          </p:cNvPicPr>
          <p:nvPr/>
        </p:nvPicPr>
        <p:blipFill>
          <a:blip r:embed="rId3"/>
          <a:stretch>
            <a:fillRect/>
          </a:stretch>
        </p:blipFill>
        <p:spPr>
          <a:xfrm>
            <a:off x="398695" y="2805522"/>
            <a:ext cx="5502106" cy="2683655"/>
          </a:xfrm>
          <a:prstGeom prst="rect">
            <a:avLst/>
          </a:prstGeom>
        </p:spPr>
      </p:pic>
      <p:pic>
        <p:nvPicPr>
          <p:cNvPr id="6" name="Picture 5"/>
          <p:cNvPicPr>
            <a:picLocks noChangeAspect="1"/>
          </p:cNvPicPr>
          <p:nvPr/>
        </p:nvPicPr>
        <p:blipFill>
          <a:blip r:embed="rId4"/>
          <a:stretch>
            <a:fillRect/>
          </a:stretch>
        </p:blipFill>
        <p:spPr>
          <a:xfrm>
            <a:off x="6779683" y="4147350"/>
            <a:ext cx="4621381" cy="2305612"/>
          </a:xfrm>
          <a:prstGeom prst="rect">
            <a:avLst/>
          </a:prstGeom>
        </p:spPr>
      </p:pic>
      <p:sp>
        <p:nvSpPr>
          <p:cNvPr id="2" name="Content Placeholder 1"/>
          <p:cNvSpPr>
            <a:spLocks noGrp="1"/>
          </p:cNvSpPr>
          <p:nvPr>
            <p:ph idx="1"/>
          </p:nvPr>
        </p:nvSpPr>
        <p:spPr>
          <a:xfrm>
            <a:off x="273268" y="1375794"/>
            <a:ext cx="11571277" cy="1240707"/>
          </a:xfrm>
        </p:spPr>
        <p:txBody>
          <a:bodyPr>
            <a:noAutofit/>
          </a:bodyPr>
          <a:lstStyle/>
          <a:p>
            <a:pPr marL="342900" lvl="0" indent="-342900" algn="just">
              <a:lnSpc>
                <a:spcPct val="110000"/>
              </a:lnSpc>
              <a:spcAft>
                <a:spcPts val="600"/>
              </a:spcAft>
              <a:buFont typeface="Symbol" panose="05050102010706020507" pitchFamily="18" charset="2"/>
              <a:buChar char=""/>
            </a:pPr>
            <a:r>
              <a:rPr lang="en-150" sz="1800" b="1" u="sng" dirty="0">
                <a:effectLst/>
                <a:latin typeface="Calibri" panose="020F0502020204030204" pitchFamily="34" charset="0"/>
                <a:ea typeface="Times New Roman" panose="02020603050405020304" pitchFamily="18" charset="0"/>
                <a:cs typeface="Calibri" panose="020F0502020204030204" pitchFamily="34" charset="0"/>
              </a:rPr>
              <a:t>ResNet-50 architecture </a:t>
            </a:r>
            <a:r>
              <a:rPr lang="en-150" sz="1800" b="1" u="sng" dirty="0">
                <a:effectLst/>
                <a:latin typeface="Calibri" panose="020F0502020204030204" pitchFamily="34" charset="0"/>
                <a:ea typeface="Times New Roman" panose="02020603050405020304" pitchFamily="18" charset="0"/>
                <a:cs typeface="Mangal" panose="02040503050203030202" pitchFamily="18" charset="0"/>
              </a:rPr>
              <a:t>and weights = None</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lgn="just">
              <a:lnSpc>
                <a:spcPct val="110000"/>
              </a:lnSpc>
              <a:spcAft>
                <a:spcPts val="600"/>
              </a:spcAft>
              <a:buNone/>
            </a:pPr>
            <a:r>
              <a:rPr lang="en-150" sz="1800" dirty="0">
                <a:effectLst/>
                <a:latin typeface="Calibri" panose="020F0502020204030204" pitchFamily="34" charset="0"/>
                <a:ea typeface="Times New Roman" panose="02020603050405020304" pitchFamily="18" charset="0"/>
                <a:cs typeface="Calibri" panose="020F0502020204030204" pitchFamily="34" charset="0"/>
              </a:rPr>
              <a:t>Although in the training set the accuracy didn’t reach maximum level, in the 5th epoch we observe a maximum accuracy and minimum loss on the validation set.</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buNone/>
            </a:pPr>
            <a:r>
              <a:rPr lang="en-US" sz="1800" dirty="0">
                <a:effectLst/>
                <a:latin typeface="Times New Roman" panose="02020603050405020304" pitchFamily="18" charset="0"/>
                <a:ea typeface="Arial" panose="020B0604020202020204" pitchFamily="34" charset="0"/>
              </a:rPr>
              <a:t> </a:t>
            </a:r>
            <a:endParaRPr lang="en-US" sz="3600" dirty="0"/>
          </a:p>
        </p:txBody>
      </p:sp>
      <p:sp>
        <p:nvSpPr>
          <p:cNvPr id="7" name="Slide Number Placeholder 6"/>
          <p:cNvSpPr>
            <a:spLocks noGrp="1"/>
          </p:cNvSpPr>
          <p:nvPr>
            <p:ph type="sldNum" sz="quarter" idx="12"/>
          </p:nvPr>
        </p:nvSpPr>
        <p:spPr/>
        <p:txBody>
          <a:bodyPr/>
          <a:lstStyle/>
          <a:p>
            <a:fld id="{CB0DB644-C211-4903-A21F-95A43C3F3F9A}" type="slidenum">
              <a:rPr lang="de-DE" smtClean="0"/>
              <a:t>13</a:t>
            </a:fld>
            <a:endParaRPr lang="de-DE"/>
          </a:p>
        </p:txBody>
      </p:sp>
    </p:spTree>
    <p:extLst>
      <p:ext uri="{BB962C8B-B14F-4D97-AF65-F5344CB8AC3E}">
        <p14:creationId xmlns:p14="http://schemas.microsoft.com/office/powerpoint/2010/main" val="398440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3268" y="1375794"/>
            <a:ext cx="11571277" cy="2293381"/>
          </a:xfrm>
        </p:spPr>
        <p:txBody>
          <a:bodyPr>
            <a:noAutofit/>
          </a:bodyPr>
          <a:lstStyle/>
          <a:p>
            <a:pPr marL="342900" lvl="0" indent="-342900" algn="just">
              <a:lnSpc>
                <a:spcPct val="110000"/>
              </a:lnSpc>
              <a:spcAft>
                <a:spcPts val="600"/>
              </a:spcAft>
              <a:buFont typeface="Symbol" panose="05050102010706020507" pitchFamily="18" charset="2"/>
              <a:buChar char=""/>
            </a:pPr>
            <a:r>
              <a:rPr lang="en-150" sz="1800" b="1" u="sng" dirty="0">
                <a:effectLst/>
                <a:latin typeface="Calibri" panose="020F0502020204030204" pitchFamily="34" charset="0"/>
                <a:ea typeface="Times New Roman" panose="02020603050405020304" pitchFamily="18" charset="0"/>
                <a:cs typeface="Calibri" panose="020F0502020204030204" pitchFamily="34" charset="0"/>
              </a:rPr>
              <a:t>Custom CNN model architecture </a:t>
            </a:r>
            <a:endParaRPr lang="en-US" sz="18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10000"/>
              </a:lnSpc>
              <a:spcAft>
                <a:spcPts val="6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It is worth noting that with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lr</a:t>
            </a:r>
            <a:r>
              <a:rPr lang="en-US" sz="1800" dirty="0">
                <a:effectLst/>
                <a:latin typeface="Calibri" panose="020F0502020204030204" pitchFamily="34" charset="0"/>
                <a:ea typeface="Times New Roman" panose="02020603050405020304" pitchFamily="18" charset="0"/>
                <a:cs typeface="Calibri" panose="020F0502020204030204" pitchFamily="34" charset="0"/>
              </a:rPr>
              <a:t> = 0.001 as applied in ResNet50 models, here we observed  fluctuations in the training loss </a:t>
            </a:r>
            <a:r>
              <a:rPr lang="en-US" sz="1800" dirty="0">
                <a:latin typeface="Calibri" panose="020F0502020204030204" pitchFamily="34" charset="0"/>
                <a:ea typeface="Times New Roman" panose="02020603050405020304" pitchFamily="18" charset="0"/>
                <a:cs typeface="Calibri" panose="020F0502020204030204" pitchFamily="34" charset="0"/>
              </a:rPr>
              <a:t>m</a:t>
            </a:r>
            <a:r>
              <a:rPr lang="en-150" sz="1800" dirty="0">
                <a:effectLst/>
                <a:latin typeface="Calibri" panose="020F0502020204030204" pitchFamily="34" charset="0"/>
                <a:ea typeface="Times New Roman" panose="02020603050405020304" pitchFamily="18" charset="0"/>
                <a:cs typeface="Calibri" panose="020F0502020204030204" pitchFamily="34" charset="0"/>
              </a:rPr>
              <a:t>aybe </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10000"/>
              </a:lnSpc>
              <a:spcAft>
                <a:spcPts val="6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results after adjusting the learning rate to </a:t>
            </a:r>
            <a:r>
              <a:rPr lang="en-GB" sz="1800" dirty="0">
                <a:effectLst/>
                <a:latin typeface="Calibri" panose="020F0502020204030204" pitchFamily="34" charset="0"/>
                <a:ea typeface="Times New Roman" panose="02020603050405020304" pitchFamily="18" charset="0"/>
                <a:cs typeface="Calibri" panose="020F0502020204030204" pitchFamily="34" charset="0"/>
              </a:rPr>
              <a:t>0.000001 from 0.001 </a:t>
            </a:r>
            <a:r>
              <a:rPr lang="en-US" sz="1800" dirty="0">
                <a:effectLst/>
                <a:latin typeface="Calibri" panose="020F0502020204030204" pitchFamily="34" charset="0"/>
                <a:ea typeface="Times New Roman" panose="02020603050405020304" pitchFamily="18" charset="0"/>
                <a:cs typeface="Calibri" panose="020F0502020204030204" pitchFamily="34" charset="0"/>
              </a:rPr>
              <a:t>confirm our previous hypothesis for the learning rate. That is, now we observe a much more smooth line from epoch to epoch without fluctuations.</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lgn="just">
              <a:lnSpc>
                <a:spcPct val="110000"/>
              </a:lnSpc>
              <a:spcAft>
                <a:spcPts val="600"/>
              </a:spcAft>
              <a:buNone/>
            </a:pP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buNone/>
            </a:pPr>
            <a:r>
              <a:rPr lang="en-US" sz="1800" dirty="0">
                <a:effectLst/>
                <a:latin typeface="Times New Roman" panose="02020603050405020304" pitchFamily="18" charset="0"/>
                <a:ea typeface="Arial" panose="020B0604020202020204" pitchFamily="34" charset="0"/>
              </a:rPr>
              <a:t> </a:t>
            </a:r>
            <a:endParaRPr lang="en-US" sz="3600" dirty="0"/>
          </a:p>
        </p:txBody>
      </p:sp>
      <p:sp>
        <p:nvSpPr>
          <p:cNvPr id="3" name="Title 2"/>
          <p:cNvSpPr>
            <a:spLocks noGrp="1"/>
          </p:cNvSpPr>
          <p:nvPr>
            <p:ph type="title"/>
          </p:nvPr>
        </p:nvSpPr>
        <p:spPr>
          <a:xfrm>
            <a:off x="0" y="-82296"/>
            <a:ext cx="10896600" cy="1362456"/>
          </a:xfrm>
        </p:spPr>
        <p:txBody>
          <a:bodyPr>
            <a:normAutofit/>
          </a:bodyPr>
          <a:lstStyle/>
          <a:p>
            <a:r>
              <a:rPr lang="en-US" sz="4000" dirty="0">
                <a:solidFill>
                  <a:schemeClr val="accent1">
                    <a:lumMod val="75000"/>
                  </a:schemeClr>
                </a:solidFill>
              </a:rPr>
              <a:t>IV. Results (C)</a:t>
            </a:r>
            <a:br>
              <a:rPr lang="en-US" sz="4000" dirty="0">
                <a:solidFill>
                  <a:schemeClr val="accent1">
                    <a:lumMod val="75000"/>
                  </a:schemeClr>
                </a:solidFill>
              </a:rPr>
            </a:br>
            <a:endParaRPr lang="en-US" sz="2900"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6924" y="4130587"/>
            <a:ext cx="4372585" cy="2105319"/>
          </a:xfrm>
          <a:prstGeom prst="rect">
            <a:avLst/>
          </a:prstGeom>
        </p:spPr>
      </p:pic>
      <p:pic>
        <p:nvPicPr>
          <p:cNvPr id="5" name="Picture 4"/>
          <p:cNvPicPr>
            <a:picLocks noChangeAspect="1"/>
          </p:cNvPicPr>
          <p:nvPr/>
        </p:nvPicPr>
        <p:blipFill>
          <a:blip r:embed="rId3"/>
          <a:stretch>
            <a:fillRect/>
          </a:stretch>
        </p:blipFill>
        <p:spPr>
          <a:xfrm>
            <a:off x="4056124" y="4034953"/>
            <a:ext cx="4429743" cy="2162477"/>
          </a:xfrm>
          <a:prstGeom prst="rect">
            <a:avLst/>
          </a:prstGeom>
        </p:spPr>
      </p:pic>
      <p:pic>
        <p:nvPicPr>
          <p:cNvPr id="7" name="Picture 6"/>
          <p:cNvPicPr>
            <a:picLocks noChangeAspect="1"/>
          </p:cNvPicPr>
          <p:nvPr/>
        </p:nvPicPr>
        <p:blipFill>
          <a:blip r:embed="rId4"/>
          <a:stretch>
            <a:fillRect/>
          </a:stretch>
        </p:blipFill>
        <p:spPr>
          <a:xfrm>
            <a:off x="8267556" y="4210703"/>
            <a:ext cx="3924444" cy="1945085"/>
          </a:xfrm>
          <a:prstGeom prst="rect">
            <a:avLst/>
          </a:prstGeom>
        </p:spPr>
      </p:pic>
      <p:pic>
        <p:nvPicPr>
          <p:cNvPr id="6" name="Picture 5"/>
          <p:cNvPicPr>
            <a:picLocks noChangeAspect="1"/>
          </p:cNvPicPr>
          <p:nvPr/>
        </p:nvPicPr>
        <p:blipFill>
          <a:blip r:embed="rId5"/>
          <a:stretch>
            <a:fillRect/>
          </a:stretch>
        </p:blipFill>
        <p:spPr>
          <a:xfrm>
            <a:off x="4056124" y="0"/>
            <a:ext cx="5586745" cy="1963084"/>
          </a:xfrm>
          <a:prstGeom prst="rect">
            <a:avLst/>
          </a:prstGeom>
        </p:spPr>
      </p:pic>
      <p:sp>
        <p:nvSpPr>
          <p:cNvPr id="8" name="Slide Number Placeholder 7"/>
          <p:cNvSpPr>
            <a:spLocks noGrp="1"/>
          </p:cNvSpPr>
          <p:nvPr>
            <p:ph type="sldNum" sz="quarter" idx="12"/>
          </p:nvPr>
        </p:nvSpPr>
        <p:spPr/>
        <p:txBody>
          <a:bodyPr/>
          <a:lstStyle/>
          <a:p>
            <a:fld id="{CB0DB644-C211-4903-A21F-95A43C3F3F9A}" type="slidenum">
              <a:rPr lang="de-DE" smtClean="0"/>
              <a:t>14</a:t>
            </a:fld>
            <a:endParaRPr lang="de-DE"/>
          </a:p>
        </p:txBody>
      </p:sp>
    </p:spTree>
    <p:extLst>
      <p:ext uri="{BB962C8B-B14F-4D97-AF65-F5344CB8AC3E}">
        <p14:creationId xmlns:p14="http://schemas.microsoft.com/office/powerpoint/2010/main" val="335576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91440"/>
            <a:ext cx="10896600" cy="1353312"/>
          </a:xfrm>
        </p:spPr>
        <p:txBody>
          <a:bodyPr>
            <a:normAutofit/>
          </a:bodyPr>
          <a:lstStyle/>
          <a:p>
            <a:r>
              <a:rPr lang="en-US" sz="4000" dirty="0">
                <a:solidFill>
                  <a:schemeClr val="accent1">
                    <a:lumMod val="75000"/>
                  </a:schemeClr>
                </a:solidFill>
              </a:rPr>
              <a:t>V. Live Face Recognition &amp; Demonstration</a:t>
            </a:r>
            <a:br>
              <a:rPr lang="en-US" sz="4000" dirty="0">
                <a:solidFill>
                  <a:schemeClr val="accent1">
                    <a:lumMod val="75000"/>
                  </a:schemeClr>
                </a:solidFill>
              </a:rPr>
            </a:br>
            <a:endParaRPr lang="en-US" sz="2900" dirty="0">
              <a:solidFill>
                <a:schemeClr val="accent1">
                  <a:lumMod val="75000"/>
                </a:schemeClr>
              </a:solidFill>
            </a:endParaRPr>
          </a:p>
        </p:txBody>
      </p:sp>
      <p:sp>
        <p:nvSpPr>
          <p:cNvPr id="9" name="TextBox 8">
            <a:extLst>
              <a:ext uri="{FF2B5EF4-FFF2-40B4-BE49-F238E27FC236}">
                <a16:creationId xmlns:a16="http://schemas.microsoft.com/office/drawing/2014/main" id="{64989249-307D-6EA7-6F7C-F1E6CAF25BF1}"/>
              </a:ext>
            </a:extLst>
          </p:cNvPr>
          <p:cNvSpPr txBox="1"/>
          <p:nvPr/>
        </p:nvSpPr>
        <p:spPr>
          <a:xfrm>
            <a:off x="155448" y="1431733"/>
            <a:ext cx="3811343" cy="5078313"/>
          </a:xfrm>
          <a:prstGeom prst="rect">
            <a:avLst/>
          </a:prstGeom>
          <a:solidFill>
            <a:schemeClr val="accent1">
              <a:lumMod val="40000"/>
              <a:lumOff val="60000"/>
            </a:schemeClr>
          </a:solidFill>
          <a:ln>
            <a:solidFill>
              <a:schemeClr val="tx1">
                <a:lumMod val="95000"/>
                <a:lumOff val="5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latin typeface="Calibri" panose="020F0502020204030204" pitchFamily="34" charset="0"/>
                <a:ea typeface="Times New Roman" panose="02020603050405020304" pitchFamily="18" charset="0"/>
              </a:rPr>
              <a:t>For each model we developed a </a:t>
            </a:r>
            <a:r>
              <a:rPr lang="en-US" sz="1800" dirty="0">
                <a:effectLst/>
                <a:latin typeface="Calibri" panose="020F0502020204030204" pitchFamily="34" charset="0"/>
                <a:ea typeface="Times New Roman" panose="02020603050405020304" pitchFamily="18" charset="0"/>
              </a:rPr>
              <a:t>script, rendering its </a:t>
            </a:r>
            <a:r>
              <a:rPr lang="en-US" dirty="0">
                <a:latin typeface="Calibri" panose="020F0502020204030204" pitchFamily="34" charset="0"/>
                <a:ea typeface="Times New Roman" panose="02020603050405020304" pitchFamily="18" charset="0"/>
              </a:rPr>
              <a:t>saved model state and performing </a:t>
            </a:r>
            <a:r>
              <a:rPr lang="en-US" sz="1800" b="1" dirty="0">
                <a:effectLst/>
                <a:latin typeface="Calibri" panose="020F0502020204030204" pitchFamily="34" charset="0"/>
                <a:ea typeface="Times New Roman" panose="02020603050405020304" pitchFamily="18" charset="0"/>
              </a:rPr>
              <a:t>real-time face recognition </a:t>
            </a:r>
            <a:r>
              <a:rPr lang="en-US" sz="1800" dirty="0">
                <a:effectLst/>
                <a:latin typeface="Calibri" panose="020F0502020204030204" pitchFamily="34" charset="0"/>
                <a:ea typeface="Times New Roman" panose="02020603050405020304" pitchFamily="18" charset="0"/>
              </a:rPr>
              <a:t>using a webcam. This script:</a:t>
            </a:r>
          </a:p>
          <a:p>
            <a:endParaRPr lang="en-US" sz="1800" dirty="0">
              <a:effectLst/>
              <a:latin typeface="Calibri" panose="020F0502020204030204" pitchFamily="34" charset="0"/>
              <a:ea typeface="Times New Roman" panose="02020603050405020304" pitchFamily="18" charset="0"/>
            </a:endParaRPr>
          </a:p>
          <a:p>
            <a:pPr marL="285750" indent="-285750">
              <a:buFont typeface="Wingdings" panose="05000000000000000000" pitchFamily="2" charset="2"/>
              <a:buChar char="ü"/>
            </a:pPr>
            <a:r>
              <a:rPr lang="en-US" sz="1800" dirty="0">
                <a:effectLst/>
                <a:latin typeface="Calibri" panose="020F0502020204030204" pitchFamily="34" charset="0"/>
                <a:ea typeface="Times New Roman" panose="02020603050405020304" pitchFamily="18" charset="0"/>
                <a:cs typeface="Calibri" panose="020F0502020204030204" pitchFamily="34" charset="0"/>
              </a:rPr>
              <a:t>Creates an instance of the desired model architecture and loads the saved parameters </a:t>
            </a:r>
          </a:p>
          <a:p>
            <a:pPr marL="285750" indent="-285750">
              <a:buFont typeface="Wingdings" panose="05000000000000000000" pitchFamily="2" charset="2"/>
              <a:buChar char="ü"/>
            </a:pPr>
            <a:endParaRPr lang="en-US" sz="1800" dirty="0">
              <a:effectLst/>
              <a:latin typeface="Calibri" panose="020F0502020204030204" pitchFamily="34" charset="0"/>
              <a:ea typeface="Times New Roman" panose="02020603050405020304" pitchFamily="18" charset="0"/>
            </a:endParaRPr>
          </a:p>
          <a:p>
            <a:pPr marL="285750" indent="-285750">
              <a:buFont typeface="Wingdings" panose="05000000000000000000" pitchFamily="2" charset="2"/>
              <a:buChar char="ü"/>
            </a:pPr>
            <a:r>
              <a:rPr lang="en-US" dirty="0">
                <a:latin typeface="Calibri" panose="020F0502020204030204" pitchFamily="34" charset="0"/>
                <a:ea typeface="Times New Roman" panose="02020603050405020304" pitchFamily="18" charset="0"/>
              </a:rPr>
              <a:t>D</a:t>
            </a:r>
            <a:r>
              <a:rPr lang="en-US" sz="1800" dirty="0">
                <a:effectLst/>
                <a:latin typeface="Calibri" panose="020F0502020204030204" pitchFamily="34" charset="0"/>
                <a:ea typeface="Times New Roman" panose="02020603050405020304" pitchFamily="18" charset="0"/>
              </a:rPr>
              <a:t>etects faces in the video feed, recognizes known faces and labels them with their corresponding class names. Unknown faces are labeled as "Unknown." </a:t>
            </a:r>
          </a:p>
          <a:p>
            <a:pPr marL="285750" indent="-285750">
              <a:buFont typeface="Wingdings" panose="05000000000000000000" pitchFamily="2" charset="2"/>
              <a:buChar char="ü"/>
            </a:pPr>
            <a:endParaRPr lang="en-US" sz="1800" dirty="0">
              <a:effectLst/>
              <a:latin typeface="Calibri" panose="020F0502020204030204" pitchFamily="34" charset="0"/>
              <a:ea typeface="Times New Roman" panose="02020603050405020304" pitchFamily="18" charset="0"/>
            </a:endParaRPr>
          </a:p>
          <a:p>
            <a:pPr marL="285750" indent="-285750">
              <a:buFont typeface="Wingdings" panose="05000000000000000000" pitchFamily="2" charset="2"/>
              <a:buChar char="ü"/>
            </a:pPr>
            <a:r>
              <a:rPr lang="en-US" dirty="0">
                <a:latin typeface="Calibri" panose="020F0502020204030204" pitchFamily="34" charset="0"/>
                <a:ea typeface="Times New Roman" panose="02020603050405020304" pitchFamily="18" charset="0"/>
                <a:cs typeface="Calibri" panose="020F0502020204030204" pitchFamily="34" charset="0"/>
              </a:rPr>
              <a:t>R</a:t>
            </a:r>
            <a:r>
              <a:rPr lang="en-US" sz="1800" dirty="0">
                <a:effectLst/>
                <a:latin typeface="Calibri" panose="020F0502020204030204" pitchFamily="34" charset="0"/>
                <a:ea typeface="Times New Roman" panose="02020603050405020304" pitchFamily="18" charset="0"/>
                <a:cs typeface="Calibri" panose="020F0502020204030204" pitchFamily="34" charset="0"/>
              </a:rPr>
              <a:t>etrieves the predicted class label and confidence score for the recognized face.</a:t>
            </a:r>
            <a:endParaRPr lang="en-US" dirty="0">
              <a:latin typeface="Calibri" panose="020F0502020204030204" pitchFamily="34" charset="0"/>
            </a:endParaRPr>
          </a:p>
        </p:txBody>
      </p:sp>
      <p:pic>
        <p:nvPicPr>
          <p:cNvPr id="2" name="Picture 1"/>
          <p:cNvPicPr>
            <a:picLocks noChangeAspect="1"/>
          </p:cNvPicPr>
          <p:nvPr/>
        </p:nvPicPr>
        <p:blipFill>
          <a:blip r:embed="rId2"/>
          <a:stretch>
            <a:fillRect/>
          </a:stretch>
        </p:blipFill>
        <p:spPr>
          <a:xfrm>
            <a:off x="5434934" y="1261872"/>
            <a:ext cx="5223635" cy="3038536"/>
          </a:xfrm>
          <a:prstGeom prst="rect">
            <a:avLst/>
          </a:prstGeom>
        </p:spPr>
      </p:pic>
      <p:pic>
        <p:nvPicPr>
          <p:cNvPr id="4" name="Picture 3"/>
          <p:cNvPicPr>
            <a:picLocks noChangeAspect="1"/>
          </p:cNvPicPr>
          <p:nvPr/>
        </p:nvPicPr>
        <p:blipFill>
          <a:blip r:embed="rId3"/>
          <a:stretch>
            <a:fillRect/>
          </a:stretch>
        </p:blipFill>
        <p:spPr>
          <a:xfrm>
            <a:off x="5448300" y="3798031"/>
            <a:ext cx="5223635" cy="2712015"/>
          </a:xfrm>
          <a:prstGeom prst="rect">
            <a:avLst/>
          </a:prstGeom>
        </p:spPr>
      </p:pic>
      <p:sp>
        <p:nvSpPr>
          <p:cNvPr id="5" name="Slide Number Placeholder 4"/>
          <p:cNvSpPr>
            <a:spLocks noGrp="1"/>
          </p:cNvSpPr>
          <p:nvPr>
            <p:ph type="sldNum" sz="quarter" idx="12"/>
          </p:nvPr>
        </p:nvSpPr>
        <p:spPr/>
        <p:txBody>
          <a:bodyPr/>
          <a:lstStyle/>
          <a:p>
            <a:fld id="{CB0DB644-C211-4903-A21F-95A43C3F3F9A}" type="slidenum">
              <a:rPr lang="de-DE" smtClean="0"/>
              <a:t>15</a:t>
            </a:fld>
            <a:endParaRPr lang="de-DE"/>
          </a:p>
        </p:txBody>
      </p:sp>
    </p:spTree>
    <p:extLst>
      <p:ext uri="{BB962C8B-B14F-4D97-AF65-F5344CB8AC3E}">
        <p14:creationId xmlns:p14="http://schemas.microsoft.com/office/powerpoint/2010/main" val="1802507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533" y="1463040"/>
            <a:ext cx="8708387" cy="4423431"/>
          </a:xfrm>
        </p:spPr>
        <p:txBody>
          <a:bodyPr>
            <a:noAutofit/>
          </a:bodyPr>
          <a:lstStyle/>
          <a:p>
            <a:pPr>
              <a:lnSpc>
                <a:spcPct val="150000"/>
              </a:lnSpc>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rPr>
              <a:t>The final performance of the model depends on a combination set of many factors. </a:t>
            </a:r>
          </a:p>
          <a:p>
            <a:pPr>
              <a:lnSpc>
                <a:spcPct val="150000"/>
              </a:lnSpc>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rPr>
              <a:t>The compound effect of many parameters as well as the difficulty and nature of the problem itself can significantly affect the performance of the model in real time. </a:t>
            </a:r>
          </a:p>
          <a:p>
            <a:pPr>
              <a:lnSpc>
                <a:spcPct val="150000"/>
              </a:lnSpc>
              <a:buFont typeface="Wingdings" panose="05000000000000000000" pitchFamily="2" charset="2"/>
              <a:buChar char="v"/>
            </a:pPr>
            <a:r>
              <a:rPr lang="en-US" sz="1800" dirty="0">
                <a:latin typeface="Calibri" panose="020F0502020204030204" pitchFamily="34" charset="0"/>
                <a:ea typeface="Times New Roman" panose="02020603050405020304" pitchFamily="18" charset="0"/>
                <a:cs typeface="Calibri" panose="020F0502020204030204" pitchFamily="34" charset="0"/>
              </a:rPr>
              <a:t>D</a:t>
            </a:r>
            <a:r>
              <a:rPr lang="en-150" sz="1800" dirty="0">
                <a:effectLst/>
                <a:latin typeface="Calibri" panose="020F0502020204030204" pitchFamily="34" charset="0"/>
                <a:ea typeface="Times New Roman" panose="02020603050405020304" pitchFamily="18" charset="0"/>
                <a:cs typeface="Calibri" panose="020F0502020204030204" pitchFamily="34" charset="0"/>
              </a:rPr>
              <a:t>ue to the dynamical changes in many factors such as the faces variations, the frames background characteristics or even the camera specs</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rPr>
              <a:t>even if in static face classification the algorithm shows high accuracy, in live face recognition through camera, it can typically fail. </a:t>
            </a:r>
          </a:p>
          <a:p>
            <a:pPr>
              <a:lnSpc>
                <a:spcPct val="150000"/>
              </a:lnSpc>
              <a:buFont typeface="Wingdings" panose="05000000000000000000" pitchFamily="2" charset="2"/>
              <a:buChar char="v"/>
            </a:pPr>
            <a:r>
              <a:rPr lang="en-GB" sz="1800" dirty="0">
                <a:effectLst/>
                <a:latin typeface="Calibri" panose="020F0502020204030204" pitchFamily="34" charset="0"/>
                <a:ea typeface="Times New Roman" panose="02020603050405020304" pitchFamily="18" charset="0"/>
              </a:rPr>
              <a:t>The very nature of the problem and our individual goals affects the type, quality, characteristics and quantity of data needed, the cost of collecting them and developing the desired model, the accuracy that the algorithm should have (minimum confidence threshold) </a:t>
            </a:r>
            <a:r>
              <a:rPr lang="en-GB" sz="1800" dirty="0">
                <a:latin typeface="Calibri" panose="020F0502020204030204" pitchFamily="34" charset="0"/>
                <a:ea typeface="Times New Roman" panose="02020603050405020304" pitchFamily="18" charset="0"/>
              </a:rPr>
              <a:t>AND </a:t>
            </a:r>
            <a:r>
              <a:rPr lang="en-GB" sz="1800" dirty="0">
                <a:effectLst/>
                <a:latin typeface="Calibri" panose="020F0502020204030204" pitchFamily="34" charset="0"/>
                <a:ea typeface="Times New Roman" panose="02020603050405020304" pitchFamily="18" charset="0"/>
              </a:rPr>
              <a:t>provides an intuition for the initialization of its parameters.</a:t>
            </a:r>
            <a:endParaRPr lang="en-US" sz="1600" dirty="0">
              <a:effectLst/>
              <a:latin typeface="Times New Roman" panose="02020603050405020304" pitchFamily="18" charset="0"/>
              <a:ea typeface="Arial" panose="020B0604020202020204" pitchFamily="34" charset="0"/>
            </a:endParaRPr>
          </a:p>
        </p:txBody>
      </p:sp>
      <p:sp>
        <p:nvSpPr>
          <p:cNvPr id="3" name="Title 2"/>
          <p:cNvSpPr>
            <a:spLocks noGrp="1"/>
          </p:cNvSpPr>
          <p:nvPr>
            <p:ph type="title"/>
          </p:nvPr>
        </p:nvSpPr>
        <p:spPr>
          <a:xfrm>
            <a:off x="0" y="-91440"/>
            <a:ext cx="10896600" cy="1353311"/>
          </a:xfrm>
        </p:spPr>
        <p:txBody>
          <a:bodyPr>
            <a:normAutofit/>
          </a:bodyPr>
          <a:lstStyle/>
          <a:p>
            <a:r>
              <a:rPr lang="en-US" sz="4000" dirty="0">
                <a:solidFill>
                  <a:schemeClr val="accent1">
                    <a:lumMod val="75000"/>
                  </a:schemeClr>
                </a:solidFill>
              </a:rPr>
              <a:t>VI. Conclusions (A)</a:t>
            </a:r>
            <a:br>
              <a:rPr lang="en-US" sz="4400" dirty="0">
                <a:solidFill>
                  <a:schemeClr val="accent1">
                    <a:lumMod val="75000"/>
                  </a:schemeClr>
                </a:solidFill>
              </a:rPr>
            </a:br>
            <a:endParaRPr lang="en-US" sz="2900" dirty="0">
              <a:solidFill>
                <a:schemeClr val="accent1">
                  <a:lumMod val="75000"/>
                </a:schemeClr>
              </a:solidFill>
            </a:endParaRPr>
          </a:p>
        </p:txBody>
      </p:sp>
      <p:sp>
        <p:nvSpPr>
          <p:cNvPr id="4" name="Σύννεφο 3">
            <a:extLst>
              <a:ext uri="{FF2B5EF4-FFF2-40B4-BE49-F238E27FC236}">
                <a16:creationId xmlns:a16="http://schemas.microsoft.com/office/drawing/2014/main" id="{A91E5F94-5CD7-53BD-A5A4-4356536D7AB2}"/>
              </a:ext>
            </a:extLst>
          </p:cNvPr>
          <p:cNvSpPr/>
          <p:nvPr/>
        </p:nvSpPr>
        <p:spPr>
          <a:xfrm>
            <a:off x="8755079" y="1915830"/>
            <a:ext cx="3086339" cy="112144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Problem Nature and Individual Goals</a:t>
            </a:r>
            <a:endParaRPr lang="el-GR" dirty="0">
              <a:solidFill>
                <a:schemeClr val="tx1"/>
              </a:solidFill>
            </a:endParaRPr>
          </a:p>
        </p:txBody>
      </p:sp>
      <p:sp>
        <p:nvSpPr>
          <p:cNvPr id="5" name="Βέλος: Κάτω 4">
            <a:extLst>
              <a:ext uri="{FF2B5EF4-FFF2-40B4-BE49-F238E27FC236}">
                <a16:creationId xmlns:a16="http://schemas.microsoft.com/office/drawing/2014/main" id="{AE1C0A88-D651-165D-7982-D9CD540C2C5E}"/>
              </a:ext>
            </a:extLst>
          </p:cNvPr>
          <p:cNvSpPr/>
          <p:nvPr/>
        </p:nvSpPr>
        <p:spPr>
          <a:xfrm rot="1582933">
            <a:off x="9587648" y="3048210"/>
            <a:ext cx="283139" cy="997977"/>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srgbClr val="FFFFFF"/>
              </a:solidFill>
              <a:effectLst/>
              <a:uLnTx/>
              <a:uFillTx/>
              <a:latin typeface="Meiryo"/>
              <a:ea typeface="+mn-ea"/>
              <a:cs typeface="+mn-cs"/>
            </a:endParaRPr>
          </a:p>
        </p:txBody>
      </p:sp>
      <p:sp>
        <p:nvSpPr>
          <p:cNvPr id="6" name="Βέλος: Κάτω 5">
            <a:extLst>
              <a:ext uri="{FF2B5EF4-FFF2-40B4-BE49-F238E27FC236}">
                <a16:creationId xmlns:a16="http://schemas.microsoft.com/office/drawing/2014/main" id="{06957FB9-F202-DE46-7705-4FE5838595E3}"/>
              </a:ext>
            </a:extLst>
          </p:cNvPr>
          <p:cNvSpPr/>
          <p:nvPr/>
        </p:nvSpPr>
        <p:spPr>
          <a:xfrm rot="19245569">
            <a:off x="10818025" y="3031360"/>
            <a:ext cx="283139" cy="997977"/>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srgbClr val="FFFFFF"/>
              </a:solidFill>
              <a:effectLst/>
              <a:uLnTx/>
              <a:uFillTx/>
              <a:latin typeface="Meiryo"/>
              <a:ea typeface="+mn-ea"/>
              <a:cs typeface="+mn-cs"/>
            </a:endParaRPr>
          </a:p>
        </p:txBody>
      </p:sp>
      <p:pic>
        <p:nvPicPr>
          <p:cNvPr id="7" name="Graphic 8" descr="Database">
            <a:extLst>
              <a:ext uri="{FF2B5EF4-FFF2-40B4-BE49-F238E27FC236}">
                <a16:creationId xmlns:a16="http://schemas.microsoft.com/office/drawing/2014/main" id="{6BC4615E-1B1D-F493-E05C-A76FCC6989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7909" y="3896162"/>
            <a:ext cx="1314196" cy="1314196"/>
          </a:xfrm>
          <a:prstGeom prst="rect">
            <a:avLst/>
          </a:prstGeom>
        </p:spPr>
      </p:pic>
      <p:sp>
        <p:nvSpPr>
          <p:cNvPr id="8" name="TextBox 7">
            <a:extLst>
              <a:ext uri="{FF2B5EF4-FFF2-40B4-BE49-F238E27FC236}">
                <a16:creationId xmlns:a16="http://schemas.microsoft.com/office/drawing/2014/main" id="{82FBC430-30FE-4F31-0B34-9AAF1EE39277}"/>
              </a:ext>
            </a:extLst>
          </p:cNvPr>
          <p:cNvSpPr txBox="1"/>
          <p:nvPr/>
        </p:nvSpPr>
        <p:spPr>
          <a:xfrm>
            <a:off x="9034273" y="5367817"/>
            <a:ext cx="1389888" cy="369332"/>
          </a:xfrm>
          <a:prstGeom prst="rect">
            <a:avLst/>
          </a:prstGeom>
          <a:noFill/>
        </p:spPr>
        <p:txBody>
          <a:bodyPr wrap="square" rtlCol="0">
            <a:spAutoFit/>
          </a:bodyPr>
          <a:lstStyle/>
          <a:p>
            <a:endParaRPr lang="en-US" dirty="0"/>
          </a:p>
        </p:txBody>
      </p:sp>
      <p:pic>
        <p:nvPicPr>
          <p:cNvPr id="3078" name="Picture 6" descr="Papyrus: A Brief History – Dartmouth Ancient Books Lab">
            <a:extLst>
              <a:ext uri="{FF2B5EF4-FFF2-40B4-BE49-F238E27FC236}">
                <a16:creationId xmlns:a16="http://schemas.microsoft.com/office/drawing/2014/main" id="{DF85177A-5741-0E1A-FE6A-37917BF9FCC7}"/>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694859" y="3993318"/>
            <a:ext cx="1269385" cy="952039"/>
          </a:xfrm>
          <a:prstGeom prst="rect">
            <a:avLst/>
          </a:prstGeom>
          <a:noFill/>
          <a:extLst>
            <a:ext uri="{909E8E84-426E-40DD-AFC4-6F175D3DCCD1}">
              <a14:hiddenFill xmlns:a14="http://schemas.microsoft.com/office/drawing/2010/main">
                <a:solidFill>
                  <a:srgbClr val="FFFFFF"/>
                </a:solidFill>
              </a14:hiddenFill>
            </a:ext>
          </a:extLst>
        </p:spPr>
      </p:pic>
      <p:sp>
        <p:nvSpPr>
          <p:cNvPr id="11" name="Ορθογώνιο: Στρογγύλεμα γωνιών 10">
            <a:extLst>
              <a:ext uri="{FF2B5EF4-FFF2-40B4-BE49-F238E27FC236}">
                <a16:creationId xmlns:a16="http://schemas.microsoft.com/office/drawing/2014/main" id="{0138D01F-240D-FF57-1BE6-627E86517E9C}"/>
              </a:ext>
            </a:extLst>
          </p:cNvPr>
          <p:cNvSpPr/>
          <p:nvPr/>
        </p:nvSpPr>
        <p:spPr>
          <a:xfrm>
            <a:off x="8678187" y="5221839"/>
            <a:ext cx="1533651" cy="515309"/>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Dataset</a:t>
            </a:r>
          </a:p>
        </p:txBody>
      </p:sp>
      <p:sp>
        <p:nvSpPr>
          <p:cNvPr id="12" name="Ορθογώνιο: Στρογγύλεμα γωνιών 11">
            <a:extLst>
              <a:ext uri="{FF2B5EF4-FFF2-40B4-BE49-F238E27FC236}">
                <a16:creationId xmlns:a16="http://schemas.microsoft.com/office/drawing/2014/main" id="{3CE30AB0-A7BE-8D2E-8B33-5F0337CDD757}"/>
              </a:ext>
            </a:extLst>
          </p:cNvPr>
          <p:cNvSpPr/>
          <p:nvPr/>
        </p:nvSpPr>
        <p:spPr>
          <a:xfrm>
            <a:off x="10584109" y="5209075"/>
            <a:ext cx="1533651" cy="51865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Parameters</a:t>
            </a:r>
          </a:p>
        </p:txBody>
      </p:sp>
      <p:sp>
        <p:nvSpPr>
          <p:cNvPr id="9" name="Slide Number Placeholder 8"/>
          <p:cNvSpPr>
            <a:spLocks noGrp="1"/>
          </p:cNvSpPr>
          <p:nvPr>
            <p:ph type="sldNum" sz="quarter" idx="12"/>
          </p:nvPr>
        </p:nvSpPr>
        <p:spPr/>
        <p:txBody>
          <a:bodyPr/>
          <a:lstStyle/>
          <a:p>
            <a:fld id="{CB0DB644-C211-4903-A21F-95A43C3F3F9A}" type="slidenum">
              <a:rPr lang="de-DE" smtClean="0"/>
              <a:t>16</a:t>
            </a:fld>
            <a:endParaRPr lang="de-DE"/>
          </a:p>
        </p:txBody>
      </p:sp>
    </p:spTree>
    <p:extLst>
      <p:ext uri="{BB962C8B-B14F-4D97-AF65-F5344CB8AC3E}">
        <p14:creationId xmlns:p14="http://schemas.microsoft.com/office/powerpoint/2010/main" val="1202914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75794"/>
            <a:ext cx="12192000" cy="5217030"/>
          </a:xfrm>
        </p:spPr>
        <p:txBody>
          <a:bodyPr>
            <a:noAutofit/>
          </a:bodyPr>
          <a:lstStyle/>
          <a:p>
            <a:pPr marL="0" indent="0">
              <a:lnSpc>
                <a:spcPct val="150000"/>
              </a:lnSpc>
              <a:buNone/>
            </a:pPr>
            <a:r>
              <a:rPr lang="en-US" sz="1800" dirty="0">
                <a:effectLst/>
                <a:latin typeface="Calibri" panose="020F0502020204030204" pitchFamily="34" charset="0"/>
                <a:ea typeface="Times New Roman" panose="02020603050405020304" pitchFamily="18" charset="0"/>
              </a:rPr>
              <a:t>The parameters that jointly affect the models and their performance could be the following:</a:t>
            </a:r>
          </a:p>
          <a:p>
            <a:pPr>
              <a:lnSpc>
                <a:spcPct val="150000"/>
              </a:lnSpc>
              <a:buFont typeface="Wingdings" panose="05000000000000000000" pitchFamily="2" charset="2"/>
              <a:buChar char="v"/>
            </a:pPr>
            <a:r>
              <a:rPr lang="en-150" sz="1800" dirty="0">
                <a:latin typeface="Calibri" panose="020F0502020204030204" pitchFamily="34" charset="0"/>
                <a:cs typeface="Calibri" panose="020F0502020204030204" pitchFamily="34" charset="0"/>
              </a:rPr>
              <a:t>The </a:t>
            </a:r>
            <a:r>
              <a:rPr lang="en-150" sz="1800" b="1" dirty="0">
                <a:latin typeface="Calibri" panose="020F0502020204030204" pitchFamily="34" charset="0"/>
                <a:cs typeface="Calibri" panose="020F0502020204030204" pitchFamily="34" charset="0"/>
              </a:rPr>
              <a:t>number of classes </a:t>
            </a:r>
            <a:r>
              <a:rPr lang="en-150" sz="1800" dirty="0">
                <a:latin typeface="Calibri" panose="020F0502020204030204" pitchFamily="34" charset="0"/>
                <a:cs typeface="Calibri" panose="020F0502020204030204" pitchFamily="34" charset="0"/>
              </a:rPr>
              <a:t>in classification problems such as in our case (face recognition). </a:t>
            </a:r>
            <a:r>
              <a:rPr lang="en-US" sz="1800" dirty="0">
                <a:latin typeface="Calibri" panose="020F0502020204030204" pitchFamily="34" charset="0"/>
                <a:cs typeface="Calibri" panose="020F0502020204030204" pitchFamily="34" charset="0"/>
              </a:rPr>
              <a:t>As the number of classes increases, so does the need for more data and balanced sampling to facilitate proper training of the algorithm. </a:t>
            </a:r>
          </a:p>
          <a:p>
            <a:pPr>
              <a:lnSpc>
                <a:spcPct val="150000"/>
              </a:lnSpc>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rPr>
              <a:t>The </a:t>
            </a:r>
            <a:r>
              <a:rPr lang="en-US" sz="1800" b="1" dirty="0">
                <a:effectLst/>
                <a:latin typeface="Calibri" panose="020F0502020204030204" pitchFamily="34" charset="0"/>
                <a:ea typeface="Times New Roman" panose="02020603050405020304" pitchFamily="18" charset="0"/>
              </a:rPr>
              <a:t>batch size </a:t>
            </a:r>
            <a:r>
              <a:rPr lang="en-US" sz="1800" dirty="0">
                <a:effectLst/>
                <a:latin typeface="Calibri" panose="020F0502020204030204" pitchFamily="34" charset="0"/>
                <a:ea typeface="Times New Roman" panose="02020603050405020304" pitchFamily="18" charset="0"/>
              </a:rPr>
              <a:t>determines the number of samples propagated through the network before the optimizer performs a parameter update. A larger batch size may lead to more stable updates but requires more memory</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p>
          <a:p>
            <a:pPr>
              <a:lnSpc>
                <a:spcPct val="150000"/>
              </a:lnSpc>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rPr>
              <a:t>The</a:t>
            </a:r>
            <a:r>
              <a:rPr lang="en-US" sz="1800" b="1" dirty="0">
                <a:effectLst/>
                <a:latin typeface="Calibri" panose="020F0502020204030204" pitchFamily="34" charset="0"/>
                <a:ea typeface="Times New Roman" panose="02020603050405020304" pitchFamily="18" charset="0"/>
              </a:rPr>
              <a:t> Network Architecture</a:t>
            </a:r>
            <a:r>
              <a:rPr lang="en-US" sz="1800" dirty="0">
                <a:effectLst/>
                <a:latin typeface="Calibri" panose="020F0502020204030204" pitchFamily="34" charset="0"/>
                <a:ea typeface="Times New Roman" panose="02020603050405020304" pitchFamily="18" charset="0"/>
              </a:rPr>
              <a:t>: </a:t>
            </a:r>
            <a:r>
              <a:rPr lang="en-150" sz="1800" dirty="0">
                <a:effectLst/>
                <a:latin typeface="Calibri" panose="020F0502020204030204" pitchFamily="34" charset="0"/>
                <a:ea typeface="Times New Roman" panose="02020603050405020304" pitchFamily="18" charset="0"/>
                <a:cs typeface="Calibri" panose="020F0502020204030204" pitchFamily="34" charset="0"/>
              </a:rPr>
              <a:t>A more complex architecture with a large number of parameters can potentially capture intricate patterns and achieve higher accuracy but might be prone to overfitting, especially with limited training data.</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rPr>
              <a:t>The choice of </a:t>
            </a:r>
            <a:r>
              <a:rPr lang="en-US" sz="1800" b="1" dirty="0">
                <a:effectLst/>
                <a:latin typeface="Calibri" panose="020F0502020204030204" pitchFamily="34" charset="0"/>
                <a:ea typeface="Times New Roman" panose="02020603050405020304" pitchFamily="18" charset="0"/>
              </a:rPr>
              <a:t>activation function </a:t>
            </a:r>
            <a:r>
              <a:rPr lang="en-US" sz="1800" dirty="0">
                <a:effectLst/>
                <a:latin typeface="Calibri" panose="020F0502020204030204" pitchFamily="34" charset="0"/>
                <a:ea typeface="Times New Roman" panose="02020603050405020304" pitchFamily="18" charset="0"/>
              </a:rPr>
              <a:t>for each layer can influence the network's ability to model complex non-linear relationships.</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50000"/>
              </a:lnSpc>
              <a:buFont typeface="Wingdings" panose="05000000000000000000" pitchFamily="2" charset="2"/>
              <a:buChar char="v"/>
            </a:pPr>
            <a:r>
              <a:rPr lang="en-US" sz="1800" b="1" dirty="0">
                <a:effectLst/>
                <a:latin typeface="Calibri" panose="020F0502020204030204" pitchFamily="34" charset="0"/>
                <a:ea typeface="Times New Roman" panose="02020603050405020304" pitchFamily="18" charset="0"/>
              </a:rPr>
              <a:t>Regularization methods </a:t>
            </a:r>
            <a:r>
              <a:rPr lang="en-US" sz="1800" dirty="0">
                <a:effectLst/>
                <a:latin typeface="Calibri" panose="020F0502020204030204" pitchFamily="34" charset="0"/>
                <a:ea typeface="Times New Roman" panose="02020603050405020304" pitchFamily="18" charset="0"/>
              </a:rPr>
              <a:t>are used to prevent overfitting and improve the model's generalization. Techniques such as L1 or L2 regularization, dropout, or batch normalization can be applied .</a:t>
            </a:r>
            <a:endParaRPr lang="en-US" sz="1800"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0" y="-91440"/>
            <a:ext cx="10896600" cy="1353311"/>
          </a:xfrm>
        </p:spPr>
        <p:txBody>
          <a:bodyPr>
            <a:normAutofit/>
          </a:bodyPr>
          <a:lstStyle/>
          <a:p>
            <a:r>
              <a:rPr lang="en-US" sz="4000" dirty="0">
                <a:solidFill>
                  <a:schemeClr val="accent1">
                    <a:lumMod val="75000"/>
                  </a:schemeClr>
                </a:solidFill>
              </a:rPr>
              <a:t>VI. Conclusions (B)</a:t>
            </a:r>
            <a:br>
              <a:rPr lang="en-US" sz="4400" dirty="0">
                <a:solidFill>
                  <a:schemeClr val="accent1">
                    <a:lumMod val="75000"/>
                  </a:schemeClr>
                </a:solidFill>
              </a:rPr>
            </a:br>
            <a:endParaRPr lang="en-US" sz="2900"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CB0DB644-C211-4903-A21F-95A43C3F3F9A}" type="slidenum">
              <a:rPr lang="de-DE" smtClean="0"/>
              <a:t>17</a:t>
            </a:fld>
            <a:endParaRPr lang="de-DE"/>
          </a:p>
        </p:txBody>
      </p:sp>
    </p:spTree>
    <p:extLst>
      <p:ext uri="{BB962C8B-B14F-4D97-AF65-F5344CB8AC3E}">
        <p14:creationId xmlns:p14="http://schemas.microsoft.com/office/powerpoint/2010/main" val="533543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75794"/>
            <a:ext cx="12192000" cy="5217030"/>
          </a:xfrm>
        </p:spPr>
        <p:txBody>
          <a:bodyPr>
            <a:noAutofit/>
          </a:bodyPr>
          <a:lstStyle/>
          <a:p>
            <a:pPr lvl="0" algn="just">
              <a:lnSpc>
                <a:spcPct val="110000"/>
              </a:lnSpc>
              <a:spcAft>
                <a:spcPts val="600"/>
              </a:spcAft>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cs typeface="Calibri" panose="020F0502020204030204" pitchFamily="34" charset="0"/>
              </a:rPr>
              <a:t>Parameters such as the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pooling size, stride</a:t>
            </a:r>
            <a:r>
              <a:rPr lang="en-US" sz="1800" dirty="0">
                <a:effectLst/>
                <a:latin typeface="Calibri" panose="020F0502020204030204" pitchFamily="34" charset="0"/>
                <a:ea typeface="Times New Roman" panose="02020603050405020304" pitchFamily="18" charset="0"/>
                <a:cs typeface="Calibri" panose="020F0502020204030204" pitchFamily="34" charset="0"/>
              </a:rPr>
              <a:t>, and type (e.g., max pooling, average pooling) can be adjusted to control the level of spatial information preservation and generalization capacity of the network.</a:t>
            </a:r>
          </a:p>
          <a:p>
            <a:pPr lvl="0" algn="just">
              <a:lnSpc>
                <a:spcPct val="110000"/>
              </a:lnSpc>
              <a:spcAft>
                <a:spcPts val="600"/>
              </a:spcAft>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rPr>
              <a:t>The </a:t>
            </a:r>
            <a:r>
              <a:rPr lang="en-US" sz="1800" b="1" dirty="0">
                <a:effectLst/>
                <a:latin typeface="Calibri" panose="020F0502020204030204" pitchFamily="34" charset="0"/>
                <a:ea typeface="Times New Roman" panose="02020603050405020304" pitchFamily="18" charset="0"/>
              </a:rPr>
              <a:t>initial values </a:t>
            </a:r>
            <a:r>
              <a:rPr lang="en-US" sz="1800" dirty="0">
                <a:effectLst/>
                <a:latin typeface="Calibri" panose="020F0502020204030204" pitchFamily="34" charset="0"/>
                <a:ea typeface="Times New Roman" panose="02020603050405020304" pitchFamily="18" charset="0"/>
              </a:rPr>
              <a:t>of the network's </a:t>
            </a:r>
            <a:r>
              <a:rPr lang="en-US" sz="1800" b="1" dirty="0">
                <a:effectLst/>
                <a:latin typeface="Calibri" panose="020F0502020204030204" pitchFamily="34" charset="0"/>
                <a:ea typeface="Times New Roman" panose="02020603050405020304" pitchFamily="18" charset="0"/>
              </a:rPr>
              <a:t>weights</a:t>
            </a:r>
            <a:r>
              <a:rPr lang="en-US" sz="1800" dirty="0">
                <a:effectLst/>
                <a:latin typeface="Calibri" panose="020F0502020204030204" pitchFamily="34" charset="0"/>
                <a:ea typeface="Times New Roman" panose="02020603050405020304" pitchFamily="18" charset="0"/>
              </a:rPr>
              <a:t> can affect how quickly the model converges and the quality of the solutions found.</a:t>
            </a:r>
          </a:p>
          <a:p>
            <a:pPr lvl="0" algn="just">
              <a:lnSpc>
                <a:spcPct val="110000"/>
              </a:lnSpc>
              <a:spcAft>
                <a:spcPts val="600"/>
              </a:spcAft>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rPr>
              <a:t>The choice of </a:t>
            </a:r>
            <a:r>
              <a:rPr lang="en-US" sz="1800" b="1" dirty="0">
                <a:effectLst/>
                <a:latin typeface="Calibri" panose="020F0502020204030204" pitchFamily="34" charset="0"/>
                <a:ea typeface="Times New Roman" panose="02020603050405020304" pitchFamily="18" charset="0"/>
              </a:rPr>
              <a:t>optimizer</a:t>
            </a:r>
            <a:r>
              <a:rPr lang="en-US" sz="1800" dirty="0">
                <a:effectLst/>
                <a:latin typeface="Calibri" panose="020F0502020204030204" pitchFamily="34" charset="0"/>
                <a:ea typeface="Times New Roman" panose="02020603050405020304" pitchFamily="18" charset="0"/>
              </a:rPr>
              <a:t> affects how the model's parameters are updated during training.</a:t>
            </a:r>
          </a:p>
          <a:p>
            <a:pPr algn="just">
              <a:lnSpc>
                <a:spcPct val="110000"/>
              </a:lnSpc>
              <a:spcAft>
                <a:spcPts val="600"/>
              </a:spcAft>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rPr>
              <a:t>The </a:t>
            </a:r>
            <a:r>
              <a:rPr lang="en-US" sz="1800" b="1" dirty="0">
                <a:effectLst/>
                <a:latin typeface="Calibri" panose="020F0502020204030204" pitchFamily="34" charset="0"/>
                <a:ea typeface="Times New Roman" panose="02020603050405020304" pitchFamily="18" charset="0"/>
              </a:rPr>
              <a:t>learning rate </a:t>
            </a:r>
            <a:r>
              <a:rPr lang="en-US" sz="1800" dirty="0">
                <a:effectLst/>
                <a:latin typeface="Calibri" panose="020F0502020204030204" pitchFamily="34" charset="0"/>
                <a:ea typeface="Times New Roman" panose="02020603050405020304" pitchFamily="18" charset="0"/>
              </a:rPr>
              <a:t>determines the step size taken during parameter updates and </a:t>
            </a:r>
            <a:r>
              <a:rPr lang="en-US" sz="1800" dirty="0">
                <a:effectLst/>
                <a:latin typeface="Calibri" panose="020F0502020204030204" pitchFamily="34" charset="0"/>
                <a:ea typeface="Times New Roman" panose="02020603050405020304" pitchFamily="18" charset="0"/>
                <a:cs typeface="Calibri" panose="020F0502020204030204" pitchFamily="34" charset="0"/>
              </a:rPr>
              <a:t>needs to be carefully chosen to achieve a balance between convergence speed and stability (possible strategy: </a:t>
            </a:r>
            <a:r>
              <a:rPr lang="en-US" sz="1800" dirty="0">
                <a:effectLst/>
                <a:latin typeface="Calibri" panose="020F0502020204030204" pitchFamily="34" charset="0"/>
                <a:ea typeface="Times New Roman" panose="02020603050405020304" pitchFamily="18" charset="0"/>
              </a:rPr>
              <a:t>Learning Rate Schedule)</a:t>
            </a:r>
          </a:p>
          <a:p>
            <a:pPr algn="just">
              <a:lnSpc>
                <a:spcPct val="110000"/>
              </a:lnSpc>
              <a:spcAft>
                <a:spcPts val="600"/>
              </a:spcAft>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rPr>
              <a:t>The </a:t>
            </a:r>
            <a:r>
              <a:rPr lang="en-US" sz="1800" b="1" dirty="0">
                <a:effectLst/>
                <a:latin typeface="Calibri" panose="020F0502020204030204" pitchFamily="34" charset="0"/>
                <a:ea typeface="Times New Roman" panose="02020603050405020304" pitchFamily="18" charset="0"/>
              </a:rPr>
              <a:t>number of epochs </a:t>
            </a:r>
            <a:r>
              <a:rPr lang="en-US" sz="1800" dirty="0">
                <a:effectLst/>
                <a:latin typeface="Calibri" panose="020F0502020204030204" pitchFamily="34" charset="0"/>
                <a:ea typeface="Times New Roman" panose="02020603050405020304" pitchFamily="18" charset="0"/>
              </a:rPr>
              <a:t>determines how many times the model iterates over the entire training dataset. Too few epochs may result in underfitting, where the model hasn't learned enough from the data, leading to poor performance</a:t>
            </a:r>
            <a:r>
              <a:rPr lang="el-GR" sz="18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and vice versa. (Possible strategy: Early stopping </a:t>
            </a:r>
            <a:r>
              <a:rPr lang="en-US" sz="1800" dirty="0">
                <a:effectLst/>
                <a:latin typeface="Calibri" panose="020F0502020204030204" pitchFamily="34" charset="0"/>
                <a:ea typeface="Times New Roman" panose="02020603050405020304" pitchFamily="18" charset="0"/>
                <a:sym typeface="Wingdings" panose="05000000000000000000" pitchFamily="2" charset="2"/>
              </a:rPr>
              <a:t> </a:t>
            </a:r>
            <a:r>
              <a:rPr lang="en-US" sz="1800" dirty="0">
                <a:effectLst/>
                <a:latin typeface="Calibri" panose="020F0502020204030204" pitchFamily="34" charset="0"/>
                <a:ea typeface="Times New Roman" panose="02020603050405020304" pitchFamily="18" charset="0"/>
              </a:rPr>
              <a:t>monitors the validation loss during training and when the validation loss starts to increase)</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lvl="0" algn="just">
              <a:lnSpc>
                <a:spcPct val="110000"/>
              </a:lnSpc>
              <a:spcAft>
                <a:spcPts val="600"/>
              </a:spcAft>
              <a:buFont typeface="Wingdings" panose="05000000000000000000" pitchFamily="2" charset="2"/>
              <a:buChar char="v"/>
            </a:pP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Title 2"/>
          <p:cNvSpPr>
            <a:spLocks noGrp="1"/>
          </p:cNvSpPr>
          <p:nvPr>
            <p:ph type="title"/>
          </p:nvPr>
        </p:nvSpPr>
        <p:spPr>
          <a:xfrm>
            <a:off x="0" y="-91440"/>
            <a:ext cx="10896600" cy="1353311"/>
          </a:xfrm>
        </p:spPr>
        <p:txBody>
          <a:bodyPr>
            <a:normAutofit/>
          </a:bodyPr>
          <a:lstStyle/>
          <a:p>
            <a:r>
              <a:rPr lang="en-US" sz="4000" dirty="0">
                <a:solidFill>
                  <a:schemeClr val="accent1">
                    <a:lumMod val="75000"/>
                  </a:schemeClr>
                </a:solidFill>
              </a:rPr>
              <a:t>VI. Conclusions (D)</a:t>
            </a:r>
            <a:br>
              <a:rPr lang="en-US" sz="4400" dirty="0">
                <a:solidFill>
                  <a:schemeClr val="accent1">
                    <a:lumMod val="75000"/>
                  </a:schemeClr>
                </a:solidFill>
              </a:rPr>
            </a:br>
            <a:endParaRPr lang="en-US" sz="2900" dirty="0">
              <a:solidFill>
                <a:schemeClr val="accent1">
                  <a:lumMod val="75000"/>
                </a:schemeClr>
              </a:solidFill>
            </a:endParaRPr>
          </a:p>
        </p:txBody>
      </p:sp>
      <p:sp>
        <p:nvSpPr>
          <p:cNvPr id="4" name="Ορθογώνιο: Στρογγύλεμα γωνιών 3">
            <a:extLst>
              <a:ext uri="{FF2B5EF4-FFF2-40B4-BE49-F238E27FC236}">
                <a16:creationId xmlns:a16="http://schemas.microsoft.com/office/drawing/2014/main" id="{AF0F4C9C-7745-88D7-E597-59169F6F1C79}"/>
              </a:ext>
            </a:extLst>
          </p:cNvPr>
          <p:cNvSpPr/>
          <p:nvPr/>
        </p:nvSpPr>
        <p:spPr>
          <a:xfrm>
            <a:off x="861060" y="5239512"/>
            <a:ext cx="10469880" cy="10972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150" sz="1800" dirty="0">
                <a:effectLst/>
                <a:latin typeface="Calibri" panose="020F0502020204030204" pitchFamily="34" charset="0"/>
                <a:ea typeface="Times New Roman" panose="02020603050405020304" pitchFamily="18" charset="0"/>
              </a:rPr>
              <a:t>It often requires a combination of experience, domain knowledge, and experimentation to find the best configuration. </a:t>
            </a:r>
            <a:r>
              <a:rPr lang="en-US" sz="1800" dirty="0">
                <a:effectLst/>
                <a:latin typeface="Calibri" panose="020F0502020204030204" pitchFamily="34" charset="0"/>
                <a:ea typeface="Times New Roman" panose="02020603050405020304" pitchFamily="18" charset="0"/>
              </a:rPr>
              <a:t>Also </a:t>
            </a:r>
            <a:r>
              <a:rPr lang="en-US" dirty="0">
                <a:latin typeface="Calibri" panose="020F0502020204030204" pitchFamily="34" charset="0"/>
                <a:ea typeface="Times New Roman" panose="02020603050405020304" pitchFamily="18" charset="0"/>
              </a:rPr>
              <a:t>d</a:t>
            </a:r>
            <a:r>
              <a:rPr lang="en-US" sz="1800" dirty="0">
                <a:effectLst/>
                <a:latin typeface="Calibri" panose="020F0502020204030204" pitchFamily="34" charset="0"/>
                <a:ea typeface="Times New Roman" panose="02020603050405020304" pitchFamily="18" charset="0"/>
              </a:rPr>
              <a:t>on’t forget </a:t>
            </a:r>
            <a:r>
              <a:rPr lang="en-150" sz="1800" dirty="0">
                <a:effectLst/>
                <a:latin typeface="Calibri" panose="020F0502020204030204" pitchFamily="34" charset="0"/>
                <a:ea typeface="Times New Roman" panose="02020603050405020304" pitchFamily="18" charset="0"/>
              </a:rPr>
              <a:t>that as the complexity and problem requirements increase, so will the corresponding required resources (financing for computing power, suitable dataset etc.) to cope with them</a:t>
            </a:r>
            <a:r>
              <a:rPr lang="en-US" sz="1800" dirty="0">
                <a:effectLst/>
                <a:latin typeface="Calibri" panose="020F0502020204030204" pitchFamily="34" charset="0"/>
                <a:ea typeface="Times New Roman" panose="02020603050405020304" pitchFamily="18" charset="0"/>
              </a:rPr>
              <a:t>!!!</a:t>
            </a:r>
            <a:endParaRPr lang="en-US" dirty="0"/>
          </a:p>
        </p:txBody>
      </p:sp>
      <p:sp>
        <p:nvSpPr>
          <p:cNvPr id="5" name="Slide Number Placeholder 4"/>
          <p:cNvSpPr>
            <a:spLocks noGrp="1"/>
          </p:cNvSpPr>
          <p:nvPr>
            <p:ph type="sldNum" sz="quarter" idx="12"/>
          </p:nvPr>
        </p:nvSpPr>
        <p:spPr/>
        <p:txBody>
          <a:bodyPr/>
          <a:lstStyle/>
          <a:p>
            <a:fld id="{CB0DB644-C211-4903-A21F-95A43C3F3F9A}" type="slidenum">
              <a:rPr lang="de-DE" smtClean="0"/>
              <a:t>18</a:t>
            </a:fld>
            <a:endParaRPr lang="de-DE"/>
          </a:p>
        </p:txBody>
      </p:sp>
    </p:spTree>
    <p:extLst>
      <p:ext uri="{BB962C8B-B14F-4D97-AF65-F5344CB8AC3E}">
        <p14:creationId xmlns:p14="http://schemas.microsoft.com/office/powerpoint/2010/main" val="44967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1341" y="-76200"/>
            <a:ext cx="1400659" cy="1400659"/>
          </a:xfrm>
          <a:prstGeom prst="rect">
            <a:avLst/>
          </a:prstGeom>
        </p:spPr>
      </p:pic>
      <p:sp>
        <p:nvSpPr>
          <p:cNvPr id="4" name="Content Placeholder 3"/>
          <p:cNvSpPr txBox="1">
            <a:spLocks noGrp="1"/>
          </p:cNvSpPr>
          <p:nvPr>
            <p:ph idx="1"/>
          </p:nvPr>
        </p:nvSpPr>
        <p:spPr>
          <a:xfrm>
            <a:off x="149187" y="2995755"/>
            <a:ext cx="4204354" cy="2019014"/>
          </a:xfrm>
          <a:prstGeom prst="rect">
            <a:avLst/>
          </a:prstGeom>
          <a:noFill/>
        </p:spPr>
        <p:txBody>
          <a:bodyPr wrap="square" rtlCol="0">
            <a:spAutoFit/>
          </a:bodyPr>
          <a:lstStyle/>
          <a:p>
            <a:pPr marL="0" indent="0" algn="l">
              <a:spcBef>
                <a:spcPct val="0"/>
              </a:spcBef>
              <a:spcAft>
                <a:spcPts val="600"/>
              </a:spcAft>
              <a:buNone/>
            </a:pPr>
            <a:r>
              <a:rPr lang="en-US" sz="3200" dirty="0">
                <a:latin typeface="Times New Roman" panose="02020603050405020304" pitchFamily="18" charset="0"/>
              </a:rPr>
              <a:t>Thank you very much for your attention!</a:t>
            </a:r>
          </a:p>
          <a:p>
            <a:pPr algn="l">
              <a:spcBef>
                <a:spcPct val="0"/>
              </a:spcBef>
              <a:spcAft>
                <a:spcPts val="600"/>
              </a:spcAft>
            </a:pPr>
            <a:endParaRPr lang="en-US" sz="3200" dirty="0">
              <a:latin typeface="Times New Roman" panose="02020603050405020304" pitchFamily="18" charset="0"/>
            </a:endParaRPr>
          </a:p>
          <a:p>
            <a:pPr marL="0" indent="0" algn="l">
              <a:spcBef>
                <a:spcPct val="0"/>
              </a:spcBef>
              <a:spcAft>
                <a:spcPts val="600"/>
              </a:spcAft>
              <a:buNone/>
            </a:pPr>
            <a:r>
              <a:rPr lang="en-US" sz="3200" dirty="0">
                <a:latin typeface="Times New Roman" panose="02020603050405020304" pitchFamily="18" charset="0"/>
              </a:rPr>
              <a:t>Any Questions?</a:t>
            </a:r>
          </a:p>
        </p:txBody>
      </p:sp>
      <p:pic>
        <p:nvPicPr>
          <p:cNvPr id="3" name="Picture 2"/>
          <p:cNvPicPr>
            <a:picLocks noChangeAspect="1"/>
          </p:cNvPicPr>
          <p:nvPr/>
        </p:nvPicPr>
        <p:blipFill>
          <a:blip r:embed="rId3"/>
          <a:stretch>
            <a:fillRect/>
          </a:stretch>
        </p:blipFill>
        <p:spPr>
          <a:xfrm>
            <a:off x="4731892" y="175598"/>
            <a:ext cx="5916009" cy="3644010"/>
          </a:xfrm>
          <a:prstGeom prst="rect">
            <a:avLst/>
          </a:prstGeom>
        </p:spPr>
      </p:pic>
      <p:pic>
        <p:nvPicPr>
          <p:cNvPr id="6" name="Picture 5"/>
          <p:cNvPicPr>
            <a:picLocks noChangeAspect="1"/>
          </p:cNvPicPr>
          <p:nvPr/>
        </p:nvPicPr>
        <p:blipFill>
          <a:blip r:embed="rId4"/>
          <a:stretch>
            <a:fillRect/>
          </a:stretch>
        </p:blipFill>
        <p:spPr>
          <a:xfrm>
            <a:off x="7800721" y="4005262"/>
            <a:ext cx="3286202" cy="2604544"/>
          </a:xfrm>
          <a:prstGeom prst="rect">
            <a:avLst/>
          </a:prstGeom>
        </p:spPr>
      </p:pic>
      <p:sp>
        <p:nvSpPr>
          <p:cNvPr id="7" name="TextBox 6"/>
          <p:cNvSpPr txBox="1"/>
          <p:nvPr/>
        </p:nvSpPr>
        <p:spPr>
          <a:xfrm>
            <a:off x="4731892" y="5048742"/>
            <a:ext cx="2312126" cy="584775"/>
          </a:xfrm>
          <a:prstGeom prst="rect">
            <a:avLst/>
          </a:prstGeom>
          <a:noFill/>
        </p:spPr>
        <p:txBody>
          <a:bodyPr wrap="square" rtlCol="0">
            <a:spAutoFit/>
          </a:bodyPr>
          <a:lstStyle/>
          <a:p>
            <a:r>
              <a:rPr lang="en-US" sz="3200" b="1" dirty="0"/>
              <a:t>True story  </a:t>
            </a:r>
          </a:p>
        </p:txBody>
      </p:sp>
      <p:cxnSp>
        <p:nvCxnSpPr>
          <p:cNvPr id="9" name="Straight Arrow Connector 8"/>
          <p:cNvCxnSpPr/>
          <p:nvPr/>
        </p:nvCxnSpPr>
        <p:spPr>
          <a:xfrm flipV="1">
            <a:off x="5773783" y="4005263"/>
            <a:ext cx="1" cy="932497"/>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766560" y="5341129"/>
            <a:ext cx="923336"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2"/>
          </p:nvPr>
        </p:nvSpPr>
        <p:spPr/>
        <p:txBody>
          <a:bodyPr/>
          <a:lstStyle/>
          <a:p>
            <a:fld id="{CB0DB644-C211-4903-A21F-95A43C3F3F9A}" type="slidenum">
              <a:rPr lang="de-DE" smtClean="0"/>
              <a:t>19</a:t>
            </a:fld>
            <a:endParaRPr lang="de-DE"/>
          </a:p>
        </p:txBody>
      </p:sp>
    </p:spTree>
    <p:extLst>
      <p:ext uri="{BB962C8B-B14F-4D97-AF65-F5344CB8AC3E}">
        <p14:creationId xmlns:p14="http://schemas.microsoft.com/office/powerpoint/2010/main" val="1152445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55806"/>
            <a:ext cx="10515600" cy="3146388"/>
          </a:xfrm>
        </p:spPr>
        <p:txBody>
          <a:bodyPr>
            <a:normAutofit fontScale="92500" lnSpcReduction="10000"/>
          </a:bodyPr>
          <a:lstStyle/>
          <a:p>
            <a:pPr marL="857250" indent="-857250">
              <a:buFont typeface="+mj-lt"/>
              <a:buAutoNum type="romanUcPeriod"/>
            </a:pPr>
            <a:r>
              <a:rPr lang="en-US" sz="3600" dirty="0"/>
              <a:t>Introduction</a:t>
            </a:r>
          </a:p>
          <a:p>
            <a:pPr marL="857250" indent="-857250">
              <a:buFont typeface="+mj-lt"/>
              <a:buAutoNum type="romanUcPeriod"/>
            </a:pPr>
            <a:r>
              <a:rPr lang="en-US" sz="3600" dirty="0"/>
              <a:t>Data Methodology</a:t>
            </a:r>
          </a:p>
          <a:p>
            <a:pPr marL="857250" indent="-857250">
              <a:buFont typeface="+mj-lt"/>
              <a:buAutoNum type="romanUcPeriod"/>
            </a:pPr>
            <a:r>
              <a:rPr lang="en-US" sz="3600" dirty="0"/>
              <a:t>Implementation </a:t>
            </a:r>
          </a:p>
          <a:p>
            <a:pPr marL="857250" indent="-857250">
              <a:buFont typeface="+mj-lt"/>
              <a:buAutoNum type="romanUcPeriod"/>
            </a:pPr>
            <a:r>
              <a:rPr lang="en-US" sz="3600" dirty="0"/>
              <a:t>Results</a:t>
            </a:r>
          </a:p>
          <a:p>
            <a:pPr marL="857250" indent="-857250">
              <a:buFont typeface="+mj-lt"/>
              <a:buAutoNum type="romanUcPeriod"/>
            </a:pPr>
            <a:r>
              <a:rPr lang="en-US" sz="3600" dirty="0"/>
              <a:t>Live Face Recognition &amp; Demonstration</a:t>
            </a:r>
          </a:p>
          <a:p>
            <a:pPr marL="857250" indent="-857250">
              <a:buFont typeface="+mj-lt"/>
              <a:buAutoNum type="romanUcPeriod"/>
            </a:pPr>
            <a:r>
              <a:rPr lang="en-US" sz="3600" dirty="0"/>
              <a:t>Conclusions</a:t>
            </a:r>
          </a:p>
        </p:txBody>
      </p:sp>
      <p:sp>
        <p:nvSpPr>
          <p:cNvPr id="3" name="Title 2"/>
          <p:cNvSpPr>
            <a:spLocks noGrp="1"/>
          </p:cNvSpPr>
          <p:nvPr>
            <p:ph type="title"/>
          </p:nvPr>
        </p:nvSpPr>
        <p:spPr>
          <a:xfrm>
            <a:off x="0" y="-45720"/>
            <a:ext cx="10515600" cy="1325563"/>
          </a:xfrm>
        </p:spPr>
        <p:txBody>
          <a:bodyPr>
            <a:normAutofit/>
          </a:bodyPr>
          <a:lstStyle/>
          <a:p>
            <a:r>
              <a:rPr lang="en-US" sz="4000" dirty="0">
                <a:solidFill>
                  <a:schemeClr val="accent1">
                    <a:lumMod val="75000"/>
                  </a:schemeClr>
                </a:solidFill>
              </a:rPr>
              <a:t>Outline</a:t>
            </a:r>
          </a:p>
        </p:txBody>
      </p:sp>
      <p:pic>
        <p:nvPicPr>
          <p:cNvPr id="6" name="Grafik 7">
            <a:extLst>
              <a:ext uri="{FF2B5EF4-FFF2-40B4-BE49-F238E27FC236}">
                <a16:creationId xmlns:a16="http://schemas.microsoft.com/office/drawing/2014/main" id="{DF5CB5F4-59A1-6648-419B-46C15F98FBD0}"/>
              </a:ext>
            </a:extLst>
          </p:cNvPr>
          <p:cNvPicPr>
            <a:picLocks noChangeAspect="1"/>
          </p:cNvPicPr>
          <p:nvPr/>
        </p:nvPicPr>
        <p:blipFill>
          <a:blip r:embed="rId2"/>
          <a:stretch>
            <a:fillRect/>
          </a:stretch>
        </p:blipFill>
        <p:spPr>
          <a:xfrm rot="10800000">
            <a:off x="0" y="6591586"/>
            <a:ext cx="12192000" cy="266413"/>
          </a:xfrm>
          <a:prstGeom prst="rect">
            <a:avLst/>
          </a:prstGeom>
        </p:spPr>
      </p:pic>
      <p:sp>
        <p:nvSpPr>
          <p:cNvPr id="4" name="Slide Number Placeholder 3"/>
          <p:cNvSpPr>
            <a:spLocks noGrp="1"/>
          </p:cNvSpPr>
          <p:nvPr>
            <p:ph type="sldNum" sz="quarter" idx="12"/>
          </p:nvPr>
        </p:nvSpPr>
        <p:spPr/>
        <p:txBody>
          <a:bodyPr/>
          <a:lstStyle/>
          <a:p>
            <a:fld id="{CB0DB644-C211-4903-A21F-95A43C3F3F9A}" type="slidenum">
              <a:rPr lang="de-DE" smtClean="0"/>
              <a:t>2</a:t>
            </a:fld>
            <a:endParaRPr lang="de-DE"/>
          </a:p>
        </p:txBody>
      </p:sp>
    </p:spTree>
    <p:extLst>
      <p:ext uri="{BB962C8B-B14F-4D97-AF65-F5344CB8AC3E}">
        <p14:creationId xmlns:p14="http://schemas.microsoft.com/office/powerpoint/2010/main" val="79198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3066"/>
            <a:ext cx="10515600" cy="1325563"/>
          </a:xfrm>
        </p:spPr>
        <p:txBody>
          <a:bodyPr>
            <a:normAutofit/>
          </a:bodyPr>
          <a:lstStyle/>
          <a:p>
            <a:r>
              <a:rPr lang="en-US" sz="4000" dirty="0">
                <a:solidFill>
                  <a:schemeClr val="accent1">
                    <a:lumMod val="75000"/>
                  </a:schemeClr>
                </a:solidFill>
              </a:rPr>
              <a:t>I. Introduction (</a:t>
            </a:r>
            <a:r>
              <a:rPr lang="en-150" sz="4000" dirty="0">
                <a:solidFill>
                  <a:schemeClr val="accent1">
                    <a:lumMod val="75000"/>
                  </a:schemeClr>
                </a:solidFill>
              </a:rPr>
              <a:t>A</a:t>
            </a:r>
            <a:r>
              <a:rPr lang="en-US" sz="4000" dirty="0">
                <a:solidFill>
                  <a:schemeClr val="accent1">
                    <a:lumMod val="75000"/>
                  </a:schemeClr>
                </a:solidFill>
              </a:rPr>
              <a:t>)</a:t>
            </a:r>
          </a:p>
        </p:txBody>
      </p:sp>
      <p:pic>
        <p:nvPicPr>
          <p:cNvPr id="6" name="Grafik 7">
            <a:extLst>
              <a:ext uri="{FF2B5EF4-FFF2-40B4-BE49-F238E27FC236}">
                <a16:creationId xmlns:a16="http://schemas.microsoft.com/office/drawing/2014/main" id="{DF5CB5F4-59A1-6648-419B-46C15F98FBD0}"/>
              </a:ext>
            </a:extLst>
          </p:cNvPr>
          <p:cNvPicPr>
            <a:picLocks noChangeAspect="1"/>
          </p:cNvPicPr>
          <p:nvPr/>
        </p:nvPicPr>
        <p:blipFill>
          <a:blip r:embed="rId3"/>
          <a:stretch>
            <a:fillRect/>
          </a:stretch>
        </p:blipFill>
        <p:spPr>
          <a:xfrm rot="10800000">
            <a:off x="0" y="6591586"/>
            <a:ext cx="12192000" cy="266413"/>
          </a:xfrm>
          <a:prstGeom prst="rect">
            <a:avLst/>
          </a:prstGeom>
        </p:spPr>
      </p:pic>
      <p:sp>
        <p:nvSpPr>
          <p:cNvPr id="4" name="Θέση περιεχομένου 3">
            <a:extLst>
              <a:ext uri="{FF2B5EF4-FFF2-40B4-BE49-F238E27FC236}">
                <a16:creationId xmlns:a16="http://schemas.microsoft.com/office/drawing/2014/main" id="{B4B373FE-E992-813D-F82F-AD464B1D6E25}"/>
              </a:ext>
            </a:extLst>
          </p:cNvPr>
          <p:cNvSpPr>
            <a:spLocks noGrp="1"/>
          </p:cNvSpPr>
          <p:nvPr>
            <p:ph idx="1"/>
          </p:nvPr>
        </p:nvSpPr>
        <p:spPr>
          <a:xfrm>
            <a:off x="182880" y="2338202"/>
            <a:ext cx="11667744" cy="4163182"/>
          </a:xfrm>
          <a:ln w="57150">
            <a:solidFill>
              <a:srgbClr val="11418D"/>
            </a:solidFill>
          </a:ln>
        </p:spPr>
        <p:txBody>
          <a:bodyPr>
            <a:normAutofit fontScale="92500" lnSpcReduction="20000"/>
          </a:bodyPr>
          <a:lstStyle/>
          <a:p>
            <a:pPr marL="0" indent="0" algn="just">
              <a:buNone/>
            </a:pPr>
            <a:r>
              <a:rPr lang="en-US" sz="1800" dirty="0">
                <a:latin typeface="Calibri" panose="020F0502020204030204" pitchFamily="34" charset="0"/>
                <a:cs typeface="Mangal" panose="02040503050203030202" pitchFamily="18" charset="0"/>
              </a:rPr>
              <a:t>Three</a:t>
            </a:r>
            <a:r>
              <a:rPr lang="en-US" sz="1600" dirty="0"/>
              <a:t> </a:t>
            </a:r>
            <a:r>
              <a:rPr lang="en-150" sz="1800" dirty="0">
                <a:effectLst/>
                <a:latin typeface="Calibri" panose="020F0502020204030204" pitchFamily="34" charset="0"/>
                <a:ea typeface="Times New Roman" panose="02020603050405020304" pitchFamily="18" charset="0"/>
                <a:cs typeface="Mangal" panose="02040503050203030202" pitchFamily="18" charset="0"/>
              </a:rPr>
              <a:t>models are going to be developed and assessed:</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342900" indent="-342900" algn="just">
              <a:buAutoNum type="arabicParenR"/>
            </a:pPr>
            <a:r>
              <a:rPr lang="en-150" sz="1800" dirty="0">
                <a:effectLst/>
                <a:latin typeface="Calibri" panose="020F0502020204030204" pitchFamily="34" charset="0"/>
                <a:ea typeface="Times New Roman" panose="02020603050405020304" pitchFamily="18" charset="0"/>
                <a:cs typeface="Mangal" panose="02040503050203030202" pitchFamily="18" charset="0"/>
              </a:rPr>
              <a:t>The 1st model is pretrained using the ResNet50 architecture and weights derived from IMAGENET1K_V2</a:t>
            </a:r>
            <a:r>
              <a:rPr lang="en-US" sz="1800" dirty="0">
                <a:effectLst/>
                <a:latin typeface="Calibri" panose="020F0502020204030204" pitchFamily="34" charset="0"/>
                <a:ea typeface="Times New Roman" panose="02020603050405020304" pitchFamily="18" charset="0"/>
                <a:cs typeface="Mangal" panose="02040503050203030202" pitchFamily="18" charset="0"/>
              </a:rPr>
              <a:t>*</a:t>
            </a:r>
            <a:r>
              <a:rPr lang="en-150" sz="1800" dirty="0">
                <a:effectLst/>
                <a:latin typeface="Calibri" panose="020F0502020204030204" pitchFamily="34" charset="0"/>
                <a:ea typeface="Times New Roman" panose="02020603050405020304" pitchFamily="18" charset="0"/>
                <a:cs typeface="Mangal" panose="02040503050203030202" pitchFamily="18" charset="0"/>
              </a:rPr>
              <a:t>. </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539750" indent="-274638" algn="just">
              <a:buFont typeface="Wingdings" panose="05000000000000000000" pitchFamily="2" charset="2"/>
              <a:buChar char="Ø"/>
            </a:pPr>
            <a:r>
              <a:rPr lang="en-150" sz="1800" dirty="0">
                <a:effectLst/>
                <a:latin typeface="Calibri" panose="020F0502020204030204" pitchFamily="34" charset="0"/>
                <a:ea typeface="Times New Roman" panose="02020603050405020304" pitchFamily="18" charset="0"/>
                <a:cs typeface="Mangal" panose="02040503050203030202" pitchFamily="18" charset="0"/>
              </a:rPr>
              <a:t>These weights are used as a starting point for transfer learning.</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539750" indent="-274638" algn="just">
              <a:buFont typeface="Wingdings" panose="05000000000000000000" pitchFamily="2" charset="2"/>
              <a:buChar char="Ø"/>
            </a:pPr>
            <a:r>
              <a:rPr lang="en-US" sz="1800" dirty="0">
                <a:effectLst/>
                <a:latin typeface="Calibri" panose="020F0502020204030204" pitchFamily="34" charset="0"/>
                <a:ea typeface="Times New Roman" panose="02020603050405020304" pitchFamily="18" charset="0"/>
                <a:cs typeface="Mangal" panose="02040503050203030202" pitchFamily="18" charset="0"/>
              </a:rPr>
              <a:t>We keep the </a:t>
            </a:r>
            <a:r>
              <a:rPr lang="en-150" sz="1800" dirty="0">
                <a:effectLst/>
                <a:latin typeface="Calibri" panose="020F0502020204030204" pitchFamily="34" charset="0"/>
                <a:ea typeface="Times New Roman" panose="02020603050405020304" pitchFamily="18" charset="0"/>
                <a:cs typeface="Mangal" panose="02040503050203030202" pitchFamily="18" charset="0"/>
              </a:rPr>
              <a:t>first three out of five blocks </a:t>
            </a:r>
            <a:r>
              <a:rPr lang="en-150" sz="1800" dirty="0" err="1">
                <a:effectLst/>
                <a:latin typeface="Calibri" panose="020F0502020204030204" pitchFamily="34" charset="0"/>
                <a:ea typeface="Times New Roman" panose="02020603050405020304" pitchFamily="18" charset="0"/>
                <a:cs typeface="Mangal" panose="02040503050203030202" pitchFamily="18" charset="0"/>
              </a:rPr>
              <a:t>freezed</a:t>
            </a:r>
            <a:endParaRPr lang="en-US" sz="1800" dirty="0">
              <a:latin typeface="Calibri" panose="020F0502020204030204" pitchFamily="34" charset="0"/>
              <a:ea typeface="Times New Roman" panose="02020603050405020304" pitchFamily="18" charset="0"/>
              <a:cs typeface="Mangal" panose="02040503050203030202" pitchFamily="18" charset="0"/>
            </a:endParaRPr>
          </a:p>
          <a:p>
            <a:pPr marL="539750" indent="-274638" algn="just">
              <a:buFont typeface="Wingdings" panose="05000000000000000000" pitchFamily="2" charset="2"/>
              <a:buChar char="Ø"/>
            </a:pPr>
            <a:r>
              <a:rPr lang="en-150" sz="1800" dirty="0">
                <a:effectLst/>
                <a:latin typeface="Calibri" panose="020F0502020204030204" pitchFamily="34" charset="0"/>
                <a:ea typeface="Times New Roman" panose="02020603050405020304" pitchFamily="18" charset="0"/>
                <a:cs typeface="Mangal" panose="02040503050203030202" pitchFamily="18" charset="0"/>
              </a:rPr>
              <a:t>The last 2 blocks and the fully connected layer are trained</a:t>
            </a:r>
            <a:r>
              <a:rPr lang="en-US" sz="1800" dirty="0">
                <a:effectLst/>
                <a:latin typeface="Calibri" panose="020F0502020204030204" pitchFamily="34" charset="0"/>
                <a:ea typeface="Times New Roman" panose="02020603050405020304" pitchFamily="18" charset="0"/>
                <a:cs typeface="Mangal" panose="02040503050203030202" pitchFamily="18" charset="0"/>
              </a:rPr>
              <a:t> </a:t>
            </a:r>
            <a:r>
              <a:rPr lang="en-150" sz="1800" dirty="0">
                <a:effectLst/>
                <a:latin typeface="Calibri" panose="020F0502020204030204" pitchFamily="34" charset="0"/>
                <a:ea typeface="Times New Roman" panose="02020603050405020304" pitchFamily="18" charset="0"/>
                <a:cs typeface="Mangal" panose="02040503050203030202" pitchFamily="18" charset="0"/>
              </a:rPr>
              <a:t>using our own dataset.</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265112" indent="0" algn="just">
              <a:buNone/>
            </a:pP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lgn="just">
              <a:buNone/>
            </a:pPr>
            <a:r>
              <a:rPr lang="en-US" sz="1800" dirty="0">
                <a:latin typeface="Calibri" panose="020F0502020204030204" pitchFamily="34" charset="0"/>
                <a:cs typeface="Mangal" panose="02040503050203030202" pitchFamily="18" charset="0"/>
              </a:rPr>
              <a:t>2)    </a:t>
            </a:r>
            <a:r>
              <a:rPr lang="en-150" sz="1800" dirty="0">
                <a:effectLst/>
                <a:latin typeface="Calibri" panose="020F0502020204030204" pitchFamily="34" charset="0"/>
                <a:ea typeface="Times New Roman" panose="02020603050405020304" pitchFamily="18" charset="0"/>
                <a:cs typeface="Mangal" panose="02040503050203030202" pitchFamily="18" charset="0"/>
              </a:rPr>
              <a:t>The 2nd model is deployed using the ResNet50 architecture but initialising the weights randomly (weights=None)</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539750" indent="-274638" algn="just">
              <a:buFont typeface="Wingdings" panose="05000000000000000000" pitchFamily="2" charset="2"/>
              <a:buChar char="Ø"/>
            </a:pPr>
            <a:r>
              <a:rPr lang="en-150" sz="1800" dirty="0">
                <a:latin typeface="Calibri" panose="020F0502020204030204" pitchFamily="34" charset="0"/>
                <a:cs typeface="Mangal" panose="02040503050203030202" pitchFamily="18" charset="0"/>
              </a:rPr>
              <a:t>As a result, the model will start training from the beginning, using ResNet50 architecture and our own dataset</a:t>
            </a:r>
            <a:endParaRPr lang="en-US" sz="1800" dirty="0">
              <a:latin typeface="Calibri" panose="020F0502020204030204" pitchFamily="34" charset="0"/>
              <a:cs typeface="Mangal" panose="02040503050203030202" pitchFamily="18" charset="0"/>
            </a:endParaRPr>
          </a:p>
          <a:p>
            <a:pPr marL="265112" indent="0" algn="just">
              <a:buNone/>
            </a:pPr>
            <a:endParaRPr lang="en-US" sz="1800" dirty="0">
              <a:latin typeface="Calibri" panose="020F0502020204030204" pitchFamily="34" charset="0"/>
              <a:cs typeface="Mangal" panose="02040503050203030202" pitchFamily="18" charset="0"/>
            </a:endParaRPr>
          </a:p>
          <a:p>
            <a:pPr marL="342900" indent="-342900" algn="just">
              <a:buAutoNum type="arabicParenR" startAt="3"/>
            </a:pPr>
            <a:r>
              <a:rPr lang="en-GB" sz="1800" dirty="0">
                <a:latin typeface="Calibri" panose="020F0502020204030204" pitchFamily="34" charset="0"/>
                <a:cs typeface="Mangal" panose="02040503050203030202" pitchFamily="18" charset="0"/>
              </a:rPr>
              <a:t>The 3rd model is a simple CNN</a:t>
            </a:r>
            <a:r>
              <a:rPr lang="en-150" sz="1800" dirty="0">
                <a:latin typeface="Calibri" panose="020F0502020204030204" pitchFamily="34" charset="0"/>
                <a:cs typeface="Mangal" panose="02040503050203030202" pitchFamily="18" charset="0"/>
              </a:rPr>
              <a:t> architecture</a:t>
            </a:r>
            <a:r>
              <a:rPr lang="en-GB" sz="1800" dirty="0">
                <a:latin typeface="Calibri" panose="020F0502020204030204" pitchFamily="34" charset="0"/>
                <a:cs typeface="Mangal" panose="02040503050203030202" pitchFamily="18" charset="0"/>
              </a:rPr>
              <a:t> entirely customised </a:t>
            </a:r>
            <a:r>
              <a:rPr lang="en-150" sz="1800" dirty="0">
                <a:latin typeface="Calibri" panose="020F0502020204030204" pitchFamily="34" charset="0"/>
                <a:cs typeface="Mangal" panose="02040503050203030202" pitchFamily="18" charset="0"/>
              </a:rPr>
              <a:t>and trained </a:t>
            </a:r>
            <a:r>
              <a:rPr lang="en-GB" sz="1800" dirty="0">
                <a:latin typeface="Calibri" panose="020F0502020204030204" pitchFamily="34" charset="0"/>
                <a:cs typeface="Mangal" panose="02040503050203030202" pitchFamily="18" charset="0"/>
              </a:rPr>
              <a:t>by ourselves. </a:t>
            </a:r>
            <a:endParaRPr lang="en-150" sz="1800" dirty="0">
              <a:latin typeface="Calibri" panose="020F0502020204030204" pitchFamily="34" charset="0"/>
              <a:cs typeface="Mangal" panose="02040503050203030202" pitchFamily="18" charset="0"/>
            </a:endParaRPr>
          </a:p>
          <a:p>
            <a:pPr marL="0" indent="0" algn="just">
              <a:buNone/>
            </a:pPr>
            <a:endParaRPr lang="en-US" sz="1800" dirty="0">
              <a:latin typeface="Calibri" panose="020F0502020204030204" pitchFamily="34" charset="0"/>
              <a:cs typeface="Mangal" panose="02040503050203030202" pitchFamily="18" charset="0"/>
            </a:endParaRPr>
          </a:p>
          <a:p>
            <a:pPr marL="0" indent="0" algn="just">
              <a:buNone/>
            </a:pPr>
            <a:r>
              <a:rPr lang="en-US" sz="1600" i="1" dirty="0"/>
              <a:t>*</a:t>
            </a:r>
            <a:r>
              <a:rPr lang="en-150" sz="1800" i="1" dirty="0">
                <a:effectLst/>
                <a:latin typeface="Calibri" panose="020F0502020204030204" pitchFamily="34" charset="0"/>
                <a:ea typeface="Times New Roman" panose="02020603050405020304" pitchFamily="18" charset="0"/>
                <a:cs typeface="Mangal" panose="02040503050203030202" pitchFamily="18" charset="0"/>
              </a:rPr>
              <a:t>The ImageNet dataset is a large-scale dataset widely used for training and evaluating deep learning models, particularly for image classification tasks. </a:t>
            </a:r>
            <a:endParaRPr lang="en-US" sz="1600" i="1" dirty="0"/>
          </a:p>
        </p:txBody>
      </p:sp>
      <p:sp>
        <p:nvSpPr>
          <p:cNvPr id="2" name="TextBox 1">
            <a:extLst>
              <a:ext uri="{FF2B5EF4-FFF2-40B4-BE49-F238E27FC236}">
                <a16:creationId xmlns:a16="http://schemas.microsoft.com/office/drawing/2014/main" id="{DE1B5B41-0B9D-73B3-35E7-8D80C7EBDC06}"/>
              </a:ext>
            </a:extLst>
          </p:cNvPr>
          <p:cNvSpPr txBox="1"/>
          <p:nvPr/>
        </p:nvSpPr>
        <p:spPr>
          <a:xfrm>
            <a:off x="1435608" y="1330339"/>
            <a:ext cx="10415016"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gn="just">
              <a:buFont typeface="Wingdings" panose="05000000000000000000" pitchFamily="2" charset="2"/>
              <a:buChar char="ü"/>
            </a:pPr>
            <a:r>
              <a:rPr lang="en-US" b="1" u="sng" dirty="0">
                <a:latin typeface="Calibri" panose="020F0502020204030204" pitchFamily="34" charset="0"/>
                <a:cs typeface="Mangal" panose="02040503050203030202" pitchFamily="18" charset="0"/>
              </a:rPr>
              <a:t>Main Objective</a:t>
            </a:r>
            <a:r>
              <a:rPr lang="en-US" dirty="0">
                <a:latin typeface="Calibri" panose="020F0502020204030204" pitchFamily="34" charset="0"/>
                <a:cs typeface="Mangal" panose="02040503050203030202" pitchFamily="18" charset="0"/>
              </a:rPr>
              <a:t>: Develop </a:t>
            </a:r>
            <a:r>
              <a:rPr lang="en-150" dirty="0">
                <a:latin typeface="Calibri" panose="020F0502020204030204" pitchFamily="34" charset="0"/>
                <a:cs typeface="Mangal" panose="02040503050203030202" pitchFamily="18" charset="0"/>
              </a:rPr>
              <a:t>accurate and robust face recognition models, </a:t>
            </a:r>
            <a:r>
              <a:rPr lang="en-IN" dirty="0">
                <a:latin typeface="Calibri" panose="020F0502020204030204" pitchFamily="34" charset="0"/>
                <a:cs typeface="Mangal" panose="02040503050203030202" pitchFamily="18" charset="0"/>
              </a:rPr>
              <a:t>comparing their capability</a:t>
            </a:r>
            <a:r>
              <a:rPr lang="en-150" dirty="0">
                <a:latin typeface="Calibri" panose="020F0502020204030204" pitchFamily="34" charset="0"/>
                <a:cs typeface="Mangal" panose="02040503050203030202" pitchFamily="18" charset="0"/>
              </a:rPr>
              <a:t> of identifying individuals and demonstrate </a:t>
            </a:r>
            <a:r>
              <a:rPr lang="en-IN" dirty="0">
                <a:latin typeface="Calibri" panose="020F0502020204030204" pitchFamily="34" charset="0"/>
                <a:cs typeface="Mangal" panose="02040503050203030202" pitchFamily="18" charset="0"/>
              </a:rPr>
              <a:t>them </a:t>
            </a:r>
            <a:r>
              <a:rPr lang="en-150" dirty="0">
                <a:latin typeface="Calibri" panose="020F0502020204030204" pitchFamily="34" charset="0"/>
                <a:cs typeface="Mangal" panose="02040503050203030202" pitchFamily="18" charset="0"/>
              </a:rPr>
              <a:t>using live camera face recognition</a:t>
            </a:r>
          </a:p>
          <a:p>
            <a:pPr marL="285750" indent="-285750" algn="just">
              <a:buFont typeface="Wingdings" panose="05000000000000000000" pitchFamily="2" charset="2"/>
              <a:buChar char="ü"/>
            </a:pPr>
            <a:r>
              <a:rPr lang="en-150" sz="1800" b="1" dirty="0"/>
              <a:t>All  models’ fc layer is being transformed to identify one of 3 classes (“</a:t>
            </a:r>
            <a:r>
              <a:rPr lang="en-150" sz="1800" b="1" dirty="0" err="1"/>
              <a:t>HarisA</a:t>
            </a:r>
            <a:r>
              <a:rPr lang="en-150" sz="1800" b="1" dirty="0"/>
              <a:t>”, “</a:t>
            </a:r>
            <a:r>
              <a:rPr lang="en-150" sz="1800" b="1" dirty="0" err="1"/>
              <a:t>JohnT</a:t>
            </a:r>
            <a:r>
              <a:rPr lang="en-150" sz="1800" b="1" dirty="0"/>
              <a:t>”, “</a:t>
            </a:r>
            <a:r>
              <a:rPr lang="en-150" sz="1800" b="1" dirty="0" err="1"/>
              <a:t>Unkown</a:t>
            </a:r>
            <a:r>
              <a:rPr lang="en-150" sz="1800" b="1" dirty="0"/>
              <a:t>”)</a:t>
            </a:r>
            <a:endParaRPr lang="en-US" sz="1800" b="1" dirty="0"/>
          </a:p>
        </p:txBody>
      </p:sp>
      <p:pic>
        <p:nvPicPr>
          <p:cNvPr id="5" name="Picture 2" descr="Animated Target Template For PowerPoint Presentations">
            <a:extLst>
              <a:ext uri="{FF2B5EF4-FFF2-40B4-BE49-F238E27FC236}">
                <a16:creationId xmlns:a16="http://schemas.microsoft.com/office/drawing/2014/main" id="{1C5D79BF-E2A0-41E0-9283-6AF13D059107}"/>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82880" y="1324670"/>
            <a:ext cx="1156922" cy="92333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CB0DB644-C211-4903-A21F-95A43C3F3F9A}" type="slidenum">
              <a:rPr lang="de-DE" smtClean="0"/>
              <a:t>3</a:t>
            </a:fld>
            <a:endParaRPr lang="de-DE"/>
          </a:p>
        </p:txBody>
      </p:sp>
    </p:spTree>
    <p:extLst>
      <p:ext uri="{BB962C8B-B14F-4D97-AF65-F5344CB8AC3E}">
        <p14:creationId xmlns:p14="http://schemas.microsoft.com/office/powerpoint/2010/main" val="9436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83005"/>
            <a:ext cx="10515600" cy="1325563"/>
          </a:xfrm>
        </p:spPr>
        <p:txBody>
          <a:bodyPr>
            <a:normAutofit/>
          </a:bodyPr>
          <a:lstStyle/>
          <a:p>
            <a:r>
              <a:rPr lang="en-US" sz="4000" dirty="0">
                <a:solidFill>
                  <a:schemeClr val="accent1">
                    <a:lumMod val="75000"/>
                  </a:schemeClr>
                </a:solidFill>
              </a:rPr>
              <a:t>I. Introduction (</a:t>
            </a:r>
            <a:r>
              <a:rPr lang="en-150" sz="4000" dirty="0">
                <a:solidFill>
                  <a:schemeClr val="accent1">
                    <a:lumMod val="75000"/>
                  </a:schemeClr>
                </a:solidFill>
              </a:rPr>
              <a:t>B</a:t>
            </a:r>
            <a:r>
              <a:rPr lang="en-US" sz="4000" dirty="0">
                <a:solidFill>
                  <a:schemeClr val="accent1">
                    <a:lumMod val="75000"/>
                  </a:schemeClr>
                </a:solidFill>
              </a:rPr>
              <a:t>)</a:t>
            </a:r>
          </a:p>
        </p:txBody>
      </p:sp>
      <p:pic>
        <p:nvPicPr>
          <p:cNvPr id="6" name="Grafik 7">
            <a:extLst>
              <a:ext uri="{FF2B5EF4-FFF2-40B4-BE49-F238E27FC236}">
                <a16:creationId xmlns:a16="http://schemas.microsoft.com/office/drawing/2014/main" id="{DF5CB5F4-59A1-6648-419B-46C15F98FBD0}"/>
              </a:ext>
            </a:extLst>
          </p:cNvPr>
          <p:cNvPicPr>
            <a:picLocks noChangeAspect="1"/>
          </p:cNvPicPr>
          <p:nvPr/>
        </p:nvPicPr>
        <p:blipFill>
          <a:blip r:embed="rId2"/>
          <a:stretch>
            <a:fillRect/>
          </a:stretch>
        </p:blipFill>
        <p:spPr>
          <a:xfrm rot="10800000">
            <a:off x="0" y="6591586"/>
            <a:ext cx="12192000" cy="266413"/>
          </a:xfrm>
          <a:prstGeom prst="rect">
            <a:avLst/>
          </a:prstGeom>
        </p:spPr>
      </p:pic>
      <p:sp>
        <p:nvSpPr>
          <p:cNvPr id="4" name="TextBox 3">
            <a:extLst>
              <a:ext uri="{FF2B5EF4-FFF2-40B4-BE49-F238E27FC236}">
                <a16:creationId xmlns:a16="http://schemas.microsoft.com/office/drawing/2014/main" id="{D7F4E08A-B649-7354-549A-AB35DAD59BF0}"/>
              </a:ext>
            </a:extLst>
          </p:cNvPr>
          <p:cNvSpPr txBox="1"/>
          <p:nvPr/>
        </p:nvSpPr>
        <p:spPr>
          <a:xfrm>
            <a:off x="228600" y="1398844"/>
            <a:ext cx="946404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i="1" dirty="0">
                <a:solidFill>
                  <a:schemeClr val="tx1"/>
                </a:solidFill>
              </a:rPr>
              <a:t>A few words about </a:t>
            </a:r>
            <a:r>
              <a:rPr lang="en-US" b="1" i="1" dirty="0">
                <a:solidFill>
                  <a:schemeClr val="tx1"/>
                </a:solidFill>
              </a:rPr>
              <a:t>ResNet50</a:t>
            </a:r>
            <a:r>
              <a:rPr lang="en-US" i="1" dirty="0">
                <a:solidFill>
                  <a:schemeClr val="tx1"/>
                </a:solidFill>
              </a:rPr>
              <a:t> architecture</a:t>
            </a:r>
            <a:r>
              <a:rPr lang="en-150" i="1" dirty="0">
                <a:solidFill>
                  <a:schemeClr val="tx1"/>
                </a:solidFill>
              </a:rPr>
              <a:t> used </a:t>
            </a:r>
            <a:r>
              <a:rPr lang="en-150" sz="1800" i="1" dirty="0">
                <a:solidFill>
                  <a:schemeClr val="tx1"/>
                </a:solidFill>
                <a:effectLst/>
                <a:latin typeface="Calibri" panose="020F0502020204030204" pitchFamily="34" charset="0"/>
                <a:ea typeface="Times New Roman" panose="02020603050405020304" pitchFamily="18" charset="0"/>
                <a:cs typeface="Mangal" panose="02040503050203030202" pitchFamily="18" charset="0"/>
              </a:rPr>
              <a:t>among others in this project</a:t>
            </a:r>
            <a:r>
              <a:rPr lang="en-US" i="1" dirty="0">
                <a:solidFill>
                  <a:schemeClr val="tx1"/>
                </a:solidFill>
              </a:rPr>
              <a:t>….</a:t>
            </a:r>
          </a:p>
        </p:txBody>
      </p:sp>
      <p:pic>
        <p:nvPicPr>
          <p:cNvPr id="5" name="Εικόνα 4">
            <a:extLst>
              <a:ext uri="{FF2B5EF4-FFF2-40B4-BE49-F238E27FC236}">
                <a16:creationId xmlns:a16="http://schemas.microsoft.com/office/drawing/2014/main" id="{7648E9C3-D1DA-8A41-2437-DF9D1780F058}"/>
              </a:ext>
            </a:extLst>
          </p:cNvPr>
          <p:cNvPicPr>
            <a:picLocks noChangeAspect="1"/>
          </p:cNvPicPr>
          <p:nvPr/>
        </p:nvPicPr>
        <p:blipFill>
          <a:blip r:embed="rId3"/>
          <a:stretch>
            <a:fillRect/>
          </a:stretch>
        </p:blipFill>
        <p:spPr>
          <a:xfrm>
            <a:off x="134113" y="2972153"/>
            <a:ext cx="7217663" cy="3469715"/>
          </a:xfrm>
          <a:prstGeom prst="rect">
            <a:avLst/>
          </a:prstGeom>
        </p:spPr>
      </p:pic>
      <p:sp>
        <p:nvSpPr>
          <p:cNvPr id="7" name="Ορθογώνιο: Στρογγύλεμα γωνιών 6">
            <a:extLst>
              <a:ext uri="{FF2B5EF4-FFF2-40B4-BE49-F238E27FC236}">
                <a16:creationId xmlns:a16="http://schemas.microsoft.com/office/drawing/2014/main" id="{48368D92-77DB-3224-0411-5423038F4FAD}"/>
              </a:ext>
            </a:extLst>
          </p:cNvPr>
          <p:cNvSpPr/>
          <p:nvPr/>
        </p:nvSpPr>
        <p:spPr>
          <a:xfrm>
            <a:off x="134112" y="1896546"/>
            <a:ext cx="9558528" cy="9258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150" dirty="0">
                <a:latin typeface="Calibri" panose="020F0502020204030204" pitchFamily="34" charset="0"/>
                <a:ea typeface="Times New Roman" panose="02020603050405020304" pitchFamily="18" charset="0"/>
                <a:cs typeface="Mangal" panose="02040503050203030202" pitchFamily="18" charset="0"/>
                <a:sym typeface="Wingdings" panose="05000000000000000000" pitchFamily="2" charset="2"/>
              </a:rPr>
              <a:t> </a:t>
            </a:r>
            <a:r>
              <a:rPr lang="en-150" dirty="0">
                <a:latin typeface="Calibri" panose="020F0502020204030204" pitchFamily="34" charset="0"/>
                <a:ea typeface="Times New Roman" panose="02020603050405020304" pitchFamily="18" charset="0"/>
                <a:cs typeface="Mangal" panose="02040503050203030202" pitchFamily="18" charset="0"/>
              </a:rPr>
              <a:t>P</a:t>
            </a:r>
            <a:r>
              <a:rPr lang="en-US" sz="1800" dirty="0">
                <a:effectLst/>
                <a:latin typeface="Calibri" panose="020F0502020204030204" pitchFamily="34" charset="0"/>
                <a:ea typeface="Times New Roman" panose="02020603050405020304" pitchFamily="18" charset="0"/>
                <a:cs typeface="Mangal" panose="02040503050203030202" pitchFamily="18" charset="0"/>
              </a:rPr>
              <a:t>art of the </a:t>
            </a:r>
            <a:r>
              <a:rPr lang="en-US" sz="1800" dirty="0" err="1">
                <a:effectLst/>
                <a:latin typeface="Calibri" panose="020F0502020204030204" pitchFamily="34" charset="0"/>
                <a:ea typeface="Times New Roman" panose="02020603050405020304" pitchFamily="18" charset="0"/>
                <a:cs typeface="Mangal" panose="02040503050203030202" pitchFamily="18" charset="0"/>
              </a:rPr>
              <a:t>ResNet</a:t>
            </a:r>
            <a:r>
              <a:rPr lang="en-US" sz="1800" dirty="0">
                <a:effectLst/>
                <a:latin typeface="Calibri" panose="020F0502020204030204" pitchFamily="34" charset="0"/>
                <a:ea typeface="Times New Roman" panose="02020603050405020304" pitchFamily="18" charset="0"/>
                <a:cs typeface="Mangal" panose="02040503050203030202" pitchFamily="18" charset="0"/>
              </a:rPr>
              <a:t> (Residual Network) family of models and has 50 layers</a:t>
            </a:r>
            <a:endParaRPr lang="en-150" sz="1800" dirty="0">
              <a:effectLst/>
              <a:latin typeface="Calibri" panose="020F0502020204030204" pitchFamily="34" charset="0"/>
              <a:ea typeface="Times New Roman" panose="02020603050405020304" pitchFamily="18" charset="0"/>
              <a:cs typeface="Mangal" panose="02040503050203030202" pitchFamily="18" charset="0"/>
            </a:endParaRPr>
          </a:p>
          <a:p>
            <a:r>
              <a:rPr lang="en-150" sz="1800" dirty="0">
                <a:effectLst/>
                <a:latin typeface="Calibri" panose="020F0502020204030204" pitchFamily="34" charset="0"/>
                <a:ea typeface="Times New Roman" panose="02020603050405020304" pitchFamily="18" charset="0"/>
                <a:cs typeface="Mangal" panose="02040503050203030202" pitchFamily="18" charset="0"/>
                <a:sym typeface="Wingdings" panose="05000000000000000000" pitchFamily="2" charset="2"/>
              </a:rPr>
              <a:t> </a:t>
            </a:r>
            <a:r>
              <a:rPr lang="en-US" sz="1800" dirty="0">
                <a:effectLst/>
                <a:latin typeface="Calibri" panose="020F0502020204030204" pitchFamily="34" charset="0"/>
                <a:ea typeface="Times New Roman" panose="02020603050405020304" pitchFamily="18" charset="0"/>
                <a:cs typeface="Mangal" panose="02040503050203030202" pitchFamily="18" charset="0"/>
              </a:rPr>
              <a:t>By using these skip connections, the model can learn residual functions, which are the differences between the input and the desired output.</a:t>
            </a:r>
            <a:endParaRPr lang="en-150"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Φυσαλίδα ομιλίας: Ορθογώνιο με στρογγυλεμένες γωνίες 10">
            <a:extLst>
              <a:ext uri="{FF2B5EF4-FFF2-40B4-BE49-F238E27FC236}">
                <a16:creationId xmlns:a16="http://schemas.microsoft.com/office/drawing/2014/main" id="{8E566EAF-A1FE-E2DD-38CB-CB9529442D76}"/>
              </a:ext>
            </a:extLst>
          </p:cNvPr>
          <p:cNvSpPr/>
          <p:nvPr/>
        </p:nvSpPr>
        <p:spPr>
          <a:xfrm>
            <a:off x="7644384" y="3218688"/>
            <a:ext cx="4261104" cy="2560320"/>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à"/>
            </a:pPr>
            <a:r>
              <a:rPr lang="en-150" sz="1800">
                <a:effectLst/>
                <a:latin typeface="Calibri" panose="020F0502020204030204" pitchFamily="34" charset="0"/>
                <a:ea typeface="Times New Roman" panose="02020603050405020304" pitchFamily="18" charset="0"/>
                <a:cs typeface="Mangal" panose="02040503050203030202" pitchFamily="18" charset="0"/>
              </a:rPr>
              <a:t>It consists of 1 initial convolutional layer, followed by a MaxPool operation, 48 convolutional layers, and a fully connected layer after applying a global average pooling operation</a:t>
            </a:r>
          </a:p>
          <a:p>
            <a:pPr marL="285750" indent="-285750">
              <a:buFont typeface="Wingdings" panose="05000000000000000000" pitchFamily="2" charset="2"/>
              <a:buChar char="à"/>
            </a:pPr>
            <a:r>
              <a:rPr lang="en-150">
                <a:latin typeface="Calibri" panose="020F0502020204030204" pitchFamily="34" charset="0"/>
                <a:ea typeface="Times New Roman" panose="02020603050405020304" pitchFamily="18" charset="0"/>
                <a:cs typeface="Mangal" panose="02040503050203030202" pitchFamily="18" charset="0"/>
              </a:rPr>
              <a:t>Each </a:t>
            </a:r>
            <a:r>
              <a:rPr lang="en-US" sz="1800">
                <a:effectLst/>
                <a:latin typeface="Calibri" panose="020F0502020204030204" pitchFamily="34" charset="0"/>
                <a:ea typeface="Times New Roman" panose="02020603050405020304" pitchFamily="18" charset="0"/>
                <a:cs typeface="Mangal" panose="02040503050203030202" pitchFamily="18" charset="0"/>
              </a:rPr>
              <a:t>convolutional layer</a:t>
            </a:r>
            <a:r>
              <a:rPr lang="en-150" sz="1800">
                <a:effectLst/>
                <a:latin typeface="Calibri" panose="020F0502020204030204" pitchFamily="34" charset="0"/>
                <a:ea typeface="Times New Roman" panose="02020603050405020304" pitchFamily="18" charset="0"/>
                <a:cs typeface="Mangal" panose="02040503050203030202" pitchFamily="18" charset="0"/>
              </a:rPr>
              <a:t> is</a:t>
            </a:r>
            <a:r>
              <a:rPr lang="en-US" sz="1800">
                <a:effectLst/>
                <a:latin typeface="Calibri" panose="020F0502020204030204" pitchFamily="34" charset="0"/>
                <a:ea typeface="Times New Roman" panose="02020603050405020304" pitchFamily="18" charset="0"/>
                <a:cs typeface="Mangal" panose="02040503050203030202" pitchFamily="18" charset="0"/>
              </a:rPr>
              <a:t> followed by batch normalization and ReLU activation.</a:t>
            </a:r>
            <a:endParaRPr lang="en-US" dirty="0"/>
          </a:p>
        </p:txBody>
      </p:sp>
      <p:sp>
        <p:nvSpPr>
          <p:cNvPr id="2" name="Slide Number Placeholder 1"/>
          <p:cNvSpPr>
            <a:spLocks noGrp="1"/>
          </p:cNvSpPr>
          <p:nvPr>
            <p:ph type="sldNum" sz="quarter" idx="12"/>
          </p:nvPr>
        </p:nvSpPr>
        <p:spPr/>
        <p:txBody>
          <a:bodyPr/>
          <a:lstStyle/>
          <a:p>
            <a:fld id="{CB0DB644-C211-4903-A21F-95A43C3F3F9A}" type="slidenum">
              <a:rPr lang="de-DE" smtClean="0"/>
              <a:t>4</a:t>
            </a:fld>
            <a:endParaRPr lang="de-DE"/>
          </a:p>
        </p:txBody>
      </p:sp>
    </p:spTree>
    <p:extLst>
      <p:ext uri="{BB962C8B-B14F-4D97-AF65-F5344CB8AC3E}">
        <p14:creationId xmlns:p14="http://schemas.microsoft.com/office/powerpoint/2010/main" val="60755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4550"/>
            <a:ext cx="10515600" cy="1325563"/>
          </a:xfrm>
        </p:spPr>
        <p:txBody>
          <a:bodyPr>
            <a:normAutofit/>
          </a:bodyPr>
          <a:lstStyle/>
          <a:p>
            <a:r>
              <a:rPr lang="en-US" sz="4000" dirty="0">
                <a:solidFill>
                  <a:schemeClr val="accent1">
                    <a:lumMod val="75000"/>
                  </a:schemeClr>
                </a:solidFill>
              </a:rPr>
              <a:t>II. </a:t>
            </a:r>
            <a:r>
              <a:rPr lang="en-150" sz="4000" dirty="0">
                <a:solidFill>
                  <a:schemeClr val="accent1">
                    <a:lumMod val="75000"/>
                  </a:schemeClr>
                </a:solidFill>
              </a:rPr>
              <a:t>Data Methodology </a:t>
            </a:r>
            <a:r>
              <a:rPr lang="en-US" sz="4000" dirty="0">
                <a:solidFill>
                  <a:schemeClr val="accent1">
                    <a:lumMod val="75000"/>
                  </a:schemeClr>
                </a:solidFill>
              </a:rPr>
              <a:t>(A)</a:t>
            </a:r>
          </a:p>
        </p:txBody>
      </p:sp>
      <p:pic>
        <p:nvPicPr>
          <p:cNvPr id="6" name="Grafik 7">
            <a:extLst>
              <a:ext uri="{FF2B5EF4-FFF2-40B4-BE49-F238E27FC236}">
                <a16:creationId xmlns:a16="http://schemas.microsoft.com/office/drawing/2014/main" id="{DF5CB5F4-59A1-6648-419B-46C15F98FBD0}"/>
              </a:ext>
            </a:extLst>
          </p:cNvPr>
          <p:cNvPicPr>
            <a:picLocks noChangeAspect="1"/>
          </p:cNvPicPr>
          <p:nvPr/>
        </p:nvPicPr>
        <p:blipFill>
          <a:blip r:embed="rId2"/>
          <a:stretch>
            <a:fillRect/>
          </a:stretch>
        </p:blipFill>
        <p:spPr>
          <a:xfrm rot="10800000">
            <a:off x="0" y="6591586"/>
            <a:ext cx="12192000" cy="266413"/>
          </a:xfrm>
          <a:prstGeom prst="rect">
            <a:avLst/>
          </a:prstGeom>
        </p:spPr>
      </p:pic>
      <p:sp>
        <p:nvSpPr>
          <p:cNvPr id="5" name="TextBox 4">
            <a:extLst>
              <a:ext uri="{FF2B5EF4-FFF2-40B4-BE49-F238E27FC236}">
                <a16:creationId xmlns:a16="http://schemas.microsoft.com/office/drawing/2014/main" id="{406506B2-AE2C-D13E-9B5F-E3EAD9978CCC}"/>
              </a:ext>
            </a:extLst>
          </p:cNvPr>
          <p:cNvSpPr txBox="1"/>
          <p:nvPr/>
        </p:nvSpPr>
        <p:spPr>
          <a:xfrm>
            <a:off x="291790" y="1481949"/>
            <a:ext cx="11277600" cy="5509200"/>
          </a:xfrm>
          <a:prstGeom prst="rect">
            <a:avLst/>
          </a:prstGeom>
          <a:noFill/>
        </p:spPr>
        <p:txBody>
          <a:bodyPr wrap="square">
            <a:spAutoFit/>
          </a:bodyPr>
          <a:lstStyle/>
          <a:p>
            <a:pPr marL="342900" lvl="0" indent="-342900" algn="just">
              <a:buFont typeface="+mj-lt"/>
              <a:buAutoNum type="arabicPeriod"/>
            </a:pPr>
            <a:r>
              <a:rPr lang="en-150" sz="1800" b="1" u="sng"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Data Collection:</a:t>
            </a:r>
          </a:p>
          <a:p>
            <a:pPr marL="342900" lvl="0" indent="-342900" algn="just">
              <a:buFont typeface="+mj-lt"/>
              <a:buAutoNum type="arabicPeriod"/>
            </a:pPr>
            <a:endParaRPr lang="en-150" b="1" u="sng" dirty="0">
              <a:solidFill>
                <a:srgbClr val="000000"/>
              </a:solidFill>
              <a:latin typeface="Calibri" panose="020F0502020204030204" pitchFamily="34" charset="0"/>
              <a:ea typeface="Times New Roman" panose="02020603050405020304" pitchFamily="18" charset="0"/>
              <a:cs typeface="Mangal" panose="02040503050203030202" pitchFamily="18" charset="0"/>
            </a:endParaRPr>
          </a:p>
          <a:p>
            <a:pPr lvl="0" algn="just"/>
            <a:r>
              <a:rPr lang="en-150" sz="1800" dirty="0">
                <a:effectLst/>
                <a:latin typeface="Calibri" panose="020F0502020204030204" pitchFamily="34" charset="0"/>
                <a:ea typeface="Times New Roman" panose="02020603050405020304" pitchFamily="18" charset="0"/>
                <a:cs typeface="Mangal" panose="02040503050203030202" pitchFamily="18" charset="0"/>
              </a:rPr>
              <a:t>In this step we collected a diverse and representative dataset of facial images. This dataset, comprised of face images, encompasses variations in lighting conditions, poses, facial expressions, ages, ethnicities, and gender. </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lvl="0" algn="just"/>
            <a:endParaRPr lang="en-US" b="1" u="sng" dirty="0">
              <a:solidFill>
                <a:srgbClr val="000000"/>
              </a:solidFill>
              <a:latin typeface="Calibri" panose="020F0502020204030204" pitchFamily="34" charset="0"/>
              <a:ea typeface="Times New Roman" panose="02020603050405020304" pitchFamily="18" charset="0"/>
              <a:cs typeface="Mangal" panose="02040503050203030202" pitchFamily="18" charset="0"/>
            </a:endParaRPr>
          </a:p>
          <a:p>
            <a:pPr lvl="0" algn="just"/>
            <a:r>
              <a:rPr lang="en-US" sz="18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lang="en-US" dirty="0" err="1">
                <a:solidFill>
                  <a:srgbClr val="000000"/>
                </a:solidFill>
                <a:latin typeface="Calibri" panose="020F0502020204030204" pitchFamily="34" charset="0"/>
                <a:ea typeface="Times New Roman" panose="02020603050405020304" pitchFamily="18" charset="0"/>
                <a:cs typeface="Mangal" panose="02040503050203030202" pitchFamily="18" charset="0"/>
              </a:rPr>
              <a:t>Kaggle</a:t>
            </a:r>
            <a:r>
              <a:rPr lang="en-US" dirty="0">
                <a:solidFill>
                  <a:srgbClr val="000000"/>
                </a:solidFill>
                <a:latin typeface="Calibri" panose="020F0502020204030204" pitchFamily="34" charset="0"/>
                <a:ea typeface="Times New Roman" panose="02020603050405020304" pitchFamily="18" charset="0"/>
                <a:cs typeface="Mangal" panose="02040503050203030202" pitchFamily="18" charset="0"/>
              </a:rPr>
              <a:t> website (various face images in order to train the models for the unknown class)</a:t>
            </a:r>
          </a:p>
          <a:p>
            <a:pPr lvl="0" algn="just"/>
            <a:endParaRPr lang="en-US" sz="18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p>
            <a:pPr lvl="0" algn="just"/>
            <a:endParaRPr lang="en-US" b="1" u="sng" dirty="0">
              <a:solidFill>
                <a:srgbClr val="000000"/>
              </a:solidFill>
              <a:latin typeface="Calibri" panose="020F0502020204030204" pitchFamily="34" charset="0"/>
              <a:ea typeface="Times New Roman" panose="02020603050405020304" pitchFamily="18" charset="0"/>
              <a:cs typeface="Mangal" panose="02040503050203030202" pitchFamily="18" charset="0"/>
            </a:endParaRPr>
          </a:p>
          <a:p>
            <a:pPr lvl="0" algn="just"/>
            <a:endParaRPr lang="en-150" sz="1800" b="1" u="sng"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p>
            <a:pPr lvl="0" algn="just"/>
            <a:r>
              <a:rPr lang="en-150" sz="1800" dirty="0">
                <a:effectLst/>
                <a:latin typeface="Calibri" panose="020F0502020204030204" pitchFamily="34" charset="0"/>
                <a:ea typeface="Times New Roman" panose="02020603050405020304" pitchFamily="18" charset="0"/>
                <a:cs typeface="Mangal" panose="02040503050203030202" pitchFamily="18" charset="0"/>
              </a:rPr>
              <a:t>2 sources            </a:t>
            </a:r>
            <a:endParaRPr lang="en-US" sz="1800" dirty="0">
              <a:solidFill>
                <a:srgbClr val="000000"/>
              </a:solidFill>
              <a:effectLst/>
              <a:latin typeface="Calibri" panose="020F0502020204030204" pitchFamily="34" charset="0"/>
              <a:ea typeface="Times New Roman" panose="02020603050405020304" pitchFamily="18" charset="0"/>
            </a:endParaRPr>
          </a:p>
          <a:p>
            <a:r>
              <a:rPr lang="en-150" sz="1600" dirty="0"/>
              <a:t>                                 </a:t>
            </a:r>
            <a:endParaRPr lang="en-US" sz="1600" dirty="0"/>
          </a:p>
          <a:p>
            <a:endParaRPr lang="en-US" sz="1600" dirty="0">
              <a:latin typeface="Calibri" panose="020F0502020204030204" pitchFamily="34" charset="0"/>
              <a:cs typeface="Mangal" panose="02040503050203030202" pitchFamily="18" charset="0"/>
            </a:endParaRPr>
          </a:p>
          <a:p>
            <a:endParaRPr lang="en-US" sz="1600" dirty="0">
              <a:latin typeface="Calibri" panose="020F0502020204030204" pitchFamily="34" charset="0"/>
              <a:cs typeface="Mangal" panose="02040503050203030202" pitchFamily="18" charset="0"/>
            </a:endParaRPr>
          </a:p>
          <a:p>
            <a:endParaRPr lang="en-US" sz="1600" dirty="0">
              <a:latin typeface="Calibri" panose="020F0502020204030204" pitchFamily="34" charset="0"/>
              <a:cs typeface="Mangal" panose="02040503050203030202" pitchFamily="18" charset="0"/>
            </a:endParaRPr>
          </a:p>
          <a:p>
            <a:r>
              <a:rPr lang="en-US" dirty="0">
                <a:latin typeface="Calibri" panose="020F0502020204030204" pitchFamily="34" charset="0"/>
                <a:cs typeface="Mangal" panose="02040503050203030202" pitchFamily="18" charset="0"/>
              </a:rPr>
              <a:t>	</a:t>
            </a:r>
            <a:r>
              <a:rPr lang="en-150" dirty="0">
                <a:latin typeface="Calibri" panose="020F0502020204030204" pitchFamily="34" charset="0"/>
                <a:cs typeface="Mangal" panose="02040503050203030202" pitchFamily="18" charset="0"/>
              </a:rPr>
              <a:t>Our own images (HarisA, JohnT) obtained by a “face capture” script (using the OpenCV library)</a:t>
            </a:r>
            <a:endParaRPr lang="en-US" dirty="0">
              <a:latin typeface="Calibri" panose="020F0502020204030204" pitchFamily="34" charset="0"/>
              <a:cs typeface="Mangal" panose="02040503050203030202" pitchFamily="18" charset="0"/>
            </a:endParaRPr>
          </a:p>
          <a:p>
            <a:pPr marL="1200150" lvl="2" indent="-285750">
              <a:buFont typeface="Arial" panose="020B0604020202020204" pitchFamily="34" charset="0"/>
              <a:buChar char="•"/>
            </a:pPr>
            <a:r>
              <a:rPr lang="en-US" dirty="0">
                <a:latin typeface="Calibri" panose="020F0502020204030204" pitchFamily="34" charset="0"/>
                <a:cs typeface="Mangal" panose="02040503050203030202" pitchFamily="18" charset="0"/>
              </a:rPr>
              <a:t>Used different cameras (3 to 4 ) to avoid camera bias</a:t>
            </a:r>
          </a:p>
          <a:p>
            <a:pPr marL="1200150" lvl="2" indent="-285750">
              <a:buFont typeface="Arial" panose="020B0604020202020204" pitchFamily="34" charset="0"/>
              <a:buChar char="•"/>
            </a:pPr>
            <a:r>
              <a:rPr lang="en-US" dirty="0">
                <a:latin typeface="Calibri" panose="020F0502020204030204" pitchFamily="34" charset="0"/>
                <a:cs typeface="Mangal" panose="02040503050203030202" pitchFamily="18" charset="0"/>
              </a:rPr>
              <a:t>Different angles in pictures and different backgrounds.</a:t>
            </a:r>
            <a:endParaRPr lang="en-150" dirty="0">
              <a:latin typeface="Calibri" panose="020F0502020204030204" pitchFamily="34" charset="0"/>
              <a:cs typeface="Mangal" panose="02040503050203030202" pitchFamily="18" charset="0"/>
            </a:endParaRPr>
          </a:p>
          <a:p>
            <a:r>
              <a:rPr lang="en-150" dirty="0">
                <a:latin typeface="Calibri" panose="020F0502020204030204" pitchFamily="34" charset="0"/>
                <a:cs typeface="Mangal" panose="02040503050203030202" pitchFamily="18" charset="0"/>
              </a:rPr>
              <a:t>Total dataset size: ~ </a:t>
            </a:r>
            <a:r>
              <a:rPr lang="en-US" dirty="0">
                <a:latin typeface="Calibri" panose="020F0502020204030204" pitchFamily="34" charset="0"/>
                <a:cs typeface="Mangal" panose="02040503050203030202" pitchFamily="18" charset="0"/>
              </a:rPr>
              <a:t>20</a:t>
            </a:r>
            <a:r>
              <a:rPr lang="en-150" dirty="0">
                <a:latin typeface="Calibri" panose="020F0502020204030204" pitchFamily="34" charset="0"/>
                <a:cs typeface="Mangal" panose="02040503050203030202" pitchFamily="18" charset="0"/>
              </a:rPr>
              <a:t>000 face images </a:t>
            </a:r>
            <a:r>
              <a:rPr lang="en-150" sz="1800" dirty="0">
                <a:effectLst/>
                <a:latin typeface="Calibri" panose="020F0502020204030204" pitchFamily="34" charset="0"/>
                <a:ea typeface="Times New Roman" panose="02020603050405020304" pitchFamily="18" charset="0"/>
                <a:cs typeface="Mangal" panose="02040503050203030202" pitchFamily="18" charset="0"/>
              </a:rPr>
              <a:t>considered to be a generally </a:t>
            </a:r>
            <a:r>
              <a:rPr lang="en-US" dirty="0">
                <a:latin typeface="Calibri" panose="020F0502020204030204" pitchFamily="34" charset="0"/>
                <a:ea typeface="Times New Roman" panose="02020603050405020304" pitchFamily="18" charset="0"/>
                <a:cs typeface="Mangal" panose="02040503050203030202" pitchFamily="18" charset="0"/>
              </a:rPr>
              <a:t>medium</a:t>
            </a:r>
            <a:r>
              <a:rPr lang="en-150" sz="1800" dirty="0">
                <a:effectLst/>
                <a:latin typeface="Calibri" panose="020F0502020204030204" pitchFamily="34" charset="0"/>
                <a:ea typeface="Times New Roman" panose="02020603050405020304" pitchFamily="18" charset="0"/>
                <a:cs typeface="Mangal" panose="02040503050203030202" pitchFamily="18" charset="0"/>
              </a:rPr>
              <a:t>, yet enough sized, for our low – scale project, limited to our computational resources</a:t>
            </a:r>
          </a:p>
          <a:p>
            <a:endParaRPr lang="en-150" sz="1800" b="1" u="sng"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4" name="Βέλος: Κάτω 3">
            <a:extLst>
              <a:ext uri="{FF2B5EF4-FFF2-40B4-BE49-F238E27FC236}">
                <a16:creationId xmlns:a16="http://schemas.microsoft.com/office/drawing/2014/main" id="{D871B403-FC63-66AC-C8D5-6135EBA0E0F5}"/>
              </a:ext>
            </a:extLst>
          </p:cNvPr>
          <p:cNvSpPr/>
          <p:nvPr/>
        </p:nvSpPr>
        <p:spPr>
          <a:xfrm rot="17664017">
            <a:off x="1751192" y="3845965"/>
            <a:ext cx="133175" cy="1651961"/>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srgbClr val="FFFFFF"/>
              </a:solidFill>
              <a:effectLst/>
              <a:uLnTx/>
              <a:uFillTx/>
              <a:latin typeface="Meiryo"/>
              <a:ea typeface="+mn-ea"/>
              <a:cs typeface="+mn-cs"/>
            </a:endParaRPr>
          </a:p>
        </p:txBody>
      </p:sp>
      <p:sp>
        <p:nvSpPr>
          <p:cNvPr id="7" name="Βέλος: Κάτω 6">
            <a:extLst>
              <a:ext uri="{FF2B5EF4-FFF2-40B4-BE49-F238E27FC236}">
                <a16:creationId xmlns:a16="http://schemas.microsoft.com/office/drawing/2014/main" id="{059378C3-7B18-DB88-E8A6-A171F98D6470}"/>
              </a:ext>
            </a:extLst>
          </p:cNvPr>
          <p:cNvSpPr/>
          <p:nvPr/>
        </p:nvSpPr>
        <p:spPr>
          <a:xfrm rot="15175722">
            <a:off x="1773852" y="2753084"/>
            <a:ext cx="118817" cy="1629301"/>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srgbClr val="FFFFFF"/>
              </a:solidFill>
              <a:effectLst/>
              <a:uLnTx/>
              <a:uFillTx/>
              <a:latin typeface="Meiryo"/>
              <a:ea typeface="+mn-ea"/>
              <a:cs typeface="+mn-cs"/>
            </a:endParaRPr>
          </a:p>
        </p:txBody>
      </p:sp>
      <p:pic>
        <p:nvPicPr>
          <p:cNvPr id="2" name="Picture 1"/>
          <p:cNvPicPr>
            <a:picLocks noChangeAspect="1"/>
          </p:cNvPicPr>
          <p:nvPr/>
        </p:nvPicPr>
        <p:blipFill>
          <a:blip r:embed="rId3"/>
          <a:stretch>
            <a:fillRect/>
          </a:stretch>
        </p:blipFill>
        <p:spPr>
          <a:xfrm>
            <a:off x="3046958" y="3271793"/>
            <a:ext cx="7468642" cy="1114581"/>
          </a:xfrm>
          <a:prstGeom prst="rect">
            <a:avLst/>
          </a:prstGeom>
        </p:spPr>
      </p:pic>
      <p:sp>
        <p:nvSpPr>
          <p:cNvPr id="8" name="Slide Number Placeholder 7"/>
          <p:cNvSpPr>
            <a:spLocks noGrp="1"/>
          </p:cNvSpPr>
          <p:nvPr>
            <p:ph type="sldNum" sz="quarter" idx="12"/>
          </p:nvPr>
        </p:nvSpPr>
        <p:spPr/>
        <p:txBody>
          <a:bodyPr/>
          <a:lstStyle/>
          <a:p>
            <a:fld id="{CB0DB644-C211-4903-A21F-95A43C3F3F9A}" type="slidenum">
              <a:rPr lang="de-DE" smtClean="0"/>
              <a:t>5</a:t>
            </a:fld>
            <a:endParaRPr lang="de-DE"/>
          </a:p>
        </p:txBody>
      </p:sp>
    </p:spTree>
    <p:extLst>
      <p:ext uri="{BB962C8B-B14F-4D97-AF65-F5344CB8AC3E}">
        <p14:creationId xmlns:p14="http://schemas.microsoft.com/office/powerpoint/2010/main" val="71271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7907" y="1468786"/>
            <a:ext cx="10515600" cy="4351338"/>
          </a:xfrm>
        </p:spPr>
        <p:txBody>
          <a:bodyPr/>
          <a:lstStyle/>
          <a:p>
            <a:pPr marL="342900" lvl="0" indent="-342900">
              <a:lnSpc>
                <a:spcPct val="100000"/>
              </a:lnSpc>
              <a:spcBef>
                <a:spcPts val="0"/>
              </a:spcBef>
              <a:buFontTx/>
              <a:buAutoNum type="arabicPeriod" startAt="2"/>
            </a:pPr>
            <a:r>
              <a:rPr lang="en-150" sz="1800" b="1" u="sng" dirty="0">
                <a:solidFill>
                  <a:srgbClr val="000000"/>
                </a:solidFill>
                <a:latin typeface="Calibri" panose="020F0502020204030204" pitchFamily="34" charset="0"/>
                <a:ea typeface="Times New Roman" panose="02020603050405020304" pitchFamily="18" charset="0"/>
                <a:cs typeface="Mangal" panose="02040503050203030202" pitchFamily="18" charset="0"/>
              </a:rPr>
              <a:t>Data Preprocessing and Augmentation:</a:t>
            </a:r>
          </a:p>
          <a:p>
            <a:pPr marL="0" lvl="0" indent="0">
              <a:lnSpc>
                <a:spcPct val="100000"/>
              </a:lnSpc>
              <a:spcBef>
                <a:spcPts val="0"/>
              </a:spcBef>
              <a:buNone/>
            </a:pPr>
            <a:endParaRPr lang="en-150" sz="1800" b="1" u="sng" dirty="0">
              <a:solidFill>
                <a:srgbClr val="000000"/>
              </a:solidFill>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10000"/>
              </a:lnSpc>
              <a:spcBef>
                <a:spcPts val="0"/>
              </a:spcBef>
              <a:buFont typeface="Wingdings" panose="05000000000000000000" pitchFamily="2" charset="2"/>
              <a:buChar char=""/>
            </a:pPr>
            <a:r>
              <a:rPr lang="en-US"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Image </a:t>
            </a:r>
            <a:r>
              <a:rPr lang="en-150"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Resize and </a:t>
            </a:r>
            <a:r>
              <a:rPr lang="en-US"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Normalization: </a:t>
            </a:r>
            <a:r>
              <a:rPr lang="en-150"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Resize all images to the same size and </a:t>
            </a:r>
            <a:r>
              <a:rPr lang="en-US"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perform normalization techniques. </a:t>
            </a:r>
          </a:p>
          <a:p>
            <a:pPr marL="342900" lvl="0" indent="-342900">
              <a:lnSpc>
                <a:spcPct val="110000"/>
              </a:lnSpc>
              <a:spcBef>
                <a:spcPts val="0"/>
              </a:spcBef>
              <a:buFont typeface="Wingdings" panose="05000000000000000000" pitchFamily="2" charset="2"/>
              <a:buChar char=""/>
            </a:pPr>
            <a:endParaRPr lang="en-US" sz="1800" dirty="0">
              <a:solidFill>
                <a:prstClr val="black"/>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0000"/>
              </a:lnSpc>
              <a:spcBef>
                <a:spcPts val="0"/>
              </a:spcBef>
              <a:buFont typeface="Wingdings" panose="05000000000000000000" pitchFamily="2" charset="2"/>
              <a:buChar char=""/>
            </a:pPr>
            <a:r>
              <a:rPr lang="en-US"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Data Augmentation: Applying data augmentation methods, like random cropping, rotation, </a:t>
            </a:r>
            <a:r>
              <a:rPr lang="en-150"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color </a:t>
            </a:r>
            <a:r>
              <a:rPr lang="en-US" sz="1800" dirty="0">
                <a:solidFill>
                  <a:prstClr val="black"/>
                </a:solidFill>
                <a:latin typeface="Calibri" panose="020F0502020204030204" pitchFamily="34" charset="0"/>
                <a:ea typeface="Times New Roman" panose="02020603050405020304" pitchFamily="18" charset="0"/>
                <a:cs typeface="Calibri" panose="020F0502020204030204" pitchFamily="34" charset="0"/>
              </a:rPr>
              <a:t>scaling, and mirroring, to increase the dataset size and improve model generalization.</a:t>
            </a:r>
            <a:endParaRPr lang="en-US" sz="1800" dirty="0">
              <a:solidFill>
                <a:srgbClr val="000000"/>
              </a:solidFill>
              <a:latin typeface="Calibri" panose="020F0502020204030204" pitchFamily="34" charset="0"/>
              <a:ea typeface="Times New Roman" panose="02020603050405020304" pitchFamily="18" charset="0"/>
            </a:endParaRPr>
          </a:p>
          <a:p>
            <a:endParaRPr lang="en-US" dirty="0"/>
          </a:p>
        </p:txBody>
      </p:sp>
      <p:sp>
        <p:nvSpPr>
          <p:cNvPr id="4" name="Title 2"/>
          <p:cNvSpPr txBox="1">
            <a:spLocks/>
          </p:cNvSpPr>
          <p:nvPr/>
        </p:nvSpPr>
        <p:spPr>
          <a:xfrm>
            <a:off x="0" y="-645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4000">
                <a:solidFill>
                  <a:schemeClr val="accent1">
                    <a:lumMod val="75000"/>
                  </a:schemeClr>
                </a:solidFill>
              </a:rPr>
              <a:t>II. </a:t>
            </a:r>
            <a:r>
              <a:rPr lang="en-150" sz="4000">
                <a:solidFill>
                  <a:schemeClr val="accent1">
                    <a:lumMod val="75000"/>
                  </a:schemeClr>
                </a:solidFill>
              </a:rPr>
              <a:t>Data Methodology </a:t>
            </a:r>
            <a:r>
              <a:rPr lang="en-US" sz="4000">
                <a:solidFill>
                  <a:schemeClr val="accent1">
                    <a:lumMod val="75000"/>
                  </a:schemeClr>
                </a:solidFill>
              </a:rPr>
              <a:t>(A)</a:t>
            </a:r>
            <a:endParaRPr lang="en-US" sz="4000" dirty="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1961859" y="3629011"/>
            <a:ext cx="7487695" cy="1181265"/>
          </a:xfrm>
          <a:prstGeom prst="rect">
            <a:avLst/>
          </a:prstGeom>
        </p:spPr>
      </p:pic>
      <p:pic>
        <p:nvPicPr>
          <p:cNvPr id="6" name="Picture 5"/>
          <p:cNvPicPr>
            <a:picLocks noChangeAspect="1"/>
          </p:cNvPicPr>
          <p:nvPr/>
        </p:nvPicPr>
        <p:blipFill>
          <a:blip r:embed="rId3"/>
          <a:stretch>
            <a:fillRect/>
          </a:stretch>
        </p:blipFill>
        <p:spPr>
          <a:xfrm>
            <a:off x="1959751" y="5040352"/>
            <a:ext cx="7489803" cy="1177117"/>
          </a:xfrm>
          <a:prstGeom prst="rect">
            <a:avLst/>
          </a:prstGeom>
        </p:spPr>
      </p:pic>
      <p:sp>
        <p:nvSpPr>
          <p:cNvPr id="3" name="Slide Number Placeholder 2"/>
          <p:cNvSpPr>
            <a:spLocks noGrp="1"/>
          </p:cNvSpPr>
          <p:nvPr>
            <p:ph type="sldNum" sz="quarter" idx="12"/>
          </p:nvPr>
        </p:nvSpPr>
        <p:spPr/>
        <p:txBody>
          <a:bodyPr/>
          <a:lstStyle/>
          <a:p>
            <a:fld id="{CB0DB644-C211-4903-A21F-95A43C3F3F9A}" type="slidenum">
              <a:rPr lang="de-DE" smtClean="0"/>
              <a:t>6</a:t>
            </a:fld>
            <a:endParaRPr lang="de-DE"/>
          </a:p>
        </p:txBody>
      </p:sp>
    </p:spTree>
    <p:extLst>
      <p:ext uri="{BB962C8B-B14F-4D97-AF65-F5344CB8AC3E}">
        <p14:creationId xmlns:p14="http://schemas.microsoft.com/office/powerpoint/2010/main" val="100923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4550"/>
            <a:ext cx="10515600" cy="1325563"/>
          </a:xfrm>
        </p:spPr>
        <p:txBody>
          <a:bodyPr>
            <a:normAutofit/>
          </a:bodyPr>
          <a:lstStyle/>
          <a:p>
            <a:r>
              <a:rPr lang="en-US" sz="4000" dirty="0">
                <a:solidFill>
                  <a:schemeClr val="accent1">
                    <a:lumMod val="75000"/>
                  </a:schemeClr>
                </a:solidFill>
              </a:rPr>
              <a:t>II. </a:t>
            </a:r>
            <a:r>
              <a:rPr lang="en-150" sz="4000" dirty="0">
                <a:solidFill>
                  <a:schemeClr val="accent1">
                    <a:lumMod val="75000"/>
                  </a:schemeClr>
                </a:solidFill>
              </a:rPr>
              <a:t>Data Methodology </a:t>
            </a:r>
            <a:r>
              <a:rPr lang="en-US" sz="4000" dirty="0">
                <a:solidFill>
                  <a:schemeClr val="accent1">
                    <a:lumMod val="75000"/>
                  </a:schemeClr>
                </a:solidFill>
              </a:rPr>
              <a:t>(</a:t>
            </a:r>
            <a:r>
              <a:rPr lang="en-150" sz="4000" dirty="0">
                <a:solidFill>
                  <a:schemeClr val="accent1">
                    <a:lumMod val="75000"/>
                  </a:schemeClr>
                </a:solidFill>
              </a:rPr>
              <a:t>B</a:t>
            </a:r>
            <a:r>
              <a:rPr lang="en-US" sz="4000" dirty="0">
                <a:solidFill>
                  <a:schemeClr val="accent1">
                    <a:lumMod val="75000"/>
                  </a:schemeClr>
                </a:solidFill>
              </a:rPr>
              <a:t>)</a:t>
            </a:r>
          </a:p>
        </p:txBody>
      </p:sp>
      <p:pic>
        <p:nvPicPr>
          <p:cNvPr id="6" name="Grafik 7">
            <a:extLst>
              <a:ext uri="{FF2B5EF4-FFF2-40B4-BE49-F238E27FC236}">
                <a16:creationId xmlns:a16="http://schemas.microsoft.com/office/drawing/2014/main" id="{DF5CB5F4-59A1-6648-419B-46C15F98FBD0}"/>
              </a:ext>
            </a:extLst>
          </p:cNvPr>
          <p:cNvPicPr>
            <a:picLocks noChangeAspect="1"/>
          </p:cNvPicPr>
          <p:nvPr/>
        </p:nvPicPr>
        <p:blipFill>
          <a:blip r:embed="rId2"/>
          <a:stretch>
            <a:fillRect/>
          </a:stretch>
        </p:blipFill>
        <p:spPr>
          <a:xfrm rot="10800000">
            <a:off x="0" y="6591586"/>
            <a:ext cx="12192000" cy="266413"/>
          </a:xfrm>
          <a:prstGeom prst="rect">
            <a:avLst/>
          </a:prstGeom>
        </p:spPr>
      </p:pic>
      <p:sp>
        <p:nvSpPr>
          <p:cNvPr id="5" name="TextBox 4">
            <a:extLst>
              <a:ext uri="{FF2B5EF4-FFF2-40B4-BE49-F238E27FC236}">
                <a16:creationId xmlns:a16="http://schemas.microsoft.com/office/drawing/2014/main" id="{406506B2-AE2C-D13E-9B5F-E3EAD9978CCC}"/>
              </a:ext>
            </a:extLst>
          </p:cNvPr>
          <p:cNvSpPr txBox="1"/>
          <p:nvPr/>
        </p:nvSpPr>
        <p:spPr>
          <a:xfrm>
            <a:off x="381000" y="1448495"/>
            <a:ext cx="11570208" cy="5115375"/>
          </a:xfrm>
          <a:prstGeom prst="rect">
            <a:avLst/>
          </a:prstGeom>
          <a:noFill/>
        </p:spPr>
        <p:txBody>
          <a:bodyPr wrap="square">
            <a:spAutoFit/>
          </a:bodyPr>
          <a:lstStyle/>
          <a:p>
            <a:pPr lvl="0" algn="just"/>
            <a:r>
              <a:rPr lang="en-150" sz="1800" b="1"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3.  </a:t>
            </a:r>
            <a:r>
              <a:rPr lang="en-IN" sz="1800" b="1" u="sng" dirty="0">
                <a:effectLst/>
                <a:latin typeface="Calibri" panose="020F0502020204030204" pitchFamily="34" charset="0"/>
                <a:ea typeface="Times New Roman" panose="02020603050405020304" pitchFamily="18" charset="0"/>
              </a:rPr>
              <a:t>Model Training</a:t>
            </a:r>
            <a:r>
              <a:rPr lang="en-150" sz="1800" b="1" u="sng"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a:t>
            </a:r>
          </a:p>
          <a:p>
            <a:pPr marL="342900" lvl="0" indent="-342900" algn="just">
              <a:buFont typeface="+mj-lt"/>
              <a:buAutoNum type="arabicPeriod"/>
            </a:pPr>
            <a:endParaRPr lang="en-150" b="1" u="sng" dirty="0">
              <a:solidFill>
                <a:srgbClr val="000000"/>
              </a:solidFill>
              <a:latin typeface="Calibri" panose="020F0502020204030204" pitchFamily="34" charset="0"/>
              <a:ea typeface="Times New Roman" panose="02020603050405020304" pitchFamily="18" charset="0"/>
              <a:cs typeface="Mangal" panose="02040503050203030202" pitchFamily="18" charset="0"/>
            </a:endParaRPr>
          </a:p>
          <a:p>
            <a:pPr lvl="0" algn="just"/>
            <a:r>
              <a:rPr lang="en-US" sz="1800" dirty="0">
                <a:effectLst/>
                <a:latin typeface="Calibri" panose="020F0502020204030204" pitchFamily="34" charset="0"/>
                <a:ea typeface="Times New Roman" panose="02020603050405020304" pitchFamily="18" charset="0"/>
              </a:rPr>
              <a:t>The ResNet-50 architecture </a:t>
            </a:r>
            <a:r>
              <a:rPr lang="en-150" sz="1800" dirty="0">
                <a:effectLst/>
                <a:latin typeface="Calibri" panose="020F0502020204030204" pitchFamily="34" charset="0"/>
                <a:ea typeface="Times New Roman" panose="02020603050405020304" pitchFamily="18" charset="0"/>
              </a:rPr>
              <a:t>and our customised CNN architecture are</a:t>
            </a:r>
            <a:r>
              <a:rPr lang="en-US" sz="1800" dirty="0">
                <a:effectLst/>
                <a:latin typeface="Calibri" panose="020F0502020204030204" pitchFamily="34" charset="0"/>
                <a:ea typeface="Times New Roman" panose="02020603050405020304" pitchFamily="18" charset="0"/>
              </a:rPr>
              <a:t> employed for training the face recognition model</a:t>
            </a:r>
            <a:r>
              <a:rPr lang="en-150" sz="1800" dirty="0">
                <a:effectLst/>
                <a:latin typeface="Calibri" panose="020F0502020204030204" pitchFamily="34" charset="0"/>
                <a:ea typeface="Times New Roman" panose="02020603050405020304" pitchFamily="18" charset="0"/>
              </a:rPr>
              <a:t>s</a:t>
            </a:r>
            <a:r>
              <a:rPr lang="en-US" sz="1800" dirty="0">
                <a:effectLst/>
                <a:latin typeface="Calibri" panose="020F0502020204030204" pitchFamily="34" charset="0"/>
                <a:ea typeface="Times New Roman" panose="02020603050405020304" pitchFamily="18" charset="0"/>
              </a:rPr>
              <a:t>. </a:t>
            </a:r>
            <a:endParaRPr lang="en-150" sz="1800" dirty="0">
              <a:effectLst/>
              <a:latin typeface="Calibri" panose="020F0502020204030204" pitchFamily="34" charset="0"/>
              <a:ea typeface="Times New Roman" panose="02020603050405020304" pitchFamily="18" charset="0"/>
            </a:endParaRPr>
          </a:p>
          <a:p>
            <a:pPr>
              <a:lnSpc>
                <a:spcPct val="110000"/>
              </a:lnSpc>
              <a:spcAft>
                <a:spcPts val="6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training process involves</a:t>
            </a:r>
            <a:r>
              <a:rPr lang="en-150" dirty="0">
                <a:latin typeface="Calibri" panose="020F0502020204030204" pitchFamily="34" charset="0"/>
                <a:ea typeface="Times New Roman" panose="02020603050405020304" pitchFamily="18" charset="0"/>
                <a:cs typeface="Mangal" panose="02040503050203030202" pitchFamily="18" charset="0"/>
              </a:rPr>
              <a:t>: </a:t>
            </a:r>
            <a:r>
              <a:rPr lang="en-US" dirty="0">
                <a:latin typeface="Calibri" panose="020F0502020204030204" pitchFamily="34" charset="0"/>
                <a:ea typeface="Times New Roman" panose="02020603050405020304" pitchFamily="18" charset="0"/>
                <a:cs typeface="Mangal" panose="02040503050203030202" pitchFamily="18" charset="0"/>
              </a:rPr>
              <a:t>  </a:t>
            </a:r>
            <a:endParaRPr lang="en-150" dirty="0">
              <a:latin typeface="Calibri" panose="020F0502020204030204" pitchFamily="34" charset="0"/>
              <a:ea typeface="Times New Roman" panose="02020603050405020304" pitchFamily="18" charset="0"/>
              <a:cs typeface="Mangal" panose="02040503050203030202" pitchFamily="18" charset="0"/>
            </a:endParaRPr>
          </a:p>
          <a:p>
            <a:pPr marL="285750" indent="-285750">
              <a:lnSpc>
                <a:spcPct val="110000"/>
              </a:lnSpc>
              <a:spcAft>
                <a:spcPts val="600"/>
              </a:spcAft>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cs typeface="Calibri" panose="020F0502020204030204" pitchFamily="34" charset="0"/>
              </a:rPr>
              <a:t>Transfer Learning</a:t>
            </a:r>
            <a:r>
              <a:rPr lang="en-150" sz="1800" dirty="0">
                <a:effectLst/>
                <a:latin typeface="Calibri" panose="020F0502020204030204" pitchFamily="34" charset="0"/>
                <a:ea typeface="Times New Roman" panose="02020603050405020304" pitchFamily="18" charset="0"/>
                <a:cs typeface="Calibri" panose="020F0502020204030204" pitchFamily="34" charset="0"/>
              </a:rPr>
              <a:t> and fine tuning (1st model), </a:t>
            </a:r>
            <a:r>
              <a:rPr lang="en-150" sz="1800" dirty="0" err="1">
                <a:effectLst/>
                <a:latin typeface="Calibri" panose="020F0502020204030204" pitchFamily="34" charset="0"/>
                <a:ea typeface="Times New Roman" panose="02020603050405020304" pitchFamily="18" charset="0"/>
                <a:cs typeface="Calibri" panose="020F0502020204030204" pitchFamily="34" charset="0"/>
              </a:rPr>
              <a:t>valorizing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150" sz="1800" dirty="0">
                <a:effectLst/>
                <a:latin typeface="Calibri" panose="020F0502020204030204" pitchFamily="34" charset="0"/>
                <a:ea typeface="Times New Roman" panose="02020603050405020304" pitchFamily="18" charset="0"/>
                <a:cs typeface="Calibri" panose="020F0502020204030204" pitchFamily="34" charset="0"/>
              </a:rPr>
              <a:t>the</a:t>
            </a:r>
            <a:r>
              <a:rPr lang="en-US" sz="1800" dirty="0">
                <a:effectLst/>
                <a:latin typeface="Calibri" panose="020F0502020204030204" pitchFamily="34" charset="0"/>
                <a:ea typeface="Times New Roman" panose="02020603050405020304" pitchFamily="18" charset="0"/>
                <a:cs typeface="Calibri" panose="020F0502020204030204" pitchFamily="34" charset="0"/>
              </a:rPr>
              <a:t> pre-trained ResNet-50 model on ImageNet</a:t>
            </a:r>
            <a:endParaRPr lang="en-150" sz="18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lnSpc>
                <a:spcPct val="110000"/>
              </a:lnSpc>
              <a:spcAft>
                <a:spcPts val="600"/>
              </a:spcAft>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cs typeface="Calibri" panose="020F0502020204030204" pitchFamily="34" charset="0"/>
              </a:rPr>
              <a:t>Optimization: T</a:t>
            </a:r>
            <a:r>
              <a:rPr lang="en-150" sz="1800" dirty="0">
                <a:effectLst/>
                <a:latin typeface="Calibri" panose="020F0502020204030204" pitchFamily="34" charset="0"/>
                <a:ea typeface="Times New Roman" panose="02020603050405020304" pitchFamily="18" charset="0"/>
                <a:cs typeface="Calibri" panose="020F0502020204030204" pitchFamily="34" charset="0"/>
              </a:rPr>
              <a:t>uning and selecting </a:t>
            </a:r>
            <a:r>
              <a:rPr lang="en-150" dirty="0">
                <a:latin typeface="Calibri" panose="020F0502020204030204" pitchFamily="34" charset="0"/>
                <a:ea typeface="Times New Roman" panose="02020603050405020304" pitchFamily="18" charset="0"/>
                <a:cs typeface="Calibri" panose="020F0502020204030204" pitchFamily="34" charset="0"/>
              </a:rPr>
              <a:t>the </a:t>
            </a:r>
            <a:r>
              <a:rPr lang="en-US" sz="1800" dirty="0">
                <a:effectLst/>
                <a:latin typeface="Calibri" panose="020F0502020204030204" pitchFamily="34" charset="0"/>
                <a:ea typeface="Times New Roman" panose="02020603050405020304" pitchFamily="18" charset="0"/>
                <a:cs typeface="Calibri" panose="020F0502020204030204" pitchFamily="34" charset="0"/>
              </a:rPr>
              <a:t>appropriate hyperparameters (learning rate, batch size, etc.) to train the model.</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285750" indent="-285750">
              <a:lnSpc>
                <a:spcPct val="110000"/>
              </a:lnSpc>
              <a:spcAft>
                <a:spcPts val="600"/>
              </a:spcAft>
              <a:buFont typeface="Wingdings" panose="05000000000000000000" pitchFamily="2" charset="2"/>
              <a:buChar char="v"/>
            </a:pPr>
            <a:r>
              <a:rPr lang="en-US" sz="1800" dirty="0">
                <a:effectLst/>
                <a:latin typeface="Calibri" panose="020F0502020204030204" pitchFamily="34" charset="0"/>
                <a:ea typeface="Times New Roman" panose="02020603050405020304" pitchFamily="18" charset="0"/>
                <a:cs typeface="Calibri" panose="020F0502020204030204" pitchFamily="34" charset="0"/>
              </a:rPr>
              <a:t>Loss Function: Employing a suitable loss function to optimize the model's parameters for accurate face recognition.</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lvl="0" algn="just"/>
            <a:endParaRPr lang="en-150" sz="1800" b="1" u="sng"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endParaRPr>
          </a:p>
          <a:p>
            <a:r>
              <a:rPr lang="en-150" sz="1800" b="1"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4.  </a:t>
            </a:r>
            <a:r>
              <a:rPr lang="en-IN" sz="1800" b="1" u="sng" dirty="0">
                <a:effectLst/>
                <a:latin typeface="Calibri" panose="020F0502020204030204" pitchFamily="34" charset="0"/>
                <a:ea typeface="Times New Roman" panose="02020603050405020304" pitchFamily="18" charset="0"/>
              </a:rPr>
              <a:t>Model Evaluation</a:t>
            </a:r>
            <a:r>
              <a:rPr lang="en-150" sz="1800" b="1" u="sng"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a:t>
            </a:r>
          </a:p>
          <a:p>
            <a:endParaRPr lang="en-150" b="1" u="sng" dirty="0">
              <a:solidFill>
                <a:srgbClr val="000000"/>
              </a:solidFill>
              <a:latin typeface="Calibri" panose="020F0502020204030204" pitchFamily="34" charset="0"/>
              <a:ea typeface="Times New Roman" panose="02020603050405020304" pitchFamily="18" charset="0"/>
              <a:cs typeface="Mangal" panose="02040503050203030202" pitchFamily="18" charset="0"/>
            </a:endParaRPr>
          </a:p>
          <a:p>
            <a:pPr>
              <a:lnSpc>
                <a:spcPct val="110000"/>
              </a:lnSpc>
              <a:spcAft>
                <a:spcPts val="6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trained model is evaluated on the testing dataset</a:t>
            </a:r>
            <a:r>
              <a:rPr lang="en-150" sz="1800" dirty="0">
                <a:effectLst/>
                <a:latin typeface="Calibri" panose="020F0502020204030204" pitchFamily="34" charset="0"/>
                <a:ea typeface="Times New Roman" panose="02020603050405020304" pitchFamily="18" charset="0"/>
                <a:cs typeface="Calibri" panose="020F0502020204030204" pitchFamily="34" charset="0"/>
              </a:rPr>
              <a:t> (split the initial)</a:t>
            </a:r>
            <a:r>
              <a:rPr lang="en-US" sz="1800" dirty="0">
                <a:effectLst/>
                <a:latin typeface="Calibri" panose="020F0502020204030204" pitchFamily="34" charset="0"/>
                <a:ea typeface="Times New Roman" panose="02020603050405020304" pitchFamily="18" charset="0"/>
                <a:cs typeface="Calibri" panose="020F0502020204030204" pitchFamily="34" charset="0"/>
              </a:rPr>
              <a:t> to assess its performance. The evaluation metrics </a:t>
            </a:r>
            <a:r>
              <a:rPr lang="en-150" dirty="0">
                <a:latin typeface="Calibri" panose="020F0502020204030204" pitchFamily="34" charset="0"/>
                <a:ea typeface="Times New Roman" panose="02020603050405020304" pitchFamily="18" charset="0"/>
                <a:cs typeface="Calibri" panose="020F0502020204030204" pitchFamily="34" charset="0"/>
              </a:rPr>
              <a:t>(i.e. </a:t>
            </a:r>
            <a:r>
              <a:rPr lang="en-US" sz="1800" dirty="0">
                <a:effectLst/>
                <a:latin typeface="Calibri" panose="020F0502020204030204" pitchFamily="34" charset="0"/>
                <a:ea typeface="Times New Roman" panose="02020603050405020304" pitchFamily="18" charset="0"/>
                <a:cs typeface="Calibri" panose="020F0502020204030204" pitchFamily="34" charset="0"/>
              </a:rPr>
              <a:t>accuracy, </a:t>
            </a:r>
            <a:r>
              <a:rPr lang="en-150" sz="1800" dirty="0">
                <a:effectLst/>
                <a:latin typeface="Calibri" panose="020F0502020204030204" pitchFamily="34" charset="0"/>
                <a:ea typeface="Times New Roman" panose="02020603050405020304" pitchFamily="18" charset="0"/>
                <a:cs typeface="Calibri" panose="020F0502020204030204" pitchFamily="34" charset="0"/>
              </a:rPr>
              <a:t>loss, </a:t>
            </a:r>
            <a:r>
              <a:rPr lang="en-US" sz="1800" dirty="0">
                <a:effectLst/>
                <a:latin typeface="Calibri" panose="020F0502020204030204" pitchFamily="34" charset="0"/>
                <a:ea typeface="Times New Roman" panose="02020603050405020304" pitchFamily="18" charset="0"/>
                <a:cs typeface="Calibri" panose="020F0502020204030204" pitchFamily="34" charset="0"/>
              </a:rPr>
              <a:t>F1 score</a:t>
            </a:r>
            <a:r>
              <a:rPr lang="en-150" sz="1800" dirty="0">
                <a:effectLst/>
                <a:latin typeface="Calibri" panose="020F0502020204030204" pitchFamily="34" charset="0"/>
                <a:ea typeface="Times New Roman" panose="02020603050405020304" pitchFamily="18" charset="0"/>
                <a:cs typeface="Calibri" panose="020F0502020204030204" pitchFamily="34" charset="0"/>
              </a:rPr>
              <a:t>) are presented in graphs to visualise the models’ performance per epoch.</a:t>
            </a:r>
          </a:p>
          <a:p>
            <a:pPr marL="342900" lvl="0" indent="-342900" algn="just">
              <a:buAutoNum type="arabicPeriod" startAt="5"/>
            </a:pPr>
            <a:r>
              <a:rPr lang="en-150"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Live </a:t>
            </a:r>
            <a:r>
              <a:rPr lang="en-US"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Demonstration</a:t>
            </a:r>
            <a:r>
              <a:rPr lang="en-150"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experimentation and assessment</a:t>
            </a:r>
            <a:endParaRPr lang="en-150" b="1" u="sng" dirty="0">
              <a:solidFill>
                <a:srgbClr val="000000"/>
              </a:solidFill>
              <a:latin typeface="Calibri" panose="020F0502020204030204" pitchFamily="34" charset="0"/>
              <a:ea typeface="Times New Roman" panose="02020603050405020304" pitchFamily="18" charset="0"/>
            </a:endParaRPr>
          </a:p>
          <a:p>
            <a:pPr lvl="0" algn="just"/>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0000"/>
              </a:lnSpc>
              <a:spcAft>
                <a:spcPts val="600"/>
              </a:spcAft>
            </a:pPr>
            <a:r>
              <a:rPr lang="en-150" sz="1800" dirty="0">
                <a:effectLst/>
                <a:latin typeface="Calibri" panose="020F0502020204030204" pitchFamily="34" charset="0"/>
                <a:ea typeface="Times New Roman" panose="02020603050405020304" pitchFamily="18" charset="0"/>
                <a:cs typeface="Calibri" panose="020F0502020204030204" pitchFamily="34" charset="0"/>
              </a:rPr>
              <a:t>Live Camera face recognition script is provided in order to demonstrate each model’s capability to recognize correctly the faces in front of the camera (compared to models’ static </a:t>
            </a:r>
            <a:r>
              <a:rPr lang="en-150" dirty="0">
                <a:latin typeface="Calibri" panose="020F0502020204030204" pitchFamily="34" charset="0"/>
                <a:ea typeface="Times New Roman" panose="02020603050405020304" pitchFamily="18" charset="0"/>
                <a:cs typeface="Calibri" panose="020F0502020204030204" pitchFamily="34" charset="0"/>
              </a:rPr>
              <a:t>face images classification </a:t>
            </a:r>
            <a:r>
              <a:rPr lang="en-150" sz="1800" dirty="0">
                <a:effectLst/>
                <a:latin typeface="Calibri" panose="020F0502020204030204" pitchFamily="34" charset="0"/>
                <a:ea typeface="Times New Roman" panose="02020603050405020304" pitchFamily="18" charset="0"/>
                <a:cs typeface="Calibri" panose="020F0502020204030204" pitchFamily="34" charset="0"/>
              </a:rPr>
              <a:t>performance)</a:t>
            </a:r>
          </a:p>
        </p:txBody>
      </p:sp>
      <p:sp>
        <p:nvSpPr>
          <p:cNvPr id="2" name="Slide Number Placeholder 1"/>
          <p:cNvSpPr>
            <a:spLocks noGrp="1"/>
          </p:cNvSpPr>
          <p:nvPr>
            <p:ph type="sldNum" sz="quarter" idx="12"/>
          </p:nvPr>
        </p:nvSpPr>
        <p:spPr/>
        <p:txBody>
          <a:bodyPr/>
          <a:lstStyle/>
          <a:p>
            <a:fld id="{CB0DB644-C211-4903-A21F-95A43C3F3F9A}" type="slidenum">
              <a:rPr lang="de-DE" smtClean="0"/>
              <a:t>7</a:t>
            </a:fld>
            <a:endParaRPr lang="de-DE" dirty="0"/>
          </a:p>
        </p:txBody>
      </p:sp>
    </p:spTree>
    <p:extLst>
      <p:ext uri="{BB962C8B-B14F-4D97-AF65-F5344CB8AC3E}">
        <p14:creationId xmlns:p14="http://schemas.microsoft.com/office/powerpoint/2010/main" val="35947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9598" y="1448946"/>
            <a:ext cx="11732804" cy="5050173"/>
          </a:xfrm>
        </p:spPr>
        <p:txBody>
          <a:bodyPr>
            <a:noAutofit/>
          </a:bodyPr>
          <a:lstStyle/>
          <a:p>
            <a:pPr>
              <a:lnSpc>
                <a:spcPct val="100000"/>
              </a:lnSpc>
              <a:buFont typeface="Wingdings" panose="05000000000000000000" pitchFamily="2" charset="2"/>
              <a:buChar char="q"/>
            </a:pPr>
            <a:r>
              <a:rPr lang="en-150" sz="1800" b="1" u="sng" dirty="0">
                <a:effectLst/>
                <a:latin typeface="Calibri" panose="020F0502020204030204" pitchFamily="34" charset="0"/>
                <a:ea typeface="Times New Roman" panose="02020603050405020304" pitchFamily="18" charset="0"/>
              </a:rPr>
              <a:t>Data Collection: </a:t>
            </a:r>
            <a:r>
              <a:rPr lang="en-150" sz="1800" dirty="0">
                <a:effectLst/>
                <a:latin typeface="Calibri" panose="020F0502020204030204" pitchFamily="34" charset="0"/>
                <a:ea typeface="Times New Roman" panose="02020603050405020304" pitchFamily="18" charset="0"/>
              </a:rPr>
              <a:t>We designed the “</a:t>
            </a:r>
            <a:r>
              <a:rPr lang="en-150" sz="1800" b="1" u="sng" dirty="0" err="1">
                <a:effectLst/>
                <a:latin typeface="Calibri" panose="020F0502020204030204" pitchFamily="34" charset="0"/>
                <a:ea typeface="Times New Roman" panose="02020603050405020304" pitchFamily="18" charset="0"/>
                <a:cs typeface="Calibri" panose="020F0502020204030204" pitchFamily="34" charset="0"/>
              </a:rPr>
              <a:t>face_capture</a:t>
            </a:r>
            <a:r>
              <a:rPr lang="en-150" sz="1800" b="1" dirty="0">
                <a:latin typeface="Calibri" panose="020F0502020204030204" pitchFamily="34" charset="0"/>
                <a:ea typeface="Times New Roman" panose="02020603050405020304" pitchFamily="18" charset="0"/>
                <a:cs typeface="Mangal" panose="02040503050203030202" pitchFamily="18" charset="0"/>
              </a:rPr>
              <a:t>” </a:t>
            </a:r>
            <a:r>
              <a:rPr lang="en-150" sz="1800" dirty="0">
                <a:latin typeface="Calibri" panose="020F0502020204030204" pitchFamily="34" charset="0"/>
                <a:ea typeface="Times New Roman" panose="02020603050405020304" pitchFamily="18" charset="0"/>
                <a:cs typeface="Mangal" panose="02040503050203030202" pitchFamily="18" charset="0"/>
              </a:rPr>
              <a:t>script, </a:t>
            </a:r>
            <a:r>
              <a:rPr lang="en-150" sz="1800" dirty="0">
                <a:effectLst/>
                <a:latin typeface="Calibri" panose="020F0502020204030204" pitchFamily="34" charset="0"/>
                <a:ea typeface="Times New Roman" panose="02020603050405020304" pitchFamily="18" charset="0"/>
              </a:rPr>
              <a:t>to capture </a:t>
            </a:r>
            <a:r>
              <a:rPr lang="en-US" sz="1800" dirty="0">
                <a:effectLst/>
                <a:latin typeface="Calibri" panose="020F0502020204030204" pitchFamily="34" charset="0"/>
                <a:ea typeface="Times New Roman" panose="02020603050405020304" pitchFamily="18" charset="0"/>
              </a:rPr>
              <a:t>a specified number of images for multiple </a:t>
            </a:r>
            <a:r>
              <a:rPr lang="en-150" sz="1800" dirty="0">
                <a:effectLst/>
                <a:latin typeface="Calibri" panose="020F0502020204030204" pitchFamily="34" charset="0"/>
                <a:ea typeface="Times New Roman" panose="02020603050405020304" pitchFamily="18" charset="0"/>
              </a:rPr>
              <a:t>users' faces using a webcam and save them to individual directories (in our case we have 2 users to collect additional face frames except from “Unknown” class, pre-collected</a:t>
            </a:r>
            <a:r>
              <a:rPr lang="en-150" sz="1800" dirty="0">
                <a:latin typeface="Calibri" panose="020F0502020204030204" pitchFamily="34" charset="0"/>
                <a:ea typeface="Times New Roman" panose="02020603050405020304" pitchFamily="18" charset="0"/>
              </a:rPr>
              <a:t>).</a:t>
            </a:r>
          </a:p>
          <a:p>
            <a:pPr>
              <a:lnSpc>
                <a:spcPct val="100000"/>
              </a:lnSpc>
              <a:buFont typeface="Wingdings" panose="05000000000000000000" pitchFamily="2" charset="2"/>
              <a:buChar char="q"/>
            </a:pPr>
            <a:r>
              <a:rPr lang="en-150" sz="1800" b="1" u="sng" dirty="0">
                <a:latin typeface="Calibri" panose="020F0502020204030204" pitchFamily="34" charset="0"/>
                <a:ea typeface="Times New Roman" panose="02020603050405020304" pitchFamily="18" charset="0"/>
              </a:rPr>
              <a:t>Data Preprocessing: </a:t>
            </a:r>
            <a:r>
              <a:rPr lang="en-150" sz="1800" dirty="0">
                <a:effectLst/>
                <a:latin typeface="Calibri" panose="020F0502020204030204" pitchFamily="34" charset="0"/>
                <a:ea typeface="Times New Roman" panose="02020603050405020304" pitchFamily="18" charset="0"/>
              </a:rPr>
              <a:t>We developed the “</a:t>
            </a:r>
            <a:r>
              <a:rPr lang="en-150" sz="1800" b="1" u="sng" dirty="0" err="1">
                <a:effectLst/>
                <a:latin typeface="Calibri" panose="020F0502020204030204" pitchFamily="34" charset="0"/>
                <a:ea typeface="Times New Roman" panose="02020603050405020304" pitchFamily="18" charset="0"/>
              </a:rPr>
              <a:t>face_preprocess</a:t>
            </a:r>
            <a:r>
              <a:rPr lang="en-150" sz="1800" b="1" dirty="0">
                <a:latin typeface="Calibri" panose="020F0502020204030204" pitchFamily="34" charset="0"/>
                <a:ea typeface="Times New Roman" panose="02020603050405020304" pitchFamily="18" charset="0"/>
                <a:cs typeface="Mangal" panose="02040503050203030202" pitchFamily="18" charset="0"/>
              </a:rPr>
              <a:t>” </a:t>
            </a:r>
            <a:r>
              <a:rPr lang="en-150" sz="1800" dirty="0">
                <a:latin typeface="Calibri" panose="020F0502020204030204" pitchFamily="34" charset="0"/>
                <a:ea typeface="Times New Roman" panose="02020603050405020304" pitchFamily="18" charset="0"/>
                <a:cs typeface="Mangal" panose="02040503050203030202" pitchFamily="18" charset="0"/>
              </a:rPr>
              <a:t>script, </a:t>
            </a:r>
            <a:r>
              <a:rPr lang="en-150" sz="1800" dirty="0">
                <a:effectLst/>
                <a:latin typeface="Calibri" panose="020F0502020204030204" pitchFamily="34" charset="0"/>
                <a:ea typeface="Times New Roman" panose="02020603050405020304" pitchFamily="18" charset="0"/>
              </a:rPr>
              <a:t>to parse</a:t>
            </a:r>
            <a:r>
              <a:rPr lang="en-GB" sz="1800" dirty="0">
                <a:effectLst/>
                <a:latin typeface="Calibri" panose="020F0502020204030204" pitchFamily="34" charset="0"/>
                <a:ea typeface="Times New Roman" panose="02020603050405020304" pitchFamily="18" charset="0"/>
              </a:rPr>
              <a:t> </a:t>
            </a:r>
            <a:r>
              <a:rPr lang="en-150" sz="1800" dirty="0">
                <a:effectLst/>
                <a:latin typeface="Calibri" panose="020F0502020204030204" pitchFamily="34" charset="0"/>
                <a:ea typeface="Times New Roman" panose="02020603050405020304" pitchFamily="18" charset="0"/>
              </a:rPr>
              <a:t>the collected </a:t>
            </a:r>
            <a:r>
              <a:rPr lang="en-GB" sz="1800" dirty="0">
                <a:effectLst/>
                <a:latin typeface="Calibri" panose="020F0502020204030204" pitchFamily="34" charset="0"/>
                <a:ea typeface="Times New Roman" panose="02020603050405020304" pitchFamily="18" charset="0"/>
              </a:rPr>
              <a:t>face images (jpg, </a:t>
            </a:r>
            <a:r>
              <a:rPr lang="en-GB" sz="1800" dirty="0" err="1">
                <a:effectLst/>
                <a:latin typeface="Calibri" panose="020F0502020204030204" pitchFamily="34" charset="0"/>
                <a:ea typeface="Times New Roman" panose="02020603050405020304" pitchFamily="18" charset="0"/>
              </a:rPr>
              <a:t>png</a:t>
            </a:r>
            <a:r>
              <a:rPr lang="en-GB" sz="1800" dirty="0">
                <a:effectLst/>
                <a:latin typeface="Calibri" panose="020F0502020204030204" pitchFamily="34" charset="0"/>
                <a:ea typeface="Times New Roman" panose="02020603050405020304" pitchFamily="18" charset="0"/>
              </a:rPr>
              <a:t>, jpeg) from the directories created with the “</a:t>
            </a:r>
            <a:r>
              <a:rPr lang="en-GB" sz="1800" dirty="0" err="1">
                <a:effectLst/>
                <a:latin typeface="Calibri" panose="020F0502020204030204" pitchFamily="34" charset="0"/>
                <a:ea typeface="Times New Roman" panose="02020603050405020304" pitchFamily="18" charset="0"/>
              </a:rPr>
              <a:t>face_capture</a:t>
            </a:r>
            <a:r>
              <a:rPr lang="en-GB" sz="1800" dirty="0">
                <a:effectLst/>
                <a:latin typeface="Calibri" panose="020F0502020204030204" pitchFamily="34" charset="0"/>
                <a:ea typeface="Times New Roman" panose="02020603050405020304" pitchFamily="18" charset="0"/>
              </a:rPr>
              <a:t>” script or gathered by a different source</a:t>
            </a:r>
            <a:r>
              <a:rPr lang="en-150" sz="1800" dirty="0">
                <a:effectLst/>
                <a:latin typeface="Calibri" panose="020F0502020204030204" pitchFamily="34" charset="0"/>
                <a:ea typeface="Times New Roman" panose="02020603050405020304" pitchFamily="18" charset="0"/>
              </a:rPr>
              <a:t> and </a:t>
            </a:r>
            <a:r>
              <a:rPr lang="en-GB" sz="1800" dirty="0">
                <a:effectLst/>
                <a:latin typeface="Calibri" panose="020F0502020204030204" pitchFamily="34" charset="0"/>
                <a:ea typeface="Times New Roman" panose="02020603050405020304" pitchFamily="18" charset="0"/>
              </a:rPr>
              <a:t>perform face detection and preprocessing, cropping and resizing the detected faces, and normalizing their pixel values</a:t>
            </a:r>
            <a:r>
              <a:rPr lang="en-150" sz="1800" dirty="0">
                <a:effectLst/>
                <a:latin typeface="Calibri" panose="020F0502020204030204" pitchFamily="34" charset="0"/>
                <a:ea typeface="Times New Roman" panose="02020603050405020304" pitchFamily="18" charset="0"/>
              </a:rPr>
              <a:t>.</a:t>
            </a:r>
            <a:endParaRPr lang="en-150" sz="1800" b="1" u="sng" dirty="0">
              <a:latin typeface="Calibri" panose="020F0502020204030204" pitchFamily="34" charset="0"/>
              <a:ea typeface="Times New Roman" panose="02020603050405020304" pitchFamily="18" charset="0"/>
            </a:endParaRPr>
          </a:p>
          <a:p>
            <a:pPr>
              <a:lnSpc>
                <a:spcPct val="100000"/>
              </a:lnSpc>
              <a:buFont typeface="Wingdings" panose="05000000000000000000" pitchFamily="2" charset="2"/>
              <a:buChar char="q"/>
            </a:pPr>
            <a:r>
              <a:rPr lang="en-150" sz="1800" b="1" u="sng" dirty="0">
                <a:latin typeface="Calibri" panose="020F0502020204030204" pitchFamily="34" charset="0"/>
                <a:ea typeface="Times New Roman" panose="02020603050405020304" pitchFamily="18" charset="0"/>
              </a:rPr>
              <a:t>Data Augmentation: </a:t>
            </a:r>
            <a:r>
              <a:rPr lang="en-150" sz="1800" dirty="0">
                <a:effectLst/>
                <a:latin typeface="Calibri" panose="020F0502020204030204" pitchFamily="34" charset="0"/>
                <a:ea typeface="Times New Roman" panose="02020603050405020304" pitchFamily="18" charset="0"/>
              </a:rPr>
              <a:t>We applied the “</a:t>
            </a:r>
            <a:r>
              <a:rPr lang="en-150" sz="1800" b="1" u="sng" dirty="0" err="1">
                <a:effectLst/>
                <a:latin typeface="Calibri" panose="020F0502020204030204" pitchFamily="34" charset="0"/>
                <a:ea typeface="Times New Roman" panose="02020603050405020304" pitchFamily="18" charset="0"/>
              </a:rPr>
              <a:t>augmentation_techniques</a:t>
            </a:r>
            <a:r>
              <a:rPr lang="en-150" sz="1800" b="1" dirty="0">
                <a:latin typeface="Calibri" panose="020F0502020204030204" pitchFamily="34" charset="0"/>
                <a:ea typeface="Times New Roman" panose="02020603050405020304" pitchFamily="18" charset="0"/>
                <a:cs typeface="Mangal" panose="02040503050203030202" pitchFamily="18" charset="0"/>
              </a:rPr>
              <a:t>” </a:t>
            </a:r>
            <a:r>
              <a:rPr lang="en-150" sz="1800" dirty="0">
                <a:latin typeface="Calibri" panose="020F0502020204030204" pitchFamily="34" charset="0"/>
                <a:ea typeface="Times New Roman" panose="02020603050405020304" pitchFamily="18" charset="0"/>
                <a:cs typeface="Mangal" panose="02040503050203030202" pitchFamily="18" charset="0"/>
              </a:rPr>
              <a:t>script,  </a:t>
            </a:r>
            <a:r>
              <a:rPr lang="en-150" sz="1800" dirty="0">
                <a:effectLst/>
                <a:latin typeface="Calibri" panose="020F0502020204030204" pitchFamily="34" charset="0"/>
                <a:ea typeface="Times New Roman" panose="02020603050405020304" pitchFamily="18" charset="0"/>
              </a:rPr>
              <a:t>to apply augmentation techniques to face images:</a:t>
            </a:r>
          </a:p>
          <a:p>
            <a:pPr marL="0" indent="0">
              <a:lnSpc>
                <a:spcPct val="100000"/>
              </a:lnSpc>
              <a:buNone/>
            </a:pPr>
            <a:r>
              <a:rPr lang="en-150" sz="1800" dirty="0">
                <a:effectLst/>
                <a:latin typeface="Calibri" panose="020F0502020204030204" pitchFamily="34" charset="0"/>
                <a:ea typeface="Times New Roman" panose="02020603050405020304" pitchFamily="18" charset="0"/>
                <a:sym typeface="Wingdings" panose="05000000000000000000" pitchFamily="2" charset="2"/>
              </a:rPr>
              <a:t> </a:t>
            </a:r>
            <a:r>
              <a:rPr lang="en-150" sz="1800" dirty="0">
                <a:effectLst/>
                <a:latin typeface="Calibri" panose="020F0502020204030204" pitchFamily="34" charset="0"/>
                <a:ea typeface="Times New Roman" panose="02020603050405020304" pitchFamily="18" charset="0"/>
              </a:rPr>
              <a:t>It generates augmented versions of the original face images and saves them to a new directory. </a:t>
            </a:r>
          </a:p>
          <a:p>
            <a:pPr marL="0" indent="0">
              <a:lnSpc>
                <a:spcPct val="100000"/>
              </a:lnSpc>
              <a:buNone/>
            </a:pPr>
            <a:r>
              <a:rPr lang="en-150" sz="1800" dirty="0">
                <a:latin typeface="Calibri" panose="020F0502020204030204" pitchFamily="34" charset="0"/>
                <a:ea typeface="Times New Roman" panose="02020603050405020304" pitchFamily="18" charset="0"/>
                <a:sym typeface="Wingdings" panose="05000000000000000000" pitchFamily="2" charset="2"/>
              </a:rPr>
              <a:t></a:t>
            </a:r>
            <a:r>
              <a:rPr lang="en-150" sz="1800" dirty="0">
                <a:effectLst/>
                <a:latin typeface="Calibri" panose="020F0502020204030204" pitchFamily="34" charset="0"/>
                <a:ea typeface="Times New Roman" panose="02020603050405020304" pitchFamily="18" charset="0"/>
              </a:rPr>
              <a:t>By adding randomly generated image transformations in the training dataset, the network learns to be robust to    variations in lighting conditions, contrast, and overall intensity, making it more effective at recognizing patterns in new, unseen images.</a:t>
            </a:r>
            <a:r>
              <a:rPr lang="en-150" sz="1800" dirty="0">
                <a:effectLst/>
                <a:latin typeface="Calibri" panose="020F0502020204030204" pitchFamily="34" charset="0"/>
                <a:ea typeface="Times New Roman" panose="02020603050405020304" pitchFamily="18" charset="0"/>
                <a:cs typeface="Mangal" panose="02040503050203030202" pitchFamily="18" charset="0"/>
              </a:rPr>
              <a:t> </a:t>
            </a:r>
            <a:r>
              <a:rPr lang="en-150" sz="1800" dirty="0">
                <a:effectLst/>
                <a:latin typeface="Calibri" panose="020F0502020204030204" pitchFamily="34" charset="0"/>
                <a:ea typeface="Times New Roman" panose="02020603050405020304" pitchFamily="18" charset="0"/>
              </a:rPr>
              <a:t>The final resulting dataset can be used for training our deep learning models. </a:t>
            </a:r>
            <a:endParaRPr lang="en-150" sz="1800" b="1" u="sng" dirty="0">
              <a:latin typeface="Calibri" panose="020F0502020204030204" pitchFamily="34" charset="0"/>
              <a:ea typeface="Times New Roman" panose="02020603050405020304" pitchFamily="18" charset="0"/>
            </a:endParaRPr>
          </a:p>
          <a:p>
            <a:pPr marL="0" indent="0">
              <a:buNone/>
            </a:pPr>
            <a:endParaRPr lang="en-150" sz="1800" dirty="0">
              <a:latin typeface="Calibri" panose="020F0502020204030204" pitchFamily="34" charset="0"/>
              <a:ea typeface="Times New Roman" panose="02020603050405020304" pitchFamily="18" charset="0"/>
            </a:endParaRPr>
          </a:p>
          <a:p>
            <a:pPr marL="0" indent="0">
              <a:buNone/>
            </a:pPr>
            <a:r>
              <a:rPr lang="en-150" sz="1800" i="1" dirty="0">
                <a:latin typeface="Calibri" panose="020F0502020204030204" pitchFamily="34" charset="0"/>
              </a:rPr>
              <a:t>* </a:t>
            </a:r>
            <a:r>
              <a:rPr lang="en-US" sz="1800" i="1" dirty="0">
                <a:latin typeface="Calibri" panose="020F0502020204030204" pitchFamily="34" charset="0"/>
              </a:rPr>
              <a:t>For </a:t>
            </a:r>
            <a:r>
              <a:rPr lang="en-150" sz="1800" i="1" dirty="0">
                <a:latin typeface="Calibri" panose="020F0502020204030204" pitchFamily="34" charset="0"/>
              </a:rPr>
              <a:t>frontal faces </a:t>
            </a:r>
            <a:r>
              <a:rPr lang="en-US" sz="1800" i="1" dirty="0">
                <a:latin typeface="Calibri" panose="020F0502020204030204" pitchFamily="34" charset="0"/>
              </a:rPr>
              <a:t>detection </a:t>
            </a:r>
            <a:r>
              <a:rPr lang="en-150" sz="1800" i="1" dirty="0">
                <a:latin typeface="Calibri" panose="020F0502020204030204" pitchFamily="34" charset="0"/>
              </a:rPr>
              <a:t>in frames by web camera</a:t>
            </a:r>
            <a:r>
              <a:rPr lang="en-US" sz="1800" i="1" dirty="0">
                <a:latin typeface="Calibri" panose="020F0502020204030204" pitchFamily="34" charset="0"/>
              </a:rPr>
              <a:t>,</a:t>
            </a:r>
            <a:r>
              <a:rPr lang="en-150" sz="1800" i="1" dirty="0">
                <a:latin typeface="Calibri" panose="020F0502020204030204" pitchFamily="34" charset="0"/>
              </a:rPr>
              <a:t> we use </a:t>
            </a:r>
            <a:r>
              <a:rPr lang="en-150" sz="1800" i="1" dirty="0">
                <a:effectLst/>
                <a:latin typeface="Calibri" panose="020F0502020204030204" pitchFamily="34" charset="0"/>
                <a:ea typeface="Times New Roman" panose="02020603050405020304" pitchFamily="18" charset="0"/>
              </a:rPr>
              <a:t>the pre-trained </a:t>
            </a:r>
            <a:r>
              <a:rPr lang="en-150" sz="1800" b="1" i="1" dirty="0" err="1">
                <a:effectLst/>
                <a:latin typeface="Calibri" panose="020F0502020204030204" pitchFamily="34" charset="0"/>
                <a:ea typeface="Times New Roman" panose="02020603050405020304" pitchFamily="18" charset="0"/>
              </a:rPr>
              <a:t>Haar</a:t>
            </a:r>
            <a:r>
              <a:rPr lang="en-150" sz="1800" b="1" i="1" dirty="0">
                <a:effectLst/>
                <a:latin typeface="Calibri" panose="020F0502020204030204" pitchFamily="34" charset="0"/>
                <a:ea typeface="Times New Roman" panose="02020603050405020304" pitchFamily="18" charset="0"/>
              </a:rPr>
              <a:t> Cascade classifier , </a:t>
            </a:r>
            <a:r>
              <a:rPr lang="en-150" sz="1800" i="1" dirty="0">
                <a:effectLst/>
                <a:latin typeface="Calibri" panose="020F0502020204030204" pitchFamily="34" charset="0"/>
                <a:ea typeface="Times New Roman" panose="02020603050405020304" pitchFamily="18" charset="0"/>
              </a:rPr>
              <a:t>part of the OpenCV library</a:t>
            </a:r>
            <a:endParaRPr lang="en-US" sz="1800" i="1" dirty="0">
              <a:latin typeface="Calibri" panose="020F0502020204030204" pitchFamily="34" charset="0"/>
            </a:endParaRPr>
          </a:p>
        </p:txBody>
      </p:sp>
      <p:sp>
        <p:nvSpPr>
          <p:cNvPr id="3" name="Title 2"/>
          <p:cNvSpPr>
            <a:spLocks noGrp="1"/>
          </p:cNvSpPr>
          <p:nvPr>
            <p:ph type="title"/>
          </p:nvPr>
        </p:nvSpPr>
        <p:spPr>
          <a:xfrm>
            <a:off x="0" y="-91440"/>
            <a:ext cx="10896600" cy="1337205"/>
          </a:xfrm>
        </p:spPr>
        <p:txBody>
          <a:bodyPr>
            <a:normAutofit fontScale="90000"/>
          </a:bodyPr>
          <a:lstStyle/>
          <a:p>
            <a:r>
              <a:rPr lang="en-US" sz="4000" dirty="0">
                <a:solidFill>
                  <a:schemeClr val="accent1">
                    <a:lumMod val="75000"/>
                  </a:schemeClr>
                </a:solidFill>
              </a:rPr>
              <a:t>I</a:t>
            </a:r>
            <a:r>
              <a:rPr lang="en-150" sz="4000" dirty="0">
                <a:solidFill>
                  <a:schemeClr val="accent1">
                    <a:lumMod val="75000"/>
                  </a:schemeClr>
                </a:solidFill>
              </a:rPr>
              <a:t>II</a:t>
            </a:r>
            <a:r>
              <a:rPr lang="en-US" sz="4000" dirty="0">
                <a:solidFill>
                  <a:schemeClr val="accent1">
                    <a:lumMod val="75000"/>
                  </a:schemeClr>
                </a:solidFill>
              </a:rPr>
              <a:t>. Implementation</a:t>
            </a:r>
            <a:br>
              <a:rPr lang="en-US" sz="4000" dirty="0">
                <a:solidFill>
                  <a:schemeClr val="accent1">
                    <a:lumMod val="75000"/>
                  </a:schemeClr>
                </a:solidFill>
              </a:rPr>
            </a:br>
            <a:r>
              <a:rPr lang="en-US" sz="2900" dirty="0">
                <a:solidFill>
                  <a:schemeClr val="accent1">
                    <a:lumMod val="75000"/>
                  </a:schemeClr>
                </a:solidFill>
              </a:rPr>
              <a:t>Step 1 : </a:t>
            </a:r>
            <a:r>
              <a:rPr lang="en-GB" sz="2900" dirty="0">
                <a:solidFill>
                  <a:schemeClr val="accent1">
                    <a:lumMod val="75000"/>
                  </a:schemeClr>
                </a:solidFill>
              </a:rPr>
              <a:t>Collect the necessary dataset and apply data preprocessing and transformation techniques</a:t>
            </a:r>
            <a:endParaRPr lang="en-US" sz="2900"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CB0DB644-C211-4903-A21F-95A43C3F3F9A}" type="slidenum">
              <a:rPr lang="de-DE" smtClean="0"/>
              <a:t>8</a:t>
            </a:fld>
            <a:endParaRPr lang="de-DE"/>
          </a:p>
        </p:txBody>
      </p:sp>
    </p:spTree>
    <p:extLst>
      <p:ext uri="{BB962C8B-B14F-4D97-AF65-F5344CB8AC3E}">
        <p14:creationId xmlns:p14="http://schemas.microsoft.com/office/powerpoint/2010/main" val="79058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940339"/>
            <a:ext cx="6123804" cy="4344714"/>
          </a:xfrm>
        </p:spPr>
        <p:txBody>
          <a:bodyPr>
            <a:noAutofit/>
          </a:bodyPr>
          <a:lstStyle/>
          <a:p>
            <a:pPr>
              <a:buFont typeface="Wingdings" panose="05000000000000000000" pitchFamily="2" charset="2"/>
              <a:buChar char="q"/>
            </a:pPr>
            <a:r>
              <a:rPr lang="en-150" sz="1800" b="1" u="sng" dirty="0">
                <a:effectLst/>
                <a:latin typeface="Calibri" panose="020F0502020204030204" pitchFamily="34" charset="0"/>
                <a:ea typeface="Times New Roman" panose="02020603050405020304" pitchFamily="18" charset="0"/>
              </a:rPr>
              <a:t>1st Model: ResNet</a:t>
            </a:r>
            <a:r>
              <a:rPr lang="en-150" sz="1800" b="1" u="sng" dirty="0">
                <a:latin typeface="Calibri" panose="020F0502020204030204" pitchFamily="34" charset="0"/>
                <a:ea typeface="Times New Roman" panose="02020603050405020304" pitchFamily="18" charset="0"/>
              </a:rPr>
              <a:t>50 – pretrained: </a:t>
            </a:r>
            <a:r>
              <a:rPr lang="en-150" sz="1800" dirty="0">
                <a:effectLst/>
                <a:latin typeface="Calibri" panose="020F0502020204030204" pitchFamily="34" charset="0"/>
                <a:ea typeface="Times New Roman" panose="02020603050405020304" pitchFamily="18" charset="0"/>
              </a:rPr>
              <a:t>Train a CNN based on the ResNet-50 architecture </a:t>
            </a:r>
            <a:r>
              <a:rPr lang="en-150" sz="1800" dirty="0">
                <a:effectLst/>
                <a:latin typeface="Calibri" panose="020F0502020204030204" pitchFamily="34" charset="0"/>
                <a:ea typeface="Times New Roman" panose="02020603050405020304" pitchFamily="18" charset="0"/>
                <a:cs typeface="Mangal" panose="02040503050203030202" pitchFamily="18" charset="0"/>
              </a:rPr>
              <a:t>and weights derived from IMAGENET1K_V2, These weights are used as a starting point. </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a:buFont typeface="Wingdings" panose="05000000000000000000" pitchFamily="2" charset="2"/>
              <a:buChar char="q"/>
            </a:pPr>
            <a:r>
              <a:rPr lang="en-150" sz="1800" dirty="0">
                <a:effectLst/>
                <a:latin typeface="Calibri" panose="020F0502020204030204" pitchFamily="34" charset="0"/>
                <a:ea typeface="Times New Roman" panose="02020603050405020304" pitchFamily="18" charset="0"/>
                <a:cs typeface="Mangal" panose="02040503050203030202" pitchFamily="18" charset="0"/>
              </a:rPr>
              <a:t>The first 3/5 blocks are used as such (freeze) but the last 2 blocks are trained from scratch using our own dataset</a:t>
            </a:r>
          </a:p>
          <a:p>
            <a:pPr>
              <a:buFont typeface="Wingdings" panose="05000000000000000000" pitchFamily="2" charset="2"/>
              <a:buChar char="q"/>
            </a:pPr>
            <a:r>
              <a:rPr lang="en-US" sz="1800" dirty="0">
                <a:latin typeface="Calibri" panose="020F0502020204030204" pitchFamily="34" charset="0"/>
                <a:ea typeface="Times New Roman" panose="02020603050405020304" pitchFamily="18" charset="0"/>
              </a:rPr>
              <a:t>The last fully connected layer is replaced to match the desired number of output classes. In our case 3</a:t>
            </a:r>
          </a:p>
          <a:p>
            <a:pPr>
              <a:buFont typeface="Wingdings" panose="05000000000000000000" pitchFamily="2" charset="2"/>
              <a:buChar char="q"/>
            </a:pPr>
            <a:r>
              <a:rPr lang="en-US" sz="1800" dirty="0">
                <a:latin typeface="Calibri" panose="020F0502020204030204" pitchFamily="34" charset="0"/>
                <a:ea typeface="Times New Roman" panose="02020603050405020304" pitchFamily="18" charset="0"/>
              </a:rPr>
              <a:t> the number and label of classes is determined by the number of different folders within a specified directory.</a:t>
            </a:r>
          </a:p>
          <a:p>
            <a:pPr lvl="0">
              <a:buFont typeface="Wingdings" panose="05000000000000000000" pitchFamily="2" charset="2"/>
              <a:buChar char="q"/>
            </a:pPr>
            <a:r>
              <a:rPr lang="en-150" sz="1800" b="1" u="sng" dirty="0">
                <a:solidFill>
                  <a:prstClr val="black"/>
                </a:solidFill>
                <a:latin typeface="Calibri" panose="020F0502020204030204" pitchFamily="34" charset="0"/>
                <a:ea typeface="Times New Roman" panose="02020603050405020304" pitchFamily="18" charset="0"/>
                <a:cs typeface="Mangal" panose="02040503050203030202" pitchFamily="18" charset="0"/>
              </a:rPr>
              <a:t>2nd Model: </a:t>
            </a:r>
            <a:r>
              <a:rPr lang="en-150" sz="1800" b="1" u="sng" dirty="0">
                <a:solidFill>
                  <a:prstClr val="black"/>
                </a:solidFill>
                <a:latin typeface="Calibri" panose="020F0502020204030204" pitchFamily="34" charset="0"/>
                <a:ea typeface="Times New Roman" panose="02020603050405020304" pitchFamily="18" charset="0"/>
              </a:rPr>
              <a:t>ResNet50 – not pretrained: </a:t>
            </a:r>
            <a:r>
              <a:rPr lang="en-150" sz="1800" dirty="0">
                <a:solidFill>
                  <a:prstClr val="black"/>
                </a:solidFill>
                <a:latin typeface="Calibri" panose="020F0502020204030204" pitchFamily="34" charset="0"/>
                <a:ea typeface="Times New Roman" panose="02020603050405020304" pitchFamily="18" charset="0"/>
              </a:rPr>
              <a:t>Train a CNN on our own dataset, based on the ResNet-50 architecture </a:t>
            </a:r>
            <a:r>
              <a:rPr lang="en-150" sz="1800" dirty="0">
                <a:solidFill>
                  <a:prstClr val="black"/>
                </a:solidFill>
                <a:latin typeface="Calibri" panose="020F0502020204030204" pitchFamily="34" charset="0"/>
                <a:ea typeface="Times New Roman" panose="02020603050405020304" pitchFamily="18" charset="0"/>
                <a:cs typeface="Mangal" panose="02040503050203030202" pitchFamily="18" charset="0"/>
              </a:rPr>
              <a:t>and weights initialised randomly</a:t>
            </a:r>
            <a:r>
              <a:rPr lang="en-US" sz="1800" dirty="0">
                <a:solidFill>
                  <a:prstClr val="black"/>
                </a:solidFill>
                <a:latin typeface="Calibri" panose="020F0502020204030204" pitchFamily="34" charset="0"/>
                <a:ea typeface="Times New Roman" panose="02020603050405020304" pitchFamily="18" charset="0"/>
                <a:cs typeface="Mangal" panose="02040503050203030202" pitchFamily="18" charset="0"/>
              </a:rPr>
              <a:t>.</a:t>
            </a:r>
          </a:p>
          <a:p>
            <a:pPr lvl="1">
              <a:buFont typeface="Wingdings" panose="05000000000000000000" pitchFamily="2" charset="2"/>
              <a:buChar char="§"/>
            </a:pPr>
            <a:r>
              <a:rPr lang="en-US" sz="1800" dirty="0">
                <a:solidFill>
                  <a:prstClr val="black"/>
                </a:solidFill>
                <a:latin typeface="Calibri" panose="020F0502020204030204" pitchFamily="34" charset="0"/>
                <a:ea typeface="Times New Roman" panose="02020603050405020304" pitchFamily="18" charset="0"/>
                <a:cs typeface="Mangal" panose="02040503050203030202" pitchFamily="18" charset="0"/>
              </a:rPr>
              <a:t>No weights </a:t>
            </a:r>
          </a:p>
          <a:p>
            <a:pPr lvl="1">
              <a:buFont typeface="Wingdings" panose="05000000000000000000" pitchFamily="2" charset="2"/>
              <a:buChar char="§"/>
            </a:pPr>
            <a:r>
              <a:rPr lang="en-US" sz="1800" dirty="0">
                <a:solidFill>
                  <a:prstClr val="black"/>
                </a:solidFill>
                <a:latin typeface="Calibri" panose="020F0502020204030204" pitchFamily="34" charset="0"/>
                <a:ea typeface="Times New Roman" panose="02020603050405020304" pitchFamily="18" charset="0"/>
                <a:cs typeface="Mangal" panose="02040503050203030202" pitchFamily="18" charset="0"/>
              </a:rPr>
              <a:t>all layers free.</a:t>
            </a:r>
            <a:endParaRPr lang="en-150" sz="1800" dirty="0">
              <a:solidFill>
                <a:prstClr val="black"/>
              </a:solidFill>
              <a:latin typeface="Calibri" panose="020F0502020204030204" pitchFamily="34" charset="0"/>
              <a:ea typeface="Times New Roman" panose="02020603050405020304" pitchFamily="18" charset="0"/>
              <a:cs typeface="Mangal" panose="02040503050203030202" pitchFamily="18" charset="0"/>
            </a:endParaRPr>
          </a:p>
          <a:p>
            <a:pPr marL="0" indent="0">
              <a:buNone/>
            </a:pPr>
            <a:endParaRPr lang="en-150" sz="1800" dirty="0">
              <a:latin typeface="Calibri" panose="020F0502020204030204" pitchFamily="34" charset="0"/>
              <a:ea typeface="Times New Roman" panose="02020603050405020304" pitchFamily="18" charset="0"/>
            </a:endParaRPr>
          </a:p>
        </p:txBody>
      </p:sp>
      <p:sp>
        <p:nvSpPr>
          <p:cNvPr id="3" name="Title 2"/>
          <p:cNvSpPr>
            <a:spLocks noGrp="1"/>
          </p:cNvSpPr>
          <p:nvPr>
            <p:ph type="title"/>
          </p:nvPr>
        </p:nvSpPr>
        <p:spPr>
          <a:xfrm>
            <a:off x="0" y="-91440"/>
            <a:ext cx="10896600" cy="1337205"/>
          </a:xfrm>
        </p:spPr>
        <p:txBody>
          <a:bodyPr>
            <a:normAutofit/>
          </a:bodyPr>
          <a:lstStyle/>
          <a:p>
            <a:r>
              <a:rPr lang="en-US" sz="4000" dirty="0">
                <a:solidFill>
                  <a:schemeClr val="accent1">
                    <a:lumMod val="75000"/>
                  </a:schemeClr>
                </a:solidFill>
              </a:rPr>
              <a:t>I</a:t>
            </a:r>
            <a:r>
              <a:rPr lang="en-150" sz="4000" dirty="0">
                <a:solidFill>
                  <a:schemeClr val="accent1">
                    <a:lumMod val="75000"/>
                  </a:schemeClr>
                </a:solidFill>
              </a:rPr>
              <a:t>II</a:t>
            </a:r>
            <a:r>
              <a:rPr lang="en-US" sz="4000" dirty="0">
                <a:solidFill>
                  <a:schemeClr val="accent1">
                    <a:lumMod val="75000"/>
                  </a:schemeClr>
                </a:solidFill>
              </a:rPr>
              <a:t>. Implementation</a:t>
            </a:r>
            <a:br>
              <a:rPr lang="en-US" sz="4000" dirty="0">
                <a:solidFill>
                  <a:schemeClr val="accent1">
                    <a:lumMod val="75000"/>
                  </a:schemeClr>
                </a:solidFill>
              </a:rPr>
            </a:br>
            <a:r>
              <a:rPr lang="en-US" sz="2900" dirty="0">
                <a:solidFill>
                  <a:schemeClr val="accent1">
                    <a:lumMod val="75000"/>
                  </a:schemeClr>
                </a:solidFill>
              </a:rPr>
              <a:t>Step </a:t>
            </a:r>
            <a:r>
              <a:rPr lang="en-150" sz="2900" dirty="0">
                <a:solidFill>
                  <a:schemeClr val="accent1">
                    <a:lumMod val="75000"/>
                  </a:schemeClr>
                </a:solidFill>
              </a:rPr>
              <a:t>2</a:t>
            </a:r>
            <a:r>
              <a:rPr lang="en-US" sz="2900" dirty="0">
                <a:solidFill>
                  <a:schemeClr val="accent1">
                    <a:lumMod val="75000"/>
                  </a:schemeClr>
                </a:solidFill>
              </a:rPr>
              <a:t> : </a:t>
            </a:r>
            <a:r>
              <a:rPr lang="en-GB" sz="2900" dirty="0">
                <a:solidFill>
                  <a:schemeClr val="accent1">
                    <a:lumMod val="75000"/>
                  </a:schemeClr>
                </a:solidFill>
              </a:rPr>
              <a:t>Design the 3 models’ architecture:</a:t>
            </a:r>
            <a:endParaRPr lang="en-US" sz="2900"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6317351" y="1245765"/>
            <a:ext cx="5668166" cy="3238952"/>
          </a:xfrm>
          <a:prstGeom prst="rect">
            <a:avLst/>
          </a:prstGeom>
        </p:spPr>
      </p:pic>
      <p:pic>
        <p:nvPicPr>
          <p:cNvPr id="7" name="Picture 6"/>
          <p:cNvPicPr>
            <a:picLocks noChangeAspect="1"/>
          </p:cNvPicPr>
          <p:nvPr/>
        </p:nvPicPr>
        <p:blipFill>
          <a:blip r:embed="rId3"/>
          <a:stretch>
            <a:fillRect/>
          </a:stretch>
        </p:blipFill>
        <p:spPr>
          <a:xfrm>
            <a:off x="6317351" y="4736592"/>
            <a:ext cx="5668166" cy="1733792"/>
          </a:xfrm>
          <a:prstGeom prst="rect">
            <a:avLst/>
          </a:prstGeom>
        </p:spPr>
      </p:pic>
      <p:sp>
        <p:nvSpPr>
          <p:cNvPr id="5" name="Slide Number Placeholder 4"/>
          <p:cNvSpPr>
            <a:spLocks noGrp="1"/>
          </p:cNvSpPr>
          <p:nvPr>
            <p:ph type="sldNum" sz="quarter" idx="12"/>
          </p:nvPr>
        </p:nvSpPr>
        <p:spPr/>
        <p:txBody>
          <a:bodyPr/>
          <a:lstStyle/>
          <a:p>
            <a:fld id="{CB0DB644-C211-4903-A21F-95A43C3F3F9A}" type="slidenum">
              <a:rPr lang="de-DE" smtClean="0"/>
              <a:t>9</a:t>
            </a:fld>
            <a:endParaRPr lang="de-DE"/>
          </a:p>
        </p:txBody>
      </p:sp>
    </p:spTree>
    <p:extLst>
      <p:ext uri="{BB962C8B-B14F-4D97-AF65-F5344CB8AC3E}">
        <p14:creationId xmlns:p14="http://schemas.microsoft.com/office/powerpoint/2010/main" val="44490655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2188</TotalTime>
  <Words>2429</Words>
  <Application>Microsoft Office PowerPoint</Application>
  <PresentationFormat>Ευρεία οθόνη</PresentationFormat>
  <Paragraphs>178</Paragraphs>
  <Slides>19</Slides>
  <Notes>1</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19</vt:i4>
      </vt:variant>
    </vt:vector>
  </HeadingPairs>
  <TitlesOfParts>
    <vt:vector size="27" baseType="lpstr">
      <vt:lpstr>Meiryo</vt:lpstr>
      <vt:lpstr>Arial</vt:lpstr>
      <vt:lpstr>Calibri</vt:lpstr>
      <vt:lpstr>Calibri Light</vt:lpstr>
      <vt:lpstr>Symbol</vt:lpstr>
      <vt:lpstr>Times New Roman</vt:lpstr>
      <vt:lpstr>Wingdings</vt:lpstr>
      <vt:lpstr>Office</vt:lpstr>
      <vt:lpstr>Παρουσίαση του PowerPoint</vt:lpstr>
      <vt:lpstr>Outline</vt:lpstr>
      <vt:lpstr>I. Introduction (A)</vt:lpstr>
      <vt:lpstr>I. Introduction (B)</vt:lpstr>
      <vt:lpstr>II. Data Methodology (A)</vt:lpstr>
      <vt:lpstr>Παρουσίαση του PowerPoint</vt:lpstr>
      <vt:lpstr>II. Data Methodology (B)</vt:lpstr>
      <vt:lpstr>III. Implementation Step 1 : Collect the necessary dataset and apply data preprocessing and transformation techniques</vt:lpstr>
      <vt:lpstr>III. Implementation Step 2 : Design the 3 models’ architecture:</vt:lpstr>
      <vt:lpstr>Παρουσίαση του PowerPoint</vt:lpstr>
      <vt:lpstr>III. Implementation Step 3 : Training, Tuning and Evaluating the 3 models</vt:lpstr>
      <vt:lpstr>IV. Results (A) </vt:lpstr>
      <vt:lpstr>IV. Results (B) </vt:lpstr>
      <vt:lpstr>IV. Results (C) </vt:lpstr>
      <vt:lpstr>V. Live Face Recognition &amp; Demonstration </vt:lpstr>
      <vt:lpstr>VI. Conclusions (A) </vt:lpstr>
      <vt:lpstr>VI. Conclusions (B) </vt:lpstr>
      <vt:lpstr>VI. Conclusions (D) </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Rahel Dietze</dc:creator>
  <cp:lastModifiedBy>Charalampos Apostolakis</cp:lastModifiedBy>
  <cp:revision>122</cp:revision>
  <dcterms:created xsi:type="dcterms:W3CDTF">2022-08-11T08:14:39Z</dcterms:created>
  <dcterms:modified xsi:type="dcterms:W3CDTF">2023-07-06T08:17:30Z</dcterms:modified>
</cp:coreProperties>
</file>