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6.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284" r:id="rId5"/>
    <p:sldId id="274" r:id="rId7"/>
    <p:sldId id="257" r:id="rId8"/>
    <p:sldId id="277" r:id="rId9"/>
    <p:sldId id="278" r:id="rId10"/>
    <p:sldId id="279" r:id="rId11"/>
    <p:sldId id="259" r:id="rId12"/>
    <p:sldId id="311" r:id="rId13"/>
    <p:sldId id="261" r:id="rId14"/>
    <p:sldId id="309" r:id="rId15"/>
    <p:sldId id="262" r:id="rId16"/>
    <p:sldId id="263" r:id="rId17"/>
    <p:sldId id="306" r:id="rId18"/>
    <p:sldId id="283" r:id="rId19"/>
    <p:sldId id="307" r:id="rId20"/>
    <p:sldId id="308" r:id="rId21"/>
    <p:sldId id="265" r:id="rId22"/>
    <p:sldId id="266" r:id="rId23"/>
    <p:sldId id="267" r:id="rId24"/>
    <p:sldId id="273" r:id="rId25"/>
    <p:sldId id="275" r:id="rId26"/>
    <p:sldId id="276" r:id="rId27"/>
    <p:sldId id="272"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tags" Target="tags/tag129.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410634" y="136525"/>
            <a:ext cx="11370733" cy="3294074"/>
          </a:xfrm>
        </p:spPr>
        <p:txBody>
          <a:bodyPr wrap="square" anchor="b">
            <a:normAutofit/>
          </a:bodyPr>
          <a:lstStyle>
            <a:lvl1pPr algn="ctr">
              <a:lnSpc>
                <a:spcPct val="100000"/>
              </a:lnSpc>
              <a:defRPr sz="6400">
                <a:latin typeface="+mj-ea"/>
                <a:ea typeface="+mj-ea"/>
                <a:cs typeface="+mj-ea"/>
                <a:sym typeface="+mj-ea"/>
              </a:defRPr>
            </a:lvl1pPr>
          </a:lstStyle>
          <a:p>
            <a:r>
              <a:rPr lang="zh-CN" altLang="en-US"/>
              <a:t>单击此处编辑母版标题样式</a:t>
            </a:r>
            <a:endParaRPr lang="zh-CN" altLang="en-US" dirty="0"/>
          </a:p>
        </p:txBody>
      </p:sp>
      <p:sp>
        <p:nvSpPr>
          <p:cNvPr id="4" name="日期占位符 3"/>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5"/>
            </p:custDataLst>
          </p:nvPr>
        </p:nvSpPr>
        <p:spPr>
          <a:xfrm>
            <a:off x="8610600" y="6356350"/>
            <a:ext cx="2743200" cy="365125"/>
          </a:xfrm>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
        <p:nvSpPr>
          <p:cNvPr id="24" name="署名占位符 10"/>
          <p:cNvSpPr>
            <a:spLocks noGrp="1"/>
          </p:cNvSpPr>
          <p:nvPr>
            <p:ph type="body" sz="quarter" idx="17" hasCustomPrompt="1"/>
            <p:custDataLst>
              <p:tags r:id="rId6"/>
            </p:custDataLst>
          </p:nvPr>
        </p:nvSpPr>
        <p:spPr>
          <a:xfrm>
            <a:off x="410634" y="3943797"/>
            <a:ext cx="11370732" cy="2276027"/>
          </a:xfrm>
        </p:spPr>
        <p:txBody>
          <a:bodyPr wrap="square" anchor="t">
            <a:normAutofit/>
          </a:bodyPr>
          <a:lstStyle>
            <a:lvl1pPr marL="0" indent="0" algn="ctr">
              <a:lnSpc>
                <a:spcPct val="100000"/>
              </a:lnSpc>
              <a:buNone/>
              <a:defRPr sz="3000">
                <a:latin typeface="+mn-ea"/>
                <a:ea typeface="+mn-ea"/>
                <a:cs typeface="+mn-ea"/>
                <a:sym typeface="+mn-ea"/>
              </a:defRPr>
            </a:lvl1pPr>
          </a:lstStyle>
          <a:p>
            <a:pPr lvl="0"/>
            <a:r>
              <a:rPr lang="zh-CN" altLang="en-US" dirty="0"/>
              <a:t>署名</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lvl1pPr>
              <a:defRPr>
                <a:latin typeface="+mj-ea"/>
                <a:ea typeface="+mj-ea"/>
                <a:cs typeface="+mj-ea"/>
                <a:sym typeface="+mj-ea"/>
              </a:defRPr>
            </a:lvl1pPr>
          </a:lstStyle>
          <a:p>
            <a:r>
              <a:rPr lang="zh-CN" altLang="en-US"/>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924454" y="817032"/>
            <a:ext cx="2880000" cy="5156200"/>
          </a:xfrm>
        </p:spPr>
        <p:txBody>
          <a:bodyPr wrap="square" anchor="ctr">
            <a:normAutofit/>
          </a:bodyPr>
          <a:lstStyle>
            <a:lvl1pPr algn="ctr">
              <a:defRPr sz="5000">
                <a:latin typeface="+mj-ea"/>
                <a:ea typeface="+mj-ea"/>
                <a:cs typeface="+mj-ea"/>
                <a:sym typeface="+mj-ea"/>
              </a:defRPr>
            </a:lvl1pPr>
          </a:lstStyle>
          <a:p>
            <a:r>
              <a:rPr lang="zh-CN" altLang="en-US"/>
              <a:t>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087967" y="3694111"/>
            <a:ext cx="10016067" cy="2452689"/>
          </a:xfrm>
        </p:spPr>
        <p:txBody>
          <a:bodyPr wrap="square" anchor="t">
            <a:normAutofit/>
          </a:bodyPr>
          <a:lstStyle>
            <a:lvl1pPr algn="ctr">
              <a:defRPr sz="4200">
                <a:latin typeface="+mj-ea"/>
                <a:ea typeface="+mj-ea"/>
                <a:cs typeface="+mj-ea"/>
                <a:sym typeface="+mj-ea"/>
              </a:defRPr>
            </a:lvl1pPr>
          </a:lstStyle>
          <a:p>
            <a:r>
              <a:rPr lang="zh-CN" altLang="en-US"/>
              <a:t>单击此处编辑母版标题样式</a:t>
            </a:r>
            <a:endParaRPr lang="zh-CN" altLang="en-US" dirty="0"/>
          </a:p>
        </p:txBody>
      </p:sp>
      <p:sp>
        <p:nvSpPr>
          <p:cNvPr id="8" name="节编号 3"/>
          <p:cNvSpPr>
            <a:spLocks noGrp="1"/>
          </p:cNvSpPr>
          <p:nvPr>
            <p:ph type="body" sz="quarter" idx="13" hasCustomPrompt="1"/>
            <p:custDataLst>
              <p:tags r:id="rId3"/>
            </p:custDataLst>
          </p:nvPr>
        </p:nvSpPr>
        <p:spPr>
          <a:xfrm>
            <a:off x="1087967" y="313268"/>
            <a:ext cx="10016067" cy="2928406"/>
          </a:xfrm>
        </p:spPr>
        <p:txBody>
          <a:bodyPr wrap="square" anchor="b">
            <a:normAutofit/>
          </a:bodyPr>
          <a:lstStyle>
            <a:lvl1pPr marL="0" indent="0" algn="ctr">
              <a:buNone/>
              <a:defRPr sz="8000" b="1">
                <a:solidFill>
                  <a:schemeClr val="accent1"/>
                </a:solidFill>
                <a:latin typeface="+mn-ea"/>
                <a:ea typeface="+mn-ea"/>
                <a:cs typeface="+mn-ea"/>
                <a:sym typeface="+mn-ea"/>
              </a:defRPr>
            </a:lvl1pPr>
          </a:lstStyle>
          <a:p>
            <a:pPr lvl="0"/>
            <a:r>
              <a:rPr lang="zh-CN" altLang="en-US"/>
              <a:t>节编号</a:t>
            </a:r>
            <a:endParaRPr lang="zh-CN" altLang="en-US" dirty="0"/>
          </a:p>
        </p:txBody>
      </p:sp>
      <p:sp>
        <p:nvSpPr>
          <p:cNvPr id="4" name="日期占位符 4"/>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5"/>
            </p:custDataLst>
          </p:nvPr>
        </p:nvSpPr>
        <p:spPr/>
        <p:txBody>
          <a:bodyPr/>
          <a:lstStyle/>
          <a:p>
            <a:endParaRPr lang="zh-CN" altLang="en-US"/>
          </a:p>
        </p:txBody>
      </p:sp>
      <p:sp>
        <p:nvSpPr>
          <p:cNvPr id="6" name="灯片编号占位符 6"/>
          <p:cNvSpPr>
            <a:spLocks noGrp="1"/>
          </p:cNvSpPr>
          <p:nvPr>
            <p:ph type="sldNum" sz="quarter" idx="12"/>
            <p:custDataLst>
              <p:tags r:id="rId6"/>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b">
            <a:normAutofit/>
          </a:bodyPr>
          <a:lstStyle>
            <a:lvl1pPr marL="0" marR="0" algn="l" defTabSz="914400" rtl="0" eaLnBrk="1" fontAlgn="auto" latinLnBrk="0" hangingPunct="1">
              <a:lnSpc>
                <a:spcPct val="100000"/>
              </a:lnSpc>
              <a:buClrTx/>
              <a:buSzTx/>
              <a:buFontTx/>
              <a:buNone/>
              <a:defRPr kumimoji="0" lang="zh-CN" altLang="en-US" sz="3200" b="1" i="0" u="none" strike="noStrike" kern="1200" cap="none" spc="0" normalizeH="0" baseline="0" noProof="1">
                <a:solidFill>
                  <a:schemeClr val="tx1"/>
                </a:solidFill>
                <a:latin typeface="+mn-ea"/>
                <a:ea typeface="+mn-ea"/>
                <a:cs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94690" y="1364400"/>
            <a:ext cx="5181600" cy="481320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313170" y="1364400"/>
            <a:ext cx="5181600" cy="481320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4800" y="360000"/>
            <a:ext cx="10800000" cy="720000"/>
          </a:xfrm>
        </p:spPr>
        <p:txBody>
          <a:bodyPr vert="horz" wrap="square" lIns="0" tIns="0" rIns="0" bIns="0" rtlCol="0" anchor="b">
            <a:normAutofit/>
          </a:bodyPr>
          <a:lstStyle>
            <a:lvl1pPr marL="0" marR="0" lvl="0" algn="l" defTabSz="914400" rtl="0" eaLnBrk="1" fontAlgn="auto" latinLnBrk="0" hangingPunct="1">
              <a:lnSpc>
                <a:spcPct val="100000"/>
              </a:lnSpc>
              <a:buClrTx/>
              <a:buSzTx/>
              <a:buFontTx/>
              <a:buNone/>
              <a:defRPr kumimoji="0" lang="zh-CN" altLang="en-US" sz="3200" b="1" i="0" u="none" strike="noStrike" kern="1200" cap="none" spc="0" normalizeH="0" baseline="0" noProof="1">
                <a:solidFill>
                  <a:schemeClr val="tx1"/>
                </a:solidFill>
                <a:latin typeface="+mn-ea"/>
                <a:ea typeface="+mn-ea"/>
                <a:cs typeface="+mn-ea"/>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p:custDataLst>
              <p:tags r:id="rId3"/>
            </p:custDataLst>
          </p:nvPr>
        </p:nvSpPr>
        <p:spPr>
          <a:xfrm>
            <a:off x="694373" y="1369480"/>
            <a:ext cx="5157787" cy="540000"/>
          </a:xfrm>
        </p:spPr>
        <p:txBody>
          <a:bodyPr wrap="square" anchor="b">
            <a:normAutofit/>
          </a:bodyPr>
          <a:lstStyle>
            <a:lvl1pPr marL="0" indent="0">
              <a:buNone/>
              <a:defRPr sz="2800" b="1">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dirty="0"/>
          </a:p>
        </p:txBody>
      </p:sp>
      <p:sp>
        <p:nvSpPr>
          <p:cNvPr id="4" name="内容占位符 3"/>
          <p:cNvSpPr>
            <a:spLocks noGrp="1"/>
          </p:cNvSpPr>
          <p:nvPr>
            <p:ph sz="half" idx="2"/>
            <p:custDataLst>
              <p:tags r:id="rId4"/>
            </p:custDataLst>
          </p:nvPr>
        </p:nvSpPr>
        <p:spPr>
          <a:xfrm>
            <a:off x="694373" y="2066355"/>
            <a:ext cx="5157787" cy="4128388"/>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311265" y="1354875"/>
            <a:ext cx="5183188" cy="540000"/>
          </a:xfrm>
        </p:spPr>
        <p:txBody>
          <a:bodyPr wrap="square" anchor="b">
            <a:normAutofit/>
          </a:bodyPr>
          <a:lstStyle>
            <a:lvl1pPr marL="0" indent="0">
              <a:buNone/>
              <a:defRPr sz="2800" b="1">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dirty="0"/>
          </a:p>
        </p:txBody>
      </p:sp>
      <p:sp>
        <p:nvSpPr>
          <p:cNvPr id="6" name="内容占位符 5"/>
          <p:cNvSpPr>
            <a:spLocks noGrp="1"/>
          </p:cNvSpPr>
          <p:nvPr>
            <p:ph sz="quarter" idx="4"/>
            <p:custDataLst>
              <p:tags r:id="rId6"/>
            </p:custDataLst>
          </p:nvPr>
        </p:nvSpPr>
        <p:spPr>
          <a:xfrm>
            <a:off x="6311265" y="2051750"/>
            <a:ext cx="5183188" cy="4128388"/>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lvl1pPr>
              <a:defRPr>
                <a:latin typeface="+mj-ea"/>
                <a:ea typeface="+mj-ea"/>
                <a:cs typeface="+mj-ea"/>
                <a:sym typeface="+mj-ea"/>
              </a:defRPr>
            </a:lvl1pPr>
          </a:lstStyle>
          <a:p>
            <a:r>
              <a:rPr lang="zh-CN" altLang="en-US"/>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838200" y="360000"/>
            <a:ext cx="10515600" cy="581760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4800" y="360000"/>
            <a:ext cx="10800000" cy="720000"/>
          </a:xfrm>
        </p:spPr>
        <p:txBody>
          <a:bodyPr vert="horz" wrap="square" lIns="0" tIns="0" rIns="0" bIns="0" rtlCol="0" anchor="b">
            <a:normAutofit/>
          </a:bodyPr>
          <a:lstStyle>
            <a:lvl1pPr marL="0" marR="0" algn="l" defTabSz="914400" rtl="0" eaLnBrk="1" fontAlgn="auto" latinLnBrk="0" hangingPunct="1">
              <a:lnSpc>
                <a:spcPct val="100000"/>
              </a:lnSpc>
              <a:buClrTx/>
              <a:buSzTx/>
              <a:buFontTx/>
              <a:buNone/>
              <a:defRPr kumimoji="0" lang="zh-CN" altLang="en-US" sz="3200" b="1" i="0" u="none" strike="noStrike" kern="1200" cap="none" spc="0" normalizeH="0" baseline="0" noProof="1">
                <a:solidFill>
                  <a:schemeClr val="tx1"/>
                </a:solidFill>
                <a:latin typeface="+mj-ea"/>
                <a:ea typeface="+mj-ea"/>
                <a:cs typeface="+mj-ea"/>
                <a:sym typeface="+mj-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95325" y="1296035"/>
            <a:ext cx="10800080" cy="575945"/>
          </a:xfrm>
        </p:spPr>
        <p:txBody>
          <a:bodyPr wrap="square" anchor="t">
            <a:normAutofit/>
          </a:bodyPr>
          <a:lstStyle>
            <a:lvl1pPr marL="0" indent="0">
              <a:buNone/>
              <a:defRPr sz="2800" b="0">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单击此处编辑副标题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474134" y="491067"/>
            <a:ext cx="11243733" cy="2964933"/>
          </a:xfrm>
        </p:spPr>
        <p:txBody>
          <a:bodyPr wrap="square" anchor="b">
            <a:normAutofit/>
          </a:bodyPr>
          <a:lstStyle>
            <a:lvl1pPr algn="ctr">
              <a:lnSpc>
                <a:spcPct val="100000"/>
              </a:lnSpc>
              <a:defRPr sz="6400">
                <a:latin typeface="+mj-ea"/>
                <a:ea typeface="+mj-ea"/>
                <a:cs typeface="+mj-ea"/>
                <a:sym typeface="+mj-ea"/>
              </a:defRPr>
            </a:lvl1pPr>
          </a:lstStyle>
          <a:p>
            <a:r>
              <a:rPr lang="zh-CN" altLang="en-US"/>
              <a:t>单击此处编辑母版标题样式</a:t>
            </a:r>
            <a:endParaRPr lang="zh-CN" altLang="en-US" dirty="0"/>
          </a:p>
        </p:txBody>
      </p:sp>
      <p:sp>
        <p:nvSpPr>
          <p:cNvPr id="4" name="日期占位符 3"/>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56350"/>
            <a:ext cx="2743200" cy="365125"/>
          </a:xfrm>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
        <p:nvSpPr>
          <p:cNvPr id="24" name="署名占位符 10"/>
          <p:cNvSpPr>
            <a:spLocks noGrp="1"/>
          </p:cNvSpPr>
          <p:nvPr>
            <p:ph type="body" sz="quarter" idx="17" hasCustomPrompt="1"/>
            <p:custDataLst>
              <p:tags r:id="rId6"/>
            </p:custDataLst>
          </p:nvPr>
        </p:nvSpPr>
        <p:spPr>
          <a:xfrm>
            <a:off x="474134" y="3937065"/>
            <a:ext cx="11243732" cy="2319802"/>
          </a:xfrm>
        </p:spPr>
        <p:txBody>
          <a:bodyPr wrap="square" anchor="t">
            <a:normAutofit/>
          </a:bodyPr>
          <a:lstStyle>
            <a:lvl1pPr marL="0" indent="0" algn="ctr">
              <a:lnSpc>
                <a:spcPct val="100000"/>
              </a:lnSpc>
              <a:buNone/>
              <a:defRPr sz="3000">
                <a:latin typeface="+mn-ea"/>
                <a:ea typeface="+mn-ea"/>
                <a:cs typeface="+mn-ea"/>
                <a:sym typeface="+mn-ea"/>
              </a:defRPr>
            </a:lvl1pPr>
          </a:lstStyle>
          <a:p>
            <a:pPr lvl="0"/>
            <a:r>
              <a:rPr lang="zh-CN" altLang="en-US"/>
              <a:t>署名</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94800" y="360000"/>
            <a:ext cx="10800000" cy="720000"/>
          </a:xfrm>
          <a:prstGeom prst="rect">
            <a:avLst/>
          </a:prstGeom>
        </p:spPr>
        <p:txBody>
          <a:bodyPr vert="horz" wrap="square" lIns="0" tIns="0" rIns="0" bIns="0" rtlCol="0" anchor="b">
            <a:normAutofit/>
          </a:bodyPr>
          <a:lstStyle/>
          <a:p>
            <a:r>
              <a:rPr lang="zh-CN" altLang="en-US"/>
              <a:t>单击此处编辑母版标题样式</a:t>
            </a:r>
            <a:endParaRPr lang="zh-CN" altLang="en-US" dirty="0"/>
          </a:p>
        </p:txBody>
      </p:sp>
      <p:sp>
        <p:nvSpPr>
          <p:cNvPr id="3" name="文本占位符 2"/>
          <p:cNvSpPr>
            <a:spLocks noGrp="1"/>
          </p:cNvSpPr>
          <p:nvPr>
            <p:ph type="body" idx="1"/>
            <p:custDataLst>
              <p:tags r:id="rId13"/>
            </p:custDataLst>
          </p:nvPr>
        </p:nvSpPr>
        <p:spPr>
          <a:xfrm>
            <a:off x="694690" y="1364615"/>
            <a:ext cx="10799445" cy="4813300"/>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4"/>
            </p:custDataLst>
          </p:nvPr>
        </p:nvSpPr>
        <p:spPr>
          <a:xfrm>
            <a:off x="69469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754110"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8" name="KSO_TEMPLATE" hidden="1"/>
          <p:cNvSpPr/>
          <p:nvPr userDrawn="1">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200" b="1" kern="1200">
          <a:solidFill>
            <a:schemeClr val="tx1"/>
          </a:solidFill>
          <a:latin typeface="+mn-ea"/>
          <a:ea typeface="+mn-ea"/>
          <a:cs typeface="+mn-ea"/>
          <a:sym typeface="+mn-ea"/>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ea"/>
          <a:ea typeface="+mn-ea"/>
          <a:cs typeface="+mn-ea"/>
          <a:sym typeface="+mn-ea"/>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ea"/>
          <a:ea typeface="+mn-ea"/>
          <a:cs typeface="+mn-ea"/>
          <a:sym typeface="+mn-ea"/>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ea"/>
          <a:ea typeface="+mn-ea"/>
          <a:cs typeface="+mn-ea"/>
          <a:sym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ea"/>
          <a:ea typeface="+mn-ea"/>
          <a:cs typeface="+mn-ea"/>
          <a:sym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ea"/>
          <a:ea typeface="+mn-ea"/>
          <a:cs typeface="+mn-ea"/>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6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2.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image" Target="../media/image15.png"/><Relationship Id="rId1" Type="http://schemas.openxmlformats.org/officeDocument/2006/relationships/tags" Target="../tags/tag87.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2.xml"/><Relationship Id="rId4" Type="http://schemas.openxmlformats.org/officeDocument/2006/relationships/tags" Target="../tags/tag92.xml"/><Relationship Id="rId3" Type="http://schemas.openxmlformats.org/officeDocument/2006/relationships/image" Target="../media/image16.png"/><Relationship Id="rId2" Type="http://schemas.openxmlformats.org/officeDocument/2006/relationships/tags" Target="../tags/tag91.xml"/><Relationship Id="rId1" Type="http://schemas.openxmlformats.org/officeDocument/2006/relationships/tags" Target="../tags/tag90.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2.xml"/><Relationship Id="rId4" Type="http://schemas.openxmlformats.org/officeDocument/2006/relationships/tags" Target="../tags/tag95.xml"/><Relationship Id="rId3" Type="http://schemas.openxmlformats.org/officeDocument/2006/relationships/image" Target="../media/image17.png"/><Relationship Id="rId2" Type="http://schemas.openxmlformats.org/officeDocument/2006/relationships/tags" Target="../tags/tag94.xml"/><Relationship Id="rId1" Type="http://schemas.openxmlformats.org/officeDocument/2006/relationships/tags" Target="../tags/tag93.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2.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image" Target="../media/image19.png"/><Relationship Id="rId3" Type="http://schemas.openxmlformats.org/officeDocument/2006/relationships/tags" Target="../tags/tag97.xml"/><Relationship Id="rId2" Type="http://schemas.openxmlformats.org/officeDocument/2006/relationships/image" Target="../media/image18.png"/><Relationship Id="rId1" Type="http://schemas.openxmlformats.org/officeDocument/2006/relationships/tags" Target="../tags/tag96.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2.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image" Target="../media/image20.png"/><Relationship Id="rId1" Type="http://schemas.openxmlformats.org/officeDocument/2006/relationships/tags" Target="../tags/tag100.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12.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image" Target="../media/image22.png"/><Relationship Id="rId3" Type="http://schemas.openxmlformats.org/officeDocument/2006/relationships/tags" Target="../tags/tag105.xml"/><Relationship Id="rId2" Type="http://schemas.openxmlformats.org/officeDocument/2006/relationships/image" Target="../media/image21.png"/><Relationship Id="rId1" Type="http://schemas.openxmlformats.org/officeDocument/2006/relationships/tags" Target="../tags/tag104.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image" Target="../media/image23.png"/><Relationship Id="rId1" Type="http://schemas.openxmlformats.org/officeDocument/2006/relationships/tags" Target="../tags/tag109.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2.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image" Target="../media/image24.png"/><Relationship Id="rId1" Type="http://schemas.openxmlformats.org/officeDocument/2006/relationships/tags" Target="../tags/tag11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2.xml"/><Relationship Id="rId2" Type="http://schemas.openxmlformats.org/officeDocument/2006/relationships/tags" Target="../tags/tag117.xml"/><Relationship Id="rId1" Type="http://schemas.openxmlformats.org/officeDocument/2006/relationships/tags" Target="../tags/tag116.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2.xml"/><Relationship Id="rId2" Type="http://schemas.openxmlformats.org/officeDocument/2006/relationships/tags" Target="../tags/tag119.xml"/><Relationship Id="rId1" Type="http://schemas.openxmlformats.org/officeDocument/2006/relationships/tags" Target="../tags/tag118.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tags" Target="../tags/tag63.xml"/><Relationship Id="rId2" Type="http://schemas.openxmlformats.org/officeDocument/2006/relationships/image" Target="../media/image3.png"/><Relationship Id="rId1" Type="http://schemas.openxmlformats.org/officeDocument/2006/relationships/tags" Target="../tags/tag62.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2.xml"/><Relationship Id="rId4" Type="http://schemas.openxmlformats.org/officeDocument/2006/relationships/tags" Target="../tags/tag122.xml"/><Relationship Id="rId3" Type="http://schemas.openxmlformats.org/officeDocument/2006/relationships/image" Target="../media/image25.png"/><Relationship Id="rId2" Type="http://schemas.openxmlformats.org/officeDocument/2006/relationships/tags" Target="../tags/tag121.xml"/><Relationship Id="rId1" Type="http://schemas.openxmlformats.org/officeDocument/2006/relationships/tags" Target="../tags/tag120.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2.xml"/><Relationship Id="rId3" Type="http://schemas.openxmlformats.org/officeDocument/2006/relationships/tags" Target="../tags/tag124.xml"/><Relationship Id="rId2" Type="http://schemas.openxmlformats.org/officeDocument/2006/relationships/image" Target="../media/image26.webp"/><Relationship Id="rId1" Type="http://schemas.openxmlformats.org/officeDocument/2006/relationships/tags" Target="../tags/tag12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2.xml"/><Relationship Id="rId2" Type="http://schemas.openxmlformats.org/officeDocument/2006/relationships/tags" Target="../tags/tag126.xml"/><Relationship Id="rId1" Type="http://schemas.openxmlformats.org/officeDocument/2006/relationships/tags" Target="../tags/tag12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12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12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2.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image" Target="../media/image4.png"/><Relationship Id="rId1" Type="http://schemas.openxmlformats.org/officeDocument/2006/relationships/tags" Target="../tags/tag64.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2.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image" Target="../media/image5.png"/><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tags" Target="../tags/tag72.xml"/><Relationship Id="rId4" Type="http://schemas.openxmlformats.org/officeDocument/2006/relationships/image" Target="../media/image7.png"/><Relationship Id="rId3" Type="http://schemas.openxmlformats.org/officeDocument/2006/relationships/tags" Target="../tags/tag71.xml"/><Relationship Id="rId2" Type="http://schemas.openxmlformats.org/officeDocument/2006/relationships/image" Target="../media/image6.png"/><Relationship Id="rId1" Type="http://schemas.openxmlformats.org/officeDocument/2006/relationships/tags" Target="../tags/tag70.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2.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image" Target="../media/image10.png"/><Relationship Id="rId3" Type="http://schemas.openxmlformats.org/officeDocument/2006/relationships/tags" Target="../tags/tag74.xml"/><Relationship Id="rId2" Type="http://schemas.openxmlformats.org/officeDocument/2006/relationships/image" Target="../media/image9.png"/><Relationship Id="rId1" Type="http://schemas.openxmlformats.org/officeDocument/2006/relationships/tags" Target="../tags/tag73.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2.xml"/><Relationship Id="rId6" Type="http://schemas.openxmlformats.org/officeDocument/2006/relationships/tags" Target="../tags/tag80.xml"/><Relationship Id="rId5" Type="http://schemas.openxmlformats.org/officeDocument/2006/relationships/image" Target="../media/image12.png"/><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image" Target="../media/image11.png"/><Relationship Id="rId1" Type="http://schemas.openxmlformats.org/officeDocument/2006/relationships/tags" Target="../tags/tag77.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2.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image" Target="../media/image13.png"/><Relationship Id="rId1" Type="http://schemas.openxmlformats.org/officeDocument/2006/relationships/tags" Target="../tags/tag81.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2.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image" Target="../media/image14.png"/><Relationship Id="rId1" Type="http://schemas.openxmlformats.org/officeDocument/2006/relationships/tags" Target="../tags/tag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custDataLst>
              <p:tags r:id="rId1"/>
            </p:custDataLst>
          </p:nvPr>
        </p:nvPicPr>
        <p:blipFill>
          <a:blip r:embed="rId2"/>
          <a:stretch>
            <a:fillRect/>
          </a:stretch>
        </p:blipFill>
        <p:spPr>
          <a:xfrm>
            <a:off x="3527425" y="1628140"/>
            <a:ext cx="4377690" cy="4250055"/>
          </a:xfrm>
          <a:prstGeom prst="rect">
            <a:avLst/>
          </a:prstGeom>
        </p:spPr>
      </p:pic>
      <p:sp>
        <p:nvSpPr>
          <p:cNvPr id="7" name="文本框 6"/>
          <p:cNvSpPr txBox="1"/>
          <p:nvPr/>
        </p:nvSpPr>
        <p:spPr>
          <a:xfrm>
            <a:off x="3108325" y="241300"/>
            <a:ext cx="5216525" cy="944880"/>
          </a:xfrm>
          <a:prstGeom prst="rect">
            <a:avLst/>
          </a:prstGeom>
          <a:noFill/>
        </p:spPr>
        <p:txBody>
          <a:bodyPr wrap="square" rtlCol="0">
            <a:noAutofit/>
          </a:bodyPr>
          <a:p>
            <a:r>
              <a:rPr lang="en-US" altLang="zh-CN" sz="3200"/>
              <a:t>kinova</a:t>
            </a:r>
            <a:r>
              <a:rPr lang="zh-CN" altLang="en-US" sz="3200"/>
              <a:t>机器人开箱使用</a:t>
            </a:r>
            <a:r>
              <a:rPr lang="zh-CN" altLang="en-US" sz="3200"/>
              <a:t>指南</a:t>
            </a:r>
            <a:endParaRPr lang="zh-CN" altLang="en-US" sz="3200"/>
          </a:p>
          <a:p>
            <a:r>
              <a:rPr lang="zh-CN" altLang="en-US" sz="2000"/>
              <a:t>http://www.kinovarobotics.com/support</a:t>
            </a:r>
            <a:endParaRPr lang="zh-CN" altLang="en-US" sz="2000"/>
          </a:p>
        </p:txBody>
      </p:sp>
      <p:pic>
        <p:nvPicPr>
          <p:cNvPr id="2" name="图片 1" descr="史河 复合机器人专家"/>
          <p:cNvPicPr>
            <a:picLocks noChangeAspect="1"/>
          </p:cNvPicPr>
          <p:nvPr/>
        </p:nvPicPr>
        <p:blipFill>
          <a:blip r:embed="rId3"/>
          <a:stretch>
            <a:fillRect/>
          </a:stretch>
        </p:blipFill>
        <p:spPr>
          <a:xfrm>
            <a:off x="8490585" y="5064760"/>
            <a:ext cx="3584575" cy="15633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574040" y="2130425"/>
            <a:ext cx="4655820" cy="1996440"/>
          </a:xfrm>
          <a:prstGeom prst="rect">
            <a:avLst/>
          </a:prstGeom>
        </p:spPr>
      </p:pic>
      <p:sp>
        <p:nvSpPr>
          <p:cNvPr id="4" name="文本框 3"/>
          <p:cNvSpPr txBox="1"/>
          <p:nvPr/>
        </p:nvSpPr>
        <p:spPr>
          <a:xfrm>
            <a:off x="5229860" y="2130425"/>
            <a:ext cx="6116320" cy="2205990"/>
          </a:xfrm>
          <a:prstGeom prst="rect">
            <a:avLst/>
          </a:prstGeom>
          <a:noFill/>
        </p:spPr>
        <p:txBody>
          <a:bodyPr wrap="square" rtlCol="0" anchor="t">
            <a:noAutofit/>
          </a:bodyPr>
          <a:p>
            <a:r>
              <a:rPr lang="zh-CN" altLang="en-US"/>
              <a:t>1. 从计算机的web浏览器中，输入相应的IP地址，以便臂库访问Kortex web App。</a:t>
            </a:r>
            <a:endParaRPr lang="zh-CN" altLang="en-US"/>
          </a:p>
          <a:p>
            <a:endParaRPr lang="zh-CN" altLang="en-US"/>
          </a:p>
          <a:p>
            <a:r>
              <a:rPr lang="zh-CN" altLang="en-US"/>
              <a:t>2. 如果手臂和计算机之间的连接配置正确，则Web应用程序应该启动并显示一个登录窗口。在登录窗口中输入如下凭据:备注:默认用户密码对为admin/admin。</a:t>
            </a:r>
            <a:endParaRPr lang="zh-CN" altLang="en-US"/>
          </a:p>
        </p:txBody>
      </p:sp>
      <p:sp>
        <p:nvSpPr>
          <p:cNvPr id="7" name="文本框 6"/>
          <p:cNvSpPr txBox="1"/>
          <p:nvPr>
            <p:custDataLst>
              <p:tags r:id="rId3"/>
            </p:custDataLst>
          </p:nvPr>
        </p:nvSpPr>
        <p:spPr>
          <a:xfrm>
            <a:off x="186690" y="121920"/>
            <a:ext cx="5216525" cy="642620"/>
          </a:xfrm>
          <a:prstGeom prst="rect">
            <a:avLst/>
          </a:prstGeom>
          <a:noFill/>
        </p:spPr>
        <p:txBody>
          <a:bodyPr wrap="square" rtlCol="0">
            <a:noAutofit/>
          </a:bodyPr>
          <a:p>
            <a:r>
              <a:rPr lang="zh-CN" altLang="en-US" sz="3200"/>
              <a:t>机器人控制</a:t>
            </a:r>
            <a:r>
              <a:rPr lang="en-US" altLang="zh-CN" sz="3200"/>
              <a:t>PC</a:t>
            </a:r>
            <a:r>
              <a:rPr lang="zh-CN" altLang="en-US" sz="3200"/>
              <a:t>连接</a:t>
            </a:r>
            <a:r>
              <a:rPr lang="zh-CN" altLang="en-US" sz="3200"/>
              <a:t>方式</a:t>
            </a:r>
            <a:endParaRPr lang="zh-CN" altLang="en-US" sz="3200"/>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186690" y="121920"/>
            <a:ext cx="5216525" cy="642620"/>
          </a:xfrm>
          <a:prstGeom prst="rect">
            <a:avLst/>
          </a:prstGeom>
          <a:noFill/>
        </p:spPr>
        <p:txBody>
          <a:bodyPr wrap="square" rtlCol="0">
            <a:noAutofit/>
          </a:bodyPr>
          <a:p>
            <a:r>
              <a:rPr lang="zh-CN" altLang="en-US" sz="3200"/>
              <a:t>机器人控制</a:t>
            </a:r>
            <a:r>
              <a:rPr lang="en-US" altLang="zh-CN" sz="3200"/>
              <a:t>PC</a:t>
            </a:r>
            <a:r>
              <a:rPr lang="zh-CN" altLang="en-US" sz="3200"/>
              <a:t>连接</a:t>
            </a:r>
            <a:r>
              <a:rPr lang="zh-CN" altLang="en-US" sz="3200"/>
              <a:t>方式</a:t>
            </a:r>
            <a:endParaRPr lang="zh-CN" altLang="en-US" sz="3200"/>
          </a:p>
        </p:txBody>
      </p:sp>
      <p:sp>
        <p:nvSpPr>
          <p:cNvPr id="3" name="文本框 2"/>
          <p:cNvSpPr txBox="1"/>
          <p:nvPr/>
        </p:nvSpPr>
        <p:spPr>
          <a:xfrm>
            <a:off x="2975610" y="5467985"/>
            <a:ext cx="6096000" cy="922020"/>
          </a:xfrm>
          <a:prstGeom prst="rect">
            <a:avLst/>
          </a:prstGeom>
          <a:noFill/>
        </p:spPr>
        <p:txBody>
          <a:bodyPr wrap="square" rtlCol="0" anchor="t">
            <a:spAutoFit/>
          </a:bodyPr>
          <a:p>
            <a:r>
              <a:rPr lang="zh-CN" altLang="en-US"/>
              <a:t>屏幕中间是主信息面板，其中包含应用程序每个页面的内容。可以从屏幕左侧的页面菜单更改页面。默认情况下，该菜单是隐藏的，但可以通过点击左上角的菜单图标启动。</a:t>
            </a:r>
            <a:endParaRPr lang="zh-CN" altLang="en-US"/>
          </a:p>
        </p:txBody>
      </p:sp>
      <p:pic>
        <p:nvPicPr>
          <p:cNvPr id="5" name="图片 4"/>
          <p:cNvPicPr>
            <a:picLocks noChangeAspect="1"/>
          </p:cNvPicPr>
          <p:nvPr>
            <p:custDataLst>
              <p:tags r:id="rId2"/>
            </p:custDataLst>
          </p:nvPr>
        </p:nvPicPr>
        <p:blipFill>
          <a:blip r:embed="rId3"/>
          <a:stretch>
            <a:fillRect/>
          </a:stretch>
        </p:blipFill>
        <p:spPr>
          <a:xfrm>
            <a:off x="2975610" y="1274445"/>
            <a:ext cx="6608445" cy="3683000"/>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186690" y="121920"/>
            <a:ext cx="5216525" cy="642620"/>
          </a:xfrm>
          <a:prstGeom prst="rect">
            <a:avLst/>
          </a:prstGeom>
          <a:noFill/>
        </p:spPr>
        <p:txBody>
          <a:bodyPr wrap="square" rtlCol="0">
            <a:noAutofit/>
          </a:bodyPr>
          <a:p>
            <a:r>
              <a:rPr lang="zh-CN" altLang="en-US" sz="3200"/>
              <a:t>机器人网页控制</a:t>
            </a:r>
            <a:r>
              <a:rPr lang="zh-CN" altLang="en-US" sz="3200"/>
              <a:t>页面</a:t>
            </a:r>
            <a:endParaRPr lang="zh-CN" altLang="en-US" sz="3200"/>
          </a:p>
        </p:txBody>
      </p:sp>
      <p:pic>
        <p:nvPicPr>
          <p:cNvPr id="2" name="图片 1"/>
          <p:cNvPicPr>
            <a:picLocks noChangeAspect="1"/>
          </p:cNvPicPr>
          <p:nvPr>
            <p:custDataLst>
              <p:tags r:id="rId2"/>
            </p:custDataLst>
          </p:nvPr>
        </p:nvPicPr>
        <p:blipFill>
          <a:blip r:embed="rId3"/>
          <a:stretch>
            <a:fillRect/>
          </a:stretch>
        </p:blipFill>
        <p:spPr>
          <a:xfrm>
            <a:off x="917575" y="764540"/>
            <a:ext cx="9416415" cy="4617720"/>
          </a:xfrm>
          <a:prstGeom prst="rect">
            <a:avLst/>
          </a:prstGeom>
        </p:spPr>
      </p:pic>
      <p:sp>
        <p:nvSpPr>
          <p:cNvPr id="3" name="文本框 2"/>
          <p:cNvSpPr txBox="1"/>
          <p:nvPr/>
        </p:nvSpPr>
        <p:spPr>
          <a:xfrm>
            <a:off x="2255520" y="5537200"/>
            <a:ext cx="6096000" cy="922020"/>
          </a:xfrm>
          <a:prstGeom prst="rect">
            <a:avLst/>
          </a:prstGeom>
          <a:noFill/>
        </p:spPr>
        <p:txBody>
          <a:bodyPr wrap="square" rtlCol="0" anchor="t">
            <a:spAutoFit/>
          </a:bodyPr>
          <a:p>
            <a:r>
              <a:rPr lang="zh-CN" altLang="en-US"/>
              <a:t>Kortex Web App屏幕分为几个主要部分:•主导航面板•主信息面板•通知栏•快捷方式面板•机器人控制面板•模式指示、用户图标和E-stop</a:t>
            </a:r>
            <a:endParaRPr lang="zh-CN" altLang="en-US"/>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728345" y="1760220"/>
            <a:ext cx="5905500" cy="3771900"/>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6934200" y="1760220"/>
            <a:ext cx="4602480" cy="3467100"/>
          </a:xfrm>
          <a:prstGeom prst="rect">
            <a:avLst/>
          </a:prstGeom>
        </p:spPr>
      </p:pic>
      <p:sp>
        <p:nvSpPr>
          <p:cNvPr id="7" name="文本框 6"/>
          <p:cNvSpPr txBox="1"/>
          <p:nvPr>
            <p:custDataLst>
              <p:tags r:id="rId5"/>
            </p:custDataLst>
          </p:nvPr>
        </p:nvSpPr>
        <p:spPr>
          <a:xfrm>
            <a:off x="186690" y="121920"/>
            <a:ext cx="5216525" cy="642620"/>
          </a:xfrm>
          <a:prstGeom prst="rect">
            <a:avLst/>
          </a:prstGeom>
          <a:noFill/>
        </p:spPr>
        <p:txBody>
          <a:bodyPr wrap="square" rtlCol="0">
            <a:noAutofit/>
          </a:bodyPr>
          <a:p>
            <a:r>
              <a:rPr lang="zh-CN" altLang="en-US" sz="3200"/>
              <a:t>机器人末端夹爪</a:t>
            </a:r>
            <a:r>
              <a:rPr lang="zh-CN" altLang="en-US" sz="3200"/>
              <a:t>安装</a:t>
            </a:r>
            <a:endParaRPr lang="zh-CN" altLang="en-US" sz="3200"/>
          </a:p>
        </p:txBody>
      </p: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919480" y="746125"/>
            <a:ext cx="10550525" cy="4939665"/>
          </a:xfrm>
          <a:prstGeom prst="rect">
            <a:avLst/>
          </a:prstGeom>
        </p:spPr>
      </p:pic>
      <p:sp>
        <p:nvSpPr>
          <p:cNvPr id="4" name="文本框 3"/>
          <p:cNvSpPr txBox="1"/>
          <p:nvPr>
            <p:custDataLst>
              <p:tags r:id="rId3"/>
            </p:custDataLst>
          </p:nvPr>
        </p:nvSpPr>
        <p:spPr>
          <a:xfrm>
            <a:off x="1073785" y="5685790"/>
            <a:ext cx="10833100" cy="1063625"/>
          </a:xfrm>
          <a:prstGeom prst="rect">
            <a:avLst/>
          </a:prstGeom>
          <a:noFill/>
        </p:spPr>
        <p:txBody>
          <a:bodyPr wrap="square" rtlCol="0" anchor="t">
            <a:noAutofit/>
          </a:bodyPr>
          <a:p>
            <a:r>
              <a:rPr lang="zh-CN" altLang="en-US"/>
              <a:t>在Robot配置页面上，打开Arm配置选项卡和Product部分。</a:t>
            </a:r>
            <a:endParaRPr lang="zh-CN" altLang="en-US"/>
          </a:p>
          <a:p>
            <a:r>
              <a:rPr lang="zh-CN" altLang="en-US"/>
              <a:t>有一个“末端执行器类型”字段，带有一个下拉菜单选择器。你会看到两个选项:Robotiq 2F-85夹持器，两根手指和Robotiq 2F-140夹持器，两根手指。从列表中选择你的夹持器类型</a:t>
            </a:r>
            <a:endParaRPr lang="zh-CN" altLang="en-US"/>
          </a:p>
        </p:txBody>
      </p:sp>
      <p:sp>
        <p:nvSpPr>
          <p:cNvPr id="7" name="文本框 6"/>
          <p:cNvSpPr txBox="1"/>
          <p:nvPr>
            <p:custDataLst>
              <p:tags r:id="rId4"/>
            </p:custDataLst>
          </p:nvPr>
        </p:nvSpPr>
        <p:spPr>
          <a:xfrm>
            <a:off x="186690" y="121920"/>
            <a:ext cx="5216525" cy="642620"/>
          </a:xfrm>
          <a:prstGeom prst="rect">
            <a:avLst/>
          </a:prstGeom>
          <a:noFill/>
        </p:spPr>
        <p:txBody>
          <a:bodyPr wrap="square" rtlCol="0">
            <a:noAutofit/>
          </a:bodyPr>
          <a:p>
            <a:r>
              <a:rPr lang="zh-CN" altLang="en-US" sz="3200"/>
              <a:t>机器人末端夹爪</a:t>
            </a:r>
            <a:r>
              <a:rPr lang="zh-CN" altLang="en-US" sz="3200"/>
              <a:t>配置</a:t>
            </a:r>
            <a:endParaRPr lang="zh-CN" altLang="en-US" sz="3200"/>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364490" y="1023620"/>
            <a:ext cx="5806440" cy="3329940"/>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1046480" y="4628515"/>
            <a:ext cx="4282440" cy="1859280"/>
          </a:xfrm>
          <a:prstGeom prst="rect">
            <a:avLst/>
          </a:prstGeom>
        </p:spPr>
      </p:pic>
      <p:sp>
        <p:nvSpPr>
          <p:cNvPr id="7" name="文本框 6"/>
          <p:cNvSpPr txBox="1"/>
          <p:nvPr>
            <p:custDataLst>
              <p:tags r:id="rId5"/>
            </p:custDataLst>
          </p:nvPr>
        </p:nvSpPr>
        <p:spPr>
          <a:xfrm>
            <a:off x="186690" y="121920"/>
            <a:ext cx="5216525" cy="642620"/>
          </a:xfrm>
          <a:prstGeom prst="rect">
            <a:avLst/>
          </a:prstGeom>
          <a:noFill/>
        </p:spPr>
        <p:txBody>
          <a:bodyPr wrap="square" rtlCol="0">
            <a:noAutofit/>
          </a:bodyPr>
          <a:p>
            <a:r>
              <a:rPr lang="zh-CN" altLang="en-US" sz="3200"/>
              <a:t>机器人法兰电气</a:t>
            </a:r>
            <a:r>
              <a:rPr lang="zh-CN" altLang="en-US" sz="3200"/>
              <a:t>接口</a:t>
            </a:r>
            <a:endParaRPr lang="zh-CN" altLang="en-US" sz="3200"/>
          </a:p>
        </p:txBody>
      </p:sp>
      <p:sp>
        <p:nvSpPr>
          <p:cNvPr id="4" name="文本框 3"/>
          <p:cNvSpPr txBox="1"/>
          <p:nvPr>
            <p:custDataLst>
              <p:tags r:id="rId6"/>
            </p:custDataLst>
          </p:nvPr>
        </p:nvSpPr>
        <p:spPr>
          <a:xfrm>
            <a:off x="6309360" y="2421890"/>
            <a:ext cx="4893310" cy="3921760"/>
          </a:xfrm>
          <a:prstGeom prst="rect">
            <a:avLst/>
          </a:prstGeom>
          <a:noFill/>
        </p:spPr>
        <p:txBody>
          <a:bodyPr wrap="square" rtlCol="0" anchor="t">
            <a:noAutofit/>
          </a:bodyPr>
          <a:p>
            <a:r>
              <a:rPr lang="zh-CN" altLang="en-US"/>
              <a:t>在Robot配置页面上，打开Arm配置选项卡和Product部分。</a:t>
            </a:r>
            <a:endParaRPr lang="zh-CN" altLang="en-US"/>
          </a:p>
          <a:p>
            <a:endParaRPr lang="zh-CN" altLang="en-US"/>
          </a:p>
          <a:p>
            <a:r>
              <a:rPr lang="zh-CN" altLang="en-US"/>
              <a:t>有一个“末端执行器类型”字段，带有一个下拉菜单选择器。你会看到两个选项:Robotiq 2F-85夹持器，两根手指和Robotiq 2F-140夹持器，两根手指。</a:t>
            </a:r>
            <a:endParaRPr lang="zh-CN" altLang="en-US"/>
          </a:p>
          <a:p>
            <a:endParaRPr lang="zh-CN" altLang="en-US"/>
          </a:p>
          <a:p>
            <a:r>
              <a:rPr lang="zh-CN" altLang="en-US"/>
              <a:t>从列表中选择你的夹持器类型</a:t>
            </a:r>
            <a:r>
              <a:rPr lang="en-US" altLang="zh-CN"/>
              <a:t>,</a:t>
            </a:r>
            <a:r>
              <a:rPr lang="zh-CN" altLang="en-US">
                <a:sym typeface="+mn-ea"/>
              </a:rPr>
              <a:t>Robotiq 2F-85和2F-140 Gripper型号完全支持机器人</a:t>
            </a:r>
            <a:r>
              <a:rPr lang="zh-CN" altLang="en-US"/>
              <a:t>。</a:t>
            </a:r>
            <a:endParaRPr lang="zh-CN" altLang="en-US"/>
          </a:p>
        </p:txBody>
      </p:sp>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1240790" y="748665"/>
            <a:ext cx="8773795" cy="3984625"/>
          </a:xfrm>
          <a:prstGeom prst="rect">
            <a:avLst/>
          </a:prstGeom>
        </p:spPr>
      </p:pic>
      <p:graphicFrame>
        <p:nvGraphicFramePr>
          <p:cNvPr id="4" name="表格 3"/>
          <p:cNvGraphicFramePr/>
          <p:nvPr/>
        </p:nvGraphicFramePr>
        <p:xfrm>
          <a:off x="1240790" y="5002530"/>
          <a:ext cx="8533765" cy="1524000"/>
        </p:xfrm>
        <a:graphic>
          <a:graphicData uri="http://schemas.openxmlformats.org/drawingml/2006/table">
            <a:tbl>
              <a:tblPr firstRow="1" bandRow="1">
                <a:tableStyleId>{5C22544A-7EE6-4342-B048-85BDC9FD1C3A}</a:tableStyleId>
              </a:tblPr>
              <a:tblGrid>
                <a:gridCol w="2132965"/>
                <a:gridCol w="2132965"/>
                <a:gridCol w="2132965"/>
                <a:gridCol w="2132965"/>
              </a:tblGrid>
              <a:tr h="381000">
                <a:tc>
                  <a:txBody>
                    <a:bodyPr/>
                    <a:p>
                      <a:pPr>
                        <a:buNone/>
                      </a:pPr>
                      <a:r>
                        <a:rPr lang="zh-CN" altLang="en-US" sz="1800">
                          <a:sym typeface="+mn-ea"/>
                        </a:rPr>
                        <a:t>短按</a:t>
                      </a:r>
                      <a:r>
                        <a:rPr lang="en-US" altLang="zh-CN"/>
                        <a:t>LB</a:t>
                      </a:r>
                      <a:endParaRPr lang="zh-CN" altLang="en-US"/>
                    </a:p>
                  </a:txBody>
                  <a:tcPr/>
                </a:tc>
                <a:tc>
                  <a:txBody>
                    <a:bodyPr/>
                    <a:p>
                      <a:pPr>
                        <a:buNone/>
                      </a:pPr>
                      <a:r>
                        <a:rPr lang="zh-CN" altLang="en-US"/>
                        <a:t>解除</a:t>
                      </a:r>
                      <a:r>
                        <a:rPr lang="zh-CN" altLang="en-US"/>
                        <a:t>停止</a:t>
                      </a:r>
                      <a:endParaRPr lang="zh-CN" altLang="en-US"/>
                    </a:p>
                  </a:txBody>
                  <a:tcPr/>
                </a:tc>
                <a:tc>
                  <a:txBody>
                    <a:bodyPr/>
                    <a:p>
                      <a:pPr>
                        <a:buNone/>
                      </a:pPr>
                      <a:r>
                        <a:rPr lang="zh-CN" altLang="en-US" sz="1800">
                          <a:sym typeface="+mn-ea"/>
                        </a:rPr>
                        <a:t>短按</a:t>
                      </a:r>
                      <a:r>
                        <a:rPr lang="en-US" altLang="zh-CN"/>
                        <a:t>RB</a:t>
                      </a:r>
                      <a:endParaRPr lang="en-US" altLang="zh-CN"/>
                    </a:p>
                  </a:txBody>
                  <a:tcPr/>
                </a:tc>
                <a:tc>
                  <a:txBody>
                    <a:bodyPr/>
                    <a:p>
                      <a:pPr>
                        <a:buNone/>
                      </a:pPr>
                      <a:r>
                        <a:rPr lang="zh-CN" altLang="en-US"/>
                        <a:t>停止</a:t>
                      </a:r>
                      <a:endParaRPr lang="zh-CN" altLang="en-US"/>
                    </a:p>
                  </a:txBody>
                  <a:tcPr/>
                </a:tc>
              </a:tr>
              <a:tr h="381000">
                <a:tc>
                  <a:txBody>
                    <a:bodyPr/>
                    <a:p>
                      <a:pPr>
                        <a:buNone/>
                      </a:pPr>
                      <a:r>
                        <a:rPr lang="zh-CN" altLang="en-US" sz="1800">
                          <a:sym typeface="+mn-ea"/>
                        </a:rPr>
                        <a:t>短按</a:t>
                      </a:r>
                      <a:r>
                        <a:rPr lang="en-US" altLang="zh-CN"/>
                        <a:t>LT</a:t>
                      </a:r>
                      <a:endParaRPr lang="en-US" altLang="zh-CN"/>
                    </a:p>
                  </a:txBody>
                  <a:tcPr/>
                </a:tc>
                <a:tc>
                  <a:txBody>
                    <a:bodyPr/>
                    <a:p>
                      <a:pPr>
                        <a:buNone/>
                      </a:pPr>
                      <a:r>
                        <a:rPr lang="zh-CN" altLang="en-US"/>
                        <a:t>关闭</a:t>
                      </a:r>
                      <a:r>
                        <a:rPr lang="zh-CN" altLang="en-US"/>
                        <a:t>夹爪</a:t>
                      </a:r>
                      <a:endParaRPr lang="zh-CN" altLang="en-US"/>
                    </a:p>
                  </a:txBody>
                  <a:tcPr/>
                </a:tc>
                <a:tc>
                  <a:txBody>
                    <a:bodyPr/>
                    <a:p>
                      <a:pPr>
                        <a:buNone/>
                      </a:pPr>
                      <a:r>
                        <a:rPr lang="zh-CN" altLang="en-US" sz="1800">
                          <a:sym typeface="+mn-ea"/>
                        </a:rPr>
                        <a:t>短按</a:t>
                      </a:r>
                      <a:r>
                        <a:rPr lang="en-US" altLang="zh-CN"/>
                        <a:t>RT</a:t>
                      </a:r>
                      <a:endParaRPr lang="en-US" altLang="zh-CN"/>
                    </a:p>
                  </a:txBody>
                  <a:tcPr/>
                </a:tc>
                <a:tc>
                  <a:txBody>
                    <a:bodyPr/>
                    <a:p>
                      <a:pPr>
                        <a:buNone/>
                      </a:pPr>
                      <a:r>
                        <a:rPr lang="zh-CN" altLang="en-US"/>
                        <a:t>打开</a:t>
                      </a:r>
                      <a:r>
                        <a:rPr lang="zh-CN" altLang="en-US"/>
                        <a:t>夹爪</a:t>
                      </a:r>
                      <a:endParaRPr lang="zh-CN" altLang="en-US"/>
                    </a:p>
                  </a:txBody>
                  <a:tcPr/>
                </a:tc>
              </a:tr>
              <a:tr h="381000">
                <a:tc>
                  <a:txBody>
                    <a:bodyPr/>
                    <a:p>
                      <a:pPr>
                        <a:buNone/>
                      </a:pPr>
                      <a:r>
                        <a:rPr lang="zh-CN" altLang="en-US"/>
                        <a:t>长按</a:t>
                      </a:r>
                      <a:r>
                        <a:rPr lang="en-US" altLang="zh-CN"/>
                        <a:t>A</a:t>
                      </a:r>
                      <a:endParaRPr lang="en-US" altLang="zh-CN"/>
                    </a:p>
                  </a:txBody>
                  <a:tcPr/>
                </a:tc>
                <a:tc>
                  <a:txBody>
                    <a:bodyPr/>
                    <a:p>
                      <a:pPr>
                        <a:buNone/>
                      </a:pPr>
                      <a:r>
                        <a:rPr lang="zh-CN" altLang="en-US"/>
                        <a:t>机器人</a:t>
                      </a:r>
                      <a:r>
                        <a:rPr lang="zh-CN" altLang="en-US"/>
                        <a:t>收缩</a:t>
                      </a:r>
                      <a:endParaRPr lang="zh-CN" altLang="en-US"/>
                    </a:p>
                  </a:txBody>
                  <a:tcPr/>
                </a:tc>
                <a:tc>
                  <a:txBody>
                    <a:bodyPr/>
                    <a:p>
                      <a:pPr>
                        <a:buNone/>
                      </a:pPr>
                      <a:r>
                        <a:rPr lang="zh-CN" altLang="en-US"/>
                        <a:t>长按</a:t>
                      </a:r>
                      <a:r>
                        <a:rPr lang="en-US" altLang="zh-CN"/>
                        <a:t>B</a:t>
                      </a:r>
                      <a:endParaRPr lang="en-US" altLang="zh-CN"/>
                    </a:p>
                  </a:txBody>
                  <a:tcPr/>
                </a:tc>
                <a:tc>
                  <a:txBody>
                    <a:bodyPr/>
                    <a:p>
                      <a:pPr>
                        <a:buNone/>
                      </a:pPr>
                      <a:r>
                        <a:rPr lang="zh-CN" altLang="en-US"/>
                        <a:t>机器人运动到</a:t>
                      </a:r>
                      <a:r>
                        <a:rPr lang="en-US" altLang="zh-CN"/>
                        <a:t>home</a:t>
                      </a:r>
                      <a:endParaRPr lang="en-US" altLang="zh-CN"/>
                    </a:p>
                  </a:txBody>
                  <a:tcPr/>
                </a:tc>
              </a:tr>
              <a:tr h="381000">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bl>
          </a:graphicData>
        </a:graphic>
      </p:graphicFrame>
      <p:sp>
        <p:nvSpPr>
          <p:cNvPr id="7" name="文本框 6"/>
          <p:cNvSpPr txBox="1"/>
          <p:nvPr>
            <p:custDataLst>
              <p:tags r:id="rId3"/>
            </p:custDataLst>
          </p:nvPr>
        </p:nvSpPr>
        <p:spPr>
          <a:xfrm>
            <a:off x="238125" y="234950"/>
            <a:ext cx="5216525" cy="642620"/>
          </a:xfrm>
          <a:prstGeom prst="rect">
            <a:avLst/>
          </a:prstGeom>
          <a:noFill/>
        </p:spPr>
        <p:txBody>
          <a:bodyPr wrap="square" rtlCol="0">
            <a:noAutofit/>
          </a:bodyPr>
          <a:p>
            <a:r>
              <a:rPr lang="zh-CN" altLang="en-US" sz="3200"/>
              <a:t>手柄</a:t>
            </a:r>
            <a:r>
              <a:rPr lang="zh-CN" altLang="en-US" sz="3200"/>
              <a:t>使用</a:t>
            </a:r>
            <a:endParaRPr lang="zh-CN" altLang="en-US" sz="3200"/>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2565400" y="1379220"/>
            <a:ext cx="5598795" cy="2430145"/>
          </a:xfrm>
          <a:prstGeom prst="rect">
            <a:avLst/>
          </a:prstGeom>
        </p:spPr>
      </p:pic>
      <p:graphicFrame>
        <p:nvGraphicFramePr>
          <p:cNvPr id="4" name="表格 3"/>
          <p:cNvGraphicFramePr/>
          <p:nvPr>
            <p:custDataLst>
              <p:tags r:id="rId3"/>
            </p:custDataLst>
          </p:nvPr>
        </p:nvGraphicFramePr>
        <p:xfrm>
          <a:off x="1978660" y="4424045"/>
          <a:ext cx="7020560" cy="1215390"/>
        </p:xfrm>
        <a:graphic>
          <a:graphicData uri="http://schemas.openxmlformats.org/drawingml/2006/table">
            <a:tbl>
              <a:tblPr firstRow="1" bandRow="1">
                <a:tableStyleId>{5C22544A-7EE6-4342-B048-85BDC9FD1C3A}</a:tableStyleId>
              </a:tblPr>
              <a:tblGrid>
                <a:gridCol w="3510280"/>
                <a:gridCol w="3510280"/>
              </a:tblGrid>
              <a:tr h="353695">
                <a:tc>
                  <a:txBody>
                    <a:bodyPr/>
                    <a:p>
                      <a:pPr>
                        <a:buNone/>
                      </a:pPr>
                      <a:r>
                        <a:rPr lang="zh-CN" altLang="en-US"/>
                        <a:t>按键</a:t>
                      </a:r>
                      <a:endParaRPr lang="zh-CN" altLang="en-US"/>
                    </a:p>
                  </a:txBody>
                  <a:tcPr/>
                </a:tc>
                <a:tc>
                  <a:txBody>
                    <a:bodyPr/>
                    <a:p>
                      <a:pPr>
                        <a:buNone/>
                      </a:pPr>
                      <a:endParaRPr lang="zh-CN" altLang="en-US"/>
                    </a:p>
                  </a:txBody>
                  <a:tcPr/>
                </a:tc>
              </a:tr>
              <a:tr h="424815">
                <a:tc>
                  <a:txBody>
                    <a:bodyPr/>
                    <a:p>
                      <a:pPr>
                        <a:buNone/>
                      </a:pPr>
                      <a:r>
                        <a:rPr lang="zh-CN" altLang="en-US"/>
                        <a:t>长按按键</a:t>
                      </a:r>
                      <a:r>
                        <a:rPr lang="en-US" altLang="zh-CN"/>
                        <a:t>1</a:t>
                      </a:r>
                      <a:endParaRPr lang="en-US" altLang="zh-CN"/>
                    </a:p>
                  </a:txBody>
                  <a:tcPr/>
                </a:tc>
                <a:tc>
                  <a:txBody>
                    <a:bodyPr/>
                    <a:p>
                      <a:pPr>
                        <a:buNone/>
                      </a:pPr>
                      <a:r>
                        <a:rPr lang="zh-CN" altLang="en-US"/>
                        <a:t>笛卡尔坐标系</a:t>
                      </a:r>
                      <a:r>
                        <a:rPr lang="zh-CN" altLang="en-US"/>
                        <a:t>拖动</a:t>
                      </a:r>
                      <a:endParaRPr lang="zh-CN" altLang="en-US"/>
                    </a:p>
                  </a:txBody>
                  <a:tcPr/>
                </a:tc>
              </a:tr>
              <a:tr h="424815">
                <a:tc>
                  <a:txBody>
                    <a:bodyPr/>
                    <a:p>
                      <a:pPr>
                        <a:buNone/>
                      </a:pPr>
                      <a:r>
                        <a:rPr lang="zh-CN" altLang="en-US"/>
                        <a:t>长按按键</a:t>
                      </a:r>
                      <a:r>
                        <a:rPr lang="en-US" altLang="zh-CN"/>
                        <a:t>2</a:t>
                      </a:r>
                      <a:endParaRPr lang="en-US" altLang="zh-CN"/>
                    </a:p>
                  </a:txBody>
                  <a:tcPr/>
                </a:tc>
                <a:tc>
                  <a:txBody>
                    <a:bodyPr/>
                    <a:p>
                      <a:pPr>
                        <a:buNone/>
                      </a:pPr>
                      <a:r>
                        <a:rPr lang="zh-CN" altLang="en-US"/>
                        <a:t>关节坐标系</a:t>
                      </a:r>
                      <a:r>
                        <a:rPr lang="zh-CN" altLang="en-US"/>
                        <a:t>拖动</a:t>
                      </a:r>
                      <a:endParaRPr lang="zh-CN" altLang="en-US"/>
                    </a:p>
                  </a:txBody>
                  <a:tcPr/>
                </a:tc>
              </a:tr>
            </a:tbl>
          </a:graphicData>
        </a:graphic>
      </p:graphicFrame>
      <p:sp>
        <p:nvSpPr>
          <p:cNvPr id="7" name="文本框 6"/>
          <p:cNvSpPr txBox="1"/>
          <p:nvPr>
            <p:custDataLst>
              <p:tags r:id="rId4"/>
            </p:custDataLst>
          </p:nvPr>
        </p:nvSpPr>
        <p:spPr>
          <a:xfrm>
            <a:off x="186690" y="121920"/>
            <a:ext cx="5216525" cy="642620"/>
          </a:xfrm>
          <a:prstGeom prst="rect">
            <a:avLst/>
          </a:prstGeom>
          <a:noFill/>
        </p:spPr>
        <p:txBody>
          <a:bodyPr wrap="square" rtlCol="0">
            <a:noAutofit/>
          </a:bodyPr>
          <a:p>
            <a:r>
              <a:rPr lang="zh-CN" altLang="en-US" sz="3200"/>
              <a:t>拖动按钮</a:t>
            </a:r>
            <a:r>
              <a:rPr lang="zh-CN" altLang="en-US" sz="3200"/>
              <a:t>使用</a:t>
            </a:r>
            <a:endParaRPr lang="zh-CN" altLang="en-US" sz="3200"/>
          </a:p>
        </p:txBody>
      </p:sp>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20720" y="1223645"/>
            <a:ext cx="6744335" cy="5190490"/>
          </a:xfrm>
          <a:prstGeom prst="rect">
            <a:avLst/>
          </a:prstGeom>
          <a:noFill/>
        </p:spPr>
        <p:txBody>
          <a:bodyPr wrap="square" rtlCol="0" anchor="t">
            <a:noAutofit/>
          </a:bodyPr>
          <a:p>
            <a:r>
              <a:rPr lang="zh-CN" altLang="en-US"/>
              <a:t>在高级控制中，命令通过使用Kinova.Api.Base API的单个命令发送到基础。这些命令由Kinova机器人控制库处理。</a:t>
            </a:r>
            <a:endParaRPr lang="zh-CN" altLang="en-US"/>
          </a:p>
          <a:p>
            <a:endParaRPr lang="zh-CN" altLang="en-US"/>
          </a:p>
          <a:p>
            <a:r>
              <a:rPr lang="zh-CN" altLang="en-US"/>
              <a:t>机器人控制库应用高级控制功能，如:•奇点避免•保护区•笛卡尔和关节限制•可配置的速度和加速度限制控制库还将命令分解为较小的命令，基地将通过其与执行器的1 kHz通信回路逐步发送到单个机器人执行器。</a:t>
            </a:r>
            <a:endParaRPr lang="zh-CN" altLang="en-US"/>
          </a:p>
          <a:p>
            <a:endParaRPr lang="zh-CN" altLang="en-US"/>
          </a:p>
          <a:p>
            <a:r>
              <a:rPr lang="zh-CN" altLang="en-US"/>
              <a:t>在低级控制中，使用Kinova.Api.BaseCyclic API，用户以高达1khz的速率向每个执行器和夹具发送一系列小命令，作为用户定义回路的一部分。基地接收这些命令，并通过自己与机器人设备的1khz通信回路将它们路由到适当的执行器和抓取器。</a:t>
            </a:r>
            <a:endParaRPr lang="zh-CN" altLang="en-US"/>
          </a:p>
          <a:p>
            <a:endParaRPr lang="zh-CN" altLang="en-US"/>
          </a:p>
          <a:p>
            <a:r>
              <a:rPr lang="zh-CN" altLang="en-US"/>
              <a:t>高级控制更容易使用，并提供额外的保护。然而，由于Kinova控制库的处理开销，它会变慢。高电平控制运行在40hz。</a:t>
            </a:r>
            <a:endParaRPr lang="zh-CN" altLang="en-US"/>
          </a:p>
        </p:txBody>
      </p:sp>
      <p:sp>
        <p:nvSpPr>
          <p:cNvPr id="7" name="文本框 6"/>
          <p:cNvSpPr txBox="1"/>
          <p:nvPr>
            <p:custDataLst>
              <p:tags r:id="rId1"/>
            </p:custDataLst>
          </p:nvPr>
        </p:nvSpPr>
        <p:spPr>
          <a:xfrm>
            <a:off x="186690" y="121920"/>
            <a:ext cx="5216525" cy="642620"/>
          </a:xfrm>
          <a:prstGeom prst="rect">
            <a:avLst/>
          </a:prstGeom>
          <a:noFill/>
        </p:spPr>
        <p:txBody>
          <a:bodyPr wrap="square" rtlCol="0">
            <a:noAutofit/>
          </a:bodyPr>
          <a:p>
            <a:r>
              <a:rPr lang="zh-CN" altLang="en-US" sz="3200"/>
              <a:t>机器人</a:t>
            </a:r>
            <a:r>
              <a:rPr lang="zh-CN" altLang="en-US" sz="3200"/>
              <a:t>控制</a:t>
            </a:r>
            <a:endParaRPr lang="zh-CN" altLang="en-US" sz="3200"/>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2605" y="3071495"/>
            <a:ext cx="6096000" cy="1753235"/>
          </a:xfrm>
          <a:prstGeom prst="rect">
            <a:avLst/>
          </a:prstGeom>
          <a:noFill/>
        </p:spPr>
        <p:txBody>
          <a:bodyPr wrap="square" rtlCol="0" anchor="t">
            <a:spAutoFit/>
          </a:bodyPr>
          <a:p>
            <a:r>
              <a:rPr lang="zh-CN" altLang="en-US"/>
              <a:t>颜色传感器流:rtsp://&lt;基本IPv4地址&gt;/color•深度传感器流:rtsp://&lt;基本IPv4地址&gt;/depth对于基本控制器网络接口的默认配置，这将给出:</a:t>
            </a:r>
            <a:endParaRPr lang="zh-CN" altLang="en-US"/>
          </a:p>
          <a:p>
            <a:r>
              <a:rPr lang="zh-CN" altLang="en-US"/>
              <a:t>rtsp://192.168.1.10/color•</a:t>
            </a:r>
            <a:endParaRPr lang="zh-CN" altLang="en-US"/>
          </a:p>
          <a:p>
            <a:r>
              <a:rPr lang="zh-CN" altLang="en-US"/>
              <a:t>rtsp://192.168.1.10/depth</a:t>
            </a:r>
            <a:endParaRPr lang="zh-CN" altLang="en-US"/>
          </a:p>
          <a:p>
            <a:endParaRPr lang="zh-CN" altLang="en-US"/>
          </a:p>
        </p:txBody>
      </p:sp>
      <p:sp>
        <p:nvSpPr>
          <p:cNvPr id="3" name="文本框 2"/>
          <p:cNvSpPr txBox="1"/>
          <p:nvPr/>
        </p:nvSpPr>
        <p:spPr>
          <a:xfrm>
            <a:off x="1792605" y="1607185"/>
            <a:ext cx="6096000" cy="922020"/>
          </a:xfrm>
          <a:prstGeom prst="rect">
            <a:avLst/>
          </a:prstGeom>
          <a:noFill/>
        </p:spPr>
        <p:txBody>
          <a:bodyPr wrap="square" rtlCol="0" anchor="t">
            <a:spAutoFit/>
          </a:bodyPr>
          <a:p>
            <a:r>
              <a:rPr lang="zh-CN" altLang="en-US"/>
              <a:t>访问视觉模块的颜色和深度流视觉模块的颜色和深度流可以从连接到机器人基座的计算机访问。视频模块传感器捕获两个视频流:•颜色•深度</a:t>
            </a:r>
            <a:endParaRPr lang="zh-CN" altLang="en-US"/>
          </a:p>
        </p:txBody>
      </p:sp>
      <p:sp>
        <p:nvSpPr>
          <p:cNvPr id="7" name="文本框 6"/>
          <p:cNvSpPr txBox="1"/>
          <p:nvPr>
            <p:custDataLst>
              <p:tags r:id="rId1"/>
            </p:custDataLst>
          </p:nvPr>
        </p:nvSpPr>
        <p:spPr>
          <a:xfrm>
            <a:off x="186690" y="121920"/>
            <a:ext cx="5216525" cy="642620"/>
          </a:xfrm>
          <a:prstGeom prst="rect">
            <a:avLst/>
          </a:prstGeom>
          <a:noFill/>
        </p:spPr>
        <p:txBody>
          <a:bodyPr wrap="square" rtlCol="0">
            <a:noAutofit/>
          </a:bodyPr>
          <a:p>
            <a:r>
              <a:rPr lang="zh-CN" altLang="en-US" sz="3200"/>
              <a:t>相机</a:t>
            </a:r>
            <a:r>
              <a:rPr lang="zh-CN" altLang="en-US" sz="3200"/>
              <a:t>使用</a:t>
            </a:r>
            <a:endParaRPr lang="zh-CN" altLang="en-US" sz="3200"/>
          </a:p>
        </p:txBody>
      </p:sp>
      <p:sp>
        <p:nvSpPr>
          <p:cNvPr id="4" name="文本框 3"/>
          <p:cNvSpPr txBox="1"/>
          <p:nvPr/>
        </p:nvSpPr>
        <p:spPr>
          <a:xfrm>
            <a:off x="1792605" y="4902200"/>
            <a:ext cx="6096000" cy="922020"/>
          </a:xfrm>
          <a:prstGeom prst="rect">
            <a:avLst/>
          </a:prstGeom>
          <a:noFill/>
        </p:spPr>
        <p:txBody>
          <a:bodyPr wrap="square" rtlCol="0" anchor="t">
            <a:spAutoFit/>
          </a:bodyPr>
          <a:p>
            <a:r>
              <a:rPr lang="zh-CN" altLang="en-US"/>
              <a:t>有关使用Kinova®Kortex™API配置视觉模块的更多指导，请参阅Kinova®Kortex™GitHub存储库上的视觉示例:•c++视觉示例•Python视觉示例</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rcRect l="14155"/>
          <a:stretch>
            <a:fillRect/>
          </a:stretch>
        </p:blipFill>
        <p:spPr>
          <a:xfrm>
            <a:off x="521970" y="1254760"/>
            <a:ext cx="11147425" cy="5006975"/>
          </a:xfrm>
          <a:prstGeom prst="rect">
            <a:avLst/>
          </a:prstGeom>
        </p:spPr>
      </p:pic>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71185" y="1696085"/>
            <a:ext cx="6096000" cy="3692525"/>
          </a:xfrm>
          <a:prstGeom prst="rect">
            <a:avLst/>
          </a:prstGeom>
          <a:noFill/>
        </p:spPr>
        <p:txBody>
          <a:bodyPr wrap="square" rtlCol="0" anchor="t">
            <a:spAutoFit/>
          </a:bodyPr>
          <a:p>
            <a:r>
              <a:rPr lang="en-US" altLang="zh-CN"/>
              <a:t>1.</a:t>
            </a:r>
            <a:r>
              <a:rPr lang="zh-CN" altLang="en-US"/>
              <a:t>可配置的参数机器人有许多可配置的参数，以定制机器人的操作。这些可以使用API和Web App进行配置。</a:t>
            </a:r>
            <a:endParaRPr lang="zh-CN" altLang="en-US"/>
          </a:p>
          <a:p>
            <a:endParaRPr lang="zh-CN" altLang="en-US"/>
          </a:p>
          <a:p>
            <a:r>
              <a:rPr lang="zh-CN" altLang="en-US"/>
              <a:t>这些参数可以使用适当的Kinova™Kortex®api进行配置。有关如何使用API执行配置的详细信息，请参阅API文档。</a:t>
            </a:r>
            <a:endParaRPr lang="zh-CN" altLang="en-US"/>
          </a:p>
          <a:p>
            <a:endParaRPr lang="zh-CN" altLang="en-US"/>
          </a:p>
          <a:p>
            <a:r>
              <a:rPr lang="zh-CN" altLang="en-US"/>
              <a:t>其中部分参数也可以通过Kortex Web App GUI进行配置，访问方式如下:</a:t>
            </a:r>
            <a:endParaRPr lang="zh-CN" altLang="en-US"/>
          </a:p>
          <a:p>
            <a:r>
              <a:rPr lang="zh-CN" altLang="en-US"/>
              <a:t>1.单击“确定”。打开Kortex Web App。</a:t>
            </a:r>
            <a:endParaRPr lang="zh-CN" altLang="en-US"/>
          </a:p>
          <a:p>
            <a:endParaRPr lang="zh-CN" altLang="en-US"/>
          </a:p>
          <a:p>
            <a:r>
              <a:rPr lang="zh-CN" altLang="en-US"/>
              <a:t>2. 导航到Robot Configurations页面。</a:t>
            </a:r>
            <a:endParaRPr lang="zh-CN" altLang="en-US"/>
          </a:p>
          <a:p>
            <a:endParaRPr lang="zh-CN" altLang="en-US"/>
          </a:p>
          <a:p>
            <a:r>
              <a:rPr lang="zh-CN" altLang="en-US"/>
              <a:t>3. 访问一个可用选项卡上的可配置参数</a:t>
            </a:r>
            <a:endParaRPr lang="zh-CN" altLang="en-US"/>
          </a:p>
        </p:txBody>
      </p:sp>
      <p:sp>
        <p:nvSpPr>
          <p:cNvPr id="7" name="文本框 6"/>
          <p:cNvSpPr txBox="1"/>
          <p:nvPr>
            <p:custDataLst>
              <p:tags r:id="rId1"/>
            </p:custDataLst>
          </p:nvPr>
        </p:nvSpPr>
        <p:spPr>
          <a:xfrm>
            <a:off x="186690" y="121920"/>
            <a:ext cx="5216525" cy="642620"/>
          </a:xfrm>
          <a:prstGeom prst="rect">
            <a:avLst/>
          </a:prstGeom>
          <a:noFill/>
        </p:spPr>
        <p:txBody>
          <a:bodyPr wrap="square" rtlCol="0">
            <a:noAutofit/>
          </a:bodyPr>
          <a:p>
            <a:r>
              <a:rPr lang="zh-CN" altLang="en-US" sz="3200"/>
              <a:t>机器人</a:t>
            </a:r>
            <a:r>
              <a:rPr lang="zh-CN" altLang="en-US" sz="3200"/>
              <a:t>配置</a:t>
            </a:r>
            <a:endParaRPr lang="zh-CN" altLang="en-US" sz="3200"/>
          </a:p>
        </p:txBody>
      </p:sp>
      <p:pic>
        <p:nvPicPr>
          <p:cNvPr id="5" name="图片 4"/>
          <p:cNvPicPr>
            <a:picLocks noChangeAspect="1"/>
          </p:cNvPicPr>
          <p:nvPr>
            <p:custDataLst>
              <p:tags r:id="rId2"/>
            </p:custDataLst>
          </p:nvPr>
        </p:nvPicPr>
        <p:blipFill>
          <a:blip r:embed="rId3"/>
          <a:stretch>
            <a:fillRect/>
          </a:stretch>
        </p:blipFill>
        <p:spPr>
          <a:xfrm>
            <a:off x="186690" y="1355725"/>
            <a:ext cx="4998720" cy="4373880"/>
          </a:xfrm>
          <a:prstGeom prst="rect">
            <a:avLst/>
          </a:prstGeom>
        </p:spPr>
      </p:pic>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17565" y="1447800"/>
            <a:ext cx="6096000" cy="645160"/>
          </a:xfrm>
          <a:prstGeom prst="rect">
            <a:avLst/>
          </a:prstGeom>
          <a:noFill/>
        </p:spPr>
        <p:txBody>
          <a:bodyPr wrap="square" rtlCol="0" anchor="t">
            <a:spAutoFit/>
          </a:bodyPr>
          <a:p>
            <a:r>
              <a:rPr lang="zh-CN" altLang="en-US"/>
              <a:t>目前为以下语言提供了API:•c++•Python•MATLAB®(简化的API支持Kortex功能的子集)</a:t>
            </a:r>
            <a:endParaRPr lang="zh-CN" altLang="en-US"/>
          </a:p>
        </p:txBody>
      </p:sp>
      <p:sp>
        <p:nvSpPr>
          <p:cNvPr id="3" name="文本框 2"/>
          <p:cNvSpPr txBox="1"/>
          <p:nvPr/>
        </p:nvSpPr>
        <p:spPr>
          <a:xfrm>
            <a:off x="5692140" y="3001645"/>
            <a:ext cx="6096000" cy="2584450"/>
          </a:xfrm>
          <a:prstGeom prst="rect">
            <a:avLst/>
          </a:prstGeom>
          <a:noFill/>
        </p:spPr>
        <p:txBody>
          <a:bodyPr wrap="square" rtlCol="0" anchor="t">
            <a:spAutoFit/>
          </a:bodyPr>
          <a:p>
            <a:r>
              <a:rPr lang="zh-CN" altLang="en-US"/>
              <a:t>Kinova</a:t>
            </a:r>
            <a:endParaRPr lang="zh-CN" altLang="en-US"/>
          </a:p>
          <a:p>
            <a:r>
              <a:rPr lang="zh-CN" altLang="en-US"/>
              <a:t>® Kortex™ API: kinovarobotics/kortex</a:t>
            </a:r>
            <a:endParaRPr lang="zh-CN" altLang="en-US"/>
          </a:p>
          <a:p>
            <a:r>
              <a:rPr lang="zh-CN" altLang="en-US"/>
              <a:t>• Kinova</a:t>
            </a:r>
            <a:endParaRPr lang="zh-CN" altLang="en-US"/>
          </a:p>
          <a:p>
            <a:r>
              <a:rPr lang="zh-CN" altLang="en-US"/>
              <a:t>® Kortex™ ROS: kinovarobotics/ros_kortex</a:t>
            </a:r>
            <a:endParaRPr lang="zh-CN" altLang="en-US"/>
          </a:p>
          <a:p>
            <a:r>
              <a:rPr lang="zh-CN" altLang="en-US"/>
              <a:t>• Kinova</a:t>
            </a:r>
            <a:endParaRPr lang="zh-CN" altLang="en-US"/>
          </a:p>
          <a:p>
            <a:r>
              <a:rPr lang="zh-CN" altLang="en-US"/>
              <a:t>® Kortex™ ROS Vision: kinovarobotics/ros_kortex_vision</a:t>
            </a:r>
            <a:endParaRPr lang="zh-CN" altLang="en-US"/>
          </a:p>
          <a:p>
            <a:r>
              <a:rPr lang="zh-CN" altLang="en-US"/>
              <a:t>• Kinova</a:t>
            </a:r>
            <a:endParaRPr lang="zh-CN" altLang="en-US"/>
          </a:p>
          <a:p>
            <a:r>
              <a:rPr lang="zh-CN" altLang="en-US"/>
              <a:t>® Kortex™ MATLAB</a:t>
            </a:r>
            <a:endParaRPr lang="zh-CN" altLang="en-US"/>
          </a:p>
          <a:p>
            <a:endParaRPr lang="zh-CN" altLang="en-US"/>
          </a:p>
        </p:txBody>
      </p:sp>
      <p:sp>
        <p:nvSpPr>
          <p:cNvPr id="7" name="文本框 6"/>
          <p:cNvSpPr txBox="1"/>
          <p:nvPr>
            <p:custDataLst>
              <p:tags r:id="rId1"/>
            </p:custDataLst>
          </p:nvPr>
        </p:nvSpPr>
        <p:spPr>
          <a:xfrm>
            <a:off x="186690" y="121920"/>
            <a:ext cx="5216525" cy="642620"/>
          </a:xfrm>
          <a:prstGeom prst="rect">
            <a:avLst/>
          </a:prstGeom>
          <a:noFill/>
        </p:spPr>
        <p:txBody>
          <a:bodyPr wrap="square" rtlCol="0">
            <a:noAutofit/>
          </a:bodyPr>
          <a:p>
            <a:r>
              <a:rPr lang="zh-CN" altLang="en-US" sz="3200"/>
              <a:t>高级开发软件支持</a:t>
            </a:r>
            <a:endParaRPr lang="zh-CN" altLang="en-US" sz="3200"/>
          </a:p>
        </p:txBody>
      </p:sp>
      <p:pic>
        <p:nvPicPr>
          <p:cNvPr id="100" name="图片 99"/>
          <p:cNvPicPr/>
          <p:nvPr/>
        </p:nvPicPr>
        <p:blipFill>
          <a:blip r:embed="rId2"/>
          <a:stretch>
            <a:fillRect/>
          </a:stretch>
        </p:blipFill>
        <p:spPr>
          <a:xfrm>
            <a:off x="625475" y="1156970"/>
            <a:ext cx="4632960" cy="4429125"/>
          </a:xfrm>
          <a:prstGeom prst="rect">
            <a:avLst/>
          </a:prstGeom>
          <a:noFill/>
          <a:ln w="9525">
            <a:noFill/>
          </a:ln>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186690" y="121920"/>
            <a:ext cx="5216525" cy="642620"/>
          </a:xfrm>
          <a:prstGeom prst="rect">
            <a:avLst/>
          </a:prstGeom>
          <a:noFill/>
        </p:spPr>
        <p:txBody>
          <a:bodyPr wrap="square" rtlCol="0">
            <a:noAutofit/>
          </a:bodyPr>
          <a:p>
            <a:r>
              <a:rPr lang="en-US" altLang="zh-CN" sz="3200"/>
              <a:t>ROS</a:t>
            </a:r>
            <a:r>
              <a:rPr lang="zh-CN" altLang="en-US" sz="3200"/>
              <a:t>软件</a:t>
            </a:r>
            <a:endParaRPr lang="zh-CN" altLang="en-US" sz="3200"/>
          </a:p>
        </p:txBody>
      </p:sp>
      <p:sp>
        <p:nvSpPr>
          <p:cNvPr id="2" name="文本框 1"/>
          <p:cNvSpPr txBox="1"/>
          <p:nvPr/>
        </p:nvSpPr>
        <p:spPr>
          <a:xfrm>
            <a:off x="1988185" y="1417320"/>
            <a:ext cx="6096000" cy="3415030"/>
          </a:xfrm>
          <a:prstGeom prst="rect">
            <a:avLst/>
          </a:prstGeom>
          <a:noFill/>
        </p:spPr>
        <p:txBody>
          <a:bodyPr wrap="square" rtlCol="0" anchor="t">
            <a:spAutoFit/>
          </a:bodyPr>
          <a:p>
            <a:r>
              <a:rPr lang="zh-CN" altLang="en-US"/>
              <a:t>ROS Melodic兼容Ubuntu 18.04 (Bionic)底层API提供的方法作为ROS服务和主题提供，具体取决于方法。</a:t>
            </a:r>
            <a:endParaRPr lang="zh-CN" altLang="en-US"/>
          </a:p>
          <a:p>
            <a:endParaRPr lang="zh-CN" altLang="en-US"/>
          </a:p>
          <a:p>
            <a:r>
              <a:rPr lang="zh-CN" altLang="en-US"/>
              <a:t>•通过ROS服务公开RPC方法•通过ROS主题公开pub/sub方法。ROS消息对应于底层API的消息类型定义。</a:t>
            </a:r>
            <a:endParaRPr lang="zh-CN" altLang="en-US"/>
          </a:p>
          <a:p>
            <a:endParaRPr lang="zh-CN" altLang="en-US"/>
          </a:p>
          <a:p>
            <a:r>
              <a:rPr lang="zh-CN" altLang="en-US"/>
              <a:t>可以使用Python (rospy)或c++ (roscpp)访问ROS接口。</a:t>
            </a:r>
            <a:endParaRPr lang="zh-CN" altLang="en-US"/>
          </a:p>
          <a:p>
            <a:endParaRPr lang="zh-CN" altLang="en-US"/>
          </a:p>
          <a:p>
            <a:r>
              <a:rPr lang="zh-CN" altLang="en-US"/>
              <a:t>支持包括Gazebo和MoveIt。</a:t>
            </a:r>
            <a:endParaRPr lang="zh-CN" altLang="en-US"/>
          </a:p>
          <a:p>
            <a:endParaRPr lang="zh-CN" altLang="en-US"/>
          </a:p>
          <a:p>
            <a:r>
              <a:rPr lang="zh-CN" altLang="en-US"/>
              <a:t>重要:由于ROS无法处理所需的1khz通信速率，因此无法通过ROS进行低级控制。</a:t>
            </a:r>
            <a:endParaRPr lang="zh-CN" altLang="en-US"/>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93190" y="1097915"/>
            <a:ext cx="8563610" cy="4347845"/>
          </a:xfrm>
          <a:prstGeom prst="rect">
            <a:avLst/>
          </a:prstGeom>
          <a:noFill/>
        </p:spPr>
        <p:txBody>
          <a:bodyPr wrap="square" rtlCol="0" anchor="t">
            <a:noAutofit/>
          </a:bodyPr>
          <a:p>
            <a:r>
              <a:rPr lang="zh-CN" altLang="en-US"/>
              <a:t>•kortex_api(包含使用c++ Kortex API所需的头文件和库的包)</a:t>
            </a:r>
            <a:endParaRPr lang="zh-CN" altLang="en-US"/>
          </a:p>
          <a:p>
            <a:r>
              <a:rPr lang="zh-CN" altLang="en-US"/>
              <a:t>•kortex_control(包包含用于控制模拟机器人的ros_control控制器的配置文件•kortex_description(包包含机器人的URDF和STL文件)</a:t>
            </a:r>
            <a:endParaRPr lang="zh-CN" altLang="en-US"/>
          </a:p>
          <a:p>
            <a:r>
              <a:rPr lang="zh-CN" altLang="en-US"/>
              <a:t>•kortex_driver (ROS节点包允许与机器人基地直接通信)</a:t>
            </a:r>
            <a:endParaRPr lang="zh-CN" altLang="en-US"/>
          </a:p>
          <a:p>
            <a:r>
              <a:rPr lang="zh-CN" altLang="en-US"/>
              <a:t>•kortex_examples(示例需要了解ros_kortex的基础知识)</a:t>
            </a:r>
            <a:endParaRPr lang="zh-CN" altLang="en-US"/>
          </a:p>
          <a:p>
            <a:r>
              <a:rPr lang="zh-CN" altLang="en-US"/>
              <a:t>•kortex_gazebo(包包含模拟机器人的文件)</a:t>
            </a:r>
            <a:endParaRPr lang="zh-CN" altLang="en-US"/>
          </a:p>
          <a:p>
            <a:r>
              <a:rPr lang="zh-CN" altLang="en-US"/>
              <a:t>•kortex_moveit_config(包含所有自动生成的MoveIt!配置ROS包)</a:t>
            </a:r>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706755" y="1066800"/>
            <a:ext cx="5951220" cy="5437505"/>
          </a:xfrm>
          <a:prstGeom prst="rect">
            <a:avLst/>
          </a:prstGeom>
        </p:spPr>
      </p:pic>
      <p:sp>
        <p:nvSpPr>
          <p:cNvPr id="3" name="文本框 2"/>
          <p:cNvSpPr txBox="1"/>
          <p:nvPr/>
        </p:nvSpPr>
        <p:spPr>
          <a:xfrm>
            <a:off x="7317105" y="2593340"/>
            <a:ext cx="3772535" cy="2804795"/>
          </a:xfrm>
          <a:prstGeom prst="rect">
            <a:avLst/>
          </a:prstGeom>
          <a:noFill/>
        </p:spPr>
        <p:txBody>
          <a:bodyPr wrap="square" rtlCol="0" anchor="t">
            <a:noAutofit/>
          </a:bodyPr>
          <a:p>
            <a:r>
              <a:rPr lang="zh-CN" altLang="en-US"/>
              <a:t>集成紧急停止(E-stop)按钮的电源适配器和电缆•表钳•单独安装板(固定底座选项)•附加机器人控制器的安装板(快速连接底座选项)底部区域包含:•以太网(RJ-45)电缆•电源线•装有有用工具和紧固件袋</a:t>
            </a:r>
            <a:endParaRPr lang="zh-CN" altLang="en-US"/>
          </a:p>
        </p:txBody>
      </p:sp>
      <p:sp>
        <p:nvSpPr>
          <p:cNvPr id="7" name="文本框 6"/>
          <p:cNvSpPr txBox="1"/>
          <p:nvPr>
            <p:custDataLst>
              <p:tags r:id="rId3"/>
            </p:custDataLst>
          </p:nvPr>
        </p:nvSpPr>
        <p:spPr>
          <a:xfrm>
            <a:off x="186690" y="121920"/>
            <a:ext cx="5216525" cy="944880"/>
          </a:xfrm>
          <a:prstGeom prst="rect">
            <a:avLst/>
          </a:prstGeom>
          <a:noFill/>
        </p:spPr>
        <p:txBody>
          <a:bodyPr wrap="square" rtlCol="0">
            <a:noAutofit/>
          </a:bodyPr>
          <a:p>
            <a:r>
              <a:rPr lang="zh-CN" altLang="en-US" sz="3200"/>
              <a:t>开箱</a:t>
            </a:r>
            <a:r>
              <a:rPr lang="zh-CN" altLang="en-US" sz="3200"/>
              <a:t>组件清单</a:t>
            </a:r>
            <a:endParaRPr lang="zh-CN" altLang="en-US" sz="3200"/>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1520825" y="885190"/>
            <a:ext cx="8399145" cy="5087620"/>
          </a:xfrm>
          <a:prstGeom prst="rect">
            <a:avLst/>
          </a:prstGeom>
        </p:spPr>
      </p:pic>
      <p:sp>
        <p:nvSpPr>
          <p:cNvPr id="7" name="文本框 6"/>
          <p:cNvSpPr txBox="1"/>
          <p:nvPr>
            <p:custDataLst>
              <p:tags r:id="rId3"/>
            </p:custDataLst>
          </p:nvPr>
        </p:nvSpPr>
        <p:spPr>
          <a:xfrm>
            <a:off x="186690" y="121920"/>
            <a:ext cx="5216525" cy="642620"/>
          </a:xfrm>
          <a:prstGeom prst="rect">
            <a:avLst/>
          </a:prstGeom>
          <a:noFill/>
        </p:spPr>
        <p:txBody>
          <a:bodyPr wrap="square" rtlCol="0">
            <a:noAutofit/>
          </a:bodyPr>
          <a:p>
            <a:r>
              <a:rPr lang="zh-CN" altLang="en-US" sz="3200"/>
              <a:t>机器人法兰安装</a:t>
            </a:r>
            <a:r>
              <a:rPr lang="zh-CN" altLang="en-US" sz="3200"/>
              <a:t>平面图</a:t>
            </a:r>
            <a:endParaRPr lang="zh-CN" altLang="en-US" sz="3200"/>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1219835" y="1466850"/>
            <a:ext cx="4183380" cy="288798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4531995" y="1183640"/>
            <a:ext cx="3352800" cy="3078480"/>
          </a:xfrm>
          <a:prstGeom prst="rect">
            <a:avLst/>
          </a:prstGeom>
        </p:spPr>
      </p:pic>
      <p:sp>
        <p:nvSpPr>
          <p:cNvPr id="2" name="文本框 1"/>
          <p:cNvSpPr txBox="1"/>
          <p:nvPr/>
        </p:nvSpPr>
        <p:spPr>
          <a:xfrm>
            <a:off x="1274445" y="5200015"/>
            <a:ext cx="6096000" cy="368300"/>
          </a:xfrm>
          <a:prstGeom prst="rect">
            <a:avLst/>
          </a:prstGeom>
          <a:noFill/>
        </p:spPr>
        <p:txBody>
          <a:bodyPr wrap="square" rtlCol="0" anchor="t">
            <a:spAutoFit/>
          </a:bodyPr>
          <a:p>
            <a:r>
              <a:rPr lang="en-US" altLang="zh-CN"/>
              <a:t>1.</a:t>
            </a:r>
            <a:r>
              <a:rPr lang="zh-CN" altLang="en-US"/>
              <a:t>将带有机器人底座的安装板贴在桌面，靠近边缘。</a:t>
            </a:r>
            <a:endParaRPr lang="zh-CN" altLang="en-US"/>
          </a:p>
        </p:txBody>
      </p:sp>
      <p:sp>
        <p:nvSpPr>
          <p:cNvPr id="3" name="文本框 2"/>
          <p:cNvSpPr txBox="1"/>
          <p:nvPr/>
        </p:nvSpPr>
        <p:spPr>
          <a:xfrm>
            <a:off x="1274445" y="5704205"/>
            <a:ext cx="6096000" cy="645160"/>
          </a:xfrm>
          <a:prstGeom prst="rect">
            <a:avLst/>
          </a:prstGeom>
          <a:noFill/>
        </p:spPr>
        <p:txBody>
          <a:bodyPr wrap="square" rtlCol="0" anchor="t">
            <a:spAutoFit/>
          </a:bodyPr>
          <a:p>
            <a:r>
              <a:rPr lang="en-US" altLang="zh-CN"/>
              <a:t>2.</a:t>
            </a:r>
            <a:r>
              <a:rPr lang="zh-CN" altLang="en-US"/>
              <a:t>转动表卡上的拧紧旋钮，打开表卡，然后将表卡滑入底座控制器安装板与底座控制器底部之间的插槽中。</a:t>
            </a:r>
            <a:endParaRPr lang="zh-CN" altLang="en-US"/>
          </a:p>
        </p:txBody>
      </p:sp>
      <p:sp>
        <p:nvSpPr>
          <p:cNvPr id="7" name="文本框 6"/>
          <p:cNvSpPr txBox="1"/>
          <p:nvPr>
            <p:custDataLst>
              <p:tags r:id="rId5"/>
            </p:custDataLst>
          </p:nvPr>
        </p:nvSpPr>
        <p:spPr>
          <a:xfrm>
            <a:off x="186690" y="121920"/>
            <a:ext cx="5216525" cy="642620"/>
          </a:xfrm>
          <a:prstGeom prst="rect">
            <a:avLst/>
          </a:prstGeom>
          <a:noFill/>
        </p:spPr>
        <p:txBody>
          <a:bodyPr wrap="square" rtlCol="0">
            <a:noAutofit/>
          </a:bodyPr>
          <a:p>
            <a:r>
              <a:rPr lang="zh-CN" altLang="en-US" sz="3200"/>
              <a:t>机器人固定</a:t>
            </a:r>
            <a:r>
              <a:rPr lang="zh-CN" altLang="en-US" sz="3200"/>
              <a:t>方式</a:t>
            </a:r>
            <a:endParaRPr lang="zh-CN" altLang="en-US" sz="3200"/>
          </a:p>
        </p:txBody>
      </p:sp>
      <p:pic>
        <p:nvPicPr>
          <p:cNvPr id="6" name="图片 5"/>
          <p:cNvPicPr>
            <a:picLocks noChangeAspect="1"/>
          </p:cNvPicPr>
          <p:nvPr/>
        </p:nvPicPr>
        <p:blipFill>
          <a:blip r:embed="rId6"/>
          <a:srcRect b="23490"/>
          <a:stretch>
            <a:fillRect/>
          </a:stretch>
        </p:blipFill>
        <p:spPr>
          <a:xfrm>
            <a:off x="8450580" y="1183640"/>
            <a:ext cx="2861945" cy="4866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1425575" y="903605"/>
            <a:ext cx="5981700" cy="236982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4422140" y="3624580"/>
            <a:ext cx="6050280" cy="2819400"/>
          </a:xfrm>
          <a:prstGeom prst="rect">
            <a:avLst/>
          </a:prstGeom>
        </p:spPr>
      </p:pic>
      <p:sp>
        <p:nvSpPr>
          <p:cNvPr id="7" name="文本框 6"/>
          <p:cNvSpPr txBox="1"/>
          <p:nvPr>
            <p:custDataLst>
              <p:tags r:id="rId5"/>
            </p:custDataLst>
          </p:nvPr>
        </p:nvSpPr>
        <p:spPr>
          <a:xfrm>
            <a:off x="186690" y="121920"/>
            <a:ext cx="5216525" cy="642620"/>
          </a:xfrm>
          <a:prstGeom prst="rect">
            <a:avLst/>
          </a:prstGeom>
          <a:noFill/>
        </p:spPr>
        <p:txBody>
          <a:bodyPr wrap="square" rtlCol="0">
            <a:noAutofit/>
          </a:bodyPr>
          <a:p>
            <a:r>
              <a:rPr lang="en-US" altLang="zh-CN" sz="3200"/>
              <a:t>24V</a:t>
            </a:r>
            <a:r>
              <a:rPr lang="zh-CN" altLang="en-US" sz="3200"/>
              <a:t>电源电气</a:t>
            </a:r>
            <a:r>
              <a:rPr lang="zh-CN" altLang="en-US" sz="3200"/>
              <a:t>接口</a:t>
            </a:r>
            <a:endParaRPr lang="zh-CN" altLang="en-US" sz="3200"/>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6784975" y="264795"/>
            <a:ext cx="4881880" cy="6230620"/>
          </a:xfrm>
          <a:prstGeom prst="rect">
            <a:avLst/>
          </a:prstGeom>
        </p:spPr>
      </p:pic>
      <p:sp>
        <p:nvSpPr>
          <p:cNvPr id="7" name="文本框 6"/>
          <p:cNvSpPr txBox="1"/>
          <p:nvPr>
            <p:custDataLst>
              <p:tags r:id="rId3"/>
            </p:custDataLst>
          </p:nvPr>
        </p:nvSpPr>
        <p:spPr>
          <a:xfrm>
            <a:off x="186690" y="121920"/>
            <a:ext cx="5216525" cy="642620"/>
          </a:xfrm>
          <a:prstGeom prst="rect">
            <a:avLst/>
          </a:prstGeom>
          <a:noFill/>
        </p:spPr>
        <p:txBody>
          <a:bodyPr wrap="square" rtlCol="0">
            <a:noAutofit/>
          </a:bodyPr>
          <a:p>
            <a:r>
              <a:rPr lang="zh-CN" altLang="en-US" sz="3200"/>
              <a:t>机器人臂展</a:t>
            </a:r>
            <a:r>
              <a:rPr lang="zh-CN" altLang="en-US" sz="3200"/>
              <a:t>参数</a:t>
            </a:r>
            <a:endParaRPr lang="zh-CN" altLang="en-US" sz="3200"/>
          </a:p>
        </p:txBody>
      </p:sp>
      <p:pic>
        <p:nvPicPr>
          <p:cNvPr id="4" name="图片 3"/>
          <p:cNvPicPr>
            <a:picLocks noChangeAspect="1"/>
          </p:cNvPicPr>
          <p:nvPr>
            <p:custDataLst>
              <p:tags r:id="rId4"/>
            </p:custDataLst>
          </p:nvPr>
        </p:nvPicPr>
        <p:blipFill>
          <a:blip r:embed="rId5"/>
          <a:stretch>
            <a:fillRect/>
          </a:stretch>
        </p:blipFill>
        <p:spPr>
          <a:xfrm>
            <a:off x="650240" y="1158240"/>
            <a:ext cx="5753735" cy="5005070"/>
          </a:xfrm>
          <a:prstGeom prst="rect">
            <a:avLst/>
          </a:prstGeom>
        </p:spPr>
      </p:pic>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485140" y="1511935"/>
            <a:ext cx="7299960" cy="4914900"/>
          </a:xfrm>
          <a:prstGeom prst="rect">
            <a:avLst/>
          </a:prstGeom>
        </p:spPr>
      </p:pic>
      <p:sp>
        <p:nvSpPr>
          <p:cNvPr id="5" name="文本框 4"/>
          <p:cNvSpPr txBox="1"/>
          <p:nvPr/>
        </p:nvSpPr>
        <p:spPr>
          <a:xfrm>
            <a:off x="7941310" y="1685925"/>
            <a:ext cx="3820160" cy="3248660"/>
          </a:xfrm>
          <a:prstGeom prst="rect">
            <a:avLst/>
          </a:prstGeom>
          <a:noFill/>
        </p:spPr>
        <p:txBody>
          <a:bodyPr wrap="square" rtlCol="0" anchor="t">
            <a:noAutofit/>
          </a:bodyPr>
          <a:p>
            <a:endParaRPr lang="zh-CN" altLang="en-US"/>
          </a:p>
          <a:p>
            <a:endParaRPr lang="zh-CN" altLang="en-US"/>
          </a:p>
          <a:p>
            <a:r>
              <a:rPr lang="en-US" altLang="zh-CN">
                <a:sym typeface="+mn-ea"/>
              </a:rPr>
              <a:t>1.</a:t>
            </a:r>
            <a:r>
              <a:rPr lang="zh-CN" altLang="en-US">
                <a:sym typeface="+mn-ea"/>
              </a:rPr>
              <a:t>按下电源按钮，并保持3秒，启动机器人。这将启动上电程序。</a:t>
            </a:r>
            <a:endParaRPr lang="zh-CN" altLang="en-US"/>
          </a:p>
          <a:p>
            <a:endParaRPr lang="zh-CN" altLang="en-US"/>
          </a:p>
          <a:p>
            <a:r>
              <a:rPr lang="zh-CN" altLang="en-US"/>
              <a:t>注意:机器人正常上电后，蓝色电源LED亮绿色。</a:t>
            </a:r>
            <a:endParaRPr lang="zh-CN" altLang="en-US"/>
          </a:p>
          <a:p>
            <a:endParaRPr lang="zh-CN" altLang="en-US"/>
          </a:p>
          <a:p>
            <a:r>
              <a:rPr lang="zh-CN" altLang="en-US"/>
              <a:t>注意:不要长时间按住电源键。按住按钮10秒将导致出厂重置。</a:t>
            </a:r>
            <a:endParaRPr lang="zh-CN" altLang="en-US"/>
          </a:p>
        </p:txBody>
      </p:sp>
      <p:sp>
        <p:nvSpPr>
          <p:cNvPr id="7" name="文本框 6"/>
          <p:cNvSpPr txBox="1"/>
          <p:nvPr>
            <p:custDataLst>
              <p:tags r:id="rId3"/>
            </p:custDataLst>
          </p:nvPr>
        </p:nvSpPr>
        <p:spPr>
          <a:xfrm>
            <a:off x="186690" y="121920"/>
            <a:ext cx="5216525" cy="642620"/>
          </a:xfrm>
          <a:prstGeom prst="rect">
            <a:avLst/>
          </a:prstGeom>
          <a:noFill/>
        </p:spPr>
        <p:txBody>
          <a:bodyPr wrap="square" rtlCol="0">
            <a:noAutofit/>
          </a:bodyPr>
          <a:p>
            <a:r>
              <a:rPr lang="zh-CN" altLang="en-US" sz="3200"/>
              <a:t>机器人使用接口和</a:t>
            </a:r>
            <a:r>
              <a:rPr lang="zh-CN" altLang="en-US" sz="3200"/>
              <a:t>开机</a:t>
            </a:r>
            <a:endParaRPr lang="zh-CN" altLang="en-US" sz="3200"/>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2980055" y="764540"/>
            <a:ext cx="7438390" cy="5748020"/>
          </a:xfrm>
          <a:prstGeom prst="rect">
            <a:avLst/>
          </a:prstGeom>
        </p:spPr>
      </p:pic>
      <p:sp>
        <p:nvSpPr>
          <p:cNvPr id="7" name="文本框 6"/>
          <p:cNvSpPr txBox="1"/>
          <p:nvPr>
            <p:custDataLst>
              <p:tags r:id="rId3"/>
            </p:custDataLst>
          </p:nvPr>
        </p:nvSpPr>
        <p:spPr>
          <a:xfrm>
            <a:off x="186690" y="121920"/>
            <a:ext cx="5216525" cy="642620"/>
          </a:xfrm>
          <a:prstGeom prst="rect">
            <a:avLst/>
          </a:prstGeom>
          <a:noFill/>
        </p:spPr>
        <p:txBody>
          <a:bodyPr wrap="square" rtlCol="0">
            <a:noAutofit/>
          </a:bodyPr>
          <a:p>
            <a:r>
              <a:rPr lang="zh-CN" altLang="en-US" sz="3200"/>
              <a:t>机器人</a:t>
            </a:r>
            <a:r>
              <a:rPr lang="zh-CN" altLang="en-US" sz="3200"/>
              <a:t>坐标系</a:t>
            </a:r>
            <a:endParaRPr lang="zh-CN" altLang="en-US" sz="3200"/>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SLIDE_ID" val="custom2023348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488"/>
  <p:tag name="KSO_WM_SLIDE_LAYOUT" val="a_f"/>
  <p:tag name="KSO_WM_SLIDE_LAYOUT_CNT" val="1_1"/>
  <p:tag name="KSO_WM_SLIDE_TYPE" val="title"/>
  <p:tag name="KSO_WM_SLIDE_SUBTYPE" val="pureTxt"/>
  <p:tag name="KSO_WM_TEMPLATE_THUMBS_INDEX" val="1、9"/>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SLIDE_ID" val="custom2023348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488"/>
  <p:tag name="KSO_WM_SLIDE_LAYOUT" val="a_f"/>
  <p:tag name="KSO_WM_SLIDE_LAYOUT_CNT" val="1_1"/>
  <p:tag name="KSO_WM_SLIDE_TYPE" val="title"/>
  <p:tag name="KSO_WM_SLIDE_SUBTYPE" val="pureTxt"/>
  <p:tag name="KSO_WM_TEMPLATE_THUMBS_INDEX" val="1、9"/>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SLIDE_ID" val="custom2023348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488"/>
  <p:tag name="KSO_WM_SLIDE_LAYOUT" val="a_f"/>
  <p:tag name="KSO_WM_SLIDE_LAYOUT_CNT" val="1_1"/>
  <p:tag name="KSO_WM_SLIDE_TYPE" val="title"/>
  <p:tag name="KSO_WM_SLIDE_SUBTYPE" val="pureTxt"/>
  <p:tag name="KSO_WM_TEMPLATE_THUMBS_INDEX" val="1、9"/>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TABLE_ENDDRAG_ORIGIN_RECT" val="552*100"/>
  <p:tag name="TABLE_ENDDRAG_RECT" val="123*355*552*100"/>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SLIDE_ID" val="custom2023348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488"/>
  <p:tag name="KSO_WM_SLIDE_LAYOUT" val="a_f"/>
  <p:tag name="KSO_WM_SLIDE_LAYOUT_CNT" val="1_1"/>
  <p:tag name="KSO_WM_SLIDE_TYPE" val="title"/>
  <p:tag name="KSO_WM_SLIDE_SUBTYPE" val="pureTxt"/>
  <p:tag name="KSO_WM_TEMPLATE_THUMBS_INDEX" val="1、9"/>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SLIDE_ID" val="custom2023348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488"/>
  <p:tag name="KSO_WM_SLIDE_LAYOUT" val="a_f"/>
  <p:tag name="KSO_WM_SLIDE_LAYOUT_CNT" val="1_1"/>
  <p:tag name="KSO_WM_SLIDE_TYPE" val="title"/>
  <p:tag name="KSO_WM_SLIDE_SUBTYPE" val="pureTxt"/>
  <p:tag name="KSO_WM_TEMPLATE_THUMBS_INDEX" val="1、9"/>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SLIDE_ID" val="custom2023348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488"/>
  <p:tag name="KSO_WM_SLIDE_LAYOUT" val="a_f"/>
  <p:tag name="KSO_WM_SLIDE_LAYOUT_CNT" val="1_1"/>
  <p:tag name="KSO_WM_SLIDE_TYPE" val="title"/>
  <p:tag name="KSO_WM_SLIDE_SUBTYPE" val="pureTxt"/>
  <p:tag name="KSO_WM_TEMPLATE_THUMBS_INDEX" val="1、9"/>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SLIDE_ID" val="custom2023348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488"/>
  <p:tag name="KSO_WM_SLIDE_LAYOUT" val="a_f"/>
  <p:tag name="KSO_WM_SLIDE_LAYOUT_CNT" val="1_1"/>
  <p:tag name="KSO_WM_SLIDE_TYPE" val="title"/>
  <p:tag name="KSO_WM_SLIDE_SUBTYPE" val="pureTxt"/>
  <p:tag name="KSO_WM_TEMPLATE_THUMBS_INDEX" val="1、9"/>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SLIDE_ID" val="custom2023348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488"/>
  <p:tag name="KSO_WM_SLIDE_LAYOUT" val="a_f"/>
  <p:tag name="KSO_WM_SLIDE_LAYOUT_CNT" val="1_1"/>
  <p:tag name="KSO_WM_SLIDE_TYPE" val="title"/>
  <p:tag name="KSO_WM_SLIDE_SUBTYPE" val="pureTxt"/>
  <p:tag name="KSO_WM_TEMPLATE_THUMBS_INDEX" val="1、9"/>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SLIDE_ID" val="custom2023348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488"/>
  <p:tag name="KSO_WM_SLIDE_LAYOUT" val="a_f"/>
  <p:tag name="KSO_WM_SLIDE_LAYOUT_CNT" val="1_1"/>
  <p:tag name="KSO_WM_SLIDE_TYPE" val="title"/>
  <p:tag name="KSO_WM_SLIDE_SUBTYPE" val="pureTxt"/>
  <p:tag name="KSO_WM_TEMPLATE_THUMBS_INDEX" val="1、9"/>
</p:tagLst>
</file>

<file path=ppt/tags/tag127.xml><?xml version="1.0" encoding="utf-8"?>
<p:tagLst xmlns:p="http://schemas.openxmlformats.org/presentationml/2006/main">
  <p:tag name="KSO_WM_SLIDE_ID" val="custom2023348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488"/>
  <p:tag name="KSO_WM_SLIDE_LAYOUT" val="a_f"/>
  <p:tag name="KSO_WM_SLIDE_LAYOUT_CNT" val="1_1"/>
  <p:tag name="KSO_WM_SLIDE_TYPE" val="title"/>
  <p:tag name="KSO_WM_SLIDE_SUBTYPE" val="pureTxt"/>
  <p:tag name="KSO_WM_TEMPLATE_THUMBS_INDEX" val="1、9"/>
</p:tagLst>
</file>

<file path=ppt/tags/tag128.xml><?xml version="1.0" encoding="utf-8"?>
<p:tagLst xmlns:p="http://schemas.openxmlformats.org/presentationml/2006/main">
  <p:tag name="KSO_WM_SLIDE_ID" val="custom2023348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488"/>
  <p:tag name="KSO_WM_SLIDE_LAYOUT" val="a_f"/>
  <p:tag name="KSO_WM_SLIDE_LAYOUT_CNT" val="1_1"/>
  <p:tag name="KSO_WM_SLIDE_TYPE" val="title"/>
  <p:tag name="KSO_WM_SLIDE_SUBTYPE" val="pureTxt"/>
  <p:tag name="KSO_WM_TEMPLATE_THUMBS_INDEX" val="1、9"/>
</p:tagLst>
</file>

<file path=ppt/tags/tag129.xml><?xml version="1.0" encoding="utf-8"?>
<p:tagLst xmlns:p="http://schemas.openxmlformats.org/presentationml/2006/main">
  <p:tag name="commondata" val="eyJoZGlkIjoiYzZkNzQ4ZWFiZmQ4NTRhOWRkZTk3YTMwMjlmMmZhYmUifQ=="/>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16.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UNIT_VALUE" val="16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 name="KSO_WM_UNIT_VALUE" val="16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5"/>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5"/>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UNIT_VALUE" val="50"/>
  <p:tag name="KSO_WM_TEMPLATE_CATEGORY" val="custom"/>
  <p:tag name="KSO_WM_TEMPLATE_INDEX" val="20233488"/>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UNIT_VALUE" val="340"/>
  <p:tag name="KSO_WM_TEMPLATE_CATEGORY" val="custom"/>
  <p:tag name="KSO_WM_TEMPLATE_INDEX" val="2023348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60.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488"/>
  <p:tag name="KSO_WM_TEMPLATE_THUMBS_INDEX" val="1、9"/>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SLIDE_ID" val="custom2023348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488"/>
  <p:tag name="KSO_WM_SLIDE_LAYOUT" val="a_f"/>
  <p:tag name="KSO_WM_SLIDE_LAYOUT_CNT" val="1_1"/>
  <p:tag name="KSO_WM_SLIDE_TYPE" val="title"/>
  <p:tag name="KSO_WM_SLIDE_SUBTYPE" val="pureTxt"/>
  <p:tag name="KSO_WM_TEMPLATE_THUMBS_INDEX" val="1、9"/>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SLIDE_ID" val="custom2023348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488"/>
  <p:tag name="KSO_WM_SLIDE_LAYOUT" val="a_f"/>
  <p:tag name="KSO_WM_SLIDE_LAYOUT_CNT" val="1_1"/>
  <p:tag name="KSO_WM_SLIDE_TYPE" val="title"/>
  <p:tag name="KSO_WM_SLIDE_SUBTYPE" val="pureTxt"/>
  <p:tag name="KSO_WM_TEMPLATE_THUMBS_INDEX" val="1、9"/>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SLIDE_ID" val="custom2023348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488"/>
  <p:tag name="KSO_WM_SLIDE_LAYOUT" val="a_f"/>
  <p:tag name="KSO_WM_SLIDE_LAYOUT_CNT" val="1_1"/>
  <p:tag name="KSO_WM_SLIDE_TYPE" val="title"/>
  <p:tag name="KSO_WM_SLIDE_SUBTYPE" val="pureTxt"/>
  <p:tag name="KSO_WM_TEMPLATE_THUMBS_INDEX" val="1、9"/>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SLIDE_ID" val="custom2023348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488"/>
  <p:tag name="KSO_WM_SLIDE_LAYOUT" val="a_f"/>
  <p:tag name="KSO_WM_SLIDE_LAYOUT_CNT" val="1_1"/>
  <p:tag name="KSO_WM_SLIDE_TYPE" val="title"/>
  <p:tag name="KSO_WM_SLIDE_SUBTYPE" val="pureTxt"/>
  <p:tag name="KSO_WM_TEMPLATE_THUMBS_INDEX" val="1、9"/>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80.xml><?xml version="1.0" encoding="utf-8"?>
<p:tagLst xmlns:p="http://schemas.openxmlformats.org/presentationml/2006/main">
  <p:tag name="KSO_WM_SLIDE_ID" val="custom2023348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488"/>
  <p:tag name="KSO_WM_SLIDE_LAYOUT" val="a_f"/>
  <p:tag name="KSO_WM_SLIDE_LAYOUT_CNT" val="1_1"/>
  <p:tag name="KSO_WM_SLIDE_TYPE" val="title"/>
  <p:tag name="KSO_WM_SLIDE_SUBTYPE" val="pureTxt"/>
  <p:tag name="KSO_WM_TEMPLATE_THUMBS_INDEX" val="1、9"/>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SLIDE_ID" val="custom2023348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488"/>
  <p:tag name="KSO_WM_SLIDE_LAYOUT" val="a_f"/>
  <p:tag name="KSO_WM_SLIDE_LAYOUT_CNT" val="1_1"/>
  <p:tag name="KSO_WM_SLIDE_TYPE" val="title"/>
  <p:tag name="KSO_WM_SLIDE_SUBTYPE" val="pureTxt"/>
  <p:tag name="KSO_WM_TEMPLATE_THUMBS_INDEX" val="1、9"/>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SLIDE_ID" val="custom2023348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488"/>
  <p:tag name="KSO_WM_SLIDE_LAYOUT" val="a_f"/>
  <p:tag name="KSO_WM_SLIDE_LAYOUT_CNT" val="1_1"/>
  <p:tag name="KSO_WM_SLIDE_TYPE" val="title"/>
  <p:tag name="KSO_WM_SLIDE_SUBTYPE" val="pureTxt"/>
  <p:tag name="KSO_WM_TEMPLATE_THUMBS_INDEX" val="1、9"/>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SLIDE_ID" val="custom2023348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488"/>
  <p:tag name="KSO_WM_SLIDE_LAYOUT" val="a_f"/>
  <p:tag name="KSO_WM_SLIDE_LAYOUT_CNT" val="1_1"/>
  <p:tag name="KSO_WM_SLIDE_TYPE" val="title"/>
  <p:tag name="KSO_WM_SLIDE_SUBTYPE" val="pureTxt"/>
  <p:tag name="KSO_WM_TEMPLATE_THUMBS_INDEX" val="1、9"/>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SLIDE_ID" val="custom2023348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488"/>
  <p:tag name="KSO_WM_SLIDE_LAYOUT" val="a_f"/>
  <p:tag name="KSO_WM_SLIDE_LAYOUT_CNT" val="1_1"/>
  <p:tag name="KSO_WM_SLIDE_TYPE" val="title"/>
  <p:tag name="KSO_WM_SLIDE_SUBTYPE" val="pureTxt"/>
  <p:tag name="KSO_WM_TEMPLATE_THUMBS_INDEX" val="1、9"/>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SLIDE_ID" val="custom2023348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488"/>
  <p:tag name="KSO_WM_SLIDE_LAYOUT" val="a_f"/>
  <p:tag name="KSO_WM_SLIDE_LAYOUT_CNT" val="1_1"/>
  <p:tag name="KSO_WM_SLIDE_TYPE" val="title"/>
  <p:tag name="KSO_WM_SLIDE_SUBTYPE" val="pureTxt"/>
  <p:tag name="KSO_WM_TEMPLATE_THUMBS_INDEX" val="1、9"/>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SLIDE_ID" val="custom20233488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488"/>
  <p:tag name="KSO_WM_SLIDE_LAYOUT" val="a_f"/>
  <p:tag name="KSO_WM_SLIDE_LAYOUT_CNT" val="1_1"/>
  <p:tag name="KSO_WM_SLIDE_TYPE" val="title"/>
  <p:tag name="KSO_WM_SLIDE_SUBTYPE" val="pureTxt"/>
  <p:tag name="KSO_WM_TEMPLATE_THUMBS_INDEX" val="1、9"/>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主题字体">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2678</Words>
  <Application>WPS 演示</Application>
  <PresentationFormat>宽屏</PresentationFormat>
  <Paragraphs>164</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24</vt:i4>
      </vt:variant>
    </vt:vector>
  </HeadingPairs>
  <TitlesOfParts>
    <vt:vector size="32" baseType="lpstr">
      <vt:lpstr>Arial</vt:lpstr>
      <vt:lpstr>宋体</vt:lpstr>
      <vt:lpstr>Wingdings</vt:lpstr>
      <vt:lpstr>Calibri</vt:lpstr>
      <vt:lpstr>微软雅黑</vt:lpstr>
      <vt:lpstr>Arial Unicode MS</vt:lpstr>
      <vt:lpstr>WPS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sunak</dc:creator>
  <cp:lastModifiedBy>李晴宇</cp:lastModifiedBy>
  <cp:revision>6</cp:revision>
  <dcterms:created xsi:type="dcterms:W3CDTF">2023-08-09T12:44:00Z</dcterms:created>
  <dcterms:modified xsi:type="dcterms:W3CDTF">2024-02-29T09:16:36Z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2052-12.1.0.16388</vt:lpwstr>
  </property>
</Properties>
</file>