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1"/>
  </p:notesMasterIdLst>
  <p:sldIdLst>
    <p:sldId id="362" r:id="rId5"/>
    <p:sldId id="363" r:id="rId6"/>
    <p:sldId id="366" r:id="rId7"/>
    <p:sldId id="367" r:id="rId8"/>
    <p:sldId id="364" r:id="rId9"/>
    <p:sldId id="365" r:id="rId1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3E394"/>
    <a:srgbClr val="05EE71"/>
    <a:srgbClr val="FFE166"/>
    <a:srgbClr val="00C0C4"/>
    <a:srgbClr val="F8766D"/>
    <a:srgbClr val="000000"/>
    <a:srgbClr val="3FCF1E"/>
    <a:srgbClr val="67BD71"/>
    <a:srgbClr val="3B556E"/>
    <a:srgbClr val="73B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88763" autoAdjust="0"/>
  </p:normalViewPr>
  <p:slideViewPr>
    <p:cSldViewPr snapToGrid="0" showGuides="1">
      <p:cViewPr>
        <p:scale>
          <a:sx n="250" d="100"/>
          <a:sy n="250" d="100"/>
        </p:scale>
        <p:origin x="-2064" y="-27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43080"/>
    </p:cViewPr>
  </p:sorterViewPr>
  <p:notesViewPr>
    <p:cSldViewPr snapToGrid="0" snapToObjects="1">
      <p:cViewPr varScale="1">
        <p:scale>
          <a:sx n="152" d="100"/>
          <a:sy n="152" d="100"/>
        </p:scale>
        <p:origin x="-461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8C67-FDED-7841-8480-BCDB5F03DF7A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844DC-5649-504D-9337-112CDA1553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8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56032"/>
            <a:ext cx="11515053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9861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83" y="256032"/>
            <a:ext cx="11504904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4" y="1444752"/>
            <a:ext cx="5590037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264" y="2270334"/>
            <a:ext cx="5590037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92233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0334"/>
            <a:ext cx="5592233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721600" y="0"/>
            <a:ext cx="4486861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1400" y="6338371"/>
            <a:ext cx="1773200" cy="316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53529"/>
            <a:ext cx="5215853" cy="877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80"/>
          <a:stretch/>
        </p:blipFill>
        <p:spPr>
          <a:xfrm>
            <a:off x="7714743" y="-2184"/>
            <a:ext cx="4503051" cy="66960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216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53529"/>
            <a:ext cx="11504904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5147" y="244475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584" y="1445478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1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9" r:id="rId2"/>
    <p:sldLayoutId id="2147483940" r:id="rId3"/>
    <p:sldLayoutId id="2147483941" r:id="rId4"/>
    <p:sldLayoutId id="214748394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Compiler - 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226" y="2103495"/>
            <a:ext cx="1431853" cy="85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Specification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File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(e.g., J2735)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1226" y="3581393"/>
            <a:ext cx="1431853" cy="870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Compiler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Generator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7363" y="3232298"/>
            <a:ext cx="1267048" cy="728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Standard Static Source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5970" y="4304349"/>
            <a:ext cx="1248440" cy="714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Specific Source Files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(e.g., J2735)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6129" y="2165566"/>
            <a:ext cx="1329069" cy="797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Binary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Other (XML)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986129" y="3539748"/>
            <a:ext cx="2541181" cy="1446922"/>
            <a:chOff x="4221126" y="2402064"/>
            <a:chExt cx="2541181" cy="144692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221126" y="2411811"/>
              <a:ext cx="803601" cy="143717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tx1"/>
                  </a:solidFill>
                </a:rPr>
                <a:t>Specific</a:t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ASN.1</a:t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Parser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728" y="2402064"/>
              <a:ext cx="1737579" cy="73270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Decoder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(store in specification-defined </a:t>
              </a:r>
              <a:r>
                <a:rPr lang="en-US" sz="1200" smtClean="0">
                  <a:solidFill>
                    <a:schemeClr val="tx1"/>
                  </a:solidFill>
                </a:rPr>
                <a:t>C structures)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4727" y="3134767"/>
              <a:ext cx="1737580" cy="71421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Encoder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(write to alternative form, e.g., XML)</a:t>
              </a:r>
            </a:p>
          </p:txBody>
        </p:sp>
      </p:grp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857153" y="2959395"/>
            <a:ext cx="0" cy="6219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573078" y="3596458"/>
            <a:ext cx="604285" cy="17810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2573078" y="4299981"/>
            <a:ext cx="622892" cy="3614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9" idx="1"/>
          </p:cNvCxnSpPr>
          <p:nvPr/>
        </p:nvCxnSpPr>
        <p:spPr>
          <a:xfrm>
            <a:off x="4444411" y="3596458"/>
            <a:ext cx="1541718" cy="671625"/>
          </a:xfrm>
          <a:prstGeom prst="bentConnector3">
            <a:avLst>
              <a:gd name="adj1" fmla="val 76897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 flipV="1">
            <a:off x="4444410" y="4268083"/>
            <a:ext cx="1541719" cy="393376"/>
          </a:xfrm>
          <a:prstGeom prst="bentConnector3">
            <a:avLst>
              <a:gd name="adj1" fmla="val 76897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</p:cNvCxnSpPr>
          <p:nvPr/>
        </p:nvCxnSpPr>
        <p:spPr>
          <a:xfrm>
            <a:off x="1857153" y="3581393"/>
            <a:ext cx="715925" cy="718588"/>
          </a:xfrm>
          <a:prstGeom prst="straightConnector1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0043" y="4104585"/>
            <a:ext cx="1499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Compilation</a:t>
            </a:r>
            <a:endParaRPr lang="en-US" sz="1400" i="1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387929" y="2958575"/>
            <a:ext cx="0" cy="58117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27310" y="4629560"/>
            <a:ext cx="121211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9"/>
          <p:cNvCxnSpPr>
            <a:stCxn id="9" idx="0"/>
            <a:endCxn id="12" idx="3"/>
          </p:cNvCxnSpPr>
          <p:nvPr/>
        </p:nvCxnSpPr>
        <p:spPr>
          <a:xfrm rot="16200000" flipH="1">
            <a:off x="6917587" y="3019838"/>
            <a:ext cx="1080066" cy="2139380"/>
          </a:xfrm>
          <a:prstGeom prst="bentConnector4">
            <a:avLst>
              <a:gd name="adj1" fmla="val 8368"/>
              <a:gd name="adj2" fmla="val 957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739423" y="4226436"/>
            <a:ext cx="1329069" cy="797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Binary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Other (XML)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70109" y="277297"/>
            <a:ext cx="425303" cy="255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70109" y="698685"/>
            <a:ext cx="425303" cy="255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70109" y="1107415"/>
            <a:ext cx="425303" cy="255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48574" y="134605"/>
            <a:ext cx="384898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/ Executables</a:t>
            </a:r>
          </a:p>
        </p:txBody>
      </p:sp>
    </p:spTree>
    <p:extLst>
      <p:ext uri="{BB962C8B-B14F-4D97-AF65-F5344CB8AC3E}">
        <p14:creationId xmlns:p14="http://schemas.microsoft.com/office/powerpoint/2010/main" val="17769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Codec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050" y="902016"/>
            <a:ext cx="1431853" cy="85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Specification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File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(e.g., J2735)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050" y="2379914"/>
            <a:ext cx="1431853" cy="870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Compiler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Generator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1187" y="2030819"/>
            <a:ext cx="1267048" cy="728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Standard Static Source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9794" y="3102870"/>
            <a:ext cx="1248440" cy="714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Specific Source Files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(e.g., J2735)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2171" y="291390"/>
            <a:ext cx="1329069" cy="797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Binary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Other (XML)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62171" y="1665572"/>
            <a:ext cx="2541181" cy="1446922"/>
            <a:chOff x="4221126" y="2402064"/>
            <a:chExt cx="2541181" cy="1446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221126" y="2411811"/>
              <a:ext cx="803601" cy="1437175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Specific</a:t>
              </a:r>
              <a:b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ASN.1</a:t>
              </a:r>
              <a:b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Parser</a:t>
              </a:r>
              <a:endParaRPr lang="en-US" sz="1200" dirty="0" smtClean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728" y="2402064"/>
              <a:ext cx="1737579" cy="732704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Decoder</a:t>
              </a:r>
              <a:b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(store in specification-defined </a:t>
              </a: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C structures)</a:t>
              </a:r>
              <a:endParaRPr lang="en-US" sz="1200" dirty="0" smtClean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4727" y="3134767"/>
              <a:ext cx="1737580" cy="714219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Encoder</a:t>
              </a:r>
              <a:b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(write to alternative form, e.g., XML)</a:t>
              </a:r>
            </a:p>
          </p:txBody>
        </p:sp>
      </p:grp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080977" y="1757916"/>
            <a:ext cx="0" cy="6219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796902" y="2394979"/>
            <a:ext cx="604285" cy="17810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1796902" y="3098502"/>
            <a:ext cx="622892" cy="3614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</p:cNvCxnSpPr>
          <p:nvPr/>
        </p:nvCxnSpPr>
        <p:spPr>
          <a:xfrm>
            <a:off x="1080977" y="2379914"/>
            <a:ext cx="715925" cy="718588"/>
          </a:xfrm>
          <a:prstGeom prst="straightConnector1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96182" y="4751214"/>
            <a:ext cx="1499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Compilation</a:t>
            </a:r>
            <a:endParaRPr lang="en-US" sz="1400" i="1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63971" y="1084399"/>
            <a:ext cx="0" cy="58117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03352" y="2755384"/>
            <a:ext cx="121211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9"/>
          <p:cNvCxnSpPr>
            <a:stCxn id="9" idx="0"/>
            <a:endCxn id="12" idx="3"/>
          </p:cNvCxnSpPr>
          <p:nvPr/>
        </p:nvCxnSpPr>
        <p:spPr>
          <a:xfrm rot="16200000" flipH="1">
            <a:off x="7693629" y="1145662"/>
            <a:ext cx="1080066" cy="2139380"/>
          </a:xfrm>
          <a:prstGeom prst="bentConnector4">
            <a:avLst>
              <a:gd name="adj1" fmla="val 8368"/>
              <a:gd name="adj2" fmla="val 95775"/>
            </a:avLst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515465" y="2352260"/>
            <a:ext cx="1329069" cy="797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Binary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Other (XML)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01187" y="4211729"/>
            <a:ext cx="1248440" cy="881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General Codec Interface Functions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(library)</a:t>
            </a:r>
          </a:p>
        </p:txBody>
      </p:sp>
      <p:cxnSp>
        <p:nvCxnSpPr>
          <p:cNvPr id="27" name="Straight Arrow Connector 25"/>
          <p:cNvCxnSpPr>
            <a:stCxn id="25" idx="3"/>
            <a:endCxn id="32" idx="1"/>
          </p:cNvCxnSpPr>
          <p:nvPr/>
        </p:nvCxnSpPr>
        <p:spPr>
          <a:xfrm flipV="1">
            <a:off x="3649627" y="4059057"/>
            <a:ext cx="1632005" cy="5933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81632" y="3644258"/>
            <a:ext cx="1520456" cy="8295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ASN.1 Codec Module Library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(specific for now, e.g., J2735)</a:t>
            </a:r>
          </a:p>
        </p:txBody>
      </p:sp>
      <p:cxnSp>
        <p:nvCxnSpPr>
          <p:cNvPr id="35" name="Straight Arrow Connector 25"/>
          <p:cNvCxnSpPr>
            <a:endCxn id="32" idx="1"/>
          </p:cNvCxnSpPr>
          <p:nvPr/>
        </p:nvCxnSpPr>
        <p:spPr>
          <a:xfrm>
            <a:off x="3668234" y="3471540"/>
            <a:ext cx="1613398" cy="587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5"/>
          <p:cNvCxnSpPr>
            <a:stCxn id="7" idx="3"/>
            <a:endCxn id="32" idx="1"/>
          </p:cNvCxnSpPr>
          <p:nvPr/>
        </p:nvCxnSpPr>
        <p:spPr>
          <a:xfrm>
            <a:off x="3668235" y="2394979"/>
            <a:ext cx="1613397" cy="16640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63889" y="4772954"/>
            <a:ext cx="1527566" cy="43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smtClean="0">
                <a:solidFill>
                  <a:schemeClr val="tx1"/>
                </a:solidFill>
              </a:rPr>
              <a:t>ACM Code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78717" y="5367855"/>
            <a:ext cx="1527566" cy="43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smtClean="0">
                <a:solidFill>
                  <a:schemeClr val="tx1"/>
                </a:solidFill>
              </a:rPr>
              <a:t>Librdkafka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78717" y="5963098"/>
            <a:ext cx="1527566" cy="43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Others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(logging, testing)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420595" y="4760805"/>
            <a:ext cx="2541181" cy="893136"/>
            <a:chOff x="4221126" y="2717483"/>
            <a:chExt cx="2541181" cy="84157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4" name="Rectangle 63"/>
            <p:cNvSpPr/>
            <p:nvPr/>
          </p:nvSpPr>
          <p:spPr>
            <a:xfrm>
              <a:off x="4221126" y="2717483"/>
              <a:ext cx="803601" cy="84157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Specific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ASN.1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Codec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24728" y="2717483"/>
              <a:ext cx="1737579" cy="41728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Decoder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24727" y="3134767"/>
              <a:ext cx="1737580" cy="4242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tx1"/>
                  </a:solidFill>
                </a:rPr>
                <a:t>Encoder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0530618" y="4760805"/>
            <a:ext cx="1431853" cy="870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Operational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Data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Environment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(ODE)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530618" y="3459979"/>
            <a:ext cx="1431853" cy="534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smtClean="0">
                <a:solidFill>
                  <a:schemeClr val="tx1"/>
                </a:solidFill>
              </a:rPr>
              <a:t>CV Data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8" idx="2"/>
            <a:endCxn id="67" idx="0"/>
          </p:cNvCxnSpPr>
          <p:nvPr/>
        </p:nvCxnSpPr>
        <p:spPr>
          <a:xfrm>
            <a:off x="11246545" y="3994262"/>
            <a:ext cx="0" cy="76654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961776" y="5375505"/>
            <a:ext cx="568842" cy="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5" idx="3"/>
          </p:cNvCxnSpPr>
          <p:nvPr/>
        </p:nvCxnSpPr>
        <p:spPr>
          <a:xfrm flipH="1">
            <a:off x="9961776" y="4982230"/>
            <a:ext cx="568842" cy="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25"/>
          <p:cNvCxnSpPr>
            <a:stCxn id="62" idx="3"/>
            <a:endCxn id="64" idx="1"/>
          </p:cNvCxnSpPr>
          <p:nvPr/>
        </p:nvCxnSpPr>
        <p:spPr>
          <a:xfrm flipV="1">
            <a:off x="6806283" y="5207373"/>
            <a:ext cx="614312" cy="9729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5"/>
          <p:cNvCxnSpPr>
            <a:stCxn id="61" idx="3"/>
            <a:endCxn id="64" idx="1"/>
          </p:cNvCxnSpPr>
          <p:nvPr/>
        </p:nvCxnSpPr>
        <p:spPr>
          <a:xfrm flipV="1">
            <a:off x="6806283" y="5207373"/>
            <a:ext cx="614312" cy="3776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25"/>
          <p:cNvCxnSpPr>
            <a:stCxn id="56" idx="3"/>
            <a:endCxn id="64" idx="1"/>
          </p:cNvCxnSpPr>
          <p:nvPr/>
        </p:nvCxnSpPr>
        <p:spPr>
          <a:xfrm>
            <a:off x="6791455" y="4990164"/>
            <a:ext cx="629140" cy="2172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25"/>
          <p:cNvCxnSpPr>
            <a:stCxn id="32" idx="3"/>
            <a:endCxn id="64" idx="1"/>
          </p:cNvCxnSpPr>
          <p:nvPr/>
        </p:nvCxnSpPr>
        <p:spPr>
          <a:xfrm>
            <a:off x="6802088" y="4059057"/>
            <a:ext cx="618507" cy="11483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2049" y="3784496"/>
            <a:ext cx="1499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Compilation</a:t>
            </a:r>
            <a:endParaRPr lang="en-US" sz="1400" i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9479722" y="5630908"/>
            <a:ext cx="149919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Kafka</a:t>
            </a:r>
            <a:br>
              <a:rPr lang="en-US" sz="1400" i="1" smtClean="0"/>
            </a:br>
            <a:r>
              <a:rPr lang="en-US" sz="1400" i="1" smtClean="0"/>
              <a:t>Topics</a:t>
            </a:r>
            <a:endParaRPr lang="en-US" sz="1400" i="1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658241" y="4866781"/>
            <a:ext cx="425303" cy="255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58241" y="5288169"/>
            <a:ext cx="425303" cy="255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8241" y="6100939"/>
            <a:ext cx="425303" cy="255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36706" y="4724089"/>
            <a:ext cx="3848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Libraries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/ Executables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61779" y="5685124"/>
            <a:ext cx="425303" cy="255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9810" y="620055"/>
            <a:ext cx="1624532" cy="974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Binary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Other (XML)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6886" y="2388745"/>
            <a:ext cx="3106107" cy="1768585"/>
            <a:chOff x="4221126" y="2402064"/>
            <a:chExt cx="2541181" cy="144692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221126" y="2411811"/>
              <a:ext cx="803601" cy="143717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tx1"/>
                  </a:solidFill>
                </a:rPr>
                <a:t>Specific</a:t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ASN.1</a:t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Parser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4728" y="2402064"/>
              <a:ext cx="1737579" cy="73270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Decoder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(store in specification-defined </a:t>
              </a:r>
              <a:r>
                <a:rPr lang="en-US" sz="1200" smtClean="0">
                  <a:solidFill>
                    <a:schemeClr val="tx1"/>
                  </a:solidFill>
                </a:rPr>
                <a:t>C structures)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727" y="3134767"/>
              <a:ext cx="1737580" cy="71421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Encoder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(write to alternative form, e.g., XML)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2953612" y="2000035"/>
            <a:ext cx="1" cy="71037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89963" y="3800220"/>
            <a:ext cx="1115143" cy="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/>
          <p:cNvCxnSpPr>
            <a:stCxn id="14" idx="0"/>
          </p:cNvCxnSpPr>
          <p:nvPr/>
        </p:nvCxnSpPr>
        <p:spPr>
          <a:xfrm rot="16200000" flipH="1">
            <a:off x="3483270" y="2190498"/>
            <a:ext cx="1080066" cy="2139380"/>
          </a:xfrm>
          <a:prstGeom prst="bentConnector4">
            <a:avLst>
              <a:gd name="adj1" fmla="val 8368"/>
              <a:gd name="adj2" fmla="val 957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09644" y="3219818"/>
            <a:ext cx="1624532" cy="974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Binary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Other (XML)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70109" y="277297"/>
            <a:ext cx="425303" cy="255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70109" y="698685"/>
            <a:ext cx="425303" cy="255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70109" y="1107415"/>
            <a:ext cx="425303" cy="255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48574" y="134605"/>
            <a:ext cx="384898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/ Executables</a:t>
            </a:r>
          </a:p>
        </p:txBody>
      </p:sp>
    </p:spTree>
    <p:extLst>
      <p:ext uri="{BB962C8B-B14F-4D97-AF65-F5344CB8AC3E}">
        <p14:creationId xmlns:p14="http://schemas.microsoft.com/office/powerpoint/2010/main" val="4097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650169" y="3096057"/>
            <a:ext cx="5280831" cy="2377855"/>
            <a:chOff x="2650169" y="3096057"/>
            <a:chExt cx="5280831" cy="2377855"/>
          </a:xfrm>
        </p:grpSpPr>
        <p:grpSp>
          <p:nvGrpSpPr>
            <p:cNvPr id="3" name="Group 2"/>
            <p:cNvGrpSpPr/>
            <p:nvPr/>
          </p:nvGrpSpPr>
          <p:grpSpPr>
            <a:xfrm>
              <a:off x="2650169" y="3286595"/>
              <a:ext cx="985520" cy="673445"/>
              <a:chOff x="5338315" y="352742"/>
              <a:chExt cx="3106095" cy="212251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58608" y="1483059"/>
                <a:ext cx="1185802" cy="99220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65707" y="352742"/>
                <a:ext cx="1185802" cy="99220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38315" y="777913"/>
                <a:ext cx="1185802" cy="992202"/>
              </a:xfrm>
              <a:prstGeom prst="rect">
                <a:avLst/>
              </a:prstGeom>
            </p:spPr>
          </p:pic>
        </p:grpSp>
        <p:sp>
          <p:nvSpPr>
            <p:cNvPr id="8" name="Cloud 7"/>
            <p:cNvSpPr/>
            <p:nvPr/>
          </p:nvSpPr>
          <p:spPr>
            <a:xfrm>
              <a:off x="6285494" y="3187508"/>
              <a:ext cx="1645506" cy="91544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smtClean="0">
                  <a:solidFill>
                    <a:schemeClr val="tx1"/>
                  </a:solidFill>
                </a:rPr>
                <a:t>Data Customers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6196" y="3251117"/>
              <a:ext cx="1735644" cy="765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dirty="0" smtClean="0">
                  <a:solidFill>
                    <a:schemeClr val="tx1"/>
                  </a:solidFill>
                </a:rPr>
                <a:t>Operational Data Environment</a:t>
              </a:r>
              <a:br>
                <a:rPr lang="en-US" sz="1050" dirty="0" smtClean="0">
                  <a:solidFill>
                    <a:schemeClr val="tx1"/>
                  </a:solidFill>
                </a:rPr>
              </a:br>
              <a:r>
                <a:rPr lang="en-US" sz="1050" dirty="0" smtClean="0">
                  <a:solidFill>
                    <a:schemeClr val="tx1"/>
                  </a:solidFill>
                </a:rPr>
                <a:t>(ODE)</a:t>
              </a:r>
              <a:endParaRPr 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96196" y="4708488"/>
              <a:ext cx="1735644" cy="765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dirty="0" smtClean="0">
                  <a:solidFill>
                    <a:schemeClr val="tx1"/>
                  </a:solidFill>
                </a:rPr>
                <a:t>ASN.1 Codec Module (ACM)</a:t>
              </a:r>
              <a:endParaRPr 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666169" y="3736308"/>
              <a:ext cx="2634565" cy="1297972"/>
            </a:xfrm>
            <a:custGeom>
              <a:avLst/>
              <a:gdLst>
                <a:gd name="connsiteX0" fmla="*/ 0 w 2565400"/>
                <a:gd name="connsiteY0" fmla="*/ 0 h 1061720"/>
                <a:gd name="connsiteX1" fmla="*/ 523240 w 2565400"/>
                <a:gd name="connsiteY1" fmla="*/ 0 h 1061720"/>
                <a:gd name="connsiteX2" fmla="*/ 523240 w 2565400"/>
                <a:gd name="connsiteY2" fmla="*/ 1061720 h 1061720"/>
                <a:gd name="connsiteX3" fmla="*/ 2006600 w 2565400"/>
                <a:gd name="connsiteY3" fmla="*/ 1061720 h 1061720"/>
                <a:gd name="connsiteX4" fmla="*/ 2006600 w 2565400"/>
                <a:gd name="connsiteY4" fmla="*/ 10160 h 1061720"/>
                <a:gd name="connsiteX5" fmla="*/ 2565400 w 2565400"/>
                <a:gd name="connsiteY5" fmla="*/ 10160 h 106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5400" h="1061720">
                  <a:moveTo>
                    <a:pt x="0" y="0"/>
                  </a:moveTo>
                  <a:lnTo>
                    <a:pt x="523240" y="0"/>
                  </a:lnTo>
                  <a:lnTo>
                    <a:pt x="523240" y="1061720"/>
                  </a:lnTo>
                  <a:lnTo>
                    <a:pt x="2006600" y="1061720"/>
                  </a:lnTo>
                  <a:lnTo>
                    <a:pt x="2006600" y="10160"/>
                  </a:lnTo>
                  <a:lnTo>
                    <a:pt x="2565400" y="10160"/>
                  </a:lnTo>
                </a:path>
              </a:pathLst>
            </a:custGeom>
            <a:noFill/>
            <a:ln w="22225" cmpd="sng">
              <a:solidFill>
                <a:schemeClr val="accent1">
                  <a:lumMod val="50000"/>
                </a:schemeClr>
              </a:solidFill>
              <a:prstDash val="sysDash"/>
              <a:tailEnd type="triangle" w="lg" len="lg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661089" y="3616960"/>
              <a:ext cx="2588845" cy="1249680"/>
            </a:xfrm>
            <a:custGeom>
              <a:avLst/>
              <a:gdLst>
                <a:gd name="connsiteX0" fmla="*/ 2550160 w 2550160"/>
                <a:gd name="connsiteY0" fmla="*/ 0 h 1193800"/>
                <a:gd name="connsiteX1" fmla="*/ 1935480 w 2550160"/>
                <a:gd name="connsiteY1" fmla="*/ 0 h 1193800"/>
                <a:gd name="connsiteX2" fmla="*/ 1935480 w 2550160"/>
                <a:gd name="connsiteY2" fmla="*/ 1193800 h 1193800"/>
                <a:gd name="connsiteX3" fmla="*/ 629920 w 2550160"/>
                <a:gd name="connsiteY3" fmla="*/ 1193800 h 1193800"/>
                <a:gd name="connsiteX4" fmla="*/ 629920 w 2550160"/>
                <a:gd name="connsiteY4" fmla="*/ 10160 h 1193800"/>
                <a:gd name="connsiteX5" fmla="*/ 0 w 2550160"/>
                <a:gd name="connsiteY5" fmla="*/ 1016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0160" h="1193800">
                  <a:moveTo>
                    <a:pt x="2550160" y="0"/>
                  </a:moveTo>
                  <a:lnTo>
                    <a:pt x="1935480" y="0"/>
                  </a:lnTo>
                  <a:lnTo>
                    <a:pt x="1935480" y="1193800"/>
                  </a:lnTo>
                  <a:lnTo>
                    <a:pt x="629920" y="1193800"/>
                  </a:lnTo>
                  <a:lnTo>
                    <a:pt x="629920" y="10160"/>
                  </a:lnTo>
                  <a:lnTo>
                    <a:pt x="0" y="10160"/>
                  </a:lnTo>
                </a:path>
              </a:pathLst>
            </a:custGeom>
            <a:noFill/>
            <a:ln w="22225">
              <a:solidFill>
                <a:schemeClr val="accent2">
                  <a:lumMod val="50000"/>
                </a:schemeClr>
              </a:solidFill>
              <a:prstDash val="sysDash"/>
              <a:headEnd type="none"/>
              <a:tailEnd type="triangle" w="lg" len="lg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4857832" y="4028377"/>
              <a:ext cx="243840" cy="663784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8592" y="4231003"/>
              <a:ext cx="782320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i="1" dirty="0" smtClean="0"/>
                <a:t>Kafka</a:t>
              </a:r>
              <a:endParaRPr lang="en-US" sz="1200" b="1" i="1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81019" y="4797597"/>
              <a:ext cx="705413" cy="138499"/>
            </a:xfrm>
            <a:prstGeom prst="rect">
              <a:avLst/>
            </a:prstGeom>
            <a:solidFill>
              <a:srgbClr val="C3E394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 i="1" smtClean="0">
                  <a:solidFill>
                    <a:schemeClr val="accent2">
                      <a:lumMod val="50000"/>
                    </a:schemeClr>
                  </a:solidFill>
                </a:rPr>
                <a:t>Encoding</a:t>
              </a:r>
              <a:endParaRPr lang="en-US" sz="1000" b="1" i="1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072" y="4965525"/>
              <a:ext cx="656401" cy="138499"/>
            </a:xfrm>
            <a:prstGeom prst="rect">
              <a:avLst/>
            </a:prstGeom>
            <a:solidFill>
              <a:srgbClr val="C3E394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Decoding</a:t>
              </a:r>
              <a:endParaRPr lang="en-US" sz="1000" b="1" i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52101" y="3096057"/>
              <a:ext cx="7054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 i="1" smtClean="0"/>
                <a:t>ASN.1</a:t>
              </a:r>
              <a:endParaRPr lang="en-US" sz="1000" b="1" i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86984" y="4153115"/>
              <a:ext cx="70541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 i="1" smtClean="0"/>
                <a:t>Human</a:t>
              </a:r>
              <a:br>
                <a:rPr lang="en-US" sz="1000" b="1" i="1" smtClean="0"/>
              </a:br>
              <a:r>
                <a:rPr lang="en-US" sz="1000" b="1" i="1" smtClean="0"/>
                <a:t>Readable</a:t>
              </a:r>
              <a:endParaRPr lang="en-US" sz="1000" b="1" i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8158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Module Design Questions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8224" y="986186"/>
            <a:ext cx="11523520" cy="5457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Should we assume each record in a </a:t>
            </a:r>
            <a:r>
              <a:rPr lang="en-US" sz="1800" dirty="0"/>
              <a:t>K</a:t>
            </a:r>
            <a:r>
              <a:rPr lang="en-US" sz="1800" dirty="0" smtClean="0"/>
              <a:t>afka topic is one or more COMPLETE messages (ASN.1 or otherwise)?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 smtClean="0"/>
              <a:t>Composition of binary messages is NOT needed.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 smtClean="0"/>
              <a:t>If errors / partial messages are encountered message is ignored.</a:t>
            </a:r>
          </a:p>
          <a:p>
            <a:pPr marL="517525" indent="-508000">
              <a:buFont typeface="+mj-lt"/>
              <a:buAutoNum type="arabicPeriod"/>
            </a:pPr>
            <a:r>
              <a:rPr lang="en-US" sz="1800" dirty="0"/>
              <a:t>Will the capabilities of the module be selected at compile time?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Or</a:t>
            </a:r>
            <a:r>
              <a:rPr lang="en-US" sz="1800" dirty="0"/>
              <a:t>, should the capabilities of the module be selectable at </a:t>
            </a:r>
            <a:r>
              <a:rPr lang="en-US" sz="1800" dirty="0" smtClean="0"/>
              <a:t>run-time?</a:t>
            </a:r>
            <a:br>
              <a:rPr lang="en-US" sz="1800" dirty="0" smtClean="0"/>
            </a:br>
            <a:r>
              <a:rPr lang="en-US" sz="1800" dirty="0" smtClean="0"/>
              <a:t>Or</a:t>
            </a:r>
            <a:r>
              <a:rPr lang="en-US" sz="1800" dirty="0"/>
              <a:t>, should the capabilities of the module be selectable during </a:t>
            </a:r>
            <a:r>
              <a:rPr lang="en-US" sz="1800" dirty="0" smtClean="0"/>
              <a:t>operation (Q3 below)?</a:t>
            </a:r>
            <a:endParaRPr lang="en-US" sz="1800" dirty="0"/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We compiled a library and then a module to handle J2735 ASN.1 as input and J2735 XML as output.  That is all it does.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Will the module’s input / output be a data record (ASN.1 binary, XML, JSON) ONLY or will it also contain metadata?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Metadata could be used to have selectable input / output encoding/decoding.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Good: One flexible tool / </a:t>
            </a:r>
            <a:r>
              <a:rPr lang="en-US" sz="1600" dirty="0" smtClean="0"/>
              <a:t>module. Give me stuff and the module figures out how to encode / decode and route it.</a:t>
            </a:r>
            <a:endParaRPr lang="en-US" sz="1600" dirty="0"/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Bad: More complex module + addition of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Should we build a JSON encoder / decoder into the ASN.1 compiler / generator?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Good: Avoid another encoding / decoding step, e.g., XML to JSON or JSON to XML.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Bad: More in-depth coupling with open source ASN.1 compiler - generator code.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909637" lvl="1" indent="-514350">
              <a:buFont typeface="+mj-lt"/>
              <a:buAutoNum type="arabicPeriod"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96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Module Testing / Dev Questions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Kafka record is 2 or more messages, will those be faithfully be represented in the output encoding?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42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E77B73-CC8B-4B83-8D05-315263FA3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DCCB12-0940-4923-97F5-47BC8975F9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8F7293-55C5-495D-8310-E2405A6C8D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62946</TotalTime>
  <Words>239</Words>
  <Application>Microsoft Macintosh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Arial</vt:lpstr>
      <vt:lpstr>Default Theme</vt:lpstr>
      <vt:lpstr>ASN.1 Compiler - Generator</vt:lpstr>
      <vt:lpstr>ASN.1 Codec Module</vt:lpstr>
      <vt:lpstr>PowerPoint Presentation</vt:lpstr>
      <vt:lpstr>PowerPoint Presentation</vt:lpstr>
      <vt:lpstr>ASN.1 Module Design Questions</vt:lpstr>
      <vt:lpstr>ASN.1 Module Testing / Dev Questions</vt:lpstr>
    </vt:vector>
  </TitlesOfParts>
  <Company>ORNL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Carter, Jason M.</cp:lastModifiedBy>
  <cp:revision>719</cp:revision>
  <cp:lastPrinted>2016-12-06T17:14:43Z</cp:lastPrinted>
  <dcterms:created xsi:type="dcterms:W3CDTF">2014-07-01T12:34:57Z</dcterms:created>
  <dcterms:modified xsi:type="dcterms:W3CDTF">2017-10-16T13:52:52Z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