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lvl1pPr marL="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autoAdjust="0"/>
  </p:normalViewPr>
  <p:slideViewPr>
    <p:cSldViewPr snapToGrid="0" showGuides="1">
      <p:cViewPr>
        <p:scale>
          <a:sx n="96" d="100"/>
          <a:sy n="96" d="100"/>
        </p:scale>
        <p:origin x="-130" y="1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2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28"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ln>
          <a:effectLst/>
        </p:spPr>
      </p:sp>
      <p:sp>
        <p:nvSpPr>
          <p:cNvPr id="104862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3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3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45923" y="3307356"/>
            <a:ext cx="9489573"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45923" y="4777380"/>
            <a:ext cx="9489573"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11"/>
          </p:nvPr>
        </p:nvSpPr>
        <p:spPr/>
        <p:txBody>
          <a:bodyPr/>
          <a:lstStyle/>
          <a:p>
            <a:pPr lvl="0" algn="ctr"/>
            <a:endParaRPr lang="en-US" altLang="zh-CN" sz="1200">
              <a:solidFill>
                <a:srgbClr val="898989"/>
              </a:solidFill>
            </a:endParaRPr>
          </a:p>
        </p:txBody>
      </p:sp>
      <p:sp>
        <p:nvSpPr>
          <p:cNvPr id="6" name="Slide Number Placeholder 5"/>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345924" y="1807361"/>
            <a:ext cx="9497440" cy="405143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11"/>
          </p:nvPr>
        </p:nvSpPr>
        <p:spPr/>
        <p:txBody>
          <a:bodyPr/>
          <a:lstStyle/>
          <a:p>
            <a:pPr lvl="0" algn="ctr"/>
            <a:endParaRPr lang="en-US" altLang="zh-CN" sz="1200">
              <a:solidFill>
                <a:srgbClr val="898989"/>
              </a:solidFill>
            </a:endParaRPr>
          </a:p>
        </p:txBody>
      </p:sp>
      <p:sp>
        <p:nvSpPr>
          <p:cNvPr id="6" name="Slide Number Placeholder 5"/>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9415" y="675723"/>
            <a:ext cx="1963949"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45923" y="675724"/>
            <a:ext cx="7290076" cy="518532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11"/>
          </p:nvPr>
        </p:nvSpPr>
        <p:spPr/>
        <p:txBody>
          <a:bodyPr/>
          <a:lstStyle/>
          <a:p>
            <a:pPr lvl="0" algn="ctr"/>
            <a:endParaRPr lang="en-US" altLang="zh-CN" sz="1200">
              <a:solidFill>
                <a:srgbClr val="898989"/>
              </a:solidFill>
            </a:endParaRPr>
          </a:p>
        </p:txBody>
      </p:sp>
      <p:sp>
        <p:nvSpPr>
          <p:cNvPr id="6" name="Slide Number Placeholder 5"/>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11"/>
          </p:nvPr>
        </p:nvSpPr>
        <p:spPr/>
        <p:txBody>
          <a:bodyPr/>
          <a:lstStyle/>
          <a:p>
            <a:pPr lvl="0" algn="ctr"/>
            <a:endParaRPr lang="en-US" altLang="zh-CN" sz="1200">
              <a:solidFill>
                <a:srgbClr val="898989"/>
              </a:solidFill>
            </a:endParaRPr>
          </a:p>
        </p:txBody>
      </p:sp>
      <p:sp>
        <p:nvSpPr>
          <p:cNvPr id="6" name="Slide Number Placeholder 5"/>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45924" y="3308581"/>
            <a:ext cx="9489571"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345924" y="4777381"/>
            <a:ext cx="9489571"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11"/>
          </p:nvPr>
        </p:nvSpPr>
        <p:spPr/>
        <p:txBody>
          <a:bodyPr/>
          <a:lstStyle/>
          <a:p>
            <a:pPr lvl="0" algn="ctr"/>
            <a:endParaRPr lang="en-US" altLang="zh-CN" sz="1200">
              <a:solidFill>
                <a:srgbClr val="898989"/>
              </a:solidFill>
            </a:endParaRPr>
          </a:p>
        </p:txBody>
      </p:sp>
      <p:sp>
        <p:nvSpPr>
          <p:cNvPr id="6" name="Slide Number Placeholder 5"/>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5924" y="675725"/>
            <a:ext cx="949744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345924" y="1809750"/>
            <a:ext cx="4628369" cy="4051301"/>
          </a:xfrm>
        </p:spPr>
        <p:txBody>
          <a:bodyPr>
            <a:normAutofit/>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17708" y="1809749"/>
            <a:ext cx="4625656" cy="4051302"/>
          </a:xfrm>
        </p:spPr>
        <p:txBody>
          <a:bodyPr>
            <a:normAutofit/>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6" name="Footer Placeholder 5"/>
          <p:cNvSpPr>
            <a:spLocks noGrp="1"/>
          </p:cNvSpPr>
          <p:nvPr>
            <p:ph type="ftr" sz="quarter" idx="11"/>
          </p:nvPr>
        </p:nvSpPr>
        <p:spPr/>
        <p:txBody>
          <a:bodyPr/>
          <a:lstStyle/>
          <a:p>
            <a:pPr lvl="0" algn="ctr"/>
            <a:endParaRPr lang="en-US" altLang="zh-CN" sz="1200">
              <a:solidFill>
                <a:srgbClr val="898989"/>
              </a:solidFill>
            </a:endParaRPr>
          </a:p>
        </p:txBody>
      </p:sp>
      <p:sp>
        <p:nvSpPr>
          <p:cNvPr id="7" name="Slide Number Placeholder 6"/>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5924" y="1812927"/>
            <a:ext cx="462836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345924" y="2389190"/>
            <a:ext cx="4628369" cy="3471861"/>
          </a:xfrm>
        </p:spPr>
        <p:txBody>
          <a:bodyPr>
            <a:normAutofit/>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217707" y="1812927"/>
            <a:ext cx="462836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17707" y="2389190"/>
            <a:ext cx="4628367" cy="3471861"/>
          </a:xfrm>
        </p:spPr>
        <p:txBody>
          <a:bodyPr>
            <a:normAutofit/>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8" name="Footer Placeholder 7"/>
          <p:cNvSpPr>
            <a:spLocks noGrp="1"/>
          </p:cNvSpPr>
          <p:nvPr>
            <p:ph type="ftr" sz="quarter" idx="11"/>
          </p:nvPr>
        </p:nvSpPr>
        <p:spPr/>
        <p:txBody>
          <a:bodyPr/>
          <a:lstStyle/>
          <a:p>
            <a:pPr lvl="0" algn="ctr"/>
            <a:endParaRPr lang="en-US" altLang="zh-CN" sz="1200">
              <a:solidFill>
                <a:srgbClr val="898989"/>
              </a:solidFill>
            </a:endParaRPr>
          </a:p>
        </p:txBody>
      </p:sp>
      <p:sp>
        <p:nvSpPr>
          <p:cNvPr id="9" name="Slide Number Placeholder 8"/>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4" name="Footer Placeholder 3"/>
          <p:cNvSpPr>
            <a:spLocks noGrp="1"/>
          </p:cNvSpPr>
          <p:nvPr>
            <p:ph type="ftr" sz="quarter" idx="11"/>
          </p:nvPr>
        </p:nvSpPr>
        <p:spPr/>
        <p:txBody>
          <a:bodyPr/>
          <a:lstStyle/>
          <a:p>
            <a:pPr lvl="0" algn="ctr"/>
            <a:endParaRPr lang="en-US" altLang="zh-CN" sz="1200">
              <a:solidFill>
                <a:srgbClr val="898989"/>
              </a:solidFill>
            </a:endParaRPr>
          </a:p>
        </p:txBody>
      </p:sp>
      <p:sp>
        <p:nvSpPr>
          <p:cNvPr id="5" name="Slide Number Placeholder 4"/>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3" name="Footer Placeholder 2"/>
          <p:cNvSpPr>
            <a:spLocks noGrp="1"/>
          </p:cNvSpPr>
          <p:nvPr>
            <p:ph type="ftr" sz="quarter" idx="11"/>
          </p:nvPr>
        </p:nvSpPr>
        <p:spPr/>
        <p:txBody>
          <a:bodyPr/>
          <a:lstStyle/>
          <a:p>
            <a:pPr lvl="0" algn="ctr"/>
            <a:endParaRPr lang="en-US" altLang="zh-CN" sz="1200">
              <a:solidFill>
                <a:srgbClr val="898989"/>
              </a:solidFill>
            </a:endParaRPr>
          </a:p>
        </p:txBody>
      </p:sp>
      <p:sp>
        <p:nvSpPr>
          <p:cNvPr id="4" name="Slide Number Placeholder 3"/>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3" y="446088"/>
            <a:ext cx="3547533"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5136873" y="446088"/>
            <a:ext cx="5706492" cy="5414963"/>
          </a:xfrm>
        </p:spPr>
        <p:txBody>
          <a:bodyPr>
            <a:normAutofit/>
          </a:bodyPr>
          <a:lstStyle>
            <a:lvl5pPr>
              <a:defRPr/>
            </a:lvl5pPr>
            <a:lvl6pPr marL="2514600" indent="-228600">
              <a:buClr>
                <a:schemeClr val="tx2"/>
              </a:buClr>
              <a:buSzPct val="101000"/>
              <a:buFont typeface="Courier New" panose="02070309020205020404" pitchFamily="49" charset="0"/>
              <a:buChar char="o"/>
              <a:defRPr sz="1200"/>
            </a:lvl6pPr>
            <a:lvl7pPr marL="2971800" indent="-228600">
              <a:buClr>
                <a:schemeClr val="tx2"/>
              </a:buClr>
              <a:buFont typeface="Courier New" panose="02070309020205020404" pitchFamily="49" charset="0"/>
              <a:buChar char="o"/>
              <a:defRPr sz="1200" baseline="0"/>
            </a:lvl7pPr>
            <a:lvl8pPr marL="3429000" indent="-228600">
              <a:buClr>
                <a:schemeClr val="tx2"/>
              </a:buClr>
              <a:buFont typeface="Courier New" panose="02070309020205020404" pitchFamily="49" charset="0"/>
              <a:buChar char="o"/>
              <a:defRPr sz="1200" baseline="0"/>
            </a:lvl8pPr>
            <a:lvl9pPr marL="3886200" indent="-228600">
              <a:buClr>
                <a:schemeClr val="tx2"/>
              </a:buClr>
              <a:buFont typeface="Courier New" panose="02070309020205020404" pitchFamily="49" charset="0"/>
              <a:buChar char="o"/>
              <a:defRPr sz="1200" baseline="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345923" y="1631950"/>
            <a:ext cx="3547533"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6" name="Footer Placeholder 5"/>
          <p:cNvSpPr>
            <a:spLocks noGrp="1"/>
          </p:cNvSpPr>
          <p:nvPr>
            <p:ph type="ftr" sz="quarter" idx="11"/>
          </p:nvPr>
        </p:nvSpPr>
        <p:spPr/>
        <p:txBody>
          <a:bodyPr/>
          <a:lstStyle/>
          <a:p>
            <a:pPr lvl="0" algn="ctr"/>
            <a:endParaRPr lang="en-US" altLang="zh-CN" sz="1200">
              <a:solidFill>
                <a:srgbClr val="898989"/>
              </a:solidFill>
            </a:endParaRPr>
          </a:p>
        </p:txBody>
      </p:sp>
      <p:sp>
        <p:nvSpPr>
          <p:cNvPr id="7" name="Slide Number Placeholder 6"/>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5925" y="1387058"/>
            <a:ext cx="4397271"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345924" y="2500312"/>
            <a:ext cx="4397272"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6" name="Footer Placeholder 5"/>
          <p:cNvSpPr>
            <a:spLocks noGrp="1"/>
          </p:cNvSpPr>
          <p:nvPr>
            <p:ph type="ftr" sz="quarter" idx="11"/>
          </p:nvPr>
        </p:nvSpPr>
        <p:spPr/>
        <p:txBody>
          <a:bodyPr/>
          <a:lstStyle/>
          <a:p>
            <a:pPr lvl="0" algn="ctr"/>
            <a:endParaRPr lang="en-US" altLang="zh-CN" sz="1200">
              <a:solidFill>
                <a:srgbClr val="898989"/>
              </a:solidFill>
            </a:endParaRPr>
          </a:p>
        </p:txBody>
      </p:sp>
      <p:sp>
        <p:nvSpPr>
          <p:cNvPr id="7" name="Slide Number Placeholder 6"/>
          <p:cNvSpPr>
            <a:spLocks noGrp="1"/>
          </p:cNvSpPr>
          <p:nvPr>
            <p:ph type="sldNum" sz="quarter" idx="12"/>
          </p:nvPr>
        </p:nvSpPr>
        <p:spPr/>
        <p:txBody>
          <a:body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grpSp>
        <p:nvGrpSpPr>
          <p:cNvPr id="16" name="Group 15"/>
          <p:cNvGrpSpPr/>
          <p:nvPr/>
        </p:nvGrpSpPr>
        <p:grpSpPr>
          <a:xfrm>
            <a:off x="6021539" y="994388"/>
            <a:ext cx="2462851"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6232256" y="1601512"/>
            <a:ext cx="4572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92833" y="4042576"/>
            <a:ext cx="2325260"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694185" y="1095311"/>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2504973" y="282934"/>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694183" y="5729135"/>
            <a:ext cx="2545645"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62281" y="-61709"/>
            <a:ext cx="1932143"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1232151" y="-161623"/>
            <a:ext cx="2545644"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1" y="660739"/>
            <a:ext cx="2545644"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9996709" y="-61709"/>
            <a:ext cx="2259289"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8156670" y="-61708"/>
            <a:ext cx="2545645"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9992605" y="1095309"/>
            <a:ext cx="2263392"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10742232" y="5140347"/>
            <a:ext cx="1516259"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8882282" y="4362913"/>
            <a:ext cx="2545644"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92833" y="4948766"/>
            <a:ext cx="1805147"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944629" y="4790337"/>
            <a:ext cx="2545644"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8156671" y="783989"/>
            <a:ext cx="2545644"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8612071" y="5140347"/>
            <a:ext cx="2545644"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11197605" y="597861"/>
            <a:ext cx="1058392"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8466800" y="206512"/>
            <a:ext cx="1388368"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9162837" y="1450645"/>
            <a:ext cx="1624337"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9625424" y="2049927"/>
            <a:ext cx="1388368"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10332555" y="2661634"/>
            <a:ext cx="961744"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913405" y="-100976"/>
            <a:ext cx="1591568"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2003518" y="-100976"/>
            <a:ext cx="1372037"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92831" y="-100976"/>
            <a:ext cx="787017"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369910" y="4321784"/>
            <a:ext cx="1862516"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7722842" y="6489966"/>
            <a:ext cx="148791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8170666" y="6408840"/>
            <a:ext cx="164935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10103540" y="6408842"/>
            <a:ext cx="1615211"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4764" y="4941986"/>
            <a:ext cx="814973"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92833" y="6172569"/>
            <a:ext cx="1037463"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92833" y="5158575"/>
            <a:ext cx="751365"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34344" y="482386"/>
            <a:ext cx="797888"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632278" y="836794"/>
            <a:ext cx="1214423"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425632" y="1452261"/>
            <a:ext cx="1030657"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495010" y="1886983"/>
            <a:ext cx="813821"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206235" y="1919682"/>
            <a:ext cx="695685"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9736689" y="-61709"/>
            <a:ext cx="1214424"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11624165" y="-61709"/>
            <a:ext cx="631832"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10330985" y="282934"/>
            <a:ext cx="1504695"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11886291" y="749603"/>
            <a:ext cx="369707"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10121161" y="728498"/>
            <a:ext cx="1292979"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9960055" y="1326476"/>
            <a:ext cx="81092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10173255" y="5611428"/>
            <a:ext cx="984460"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9297177" y="5242255"/>
            <a:ext cx="984460"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9992606" y="4928167"/>
            <a:ext cx="984460"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10972045" y="5666511"/>
            <a:ext cx="807512"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10770976" y="4097843"/>
            <a:ext cx="738065"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11215756" y="5057879"/>
            <a:ext cx="738065"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11584787" y="4790335"/>
            <a:ext cx="671211"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45923" y="675725"/>
            <a:ext cx="9500151"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45924" y="1807361"/>
            <a:ext cx="9500149" cy="4051437"/>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583125" y="5951811"/>
            <a:ext cx="28448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lvl="0"/>
            <a:fld id="{566ABCEB-ACFC-4714-9973-3DA970169C29}" type="datetime1">
              <a:rPr lang="en-US" altLang="zh-CN" sz="1200" smtClean="0">
                <a:solidFill>
                  <a:srgbClr val="898989"/>
                </a:solidFill>
              </a:rPr>
            </a:fld>
            <a:endParaRPr lang="en-US" altLang="zh-CN" sz="1200">
              <a:solidFill>
                <a:srgbClr val="898989"/>
              </a:solidFill>
            </a:endParaRPr>
          </a:p>
        </p:txBody>
      </p:sp>
      <p:sp>
        <p:nvSpPr>
          <p:cNvPr id="5" name="Footer Placeholder 4"/>
          <p:cNvSpPr>
            <a:spLocks noGrp="1"/>
          </p:cNvSpPr>
          <p:nvPr>
            <p:ph type="ftr" sz="quarter" idx="3"/>
          </p:nvPr>
        </p:nvSpPr>
        <p:spPr>
          <a:xfrm>
            <a:off x="1574594" y="5951811"/>
            <a:ext cx="7008532" cy="365125"/>
          </a:xfrm>
          <a:prstGeom prst="rect">
            <a:avLst/>
          </a:prstGeom>
        </p:spPr>
        <p:txBody>
          <a:bodyPr vert="horz" lIns="91440" tIns="45720" rIns="91440" bIns="45720" rtlCol="0" anchor="b"/>
          <a:lstStyle>
            <a:lvl1pPr algn="l">
              <a:defRPr sz="900">
                <a:solidFill>
                  <a:schemeClr val="tx1">
                    <a:tint val="75000"/>
                  </a:schemeClr>
                </a:solidFill>
              </a:defRPr>
            </a:lvl1pPr>
          </a:lstStyle>
          <a:p>
            <a:pPr lvl="0" algn="ctr"/>
            <a:endParaRPr lang="en-US" altLang="zh-CN" sz="1200">
              <a:solidFill>
                <a:srgbClr val="898989"/>
              </a:solidFill>
            </a:endParaRPr>
          </a:p>
        </p:txBody>
      </p:sp>
      <p:sp>
        <p:nvSpPr>
          <p:cNvPr id="6" name="Slide Number Placeholder 5"/>
          <p:cNvSpPr>
            <a:spLocks noGrp="1"/>
          </p:cNvSpPr>
          <p:nvPr>
            <p:ph type="sldNum" sz="quarter" idx="4"/>
          </p:nvPr>
        </p:nvSpPr>
        <p:spPr>
          <a:xfrm>
            <a:off x="763545" y="5951811"/>
            <a:ext cx="811049"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lvl="0" algn="r"/>
            <a:fld id="{566ABCEB-ACFC-4714-9973-3DA970169C29}" type="slidenum">
              <a:rPr lang="en-US" altLang="zh-CN" sz="1200" smtClean="0">
                <a:solidFill>
                  <a:srgbClr val="898989"/>
                </a:solidFill>
              </a:rPr>
            </a:fld>
            <a:endParaRPr lang="en-US" altLang="zh-CN" sz="1200">
              <a:solidFill>
                <a:srgbClr val="898989"/>
              </a:solidFill>
            </a:endParaRPr>
          </a:p>
        </p:txBody>
      </p:sp>
      <p:sp>
        <p:nvSpPr>
          <p:cNvPr id="55" name="Oval 54"/>
          <p:cNvSpPr>
            <a:spLocks noChangeAspect="1"/>
          </p:cNvSpPr>
          <p:nvPr/>
        </p:nvSpPr>
        <p:spPr>
          <a:xfrm>
            <a:off x="2110896" y="5454223"/>
            <a:ext cx="2545645"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11427926" y="3382942"/>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11197606" y="3536097"/>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11477878" y="3688497"/>
            <a:ext cx="408413"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206235" y="2698929"/>
            <a:ext cx="623503"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632278" y="3166555"/>
            <a:ext cx="611693"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360345" y="3382943"/>
            <a:ext cx="469393"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115467" y="2581479"/>
            <a:ext cx="181392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8230832" y="2395417"/>
            <a:ext cx="1624337"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ftr="0" dt="0"/>
  <p:txStyles>
    <p:titleStyle>
      <a:lvl1pPr algn="l" defTabSz="457200" rtl="0" eaLnBrk="1" latinLnBrk="0" hangingPunct="1">
        <a:spcBef>
          <a:spcPct val="0"/>
        </a:spcBef>
        <a:buNone/>
        <a:defRPr sz="3200" kern="1200">
          <a:solidFill>
            <a:schemeClr val="tx1"/>
          </a:solidFill>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1048581" name="Title 1"/>
          <p:cNvSpPr>
            <a:spLocks noGrp="1"/>
          </p:cNvSpPr>
          <p:nvPr>
            <p:ph type="ctrTitle" idx="4294967295"/>
          </p:nvPr>
        </p:nvSpPr>
        <p:spPr>
          <a:xfrm>
            <a:off x="1106488" y="600075"/>
            <a:ext cx="9979025" cy="1322388"/>
          </a:xfrm>
          <a:prstGeom prst="rect">
            <a:avLst/>
          </a:prstGeom>
          <a:noFill/>
          <a:ln>
            <a:noFill/>
          </a:ln>
        </p:spPr>
        <p:txBody>
          <a:bodyPr vert="horz" lIns="91440" tIns="45720" rIns="91440" bIns="45720" anchor="b">
            <a:normAutofit fontScale="90000"/>
          </a:bodyPr>
          <a:lstStyle>
            <a:lvl1pPr algn="l">
              <a:defRPr sz="4400"/>
            </a:lvl1pPr>
          </a:lstStyle>
          <a:p>
            <a:pPr lvl="0" algn="ctr"/>
            <a:r>
              <a:rPr lang="en-US" altLang="zh-CN" sz="4900" dirty="0" smtClean="0">
                <a:effectLst>
                  <a:outerShdw blurRad="38100" dist="38100" dir="2700000" algn="tl">
                    <a:srgbClr val="000000">
                      <a:alpha val="43137"/>
                    </a:srgbClr>
                  </a:outerShdw>
                </a:effectLst>
              </a:rPr>
              <a:t>ADA LOVELACE DAY HACKATHON</a:t>
            </a:r>
            <a:br>
              <a:rPr dirty="0"/>
            </a:br>
            <a:r>
              <a:rPr lang="en-US" altLang="zh-CN" sz="5300" b="1" dirty="0" smtClean="0">
                <a:effectLst>
                  <a:outerShdw blurRad="38100" dist="38100" dir="2700000" algn="tl">
                    <a:srgbClr val="000000">
                      <a:alpha val="43137"/>
                    </a:srgbClr>
                  </a:outerShdw>
                </a:effectLst>
                <a:latin typeface="Vivaldi" pitchFamily="66" charset="0"/>
              </a:rPr>
              <a:t>Sonnet Generation</a:t>
            </a:r>
            <a:endParaRPr lang="en-US" altLang="zh-CN" sz="4900" b="1" dirty="0">
              <a:effectLst>
                <a:outerShdw blurRad="38100" dist="38100" dir="2700000" algn="tl">
                  <a:srgbClr val="000000">
                    <a:alpha val="43137"/>
                  </a:srgbClr>
                </a:outerShdw>
              </a:effectLst>
              <a:latin typeface="Vivaldi" pitchFamily="66" charset="0"/>
            </a:endParaRPr>
          </a:p>
        </p:txBody>
      </p:sp>
      <p:pic>
        <p:nvPicPr>
          <p:cNvPr id="2097152" name="Picture 4" descr="IMG_6664"/>
          <p:cNvPicPr/>
          <p:nvPr/>
        </p:nvPicPr>
        <p:blipFill>
          <a:blip r:embed="rId1"/>
          <a:srcRect/>
          <a:stretch>
            <a:fillRect/>
          </a:stretch>
        </p:blipFill>
        <p:spPr>
          <a:xfrm>
            <a:off x="1989138" y="2249487"/>
            <a:ext cx="2887663" cy="2360612"/>
          </a:xfrm>
          <a:prstGeom prst="rect">
            <a:avLst/>
          </a:prstGeom>
          <a:noFill/>
          <a:ln>
            <a:noFill/>
          </a:ln>
          <a:effectLst>
            <a:glow rad="63500">
              <a:schemeClr val="accent2">
                <a:satMod val="175000"/>
                <a:alpha val="40000"/>
              </a:schemeClr>
            </a:glow>
          </a:effectLst>
        </p:spPr>
      </p:pic>
      <p:sp>
        <p:nvSpPr>
          <p:cNvPr id="1048582" name="Text Box 5"/>
          <p:cNvSpPr txBox="1"/>
          <p:nvPr/>
        </p:nvSpPr>
        <p:spPr>
          <a:xfrm>
            <a:off x="1911349" y="4767263"/>
            <a:ext cx="3117851" cy="40011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5pPr>
          </a:lstStyle>
          <a:p>
            <a:pPr lvl="0" algn="ctr"/>
            <a:r>
              <a:rPr lang="en-US" altLang="zh-CN" sz="2000" dirty="0">
                <a:solidFill>
                  <a:schemeClr val="tx1"/>
                </a:solidFill>
              </a:rPr>
              <a:t>JOHN P VELLANIKARAN</a:t>
            </a:r>
            <a:endParaRPr lang="en-US" altLang="zh-CN" sz="2000" dirty="0">
              <a:solidFill>
                <a:schemeClr val="tx1"/>
              </a:solidFill>
            </a:endParaRPr>
          </a:p>
        </p:txBody>
      </p:sp>
      <p:sp>
        <p:nvSpPr>
          <p:cNvPr id="1048584" name="Text Box 8"/>
          <p:cNvSpPr txBox="1"/>
          <p:nvPr/>
        </p:nvSpPr>
        <p:spPr>
          <a:xfrm>
            <a:off x="4022726" y="5564333"/>
            <a:ext cx="4262533" cy="646331"/>
          </a:xfrm>
          <a:prstGeom prst="rect">
            <a:avLst/>
          </a:prstGeom>
          <a:noFill/>
          <a:ln>
            <a:noFill/>
          </a:ln>
        </p:spPr>
        <p:txBody>
          <a:bodyPr vert="horz" wrap="squar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5pPr>
          </a:lstStyle>
          <a:p>
            <a:pPr lvl="0" algn="ctr"/>
            <a:r>
              <a:rPr lang="en-US" altLang="zh-CN" i="1" dirty="0" smtClean="0">
                <a:solidFill>
                  <a:schemeClr val="tx1"/>
                </a:solidFill>
                <a:latin typeface="Book Antiqua" pitchFamily="18" charset="0"/>
              </a:rPr>
              <a:t>TOTAL NUMBER OF TEAM MEMBERS (2)</a:t>
            </a:r>
            <a:endParaRPr lang="en-US" altLang="zh-CN" i="1" dirty="0">
              <a:solidFill>
                <a:schemeClr val="tx1"/>
              </a:solidFill>
              <a:latin typeface="Book Antiqua"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180" t="31522" r="7052" b="36196"/>
          <a:stretch>
            <a:fillRect/>
          </a:stretch>
        </p:blipFill>
        <p:spPr bwMode="auto">
          <a:xfrm>
            <a:off x="7152198" y="2248561"/>
            <a:ext cx="2949934" cy="2361538"/>
          </a:xfrm>
          <a:prstGeom prst="rect">
            <a:avLst/>
          </a:prstGeom>
          <a:noFill/>
          <a:ln>
            <a:noFill/>
          </a:ln>
          <a:effectLst>
            <a:glow rad="635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5"/>
          <p:cNvSpPr txBox="1"/>
          <p:nvPr/>
        </p:nvSpPr>
        <p:spPr>
          <a:xfrm>
            <a:off x="7068239" y="4733316"/>
            <a:ext cx="3117851" cy="400110"/>
          </a:xfrm>
          <a:prstGeom prst="rect">
            <a:avLst/>
          </a:prstGeom>
          <a:noFill/>
          <a:ln>
            <a:noFill/>
          </a:ln>
        </p:spPr>
        <p:txBody>
          <a:bodyPr vert="horz"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anose="020F0502020204030204" charset="0"/>
              </a:defRPr>
            </a:lvl5pPr>
          </a:lstStyle>
          <a:p>
            <a:pPr lvl="0" algn="ctr"/>
            <a:r>
              <a:rPr lang="en-US" altLang="zh-CN" sz="2000" dirty="0" smtClean="0">
                <a:solidFill>
                  <a:schemeClr val="tx1"/>
                </a:solidFill>
              </a:rPr>
              <a:t>GAYATHRI ARVIND</a:t>
            </a:r>
            <a:endParaRPr lang="en-US" altLang="zh-C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p:sp>
        <p:nvSpPr>
          <p:cNvPr id="2" name="Text Box 1"/>
          <p:cNvSpPr txBox="1"/>
          <p:nvPr/>
        </p:nvSpPr>
        <p:spPr>
          <a:xfrm>
            <a:off x="3209925" y="628015"/>
            <a:ext cx="5118100" cy="1014730"/>
          </a:xfrm>
          <a:prstGeom prst="rect">
            <a:avLst/>
          </a:prstGeom>
          <a:noFill/>
        </p:spPr>
        <p:txBody>
          <a:bodyPr wrap="square" rtlCol="0">
            <a:spAutoFit/>
          </a:bodyPr>
          <a:p>
            <a:pPr algn="ctr"/>
            <a:r>
              <a:rPr lang="en-US" sz="6000">
                <a:solidFill>
                  <a:schemeClr val="tx1"/>
                </a:solidFill>
              </a:rPr>
              <a:t>CONCLUSION</a:t>
            </a:r>
            <a:endParaRPr lang="en-US" sz="6000">
              <a:solidFill>
                <a:schemeClr val="tx1"/>
              </a:solidFill>
            </a:endParaRPr>
          </a:p>
        </p:txBody>
      </p:sp>
      <p:sp>
        <p:nvSpPr>
          <p:cNvPr id="3" name="Text Box 2"/>
          <p:cNvSpPr txBox="1"/>
          <p:nvPr/>
        </p:nvSpPr>
        <p:spPr>
          <a:xfrm>
            <a:off x="1945005" y="2008505"/>
            <a:ext cx="8156575" cy="2306955"/>
          </a:xfrm>
          <a:prstGeom prst="rect">
            <a:avLst/>
          </a:prstGeom>
          <a:noFill/>
        </p:spPr>
        <p:txBody>
          <a:bodyPr wrap="square" rtlCol="0">
            <a:spAutoFit/>
          </a:bodyPr>
          <a:p>
            <a:r>
              <a:rPr lang="en-US">
                <a:solidFill>
                  <a:schemeClr val="tx1"/>
                </a:solidFill>
              </a:rPr>
              <a:t>The model was trained for 500 epochs and it took around 16 hours to train the model. An accuracy of about 75% was obtained. Both members of team agree that upon        further tuning of parameters, the performance can be improved. Due to hardware             limitations, the amount of data that can be used to improve the rhyme scheme is not practical. It is inferred from the results obtained that word-by-word training produces better results than character based training. The only limitation being the very large   training time. It is a trade-off of time taken for accuracy of the model. </a:t>
            </a:r>
            <a:endParaRPr lang="en-US">
              <a:solidFill>
                <a:schemeClr val="tx1"/>
              </a:solidFill>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048585"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lgn="ctr"/>
            <a:r>
              <a:rPr lang="en-US" altLang="zh-CN" b="1" dirty="0">
                <a:solidFill>
                  <a:schemeClr val="tx1"/>
                </a:solidFill>
                <a:effectLst>
                  <a:outerShdw blurRad="38100" dist="38100" dir="2700000" algn="tl">
                    <a:srgbClr val="000000">
                      <a:alpha val="43137"/>
                    </a:srgbClr>
                  </a:outerShdw>
                </a:effectLst>
                <a:latin typeface="+mj-lt"/>
              </a:rPr>
              <a:t>CONTENTS</a:t>
            </a:r>
            <a:endParaRPr lang="en-US" altLang="zh-CN" b="1" dirty="0">
              <a:solidFill>
                <a:schemeClr val="tx1"/>
              </a:solidFill>
              <a:effectLst>
                <a:outerShdw blurRad="38100" dist="38100" dir="2700000" algn="tl">
                  <a:srgbClr val="000000">
                    <a:alpha val="43137"/>
                  </a:srgbClr>
                </a:outerShdw>
              </a:effectLst>
              <a:latin typeface="+mj-lt"/>
            </a:endParaRPr>
          </a:p>
        </p:txBody>
      </p:sp>
      <p:sp>
        <p:nvSpPr>
          <p:cNvPr id="1048586" name="Content Placeholder 2"/>
          <p:cNvSpPr>
            <a:spLocks noGrp="1"/>
          </p:cNvSpPr>
          <p:nvPr>
            <p:ph idx="4294967295"/>
          </p:nvPr>
        </p:nvSpPr>
        <p:spPr>
          <a:xfrm>
            <a:off x="1068788" y="1825625"/>
            <a:ext cx="10054424" cy="4351338"/>
          </a:xfrm>
          <a:prstGeom prst="rect">
            <a:avLst/>
          </a:prstGeom>
          <a:noFill/>
          <a:ln>
            <a:noFill/>
          </a:ln>
        </p:spPr>
        <p:txBody>
          <a:bodyPr vert="horz" lIns="91440" tIns="45720" rIns="91440" bIns="45720" anchor="t"/>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lnSpc>
                <a:spcPct val="150000"/>
              </a:lnSpc>
            </a:pPr>
            <a:r>
              <a:rPr lang="en-US" altLang="zh-CN" dirty="0" smtClean="0">
                <a:solidFill>
                  <a:schemeClr val="tx1"/>
                </a:solidFill>
                <a:latin typeface="Book Antiqua" pitchFamily="18" charset="0"/>
              </a:rPr>
              <a:t>Introduction</a:t>
            </a:r>
            <a:endParaRPr lang="en-US" altLang="zh-CN" dirty="0" smtClean="0">
              <a:solidFill>
                <a:schemeClr val="tx1"/>
              </a:solidFill>
              <a:latin typeface="Book Antiqua" pitchFamily="18" charset="0"/>
            </a:endParaRPr>
          </a:p>
          <a:p>
            <a:pPr lvl="0">
              <a:lnSpc>
                <a:spcPct val="150000"/>
              </a:lnSpc>
            </a:pPr>
            <a:r>
              <a:rPr lang="en-US" altLang="zh-CN" dirty="0" smtClean="0">
                <a:solidFill>
                  <a:schemeClr val="tx1"/>
                </a:solidFill>
                <a:latin typeface="Book Antiqua" pitchFamily="18" charset="0"/>
              </a:rPr>
              <a:t>Technical Preliminaries</a:t>
            </a:r>
            <a:endParaRPr lang="en-US" altLang="zh-CN" dirty="0" smtClean="0">
              <a:solidFill>
                <a:schemeClr val="tx1"/>
              </a:solidFill>
              <a:latin typeface="Book Antiqua" pitchFamily="18" charset="0"/>
            </a:endParaRPr>
          </a:p>
          <a:p>
            <a:pPr lvl="0">
              <a:lnSpc>
                <a:spcPct val="150000"/>
              </a:lnSpc>
            </a:pPr>
            <a:r>
              <a:rPr lang="en-US" altLang="zh-CN" dirty="0" smtClean="0">
                <a:solidFill>
                  <a:schemeClr val="tx1"/>
                </a:solidFill>
                <a:latin typeface="Book Antiqua" pitchFamily="18" charset="0"/>
              </a:rPr>
              <a:t>Role Of Each Member</a:t>
            </a:r>
            <a:endParaRPr lang="en-US" altLang="zh-CN" dirty="0" smtClean="0">
              <a:solidFill>
                <a:schemeClr val="tx1"/>
              </a:solidFill>
              <a:latin typeface="Book Antiqua" pitchFamily="18" charset="0"/>
            </a:endParaRPr>
          </a:p>
          <a:p>
            <a:pPr lvl="0">
              <a:lnSpc>
                <a:spcPct val="150000"/>
              </a:lnSpc>
            </a:pPr>
            <a:r>
              <a:rPr lang="en-US" altLang="zh-CN" dirty="0" smtClean="0">
                <a:solidFill>
                  <a:schemeClr val="tx1"/>
                </a:solidFill>
                <a:latin typeface="Book Antiqua" pitchFamily="18" charset="0"/>
              </a:rPr>
              <a:t>Solution Architecture</a:t>
            </a:r>
            <a:endParaRPr lang="en-US" altLang="zh-CN" dirty="0" smtClean="0">
              <a:solidFill>
                <a:schemeClr val="tx1"/>
              </a:solidFill>
              <a:latin typeface="Book Antiqua" pitchFamily="18" charset="0"/>
            </a:endParaRPr>
          </a:p>
          <a:p>
            <a:pPr lvl="0"/>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1048587"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lgn="ctr"/>
            <a:r>
              <a:rPr lang="en-US" altLang="zh-CN" sz="4000" b="1" dirty="0">
                <a:solidFill>
                  <a:schemeClr val="tx1"/>
                </a:solidFill>
                <a:effectLst>
                  <a:outerShdw blurRad="38100" dist="38100" dir="2700000" algn="tl">
                    <a:srgbClr val="000000">
                      <a:alpha val="43137"/>
                    </a:srgbClr>
                  </a:outerShdw>
                </a:effectLst>
                <a:latin typeface="+mj-lt"/>
              </a:rPr>
              <a:t>INTRODUCTION</a:t>
            </a:r>
            <a:endParaRPr lang="en-US" altLang="zh-CN" b="1" dirty="0">
              <a:solidFill>
                <a:schemeClr val="tx1"/>
              </a:solidFill>
              <a:effectLst>
                <a:outerShdw blurRad="38100" dist="38100" dir="2700000" algn="tl">
                  <a:srgbClr val="000000">
                    <a:alpha val="43137"/>
                  </a:srgbClr>
                </a:outerShdw>
              </a:effectLst>
              <a:latin typeface="+mj-lt"/>
            </a:endParaRPr>
          </a:p>
        </p:txBody>
      </p:sp>
      <p:sp>
        <p:nvSpPr>
          <p:cNvPr id="1048588" name="Content Placeholder 2"/>
          <p:cNvSpPr>
            <a:spLocks noGrp="1"/>
          </p:cNvSpPr>
          <p:nvPr>
            <p:ph idx="4294967295"/>
          </p:nvPr>
        </p:nvSpPr>
        <p:spPr>
          <a:xfrm>
            <a:off x="838200" y="1825625"/>
            <a:ext cx="10515600" cy="4351338"/>
          </a:xfrm>
          <a:prstGeom prst="rect">
            <a:avLst/>
          </a:prstGeom>
          <a:noFill/>
          <a:ln>
            <a:noFill/>
          </a:ln>
        </p:spPr>
        <p:txBody>
          <a:bodyPr vert="horz" lIns="91440" tIns="45720" rIns="91440" bIns="45720" anchor="t">
            <a:normAutofit fontScale="72500"/>
          </a:bodyPr>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r>
              <a:rPr lang="en-US" altLang="zh-CN" dirty="0" smtClean="0">
                <a:solidFill>
                  <a:schemeClr val="tx1"/>
                </a:solidFill>
                <a:latin typeface="Bahnschrift Light SemiCondensed" panose="020B0502040204020203" pitchFamily="34" charset="0"/>
              </a:rPr>
              <a:t>Deep Learning is a fast upcoming field and a subset of Machine Learning.</a:t>
            </a:r>
            <a:endParaRPr lang="en-US" altLang="zh-CN" dirty="0" smtClean="0">
              <a:solidFill>
                <a:schemeClr val="tx1"/>
              </a:solidFill>
              <a:latin typeface="Bahnschrift Light SemiCondensed" panose="020B0502040204020203" pitchFamily="34" charset="0"/>
            </a:endParaRPr>
          </a:p>
          <a:p>
            <a:pPr lvl="0"/>
            <a:r>
              <a:rPr lang="en-US" altLang="zh-CN" dirty="0" smtClean="0">
                <a:solidFill>
                  <a:schemeClr val="tx1"/>
                </a:solidFill>
                <a:latin typeface="Bahnschrift Light SemiCondensed" panose="020B0502040204020203" pitchFamily="34" charset="0"/>
              </a:rPr>
              <a:t>It mimics th</a:t>
            </a:r>
            <a:r>
              <a:rPr lang="en-US" altLang="zh-CN" dirty="0" smtClean="0">
                <a:solidFill>
                  <a:schemeClr val="tx1"/>
                </a:solidFill>
                <a:latin typeface="Bahnschrift Light SemiCondensed" panose="020B0502040204020203" pitchFamily="34" charset="0"/>
              </a:rPr>
              <a:t>e human learning principle – “Learn by Example”. </a:t>
            </a:r>
            <a:endParaRPr lang="en-US" altLang="zh-CN" dirty="0" smtClean="0">
              <a:solidFill>
                <a:schemeClr val="tx1"/>
              </a:solidFill>
              <a:latin typeface="Bahnschrift Light SemiCondensed" panose="020B0502040204020203" pitchFamily="34" charset="0"/>
            </a:endParaRPr>
          </a:p>
          <a:p>
            <a:pPr lvl="0"/>
            <a:r>
              <a:rPr lang="en-US" altLang="zh-CN" dirty="0" smtClean="0">
                <a:solidFill>
                  <a:schemeClr val="tx1"/>
                </a:solidFill>
                <a:latin typeface="Bahnschrift Light SemiCondensed" panose="020B0502040204020203" pitchFamily="34" charset="0"/>
              </a:rPr>
              <a:t>The massive surge in available data in the last decade along with extensive development in the platforms ands environments that allow for the use of brain-like computing           systems called neural networks which can detect patterns in data similar to neural         connections in our brains has made it possible to realize a wide range of applications      like Self driving cars, Natural Language Processing, Visual Recognition and countless    more.</a:t>
            </a:r>
            <a:endParaRPr lang="en-US" altLang="zh-CN" dirty="0">
              <a:solidFill>
                <a:schemeClr val="tx1"/>
              </a:solidFill>
              <a:latin typeface="Bahnschrift Light SemiCondensed" panose="020B0502040204020203" pitchFamily="34" charset="0"/>
            </a:endParaRPr>
          </a:p>
          <a:p>
            <a:pPr lvl="0"/>
            <a:r>
              <a:rPr lang="en-US" altLang="zh-CN" dirty="0">
                <a:solidFill>
                  <a:schemeClr val="tx1"/>
                </a:solidFill>
                <a:latin typeface="Bahnschrift Light SemiCondensed" panose="020B0502040204020203" pitchFamily="34" charset="0"/>
                <a:cs typeface="Calibri" panose="020F0502020204030204" charset="0"/>
              </a:rPr>
              <a:t>Recurrent Neural Networks have helped in advancing the field of text generation to a large extent</a:t>
            </a:r>
            <a:endParaRPr lang="en-US" altLang="zh-CN" dirty="0">
              <a:solidFill>
                <a:schemeClr val="tx1"/>
              </a:solidFill>
              <a:latin typeface="Bahnschrift Light SemiCondensed" panose="020B0502040204020203" pitchFamily="34" charset="0"/>
              <a:cs typeface="Calibri" panose="020F0502020204030204" charset="0"/>
            </a:endParaRPr>
          </a:p>
          <a:p>
            <a:pPr lvl="0"/>
            <a:r>
              <a:rPr lang="en-US" altLang="zh-CN" dirty="0">
                <a:solidFill>
                  <a:schemeClr val="tx1"/>
                </a:solidFill>
                <a:latin typeface="Bahnschrift Light SemiCondensed" panose="020B0502040204020203" pitchFamily="34" charset="0"/>
                <a:cs typeface="Calibri" panose="020F0502020204030204" charset="0"/>
              </a:rPr>
              <a:t>Current state-of-the-art techniques for Natural Language Generation are LSTM and Transformers.</a:t>
            </a:r>
            <a:endParaRPr lang="en-US" altLang="zh-CN" dirty="0">
              <a:solidFill>
                <a:schemeClr val="tx1"/>
              </a:solidFill>
              <a:latin typeface="Bahnschrift Light SemiCondensed" panose="020B0502040204020203" pitchFamily="34" charset="0"/>
              <a:cs typeface="Calibri" panose="020F0502020204030204" charset="0"/>
            </a:endParaRPr>
          </a:p>
          <a:p>
            <a:pPr lvl="0"/>
            <a:r>
              <a:rPr lang="en-US" altLang="zh-CN" dirty="0">
                <a:solidFill>
                  <a:schemeClr val="tx1"/>
                </a:solidFill>
                <a:latin typeface="Bahnschrift Light SemiCondensed" panose="020B0502040204020203" pitchFamily="34" charset="0"/>
                <a:cs typeface="Calibri" panose="020F0502020204030204" charset="0"/>
              </a:rPr>
              <a:t>In this project Bidirectional LSTM's are made use of</a:t>
            </a:r>
            <a:r>
              <a:rPr lang="en-US" altLang="zh-CN" dirty="0">
                <a:solidFill>
                  <a:schemeClr val="tx1"/>
                </a:solidFill>
                <a:latin typeface="Bahnschrift Light SemiCondensed" panose="020B0502040204020203" pitchFamily="34" charset="0"/>
              </a:rPr>
              <a:t>.</a:t>
            </a:r>
            <a:endParaRPr lang="en-US" altLang="zh-CN" dirty="0">
              <a:solidFill>
                <a:schemeClr val="tx1"/>
              </a:solidFill>
              <a:latin typeface="Bahnschrift Light Semi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048589"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lgn="ctr"/>
            <a:r>
              <a:rPr lang="en-US" altLang="zh-CN" sz="4000" b="1" dirty="0">
                <a:solidFill>
                  <a:schemeClr val="tx1"/>
                </a:solidFill>
                <a:effectLst>
                  <a:outerShdw blurRad="38100" dist="38100" dir="2700000" algn="tl">
                    <a:srgbClr val="000000">
                      <a:alpha val="43137"/>
                    </a:srgbClr>
                  </a:outerShdw>
                </a:effectLst>
                <a:latin typeface="+mj-lt"/>
              </a:rPr>
              <a:t>TECHNICAL</a:t>
            </a:r>
            <a:r>
              <a:rPr lang="en-US" altLang="zh-CN" b="1" dirty="0">
                <a:solidFill>
                  <a:schemeClr val="tx1"/>
                </a:solidFill>
                <a:effectLst>
                  <a:outerShdw blurRad="38100" dist="38100" dir="2700000" algn="tl">
                    <a:srgbClr val="000000">
                      <a:alpha val="43137"/>
                    </a:srgbClr>
                  </a:outerShdw>
                </a:effectLst>
                <a:latin typeface="+mj-lt"/>
              </a:rPr>
              <a:t> PRELIMINARIES</a:t>
            </a:r>
            <a:endParaRPr lang="en-US" altLang="zh-CN" b="1" dirty="0">
              <a:solidFill>
                <a:schemeClr val="tx1"/>
              </a:solidFill>
              <a:effectLst>
                <a:outerShdw blurRad="38100" dist="38100" dir="2700000" algn="tl">
                  <a:srgbClr val="000000">
                    <a:alpha val="43137"/>
                  </a:srgbClr>
                </a:outerShdw>
              </a:effectLst>
              <a:latin typeface="+mj-lt"/>
            </a:endParaRPr>
          </a:p>
        </p:txBody>
      </p:sp>
      <p:sp>
        <p:nvSpPr>
          <p:cNvPr id="1048590" name="Content Placeholder 2"/>
          <p:cNvSpPr>
            <a:spLocks noGrp="1"/>
          </p:cNvSpPr>
          <p:nvPr>
            <p:ph idx="4294967295"/>
          </p:nvPr>
        </p:nvSpPr>
        <p:spPr>
          <a:xfrm>
            <a:off x="838200" y="1825625"/>
            <a:ext cx="10515600" cy="4351338"/>
          </a:xfrm>
          <a:prstGeom prst="rect">
            <a:avLst/>
          </a:prstGeom>
          <a:noFill/>
          <a:ln>
            <a:noFill/>
          </a:ln>
        </p:spPr>
        <p:txBody>
          <a:bodyPr vert="horz" lIns="91440" tIns="45720" rIns="91440" bIns="45720" anchor="t">
            <a:normAutofit lnSpcReduction="10000"/>
          </a:bodyPr>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r>
              <a:rPr lang="en-US" altLang="zh-CN" b="1" dirty="0">
                <a:solidFill>
                  <a:schemeClr val="tx1"/>
                </a:solidFill>
                <a:effectLst>
                  <a:outerShdw blurRad="38100" dist="38100" dir="2700000" algn="tl">
                    <a:srgbClr val="000000">
                      <a:alpha val="43137"/>
                    </a:srgbClr>
                  </a:outerShdw>
                </a:effectLst>
              </a:rPr>
              <a:t>PLATFORMS AND ENVIRONMENT</a:t>
            </a:r>
            <a:endParaRPr lang="en-US" altLang="zh-CN" b="1" dirty="0">
              <a:solidFill>
                <a:schemeClr val="tx1"/>
              </a:solidFill>
              <a:effectLst>
                <a:outerShdw blurRad="38100" dist="38100" dir="2700000" algn="tl">
                  <a:srgbClr val="000000">
                    <a:alpha val="43137"/>
                  </a:srgbClr>
                </a:outerShdw>
              </a:effectLst>
            </a:endParaRPr>
          </a:p>
          <a:p>
            <a:pPr lvl="1" indent="114300">
              <a:buFont typeface="Wingdings" panose="05000000000000000000" charset="0"/>
              <a:buNone/>
            </a:pPr>
            <a:r>
              <a:rPr lang="en-US" altLang="zh-CN" sz="2800" dirty="0">
                <a:solidFill>
                  <a:schemeClr val="tx1"/>
                </a:solidFill>
                <a:sym typeface="Arial" panose="020B0604020202020204" pitchFamily="34" charset="0"/>
              </a:rPr>
              <a:t>Python 3.7 </a:t>
            </a:r>
            <a:endParaRPr lang="en-US" altLang="zh-CN" sz="2800" dirty="0">
              <a:solidFill>
                <a:schemeClr val="tx1"/>
              </a:solidFill>
              <a:sym typeface="Arial" panose="020B0604020202020204" pitchFamily="34" charset="0"/>
            </a:endParaRPr>
          </a:p>
          <a:p>
            <a:pPr lvl="1" indent="114300">
              <a:buFont typeface="Wingdings" panose="05000000000000000000" charset="0"/>
              <a:buNone/>
            </a:pPr>
            <a:r>
              <a:rPr lang="en-US" altLang="zh-CN" sz="2800" b="1" dirty="0" smtClean="0">
                <a:solidFill>
                  <a:schemeClr val="tx1"/>
                </a:solidFill>
                <a:sym typeface="Arial" panose="020B0604020202020204" pitchFamily="34" charset="0"/>
              </a:rPr>
              <a:t>Backend Engine: </a:t>
            </a:r>
            <a:r>
              <a:rPr lang="en-US" altLang="zh-CN" sz="2800" dirty="0" err="1">
                <a:solidFill>
                  <a:schemeClr val="tx1"/>
                </a:solidFill>
                <a:sym typeface="Arial" panose="020B0604020202020204" pitchFamily="34" charset="0"/>
              </a:rPr>
              <a:t>Tensorflow</a:t>
            </a:r>
            <a:r>
              <a:rPr lang="en-US" altLang="zh-CN" sz="2800" dirty="0">
                <a:solidFill>
                  <a:schemeClr val="tx1"/>
                </a:solidFill>
                <a:sym typeface="Arial" panose="020B0604020202020204" pitchFamily="34" charset="0"/>
              </a:rPr>
              <a:t> 2.x</a:t>
            </a:r>
            <a:endParaRPr lang="en-US" altLang="zh-CN" sz="2800" dirty="0">
              <a:solidFill>
                <a:schemeClr val="tx1"/>
              </a:solidFill>
              <a:sym typeface="Arial" panose="020B0604020202020204" pitchFamily="34" charset="0"/>
            </a:endParaRPr>
          </a:p>
          <a:p>
            <a:pPr lvl="1" indent="114300">
              <a:buFont typeface="Wingdings" panose="05000000000000000000" charset="0"/>
              <a:buNone/>
            </a:pPr>
            <a:r>
              <a:rPr lang="en-US" altLang="zh-CN" sz="2800" b="1" dirty="0">
                <a:solidFill>
                  <a:schemeClr val="tx1"/>
                </a:solidFill>
                <a:sym typeface="Arial" panose="020B0604020202020204" pitchFamily="34" charset="0"/>
              </a:rPr>
              <a:t>Platform:</a:t>
            </a:r>
            <a:r>
              <a:rPr lang="en-US" altLang="zh-CN" sz="2800" dirty="0">
                <a:solidFill>
                  <a:schemeClr val="tx1"/>
                </a:solidFill>
                <a:sym typeface="Arial" panose="020B0604020202020204" pitchFamily="34" charset="0"/>
              </a:rPr>
              <a:t> </a:t>
            </a:r>
            <a:r>
              <a:rPr lang="en-US" altLang="zh-CN" sz="2800" dirty="0" err="1">
                <a:solidFill>
                  <a:schemeClr val="tx1"/>
                </a:solidFill>
                <a:sym typeface="Arial" panose="020B0604020202020204" pitchFamily="34" charset="0"/>
              </a:rPr>
              <a:t>google</a:t>
            </a:r>
            <a:r>
              <a:rPr lang="en-US" altLang="zh-CN" sz="2800" dirty="0">
                <a:solidFill>
                  <a:schemeClr val="tx1"/>
                </a:solidFill>
                <a:sym typeface="Arial" panose="020B0604020202020204" pitchFamily="34" charset="0"/>
              </a:rPr>
              <a:t> </a:t>
            </a:r>
            <a:r>
              <a:rPr lang="en-US" altLang="zh-CN" sz="2800" dirty="0" err="1">
                <a:solidFill>
                  <a:schemeClr val="tx1"/>
                </a:solidFill>
                <a:sym typeface="Arial" panose="020B0604020202020204" pitchFamily="34" charset="0"/>
              </a:rPr>
              <a:t>colab</a:t>
            </a:r>
            <a:endParaRPr lang="en-US" altLang="zh-CN" sz="2800" dirty="0">
              <a:solidFill>
                <a:schemeClr val="tx1"/>
              </a:solidFill>
              <a:sym typeface="Arial" panose="020B0604020202020204" pitchFamily="34" charset="0"/>
            </a:endParaRPr>
          </a:p>
          <a:p>
            <a:pPr lvl="1" indent="114300">
              <a:buFont typeface="Wingdings" panose="05000000000000000000" charset="0"/>
              <a:buNone/>
            </a:pPr>
            <a:r>
              <a:rPr lang="en-US" altLang="zh-CN" sz="2800" b="1" dirty="0">
                <a:solidFill>
                  <a:schemeClr val="tx1"/>
                </a:solidFill>
                <a:sym typeface="Arial" panose="020B0604020202020204" pitchFamily="34" charset="0"/>
              </a:rPr>
              <a:t>GPU:</a:t>
            </a:r>
            <a:r>
              <a:rPr lang="en-US" altLang="zh-CN" sz="2800" dirty="0">
                <a:solidFill>
                  <a:schemeClr val="tx1"/>
                </a:solidFill>
                <a:sym typeface="Arial" panose="020B0604020202020204" pitchFamily="34" charset="0"/>
              </a:rPr>
              <a:t> yes, </a:t>
            </a:r>
            <a:r>
              <a:rPr lang="en-US" altLang="zh-CN" sz="2800" dirty="0" err="1">
                <a:solidFill>
                  <a:schemeClr val="tx1"/>
                </a:solidFill>
                <a:sym typeface="Arial" panose="020B0604020202020204" pitchFamily="34" charset="0"/>
              </a:rPr>
              <a:t>google</a:t>
            </a:r>
            <a:r>
              <a:rPr lang="en-US" altLang="zh-CN" sz="2800" dirty="0">
                <a:solidFill>
                  <a:schemeClr val="tx1"/>
                </a:solidFill>
                <a:sym typeface="Arial" panose="020B0604020202020204" pitchFamily="34" charset="0"/>
              </a:rPr>
              <a:t> </a:t>
            </a:r>
            <a:r>
              <a:rPr lang="en-US" altLang="zh-CN" sz="2800" dirty="0" err="1">
                <a:solidFill>
                  <a:schemeClr val="tx1"/>
                </a:solidFill>
                <a:sym typeface="Arial" panose="020B0604020202020204" pitchFamily="34" charset="0"/>
              </a:rPr>
              <a:t>colab</a:t>
            </a:r>
            <a:r>
              <a:rPr lang="en-US" altLang="zh-CN" sz="2800" dirty="0">
                <a:solidFill>
                  <a:schemeClr val="tx1"/>
                </a:solidFill>
                <a:sym typeface="Arial" panose="020B0604020202020204" pitchFamily="34" charset="0"/>
              </a:rPr>
              <a:t> GPU</a:t>
            </a:r>
            <a:endParaRPr lang="en-US" altLang="zh-CN" sz="2800" dirty="0">
              <a:solidFill>
                <a:schemeClr val="tx1"/>
              </a:solidFill>
              <a:sym typeface="Arial" panose="020B0604020202020204" pitchFamily="34" charset="0"/>
            </a:endParaRPr>
          </a:p>
          <a:p>
            <a:pPr lvl="1" indent="114300">
              <a:buFont typeface="Wingdings" panose="05000000000000000000" charset="0"/>
              <a:buNone/>
            </a:pPr>
            <a:endParaRPr lang="en-US" altLang="zh-CN" sz="2800" dirty="0"/>
          </a:p>
          <a:p>
            <a:pPr lvl="0"/>
            <a:r>
              <a:rPr lang="en-US" altLang="zh-CN" b="1" dirty="0" smtClean="0">
                <a:solidFill>
                  <a:schemeClr val="tx1"/>
                </a:solidFill>
                <a:effectLst>
                  <a:outerShdw blurRad="38100" dist="38100" dir="2700000" algn="tl">
                    <a:srgbClr val="000000">
                      <a:alpha val="43137"/>
                    </a:srgbClr>
                  </a:outerShdw>
                </a:effectLst>
              </a:rPr>
              <a:t>API AND CODE WRAPPERS</a:t>
            </a:r>
            <a:endParaRPr lang="en-US" altLang="zh-CN" b="1" dirty="0" smtClean="0">
              <a:solidFill>
                <a:schemeClr val="tx1"/>
              </a:solidFill>
              <a:effectLst>
                <a:outerShdw blurRad="38100" dist="38100" dir="2700000" algn="tl">
                  <a:srgbClr val="000000">
                    <a:alpha val="43137"/>
                  </a:srgbClr>
                </a:outerShdw>
              </a:effectLst>
            </a:endParaRPr>
          </a:p>
          <a:p>
            <a:pPr lvl="1" indent="0">
              <a:buNone/>
            </a:pPr>
            <a:r>
              <a:rPr lang="en-US" altLang="zh-CN" dirty="0" smtClean="0">
                <a:solidFill>
                  <a:schemeClr val="tx1"/>
                </a:solidFill>
              </a:rPr>
              <a:t> </a:t>
            </a:r>
            <a:r>
              <a:rPr lang="en-US" altLang="zh-CN" b="1" dirty="0" err="1" smtClean="0">
                <a:solidFill>
                  <a:schemeClr val="tx1"/>
                </a:solidFill>
              </a:rPr>
              <a:t>Keras</a:t>
            </a:r>
            <a:endParaRPr lang="en-US" altLang="zh-CN" b="1" dirty="0">
              <a:solidFill>
                <a:schemeClr val="tx1"/>
              </a:solidFill>
            </a:endParaRPr>
          </a:p>
          <a:p>
            <a:pPr lvl="1" indent="0">
              <a:buNone/>
            </a:pPr>
            <a:r>
              <a:rPr lang="en-US" altLang="zh-CN" b="1" dirty="0" smtClean="0">
                <a:solidFill>
                  <a:schemeClr val="tx1"/>
                </a:solidFill>
              </a:rPr>
              <a:t> </a:t>
            </a:r>
            <a:r>
              <a:rPr lang="en-US" altLang="zh-CN" b="1" dirty="0" err="1" smtClean="0">
                <a:solidFill>
                  <a:schemeClr val="tx1"/>
                </a:solidFill>
              </a:rPr>
              <a:t>Hyperas</a:t>
            </a:r>
            <a:endParaRPr lang="en-US" altLang="zh-CN" b="1" dirty="0" err="1" smtClean="0">
              <a:solidFill>
                <a:schemeClr val="tx1"/>
              </a:solidFill>
            </a:endParaRPr>
          </a:p>
          <a:p>
            <a:pPr lvl="1" indent="0">
              <a:buNone/>
            </a:pPr>
            <a:r>
              <a:rPr lang="en-US" altLang="zh-CN" b="1" dirty="0" err="1" smtClean="0">
                <a:solidFill>
                  <a:schemeClr val="tx1"/>
                </a:solidFill>
              </a:rPr>
              <a:t> HTML</a:t>
            </a:r>
            <a:endParaRPr lang="en-US" altLang="zh-CN" b="1" dirty="0">
              <a:solidFill>
                <a:schemeClr val="tx1"/>
              </a:solidFill>
            </a:endParaRPr>
          </a:p>
          <a:p>
            <a:pPr lvl="0"/>
            <a:endParaRPr lang="en-US" altLang="zh-CN" dirty="0"/>
          </a:p>
          <a:p>
            <a:pPr lvl="1" indent="114300">
              <a:buFontTx/>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048591"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lgn="ctr"/>
            <a:r>
              <a:rPr lang="en-US" altLang="zh-CN" sz="4000" b="1" dirty="0">
                <a:solidFill>
                  <a:schemeClr val="tx1"/>
                </a:solidFill>
                <a:effectLst>
                  <a:outerShdw blurRad="38100" dist="38100" dir="2700000" algn="tl">
                    <a:srgbClr val="000000">
                      <a:alpha val="43137"/>
                    </a:srgbClr>
                  </a:outerShdw>
                </a:effectLst>
                <a:latin typeface="+mj-lt"/>
              </a:rPr>
              <a:t>ROLE OF MEMBERS</a:t>
            </a:r>
            <a:endParaRPr lang="en-US" altLang="zh-CN" sz="4000" b="1" dirty="0">
              <a:solidFill>
                <a:schemeClr val="tx1"/>
              </a:solidFill>
              <a:effectLst>
                <a:outerShdw blurRad="38100" dist="38100" dir="2700000" algn="tl">
                  <a:srgbClr val="000000">
                    <a:alpha val="43137"/>
                  </a:srgbClr>
                </a:outerShdw>
              </a:effectLst>
              <a:latin typeface="+mj-lt"/>
            </a:endParaRPr>
          </a:p>
        </p:txBody>
      </p:sp>
      <p:sp>
        <p:nvSpPr>
          <p:cNvPr id="1048592" name="Content Placeholder 2"/>
          <p:cNvSpPr>
            <a:spLocks noGrp="1"/>
          </p:cNvSpPr>
          <p:nvPr>
            <p:ph idx="4294967295"/>
          </p:nvPr>
        </p:nvSpPr>
        <p:spPr>
          <a:xfrm>
            <a:off x="838200" y="1825625"/>
            <a:ext cx="10515600" cy="4351338"/>
          </a:xfrm>
          <a:prstGeom prst="rect">
            <a:avLst/>
          </a:prstGeom>
          <a:noFill/>
          <a:ln>
            <a:noFill/>
          </a:ln>
        </p:spPr>
        <p:txBody>
          <a:bodyPr vert="horz" lIns="91440" tIns="45720" rIns="91440" bIns="45720" anchor="t">
            <a:normAutofit lnSpcReduction="10000"/>
          </a:bodyPr>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lnSpc>
                <a:spcPct val="80000"/>
              </a:lnSpc>
            </a:pPr>
            <a:r>
              <a:rPr lang="en-US" altLang="zh-CN" dirty="0">
                <a:solidFill>
                  <a:schemeClr val="tx1"/>
                </a:solidFill>
              </a:rPr>
              <a:t>The best architecture was decided upon collectively as a result of </a:t>
            </a:r>
            <a:r>
              <a:rPr lang="en-US" altLang="zh-CN" dirty="0">
                <a:solidFill>
                  <a:schemeClr val="tx1"/>
                </a:solidFill>
              </a:rPr>
              <a:t> </a:t>
            </a:r>
            <a:r>
              <a:rPr lang="en-US" altLang="zh-CN" dirty="0" smtClean="0">
                <a:solidFill>
                  <a:schemeClr val="tx1"/>
                </a:solidFill>
              </a:rPr>
              <a:t>     </a:t>
            </a:r>
            <a:r>
              <a:rPr lang="en-US" altLang="zh-CN" dirty="0" smtClean="0">
                <a:solidFill>
                  <a:schemeClr val="tx1"/>
                </a:solidFill>
              </a:rPr>
              <a:t>extensive </a:t>
            </a:r>
            <a:r>
              <a:rPr lang="en-US" altLang="zh-CN" dirty="0">
                <a:solidFill>
                  <a:schemeClr val="tx1"/>
                </a:solidFill>
              </a:rPr>
              <a:t>research into the reference materials provided and other </a:t>
            </a:r>
            <a:r>
              <a:rPr lang="en-US" altLang="zh-CN" dirty="0" smtClean="0">
                <a:solidFill>
                  <a:schemeClr val="tx1"/>
                </a:solidFill>
              </a:rPr>
              <a:t>    resources.</a:t>
            </a:r>
            <a:endParaRPr lang="en-US" altLang="zh-CN" dirty="0">
              <a:solidFill>
                <a:schemeClr val="tx1"/>
              </a:solidFill>
            </a:endParaRPr>
          </a:p>
          <a:p>
            <a:pPr lvl="0">
              <a:lnSpc>
                <a:spcPct val="80000"/>
              </a:lnSpc>
            </a:pPr>
            <a:r>
              <a:rPr lang="en-US" altLang="zh-CN" dirty="0" smtClean="0">
                <a:solidFill>
                  <a:schemeClr val="tx1"/>
                </a:solidFill>
              </a:rPr>
              <a:t>Subsequently, M</a:t>
            </a:r>
            <a:r>
              <a:rPr lang="en-US" altLang="zh-CN" dirty="0" smtClean="0">
                <a:solidFill>
                  <a:schemeClr val="tx1"/>
                </a:solidFill>
              </a:rPr>
              <a:t>anipulation </a:t>
            </a:r>
            <a:r>
              <a:rPr lang="en-US" altLang="zh-CN" dirty="0">
                <a:solidFill>
                  <a:schemeClr val="tx1"/>
                </a:solidFill>
              </a:rPr>
              <a:t>of text data, </a:t>
            </a:r>
            <a:r>
              <a:rPr lang="en-US" altLang="zh-CN" dirty="0" err="1">
                <a:solidFill>
                  <a:schemeClr val="tx1"/>
                </a:solidFill>
              </a:rPr>
              <a:t>tokenisation</a:t>
            </a:r>
            <a:r>
              <a:rPr lang="en-US" altLang="zh-CN" dirty="0">
                <a:solidFill>
                  <a:schemeClr val="tx1"/>
                </a:solidFill>
              </a:rPr>
              <a:t> and splitting of text data was </a:t>
            </a:r>
            <a:r>
              <a:rPr lang="en-US" altLang="zh-CN" dirty="0" smtClean="0">
                <a:solidFill>
                  <a:schemeClr val="tx1"/>
                </a:solidFill>
              </a:rPr>
              <a:t> implemented </a:t>
            </a:r>
            <a:r>
              <a:rPr lang="en-US" altLang="zh-CN" dirty="0">
                <a:solidFill>
                  <a:schemeClr val="tx1"/>
                </a:solidFill>
              </a:rPr>
              <a:t>by Mr. John.</a:t>
            </a:r>
            <a:endParaRPr lang="en-US" altLang="zh-CN" dirty="0">
              <a:solidFill>
                <a:schemeClr val="tx1"/>
              </a:solidFill>
            </a:endParaRPr>
          </a:p>
          <a:p>
            <a:pPr lvl="0">
              <a:lnSpc>
                <a:spcPct val="80000"/>
              </a:lnSpc>
            </a:pPr>
            <a:r>
              <a:rPr lang="en-US" altLang="zh-CN" dirty="0">
                <a:solidFill>
                  <a:schemeClr val="tx1"/>
                </a:solidFill>
              </a:rPr>
              <a:t>Initial architecture </a:t>
            </a:r>
            <a:r>
              <a:rPr lang="en-US" altLang="zh-CN" dirty="0" smtClean="0">
                <a:solidFill>
                  <a:schemeClr val="tx1"/>
                </a:solidFill>
              </a:rPr>
              <a:t>was then </a:t>
            </a:r>
            <a:r>
              <a:rPr lang="en-US" altLang="zh-CN" dirty="0">
                <a:solidFill>
                  <a:schemeClr val="tx1"/>
                </a:solidFill>
              </a:rPr>
              <a:t>created by </a:t>
            </a:r>
            <a:r>
              <a:rPr lang="en-US" altLang="zh-CN" dirty="0" err="1" smtClean="0">
                <a:solidFill>
                  <a:schemeClr val="tx1"/>
                </a:solidFill>
              </a:rPr>
              <a:t>Ms.Gayathri</a:t>
            </a:r>
            <a:r>
              <a:rPr lang="en-US" altLang="zh-CN" dirty="0">
                <a:solidFill>
                  <a:schemeClr val="tx1"/>
                </a:solidFill>
              </a:rPr>
              <a:t>.</a:t>
            </a:r>
            <a:endParaRPr lang="en-US" altLang="zh-CN" dirty="0">
              <a:solidFill>
                <a:schemeClr val="tx1"/>
              </a:solidFill>
            </a:endParaRPr>
          </a:p>
          <a:p>
            <a:pPr lvl="0">
              <a:lnSpc>
                <a:spcPct val="80000"/>
              </a:lnSpc>
            </a:pPr>
            <a:r>
              <a:rPr lang="en-US" altLang="zh-CN" dirty="0">
                <a:solidFill>
                  <a:schemeClr val="tx1"/>
                </a:solidFill>
              </a:rPr>
              <a:t>Parameter tuning and </a:t>
            </a:r>
            <a:r>
              <a:rPr lang="en-US" altLang="zh-CN" dirty="0" err="1">
                <a:solidFill>
                  <a:schemeClr val="tx1"/>
                </a:solidFill>
              </a:rPr>
              <a:t>Hyperparameter</a:t>
            </a:r>
            <a:r>
              <a:rPr lang="en-US" altLang="zh-CN" dirty="0">
                <a:solidFill>
                  <a:schemeClr val="tx1"/>
                </a:solidFill>
              </a:rPr>
              <a:t> tuning was performed by both candidates simultaneously.</a:t>
            </a:r>
            <a:endParaRPr lang="en-US" altLang="zh-CN" dirty="0">
              <a:solidFill>
                <a:schemeClr val="tx1"/>
              </a:solidFill>
            </a:endParaRPr>
          </a:p>
          <a:p>
            <a:pPr lvl="0">
              <a:lnSpc>
                <a:spcPct val="80000"/>
              </a:lnSpc>
            </a:pPr>
            <a:r>
              <a:rPr lang="en-US" altLang="zh-CN" dirty="0">
                <a:solidFill>
                  <a:schemeClr val="tx1"/>
                </a:solidFill>
              </a:rPr>
              <a:t>The results were </a:t>
            </a:r>
            <a:r>
              <a:rPr lang="en-US" altLang="zh-CN" dirty="0" smtClean="0">
                <a:solidFill>
                  <a:schemeClr val="tx1"/>
                </a:solidFill>
              </a:rPr>
              <a:t>cross-referenced </a:t>
            </a:r>
            <a:r>
              <a:rPr lang="en-US" altLang="zh-CN" dirty="0">
                <a:solidFill>
                  <a:schemeClr val="tx1"/>
                </a:solidFill>
              </a:rPr>
              <a:t>and the best model solution </a:t>
            </a:r>
            <a:r>
              <a:rPr lang="en-US" altLang="zh-CN" dirty="0" smtClean="0">
                <a:solidFill>
                  <a:schemeClr val="tx1"/>
                </a:solidFill>
              </a:rPr>
              <a:t>            obtained </a:t>
            </a:r>
            <a:r>
              <a:rPr lang="en-US" altLang="zh-CN" dirty="0">
                <a:solidFill>
                  <a:schemeClr val="tx1"/>
                </a:solidFill>
              </a:rPr>
              <a:t>within the 5 days time provided has been uploaded in the </a:t>
            </a:r>
            <a:r>
              <a:rPr lang="en-US" altLang="zh-CN" dirty="0" smtClean="0">
                <a:solidFill>
                  <a:schemeClr val="tx1"/>
                </a:solidFill>
              </a:rPr>
              <a:t>  </a:t>
            </a:r>
            <a:r>
              <a:rPr lang="en-US" altLang="zh-CN" dirty="0" err="1" smtClean="0">
                <a:solidFill>
                  <a:schemeClr val="tx1"/>
                </a:solidFill>
              </a:rPr>
              <a:t>Git</a:t>
            </a:r>
            <a:r>
              <a:rPr lang="en-US" altLang="zh-CN" dirty="0" smtClean="0">
                <a:solidFill>
                  <a:schemeClr val="tx1"/>
                </a:solidFill>
              </a:rPr>
              <a:t>-hub </a:t>
            </a:r>
            <a:r>
              <a:rPr lang="en-US" altLang="zh-CN" dirty="0">
                <a:solidFill>
                  <a:schemeClr val="tx1"/>
                </a:solidFill>
              </a:rPr>
              <a:t>repository.</a:t>
            </a:r>
            <a:endParaRPr lang="en-US" altLang="zh-C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1048593"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lgn="ctr"/>
            <a:r>
              <a:rPr lang="en-US" altLang="zh-CN" b="1" dirty="0">
                <a:solidFill>
                  <a:schemeClr val="tx1"/>
                </a:solidFill>
                <a:effectLst>
                  <a:outerShdw blurRad="38100" dist="38100" dir="2700000" algn="tl">
                    <a:srgbClr val="000000">
                      <a:alpha val="43137"/>
                    </a:srgbClr>
                  </a:outerShdw>
                </a:effectLst>
              </a:rPr>
              <a:t>SOLUTION ARCHITECTURE</a:t>
            </a:r>
            <a:endParaRPr lang="en-US" altLang="zh-CN" b="1" dirty="0">
              <a:solidFill>
                <a:schemeClr val="tx1"/>
              </a:solidFill>
              <a:effectLst>
                <a:outerShdw blurRad="38100" dist="38100" dir="2700000" algn="tl">
                  <a:srgbClr val="000000">
                    <a:alpha val="43137"/>
                  </a:srgbClr>
                </a:outerShdw>
              </a:effectLst>
            </a:endParaRPr>
          </a:p>
        </p:txBody>
      </p:sp>
      <p:sp>
        <p:nvSpPr>
          <p:cNvPr id="1048594" name="Content Placeholder 2"/>
          <p:cNvSpPr>
            <a:spLocks noGrp="1"/>
          </p:cNvSpPr>
          <p:nvPr>
            <p:ph idx="4294967295"/>
          </p:nvPr>
        </p:nvSpPr>
        <p:spPr>
          <a:xfrm>
            <a:off x="838200" y="1542553"/>
            <a:ext cx="10515600" cy="4634410"/>
          </a:xfrm>
          <a:prstGeom prst="rect">
            <a:avLst/>
          </a:prstGeom>
          <a:noFill/>
          <a:ln>
            <a:noFill/>
          </a:ln>
        </p:spPr>
        <p:txBody>
          <a:bodyPr vert="horz" lIns="91440" tIns="45720" rIns="91440" bIns="45720" anchor="t"/>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marL="0" indent="0">
              <a:buNone/>
            </a:pPr>
            <a:r>
              <a:rPr lang="en-US" altLang="zh-CN" sz="3200" b="1" dirty="0">
                <a:solidFill>
                  <a:schemeClr val="tx1"/>
                </a:solidFill>
                <a:effectLst>
                  <a:outerShdw blurRad="38100" dist="38100" dir="2700000" algn="tl">
                    <a:srgbClr val="000000">
                      <a:alpha val="43137"/>
                    </a:srgbClr>
                  </a:outerShdw>
                </a:effectLst>
              </a:rPr>
              <a:t>DATA CLEANSING AND MANIPULATION</a:t>
            </a:r>
            <a:endParaRPr lang="en-US" altLang="zh-CN" sz="3200" b="1" dirty="0">
              <a:solidFill>
                <a:schemeClr val="tx1"/>
              </a:solidFill>
              <a:effectLst>
                <a:outerShdw blurRad="38100" dist="38100" dir="2700000" algn="tl">
                  <a:srgbClr val="000000">
                    <a:alpha val="43137"/>
                  </a:srgbClr>
                </a:outerShdw>
              </a:effectLst>
            </a:endParaRPr>
          </a:p>
          <a:p>
            <a:pPr marL="1028700" lvl="1" indent="-342900"/>
            <a:r>
              <a:rPr lang="en-US" altLang="zh-CN" dirty="0">
                <a:solidFill>
                  <a:schemeClr val="tx1"/>
                </a:solidFill>
              </a:rPr>
              <a:t>T</a:t>
            </a:r>
            <a:r>
              <a:rPr lang="en-US" altLang="zh-CN" dirty="0" smtClean="0">
                <a:solidFill>
                  <a:schemeClr val="tx1"/>
                </a:solidFill>
              </a:rPr>
              <a:t>he </a:t>
            </a:r>
            <a:r>
              <a:rPr lang="en-US" altLang="zh-CN" dirty="0">
                <a:solidFill>
                  <a:schemeClr val="tx1"/>
                </a:solidFill>
              </a:rPr>
              <a:t>data was loaded into the environment in the form of &lt;list&gt; type, each </a:t>
            </a:r>
            <a:r>
              <a:rPr lang="en-US" altLang="zh-CN" dirty="0" smtClean="0">
                <a:solidFill>
                  <a:schemeClr val="tx1"/>
                </a:solidFill>
              </a:rPr>
              <a:t>        sonnet </a:t>
            </a:r>
            <a:r>
              <a:rPr lang="en-US" altLang="zh-CN" dirty="0">
                <a:solidFill>
                  <a:schemeClr val="tx1"/>
                </a:solidFill>
              </a:rPr>
              <a:t>an element of the list</a:t>
            </a:r>
            <a:endParaRPr lang="en-US" altLang="zh-CN" dirty="0">
              <a:solidFill>
                <a:schemeClr val="tx1"/>
              </a:solidFill>
            </a:endParaRPr>
          </a:p>
          <a:p>
            <a:pPr marL="1028700" lvl="1" indent="-342900"/>
            <a:r>
              <a:rPr lang="en-US" altLang="zh-CN" dirty="0">
                <a:solidFill>
                  <a:schemeClr val="tx1"/>
                </a:solidFill>
              </a:rPr>
              <a:t>The sonnets were further divided into sentences with length ranging from 2 to </a:t>
            </a:r>
            <a:r>
              <a:rPr lang="en-US" altLang="zh-CN" dirty="0" smtClean="0">
                <a:solidFill>
                  <a:schemeClr val="tx1"/>
                </a:solidFill>
              </a:rPr>
              <a:t>word-length </a:t>
            </a:r>
            <a:r>
              <a:rPr lang="en-US" altLang="zh-CN" dirty="0">
                <a:solidFill>
                  <a:schemeClr val="tx1"/>
                </a:solidFill>
              </a:rPr>
              <a:t>of sonnet</a:t>
            </a:r>
            <a:endParaRPr lang="en-US" altLang="zh-CN" dirty="0">
              <a:solidFill>
                <a:schemeClr val="tx1"/>
              </a:solidFill>
            </a:endParaRPr>
          </a:p>
          <a:p>
            <a:pPr marL="1028700" lvl="1" indent="-342900"/>
            <a:r>
              <a:rPr lang="en-US" altLang="zh-CN" dirty="0">
                <a:solidFill>
                  <a:schemeClr val="tx1"/>
                </a:solidFill>
              </a:rPr>
              <a:t>Each word in the dataset were encoded as integers(</a:t>
            </a:r>
            <a:r>
              <a:rPr lang="en-US" altLang="zh-CN" dirty="0" err="1">
                <a:solidFill>
                  <a:schemeClr val="tx1"/>
                </a:solidFill>
              </a:rPr>
              <a:t>Tokenisation</a:t>
            </a:r>
            <a:r>
              <a:rPr lang="en-US" altLang="zh-CN" dirty="0">
                <a:solidFill>
                  <a:schemeClr val="tx1"/>
                </a:solidFill>
              </a:rPr>
              <a:t>)</a:t>
            </a:r>
            <a:endParaRPr lang="en-US" altLang="zh-CN" dirty="0">
              <a:solidFill>
                <a:schemeClr val="tx1"/>
              </a:solidFill>
            </a:endParaRPr>
          </a:p>
          <a:p>
            <a:pPr marL="1028700" lvl="1" indent="-342900"/>
            <a:r>
              <a:rPr lang="en-US" altLang="zh-CN" dirty="0" err="1">
                <a:solidFill>
                  <a:schemeClr val="tx1"/>
                </a:solidFill>
              </a:rPr>
              <a:t>Tokenisation</a:t>
            </a:r>
            <a:r>
              <a:rPr lang="en-US" altLang="zh-CN" dirty="0">
                <a:solidFill>
                  <a:schemeClr val="tx1"/>
                </a:solidFill>
              </a:rPr>
              <a:t> was done using the </a:t>
            </a:r>
            <a:r>
              <a:rPr lang="en-US" altLang="zh-CN" dirty="0" err="1">
                <a:solidFill>
                  <a:schemeClr val="tx1"/>
                </a:solidFill>
              </a:rPr>
              <a:t>Tokenizer</a:t>
            </a:r>
            <a:r>
              <a:rPr lang="en-US" altLang="zh-CN" dirty="0">
                <a:solidFill>
                  <a:schemeClr val="tx1"/>
                </a:solidFill>
              </a:rPr>
              <a:t> available in </a:t>
            </a:r>
            <a:r>
              <a:rPr lang="en-US" altLang="zh-CN" dirty="0" err="1">
                <a:solidFill>
                  <a:schemeClr val="tx1"/>
                </a:solidFill>
              </a:rPr>
              <a:t>keras.preprocessing</a:t>
            </a:r>
            <a:r>
              <a:rPr lang="en-US" altLang="zh-CN" dirty="0">
                <a:solidFill>
                  <a:schemeClr val="tx1"/>
                </a:solidFill>
              </a:rPr>
              <a:t> </a:t>
            </a:r>
            <a:r>
              <a:rPr lang="en-US" altLang="zh-CN" dirty="0" err="1">
                <a:solidFill>
                  <a:schemeClr val="tx1"/>
                </a:solidFill>
              </a:rPr>
              <a:t>api</a:t>
            </a:r>
            <a:r>
              <a:rPr lang="en-US" altLang="zh-CN" dirty="0">
                <a:solidFill>
                  <a:schemeClr val="tx1"/>
                </a:solidFill>
              </a:rPr>
              <a:t>.</a:t>
            </a:r>
            <a:endParaRPr lang="en-US" altLang="zh-CN" dirty="0">
              <a:solidFill>
                <a:schemeClr val="tx1"/>
              </a:solidFill>
            </a:endParaRPr>
          </a:p>
          <a:p>
            <a:pPr marL="1028700" lvl="1" indent="-342900"/>
            <a:r>
              <a:rPr lang="en-US" altLang="zh-CN" dirty="0">
                <a:solidFill>
                  <a:schemeClr val="tx1"/>
                </a:solidFill>
              </a:rPr>
              <a:t>The sentences taken from the sonnet were converted from texts to </a:t>
            </a:r>
            <a:r>
              <a:rPr lang="en-US" altLang="zh-CN" dirty="0" smtClean="0">
                <a:solidFill>
                  <a:schemeClr val="tx1"/>
                </a:solidFill>
              </a:rPr>
              <a:t>             sequence </a:t>
            </a:r>
            <a:r>
              <a:rPr lang="en-US" altLang="zh-CN" dirty="0">
                <a:solidFill>
                  <a:schemeClr val="tx1"/>
                </a:solidFill>
              </a:rPr>
              <a:t>of numbers representing each word in the dataset.</a:t>
            </a:r>
            <a:endParaRPr lang="en-US" altLang="zh-CN" dirty="0">
              <a:solidFill>
                <a:schemeClr val="tx1"/>
              </a:solidFill>
            </a:endParaRPr>
          </a:p>
          <a:p>
            <a:pPr lvl="1" indent="114300">
              <a:buFontTx/>
              <a:buNone/>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048595"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r>
              <a:rPr lang="en-US" altLang="zh-CN" sz="4000" b="1" dirty="0" smtClean="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rPr>
              <a:t>MODELLING</a:t>
            </a:r>
            <a:endParaRPr lang="en-US" altLang="zh-CN" b="1"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1048596" name="Content Placeholder 2"/>
          <p:cNvSpPr>
            <a:spLocks noGrp="1"/>
          </p:cNvSpPr>
          <p:nvPr>
            <p:ph idx="4294967295"/>
          </p:nvPr>
        </p:nvSpPr>
        <p:spPr>
          <a:xfrm>
            <a:off x="838200" y="1550504"/>
            <a:ext cx="10515600" cy="4626459"/>
          </a:xfrm>
          <a:prstGeom prst="rect">
            <a:avLst/>
          </a:prstGeom>
          <a:noFill/>
          <a:ln>
            <a:noFill/>
          </a:ln>
        </p:spPr>
        <p:txBody>
          <a:bodyPr vert="horz" lIns="91440" tIns="45720" rIns="91440" bIns="45720" anchor="t"/>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buFont typeface="Courier New" panose="02070309020205020404" pitchFamily="49" charset="0"/>
              <a:buChar char="o"/>
            </a:pPr>
            <a:r>
              <a:rPr lang="en-US" altLang="zh-CN" dirty="0"/>
              <a:t> </a:t>
            </a:r>
            <a:r>
              <a:rPr lang="en-US" altLang="zh-CN" b="1" dirty="0">
                <a:solidFill>
                  <a:schemeClr val="tx1"/>
                </a:solidFill>
              </a:rPr>
              <a:t>Layers </a:t>
            </a:r>
            <a:r>
              <a:rPr lang="en-US" altLang="zh-CN" b="1" dirty="0" smtClean="0">
                <a:solidFill>
                  <a:schemeClr val="tx1"/>
                </a:solidFill>
              </a:rPr>
              <a:t>used:</a:t>
            </a:r>
            <a:endParaRPr lang="en-US" altLang="zh-CN" b="1" dirty="0">
              <a:solidFill>
                <a:schemeClr val="tx1"/>
              </a:solidFill>
            </a:endParaRPr>
          </a:p>
          <a:p>
            <a:pPr lvl="1"/>
            <a:r>
              <a:rPr lang="en-US" altLang="zh-CN" sz="2800" dirty="0">
                <a:solidFill>
                  <a:schemeClr val="tx1"/>
                </a:solidFill>
                <a:sym typeface="Arial" panose="020B0604020202020204" pitchFamily="34" charset="0"/>
              </a:rPr>
              <a:t>Embedding layers to convert to vectors</a:t>
            </a:r>
            <a:endParaRPr lang="en-US" altLang="zh-CN" sz="2800" dirty="0">
              <a:solidFill>
                <a:schemeClr val="tx1"/>
              </a:solidFill>
              <a:sym typeface="Arial" panose="020B0604020202020204" pitchFamily="34" charset="0"/>
            </a:endParaRPr>
          </a:p>
          <a:p>
            <a:pPr lvl="1"/>
            <a:r>
              <a:rPr lang="en-US" altLang="zh-CN" sz="2800" dirty="0">
                <a:solidFill>
                  <a:schemeClr val="tx1"/>
                </a:solidFill>
                <a:sym typeface="Arial" panose="020B0604020202020204" pitchFamily="34" charset="0"/>
              </a:rPr>
              <a:t>LSTM layers</a:t>
            </a:r>
            <a:endParaRPr lang="en-US" altLang="zh-CN" sz="2800" dirty="0">
              <a:solidFill>
                <a:schemeClr val="tx1"/>
              </a:solidFill>
              <a:sym typeface="Arial" panose="020B0604020202020204" pitchFamily="34" charset="0"/>
            </a:endParaRPr>
          </a:p>
          <a:p>
            <a:pPr lvl="1"/>
            <a:r>
              <a:rPr lang="en-US" altLang="zh-CN" sz="2800" dirty="0">
                <a:solidFill>
                  <a:schemeClr val="tx1"/>
                </a:solidFill>
                <a:sym typeface="Arial" panose="020B0604020202020204" pitchFamily="34" charset="0"/>
              </a:rPr>
              <a:t>Final Output Dense layer</a:t>
            </a:r>
            <a:endParaRPr lang="en-US" altLang="zh-CN" sz="2800" dirty="0">
              <a:solidFill>
                <a:schemeClr val="tx1"/>
              </a:solidFill>
              <a:sym typeface="Arial" panose="020B0604020202020204" pitchFamily="34" charset="0"/>
            </a:endParaRPr>
          </a:p>
          <a:p>
            <a:pPr lvl="1">
              <a:buFont typeface="Courier New" panose="02070309020205020404" pitchFamily="49" charset="0"/>
              <a:buChar char="o"/>
            </a:pPr>
            <a:endParaRPr lang="en-US" altLang="zh-CN" sz="2800" dirty="0">
              <a:solidFill>
                <a:schemeClr val="tx1"/>
              </a:solidFill>
            </a:endParaRPr>
          </a:p>
          <a:p>
            <a:pPr lvl="0">
              <a:buFont typeface="Courier New" panose="02070309020205020404" pitchFamily="49" charset="0"/>
              <a:buChar char="o"/>
            </a:pPr>
            <a:r>
              <a:rPr lang="en-US" altLang="zh-CN" b="1" dirty="0">
                <a:solidFill>
                  <a:schemeClr val="tx1"/>
                </a:solidFill>
              </a:rPr>
              <a:t>Optimizer: </a:t>
            </a:r>
            <a:r>
              <a:rPr lang="en-US" altLang="zh-CN" dirty="0">
                <a:solidFill>
                  <a:schemeClr val="tx1"/>
                </a:solidFill>
              </a:rPr>
              <a:t>Adam trained with </a:t>
            </a:r>
            <a:r>
              <a:rPr lang="en-US" altLang="zh-CN" dirty="0" err="1">
                <a:solidFill>
                  <a:schemeClr val="tx1"/>
                </a:solidFill>
              </a:rPr>
              <a:t>lr</a:t>
            </a:r>
            <a:r>
              <a:rPr lang="en-US" altLang="zh-CN" dirty="0">
                <a:solidFill>
                  <a:schemeClr val="tx1"/>
                </a:solidFill>
              </a:rPr>
              <a:t>=0.01 and 0.001</a:t>
            </a:r>
            <a:endParaRPr lang="en-US" altLang="zh-CN" dirty="0">
              <a:solidFill>
                <a:schemeClr val="tx1"/>
              </a:solidFill>
            </a:endParaRPr>
          </a:p>
          <a:p>
            <a:pPr lvl="0">
              <a:buFont typeface="Courier New" panose="02070309020205020404" pitchFamily="49" charset="0"/>
              <a:buChar char="o"/>
            </a:pPr>
            <a:r>
              <a:rPr lang="en-US" altLang="zh-CN" b="1" dirty="0">
                <a:solidFill>
                  <a:schemeClr val="tx1"/>
                </a:solidFill>
              </a:rPr>
              <a:t>L</a:t>
            </a:r>
            <a:r>
              <a:rPr lang="en-US" altLang="zh-CN" b="1" dirty="0" smtClean="0">
                <a:solidFill>
                  <a:schemeClr val="tx1"/>
                </a:solidFill>
              </a:rPr>
              <a:t>oss </a:t>
            </a:r>
            <a:r>
              <a:rPr lang="en-US" altLang="zh-CN" b="1" dirty="0">
                <a:solidFill>
                  <a:schemeClr val="tx1"/>
                </a:solidFill>
              </a:rPr>
              <a:t>function: </a:t>
            </a:r>
            <a:r>
              <a:rPr lang="en-US" altLang="zh-CN" dirty="0" err="1">
                <a:solidFill>
                  <a:schemeClr val="tx1"/>
                </a:solidFill>
              </a:rPr>
              <a:t>sparse_categorical_crossentropy</a:t>
            </a:r>
            <a:endParaRPr lang="en-US" altLang="zh-CN" dirty="0">
              <a:solidFill>
                <a:schemeClr val="tx1"/>
              </a:solidFill>
            </a:endParaRPr>
          </a:p>
          <a:p>
            <a:pPr lvl="0">
              <a:buFont typeface="Courier New" panose="02070309020205020404" pitchFamily="49" charset="0"/>
              <a:buChar char="o"/>
            </a:pPr>
            <a:r>
              <a:rPr lang="en-US" altLang="zh-CN" b="1" dirty="0">
                <a:solidFill>
                  <a:schemeClr val="tx1"/>
                </a:solidFill>
              </a:rPr>
              <a:t>Number of epochs:</a:t>
            </a:r>
            <a:r>
              <a:rPr lang="en-US" altLang="zh-CN" dirty="0">
                <a:solidFill>
                  <a:schemeClr val="tx1"/>
                </a:solidFill>
              </a:rPr>
              <a:t>500</a:t>
            </a:r>
            <a:endParaRPr lang="en-US" altLang="zh-CN" dirty="0">
              <a:solidFill>
                <a:schemeClr val="tx1"/>
              </a:solidFill>
            </a:endParaRPr>
          </a:p>
          <a:p>
            <a:pPr marL="0" lvl="0" indent="0"/>
            <a:endParaRPr lang="en-US" altLang="zh-CN" dirty="0"/>
          </a:p>
          <a:p>
            <a:pPr marL="0" lvl="0" indent="0"/>
            <a:endParaRPr lang="en-US" altLang="zh-CN" dirty="0"/>
          </a:p>
          <a:p>
            <a:pPr marL="457200" lvl="1" indent="0"/>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1048597" name="Title 1"/>
          <p:cNvSpPr>
            <a:spLocks noGrp="1"/>
          </p:cNvSpPr>
          <p:nvPr>
            <p:ph type="title" idx="4294967295"/>
          </p:nvPr>
        </p:nvSpPr>
        <p:spPr>
          <a:xfrm>
            <a:off x="838200" y="0"/>
            <a:ext cx="10515600" cy="970059"/>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r>
              <a:rPr lang="en-US" altLang="zh-CN" sz="3600" b="1"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rPr>
              <a:t>Model Summary</a:t>
            </a:r>
            <a:endParaRPr lang="en-US" altLang="zh-CN" sz="3600" b="1"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pic>
        <p:nvPicPr>
          <p:cNvPr id="2" name="Picture 1" descr="model_summary"/>
          <p:cNvPicPr>
            <a:picLocks noChangeAspect="1"/>
          </p:cNvPicPr>
          <p:nvPr/>
        </p:nvPicPr>
        <p:blipFill>
          <a:blip r:embed="rId1"/>
          <a:stretch>
            <a:fillRect/>
          </a:stretch>
        </p:blipFill>
        <p:spPr>
          <a:xfrm>
            <a:off x="2203450" y="1080135"/>
            <a:ext cx="6496050" cy="4362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4444"/>
            </a:gs>
            <a:gs pos="100000">
              <a:srgbClr val="832B2B"/>
            </a:gs>
          </a:gsLst>
          <a:lin ang="5400000" scaled="0"/>
        </a:gradFill>
        <a:effectLst/>
      </p:bgPr>
    </p:bg>
    <p:spTree>
      <p:nvGrpSpPr>
        <p:cNvPr id="1" name=""/>
        <p:cNvGrpSpPr/>
        <p:nvPr/>
      </p:nvGrpSpPr>
      <p:grpSpPr>
        <a:xfrm>
          <a:off x="0" y="0"/>
          <a:ext cx="0" cy="0"/>
          <a:chOff x="0" y="0"/>
          <a:chExt cx="0" cy="0"/>
        </a:xfrm>
      </p:grpSpPr>
      <p:sp>
        <p:nvSpPr>
          <p:cNvPr id="1048599" name="Title 1"/>
          <p:cNvSpPr>
            <a:spLocks noGrp="1"/>
          </p:cNvSpPr>
          <p:nvPr>
            <p:ph type="title" idx="4294967295"/>
          </p:nvPr>
        </p:nvSpPr>
        <p:spPr>
          <a:xfrm>
            <a:off x="838200" y="365125"/>
            <a:ext cx="10515600" cy="1325563"/>
          </a:xfrm>
          <a:prstGeom prst="rect">
            <a:avLst/>
          </a:prstGeom>
          <a:noFill/>
          <a:ln>
            <a:noFill/>
          </a:ln>
        </p:spPr>
        <p:txBody>
          <a:bodyPr vert="horz" lIns="91440" tIns="45720" rIns="91440" bIns="45720" anchor="ctr"/>
          <a:lstStyle>
            <a:lvl1pPr marL="0" indent="0" algn="l" rtl="0" eaLnBrk="1" fontAlgn="base" latinLnBrk="1" hangingPunct="1">
              <a:lnSpc>
                <a:spcPct val="90000"/>
              </a:lnSpc>
              <a:spcBef>
                <a:spcPct val="0"/>
              </a:spcBef>
              <a:spcAft>
                <a:spcPct val="0"/>
              </a:spcAft>
              <a:buFontTx/>
              <a:buNone/>
              <a:defRPr sz="4400">
                <a:solidFill>
                  <a:schemeClr val="dk1"/>
                </a:solidFill>
                <a:latin typeface="Calibri Light" panose="020F0302020204030204" charset="0"/>
              </a:defRPr>
            </a:lvl1pPr>
          </a:lstStyle>
          <a:p>
            <a:pPr lvl="0"/>
            <a:r>
              <a:rPr lang="en-US" altLang="zh-CN" sz="3600" b="1"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rPr>
              <a:t>VISUALISATION</a:t>
            </a:r>
            <a:endParaRPr lang="en-US" altLang="zh-CN" b="1" dirty="0">
              <a:solidFill>
                <a:schemeClr val="tx1"/>
              </a:solidFill>
              <a:effectLst>
                <a:outerShdw blurRad="38100" dist="38100" dir="2700000" algn="tl">
                  <a:srgbClr val="000000">
                    <a:alpha val="43137"/>
                  </a:srgbClr>
                </a:outerShdw>
              </a:effectLst>
              <a:latin typeface="Calibri" panose="020F0502020204030204" charset="0"/>
              <a:cs typeface="Calibri" panose="020F0502020204030204" charset="0"/>
            </a:endParaRPr>
          </a:p>
        </p:txBody>
      </p:sp>
      <p:sp>
        <p:nvSpPr>
          <p:cNvPr id="1048600" name="Content Placeholder 2"/>
          <p:cNvSpPr>
            <a:spLocks noGrp="1"/>
          </p:cNvSpPr>
          <p:nvPr>
            <p:ph idx="4294967295"/>
          </p:nvPr>
        </p:nvSpPr>
        <p:spPr>
          <a:xfrm>
            <a:off x="838200" y="1463040"/>
            <a:ext cx="10515600" cy="4713923"/>
          </a:xfrm>
          <a:prstGeom prst="rect">
            <a:avLst/>
          </a:prstGeom>
          <a:noFill/>
          <a:ln>
            <a:noFill/>
          </a:ln>
        </p:spPr>
        <p:txBody>
          <a:bodyPr vert="horz" lIns="91440" tIns="45720" rIns="91440" bIns="45720" anchor="t"/>
          <a:lstStyle>
            <a:lvl1pPr marL="228600" indent="-228600" algn="l" rtl="0" eaLnBrk="1" fontAlgn="base" latinLnBrk="1" hangingPunct="1">
              <a:lnSpc>
                <a:spcPct val="90000"/>
              </a:lnSpc>
              <a:spcBef>
                <a:spcPts val="1000"/>
              </a:spcBef>
              <a:spcAft>
                <a:spcPct val="0"/>
              </a:spcAft>
              <a:buSzPct val="100000"/>
              <a:buFont typeface="Arial" panose="020B0604020202020204" pitchFamily="34" charset="0"/>
              <a:buChar char="•"/>
              <a:defRPr sz="2800">
                <a:solidFill>
                  <a:schemeClr val="dk1"/>
                </a:solidFill>
                <a:latin typeface="Calibri" panose="020F0502020204030204" charset="0"/>
              </a:defRPr>
            </a:lvl1pPr>
            <a:lvl2pPr marL="6858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400">
                <a:solidFill>
                  <a:schemeClr val="dk1"/>
                </a:solidFill>
                <a:latin typeface="Calibri" panose="020F0502020204030204" charset="0"/>
              </a:defRPr>
            </a:lvl2pPr>
            <a:lvl3pPr marL="11430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2000">
                <a:solidFill>
                  <a:schemeClr val="dk1"/>
                </a:solidFill>
                <a:latin typeface="Calibri" panose="020F0502020204030204" charset="0"/>
              </a:defRPr>
            </a:lvl3pPr>
            <a:lvl4pPr marL="16002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4pPr>
            <a:lvl5pPr marL="2057400" indent="-228600" algn="l" rtl="0" eaLnBrk="1" fontAlgn="base" latinLnBrk="1" hangingPunct="1">
              <a:lnSpc>
                <a:spcPct val="90000"/>
              </a:lnSpc>
              <a:spcBef>
                <a:spcPts val="500"/>
              </a:spcBef>
              <a:spcAft>
                <a:spcPct val="0"/>
              </a:spcAft>
              <a:buSzPct val="100000"/>
              <a:buFont typeface="Arial" panose="020B0604020202020204" pitchFamily="34" charset="0"/>
              <a:buChar char="•"/>
              <a:defRPr sz="1800">
                <a:solidFill>
                  <a:schemeClr val="dk1"/>
                </a:solidFill>
                <a:latin typeface="Calibri" panose="020F0502020204030204" charset="0"/>
              </a:defRPr>
            </a:lvl5pPr>
          </a:lstStyle>
          <a:p>
            <a:pPr lvl="0"/>
            <a:r>
              <a:rPr lang="en-US" altLang="zh-CN" dirty="0">
                <a:solidFill>
                  <a:schemeClr val="tx1"/>
                </a:solidFill>
              </a:rPr>
              <a:t>The trained weights are loaded into a separate Python File.</a:t>
            </a:r>
            <a:endParaRPr lang="en-US" altLang="zh-CN" dirty="0">
              <a:solidFill>
                <a:schemeClr val="tx1"/>
              </a:solidFill>
            </a:endParaRPr>
          </a:p>
          <a:p>
            <a:pPr lvl="0"/>
            <a:r>
              <a:rPr lang="en-US" altLang="zh-CN" dirty="0">
                <a:solidFill>
                  <a:schemeClr val="tx1"/>
                </a:solidFill>
              </a:rPr>
              <a:t>The user has to enter a word and it will be converted </a:t>
            </a:r>
            <a:r>
              <a:rPr lang="en-US" altLang="zh-CN" dirty="0" smtClean="0">
                <a:solidFill>
                  <a:schemeClr val="tx1"/>
                </a:solidFill>
              </a:rPr>
              <a:t>to the                  corresponding </a:t>
            </a:r>
            <a:r>
              <a:rPr lang="en-US" altLang="zh-CN" dirty="0">
                <a:solidFill>
                  <a:schemeClr val="tx1"/>
                </a:solidFill>
              </a:rPr>
              <a:t>integer using </a:t>
            </a:r>
            <a:r>
              <a:rPr lang="en-US" altLang="zh-CN" dirty="0" err="1">
                <a:solidFill>
                  <a:schemeClr val="tx1"/>
                </a:solidFill>
              </a:rPr>
              <a:t>tokeniser</a:t>
            </a:r>
            <a:endParaRPr lang="en-US" altLang="zh-CN" dirty="0">
              <a:solidFill>
                <a:schemeClr val="tx1"/>
              </a:solidFill>
            </a:endParaRPr>
          </a:p>
          <a:p>
            <a:pPr lvl="0"/>
            <a:r>
              <a:rPr lang="en-US" altLang="zh-CN" dirty="0">
                <a:solidFill>
                  <a:schemeClr val="tx1"/>
                </a:solidFill>
              </a:rPr>
              <a:t>The output would be 14 lines of words generated by the model.</a:t>
            </a:r>
            <a:endParaRPr lang="en-US" altLang="zh-CN" dirty="0">
              <a:solidFill>
                <a:schemeClr val="tx1"/>
              </a:solidFill>
            </a:endParaRPr>
          </a:p>
          <a:p>
            <a:pPr lvl="0"/>
            <a:r>
              <a:rPr lang="en-US" altLang="zh-CN" dirty="0">
                <a:solidFill>
                  <a:schemeClr val="tx1"/>
                </a:solidFill>
              </a:rPr>
              <a:t>Different set of outputs can be obtained by changing the temperature value. Thus desired output can be selected by the user.</a:t>
            </a:r>
            <a:endParaRPr lang="en-US" altLang="zh-CN" dirty="0">
              <a:solidFill>
                <a:schemeClr val="tx1"/>
              </a:solidFill>
            </a:endParaRPr>
          </a:p>
        </p:txBody>
      </p:sp>
    </p:spTree>
  </p:cSld>
  <p:clrMapOvr>
    <a:masterClrMapping/>
  </p:clrMapOvr>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TM01972873[[fn=Summer]]</Template>
  <TotalTime>0</TotalTime>
  <Words>3536</Words>
  <Application>WPS Presentation</Application>
  <PresentationFormat>Custom</PresentationFormat>
  <Paragraphs>86</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Calibri</vt:lpstr>
      <vt:lpstr>Trebuchet MS</vt:lpstr>
      <vt:lpstr>Wingdings 2</vt:lpstr>
      <vt:lpstr>Wingdings</vt:lpstr>
      <vt:lpstr>Arial</vt:lpstr>
      <vt:lpstr>Courier New</vt:lpstr>
      <vt:lpstr>Vivaldi</vt:lpstr>
      <vt:lpstr>Segoe Print</vt:lpstr>
      <vt:lpstr>Book Antiqua</vt:lpstr>
      <vt:lpstr>Calibri Light</vt:lpstr>
      <vt:lpstr>Bahnschrift Light SemiCondensed</vt:lpstr>
      <vt:lpstr>Verdana</vt:lpstr>
      <vt:lpstr>Microsoft YaHei</vt:lpstr>
      <vt:lpstr>Arial Unicode MS</vt:lpstr>
      <vt:lpstr>Summer</vt:lpstr>
      <vt:lpstr>ADA LOVELACE DAY HACKATHON Sonnet Generation</vt:lpstr>
      <vt:lpstr>CONTENTS</vt:lpstr>
      <vt:lpstr>INTRODUCTION</vt:lpstr>
      <vt:lpstr>TECHNICAL PRELIMINARIES</vt:lpstr>
      <vt:lpstr>ROLE OF MEMBERS</vt:lpstr>
      <vt:lpstr>SOLUTION ARCHITECTURE</vt:lpstr>
      <vt:lpstr>MODELLING</vt:lpstr>
      <vt:lpstr>Model Summary</vt:lpstr>
      <vt:lpstr>VISUALISATION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Adalovelace day hackathon SONNET GENERATION</dc:title>
  <dc:creator>Redmi Note 7 Pro</dc:creator>
  <cp:lastModifiedBy>asus</cp:lastModifiedBy>
  <cp:revision>11</cp:revision>
  <dcterms:created xsi:type="dcterms:W3CDTF">2020-09-19T21:21:00Z</dcterms:created>
  <dcterms:modified xsi:type="dcterms:W3CDTF">2020-09-21T13:49:42Z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