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70" r:id="rId3"/>
    <p:sldId id="257" r:id="rId4"/>
    <p:sldId id="264" r:id="rId5"/>
    <p:sldId id="265" r:id="rId6"/>
    <p:sldId id="266" r:id="rId7"/>
    <p:sldId id="268" r:id="rId8"/>
    <p:sldId id="267" r:id="rId9"/>
    <p:sldId id="275" r:id="rId10"/>
    <p:sldId id="263" r:id="rId11"/>
    <p:sldId id="256" r:id="rId12"/>
    <p:sldId id="259" r:id="rId13"/>
    <p:sldId id="261" r:id="rId14"/>
    <p:sldId id="262" r:id="rId15"/>
    <p:sldId id="272" r:id="rId16"/>
    <p:sldId id="273" r:id="rId17"/>
    <p:sldId id="274" r:id="rId18"/>
    <p:sldId id="260" r:id="rId19"/>
    <p:sldId id="27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3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06739-467F-4BAE-952D-E2793039F908}" type="datetime1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22CD0-1E02-4210-A688-1AE1A126D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324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C4921-5BE3-4014-AD94-C0E728337103}" type="datetime1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412DB-C902-4E5A-8118-7F95D8A10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60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412DB-C902-4E5A-8118-7F95D8A106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3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356-9687-4456-80A7-01165E3E91F0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5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2281-BD9E-48D0-B0D3-2A6531A7FC25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3008-2A62-4D6F-9410-8CA7173A12B7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DCC8-AE2F-4849-B6AA-EA43E95DA21F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2C5C-F958-4D02-B7AC-BA9ECEB1E6D9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782D-3EEE-4FC2-A3BC-578165EBF035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AF05-D90E-4DF8-B523-712B916338A7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4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FA88-15E5-4DD8-A33A-1E4A3F3DD72E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8943-FC7A-4769-9D50-8FC07D944CC0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5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6885-6ABE-4245-9380-E22BEBA9EF8B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1A65-3DEA-486A-8400-8E81F128D3AA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E836C-735D-42A9-A4CF-897B6DCD45CF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rabcad.com/librar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第一课  </a:t>
            </a:r>
            <a:r>
              <a:rPr lang="zh-CN" altLang="zh-CN" dirty="0" smtClean="0"/>
              <a:t>能耗</a:t>
            </a:r>
            <a:r>
              <a:rPr lang="zh-CN" altLang="zh-CN" dirty="0"/>
              <a:t>模拟应用概要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课程架构：</a:t>
            </a: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altLang="zh-CN" dirty="0" smtClean="0"/>
              <a:t>A) 	</a:t>
            </a:r>
            <a:r>
              <a:rPr lang="zh-CN" altLang="zh-CN" dirty="0" smtClean="0"/>
              <a:t>能耗</a:t>
            </a:r>
            <a:r>
              <a:rPr lang="zh-CN" altLang="zh-CN" dirty="0"/>
              <a:t>模拟应用</a:t>
            </a:r>
            <a:r>
              <a:rPr lang="zh-CN" altLang="zh-CN" dirty="0" smtClean="0"/>
              <a:t>概要</a:t>
            </a:r>
            <a:r>
              <a:rPr lang="en-US" altLang="zh-CN" dirty="0" smtClean="0"/>
              <a:t>         –     </a:t>
            </a:r>
            <a:r>
              <a:rPr lang="zh-CN" altLang="en-US" dirty="0" smtClean="0"/>
              <a:t>理论</a:t>
            </a:r>
            <a:endParaRPr lang="zh-CN" altLang="zh-CN" dirty="0"/>
          </a:p>
          <a:p>
            <a:pPr marL="514350" lvl="0" indent="-514350">
              <a:buAutoNum type="alphaUcParenR" startAt="2"/>
            </a:pPr>
            <a:r>
              <a:rPr lang="en-US" altLang="zh-CN" dirty="0" smtClean="0"/>
              <a:t>     Rhino </a:t>
            </a:r>
            <a:r>
              <a:rPr lang="en-US" altLang="zh-CN" dirty="0"/>
              <a:t>3D</a:t>
            </a:r>
            <a:r>
              <a:rPr lang="zh-CN" altLang="zh-CN" dirty="0"/>
              <a:t>建模（</a:t>
            </a:r>
            <a:r>
              <a:rPr lang="zh-CN" altLang="zh-CN" dirty="0" smtClean="0"/>
              <a:t>基础）</a:t>
            </a:r>
            <a:r>
              <a:rPr lang="en-US" altLang="zh-CN" dirty="0" smtClean="0"/>
              <a:t> –     </a:t>
            </a:r>
            <a:r>
              <a:rPr lang="zh-CN" altLang="en-US" dirty="0" smtClean="0"/>
              <a:t>实践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C)	</a:t>
            </a:r>
            <a:r>
              <a:rPr lang="zh-CN" altLang="zh-CN" dirty="0" smtClean="0"/>
              <a:t>练习</a:t>
            </a:r>
            <a:r>
              <a:rPr lang="zh-CN" altLang="zh-CN" dirty="0"/>
              <a:t>与</a:t>
            </a:r>
            <a:r>
              <a:rPr lang="zh-CN" altLang="zh-CN" dirty="0" smtClean="0"/>
              <a:t>答疑</a:t>
            </a:r>
            <a:r>
              <a:rPr lang="en-US" altLang="zh-CN" dirty="0" smtClean="0"/>
              <a:t>                      –     </a:t>
            </a:r>
            <a:r>
              <a:rPr lang="zh-CN" altLang="en-US" dirty="0" smtClean="0"/>
              <a:t>上手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2A42-06FF-4784-BD2B-39D4797D8B9C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9700" y="1749742"/>
            <a:ext cx="10515600" cy="4351338"/>
          </a:xfrm>
        </p:spPr>
        <p:txBody>
          <a:bodyPr/>
          <a:lstStyle/>
          <a:p>
            <a:r>
              <a:rPr lang="en-US" dirty="0" smtClean="0"/>
              <a:t>Graphical User Interface (GUI) Introduction</a:t>
            </a:r>
          </a:p>
          <a:p>
            <a:r>
              <a:rPr lang="en-US" dirty="0" smtClean="0"/>
              <a:t>Common Command</a:t>
            </a:r>
          </a:p>
          <a:p>
            <a:r>
              <a:rPr lang="en-US" dirty="0" smtClean="0"/>
              <a:t>Display Mode &amp; Viewport Manipulation</a:t>
            </a:r>
          </a:p>
          <a:p>
            <a:r>
              <a:rPr lang="en-US" dirty="0" smtClean="0"/>
              <a:t>Creating Geometry</a:t>
            </a:r>
          </a:p>
          <a:p>
            <a:r>
              <a:rPr lang="en-US" dirty="0" smtClean="0"/>
              <a:t>Editing Geometry</a:t>
            </a:r>
          </a:p>
          <a:p>
            <a:r>
              <a:rPr lang="en-US" dirty="0" smtClean="0"/>
              <a:t>Rendering Geometry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24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二、</a:t>
            </a:r>
            <a:r>
              <a:rPr lang="en-US" altLang="zh-CN" dirty="0" smtClean="0"/>
              <a:t>Rhino</a:t>
            </a:r>
            <a:r>
              <a:rPr lang="zh-CN" altLang="en-US" dirty="0" smtClean="0"/>
              <a:t>软件建模基础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9250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用户界面</a:t>
            </a:r>
            <a:r>
              <a:rPr lang="en-US" dirty="0" smtClean="0"/>
              <a:t>(GUI) </a:t>
            </a:r>
            <a:r>
              <a:rPr lang="zh-CN" altLang="en-US" dirty="0" smtClean="0"/>
              <a:t>介绍</a:t>
            </a:r>
            <a:endParaRPr lang="en-US" dirty="0" smtClean="0"/>
          </a:p>
          <a:p>
            <a:r>
              <a:rPr lang="zh-CN" altLang="en-US" dirty="0" smtClean="0"/>
              <a:t>常用命令</a:t>
            </a:r>
            <a:endParaRPr lang="en-US" altLang="zh-CN" dirty="0" smtClean="0"/>
          </a:p>
          <a:p>
            <a:r>
              <a:rPr lang="zh-CN" altLang="en-US" dirty="0" smtClean="0"/>
              <a:t>显示模式和视角操控</a:t>
            </a:r>
            <a:endParaRPr lang="en-US" altLang="zh-CN" dirty="0" smtClean="0"/>
          </a:p>
          <a:p>
            <a:r>
              <a:rPr lang="zh-CN" altLang="en-US" dirty="0" smtClean="0"/>
              <a:t>创建几何体</a:t>
            </a:r>
            <a:endParaRPr lang="en-US" altLang="zh-CN" dirty="0" smtClean="0"/>
          </a:p>
          <a:p>
            <a:r>
              <a:rPr lang="zh-CN" altLang="en-US" dirty="0" smtClean="0"/>
              <a:t>编辑几何体</a:t>
            </a:r>
            <a:endParaRPr lang="en-US" altLang="zh-CN" dirty="0" smtClean="0"/>
          </a:p>
          <a:p>
            <a:r>
              <a:rPr lang="zh-CN" altLang="en-US" dirty="0" smtClean="0"/>
              <a:t>渲染几何体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1B00-73D2-46D3-81ED-807DC178056A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3" y="0"/>
            <a:ext cx="1173981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938" y="0"/>
            <a:ext cx="4634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Rhino </a:t>
            </a:r>
            <a:r>
              <a:rPr lang="en-US" altLang="zh-CN" sz="2800" dirty="0" smtClean="0"/>
              <a:t>GUI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50938" y="5887233"/>
            <a:ext cx="5649237" cy="3256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938" y="6212910"/>
            <a:ext cx="2455548" cy="2205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68225" y="6180252"/>
            <a:ext cx="2455548" cy="2205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8474" y="1093509"/>
            <a:ext cx="1319753" cy="179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0939" y="1687398"/>
            <a:ext cx="717986" cy="41009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4E32-17CD-4971-AC47-A1E7F672571F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74" y="1693141"/>
            <a:ext cx="9334500" cy="4829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74" y="1037782"/>
            <a:ext cx="8743950" cy="476250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700214" y="394230"/>
            <a:ext cx="463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控制工具</a:t>
            </a:r>
            <a:endParaRPr 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1291-1261-4745-A632-D215437BD2A0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387" y="651498"/>
            <a:ext cx="6837363" cy="45123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4267" y="26949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常用命令</a:t>
            </a: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84267" y="1515988"/>
            <a:ext cx="25986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Draw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Draw Cone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Draw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Draw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Vertical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Layer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23790" y="114665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由简到难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11387" y="26949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显示模式和视角操控</a:t>
            </a:r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1EE7-37E9-4BBF-BAC2-6F999E9AE98E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3709" y="25866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创建几何体</a:t>
            </a: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79140" y="1625571"/>
            <a:ext cx="32681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Line/polyline </a:t>
            </a:r>
          </a:p>
          <a:p>
            <a:r>
              <a:rPr lang="en-US" dirty="0" smtClean="0"/>
              <a:t>     -u (undo) </a:t>
            </a:r>
          </a:p>
          <a:p>
            <a:r>
              <a:rPr lang="en-US" dirty="0" smtClean="0"/>
              <a:t>     -c (closed)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-Direct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-Closed line to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Sweep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patch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86957" y="1278948"/>
            <a:ext cx="308911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Untrim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Reconstruct surface (shrink)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Control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Boolean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3453124" y="162557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Copy </a:t>
            </a:r>
          </a:p>
          <a:p>
            <a:r>
              <a:rPr lang="en-US" altLang="zh-CN" dirty="0"/>
              <a:t>     -v (vertically copy)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Project</a:t>
            </a:r>
          </a:p>
          <a:p>
            <a:r>
              <a:rPr lang="en-US" altLang="zh-CN" dirty="0" smtClean="0"/>
              <a:t>     -</a:t>
            </a:r>
            <a:r>
              <a:rPr lang="en-US" altLang="zh-CN" dirty="0"/>
              <a:t>project to a surface</a:t>
            </a:r>
          </a:p>
          <a:p>
            <a:r>
              <a:rPr lang="en-US" altLang="zh-CN" dirty="0" smtClean="0"/>
              <a:t>     -</a:t>
            </a:r>
            <a:r>
              <a:rPr lang="en-US" altLang="zh-CN" dirty="0"/>
              <a:t>project to </a:t>
            </a:r>
            <a:r>
              <a:rPr lang="en-US" altLang="zh-CN" dirty="0" err="1" smtClean="0"/>
              <a:t>Cplane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Mirror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Rotate </a:t>
            </a:r>
            <a:r>
              <a:rPr lang="en-US" altLang="zh-CN" dirty="0"/>
              <a:t>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Rotate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Unit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79140" y="1257470"/>
            <a:ext cx="193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2D 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86957" y="3559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Selection / </a:t>
            </a:r>
            <a:r>
              <a:rPr lang="en-US" altLang="zh-CN" dirty="0" err="1"/>
              <a:t>unselection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-shift + </a:t>
            </a:r>
            <a:r>
              <a:rPr lang="en-US" altLang="zh-CN" dirty="0" err="1"/>
              <a:t>LClick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-ctrl + </a:t>
            </a:r>
            <a:r>
              <a:rPr lang="en-US" altLang="zh-CN" dirty="0" err="1"/>
              <a:t>Lclick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selectByLayer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Multiple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Selection Filter</a:t>
            </a:r>
          </a:p>
        </p:txBody>
      </p:sp>
      <p:sp>
        <p:nvSpPr>
          <p:cNvPr id="12" name="矩形 11"/>
          <p:cNvSpPr/>
          <p:nvPr/>
        </p:nvSpPr>
        <p:spPr>
          <a:xfrm>
            <a:off x="6986957" y="31857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编辑几何体</a:t>
            </a:r>
            <a:endParaRPr lang="en-US" altLang="zh-CN" sz="280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A3B5-21B8-4EB6-8DC8-CE923EC1FE51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3709" y="25866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渲染</a:t>
            </a:r>
            <a:r>
              <a:rPr lang="zh-CN" altLang="en-US" sz="2800" dirty="0" smtClean="0"/>
              <a:t>几何体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9" y="1188720"/>
            <a:ext cx="4273571" cy="24038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9" y="3999439"/>
            <a:ext cx="4269086" cy="24013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493" y="685991"/>
            <a:ext cx="6745166" cy="581322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223C-00E1-4896-89D4-5DE153E94863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1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3709" y="25866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渲染</a:t>
            </a:r>
            <a:r>
              <a:rPr lang="zh-CN" altLang="en-US" sz="2800" dirty="0" smtClean="0"/>
              <a:t>几何体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9" y="1188720"/>
            <a:ext cx="4273571" cy="24038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9" y="3999439"/>
            <a:ext cx="4269086" cy="240136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715" y="520275"/>
            <a:ext cx="7051828" cy="614213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302-9BDD-4579-B9D3-21C9CA7647F1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3709" y="25866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渲染</a:t>
            </a:r>
            <a:r>
              <a:rPr lang="zh-CN" altLang="en-US" sz="2800" dirty="0" smtClean="0"/>
              <a:t>几何体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9" y="1188720"/>
            <a:ext cx="4273571" cy="24038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9" y="3999439"/>
            <a:ext cx="4269086" cy="24013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674" y="646639"/>
            <a:ext cx="6681006" cy="575416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67E6-904E-4F44-9893-9A1166C06285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Rhino </a:t>
            </a:r>
            <a:r>
              <a:rPr lang="zh-CN" altLang="en-US" dirty="0"/>
              <a:t>图形库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https://grabcad.com/library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4DAB-689E-47A0-9D99-61341C41FDA0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小练习 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4DAB-689E-47A0-9D99-61341C41FDA0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065" y="1463070"/>
            <a:ext cx="3737142" cy="28455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8837" y="3054022"/>
            <a:ext cx="3227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封闭多段线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封闭体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图层管理：线和体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8539" y="1730221"/>
            <a:ext cx="297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思想： </a:t>
            </a:r>
            <a:r>
              <a:rPr lang="en-US" altLang="zh-CN" dirty="0" smtClean="0"/>
              <a:t>1D</a:t>
            </a:r>
            <a:r>
              <a:rPr lang="zh-CN" altLang="en-US" dirty="0" smtClean="0"/>
              <a:t> </a:t>
            </a:r>
            <a:r>
              <a:rPr lang="en-US" altLang="zh-CN" dirty="0" smtClean="0"/>
              <a:t>2D 3D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88540" y="2228454"/>
            <a:ext cx="358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图形分解：体类别，对称性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88300" y="4638717"/>
            <a:ext cx="129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底面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537030" y="3878600"/>
            <a:ext cx="854676" cy="83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206994" y="4674157"/>
            <a:ext cx="129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底面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6" idx="0"/>
          </p:cNvCxnSpPr>
          <p:nvPr/>
        </p:nvCxnSpPr>
        <p:spPr>
          <a:xfrm flipV="1">
            <a:off x="8855724" y="4177051"/>
            <a:ext cx="363884" cy="49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75553" y="3878600"/>
            <a:ext cx="80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</a:t>
            </a:r>
            <a:r>
              <a:rPr lang="zh-CN" altLang="en-US" dirty="0" smtClean="0"/>
              <a:t>柱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 flipV="1">
            <a:off x="6582220" y="3544708"/>
            <a:ext cx="1603539" cy="51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775553" y="4247932"/>
            <a:ext cx="80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圆柱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6" idx="3"/>
          </p:cNvCxnSpPr>
          <p:nvPr/>
        </p:nvCxnSpPr>
        <p:spPr>
          <a:xfrm flipV="1">
            <a:off x="6582220" y="3637041"/>
            <a:ext cx="1992138" cy="79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75552" y="2574769"/>
            <a:ext cx="80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球体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775553" y="3380092"/>
            <a:ext cx="80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圆柱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619034" y="2996345"/>
            <a:ext cx="126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平顶椎体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661767" y="1121753"/>
            <a:ext cx="126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椎体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584975" y="1095617"/>
            <a:ext cx="126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不规则体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0" idx="3"/>
          </p:cNvCxnSpPr>
          <p:nvPr/>
        </p:nvCxnSpPr>
        <p:spPr>
          <a:xfrm flipV="1">
            <a:off x="6582220" y="2854249"/>
            <a:ext cx="1554111" cy="71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532792" y="2508610"/>
            <a:ext cx="1554111" cy="71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9" idx="3"/>
          </p:cNvCxnSpPr>
          <p:nvPr/>
        </p:nvCxnSpPr>
        <p:spPr>
          <a:xfrm flipV="1">
            <a:off x="6582219" y="2174831"/>
            <a:ext cx="1474252" cy="58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052032" y="1554039"/>
            <a:ext cx="409624" cy="85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8979679" y="1491085"/>
            <a:ext cx="39978" cy="112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553689" y="4636485"/>
            <a:ext cx="126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不规则体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9791943" y="2948123"/>
            <a:ext cx="224154" cy="172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98" y="4441164"/>
            <a:ext cx="2320518" cy="228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第一课  </a:t>
            </a:r>
            <a:r>
              <a:rPr lang="zh-CN" altLang="zh-CN" dirty="0" smtClean="0"/>
              <a:t>能耗</a:t>
            </a:r>
            <a:r>
              <a:rPr lang="zh-CN" altLang="zh-CN" dirty="0"/>
              <a:t>模拟应用概要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课程目标：</a:t>
            </a: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altLang="zh-CN" dirty="0" smtClean="0"/>
              <a:t>A)	</a:t>
            </a:r>
            <a:r>
              <a:rPr lang="zh-CN" altLang="en-US" dirty="0" smtClean="0"/>
              <a:t>了解能耗模拟基础知识和操作流程；</a:t>
            </a:r>
            <a:endParaRPr lang="en-US" dirty="0" smtClean="0"/>
          </a:p>
          <a:p>
            <a:r>
              <a:rPr lang="en-US" altLang="zh-CN" dirty="0"/>
              <a:t>B</a:t>
            </a:r>
            <a:r>
              <a:rPr lang="en-US" dirty="0" smtClean="0"/>
              <a:t>)</a:t>
            </a:r>
            <a:r>
              <a:rPr lang="en-US" dirty="0"/>
              <a:t>	</a:t>
            </a:r>
            <a:r>
              <a:rPr lang="zh-CN" altLang="en-US" dirty="0" smtClean="0"/>
              <a:t>掌握</a:t>
            </a:r>
            <a:r>
              <a:rPr lang="en-US" dirty="0"/>
              <a:t>Rhino</a:t>
            </a:r>
            <a:r>
              <a:rPr lang="zh-CN" altLang="en-US" dirty="0" smtClean="0"/>
              <a:t>软件</a:t>
            </a:r>
            <a:r>
              <a:rPr lang="zh-CN" altLang="en-US" dirty="0"/>
              <a:t>三维</a:t>
            </a:r>
            <a:r>
              <a:rPr lang="zh-CN" altLang="en-US" dirty="0" smtClean="0"/>
              <a:t>建模基本方法</a:t>
            </a:r>
            <a:r>
              <a:rPr lang="zh-CN" altLang="en-US" dirty="0"/>
              <a:t>；</a:t>
            </a:r>
          </a:p>
          <a:p>
            <a:r>
              <a:rPr lang="en-US" altLang="zh-CN" dirty="0" smtClean="0"/>
              <a:t>C</a:t>
            </a:r>
            <a:r>
              <a:rPr lang="en-US" dirty="0" smtClean="0"/>
              <a:t>)</a:t>
            </a:r>
            <a:r>
              <a:rPr lang="en-US" dirty="0"/>
              <a:t>	</a:t>
            </a:r>
            <a:r>
              <a:rPr lang="zh-CN" altLang="en-US" dirty="0"/>
              <a:t>开始项目的几何建模</a:t>
            </a:r>
            <a:r>
              <a:rPr lang="zh-CN" altLang="en-US" dirty="0" smtClean="0"/>
              <a:t>工作。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E62E-B46B-459F-9ED4-ED1C15C3963C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7630" y="21377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autoCAD</a:t>
            </a:r>
            <a:r>
              <a:rPr lang="en-US" altLang="zh-CN" dirty="0"/>
              <a:t> (</a:t>
            </a:r>
            <a:r>
              <a:rPr lang="en-US" altLang="zh-CN" dirty="0" err="1"/>
              <a:t>dwg</a:t>
            </a:r>
            <a:r>
              <a:rPr lang="en-US" altLang="zh-CN" dirty="0"/>
              <a:t>) to Rhino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Pdf to Rhino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Insert external picture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7630" y="792879"/>
            <a:ext cx="3952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三、项目</a:t>
            </a:r>
            <a:r>
              <a:rPr lang="zh-CN" altLang="en-US" sz="2800" dirty="0" smtClean="0"/>
              <a:t>应用</a:t>
            </a:r>
            <a:endParaRPr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54A-F134-4679-A12D-6DBD66D50E23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20</a:t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977630" y="1768425"/>
            <a:ext cx="226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点石成金：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2589"/>
          <a:stretch/>
        </p:blipFill>
        <p:spPr>
          <a:xfrm>
            <a:off x="4629274" y="543321"/>
            <a:ext cx="6865928" cy="54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 smtClean="0"/>
              <a:t>一、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建筑能耗</a:t>
            </a:r>
            <a:r>
              <a:rPr lang="zh-CN" altLang="en-US" dirty="0"/>
              <a:t>模拟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定义：建筑能耗模拟是对建筑环境、系统和设备进行计算机建模，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并计算出</a:t>
            </a:r>
            <a:r>
              <a:rPr lang="zh-CN" altLang="en-US" u="sng" dirty="0" smtClean="0">
                <a:solidFill>
                  <a:srgbClr val="FF0000"/>
                </a:solidFill>
              </a:rPr>
              <a:t>逐时</a:t>
            </a:r>
            <a:r>
              <a:rPr lang="zh-CN" altLang="en-US" dirty="0" smtClean="0"/>
              <a:t>建筑能耗的技术。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原因：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年代石油能源危机</a:t>
            </a:r>
            <a:r>
              <a:rPr lang="en-US" altLang="zh-CN" dirty="0" smtClean="0"/>
              <a:t>	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气候</a:t>
            </a:r>
            <a:r>
              <a:rPr lang="zh-CN" altLang="en-US" dirty="0" smtClean="0"/>
              <a:t>暖化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	 </a:t>
            </a:r>
            <a:r>
              <a:rPr lang="zh-CN" altLang="en-US" dirty="0" smtClean="0"/>
              <a:t>建筑</a:t>
            </a:r>
            <a:r>
              <a:rPr lang="zh-CN" altLang="en-US" dirty="0" smtClean="0"/>
              <a:t>能耗占总能耗</a:t>
            </a:r>
            <a:r>
              <a:rPr lang="en-US" altLang="zh-CN" dirty="0" smtClean="0"/>
              <a:t>20.9</a:t>
            </a:r>
            <a:r>
              <a:rPr lang="en-US" altLang="zh-CN" dirty="0" smtClean="0"/>
              <a:t>%   </a:t>
            </a:r>
            <a:r>
              <a:rPr lang="zh-CN" altLang="en-US" dirty="0" smtClean="0"/>
              <a:t>发达国家一般</a:t>
            </a:r>
            <a:r>
              <a:rPr lang="en-US" altLang="zh-CN" dirty="0" smtClean="0"/>
              <a:t>30%  </a:t>
            </a:r>
            <a:r>
              <a:rPr lang="zh-CN" altLang="en-US" dirty="0" smtClean="0"/>
              <a:t>香港</a:t>
            </a:r>
            <a:r>
              <a:rPr lang="en-US" altLang="zh-CN" dirty="0" smtClean="0"/>
              <a:t>60%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绿色</a:t>
            </a:r>
            <a:r>
              <a:rPr lang="zh-CN" altLang="en-US" dirty="0" smtClean="0"/>
              <a:t>建筑标准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早期软件：美国</a:t>
            </a:r>
            <a:r>
              <a:rPr lang="en-US" altLang="zh-CN" dirty="0" smtClean="0"/>
              <a:t>BLAST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DOE-2</a:t>
            </a:r>
            <a:r>
              <a:rPr lang="zh-CN" altLang="en-US" dirty="0" smtClean="0"/>
              <a:t>；欧洲</a:t>
            </a:r>
            <a:r>
              <a:rPr lang="en-US" altLang="zh-CN" dirty="0" smtClean="0"/>
              <a:t>ESP-r</a:t>
            </a:r>
            <a:r>
              <a:rPr lang="zh-CN" altLang="en-US" dirty="0" smtClean="0"/>
              <a:t>；中国</a:t>
            </a:r>
            <a:r>
              <a:rPr lang="en-US" altLang="zh-CN" dirty="0" err="1" smtClean="0"/>
              <a:t>DeST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空调系统模块</a:t>
            </a:r>
            <a:r>
              <a:rPr lang="en-US" altLang="zh-CN" dirty="0" smtClean="0"/>
              <a:t>TRNSYS</a:t>
            </a:r>
            <a:r>
              <a:rPr lang="zh-CN" altLang="en-US" dirty="0" smtClean="0"/>
              <a:t>。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D006-DD40-4370-BB74-BE9480BE618B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建筑能耗</a:t>
            </a:r>
            <a:r>
              <a:rPr lang="zh-CN" altLang="en-US" dirty="0"/>
              <a:t>模拟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标准：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ASHRAE 90.1 </a:t>
            </a:r>
            <a:r>
              <a:rPr lang="zh-CN" altLang="en-US" dirty="0" smtClean="0"/>
              <a:t>建筑能耗标准 </a:t>
            </a:r>
            <a:r>
              <a:rPr lang="en-US" altLang="zh-CN" dirty="0" smtClean="0"/>
              <a:t>Energy Standard for Buildings Except Low-Rise Residential Buildings (1975)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内容：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建筑围护结构、暖通空调系统、生活热水系统、电力系统、照明系统等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能耗模拟方法：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Appendix G – </a:t>
            </a:r>
            <a:r>
              <a:rPr lang="zh-CN" altLang="en-US" dirty="0" smtClean="0"/>
              <a:t>能耗性能评级方法 （</a:t>
            </a:r>
            <a:r>
              <a:rPr lang="en-US" altLang="zh-CN" dirty="0" smtClean="0"/>
              <a:t>Performance Rating Method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ASHRAE 140</a:t>
            </a:r>
            <a:r>
              <a:rPr lang="zh-CN" altLang="en-US" dirty="0" smtClean="0"/>
              <a:t>认可软件：</a:t>
            </a:r>
            <a:r>
              <a:rPr lang="en-US" altLang="zh-CN" dirty="0" smtClean="0"/>
              <a:t>Energy Plus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eQUEST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IES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TRNSYS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1464-0E73-4017-8FD3-520945EAC456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059" y="172546"/>
            <a:ext cx="7176336" cy="6492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51" y="41887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建筑能耗</a:t>
            </a:r>
            <a:r>
              <a:rPr lang="zh-CN" altLang="en-US" dirty="0"/>
              <a:t>模拟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29" y="1744433"/>
            <a:ext cx="389735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模拟流程：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algn="just"/>
            <a:r>
              <a:rPr lang="zh-CN" altLang="en-US" dirty="0" smtClean="0"/>
              <a:t>气象资料，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建筑几何信息，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围护结构传热性能，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照明，设备，人员，新风负荷，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温控策略，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系统运行时间表，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空调设备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811273" y="860078"/>
            <a:ext cx="2299386" cy="1248804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99107" y="1010653"/>
            <a:ext cx="112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11273" y="2108882"/>
            <a:ext cx="2299386" cy="3860598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99107" y="3915970"/>
            <a:ext cx="112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E81F-FBB8-44E1-9ECD-69C64D23323E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9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51" y="41887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建筑能耗</a:t>
            </a:r>
            <a:r>
              <a:rPr lang="zh-CN" altLang="en-US" dirty="0"/>
              <a:t>模拟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28" y="1744433"/>
            <a:ext cx="48030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模拟流程：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algn="just"/>
            <a:r>
              <a:rPr lang="zh-CN" altLang="en-US" dirty="0" smtClean="0"/>
              <a:t>建筑分区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几何意义上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 smtClean="0"/>
              <a:t>热区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物理意义上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87" y="201705"/>
            <a:ext cx="4267544" cy="30854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19" y="3504325"/>
            <a:ext cx="4114800" cy="302895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FEBC-0A52-476D-B0E0-CEAF29BA92EB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51" y="41887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建筑能耗</a:t>
            </a:r>
            <a:r>
              <a:rPr lang="zh-CN" altLang="en-US" dirty="0"/>
              <a:t>模拟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29" y="1744433"/>
            <a:ext cx="389735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模拟流程：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空调系统</a:t>
            </a:r>
            <a:endParaRPr lang="en-US" altLang="zh-CN" dirty="0" smtClean="0"/>
          </a:p>
          <a:p>
            <a:r>
              <a:rPr lang="zh-CN" altLang="en-US" dirty="0" smtClean="0"/>
              <a:t>定风量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常规水系统</a:t>
            </a:r>
            <a:endParaRPr lang="en-US" altLang="zh-CN" dirty="0" smtClean="0"/>
          </a:p>
          <a:p>
            <a:r>
              <a:rPr lang="zh-CN" altLang="en-US" dirty="0"/>
              <a:t>风机</a:t>
            </a:r>
            <a:r>
              <a:rPr lang="zh-CN" altLang="en-US" dirty="0" smtClean="0"/>
              <a:t>盘管</a:t>
            </a:r>
            <a:r>
              <a:rPr lang="en-US" altLang="zh-CN" dirty="0" smtClean="0"/>
              <a:t>+</a:t>
            </a:r>
            <a:r>
              <a:rPr lang="zh-CN" altLang="en-US" dirty="0" smtClean="0"/>
              <a:t>独立新风系统</a:t>
            </a:r>
            <a:endParaRPr lang="en-US" altLang="zh-CN" dirty="0" smtClean="0"/>
          </a:p>
          <a:p>
            <a:r>
              <a:rPr lang="zh-CN" altLang="en-US" dirty="0" smtClean="0"/>
              <a:t>变风量系统（</a:t>
            </a:r>
            <a:r>
              <a:rPr lang="en-US" altLang="zh-CN" dirty="0" smtClean="0"/>
              <a:t>VAV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冰蓄冷系统</a:t>
            </a:r>
            <a:endParaRPr lang="en-US" altLang="zh-CN" dirty="0" smtClean="0"/>
          </a:p>
          <a:p>
            <a:r>
              <a:rPr lang="zh-CN" altLang="en-US" dirty="0" smtClean="0"/>
              <a:t>变制冷剂流量空调系统 （</a:t>
            </a:r>
            <a:r>
              <a:rPr lang="en-US" altLang="zh-CN" dirty="0" smtClean="0"/>
              <a:t>VRV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584" y="1527810"/>
            <a:ext cx="7372416" cy="359283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E672-D430-450D-8E11-B4AE9AA7DFBF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51" y="41887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建筑能耗</a:t>
            </a:r>
            <a:r>
              <a:rPr lang="zh-CN" altLang="en-US" dirty="0"/>
              <a:t>模拟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28" y="1744433"/>
            <a:ext cx="5196772" cy="281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LEED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模拟流程：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ASHRAE 90.1 Appendix G 2010</a:t>
            </a:r>
          </a:p>
          <a:p>
            <a:r>
              <a:rPr lang="zh-CN" altLang="en-US" dirty="0" smtClean="0"/>
              <a:t>不满足时数</a:t>
            </a:r>
            <a:endParaRPr lang="en-US" altLang="zh-CN" dirty="0" smtClean="0"/>
          </a:p>
          <a:p>
            <a:r>
              <a:rPr lang="zh-CN" altLang="en-US" dirty="0"/>
              <a:t>四</a:t>
            </a:r>
            <a:r>
              <a:rPr lang="zh-CN" altLang="en-US" dirty="0" smtClean="0"/>
              <a:t>个不同朝向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677" y="92507"/>
            <a:ext cx="6111323" cy="6765493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9D0D-4399-40C0-83A6-E38B65A4A9C2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51" y="41887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建筑能耗</a:t>
            </a:r>
            <a:r>
              <a:rPr lang="zh-CN" altLang="en-US" dirty="0"/>
              <a:t>模拟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28" y="1744433"/>
            <a:ext cx="5196772" cy="281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模拟结果：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照明、制冷、制热、生活热水、风机水泵、设备等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151" y="0"/>
            <a:ext cx="6115414" cy="685800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3CC2-F8FC-4D8B-A3A6-266581943811}" type="datetime1">
              <a:rPr lang="en-US" altLang="zh-CN" smtClean="0"/>
              <a:t>9/21/2019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532</Words>
  <Application>Microsoft Office PowerPoint</Application>
  <PresentationFormat>宽屏</PresentationFormat>
  <Paragraphs>203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Office Theme</vt:lpstr>
      <vt:lpstr>第一课  能耗模拟应用概要</vt:lpstr>
      <vt:lpstr>第一课  能耗模拟应用概要</vt:lpstr>
      <vt:lpstr> 一、 建筑能耗模拟</vt:lpstr>
      <vt:lpstr>建筑能耗模拟</vt:lpstr>
      <vt:lpstr>建筑能耗模拟</vt:lpstr>
      <vt:lpstr>建筑能耗模拟</vt:lpstr>
      <vt:lpstr>建筑能耗模拟</vt:lpstr>
      <vt:lpstr>建筑能耗模拟</vt:lpstr>
      <vt:lpstr>建筑能耗模拟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Rhino 图形库</vt:lpstr>
      <vt:lpstr>小练习 </vt:lpstr>
      <vt:lpstr>PowerPoint 演示文稿</vt:lpstr>
    </vt:vector>
  </TitlesOfParts>
  <Company>AECOM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Xin John</dc:creator>
  <cp:lastModifiedBy>个人用户</cp:lastModifiedBy>
  <cp:revision>60</cp:revision>
  <dcterms:created xsi:type="dcterms:W3CDTF">2019-09-19T08:38:21Z</dcterms:created>
  <dcterms:modified xsi:type="dcterms:W3CDTF">2019-09-21T04:33:23Z</dcterms:modified>
</cp:coreProperties>
</file>