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70" r:id="rId3"/>
    <p:sldId id="277" r:id="rId4"/>
    <p:sldId id="257" r:id="rId5"/>
    <p:sldId id="266" r:id="rId6"/>
    <p:sldId id="278" r:id="rId7"/>
    <p:sldId id="264" r:id="rId8"/>
    <p:sldId id="279" r:id="rId9"/>
    <p:sldId id="284" r:id="rId10"/>
    <p:sldId id="263" r:id="rId11"/>
    <p:sldId id="283" r:id="rId12"/>
    <p:sldId id="259" r:id="rId13"/>
    <p:sldId id="282" r:id="rId14"/>
    <p:sldId id="28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06739-467F-4BAE-952D-E2793039F908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2CD0-1E02-4210-A688-1AE1A126D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324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C4921-5BE3-4014-AD94-C0E728337103}" type="datetime1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412DB-C902-4E5A-8118-7F95D8A10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60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412DB-C902-4E5A-8118-7F95D8A106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356-9687-4456-80A7-01165E3E91F0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5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281-BD9E-48D0-B0D3-2A6531A7FC25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6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3008-2A62-4D6F-9410-8CA7173A12B7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DCC8-AE2F-4849-B6AA-EA43E95DA21F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2C5C-F958-4D02-B7AC-BA9ECEB1E6D9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D782D-3EEE-4FC2-A3BC-578165EBF035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AF05-D90E-4DF8-B523-712B916338A7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FA88-15E5-4DD8-A33A-1E4A3F3DD72E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8943-FC7A-4769-9D50-8FC07D944CC0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6885-6ABE-4245-9380-E22BEBA9EF8B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1A65-3DEA-486A-8400-8E81F128D3AA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E836C-735D-42A9-A4CF-897B6DCD45CF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7D31-E5D3-4461-B192-0D41547F8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6008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第二课  能耗与</a:t>
            </a:r>
            <a:r>
              <a:rPr lang="en-US" altLang="zh-CN" dirty="0" smtClean="0"/>
              <a:t>LEED</a:t>
            </a:r>
            <a:r>
              <a:rPr lang="zh-CN" altLang="en-US" dirty="0" smtClean="0"/>
              <a:t>介绍</a:t>
            </a:r>
            <a:r>
              <a:rPr lang="zh-CN" altLang="en-US" dirty="0"/>
              <a:t>（一）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课程架构：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altLang="zh-CN" dirty="0" smtClean="0"/>
              <a:t>A) 	</a:t>
            </a:r>
            <a:r>
              <a:rPr lang="zh-CN" altLang="zh-CN" dirty="0" smtClean="0"/>
              <a:t>能耗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LEED                                         –     </a:t>
            </a:r>
            <a:r>
              <a:rPr lang="zh-CN" altLang="en-US" dirty="0" smtClean="0"/>
              <a:t>理论</a:t>
            </a:r>
            <a:endParaRPr lang="zh-CN" altLang="zh-CN" dirty="0"/>
          </a:p>
          <a:p>
            <a:pPr marL="514350" lvl="0" indent="-514350">
              <a:buAutoNum type="alphaUcParenR" startAt="2"/>
            </a:pPr>
            <a:r>
              <a:rPr lang="en-US" altLang="zh-CN" dirty="0" smtClean="0"/>
              <a:t>     </a:t>
            </a:r>
            <a:r>
              <a:rPr lang="en-US" altLang="zh-CN" dirty="0"/>
              <a:t>Rhino 3D</a:t>
            </a:r>
            <a:r>
              <a:rPr lang="zh-CN" altLang="zh-CN" dirty="0"/>
              <a:t>建模</a:t>
            </a:r>
            <a:r>
              <a:rPr lang="en-US" altLang="zh-CN" dirty="0"/>
              <a:t> + 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Grasshopper</a:t>
            </a:r>
            <a:r>
              <a:rPr lang="zh-CN" altLang="zh-CN" dirty="0"/>
              <a:t>参数化设计（</a:t>
            </a:r>
            <a:r>
              <a:rPr lang="zh-CN" altLang="zh-CN" dirty="0" smtClean="0"/>
              <a:t>中级）</a:t>
            </a:r>
            <a:r>
              <a:rPr lang="en-US" altLang="zh-CN" dirty="0" smtClean="0"/>
              <a:t> –     </a:t>
            </a:r>
            <a:r>
              <a:rPr lang="zh-CN" altLang="en-US" dirty="0" smtClean="0"/>
              <a:t>实践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C)	</a:t>
            </a:r>
            <a:r>
              <a:rPr lang="zh-CN" altLang="zh-CN" dirty="0" smtClean="0"/>
              <a:t>练习</a:t>
            </a:r>
            <a:r>
              <a:rPr lang="zh-CN" altLang="zh-CN" dirty="0"/>
              <a:t>与</a:t>
            </a:r>
            <a:r>
              <a:rPr lang="zh-CN" altLang="zh-CN" dirty="0" smtClean="0"/>
              <a:t>答疑</a:t>
            </a:r>
            <a:r>
              <a:rPr lang="en-US" altLang="zh-CN" dirty="0" smtClean="0"/>
              <a:t>                                         –     </a:t>
            </a:r>
            <a:r>
              <a:rPr lang="zh-CN" altLang="en-US" dirty="0" smtClean="0"/>
              <a:t>上手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2A42-06FF-4784-BD2B-39D4797D8B9C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9700" y="1749742"/>
            <a:ext cx="10515600" cy="4351338"/>
          </a:xfrm>
        </p:spPr>
        <p:txBody>
          <a:bodyPr/>
          <a:lstStyle/>
          <a:p>
            <a:r>
              <a:rPr lang="en-US" dirty="0" smtClean="0"/>
              <a:t>Graphical User Interface (GUI) Introduction</a:t>
            </a:r>
          </a:p>
          <a:p>
            <a:r>
              <a:rPr lang="en-US" dirty="0" smtClean="0"/>
              <a:t>Common Command</a:t>
            </a:r>
          </a:p>
          <a:p>
            <a:r>
              <a:rPr lang="en-US" dirty="0" smtClean="0"/>
              <a:t>Display Mode &amp; Viewport Manipulation</a:t>
            </a:r>
          </a:p>
          <a:p>
            <a:r>
              <a:rPr lang="en-US" dirty="0" smtClean="0"/>
              <a:t>Creating Geometry</a:t>
            </a:r>
          </a:p>
          <a:p>
            <a:r>
              <a:rPr lang="en-US" dirty="0" smtClean="0"/>
              <a:t>Editing Geometry</a:t>
            </a:r>
          </a:p>
          <a:p>
            <a:r>
              <a:rPr lang="en-US" dirty="0" smtClean="0"/>
              <a:t>Rendering Geometry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24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二、</a:t>
            </a:r>
            <a:r>
              <a:rPr lang="en-US" altLang="zh-CN" dirty="0" smtClean="0"/>
              <a:t>Grasshopper</a:t>
            </a:r>
            <a:r>
              <a:rPr lang="zh-CN" altLang="en-US" dirty="0" smtClean="0"/>
              <a:t>参数化设计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59158"/>
            <a:ext cx="41041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用户界面</a:t>
            </a:r>
            <a:r>
              <a:rPr lang="en-US" dirty="0" smtClean="0"/>
              <a:t>(GUI) </a:t>
            </a:r>
            <a:r>
              <a:rPr lang="zh-CN" altLang="en-US" dirty="0" smtClean="0"/>
              <a:t>介绍</a:t>
            </a:r>
            <a:endParaRPr lang="en-US" dirty="0" smtClean="0"/>
          </a:p>
          <a:p>
            <a:r>
              <a:rPr lang="zh-CN" altLang="en-US" dirty="0" smtClean="0"/>
              <a:t>常用命令</a:t>
            </a:r>
            <a:endParaRPr lang="en-US" altLang="zh-CN" dirty="0" smtClean="0"/>
          </a:p>
          <a:p>
            <a:r>
              <a:rPr lang="zh-CN" altLang="en-US" dirty="0" smtClean="0"/>
              <a:t>静态关联</a:t>
            </a:r>
            <a:endParaRPr lang="en-US" altLang="zh-CN" dirty="0" smtClean="0"/>
          </a:p>
          <a:p>
            <a:r>
              <a:rPr lang="zh-CN" altLang="en-US" dirty="0" smtClean="0"/>
              <a:t>动态关联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1B00-73D2-46D3-81ED-807DC178056A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10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136" y="1597190"/>
            <a:ext cx="6078927" cy="47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9700" y="1749742"/>
            <a:ext cx="10515600" cy="4351338"/>
          </a:xfrm>
        </p:spPr>
        <p:txBody>
          <a:bodyPr/>
          <a:lstStyle/>
          <a:p>
            <a:r>
              <a:rPr lang="en-US" dirty="0" smtClean="0"/>
              <a:t>Graphical User Interface (GUI) Introduction</a:t>
            </a:r>
          </a:p>
          <a:p>
            <a:r>
              <a:rPr lang="en-US" dirty="0" smtClean="0"/>
              <a:t>Common Command</a:t>
            </a:r>
          </a:p>
          <a:p>
            <a:r>
              <a:rPr lang="en-US" dirty="0" smtClean="0"/>
              <a:t>Display Mode &amp; Viewport Manipulation</a:t>
            </a:r>
          </a:p>
          <a:p>
            <a:r>
              <a:rPr lang="en-US" dirty="0" smtClean="0"/>
              <a:t>Creating Geometry</a:t>
            </a:r>
          </a:p>
          <a:p>
            <a:r>
              <a:rPr lang="en-US" dirty="0" smtClean="0"/>
              <a:t>Editing Geometry</a:t>
            </a:r>
          </a:p>
          <a:p>
            <a:r>
              <a:rPr lang="en-US" dirty="0" smtClean="0"/>
              <a:t>Rendering Geometry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24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常用元件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1B00-73D2-46D3-81ED-807DC178056A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11</a:t>
            </a:fld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7" y="1899389"/>
            <a:ext cx="1457325" cy="2400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7729" y="20813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7729" y="2628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6047" y="31752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6047" y="37771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体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485" y="1547371"/>
            <a:ext cx="4610100" cy="358140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2577485" y="1759902"/>
            <a:ext cx="929640" cy="2416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577485" y="2471043"/>
            <a:ext cx="929640" cy="2416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586057" y="3825693"/>
            <a:ext cx="1093788" cy="23830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800937" y="4180535"/>
            <a:ext cx="1225868" cy="3000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1232411"/>
            <a:ext cx="4762500" cy="419100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9616122" y="1420514"/>
            <a:ext cx="1225868" cy="3000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339330" y="1420513"/>
            <a:ext cx="1595576" cy="30002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9668192" y="3165067"/>
            <a:ext cx="1595576" cy="30002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834592" y="4504639"/>
            <a:ext cx="1871007" cy="2908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838200" y="602574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使用演示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静态</a:t>
            </a:r>
            <a:endParaRPr 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1291-1261-4745-A632-D215437BD2A0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12</a:t>
            </a:fld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838200" y="1909823"/>
            <a:ext cx="3895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几何体关联：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1. GUI</a:t>
            </a:r>
            <a:r>
              <a:rPr lang="zh-CN" altLang="en-US" dirty="0" smtClean="0"/>
              <a:t>输入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图层输入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544368"/>
            <a:ext cx="2305050" cy="2038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73820" y="1725157"/>
            <a:ext cx="389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渲染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820" y="2220447"/>
            <a:ext cx="39243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7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838200" y="602574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使用演示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动态</a:t>
            </a:r>
            <a:endParaRPr 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1291-1261-4745-A632-D215437BD2A0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13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5943"/>
          <a:stretch/>
        </p:blipFill>
        <p:spPr>
          <a:xfrm>
            <a:off x="5636869" y="0"/>
            <a:ext cx="4213187" cy="4618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59" y="1301736"/>
            <a:ext cx="2275390" cy="23639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869" y="4680694"/>
            <a:ext cx="4231754" cy="21773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359" y="3814851"/>
            <a:ext cx="2275390" cy="23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838200" y="602574"/>
            <a:ext cx="463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使用演示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动态</a:t>
            </a:r>
            <a:endParaRPr 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1291-1261-4745-A632-D215437BD2A0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14</a:t>
            </a:fld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96" y="2101227"/>
            <a:ext cx="5642808" cy="22508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87" y="1478545"/>
            <a:ext cx="3962400" cy="4248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623" y="4817850"/>
            <a:ext cx="1494099" cy="12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12270" y="2824879"/>
            <a:ext cx="395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三、练习与答疑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954A-F134-4679-A12D-6DBD66D50E23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第一课  </a:t>
            </a:r>
            <a:r>
              <a:rPr lang="zh-CN" altLang="zh-CN" dirty="0" smtClean="0"/>
              <a:t>能耗</a:t>
            </a:r>
            <a:r>
              <a:rPr lang="zh-CN" altLang="zh-CN" dirty="0"/>
              <a:t>模拟应用概要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课程目标：</a:t>
            </a:r>
            <a:endParaRPr lang="en-US" altLang="zh-CN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altLang="zh-CN" dirty="0" smtClean="0"/>
              <a:t>A)	</a:t>
            </a:r>
            <a:r>
              <a:rPr lang="zh-CN" altLang="en-US" dirty="0" smtClean="0"/>
              <a:t>巩固和提高；</a:t>
            </a:r>
            <a:endParaRPr lang="en-US" dirty="0" smtClean="0"/>
          </a:p>
          <a:p>
            <a:r>
              <a:rPr lang="en-US" altLang="zh-CN" dirty="0"/>
              <a:t>B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zh-CN" altLang="en-US" dirty="0" smtClean="0"/>
              <a:t>熟练操作</a:t>
            </a:r>
            <a:r>
              <a:rPr lang="en-US" dirty="0" smtClean="0"/>
              <a:t>Rhino</a:t>
            </a:r>
            <a:r>
              <a:rPr lang="zh-CN" altLang="en-US" dirty="0" smtClean="0"/>
              <a:t>软件</a:t>
            </a:r>
            <a:r>
              <a:rPr lang="zh-CN" altLang="en-US" dirty="0"/>
              <a:t>三维</a:t>
            </a:r>
            <a:r>
              <a:rPr lang="zh-CN" altLang="en-US" dirty="0" smtClean="0"/>
              <a:t>建模；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zh-CN" altLang="en-US" dirty="0"/>
              <a:t>深化</a:t>
            </a:r>
            <a:r>
              <a:rPr lang="zh-CN" altLang="en-US" dirty="0" smtClean="0"/>
              <a:t>项目</a:t>
            </a:r>
            <a:r>
              <a:rPr lang="zh-CN" altLang="en-US" dirty="0"/>
              <a:t>的几何建模</a:t>
            </a:r>
            <a:r>
              <a:rPr lang="zh-CN" altLang="en-US" dirty="0" smtClean="0"/>
              <a:t>工作。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E62E-B46B-459F-9ED4-ED1C15C3963C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103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〇、巩固与提高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DCC8-AE2F-4849-B6AA-EA43E95DA21F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2"/>
          <a:srcRect l="2191" t="23808" r="92580" b="15620"/>
          <a:stretch/>
        </p:blipFill>
        <p:spPr>
          <a:xfrm>
            <a:off x="702499" y="1166351"/>
            <a:ext cx="720948" cy="4877906"/>
          </a:xfrm>
          <a:prstGeom prst="rect">
            <a:avLst/>
          </a:prstGeom>
        </p:spPr>
      </p:pic>
      <p:pic>
        <p:nvPicPr>
          <p:cNvPr id="7" name="Picture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8" t="87284" r="39464" b="7637"/>
          <a:stretch/>
        </p:blipFill>
        <p:spPr>
          <a:xfrm>
            <a:off x="1908143" y="5765964"/>
            <a:ext cx="8522052" cy="43434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2102587" y="1604385"/>
            <a:ext cx="32681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Line/polyline </a:t>
            </a:r>
          </a:p>
          <a:p>
            <a:r>
              <a:rPr lang="en-US" dirty="0" smtClean="0"/>
              <a:t>     -u (undo) </a:t>
            </a:r>
          </a:p>
          <a:p>
            <a:r>
              <a:rPr lang="en-US" dirty="0" smtClean="0"/>
              <a:t>     -c (closed)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-Direct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-Closed line to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Sweep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patch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1"/>
          <p:cNvSpPr/>
          <p:nvPr/>
        </p:nvSpPr>
        <p:spPr>
          <a:xfrm>
            <a:off x="8410404" y="1134986"/>
            <a:ext cx="308911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Split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Untrim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Reconstruct surface (shrink)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Control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Boolean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5012703" y="14731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Copy </a:t>
            </a:r>
          </a:p>
          <a:p>
            <a:r>
              <a:rPr lang="en-US" altLang="zh-CN" dirty="0"/>
              <a:t>     -v (vertically copy)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Project</a:t>
            </a:r>
          </a:p>
          <a:p>
            <a:r>
              <a:rPr lang="en-US" altLang="zh-CN" dirty="0" smtClean="0"/>
              <a:t>     -</a:t>
            </a:r>
            <a:r>
              <a:rPr lang="en-US" altLang="zh-CN" dirty="0"/>
              <a:t>project to a surface</a:t>
            </a:r>
          </a:p>
          <a:p>
            <a:r>
              <a:rPr lang="en-US" altLang="zh-CN" dirty="0" smtClean="0"/>
              <a:t>     -</a:t>
            </a:r>
            <a:r>
              <a:rPr lang="en-US" altLang="zh-CN" dirty="0"/>
              <a:t>project to </a:t>
            </a:r>
            <a:r>
              <a:rPr lang="en-US" altLang="zh-CN" dirty="0" err="1" smtClean="0"/>
              <a:t>Cplane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Mirror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Rotate </a:t>
            </a:r>
            <a:r>
              <a:rPr lang="en-US" altLang="zh-CN" dirty="0"/>
              <a:t>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Rotate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Unit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8410404" y="34154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Selection / </a:t>
            </a:r>
            <a:r>
              <a:rPr lang="en-US" altLang="zh-CN" dirty="0" err="1"/>
              <a:t>unselection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-shift + </a:t>
            </a:r>
            <a:r>
              <a:rPr lang="en-US" altLang="zh-CN" dirty="0" err="1"/>
              <a:t>LClick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-ctrl + </a:t>
            </a:r>
            <a:r>
              <a:rPr lang="en-US" altLang="zh-CN" dirty="0" err="1"/>
              <a:t>Lclick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selectByLayer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Multiple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Selection Filter</a:t>
            </a:r>
          </a:p>
        </p:txBody>
      </p:sp>
      <p:sp>
        <p:nvSpPr>
          <p:cNvPr id="12" name="Rectangle 4"/>
          <p:cNvSpPr/>
          <p:nvPr/>
        </p:nvSpPr>
        <p:spPr>
          <a:xfrm>
            <a:off x="2209800" y="121653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创建几何体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8461466" y="6921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编辑几何体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262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25683" y="5708997"/>
            <a:ext cx="2743200" cy="365125"/>
          </a:xfrm>
        </p:spPr>
        <p:txBody>
          <a:bodyPr/>
          <a:lstStyle/>
          <a:p>
            <a:fld id="{05EAD006-DD40-4370-BB74-BE9480BE618B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4</a:t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10038990" y="515700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38990" y="3421017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zh-CN" altLang="en-US" dirty="0" smtClean="0"/>
              <a:t>工作</a:t>
            </a:r>
            <a:endParaRPr lang="zh-CN" altLang="en-US" dirty="0"/>
          </a:p>
        </p:txBody>
      </p:sp>
      <p:sp>
        <p:nvSpPr>
          <p:cNvPr id="12" name="灯片编号占位符 10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FC7D31-E5D3-4461-B192-0D41547F84D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664" y="365125"/>
            <a:ext cx="7176336" cy="64928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515878" y="1633367"/>
            <a:ext cx="2299386" cy="668093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03712" y="1203232"/>
            <a:ext cx="112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准备工作</a:t>
            </a:r>
            <a:endParaRPr lang="zh-CN" altLang="en-US" dirty="0"/>
          </a:p>
        </p:txBody>
      </p:sp>
      <p:sp>
        <p:nvSpPr>
          <p:cNvPr id="18" name="灯片编号占位符 10"/>
          <p:cNvSpPr txBox="1">
            <a:spLocks/>
          </p:cNvSpPr>
          <p:nvPr/>
        </p:nvSpPr>
        <p:spPr>
          <a:xfrm>
            <a:off x="8315205" y="65489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FC7D31-E5D3-4461-B192-0D41547F84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40" y="11522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 一、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784307" y="1540221"/>
            <a:ext cx="389735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模拟流程：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algn="just"/>
            <a:r>
              <a:rPr lang="zh-CN" altLang="en-US" dirty="0" smtClean="0"/>
              <a:t>气象资料，</a:t>
            </a:r>
            <a:endParaRPr lang="en-US" altLang="zh-CN" dirty="0" smtClean="0"/>
          </a:p>
          <a:p>
            <a:pPr algn="just"/>
            <a:r>
              <a:rPr lang="zh-CN" altLang="en-US" dirty="0" smtClean="0">
                <a:solidFill>
                  <a:srgbClr val="FF0000"/>
                </a:solidFill>
              </a:rPr>
              <a:t>建筑几何信息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围护结构传热性能，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照明，设备，人员，新风负荷，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温控策略，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系统运行时间表，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空调设备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51" y="41887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28" y="1744433"/>
            <a:ext cx="48030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模拟流程：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algn="just"/>
            <a:r>
              <a:rPr lang="zh-CN" altLang="en-US" dirty="0" smtClean="0"/>
              <a:t>建筑分区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几何意义上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热区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物理意义上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87" y="201705"/>
            <a:ext cx="4267544" cy="30854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19" y="3504325"/>
            <a:ext cx="4114800" cy="302895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FEBC-0A52-476D-B0E0-CEAF29BA92EB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351" y="41887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建筑能耗</a:t>
            </a:r>
            <a:r>
              <a:rPr lang="zh-CN" altLang="en-US" dirty="0"/>
              <a:t>模拟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28" y="1744433"/>
            <a:ext cx="5196772" cy="281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LEED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模拟流程：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ASHRAE 90.1 Appendix G 2010</a:t>
            </a:r>
          </a:p>
          <a:p>
            <a:r>
              <a:rPr lang="zh-CN" altLang="en-US" dirty="0" smtClean="0"/>
              <a:t>不满足时数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个不同朝向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77" y="92507"/>
            <a:ext cx="6111323" cy="6765493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39D0D-4399-40C0-83A6-E38B65A4A9C2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6</a:t>
            </a:fld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7004115" y="575035"/>
            <a:ext cx="3855563" cy="7541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一、能耗与</a:t>
            </a:r>
            <a:r>
              <a:rPr lang="en-US" altLang="zh-CN" dirty="0" smtClean="0"/>
              <a:t>LEED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1464-0E73-4017-8FD3-520945EAC456}" type="datetime1">
              <a:rPr lang="en-US" altLang="zh-CN" smtClean="0"/>
              <a:t>10/12/2019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7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建模思路：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地库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商业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塔楼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一</a:t>
            </a:r>
            <a:r>
              <a:rPr lang="zh-CN" altLang="en-US" dirty="0" smtClean="0"/>
              <a:t>层一模型，层层叠加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不同空调系统 （机械通风、风机盘管新风系统、变风量</a:t>
            </a:r>
            <a:r>
              <a:rPr lang="en-US" altLang="zh-CN" dirty="0" smtClean="0"/>
              <a:t>VAV</a:t>
            </a:r>
            <a:r>
              <a:rPr lang="zh-CN" altLang="en-US" dirty="0" smtClean="0"/>
              <a:t>系统）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热</a:t>
            </a:r>
            <a:r>
              <a:rPr lang="zh-CN" altLang="en-US" dirty="0" smtClean="0"/>
              <a:t>区划分（人员负荷、照明负荷、空调系统）</a:t>
            </a:r>
            <a:endParaRPr lang="en-US" altLang="zh-CN" dirty="0" smtClean="0"/>
          </a:p>
          <a:p>
            <a:pPr marL="514350" indent="-51435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一、能耗与</a:t>
            </a:r>
            <a:r>
              <a:rPr lang="en-US" altLang="zh-CN" dirty="0" smtClean="0"/>
              <a:t>LEED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1464-0E73-4017-8FD3-520945EAC456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8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地库：分层建模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商业 ：分层建模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塔楼：分块建模，相同功能层合并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执行：先轮廓后内部隔断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567" y="75414"/>
            <a:ext cx="5163278" cy="6782586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759019" y="5693790"/>
            <a:ext cx="2139884" cy="952107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59019" y="4675695"/>
            <a:ext cx="2139884" cy="101809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59019" y="3657600"/>
            <a:ext cx="2139884" cy="101809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759019" y="2624980"/>
            <a:ext cx="2139884" cy="1018095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759019" y="1150071"/>
            <a:ext cx="2139884" cy="147491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59019" y="215640"/>
            <a:ext cx="2139884" cy="93443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0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一、能耗与</a:t>
            </a:r>
            <a:r>
              <a:rPr lang="en-US" altLang="zh-CN" dirty="0" smtClean="0"/>
              <a:t>LEED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61464-0E73-4017-8FD3-520945EAC456}" type="datetime1">
              <a:rPr lang="en-US" altLang="zh-CN" smtClean="0"/>
              <a:t>10/12/2019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7D31-E5D3-4461-B192-0D41547F84D0}" type="slidenum">
              <a:rPr lang="en-US" smtClean="0"/>
              <a:t>9</a:t>
            </a:fld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838200" y="1462703"/>
            <a:ext cx="91940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热区划</a:t>
            </a:r>
            <a:r>
              <a:rPr lang="zh-CN" altLang="en-US" sz="2400" dirty="0" smtClean="0"/>
              <a:t>分：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人员负荷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新风量，</a:t>
            </a:r>
            <a:r>
              <a:rPr lang="en-US" altLang="zh-CN" sz="2400" dirty="0" smtClean="0"/>
              <a:t>ASHRAE 62.1 p13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人员空间使用时间表 </a:t>
            </a:r>
            <a:r>
              <a:rPr lang="en-US" altLang="zh-CN" sz="2400" dirty="0" smtClean="0"/>
              <a:t>Occupancy Schedule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照明负荷 </a:t>
            </a:r>
            <a:r>
              <a:rPr lang="en-US" altLang="zh-CN" sz="2400" dirty="0" smtClean="0"/>
              <a:t>– ASHRAE 90.1 </a:t>
            </a:r>
            <a:r>
              <a:rPr lang="en-US" altLang="zh-CN" sz="2400" dirty="0" smtClean="0"/>
              <a:t>p83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设备负荷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空调</a:t>
            </a:r>
            <a:r>
              <a:rPr lang="zh-CN" altLang="en-US" sz="2400" dirty="0" smtClean="0"/>
              <a:t>系统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热水供应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075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427</Words>
  <Application>Microsoft Office PowerPoint</Application>
  <PresentationFormat>宽屏</PresentationFormat>
  <Paragraphs>174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Theme</vt:lpstr>
      <vt:lpstr>第二课  能耗与LEED介绍（一）</vt:lpstr>
      <vt:lpstr>第一课  能耗模拟应用概要</vt:lpstr>
      <vt:lpstr>〇、巩固与提高</vt:lpstr>
      <vt:lpstr> 一、 建筑能耗模拟</vt:lpstr>
      <vt:lpstr>建筑能耗模拟</vt:lpstr>
      <vt:lpstr>建筑能耗模拟</vt:lpstr>
      <vt:lpstr>一、能耗与LEED</vt:lpstr>
      <vt:lpstr>一、能耗与LEED</vt:lpstr>
      <vt:lpstr>一、能耗与LEED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Xin John</dc:creator>
  <cp:lastModifiedBy>个人用户</cp:lastModifiedBy>
  <cp:revision>89</cp:revision>
  <dcterms:created xsi:type="dcterms:W3CDTF">2019-09-19T08:38:21Z</dcterms:created>
  <dcterms:modified xsi:type="dcterms:W3CDTF">2019-10-12T06:33:48Z</dcterms:modified>
</cp:coreProperties>
</file>