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76" r:id="rId13"/>
    <p:sldId id="270" r:id="rId14"/>
    <p:sldId id="277" r:id="rId15"/>
    <p:sldId id="274" r:id="rId16"/>
    <p:sldId id="272" r:id="rId17"/>
    <p:sldId id="273" r:id="rId18"/>
    <p:sldId id="271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4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D6B5-C23C-44F7-BCF4-0B6BD24D694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plus.net/weather-region/asia_wmo_region_2/CHN" TargetMode="External"/><Relationship Id="rId2" Type="http://schemas.openxmlformats.org/officeDocument/2006/relationships/hyperlink" Target="https://grabcad.com/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gladdersoftware.com/epx/docs/8-3/auxiliary-programs/energyplus-weather-file-epw-data-dictiona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laddersoftware.com/epx/docs/8-3/auxiliary-programs/energyplus-weather-file-epw-data-dictionary.html#field-direct-normal-radiation" TargetMode="External"/><Relationship Id="rId2" Type="http://schemas.openxmlformats.org/officeDocument/2006/relationships/hyperlink" Target="https://bigladdersoftware.com/epx/docs/8-3/auxiliary-programs/energyplus-weather-file-epw-data-dictionary.html#field-global-horizontal-radi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gladdersoftware.com/epx/docs/8-3/auxiliary-programs/energyplus-weather-file-epw-data-dictionary.html#field-diffuse-horizontal-radi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5F3DA-CEA5-4F73-8D66-53BF094E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5" y="1894812"/>
            <a:ext cx="3905250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D41B5-EF70-464A-B548-6EE69E8F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89" y="2266950"/>
            <a:ext cx="3790950" cy="232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B9BD6-5FC0-4DBC-81E7-F88CC11ED3CF}"/>
              </a:ext>
            </a:extLst>
          </p:cNvPr>
          <p:cNvSpPr txBox="1"/>
          <p:nvPr/>
        </p:nvSpPr>
        <p:spPr>
          <a:xfrm>
            <a:off x="1279237" y="4996934"/>
            <a:ext cx="295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合并：内墙，层与层地面</a:t>
            </a:r>
            <a:endParaRPr lang="en-HK" altLang="zh-CN" dirty="0"/>
          </a:p>
          <a:p>
            <a:endParaRPr lang="en-HK" altLang="zh-CN" dirty="0"/>
          </a:p>
          <a:p>
            <a:r>
              <a:rPr lang="zh-CN" altLang="en-US" dirty="0"/>
              <a:t>分解：屋顶，地面，外墙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EDC83-7DF2-486B-955D-09575B774966}"/>
              </a:ext>
            </a:extLst>
          </p:cNvPr>
          <p:cNvSpPr txBox="1"/>
          <p:nvPr/>
        </p:nvSpPr>
        <p:spPr>
          <a:xfrm>
            <a:off x="6863855" y="4923043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自定义窗户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3580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5F3DA-CEA5-4F73-8D66-53BF094E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4" y="1710687"/>
            <a:ext cx="3905250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C7C6D-5E2F-4501-BC7C-9E805ECD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07" y="1620199"/>
            <a:ext cx="6115050" cy="302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3AF6E-A749-4F80-A856-1B9B9E1A8C58}"/>
              </a:ext>
            </a:extLst>
          </p:cNvPr>
          <p:cNvSpPr txBox="1"/>
          <p:nvPr/>
        </p:nvSpPr>
        <p:spPr>
          <a:xfrm>
            <a:off x="1016700" y="4943786"/>
            <a:ext cx="295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合并：内墙，层与层地面</a:t>
            </a:r>
            <a:endParaRPr lang="en-HK" altLang="zh-CN" dirty="0"/>
          </a:p>
          <a:p>
            <a:endParaRPr lang="en-HK" altLang="zh-CN" dirty="0"/>
          </a:p>
          <a:p>
            <a:r>
              <a:rPr lang="zh-CN" altLang="en-US" dirty="0"/>
              <a:t>分解：屋顶，地面，外墙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C258C-74B6-4850-A6AF-8FBF87E0BD6E}"/>
              </a:ext>
            </a:extLst>
          </p:cNvPr>
          <p:cNvSpPr txBox="1"/>
          <p:nvPr/>
        </p:nvSpPr>
        <p:spPr>
          <a:xfrm>
            <a:off x="5607709" y="4868469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窗墙比定义窗户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8633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DFAC0B-3682-4321-BB71-84DB7CB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3" y="1483499"/>
            <a:ext cx="6341093" cy="4857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39610-28DD-423C-B655-60E6CC346CF5}"/>
              </a:ext>
            </a:extLst>
          </p:cNvPr>
          <p:cNvSpPr txBox="1"/>
          <p:nvPr/>
        </p:nvSpPr>
        <p:spPr>
          <a:xfrm>
            <a:off x="7935272" y="2189923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检查建模结果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3572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1" y="130629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 </a:t>
            </a:r>
            <a:r>
              <a:rPr lang="en-US" altLang="zh-CN" dirty="0"/>
              <a:t>-&gt; </a:t>
            </a:r>
            <a:r>
              <a:rPr lang="zh-CN" altLang="en-US" dirty="0"/>
              <a:t>热工系数输入</a:t>
            </a: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BEA00-A361-46B8-9341-3240731F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5" y="1976273"/>
            <a:ext cx="4695825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4107B-6347-454B-ADE6-39A84AD0C123}"/>
              </a:ext>
            </a:extLst>
          </p:cNvPr>
          <p:cNvSpPr txBox="1"/>
          <p:nvPr/>
        </p:nvSpPr>
        <p:spPr>
          <a:xfrm>
            <a:off x="148235" y="2337660"/>
            <a:ext cx="859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外墙</a:t>
            </a:r>
            <a:endParaRPr lang="en-HK" altLang="zh-CN" dirty="0"/>
          </a:p>
          <a:p>
            <a:endParaRPr lang="en-HK" altLang="zh-CN" dirty="0"/>
          </a:p>
          <a:p>
            <a:r>
              <a:rPr lang="zh-CN" altLang="en-US" dirty="0"/>
              <a:t>窗户</a:t>
            </a:r>
            <a:endParaRPr lang="en-HK" altLang="zh-CN" dirty="0"/>
          </a:p>
          <a:p>
            <a:endParaRPr lang="en-HK" altLang="zh-CN" dirty="0"/>
          </a:p>
          <a:p>
            <a:r>
              <a:rPr lang="zh-CN" altLang="en-US" dirty="0"/>
              <a:t>屋顶</a:t>
            </a:r>
            <a:endParaRPr lang="en-HK" altLang="zh-CN" dirty="0"/>
          </a:p>
          <a:p>
            <a:endParaRPr lang="en-HK" altLang="zh-CN" dirty="0"/>
          </a:p>
          <a:p>
            <a:r>
              <a:rPr lang="zh-CN" altLang="en-US" dirty="0"/>
              <a:t>地面</a:t>
            </a:r>
            <a:endParaRPr lang="en-HK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9F722-C65C-4798-AC9D-F3B666816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87"/>
          <a:stretch/>
        </p:blipFill>
        <p:spPr>
          <a:xfrm>
            <a:off x="6096000" y="1072721"/>
            <a:ext cx="7565571" cy="54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150DB7-4FE0-4DF1-A222-96193008C180}"/>
              </a:ext>
            </a:extLst>
          </p:cNvPr>
          <p:cNvSpPr/>
          <p:nvPr/>
        </p:nvSpPr>
        <p:spPr>
          <a:xfrm>
            <a:off x="6605438" y="2217309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E9E89-90B6-4530-900F-000D63A7E9E9}"/>
              </a:ext>
            </a:extLst>
          </p:cNvPr>
          <p:cNvSpPr/>
          <p:nvPr/>
        </p:nvSpPr>
        <p:spPr>
          <a:xfrm>
            <a:off x="6539789" y="3514322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C82FB-D81E-4E82-BF99-DBB5EFCB7A47}"/>
              </a:ext>
            </a:extLst>
          </p:cNvPr>
          <p:cNvSpPr/>
          <p:nvPr/>
        </p:nvSpPr>
        <p:spPr>
          <a:xfrm>
            <a:off x="6539789" y="4752318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335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1" y="130629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 </a:t>
            </a:r>
            <a:r>
              <a:rPr lang="en-US" altLang="zh-CN" dirty="0"/>
              <a:t>-&gt; </a:t>
            </a:r>
            <a:r>
              <a:rPr lang="zh-CN" altLang="en-US" dirty="0"/>
              <a:t>热工系数输入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8A639-28BC-4D0B-B331-8069E782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38" y="1635972"/>
            <a:ext cx="6234666" cy="207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87E2E-98AB-41B9-A3FF-6B50296C8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95" y="4073626"/>
            <a:ext cx="6234667" cy="2464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06C6E-E081-427B-A2C4-9193F596FAB2}"/>
              </a:ext>
            </a:extLst>
          </p:cNvPr>
          <p:cNvSpPr txBox="1"/>
          <p:nvPr/>
        </p:nvSpPr>
        <p:spPr>
          <a:xfrm>
            <a:off x="1436915" y="26738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 value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BC9B8-BD35-4FCB-BB38-C2F1CA75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01" y="2526968"/>
            <a:ext cx="979924" cy="6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BEB7F-FBBB-4659-B3E0-EF0D63B3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007" y="2622620"/>
            <a:ext cx="5604993" cy="2285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3E8139-66E3-496C-A9FB-968B0A28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6" y="2502040"/>
            <a:ext cx="5904768" cy="26932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BA9FF7-F381-40E2-B6CD-6F7804B1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4" y="337143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 </a:t>
            </a:r>
            <a:r>
              <a:rPr lang="en-US" altLang="zh-CN" dirty="0"/>
              <a:t>-&gt; </a:t>
            </a:r>
            <a:r>
              <a:rPr lang="zh-CN" altLang="en-US" dirty="0"/>
              <a:t>热工系数输入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7758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2282C-0ADE-429A-A901-E90DBD32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87"/>
          <a:stretch/>
        </p:blipFill>
        <p:spPr>
          <a:xfrm>
            <a:off x="1800749" y="853253"/>
            <a:ext cx="7565571" cy="54529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06672-2863-4E29-84F7-CED435EBE530}"/>
              </a:ext>
            </a:extLst>
          </p:cNvPr>
          <p:cNvSpPr/>
          <p:nvPr/>
        </p:nvSpPr>
        <p:spPr>
          <a:xfrm>
            <a:off x="2310187" y="1997841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95706-56D7-4DEC-8013-C1955A472EED}"/>
              </a:ext>
            </a:extLst>
          </p:cNvPr>
          <p:cNvSpPr/>
          <p:nvPr/>
        </p:nvSpPr>
        <p:spPr>
          <a:xfrm>
            <a:off x="2244538" y="3294854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FF012-53ED-4F36-8828-66C1A3D0885C}"/>
              </a:ext>
            </a:extLst>
          </p:cNvPr>
          <p:cNvSpPr/>
          <p:nvPr/>
        </p:nvSpPr>
        <p:spPr>
          <a:xfrm>
            <a:off x="2244538" y="4532850"/>
            <a:ext cx="2531327" cy="270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508A5F-C34C-422B-A78C-E9A56519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4" y="-167486"/>
            <a:ext cx="10515600" cy="1325563"/>
          </a:xfrm>
        </p:spPr>
        <p:txBody>
          <a:bodyPr/>
          <a:lstStyle/>
          <a:p>
            <a:r>
              <a:rPr lang="zh-CN" altLang="en-US" dirty="0"/>
              <a:t>热工系数输入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7535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EE50F-7575-4EC8-A0D8-580E3A9A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93" y="1342694"/>
            <a:ext cx="8932984" cy="50396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AF1A19-D862-4EE4-8E98-EBC432FFCECB}"/>
              </a:ext>
            </a:extLst>
          </p:cNvPr>
          <p:cNvSpPr/>
          <p:nvPr/>
        </p:nvSpPr>
        <p:spPr>
          <a:xfrm>
            <a:off x="2022399" y="2913672"/>
            <a:ext cx="3953021" cy="253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3757F-08E3-417D-80DE-6F4526D36F6A}"/>
              </a:ext>
            </a:extLst>
          </p:cNvPr>
          <p:cNvSpPr/>
          <p:nvPr/>
        </p:nvSpPr>
        <p:spPr>
          <a:xfrm>
            <a:off x="4859383" y="2060815"/>
            <a:ext cx="1214511" cy="253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D67F65-5B35-40B9-8F03-EB5ABD858CB5}"/>
              </a:ext>
            </a:extLst>
          </p:cNvPr>
          <p:cNvSpPr txBox="1">
            <a:spLocks/>
          </p:cNvSpPr>
          <p:nvPr/>
        </p:nvSpPr>
        <p:spPr>
          <a:xfrm>
            <a:off x="717620" y="17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热工系数输入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376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1" y="130629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 </a:t>
            </a:r>
            <a:r>
              <a:rPr lang="en-US" altLang="zh-CN" dirty="0"/>
              <a:t>-&gt; </a:t>
            </a:r>
            <a:r>
              <a:rPr lang="zh-CN" altLang="en-US" dirty="0"/>
              <a:t>添加窗户 </a:t>
            </a:r>
            <a:r>
              <a:rPr lang="en-US" altLang="zh-CN" dirty="0"/>
              <a:t>-&gt; </a:t>
            </a:r>
            <a:r>
              <a:rPr lang="zh-CN" altLang="en-US" dirty="0"/>
              <a:t>热工系数输入 </a:t>
            </a:r>
            <a:r>
              <a:rPr lang="en-US" altLang="zh-CN" dirty="0"/>
              <a:t>-&gt; HVAC -&gt; </a:t>
            </a:r>
            <a:r>
              <a:rPr lang="zh-CN" altLang="en-US" dirty="0"/>
              <a:t>遮阳设施</a:t>
            </a:r>
            <a:endParaRPr lang="en-H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3CCD5-FCBF-4354-A8A1-792BECF7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2" y="2321780"/>
            <a:ext cx="57912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121B0-796F-4198-B8A1-39BD1C9C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85" y="1456192"/>
            <a:ext cx="3629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Rhino Model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https://grabcad.com/library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A0760-54CF-446F-90C7-B3390CF76308}"/>
              </a:ext>
            </a:extLst>
          </p:cNvPr>
          <p:cNvSpPr/>
          <p:nvPr/>
        </p:nvSpPr>
        <p:spPr>
          <a:xfrm>
            <a:off x="1040781" y="2525971"/>
            <a:ext cx="802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hlinkClick r:id="rId3"/>
              </a:rPr>
              <a:t>https://energyplus.net/weather-region/asia_wmo_region_2/CHN%20%20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F9C90-F8DC-4E9F-A4F1-372F3194672F}"/>
              </a:ext>
            </a:extLst>
          </p:cNvPr>
          <p:cNvSpPr/>
          <p:nvPr/>
        </p:nvSpPr>
        <p:spPr>
          <a:xfrm>
            <a:off x="1040781" y="3105834"/>
            <a:ext cx="802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hlinkClick r:id="rId4"/>
              </a:rPr>
              <a:t>https://bigladdersoftware.com/epx/docs/8-3/auxiliary-programs/energyplus-weather-file-epw-data-dictionary.html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451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Ladybug &amp; Honeybee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818B46-AECA-43E3-A66A-A8C356B55166}"/>
              </a:ext>
            </a:extLst>
          </p:cNvPr>
          <p:cNvSpPr txBox="1">
            <a:spLocks/>
          </p:cNvSpPr>
          <p:nvPr/>
        </p:nvSpPr>
        <p:spPr>
          <a:xfrm>
            <a:off x="838200" y="3590130"/>
            <a:ext cx="9906000" cy="274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9375" indent="-1349375"/>
            <a:r>
              <a:rPr lang="en-US" altLang="zh-CN" sz="2800" dirty="0"/>
              <a:t>Ladybug: Environmental design plugin for Grasshopper embedded in Rhino 6. </a:t>
            </a:r>
            <a:r>
              <a:rPr lang="zh-CN" altLang="en-US" sz="2800" dirty="0"/>
              <a:t>环境设计插件</a:t>
            </a:r>
            <a:endParaRPr lang="en-HK" altLang="zh-CN" sz="2800" dirty="0"/>
          </a:p>
          <a:p>
            <a:pPr marL="1349375" indent="-1349375"/>
            <a:endParaRPr lang="en-HK" altLang="zh-CN" sz="2800" dirty="0"/>
          </a:p>
          <a:p>
            <a:pPr marL="1160463" indent="-1160463"/>
            <a:r>
              <a:rPr lang="zh-CN" altLang="en-US" sz="2800" dirty="0"/>
              <a:t>特点： </a:t>
            </a:r>
            <a:r>
              <a:rPr lang="en-US" altLang="zh-CN" sz="2800" dirty="0"/>
              <a:t>Radiance, </a:t>
            </a:r>
            <a:r>
              <a:rPr lang="en-US" altLang="zh-CN" sz="2800" dirty="0" err="1"/>
              <a:t>EnergyPlus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OpenStudio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Therm</a:t>
            </a:r>
            <a:r>
              <a:rPr lang="en-US" altLang="zh-CN" sz="2800" dirty="0"/>
              <a:t>/Window and  </a:t>
            </a:r>
            <a:r>
              <a:rPr lang="en-US" altLang="zh-CN" sz="2800" dirty="0" err="1"/>
              <a:t>OpenFOAM</a:t>
            </a:r>
            <a:r>
              <a:rPr lang="zh-CN" altLang="en-US" sz="2800" dirty="0"/>
              <a:t>为模拟的引擎。</a:t>
            </a:r>
            <a:endParaRPr lang="en-HK" altLang="zh-CN" sz="2800" dirty="0"/>
          </a:p>
          <a:p>
            <a:pPr marL="1160463" indent="-1160463"/>
            <a:r>
              <a:rPr lang="en-HK" altLang="zh-CN" sz="2800" dirty="0"/>
              <a:t>	</a:t>
            </a:r>
            <a:r>
              <a:rPr lang="zh-CN" altLang="en-US" sz="2800" dirty="0"/>
              <a:t>开源免费，整合性，自由性， 参数化，数据可视化，跨平台（</a:t>
            </a:r>
            <a:r>
              <a:rPr lang="en-US" altLang="zh-CN" sz="2800" dirty="0"/>
              <a:t>Python</a:t>
            </a:r>
            <a:r>
              <a:rPr lang="zh-CN" altLang="en-US" sz="2800" dirty="0"/>
              <a:t>编写）</a:t>
            </a:r>
            <a:endParaRPr lang="en-HK" altLang="zh-CN" sz="2800" dirty="0"/>
          </a:p>
          <a:p>
            <a:pPr marL="1160463" indent="-1160463"/>
            <a:endParaRPr lang="en-US" altLang="zh-CN" sz="2800" dirty="0"/>
          </a:p>
          <a:p>
            <a:pPr marL="1349375" indent="-1349375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1342C-6B6F-4FD3-A28A-297A18B3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1" y="1620526"/>
            <a:ext cx="7335643" cy="17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66473-1397-453B-B59A-47F68D3D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05" y="0"/>
            <a:ext cx="9867995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E88E49-8B71-4B61-AFF1-B56F8D83452A}"/>
              </a:ext>
            </a:extLst>
          </p:cNvPr>
          <p:cNvSpPr txBox="1">
            <a:spLocks/>
          </p:cNvSpPr>
          <p:nvPr/>
        </p:nvSpPr>
        <p:spPr>
          <a:xfrm>
            <a:off x="377284" y="104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Ladybug &amp; Honeybee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AC8AAA-D935-4466-AA8B-A4CDE2D63BF4}"/>
              </a:ext>
            </a:extLst>
          </p:cNvPr>
          <p:cNvSpPr txBox="1">
            <a:spLocks/>
          </p:cNvSpPr>
          <p:nvPr/>
        </p:nvSpPr>
        <p:spPr>
          <a:xfrm>
            <a:off x="377284" y="3701197"/>
            <a:ext cx="3104590" cy="366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9375" indent="-1349375"/>
            <a:r>
              <a:rPr lang="en-US" altLang="zh-CN" sz="1800" dirty="0"/>
              <a:t>Ladybug: </a:t>
            </a:r>
            <a:r>
              <a:rPr lang="zh-CN" altLang="en-US" sz="1800" dirty="0"/>
              <a:t>基于气象数据的环境分析</a:t>
            </a:r>
            <a:endParaRPr lang="en-HK" altLang="zh-CN" sz="1800" dirty="0"/>
          </a:p>
          <a:p>
            <a:pPr marL="1349375" indent="-1349375"/>
            <a:endParaRPr lang="en-US" altLang="zh-CN" sz="1800" dirty="0"/>
          </a:p>
          <a:p>
            <a:pPr marL="1349375" indent="-1349375"/>
            <a:endParaRPr lang="en-US" altLang="zh-CN" sz="1800" dirty="0"/>
          </a:p>
          <a:p>
            <a:pPr marL="1349375" indent="-1349375"/>
            <a:r>
              <a:rPr lang="en-US" altLang="zh-CN" sz="1800" dirty="0"/>
              <a:t>Honeybee</a:t>
            </a:r>
            <a:r>
              <a:rPr lang="en-HK" altLang="zh-CN" sz="1800" dirty="0"/>
              <a:t>: </a:t>
            </a:r>
            <a:r>
              <a:rPr lang="en-US" altLang="zh-CN" sz="1800" dirty="0" err="1"/>
              <a:t>Labybug+Radianace</a:t>
            </a:r>
            <a:r>
              <a:rPr lang="zh-CN" altLang="en-US" sz="1800" dirty="0"/>
              <a:t> 光热环境模拟</a:t>
            </a:r>
            <a:endParaRPr lang="en-HK" altLang="zh-CN" sz="1800" dirty="0"/>
          </a:p>
          <a:p>
            <a:pPr marL="1349375" indent="-1349375"/>
            <a:r>
              <a:rPr lang="en-US" altLang="zh-CN" sz="1800" dirty="0" err="1"/>
              <a:t>Ladybug+EnergyPlus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OpenStudio</a:t>
            </a:r>
            <a:r>
              <a:rPr lang="en-US" altLang="zh-CN" sz="1800" dirty="0"/>
              <a:t> </a:t>
            </a:r>
            <a:r>
              <a:rPr lang="zh-CN" altLang="en-US" sz="1800" dirty="0"/>
              <a:t>能耗模拟</a:t>
            </a:r>
            <a:endParaRPr lang="en-US" altLang="zh-CN" sz="1800" dirty="0"/>
          </a:p>
          <a:p>
            <a:pPr marL="1349375" indent="-134937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4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Weather Data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2030-38FE-4E3F-A9A9-E8CACCC7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位置经纬坐标，时区等</a:t>
            </a:r>
            <a:endParaRPr lang="en-HK" altLang="zh-CN" dirty="0"/>
          </a:p>
          <a:p>
            <a:r>
              <a:rPr lang="en-US" altLang="zh-CN" dirty="0"/>
              <a:t>8760</a:t>
            </a:r>
            <a:r>
              <a:rPr lang="zh-CN" altLang="en-US" dirty="0"/>
              <a:t>小时，逐时数据</a:t>
            </a:r>
            <a:endParaRPr lang="en-HK" altLang="zh-CN" dirty="0"/>
          </a:p>
          <a:p>
            <a:endParaRPr lang="en-HK" altLang="zh-CN" dirty="0"/>
          </a:p>
          <a:p>
            <a:endParaRPr lang="en-HK" altLang="zh-CN" dirty="0"/>
          </a:p>
          <a:p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464FB4-AB37-43FD-BF2C-0C952572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91980"/>
              </p:ext>
            </p:extLst>
          </p:nvPr>
        </p:nvGraphicFramePr>
        <p:xfrm>
          <a:off x="5465955" y="786574"/>
          <a:ext cx="5986347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35">
                  <a:extLst>
                    <a:ext uri="{9D8B030D-6E8A-4147-A177-3AD203B41FA5}">
                      <a16:colId xmlns:a16="http://schemas.microsoft.com/office/drawing/2014/main" val="2243699802"/>
                    </a:ext>
                  </a:extLst>
                </a:gridCol>
                <a:gridCol w="4756912">
                  <a:extLst>
                    <a:ext uri="{9D8B030D-6E8A-4147-A177-3AD203B41FA5}">
                      <a16:colId xmlns:a16="http://schemas.microsoft.com/office/drawing/2014/main" val="3288943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4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 – 5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 月 日 时 分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5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数据源和不确定性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5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7 - 9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干球温度 露点温度 相对湿度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7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大气压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 – 13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7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14 - 16</a:t>
                      </a:r>
                      <a:endParaRPr lang="en-HK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全局水平辐射 直接法向辐射 扩散水平辐射</a:t>
                      </a:r>
                      <a:endParaRPr lang="en-HK" altLang="zh-CN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tooltip="Field: Global Horizont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 Horizontal Radiation</a:t>
                      </a:r>
                      <a:endParaRPr lang="en-HK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HK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tooltip="Field: Direct Norm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Direct Normal Radiation</a:t>
                      </a:r>
                      <a:endParaRPr lang="en-HK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HK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 tooltip="Field: Diffuse Horizont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Diffuse Horizontal Radiation</a:t>
                      </a:r>
                      <a:endParaRPr lang="en-HK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HK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3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17 - 19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全局水平照度 直接法向照度扩散水平照度</a:t>
                      </a:r>
                      <a:r>
                        <a:rPr lang="en-H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tooltip="Field: Global Horizont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 Horizontal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Illuminance</a:t>
                      </a:r>
                    </a:p>
                    <a:p>
                      <a:r>
                        <a:rPr lang="en-H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tooltip="Field: Direct Norm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Direct Normal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Illuminance</a:t>
                      </a:r>
                    </a:p>
                    <a:p>
                      <a:r>
                        <a:rPr lang="en-H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 tooltip="Field: Diffuse Horizontal Rad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Diffuse Horizontal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Illuminance</a:t>
                      </a:r>
                      <a:endParaRPr lang="en-H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4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21 - 22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风向 风速</a:t>
                      </a:r>
                      <a:endParaRPr lang="en-H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8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D7141-C5AC-4EAF-BC64-A7BB9DDF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7" y="365125"/>
            <a:ext cx="9018433" cy="6361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Weather Data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480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D6C46-F2DB-441D-BEE7-D72A92A8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19"/>
            <a:ext cx="10164424" cy="457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58183-F565-45DF-86E0-77A3910AF99E}"/>
              </a:ext>
            </a:extLst>
          </p:cNvPr>
          <p:cNvSpPr txBox="1"/>
          <p:nvPr/>
        </p:nvSpPr>
        <p:spPr>
          <a:xfrm>
            <a:off x="3180590" y="1887636"/>
            <a:ext cx="1466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封闭几何体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94D1-CFA2-4B0D-B788-7FD4B8B62676}"/>
              </a:ext>
            </a:extLst>
          </p:cNvPr>
          <p:cNvSpPr txBox="1"/>
          <p:nvPr/>
        </p:nvSpPr>
        <p:spPr>
          <a:xfrm>
            <a:off x="4207531" y="2425780"/>
            <a:ext cx="659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名称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80A8B-C7D4-414F-99CE-AE5112B40EF6}"/>
              </a:ext>
            </a:extLst>
          </p:cNvPr>
          <p:cNvSpPr txBox="1"/>
          <p:nvPr/>
        </p:nvSpPr>
        <p:spPr>
          <a:xfrm>
            <a:off x="1306286" y="3804807"/>
            <a:ext cx="3231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是否有空调系统，默认为</a:t>
            </a:r>
            <a:r>
              <a:rPr lang="en-US" altLang="zh-CN" dirty="0"/>
              <a:t>Yes</a:t>
            </a:r>
            <a:endParaRPr lang="en-H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A64D93-561D-4533-9280-0EE8461336A7}"/>
              </a:ext>
            </a:extLst>
          </p:cNvPr>
          <p:cNvCxnSpPr>
            <a:cxnSpLocks/>
          </p:cNvCxnSpPr>
          <p:nvPr/>
        </p:nvCxnSpPr>
        <p:spPr>
          <a:xfrm flipV="1">
            <a:off x="4537476" y="3785762"/>
            <a:ext cx="1047398" cy="2003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E3E24D-5FE4-44C2-8502-A95AE2BE14F1}"/>
              </a:ext>
            </a:extLst>
          </p:cNvPr>
          <p:cNvSpPr txBox="1"/>
          <p:nvPr/>
        </p:nvSpPr>
        <p:spPr>
          <a:xfrm>
            <a:off x="2624270" y="4626473"/>
            <a:ext cx="1913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是否创建</a:t>
            </a:r>
            <a:r>
              <a:rPr lang="en-US" altLang="zh-CN" dirty="0" err="1"/>
              <a:t>HBZone</a:t>
            </a:r>
            <a:endParaRPr lang="en-H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EDEE6-F5CD-490F-AE78-0B4F85A3D22B}"/>
              </a:ext>
            </a:extLst>
          </p:cNvPr>
          <p:cNvCxnSpPr>
            <a:cxnSpLocks/>
          </p:cNvCxnSpPr>
          <p:nvPr/>
        </p:nvCxnSpPr>
        <p:spPr>
          <a:xfrm flipV="1">
            <a:off x="4537476" y="4719917"/>
            <a:ext cx="1047398" cy="10017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FDFD7C-D71B-4718-AAEC-45A17A0F7737}"/>
              </a:ext>
            </a:extLst>
          </p:cNvPr>
          <p:cNvSpPr txBox="1"/>
          <p:nvPr/>
        </p:nvSpPr>
        <p:spPr>
          <a:xfrm>
            <a:off x="3936409" y="3006725"/>
            <a:ext cx="12021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初始时间表和负荷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134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 Programs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617D0-12FF-4C1A-BEA7-C3CACD40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988277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036D0F-FFA0-4EDB-9B8B-F9C483E25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2"/>
          <a:stretch/>
        </p:blipFill>
        <p:spPr>
          <a:xfrm>
            <a:off x="894208" y="1162937"/>
            <a:ext cx="10503135" cy="5470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负荷输入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58183-F565-45DF-86E0-77A3910AF99E}"/>
              </a:ext>
            </a:extLst>
          </p:cNvPr>
          <p:cNvSpPr txBox="1"/>
          <p:nvPr/>
        </p:nvSpPr>
        <p:spPr>
          <a:xfrm>
            <a:off x="3358309" y="1046825"/>
            <a:ext cx="984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HBZone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94D1-CFA2-4B0D-B788-7FD4B8B62676}"/>
              </a:ext>
            </a:extLst>
          </p:cNvPr>
          <p:cNvSpPr txBox="1"/>
          <p:nvPr/>
        </p:nvSpPr>
        <p:spPr>
          <a:xfrm>
            <a:off x="4111151" y="1972285"/>
            <a:ext cx="659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设备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80A8B-C7D4-414F-99CE-AE5112B40EF6}"/>
              </a:ext>
            </a:extLst>
          </p:cNvPr>
          <p:cNvSpPr txBox="1"/>
          <p:nvPr/>
        </p:nvSpPr>
        <p:spPr>
          <a:xfrm>
            <a:off x="4016491" y="3043268"/>
            <a:ext cx="754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照明</a:t>
            </a:r>
            <a:endParaRPr lang="en-H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3E24D-5FE4-44C2-8502-A95AE2BE14F1}"/>
              </a:ext>
            </a:extLst>
          </p:cNvPr>
          <p:cNvSpPr txBox="1"/>
          <p:nvPr/>
        </p:nvSpPr>
        <p:spPr>
          <a:xfrm>
            <a:off x="7492710" y="5336227"/>
            <a:ext cx="8326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新风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DFD7C-D71B-4718-AAEC-45A17A0F7737}"/>
              </a:ext>
            </a:extLst>
          </p:cNvPr>
          <p:cNvSpPr txBox="1"/>
          <p:nvPr/>
        </p:nvSpPr>
        <p:spPr>
          <a:xfrm>
            <a:off x="5471372" y="2475225"/>
            <a:ext cx="659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渗透</a:t>
            </a:r>
            <a:endParaRPr lang="en-H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6361FA-2C0B-45D2-91E4-710424C4D33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42394" y="1231491"/>
            <a:ext cx="1970048" cy="5099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203A25-5D4A-4338-9B50-ED3A360703D1}"/>
              </a:ext>
            </a:extLst>
          </p:cNvPr>
          <p:cNvSpPr/>
          <p:nvPr/>
        </p:nvSpPr>
        <p:spPr>
          <a:xfrm>
            <a:off x="6530157" y="3408590"/>
            <a:ext cx="2757715" cy="1814286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11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F3626-DF3B-4599-98D6-FCEF88F1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44" y="1635124"/>
            <a:ext cx="5410200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4796-70EB-4BD7-AE7B-5336961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zh-CN" altLang="en-US" dirty="0"/>
              <a:t>热区 </a:t>
            </a:r>
            <a:r>
              <a:rPr lang="en-US" altLang="zh-CN" dirty="0"/>
              <a:t>-&gt; </a:t>
            </a:r>
            <a:r>
              <a:rPr lang="en-US" altLang="zh-CN" dirty="0" err="1"/>
              <a:t>HBZone</a:t>
            </a:r>
            <a:r>
              <a:rPr lang="en-US" altLang="zh-CN" dirty="0"/>
              <a:t> -&gt; </a:t>
            </a:r>
            <a:r>
              <a:rPr lang="zh-CN" altLang="en-US" dirty="0"/>
              <a:t>时间表输入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58183-F565-45DF-86E0-77A3910AF99E}"/>
              </a:ext>
            </a:extLst>
          </p:cNvPr>
          <p:cNvSpPr txBox="1"/>
          <p:nvPr/>
        </p:nvSpPr>
        <p:spPr>
          <a:xfrm>
            <a:off x="3619108" y="1842548"/>
            <a:ext cx="984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HBZone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94D1-CFA2-4B0D-B788-7FD4B8B62676}"/>
              </a:ext>
            </a:extLst>
          </p:cNvPr>
          <p:cNvSpPr txBox="1"/>
          <p:nvPr/>
        </p:nvSpPr>
        <p:spPr>
          <a:xfrm>
            <a:off x="2166236" y="4407541"/>
            <a:ext cx="659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设备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80A8B-C7D4-414F-99CE-AE5112B40EF6}"/>
              </a:ext>
            </a:extLst>
          </p:cNvPr>
          <p:cNvSpPr txBox="1"/>
          <p:nvPr/>
        </p:nvSpPr>
        <p:spPr>
          <a:xfrm>
            <a:off x="2166236" y="3924807"/>
            <a:ext cx="754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照明</a:t>
            </a:r>
            <a:endParaRPr lang="en-H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3E24D-5FE4-44C2-8502-A95AE2BE14F1}"/>
              </a:ext>
            </a:extLst>
          </p:cNvPr>
          <p:cNvSpPr txBox="1"/>
          <p:nvPr/>
        </p:nvSpPr>
        <p:spPr>
          <a:xfrm>
            <a:off x="2202194" y="5259607"/>
            <a:ext cx="754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新风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DFD7C-D71B-4718-AAEC-45A17A0F7737}"/>
              </a:ext>
            </a:extLst>
          </p:cNvPr>
          <p:cNvSpPr txBox="1"/>
          <p:nvPr/>
        </p:nvSpPr>
        <p:spPr>
          <a:xfrm>
            <a:off x="2166236" y="4890275"/>
            <a:ext cx="659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渗透</a:t>
            </a:r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4FDDB-6A43-405F-9779-4DF2BC3804D9}"/>
              </a:ext>
            </a:extLst>
          </p:cNvPr>
          <p:cNvSpPr txBox="1"/>
          <p:nvPr/>
        </p:nvSpPr>
        <p:spPr>
          <a:xfrm>
            <a:off x="2184215" y="2255853"/>
            <a:ext cx="754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人员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5DA90-02BA-4AA9-9B82-DFAD9D12224F}"/>
              </a:ext>
            </a:extLst>
          </p:cNvPr>
          <p:cNvSpPr txBox="1"/>
          <p:nvPr/>
        </p:nvSpPr>
        <p:spPr>
          <a:xfrm>
            <a:off x="1730808" y="2708702"/>
            <a:ext cx="1204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人员活动</a:t>
            </a:r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5B69B-25E3-4CA1-A0AB-F547FC375DFC}"/>
              </a:ext>
            </a:extLst>
          </p:cNvPr>
          <p:cNvSpPr txBox="1"/>
          <p:nvPr/>
        </p:nvSpPr>
        <p:spPr>
          <a:xfrm>
            <a:off x="1190171" y="3120364"/>
            <a:ext cx="1745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制热温度设置</a:t>
            </a:r>
            <a:endParaRPr lang="en-H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2C50C4-CD15-4ACA-8D28-B4F00490B9B8}"/>
              </a:ext>
            </a:extLst>
          </p:cNvPr>
          <p:cNvSpPr txBox="1"/>
          <p:nvPr/>
        </p:nvSpPr>
        <p:spPr>
          <a:xfrm>
            <a:off x="1175463" y="3544589"/>
            <a:ext cx="1745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制冷温度设置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106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403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Objective</vt:lpstr>
      <vt:lpstr>Ladybug &amp; Honeybee</vt:lpstr>
      <vt:lpstr>PowerPoint Presentation</vt:lpstr>
      <vt:lpstr>Weather Data</vt:lpstr>
      <vt:lpstr>Weather Data</vt:lpstr>
      <vt:lpstr>热区 -&gt; HBZone</vt:lpstr>
      <vt:lpstr>Zone Programs</vt:lpstr>
      <vt:lpstr>热区 -&gt; HBZone -&gt; 负荷输入</vt:lpstr>
      <vt:lpstr>热区 -&gt; HBZone -&gt; 时间表输入</vt:lpstr>
      <vt:lpstr>热区 -&gt; HBZone -&gt; 时间表输入 -&gt; 添加窗户</vt:lpstr>
      <vt:lpstr>热区 -&gt; HBZone -&gt; 时间表输入 -&gt; 添加窗户</vt:lpstr>
      <vt:lpstr>热区 -&gt; HBZone -&gt; 时间表输入 -&gt; 添加窗户</vt:lpstr>
      <vt:lpstr>热区 -&gt; HBZone -&gt; 时间表输入 -&gt; 添加窗户 -&gt; 热工系数输入</vt:lpstr>
      <vt:lpstr>热区 -&gt; HBZone -&gt; 时间表输入 -&gt; 添加窗户 -&gt; 热工系数输入</vt:lpstr>
      <vt:lpstr>热区 -&gt; HBZone -&gt; 时间表输入 -&gt; 添加窗户 -&gt; 热工系数输入</vt:lpstr>
      <vt:lpstr>热工系数输入</vt:lpstr>
      <vt:lpstr>PowerPoint Presentation</vt:lpstr>
      <vt:lpstr>热区 -&gt; HBZone -&gt; 时间表输入 -&gt; 添加窗户 -&gt; 热工系数输入 -&gt; HVAC -&gt; 遮阳设施</vt:lpstr>
      <vt:lpstr>Rhino Model Library</vt:lpstr>
    </vt:vector>
  </TitlesOfParts>
  <Company>AECOM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Wang, Xin John</cp:lastModifiedBy>
  <cp:revision>47</cp:revision>
  <dcterms:created xsi:type="dcterms:W3CDTF">2019-09-19T08:38:21Z</dcterms:created>
  <dcterms:modified xsi:type="dcterms:W3CDTF">2019-10-25T10:55:28Z</dcterms:modified>
</cp:coreProperties>
</file>