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4" r:id="rId3"/>
    <p:sldId id="258" r:id="rId4"/>
    <p:sldId id="256" r:id="rId5"/>
    <p:sldId id="259" r:id="rId6"/>
    <p:sldId id="257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1" autoAdjust="0"/>
    <p:restoredTop sz="94660"/>
  </p:normalViewPr>
  <p:slideViewPr>
    <p:cSldViewPr snapToGrid="0">
      <p:cViewPr>
        <p:scale>
          <a:sx n="50" d="100"/>
          <a:sy n="50" d="100"/>
        </p:scale>
        <p:origin x="2995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gram%20Files\blueCFD-Core-2016\OpenFOAM-4.x\run\case_phd_Seminar\rhino\testpoint_pressu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103249676846354E-2"/>
          <c:y val="9.056097167789387E-2"/>
          <c:w val="0.89999108167557751"/>
          <c:h val="0.85009130622071527"/>
        </c:manualLayout>
      </c:layout>
      <c:scatterChart>
        <c:scatterStyle val="lineMarker"/>
        <c:varyColors val="0"/>
        <c:ser>
          <c:idx val="2"/>
          <c:order val="2"/>
          <c:tx>
            <c:v>measurement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6"/>
            <c:spPr>
              <a:solidFill>
                <a:schemeClr val="tx1"/>
              </a:solidFill>
              <a:ln w="0">
                <a:solidFill>
                  <a:schemeClr val="tx1"/>
                </a:solidFill>
              </a:ln>
              <a:effectLst/>
            </c:spPr>
          </c:marker>
          <c:xVal>
            <c:numRef>
              <c:f>testpoint_pressure!$P$6:$P$21</c:f>
              <c:numCache>
                <c:formatCode>General</c:formatCode>
                <c:ptCount val="16"/>
                <c:pt idx="0">
                  <c:v>1.536</c:v>
                </c:pt>
                <c:pt idx="1">
                  <c:v>2.5680000000000001</c:v>
                </c:pt>
                <c:pt idx="2">
                  <c:v>3.5999999999999996</c:v>
                </c:pt>
                <c:pt idx="3">
                  <c:v>4.6020000000000003</c:v>
                </c:pt>
                <c:pt idx="4">
                  <c:v>5.61</c:v>
                </c:pt>
                <c:pt idx="5">
                  <c:v>6.4019999999999992</c:v>
                </c:pt>
                <c:pt idx="6">
                  <c:v>7.4279999999999999</c:v>
                </c:pt>
                <c:pt idx="7">
                  <c:v>8.4719999999999995</c:v>
                </c:pt>
                <c:pt idx="8">
                  <c:v>9.5400000000000009</c:v>
                </c:pt>
                <c:pt idx="9">
                  <c:v>10.584</c:v>
                </c:pt>
                <c:pt idx="10">
                  <c:v>11.61</c:v>
                </c:pt>
                <c:pt idx="11">
                  <c:v>12.39</c:v>
                </c:pt>
                <c:pt idx="12">
                  <c:v>13.385999999999999</c:v>
                </c:pt>
                <c:pt idx="13">
                  <c:v>14.412000000000001</c:v>
                </c:pt>
                <c:pt idx="14">
                  <c:v>15.426000000000002</c:v>
                </c:pt>
                <c:pt idx="15">
                  <c:v>16.446000000000002</c:v>
                </c:pt>
              </c:numCache>
            </c:numRef>
          </c:xVal>
          <c:yVal>
            <c:numRef>
              <c:f>testpoint_pressure!$Q$6:$Q$21</c:f>
              <c:numCache>
                <c:formatCode>General</c:formatCode>
                <c:ptCount val="16"/>
                <c:pt idx="0">
                  <c:v>0.59199999999999997</c:v>
                </c:pt>
                <c:pt idx="1">
                  <c:v>0.69299999999999995</c:v>
                </c:pt>
                <c:pt idx="2">
                  <c:v>0.80600000000000005</c:v>
                </c:pt>
                <c:pt idx="3">
                  <c:v>0.81100000000000005</c:v>
                </c:pt>
                <c:pt idx="4">
                  <c:v>0.56000000000000005</c:v>
                </c:pt>
                <c:pt idx="5">
                  <c:v>-1.0509999999999999</c:v>
                </c:pt>
                <c:pt idx="6">
                  <c:v>-1.117</c:v>
                </c:pt>
                <c:pt idx="7">
                  <c:v>-1.002</c:v>
                </c:pt>
                <c:pt idx="8">
                  <c:v>-0.79</c:v>
                </c:pt>
                <c:pt idx="9">
                  <c:v>-0.54700000000000004</c:v>
                </c:pt>
                <c:pt idx="10">
                  <c:v>-0.34899999999999998</c:v>
                </c:pt>
                <c:pt idx="11">
                  <c:v>-0.32400000000000001</c:v>
                </c:pt>
                <c:pt idx="12">
                  <c:v>-0.36199999999999999</c:v>
                </c:pt>
                <c:pt idx="13">
                  <c:v>-0.39900000000000002</c:v>
                </c:pt>
                <c:pt idx="14">
                  <c:v>-0.35399999999999998</c:v>
                </c:pt>
                <c:pt idx="15">
                  <c:v>-0.33300000000000002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15-4A6D-BF46-510FC51DF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5391072"/>
        <c:axId val="1625391616"/>
      </c:scatterChart>
      <c:scatterChart>
        <c:scatterStyle val="smoothMarker"/>
        <c:varyColors val="0"/>
        <c:ser>
          <c:idx val="0"/>
          <c:order val="0"/>
          <c:tx>
            <c:v>hybrid</c:v>
          </c:tx>
          <c:spPr>
            <a:ln w="349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testpoint_pressure!$I$2:$I$34</c:f>
              <c:numCache>
                <c:formatCode>General</c:formatCode>
                <c:ptCount val="33"/>
                <c:pt idx="0">
                  <c:v>0.05</c:v>
                </c:pt>
                <c:pt idx="1">
                  <c:v>0.5625</c:v>
                </c:pt>
                <c:pt idx="2">
                  <c:v>1.125</c:v>
                </c:pt>
                <c:pt idx="3">
                  <c:v>1.6875</c:v>
                </c:pt>
                <c:pt idx="4">
                  <c:v>2.25</c:v>
                </c:pt>
                <c:pt idx="5">
                  <c:v>2.8125</c:v>
                </c:pt>
                <c:pt idx="6">
                  <c:v>3.375</c:v>
                </c:pt>
                <c:pt idx="7">
                  <c:v>3.9375</c:v>
                </c:pt>
                <c:pt idx="8">
                  <c:v>4.5</c:v>
                </c:pt>
                <c:pt idx="9">
                  <c:v>5.0625</c:v>
                </c:pt>
                <c:pt idx="10">
                  <c:v>5.625</c:v>
                </c:pt>
                <c:pt idx="11">
                  <c:v>6.1875</c:v>
                </c:pt>
                <c:pt idx="12">
                  <c:v>6.75</c:v>
                </c:pt>
                <c:pt idx="13">
                  <c:v>7.3125</c:v>
                </c:pt>
                <c:pt idx="14">
                  <c:v>7.875</c:v>
                </c:pt>
                <c:pt idx="15">
                  <c:v>8.4375</c:v>
                </c:pt>
                <c:pt idx="16">
                  <c:v>9</c:v>
                </c:pt>
                <c:pt idx="17">
                  <c:v>9.5625</c:v>
                </c:pt>
                <c:pt idx="18">
                  <c:v>10.125</c:v>
                </c:pt>
                <c:pt idx="19">
                  <c:v>10.6875</c:v>
                </c:pt>
                <c:pt idx="20">
                  <c:v>11.25</c:v>
                </c:pt>
                <c:pt idx="21">
                  <c:v>11.8125</c:v>
                </c:pt>
                <c:pt idx="22">
                  <c:v>12.375</c:v>
                </c:pt>
                <c:pt idx="23">
                  <c:v>12.9375</c:v>
                </c:pt>
                <c:pt idx="24">
                  <c:v>13.5</c:v>
                </c:pt>
                <c:pt idx="25">
                  <c:v>14.0625</c:v>
                </c:pt>
                <c:pt idx="26">
                  <c:v>14.625</c:v>
                </c:pt>
                <c:pt idx="27">
                  <c:v>15.1875</c:v>
                </c:pt>
                <c:pt idx="28">
                  <c:v>15.75</c:v>
                </c:pt>
                <c:pt idx="29">
                  <c:v>16.3125</c:v>
                </c:pt>
                <c:pt idx="30">
                  <c:v>16.875</c:v>
                </c:pt>
                <c:pt idx="31">
                  <c:v>17.4375</c:v>
                </c:pt>
                <c:pt idx="32">
                  <c:v>17.95</c:v>
                </c:pt>
              </c:numCache>
            </c:numRef>
          </c:xVal>
          <c:yVal>
            <c:numRef>
              <c:f>testpoint_pressure!$L$2:$L$34</c:f>
              <c:numCache>
                <c:formatCode>General</c:formatCode>
                <c:ptCount val="33"/>
                <c:pt idx="0">
                  <c:v>0.6032232737237222</c:v>
                </c:pt>
                <c:pt idx="1">
                  <c:v>0.54103188509084676</c:v>
                </c:pt>
                <c:pt idx="2">
                  <c:v>0.50252809625434736</c:v>
                </c:pt>
                <c:pt idx="3">
                  <c:v>0.5165009270712837</c:v>
                </c:pt>
                <c:pt idx="4">
                  <c:v>0.62666683794913292</c:v>
                </c:pt>
                <c:pt idx="5">
                  <c:v>0.71225693132746248</c:v>
                </c:pt>
                <c:pt idx="6">
                  <c:v>0.87010488064096736</c:v>
                </c:pt>
                <c:pt idx="7">
                  <c:v>0.95825375875603125</c:v>
                </c:pt>
                <c:pt idx="8">
                  <c:v>0.93324190711133159</c:v>
                </c:pt>
                <c:pt idx="9">
                  <c:v>1.0656760638397242</c:v>
                </c:pt>
                <c:pt idx="10">
                  <c:v>0.86777039330401684</c:v>
                </c:pt>
                <c:pt idx="11">
                  <c:v>-1.849057880076574</c:v>
                </c:pt>
                <c:pt idx="12">
                  <c:v>-0.79598697122886397</c:v>
                </c:pt>
                <c:pt idx="13">
                  <c:v>-0.71088136023406767</c:v>
                </c:pt>
                <c:pt idx="14">
                  <c:v>-0.5830390198740506</c:v>
                </c:pt>
                <c:pt idx="15">
                  <c:v>-0.47547316445449617</c:v>
                </c:pt>
                <c:pt idx="16">
                  <c:v>-0.44999118545984934</c:v>
                </c:pt>
                <c:pt idx="17">
                  <c:v>-0.37767770376952731</c:v>
                </c:pt>
                <c:pt idx="18">
                  <c:v>-0.37138661030038911</c:v>
                </c:pt>
                <c:pt idx="19">
                  <c:v>-0.33389485133171448</c:v>
                </c:pt>
                <c:pt idx="20">
                  <c:v>-0.29114915007050224</c:v>
                </c:pt>
                <c:pt idx="21">
                  <c:v>-0.36552437345963773</c:v>
                </c:pt>
                <c:pt idx="22">
                  <c:v>-0.27996299014848069</c:v>
                </c:pt>
                <c:pt idx="23">
                  <c:v>-0.32175049291781616</c:v>
                </c:pt>
                <c:pt idx="24">
                  <c:v>-0.3239432242981034</c:v>
                </c:pt>
                <c:pt idx="25">
                  <c:v>-0.31407772746600932</c:v>
                </c:pt>
                <c:pt idx="26">
                  <c:v>-0.28542328604881945</c:v>
                </c:pt>
                <c:pt idx="27">
                  <c:v>-0.27077217989493652</c:v>
                </c:pt>
                <c:pt idx="28">
                  <c:v>-0.24074324401187103</c:v>
                </c:pt>
                <c:pt idx="29">
                  <c:v>-0.18818569785659303</c:v>
                </c:pt>
                <c:pt idx="30">
                  <c:v>-0.17418236259328598</c:v>
                </c:pt>
                <c:pt idx="31">
                  <c:v>-0.20101748294134891</c:v>
                </c:pt>
                <c:pt idx="32">
                  <c:v>-0.19798264940331312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15-4A6D-BF46-510FC51DF1E7}"/>
            </c:ext>
          </c:extLst>
        </c:ser>
        <c:ser>
          <c:idx val="1"/>
          <c:order val="1"/>
          <c:tx>
            <c:v>tet</c:v>
          </c:tx>
          <c:spPr>
            <a:ln w="349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testpoint_pressure!$I$43:$I$75</c:f>
              <c:numCache>
                <c:formatCode>General</c:formatCode>
                <c:ptCount val="33"/>
                <c:pt idx="0">
                  <c:v>0.05</c:v>
                </c:pt>
                <c:pt idx="1">
                  <c:v>0.5625</c:v>
                </c:pt>
                <c:pt idx="2">
                  <c:v>1.125</c:v>
                </c:pt>
                <c:pt idx="3">
                  <c:v>1.6875</c:v>
                </c:pt>
                <c:pt idx="4">
                  <c:v>2.25</c:v>
                </c:pt>
                <c:pt idx="5">
                  <c:v>2.8125</c:v>
                </c:pt>
                <c:pt idx="6">
                  <c:v>3.375</c:v>
                </c:pt>
                <c:pt idx="7">
                  <c:v>3.9375</c:v>
                </c:pt>
                <c:pt idx="8">
                  <c:v>4.5</c:v>
                </c:pt>
                <c:pt idx="9">
                  <c:v>5.0625</c:v>
                </c:pt>
                <c:pt idx="10">
                  <c:v>5.625</c:v>
                </c:pt>
                <c:pt idx="11">
                  <c:v>6.1875</c:v>
                </c:pt>
                <c:pt idx="12">
                  <c:v>6.75</c:v>
                </c:pt>
                <c:pt idx="13">
                  <c:v>7.3125</c:v>
                </c:pt>
                <c:pt idx="14">
                  <c:v>7.875</c:v>
                </c:pt>
                <c:pt idx="15">
                  <c:v>8.4375</c:v>
                </c:pt>
                <c:pt idx="16">
                  <c:v>9</c:v>
                </c:pt>
                <c:pt idx="17">
                  <c:v>9.5625</c:v>
                </c:pt>
                <c:pt idx="18">
                  <c:v>10.125</c:v>
                </c:pt>
                <c:pt idx="19">
                  <c:v>10.6875</c:v>
                </c:pt>
                <c:pt idx="20">
                  <c:v>11.25</c:v>
                </c:pt>
                <c:pt idx="21">
                  <c:v>11.8125</c:v>
                </c:pt>
                <c:pt idx="22">
                  <c:v>12.375</c:v>
                </c:pt>
                <c:pt idx="23">
                  <c:v>12.9375</c:v>
                </c:pt>
                <c:pt idx="24">
                  <c:v>13.5</c:v>
                </c:pt>
                <c:pt idx="25">
                  <c:v>14.0625</c:v>
                </c:pt>
                <c:pt idx="26">
                  <c:v>14.625</c:v>
                </c:pt>
                <c:pt idx="27">
                  <c:v>15.1875</c:v>
                </c:pt>
                <c:pt idx="28">
                  <c:v>15.75</c:v>
                </c:pt>
                <c:pt idx="29">
                  <c:v>16.3125</c:v>
                </c:pt>
                <c:pt idx="30">
                  <c:v>16.875</c:v>
                </c:pt>
                <c:pt idx="31">
                  <c:v>17.4375</c:v>
                </c:pt>
                <c:pt idx="32">
                  <c:v>17.95</c:v>
                </c:pt>
              </c:numCache>
            </c:numRef>
          </c:xVal>
          <c:yVal>
            <c:numRef>
              <c:f>testpoint_pressure!$L$43:$L$75</c:f>
              <c:numCache>
                <c:formatCode>General</c:formatCode>
                <c:ptCount val="33"/>
                <c:pt idx="0">
                  <c:v>0.63066029092131648</c:v>
                </c:pt>
                <c:pt idx="1">
                  <c:v>0.56194092443743182</c:v>
                </c:pt>
                <c:pt idx="2">
                  <c:v>0.48682286021419052</c:v>
                </c:pt>
                <c:pt idx="3">
                  <c:v>0.53982199167392519</c:v>
                </c:pt>
                <c:pt idx="4">
                  <c:v>0.65220082057378481</c:v>
                </c:pt>
                <c:pt idx="5">
                  <c:v>0.73066056797459344</c:v>
                </c:pt>
                <c:pt idx="6">
                  <c:v>0.85178253104820734</c:v>
                </c:pt>
                <c:pt idx="7">
                  <c:v>0.95728761012378194</c:v>
                </c:pt>
                <c:pt idx="8">
                  <c:v>1.0341680813185889</c:v>
                </c:pt>
                <c:pt idx="9">
                  <c:v>0.966795904525932</c:v>
                </c:pt>
                <c:pt idx="10">
                  <c:v>0.45658815213717802</c:v>
                </c:pt>
                <c:pt idx="11">
                  <c:v>-2.1955061552317323</c:v>
                </c:pt>
                <c:pt idx="12">
                  <c:v>-1.0058089223890943</c:v>
                </c:pt>
                <c:pt idx="13">
                  <c:v>-0.70033048684541599</c:v>
                </c:pt>
                <c:pt idx="14">
                  <c:v>-0.58148224634622925</c:v>
                </c:pt>
                <c:pt idx="15">
                  <c:v>-0.5339226425765119</c:v>
                </c:pt>
                <c:pt idx="16">
                  <c:v>-0.44346692344331851</c:v>
                </c:pt>
                <c:pt idx="17">
                  <c:v>-0.40614269761031685</c:v>
                </c:pt>
                <c:pt idx="18">
                  <c:v>-0.36339888902216128</c:v>
                </c:pt>
                <c:pt idx="19">
                  <c:v>-0.36136450566609485</c:v>
                </c:pt>
                <c:pt idx="20">
                  <c:v>-0.28892994176992853</c:v>
                </c:pt>
                <c:pt idx="21">
                  <c:v>-0.32953964232770061</c:v>
                </c:pt>
                <c:pt idx="22">
                  <c:v>-0.31866602647535619</c:v>
                </c:pt>
                <c:pt idx="23">
                  <c:v>-0.33881585021507671</c:v>
                </c:pt>
                <c:pt idx="24">
                  <c:v>-0.35653420507735956</c:v>
                </c:pt>
                <c:pt idx="25">
                  <c:v>-0.34131078024889799</c:v>
                </c:pt>
                <c:pt idx="26">
                  <c:v>-0.30542984242964755</c:v>
                </c:pt>
                <c:pt idx="27">
                  <c:v>-0.30223502649971073</c:v>
                </c:pt>
                <c:pt idx="28">
                  <c:v>-0.2552828366553786</c:v>
                </c:pt>
                <c:pt idx="29">
                  <c:v>-0.21352630234296119</c:v>
                </c:pt>
                <c:pt idx="30">
                  <c:v>-0.19916830636998134</c:v>
                </c:pt>
                <c:pt idx="31">
                  <c:v>-0.19948778796297503</c:v>
                </c:pt>
                <c:pt idx="32">
                  <c:v>-0.2042968743937193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915-4A6D-BF46-510FC51DF1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5391072"/>
        <c:axId val="1625391616"/>
      </c:scatterChart>
      <c:valAx>
        <c:axId val="1625391072"/>
        <c:scaling>
          <c:orientation val="minMax"/>
          <c:max val="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5391616"/>
        <c:crosses val="autoZero"/>
        <c:crossBetween val="midCat"/>
      </c:valAx>
      <c:valAx>
        <c:axId val="1625391616"/>
        <c:scaling>
          <c:orientation val="minMax"/>
          <c:max val="1.2"/>
          <c:min val="-2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25391072"/>
        <c:crosses val="autoZero"/>
        <c:crossBetween val="midCat"/>
        <c:majorUnit val="0.2"/>
        <c:minorUnit val="0.2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6623992850709558"/>
          <c:y val="9.5373398279514077E-2"/>
          <c:w val="0.3376007149290442"/>
          <c:h val="0.260257348074014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46EBA-F7CE-49A9-A6AF-2AC0F407C028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360FE-8724-4467-BBEC-DB77A6246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5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3CD06-AB92-4731-AF5D-A28CD11F3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BC543E-8ABB-4177-B893-DC72DE5CA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F2666-5B29-4650-AEA2-4346F347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2A9F6-1370-403C-8371-20ACAF00129E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CA60D6-51CA-4182-B48A-13FE9E38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A415C7-B265-4B22-A914-9152B192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4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71C7A-603D-4DD2-8E4E-6EDECE5F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A118A4-AFE0-496A-B03B-B562D8B76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4A6C0-03F6-4E06-994A-51E46B0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25E3-69AE-4D0D-84F3-5C1EC86C3F4A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B03FD-8B8B-48D1-BEEB-3D69223A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837F0-2F95-487D-AAEE-9E315646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4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9907D5-EBCB-41AD-9992-C67AB9707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03FC9-54A9-4A5A-97B5-59399C3EA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C0501-1859-499E-8755-382B2816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3439-C59C-4F4F-B87E-C76097BA37E3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7721B-8AA7-4497-8D1E-F3B333AE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770DC-E30C-412F-84F3-8E717D89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00475-5C70-4CBA-BBFF-1D778707D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79A7-583D-4DE2-B6CD-AEF2FCCB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C276E2-81DC-4549-944E-938C68EC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3D75-6E59-4652-AD97-0E29E0BD979C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9970C2-EFDA-490C-A04F-E14F393B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10460-0262-4D13-A2B8-D95F6D88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4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EE618-4371-478C-98FB-AE7E2393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77AA0-EB13-4F95-9748-04A0304B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5F589-2451-41B2-969F-BD88588A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B277-B62E-4000-BF82-A2E5DE37312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CBEA8-1F02-40FD-8FFC-9E371411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AEC31-FDB5-4796-ACF8-DFBC470B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0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1EC7A-3DAF-4A5D-B4E2-59446107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D6A65-2864-4BF3-AE8B-68504FAA0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46B9D-1BE7-4C5A-A55D-19B381D4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EFF5D3-E123-4A97-8A18-C4A191C5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8B47-AEC0-44BD-A963-53BB41AEC429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54BDA6-2E99-4AC7-86FB-86CC4653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D0D9A-6C0F-4B59-A9AD-C572634F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4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DA52C-1A81-4103-A1BC-2A497EFC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94C38-ACD4-46B4-B672-3874501AB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176F0B-1AF8-41C8-BC0E-BB2649E4F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DE0C44-A3EF-4B72-ADDD-906C7B55D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536AE8-B69A-41C3-8266-F1D317ECA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B45B8A-864E-4C63-9803-233384FF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E7AA6-812E-461A-A39E-17FDAAACE41D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10EF84-64E7-431A-9EAD-7189C077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A9D29E-8B92-4E9D-9CFE-132E7934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5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903AC-5E4D-4FF6-8314-25D0EA1F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C6F805-0FF1-4AED-9EF0-6A435930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D111-88F6-4722-9D19-E960E5C2C967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963E80-5EC6-4058-B2AF-03A7433A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0350C1-470E-4F79-AC60-73DBA1BF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5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F82B98-9781-4691-A594-71CA0579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EF40-F705-4CE8-B621-A7CAC201EBD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9BEEF3-956F-490C-9B36-319D014C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9CD524-A7B6-4DEC-AE2A-98BE9E9C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59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9CCC4-32B9-4D4F-B85E-292844FA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6E3C5-B114-4BFE-A2BA-D78AC4654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D2E3D9-250F-4F07-93F3-FE3FAD69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D305A2-AF29-4541-A80C-DBD537F4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A119-83F8-4F22-B96F-B8C909F6D9CB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E60F5-7671-4D73-80ED-3EBD1C60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A187B-4089-4E0A-BB8F-0C28C46E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04E66-95D7-4028-92BF-2FAAF60B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242F2C-8562-4480-A54F-D3251758B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60732-4FF5-4CA3-A078-5ADC70FDD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4E901-7FD3-4512-90AC-F11C22C9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9F93-DDD0-42C7-A06E-813BC5D886D2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D8154-4894-453B-9582-E5804F34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62080-923A-4786-9F65-7C6DDB1B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0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51C4E5-A311-46B8-BF1C-C213AFFA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22A95-4A7C-4060-AA5A-B5909EDD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B340C-2D71-4E03-88F1-1FFBC976B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2972-116A-49BD-8DDD-7102B9C3DA2A}" type="datetime1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04F31-958A-4F5A-B79A-29BC1A74C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2B142-6A1D-4B9C-A92B-BD53E05F4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84B20-5986-46AB-A576-70A0904F6C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7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2B8FA3-A77F-43B4-9676-9873B748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5AD1FF-C587-4E11-9F4F-10FD278FC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388476"/>
            <a:ext cx="8418163" cy="1089420"/>
          </a:xfrm>
          <a:solidFill>
            <a:schemeClr val="tx1">
              <a:lumMod val="85000"/>
              <a:alpha val="50196"/>
            </a:schemeClr>
          </a:solidFill>
        </p:spPr>
        <p:txBody>
          <a:bodyPr/>
          <a:lstStyle/>
          <a:p>
            <a:pPr algn="l"/>
            <a:r>
              <a:rPr lang="en-HK" sz="4400" dirty="0">
                <a:solidFill>
                  <a:schemeClr val="bg1"/>
                </a:solidFill>
              </a:rPr>
              <a:t>Regular Research Meeting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2602618-DD61-4A68-8A9F-CB39F8D29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576325"/>
            <a:ext cx="8418163" cy="547806"/>
          </a:xfrm>
          <a:solidFill>
            <a:schemeClr val="tx1">
              <a:lumMod val="85000"/>
              <a:alpha val="50196"/>
            </a:schemeClr>
          </a:solidFill>
        </p:spPr>
        <p:txBody>
          <a:bodyPr/>
          <a:lstStyle/>
          <a:p>
            <a:pPr algn="l"/>
            <a:r>
              <a:rPr lang="en-US" altLang="zh-CN" sz="3200" dirty="0">
                <a:solidFill>
                  <a:schemeClr val="bg1"/>
                </a:solidFill>
              </a:rPr>
              <a:t>07/04/2021</a:t>
            </a:r>
          </a:p>
        </p:txBody>
      </p:sp>
    </p:spTree>
    <p:extLst>
      <p:ext uri="{BB962C8B-B14F-4D97-AF65-F5344CB8AC3E}">
        <p14:creationId xmlns:p14="http://schemas.microsoft.com/office/powerpoint/2010/main" val="160022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31117-176C-4B41-9E3F-C464AC4D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8">
            <a:extLst>
              <a:ext uri="{FF2B5EF4-FFF2-40B4-BE49-F238E27FC236}">
                <a16:creationId xmlns:a16="http://schemas.microsoft.com/office/drawing/2014/main" id="{1BBF9E8B-C05E-44B0-8D7B-EB5C969E3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655"/>
          <a:stretch/>
        </p:blipFill>
        <p:spPr>
          <a:xfrm>
            <a:off x="7839857" y="365126"/>
            <a:ext cx="3620622" cy="2701458"/>
          </a:xfrm>
          <a:prstGeom prst="rect">
            <a:avLst/>
          </a:prstGeom>
        </p:spPr>
      </p:pic>
      <p:pic>
        <p:nvPicPr>
          <p:cNvPr id="6" name="图片 9">
            <a:extLst>
              <a:ext uri="{FF2B5EF4-FFF2-40B4-BE49-F238E27FC236}">
                <a16:creationId xmlns:a16="http://schemas.microsoft.com/office/drawing/2014/main" id="{D6AE135A-6A91-48CC-B44E-43C4C1414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1" y="2520065"/>
            <a:ext cx="6944202" cy="3745765"/>
          </a:xfrm>
          <a:prstGeom prst="rect">
            <a:avLst/>
          </a:prstGeom>
        </p:spPr>
      </p:pic>
      <p:pic>
        <p:nvPicPr>
          <p:cNvPr id="7" name="图片 10">
            <a:extLst>
              <a:ext uri="{FF2B5EF4-FFF2-40B4-BE49-F238E27FC236}">
                <a16:creationId xmlns:a16="http://schemas.microsoft.com/office/drawing/2014/main" id="{0C5F5054-676C-407B-B616-6C8BFA9BDD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655"/>
          <a:stretch/>
        </p:blipFill>
        <p:spPr>
          <a:xfrm>
            <a:off x="7792199" y="3318342"/>
            <a:ext cx="3668280" cy="2737018"/>
          </a:xfrm>
          <a:prstGeom prst="rect">
            <a:avLst/>
          </a:prstGeom>
        </p:spPr>
      </p:pic>
      <p:sp>
        <p:nvSpPr>
          <p:cNvPr id="8" name="文本框 11">
            <a:extLst>
              <a:ext uri="{FF2B5EF4-FFF2-40B4-BE49-F238E27FC236}">
                <a16:creationId xmlns:a16="http://schemas.microsoft.com/office/drawing/2014/main" id="{EBCA75BA-5330-4C8E-A73C-68D5220999E0}"/>
              </a:ext>
            </a:extLst>
          </p:cNvPr>
          <p:cNvSpPr txBox="1"/>
          <p:nvPr/>
        </p:nvSpPr>
        <p:spPr>
          <a:xfrm>
            <a:off x="558958" y="1042737"/>
            <a:ext cx="6862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Solution to the problem:</a:t>
            </a:r>
          </a:p>
          <a:p>
            <a:r>
              <a:rPr lang="en-US" altLang="zh-CN" dirty="0"/>
              <a:t>Hybrid mesh – reduce the number of mesh and keep mesh quality</a:t>
            </a:r>
          </a:p>
          <a:p>
            <a:r>
              <a:rPr lang="en-US" altLang="zh-CN" dirty="0"/>
              <a:t>Outer zone – multiblock and structured grid</a:t>
            </a:r>
          </a:p>
          <a:p>
            <a:r>
              <a:rPr lang="en-US" altLang="zh-CN" dirty="0"/>
              <a:t>Inner zone – tetrahedral grid to capture building features</a:t>
            </a:r>
          </a:p>
          <a:p>
            <a:endParaRPr lang="zh-CN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6C78BD-93BF-44B2-A557-321868DA7D44}"/>
              </a:ext>
            </a:extLst>
          </p:cNvPr>
          <p:cNvSpPr txBox="1">
            <a:spLocks/>
          </p:cNvSpPr>
          <p:nvPr/>
        </p:nvSpPr>
        <p:spPr>
          <a:xfrm>
            <a:off x="558959" y="365126"/>
            <a:ext cx="11245516" cy="4889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Arial" panose="020B0604020202020204" pitchFamily="34" charset="0"/>
                <a:ea typeface="AECOM Sans" panose="020B05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2400" dirty="0"/>
              <a:t>Hybrid mesh</a:t>
            </a:r>
            <a:endParaRPr lang="zh-CN" alt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4FF129-07F3-4EBA-B3C2-DE35BB25B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2319" y="2728298"/>
            <a:ext cx="4432983" cy="2441864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F531601-CC30-4A54-810C-48F2F8336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231605"/>
              </p:ext>
            </p:extLst>
          </p:nvPr>
        </p:nvGraphicFramePr>
        <p:xfrm>
          <a:off x="12657846" y="224449"/>
          <a:ext cx="4142509" cy="2642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98C76200-BB90-47D0-8D1E-9680F7163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4638" y="1721479"/>
            <a:ext cx="756371" cy="8613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1CC17A-9AE5-4BE6-B041-98F290FF7D52}"/>
              </a:ext>
            </a:extLst>
          </p:cNvPr>
          <p:cNvCxnSpPr/>
          <p:nvPr/>
        </p:nvCxnSpPr>
        <p:spPr>
          <a:xfrm>
            <a:off x="14327318" y="476935"/>
            <a:ext cx="1884" cy="222160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D49B9D-BA61-45F8-BC04-07AFF70EB762}"/>
              </a:ext>
            </a:extLst>
          </p:cNvPr>
          <p:cNvCxnSpPr/>
          <p:nvPr/>
        </p:nvCxnSpPr>
        <p:spPr>
          <a:xfrm>
            <a:off x="15511349" y="506694"/>
            <a:ext cx="1884" cy="222160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B0D67B-49FD-4927-91AF-D765B2FEE83C}"/>
              </a:ext>
            </a:extLst>
          </p:cNvPr>
          <p:cNvCxnSpPr/>
          <p:nvPr/>
        </p:nvCxnSpPr>
        <p:spPr>
          <a:xfrm>
            <a:off x="16675910" y="506694"/>
            <a:ext cx="1884" cy="222160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751900-2669-417B-8D2B-BC1776554354}"/>
              </a:ext>
            </a:extLst>
          </p:cNvPr>
          <p:cNvSpPr txBox="1"/>
          <p:nvPr/>
        </p:nvSpPr>
        <p:spPr>
          <a:xfrm>
            <a:off x="13441711" y="987954"/>
            <a:ext cx="539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dirty="0">
                <a:solidFill>
                  <a:srgbClr val="FF0000"/>
                </a:solidFill>
              </a:rPr>
              <a:t>0 - 1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51C2AD-F968-447C-B4D0-1512D69C948B}"/>
              </a:ext>
            </a:extLst>
          </p:cNvPr>
          <p:cNvSpPr txBox="1"/>
          <p:nvPr/>
        </p:nvSpPr>
        <p:spPr>
          <a:xfrm>
            <a:off x="14675547" y="987954"/>
            <a:ext cx="539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dirty="0">
                <a:solidFill>
                  <a:srgbClr val="FF0000"/>
                </a:solidFill>
              </a:rPr>
              <a:t>1 - 2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9CA898-2548-4003-B3CD-0BE85C57FB90}"/>
              </a:ext>
            </a:extLst>
          </p:cNvPr>
          <p:cNvSpPr txBox="1"/>
          <p:nvPr/>
        </p:nvSpPr>
        <p:spPr>
          <a:xfrm>
            <a:off x="15992404" y="987954"/>
            <a:ext cx="539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dirty="0">
                <a:solidFill>
                  <a:srgbClr val="FF0000"/>
                </a:solidFill>
              </a:rPr>
              <a:t>2 - 3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F537A7-7CC2-46B1-835D-38744F5BDB62}"/>
              </a:ext>
            </a:extLst>
          </p:cNvPr>
          <p:cNvCxnSpPr/>
          <p:nvPr/>
        </p:nvCxnSpPr>
        <p:spPr>
          <a:xfrm>
            <a:off x="13152120" y="1204850"/>
            <a:ext cx="114750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FC2242-0BA8-4897-9691-F922236B3BE3}"/>
              </a:ext>
            </a:extLst>
          </p:cNvPr>
          <p:cNvCxnSpPr/>
          <p:nvPr/>
        </p:nvCxnSpPr>
        <p:spPr>
          <a:xfrm>
            <a:off x="14340392" y="1204884"/>
            <a:ext cx="114750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12979FD-50C8-4883-B094-241076F4E5C8}"/>
              </a:ext>
            </a:extLst>
          </p:cNvPr>
          <p:cNvCxnSpPr/>
          <p:nvPr/>
        </p:nvCxnSpPr>
        <p:spPr>
          <a:xfrm>
            <a:off x="15528401" y="1210765"/>
            <a:ext cx="114750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343F28C-83BE-4EBF-8BC6-6A6BCDE60750}"/>
              </a:ext>
            </a:extLst>
          </p:cNvPr>
          <p:cNvSpPr txBox="1"/>
          <p:nvPr/>
        </p:nvSpPr>
        <p:spPr>
          <a:xfrm>
            <a:off x="12408835" y="1168596"/>
            <a:ext cx="102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Cp</a:t>
            </a:r>
            <a:endParaRPr lang="en-US" sz="1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9838BA7-E9DA-44AA-8AC5-AF77F4DDE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98656" y="3949230"/>
            <a:ext cx="1484602" cy="8496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A61BAC-099C-4ED5-85B9-3532C5D30B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2513" y="5370691"/>
            <a:ext cx="7234539" cy="64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584523-575F-4516-AE1C-A61DF4476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15" y="0"/>
            <a:ext cx="8990719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712772-4D90-434F-93F2-CEEE5B9041C9}"/>
              </a:ext>
            </a:extLst>
          </p:cNvPr>
          <p:cNvSpPr txBox="1"/>
          <p:nvPr/>
        </p:nvSpPr>
        <p:spPr>
          <a:xfrm rot="20498024">
            <a:off x="4486275" y="58233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 Plane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C484E0-72FB-4611-AB1E-109B6420609B}"/>
              </a:ext>
            </a:extLst>
          </p:cNvPr>
          <p:cNvSpPr txBox="1"/>
          <p:nvPr/>
        </p:nvSpPr>
        <p:spPr>
          <a:xfrm rot="20691692">
            <a:off x="3181349" y="218569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XZ Plane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AF6DA8-42A0-43B1-B04F-39A1F3EF07A7}"/>
              </a:ext>
            </a:extLst>
          </p:cNvPr>
          <p:cNvSpPr txBox="1"/>
          <p:nvPr/>
        </p:nvSpPr>
        <p:spPr>
          <a:xfrm rot="2509805">
            <a:off x="6486526" y="495746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YZ Plane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0804E4-EED5-41AA-A7EC-208DD24E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5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A31EDBA-415A-4A75-8E86-7FF31D90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641"/>
            <a:ext cx="5293659" cy="52990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5722B0A-03A3-4D91-B7AC-2B0BD782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12" y="594613"/>
            <a:ext cx="5293659" cy="5299050"/>
          </a:xfrm>
          <a:prstGeom prst="rect">
            <a:avLst/>
          </a:prstGeom>
        </p:spPr>
      </p:pic>
      <p:pic>
        <p:nvPicPr>
          <p:cNvPr id="14" name="图片 13" descr="黑色的钟表&#10;&#10;描述已自动生成">
            <a:extLst>
              <a:ext uri="{FF2B5EF4-FFF2-40B4-BE49-F238E27FC236}">
                <a16:creationId xmlns:a16="http://schemas.microsoft.com/office/drawing/2014/main" id="{E436C0AF-D5C6-4AE1-9A2A-DD8CEBD68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024" y="2315313"/>
            <a:ext cx="1085164" cy="35783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B26F5F5-DDAD-4E22-9B26-993D37B7A185}"/>
              </a:ext>
            </a:extLst>
          </p:cNvPr>
          <p:cNvSpPr txBox="1"/>
          <p:nvPr/>
        </p:nvSpPr>
        <p:spPr>
          <a:xfrm>
            <a:off x="0" y="136873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Tet Mesh</a:t>
            </a: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DDA644-2BE4-4CB4-AFFF-26D4625C2810}"/>
              </a:ext>
            </a:extLst>
          </p:cNvPr>
          <p:cNvSpPr txBox="1"/>
          <p:nvPr/>
        </p:nvSpPr>
        <p:spPr>
          <a:xfrm>
            <a:off x="5431012" y="136873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Hybrid Mesh</a:t>
            </a:r>
          </a:p>
          <a:p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9A5034-DF14-4485-8789-CF478AA8BFCF}"/>
              </a:ext>
            </a:extLst>
          </p:cNvPr>
          <p:cNvSpPr txBox="1"/>
          <p:nvPr/>
        </p:nvSpPr>
        <p:spPr>
          <a:xfrm>
            <a:off x="2085894" y="53831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 Plane</a:t>
            </a:r>
            <a:endParaRPr lang="zh-CN" altLang="en-US" dirty="0"/>
          </a:p>
        </p:txBody>
      </p:sp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357C9444-0D77-4696-A9E2-15CF9E567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1303"/>
              </p:ext>
            </p:extLst>
          </p:nvPr>
        </p:nvGraphicFramePr>
        <p:xfrm>
          <a:off x="95729" y="5980591"/>
          <a:ext cx="45652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746">
                  <a:extLst>
                    <a:ext uri="{9D8B030D-6E8A-4147-A177-3AD203B41FA5}">
                      <a16:colId xmlns:a16="http://schemas.microsoft.com/office/drawing/2014/main" val="3888597596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1225427860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2393737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3.85%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4636"/>
                  </a:ext>
                </a:extLst>
              </a:tr>
            </a:tbl>
          </a:graphicData>
        </a:graphic>
      </p:graphicFrame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8DCC3CD3-EE47-4FB0-AF87-FBE43339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5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2D43F19-31D7-474D-A077-115016AAF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579" y="1758467"/>
            <a:ext cx="3246044" cy="32423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BD8224-7BC9-4CC3-8D0B-24E3F2234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52" y="1782501"/>
            <a:ext cx="3267951" cy="32423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125668-D231-49E6-9B5E-D47632BB919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90" y="1010162"/>
            <a:ext cx="1262070" cy="40147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24B33B6-F2DB-466B-A7E9-50845D40E98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92902" y="1015744"/>
            <a:ext cx="1401743" cy="4044884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B48F970-2D41-488D-90B5-528E115B5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83366"/>
              </p:ext>
            </p:extLst>
          </p:nvPr>
        </p:nvGraphicFramePr>
        <p:xfrm>
          <a:off x="742152" y="5419769"/>
          <a:ext cx="45652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746">
                  <a:extLst>
                    <a:ext uri="{9D8B030D-6E8A-4147-A177-3AD203B41FA5}">
                      <a16:colId xmlns:a16="http://schemas.microsoft.com/office/drawing/2014/main" val="3888597596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1225427860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2393737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3.85%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463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28C6622-EE6B-4206-8197-4EE3EFAD9A80}"/>
              </a:ext>
            </a:extLst>
          </p:cNvPr>
          <p:cNvSpPr txBox="1"/>
          <p:nvPr/>
        </p:nvSpPr>
        <p:spPr>
          <a:xfrm>
            <a:off x="56352" y="29725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 Plane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899D9A6-C65C-464C-B121-4C3DB1C75A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268" y="1782501"/>
            <a:ext cx="3225591" cy="32183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863DB8-07C6-44C8-9D7A-67DFE1C569B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3423" y="964770"/>
            <a:ext cx="1475251" cy="4123405"/>
          </a:xfrm>
          <a:prstGeom prst="rect">
            <a:avLst/>
          </a:prstGeom>
        </p:spPr>
      </p:pic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8C50FFE4-D815-4FB4-8631-22AFBD2A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120" y="6428105"/>
            <a:ext cx="2743200" cy="365125"/>
          </a:xfrm>
        </p:spPr>
        <p:txBody>
          <a:bodyPr/>
          <a:lstStyle/>
          <a:p>
            <a:fld id="{8D084B20-5986-46AB-A576-70A0904F6C8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AD8CB1-5215-4B3A-A492-310A9B47979B}"/>
              </a:ext>
            </a:extLst>
          </p:cNvPr>
          <p:cNvSpPr/>
          <p:nvPr/>
        </p:nvSpPr>
        <p:spPr>
          <a:xfrm>
            <a:off x="0" y="980011"/>
            <a:ext cx="4010102" cy="4044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67C6798-409C-4899-80DA-6B628A4F4786}"/>
              </a:ext>
            </a:extLst>
          </p:cNvPr>
          <p:cNvSpPr/>
          <p:nvPr/>
        </p:nvSpPr>
        <p:spPr>
          <a:xfrm>
            <a:off x="4010102" y="980011"/>
            <a:ext cx="4010102" cy="4044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F0F33-6D2E-494F-BEC2-947C8EF5363B}"/>
              </a:ext>
            </a:extLst>
          </p:cNvPr>
          <p:cNvSpPr/>
          <p:nvPr/>
        </p:nvSpPr>
        <p:spPr>
          <a:xfrm>
            <a:off x="8018757" y="980011"/>
            <a:ext cx="4010102" cy="4044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87F9F99-3F44-4658-8C7F-D88BD9BD2EA9}"/>
              </a:ext>
            </a:extLst>
          </p:cNvPr>
          <p:cNvSpPr/>
          <p:nvPr/>
        </p:nvSpPr>
        <p:spPr>
          <a:xfrm>
            <a:off x="1018223" y="1254264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Relative Error Distribution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0E972B0-9FFC-4C78-A008-3C8B6C822370}"/>
              </a:ext>
            </a:extLst>
          </p:cNvPr>
          <p:cNvSpPr/>
          <p:nvPr/>
        </p:nvSpPr>
        <p:spPr>
          <a:xfrm>
            <a:off x="5092375" y="1256235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Absolute Error Distribution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9812866-FFA5-44AC-9CE8-50065127105E}"/>
              </a:ext>
            </a:extLst>
          </p:cNvPr>
          <p:cNvSpPr/>
          <p:nvPr/>
        </p:nvSpPr>
        <p:spPr>
          <a:xfrm>
            <a:off x="9113852" y="1254264"/>
            <a:ext cx="2770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Squared Error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99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F4E39D1-9657-4CE7-B512-851B64FC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637" y="511143"/>
            <a:ext cx="5292118" cy="26420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CC39B66-A638-4E49-892C-38C5328A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1143"/>
            <a:ext cx="5332377" cy="26521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C5C83A-7B3D-4702-AFFC-832E18379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899569"/>
            <a:ext cx="5332376" cy="26683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050599-6E95-401B-A392-CE8825584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775" y="3899569"/>
            <a:ext cx="5327980" cy="2668379"/>
          </a:xfrm>
          <a:prstGeom prst="rect">
            <a:avLst/>
          </a:prstGeom>
        </p:spPr>
      </p:pic>
      <p:pic>
        <p:nvPicPr>
          <p:cNvPr id="13" name="图片 12" descr="黑色的钟表&#10;&#10;描述已自动生成">
            <a:extLst>
              <a:ext uri="{FF2B5EF4-FFF2-40B4-BE49-F238E27FC236}">
                <a16:creationId xmlns:a16="http://schemas.microsoft.com/office/drawing/2014/main" id="{F893CD0A-8677-470E-B5F3-5293D49A2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963" y="511143"/>
            <a:ext cx="1085164" cy="35783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FFA868A-63FF-4F6E-9BC2-D576A7455802}"/>
              </a:ext>
            </a:extLst>
          </p:cNvPr>
          <p:cNvSpPr txBox="1"/>
          <p:nvPr/>
        </p:nvSpPr>
        <p:spPr>
          <a:xfrm>
            <a:off x="0" y="0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Tet Mesh</a:t>
            </a:r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12AB21-84B5-490E-816F-891CE282AA9F}"/>
              </a:ext>
            </a:extLst>
          </p:cNvPr>
          <p:cNvSpPr txBox="1"/>
          <p:nvPr/>
        </p:nvSpPr>
        <p:spPr>
          <a:xfrm>
            <a:off x="5610637" y="0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Hybrid Mesh</a:t>
            </a:r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A83662-C3FD-4CA0-AF76-830E4C899F0B}"/>
              </a:ext>
            </a:extLst>
          </p:cNvPr>
          <p:cNvSpPr txBox="1"/>
          <p:nvPr/>
        </p:nvSpPr>
        <p:spPr>
          <a:xfrm>
            <a:off x="0" y="27417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XZ Plane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353EB5-83FD-420B-9D43-5232EB1EDC3E}"/>
              </a:ext>
            </a:extLst>
          </p:cNvPr>
          <p:cNvSpPr txBox="1"/>
          <p:nvPr/>
        </p:nvSpPr>
        <p:spPr>
          <a:xfrm>
            <a:off x="0" y="619861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YZ Plane</a:t>
            </a:r>
            <a:endParaRPr lang="zh-CN" altLang="en-US" dirty="0"/>
          </a:p>
        </p:txBody>
      </p:sp>
      <p:graphicFrame>
        <p:nvGraphicFramePr>
          <p:cNvPr id="18" name="表格 8">
            <a:extLst>
              <a:ext uri="{FF2B5EF4-FFF2-40B4-BE49-F238E27FC236}">
                <a16:creationId xmlns:a16="http://schemas.microsoft.com/office/drawing/2014/main" id="{0FB86797-2827-4239-8258-46FD9468E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2679"/>
              </p:ext>
            </p:extLst>
          </p:nvPr>
        </p:nvGraphicFramePr>
        <p:xfrm>
          <a:off x="62873" y="643621"/>
          <a:ext cx="45652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746">
                  <a:extLst>
                    <a:ext uri="{9D8B030D-6E8A-4147-A177-3AD203B41FA5}">
                      <a16:colId xmlns:a16="http://schemas.microsoft.com/office/drawing/2014/main" val="3888597596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1225427860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2393737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4636"/>
                  </a:ext>
                </a:extLst>
              </a:tr>
            </a:tbl>
          </a:graphicData>
        </a:graphic>
      </p:graphicFrame>
      <p:graphicFrame>
        <p:nvGraphicFramePr>
          <p:cNvPr id="19" name="表格 8">
            <a:extLst>
              <a:ext uri="{FF2B5EF4-FFF2-40B4-BE49-F238E27FC236}">
                <a16:creationId xmlns:a16="http://schemas.microsoft.com/office/drawing/2014/main" id="{C6311FE7-F8F3-4560-BE0D-5680A07CE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88852"/>
              </p:ext>
            </p:extLst>
          </p:nvPr>
        </p:nvGraphicFramePr>
        <p:xfrm>
          <a:off x="62873" y="4049768"/>
          <a:ext cx="45652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746">
                  <a:extLst>
                    <a:ext uri="{9D8B030D-6E8A-4147-A177-3AD203B41FA5}">
                      <a16:colId xmlns:a16="http://schemas.microsoft.com/office/drawing/2014/main" val="3888597596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1225427860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2393737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4636"/>
                  </a:ext>
                </a:extLst>
              </a:tr>
            </a:tbl>
          </a:graphicData>
        </a:graphic>
      </p:graphicFrame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AF06E450-9951-4239-B92D-E4CF4D01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0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677D08-AF7E-4C81-ADAA-D33F3937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000" y="3673037"/>
            <a:ext cx="5197880" cy="26143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6944D5-9E5F-42DA-BD0B-EA3A5F7C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000" y="346796"/>
            <a:ext cx="5171440" cy="26143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5602D9-1B79-4D3B-9AB0-1D878EEC8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" y="931761"/>
            <a:ext cx="4922521" cy="2508523"/>
          </a:xfrm>
          <a:prstGeom prst="rect">
            <a:avLst/>
          </a:prstGeom>
        </p:spPr>
      </p:pic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6E7CF4F0-E2F0-4165-B7E9-A8D6E783B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59555"/>
              </p:ext>
            </p:extLst>
          </p:nvPr>
        </p:nvGraphicFramePr>
        <p:xfrm>
          <a:off x="868680" y="5145825"/>
          <a:ext cx="45652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746">
                  <a:extLst>
                    <a:ext uri="{9D8B030D-6E8A-4147-A177-3AD203B41FA5}">
                      <a16:colId xmlns:a16="http://schemas.microsoft.com/office/drawing/2014/main" val="3888597596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1225427860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2393737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1.95%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463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93E1A8E-BBFF-4FF6-B776-EA1B4E25A9B9}"/>
              </a:ext>
            </a:extLst>
          </p:cNvPr>
          <p:cNvSpPr txBox="1"/>
          <p:nvPr/>
        </p:nvSpPr>
        <p:spPr>
          <a:xfrm>
            <a:off x="182880" y="14685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XZ Plane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B0C58-0B2A-46EE-A62A-3BDF3C80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674929-8804-4A49-BC50-618E86CC7E7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0" y="715522"/>
            <a:ext cx="1262070" cy="40147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316238-53DD-4441-BC35-B74DF12A10D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7575" y="0"/>
            <a:ext cx="1188310" cy="3429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C31913-2347-4C5B-80E4-DF24096832F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084" y="3429000"/>
            <a:ext cx="1249292" cy="3491836"/>
          </a:xfrm>
          <a:prstGeom prst="rect">
            <a:avLst/>
          </a:prstGeom>
        </p:spPr>
      </p:pic>
      <p:sp>
        <p:nvSpPr>
          <p:cNvPr id="14" name="矩形 15">
            <a:extLst>
              <a:ext uri="{FF2B5EF4-FFF2-40B4-BE49-F238E27FC236}">
                <a16:creationId xmlns:a16="http://schemas.microsoft.com/office/drawing/2014/main" id="{96071C22-1F0E-4F3D-9EF2-C36CD9BE18BC}"/>
              </a:ext>
            </a:extLst>
          </p:cNvPr>
          <p:cNvSpPr/>
          <p:nvPr/>
        </p:nvSpPr>
        <p:spPr>
          <a:xfrm>
            <a:off x="1761789" y="3531271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Relative Error Distribution</a:t>
            </a:r>
            <a:endParaRPr lang="zh-CN" altLang="en-US" dirty="0"/>
          </a:p>
        </p:txBody>
      </p:sp>
      <p:sp>
        <p:nvSpPr>
          <p:cNvPr id="15" name="矩形 16">
            <a:extLst>
              <a:ext uri="{FF2B5EF4-FFF2-40B4-BE49-F238E27FC236}">
                <a16:creationId xmlns:a16="http://schemas.microsoft.com/office/drawing/2014/main" id="{2C0B8F45-4E13-48A6-B72D-FFCBCDFEE002}"/>
              </a:ext>
            </a:extLst>
          </p:cNvPr>
          <p:cNvSpPr/>
          <p:nvPr/>
        </p:nvSpPr>
        <p:spPr>
          <a:xfrm>
            <a:off x="8227227" y="2970738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Absolute Error Distribution</a:t>
            </a:r>
            <a:endParaRPr lang="zh-CN" altLang="en-US" dirty="0"/>
          </a:p>
        </p:txBody>
      </p:sp>
      <p:sp>
        <p:nvSpPr>
          <p:cNvPr id="16" name="矩形 17">
            <a:extLst>
              <a:ext uri="{FF2B5EF4-FFF2-40B4-BE49-F238E27FC236}">
                <a16:creationId xmlns:a16="http://schemas.microsoft.com/office/drawing/2014/main" id="{88407E9C-9360-46C6-8098-FEF0AF112794}"/>
              </a:ext>
            </a:extLst>
          </p:cNvPr>
          <p:cNvSpPr/>
          <p:nvPr/>
        </p:nvSpPr>
        <p:spPr>
          <a:xfrm>
            <a:off x="8227227" y="6287424"/>
            <a:ext cx="2770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Squared Error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75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8">
            <a:extLst>
              <a:ext uri="{FF2B5EF4-FFF2-40B4-BE49-F238E27FC236}">
                <a16:creationId xmlns:a16="http://schemas.microsoft.com/office/drawing/2014/main" id="{6E7CF4F0-E2F0-4165-B7E9-A8D6E783B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66771"/>
              </p:ext>
            </p:extLst>
          </p:nvPr>
        </p:nvGraphicFramePr>
        <p:xfrm>
          <a:off x="985521" y="4971047"/>
          <a:ext cx="45652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1746">
                  <a:extLst>
                    <a:ext uri="{9D8B030D-6E8A-4147-A177-3AD203B41FA5}">
                      <a16:colId xmlns:a16="http://schemas.microsoft.com/office/drawing/2014/main" val="3888597596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1225427860"/>
                    </a:ext>
                  </a:extLst>
                </a:gridCol>
                <a:gridCol w="1521746">
                  <a:extLst>
                    <a:ext uri="{9D8B030D-6E8A-4147-A177-3AD203B41FA5}">
                      <a16:colId xmlns:a16="http://schemas.microsoft.com/office/drawing/2014/main" val="2393737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19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2.76%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463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93E1A8E-BBFF-4FF6-B776-EA1B4E25A9B9}"/>
              </a:ext>
            </a:extLst>
          </p:cNvPr>
          <p:cNvSpPr txBox="1"/>
          <p:nvPr/>
        </p:nvSpPr>
        <p:spPr>
          <a:xfrm>
            <a:off x="182880" y="14685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YZ Plane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BC37B3-3299-4EBE-9263-961DB68E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1" y="956314"/>
            <a:ext cx="4805680" cy="2427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04A9C9-978F-46F7-969C-C51E4C2F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1" y="516190"/>
            <a:ext cx="4953000" cy="25151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E18565-0529-4285-9997-D6656B053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441" y="3889231"/>
            <a:ext cx="4953001" cy="2513190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4FC4600C-AA5C-49BB-8803-DB49E873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E193DA8-6671-45C8-A3A3-CB158396AAA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120" y="715522"/>
            <a:ext cx="1262070" cy="40147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90712D-0BC2-4177-B7C5-798D8ADE2EC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7575" y="0"/>
            <a:ext cx="1188310" cy="3429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3EE686C-1FD4-48C4-8F9C-56A7F0FC4D6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084" y="3429000"/>
            <a:ext cx="1249292" cy="3491836"/>
          </a:xfrm>
          <a:prstGeom prst="rect">
            <a:avLst/>
          </a:prstGeom>
        </p:spPr>
      </p:pic>
      <p:sp>
        <p:nvSpPr>
          <p:cNvPr id="18" name="矩形 15">
            <a:extLst>
              <a:ext uri="{FF2B5EF4-FFF2-40B4-BE49-F238E27FC236}">
                <a16:creationId xmlns:a16="http://schemas.microsoft.com/office/drawing/2014/main" id="{6648824E-BB5D-4701-A812-F124A7B4C5AD}"/>
              </a:ext>
            </a:extLst>
          </p:cNvPr>
          <p:cNvSpPr/>
          <p:nvPr/>
        </p:nvSpPr>
        <p:spPr>
          <a:xfrm>
            <a:off x="2059992" y="3363389"/>
            <a:ext cx="271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Relative Error Distribution</a:t>
            </a:r>
            <a:endParaRPr lang="zh-CN" altLang="en-US" dirty="0"/>
          </a:p>
        </p:txBody>
      </p:sp>
      <p:sp>
        <p:nvSpPr>
          <p:cNvPr id="19" name="矩形 16">
            <a:extLst>
              <a:ext uri="{FF2B5EF4-FFF2-40B4-BE49-F238E27FC236}">
                <a16:creationId xmlns:a16="http://schemas.microsoft.com/office/drawing/2014/main" id="{D0870851-4763-4129-A554-497275382D41}"/>
              </a:ext>
            </a:extLst>
          </p:cNvPr>
          <p:cNvSpPr/>
          <p:nvPr/>
        </p:nvSpPr>
        <p:spPr>
          <a:xfrm>
            <a:off x="8227227" y="3014667"/>
            <a:ext cx="282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Absolute Error Distribution</a:t>
            </a:r>
            <a:endParaRPr lang="zh-CN" altLang="en-US" dirty="0"/>
          </a:p>
        </p:txBody>
      </p:sp>
      <p:sp>
        <p:nvSpPr>
          <p:cNvPr id="20" name="矩形 17">
            <a:extLst>
              <a:ext uri="{FF2B5EF4-FFF2-40B4-BE49-F238E27FC236}">
                <a16:creationId xmlns:a16="http://schemas.microsoft.com/office/drawing/2014/main" id="{587E82BB-E033-40E7-8AC3-557B7263AE79}"/>
              </a:ext>
            </a:extLst>
          </p:cNvPr>
          <p:cNvSpPr/>
          <p:nvPr/>
        </p:nvSpPr>
        <p:spPr>
          <a:xfrm>
            <a:off x="8227227" y="6377282"/>
            <a:ext cx="2770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Squared Error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9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A384A4-A5D2-4780-9761-D8443965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4B20-5986-46AB-A576-70A0904F6C8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AF25D-792E-4A19-86B4-AF1449D3F960}"/>
              </a:ext>
            </a:extLst>
          </p:cNvPr>
          <p:cNvSpPr txBox="1"/>
          <p:nvPr/>
        </p:nvSpPr>
        <p:spPr>
          <a:xfrm>
            <a:off x="693174" y="441829"/>
            <a:ext cx="187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Findings</a:t>
            </a:r>
            <a:endParaRPr lang="zh-CN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C3711-1A98-497D-A942-37BDFDF63BAD}"/>
              </a:ext>
            </a:extLst>
          </p:cNvPr>
          <p:cNvSpPr txBox="1"/>
          <p:nvPr/>
        </p:nvSpPr>
        <p:spPr>
          <a:xfrm>
            <a:off x="693174" y="1228689"/>
            <a:ext cx="10838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The similar flow patterns are achieve between the tetrahedral mesh scheme and hybrid mesh scheme;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Higher errors are distributed near the ground and building boundary layer;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Higher relative errors are found in the wind shadow area while the error magnitude is not significant in terms of absolute and squared errors.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A5AEB-C8B6-4B58-B7DD-4BD5B6665598}"/>
              </a:ext>
            </a:extLst>
          </p:cNvPr>
          <p:cNvSpPr txBox="1"/>
          <p:nvPr/>
        </p:nvSpPr>
        <p:spPr>
          <a:xfrm>
            <a:off x="676540" y="3845941"/>
            <a:ext cx="10838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Finest meshes along the ground and building boundary should be allocated to improve the accuracy;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Finer meshes should be arranged in the wind shadow area or integrate adaptive mesh strategy in this area.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287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243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Regular Research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Xin John</dc:creator>
  <cp:lastModifiedBy>Wang, Xin John</cp:lastModifiedBy>
  <cp:revision>43</cp:revision>
  <dcterms:created xsi:type="dcterms:W3CDTF">2021-04-06T08:22:39Z</dcterms:created>
  <dcterms:modified xsi:type="dcterms:W3CDTF">2021-04-06T15:35:49Z</dcterms:modified>
</cp:coreProperties>
</file>