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63" r:id="rId3"/>
    <p:sldMasterId id="2147483665" r:id="rId4"/>
    <p:sldMasterId id="2147483668" r:id="rId5"/>
    <p:sldMasterId id="2147483678" r:id="rId6"/>
    <p:sldMasterId id="2147483670" r:id="rId7"/>
    <p:sldMasterId id="2147483675" r:id="rId8"/>
    <p:sldMasterId id="2147483672" r:id="rId9"/>
  </p:sldMasterIdLst>
  <p:notesMasterIdLst>
    <p:notesMasterId r:id="rId45"/>
  </p:notesMasterIdLst>
  <p:sldIdLst>
    <p:sldId id="29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1" r:id="rId20"/>
    <p:sldId id="271" r:id="rId21"/>
    <p:sldId id="272" r:id="rId22"/>
    <p:sldId id="273" r:id="rId23"/>
    <p:sldId id="296" r:id="rId24"/>
    <p:sldId id="274" r:id="rId25"/>
    <p:sldId id="297" r:id="rId26"/>
    <p:sldId id="277" r:id="rId27"/>
    <p:sldId id="278" r:id="rId28"/>
    <p:sldId id="279" r:id="rId29"/>
    <p:sldId id="292" r:id="rId30"/>
    <p:sldId id="280" r:id="rId31"/>
    <p:sldId id="293" r:id="rId32"/>
    <p:sldId id="294" r:id="rId33"/>
    <p:sldId id="295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B3B"/>
    <a:srgbClr val="000000"/>
    <a:srgbClr val="AE1221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86421" autoAdjust="0"/>
  </p:normalViewPr>
  <p:slideViewPr>
    <p:cSldViewPr>
      <p:cViewPr varScale="1">
        <p:scale>
          <a:sx n="99" d="100"/>
          <a:sy n="99" d="100"/>
        </p:scale>
        <p:origin x="25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D168-A957-4784-9C8A-5438585B9AF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6792-DBE1-4461-97FA-F85A7B48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N. Gregory Mankiw </a:t>
            </a:r>
            <a:br>
              <a:rPr lang="en-US" sz="1000" dirty="0"/>
            </a:br>
            <a:r>
              <a:rPr lang="en-US" sz="1000" dirty="0"/>
              <a:t>Principles Of Microeconomics</a:t>
            </a:r>
            <a:br>
              <a:rPr lang="en-US" sz="1000" dirty="0"/>
            </a:br>
            <a:r>
              <a:rPr lang="en-US" sz="1000" dirty="0"/>
              <a:t>Eight Edition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F30B28-DA85-4AF5-B45F-C37DEA4113D9}" type="slidenum">
              <a:rPr lang="en-US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2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054725" y="5707063"/>
            <a:ext cx="30892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PowerPoint Slides prepared by: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V.  </a:t>
            </a:r>
            <a:r>
              <a:rPr lang="en-US" altLang="en-US" sz="1400" dirty="0" err="1">
                <a:solidFill>
                  <a:srgbClr val="000000"/>
                </a:solidFill>
              </a:rPr>
              <a:t>Andreea</a:t>
            </a:r>
            <a:r>
              <a:rPr lang="en-US" altLang="en-US" sz="1400" dirty="0">
                <a:solidFill>
                  <a:srgbClr val="000000"/>
                </a:solidFill>
              </a:rPr>
              <a:t>  CHIRITESCU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Eastern Illinois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207172" y="3276600"/>
            <a:ext cx="6936827" cy="1812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AE2A-3771-4BE5-9C85-74C66AABFB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505200"/>
            <a:ext cx="19812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5E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#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457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N. GREGORY MANKIW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dirty="0">
                <a:latin typeface="+mj-lt"/>
              </a:rPr>
              <a:t>MICROCONOMICS</a:t>
            </a:r>
            <a:br>
              <a:rPr lang="en-US" dirty="0"/>
            </a:b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5AB8-5D89-46A9-8508-FFECD7F10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037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0939"/>
            <a:ext cx="8686800" cy="860961"/>
          </a:xfrm>
        </p:spPr>
        <p:txBody>
          <a:bodyPr/>
          <a:lstStyle>
            <a:lvl1pPr>
              <a:defRPr sz="3600">
                <a:solidFill>
                  <a:srgbClr val="005E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186411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467275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6656387" cy="5422900"/>
          </a:xfrm>
        </p:spPr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010400" y="4191000"/>
            <a:ext cx="2133600" cy="1295400"/>
          </a:xfrm>
        </p:spPr>
        <p:txBody>
          <a:bodyPr/>
          <a:lstStyle>
            <a:lvl1pPr marL="0" indent="0">
              <a:buNone/>
              <a:defRPr sz="20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sym typeface="Wingdings" panose="05000000000000000000" pitchFamily="2" charset="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Picture comment </a:t>
            </a:r>
          </a:p>
        </p:txBody>
      </p:sp>
    </p:spTree>
    <p:extLst>
      <p:ext uri="{BB962C8B-B14F-4D97-AF65-F5344CB8AC3E}">
        <p14:creationId xmlns:p14="http://schemas.microsoft.com/office/powerpoint/2010/main" val="26004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975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88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34" y="100939"/>
            <a:ext cx="7803931" cy="661061"/>
          </a:xfrm>
        </p:spPr>
        <p:txBody>
          <a:bodyPr/>
          <a:lstStyle>
            <a:lvl1pPr>
              <a:defRPr sz="3200">
                <a:solidFill>
                  <a:srgbClr val="005E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914400"/>
            <a:ext cx="8518947" cy="5534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756962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424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 smtClean="0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533400"/>
            <a:ext cx="8458200" cy="533400"/>
          </a:xfrm>
        </p:spPr>
        <p:txBody>
          <a:bodyPr/>
          <a:lstStyle>
            <a:lvl1pPr marL="0" indent="0">
              <a:buNone/>
              <a:defRPr sz="32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400" y="1295400"/>
            <a:ext cx="8077200" cy="2209800"/>
          </a:xfrm>
        </p:spPr>
        <p:txBody>
          <a:bodyPr/>
          <a:lstStyle>
            <a:lvl1pPr marL="0" indent="0">
              <a:buNone/>
              <a:defRPr sz="32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9144000" cy="63261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21700" y="6484938"/>
            <a:ext cx="622300" cy="40957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C148E929-2C81-42BB-92FD-6CE3916FB07A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7"/>
          <p:cNvSpPr txBox="1">
            <a:spLocks/>
          </p:cNvSpPr>
          <p:nvPr userDrawn="1"/>
        </p:nvSpPr>
        <p:spPr>
          <a:xfrm>
            <a:off x="31750" y="766763"/>
            <a:ext cx="4540250" cy="2039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2200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3"/>
            <a:ext cx="4572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54075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30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400799"/>
            <a:chOff x="0" y="1"/>
            <a:chExt cx="9144000" cy="6477001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1"/>
              <a:ext cx="91440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858250" y="1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58456" y="101600"/>
            <a:ext cx="8599794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Name </a:t>
            </a:r>
            <a:r>
              <a:rPr lang="en-US" altLang="en-US" dirty="0" err="1"/>
              <a:t>fgchmvb</a:t>
            </a:r>
            <a:r>
              <a:rPr lang="en-US" altLang="en-US" dirty="0"/>
              <a:t>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912" y="1054100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text </a:t>
            </a:r>
            <a:r>
              <a:rPr lang="en-US" altLang="en-US" dirty="0" err="1"/>
              <a:t>stClick</a:t>
            </a:r>
            <a:r>
              <a:rPr lang="en-US" altLang="en-US" dirty="0"/>
              <a:t> to edit Master </a:t>
            </a:r>
            <a:r>
              <a:rPr lang="en-US" altLang="en-US" dirty="0" err="1"/>
              <a:t>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 err="1"/>
              <a:t>Thirdlevel</a:t>
            </a:r>
            <a:endParaRPr lang="en-US" altLang="en-US" dirty="0"/>
          </a:p>
          <a:p>
            <a:pPr lvl="2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058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EA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47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41388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248400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24303" y="77788"/>
            <a:ext cx="781969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 stClick to edit Master 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Thirdlevel</a:t>
            </a:r>
          </a:p>
          <a:p>
            <a:pPr lvl="2"/>
            <a:r>
              <a:rPr lang="en-US" altLang="en-US"/>
              <a:t> 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23025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9857"/>
            <a:ext cx="8605838" cy="4981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542704"/>
            <a:chOff x="0" y="1"/>
            <a:chExt cx="9144000" cy="6542704"/>
          </a:xfrm>
        </p:grpSpPr>
        <p:pic>
          <p:nvPicPr>
            <p:cNvPr id="3074" name="Picture 1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" y="487363"/>
              <a:ext cx="8591550" cy="56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10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100" y="436563"/>
              <a:ext cx="342900" cy="60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41067"/>
              <a:ext cx="91440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1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" y="1"/>
              <a:ext cx="247650" cy="654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Figure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41886"/>
            <a:ext cx="8615363" cy="516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0539" y="77773"/>
            <a:ext cx="8929618" cy="6297167"/>
            <a:chOff x="90539" y="77773"/>
            <a:chExt cx="8929618" cy="629716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90539" y="77773"/>
              <a:ext cx="2075718" cy="583326"/>
              <a:chOff x="90539" y="77773"/>
              <a:chExt cx="2075718" cy="583326"/>
            </a:xfrm>
          </p:grpSpPr>
          <p:cxnSp>
            <p:nvCxnSpPr>
              <p:cNvPr id="16" name="Straight Connector 15"/>
              <p:cNvCxnSpPr/>
              <p:nvPr userDrawn="1"/>
            </p:nvCxnSpPr>
            <p:spPr bwMode="auto">
              <a:xfrm>
                <a:off x="90539" y="536628"/>
                <a:ext cx="207571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 userDrawn="1"/>
            </p:nvCxnSpPr>
            <p:spPr bwMode="auto">
              <a:xfrm flipV="1">
                <a:off x="202361" y="77773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8187163" y="6011640"/>
              <a:ext cx="832994" cy="363300"/>
              <a:chOff x="8187163" y="6011640"/>
              <a:chExt cx="832994" cy="363300"/>
            </a:xfrm>
          </p:grpSpPr>
          <p:cxnSp>
            <p:nvCxnSpPr>
              <p:cNvPr id="14" name="Straight Connector 13"/>
              <p:cNvCxnSpPr/>
              <p:nvPr userDrawn="1"/>
            </p:nvCxnSpPr>
            <p:spPr bwMode="auto">
              <a:xfrm>
                <a:off x="8187163" y="6292878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 userDrawn="1"/>
            </p:nvCxnSpPr>
            <p:spPr bwMode="auto">
              <a:xfrm>
                <a:off x="8942003" y="6011640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1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spect="1" noChangeArrowheads="1"/>
          </p:cNvSpPr>
          <p:nvPr userDrawn="1"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Table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0"/>
            <a:ext cx="9144001" cy="6568831"/>
            <a:chOff x="-1" y="0"/>
            <a:chExt cx="9144001" cy="6568831"/>
          </a:xfrm>
        </p:grpSpPr>
        <p:pic>
          <p:nvPicPr>
            <p:cNvPr id="23555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418246"/>
              <a:ext cx="228600" cy="606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pSp>
          <p:nvGrpSpPr>
            <p:cNvPr id="3" name="Group 2"/>
            <p:cNvGrpSpPr/>
            <p:nvPr userDrawn="1"/>
          </p:nvGrpSpPr>
          <p:grpSpPr>
            <a:xfrm>
              <a:off x="-1" y="0"/>
              <a:ext cx="9108746" cy="6568831"/>
              <a:chOff x="-1" y="0"/>
              <a:chExt cx="9108746" cy="6568831"/>
            </a:xfrm>
          </p:grpSpPr>
          <p:pic>
            <p:nvPicPr>
              <p:cNvPr id="23556" name="Picture 4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0"/>
                <a:ext cx="310551" cy="656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23557" name="Picture 5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85" y="6213232"/>
                <a:ext cx="9014960" cy="278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  <p:pic>
          <p:nvPicPr>
            <p:cNvPr id="23554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1" y="457975"/>
              <a:ext cx="8705849" cy="5860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24529" y="47182"/>
            <a:ext cx="8918525" cy="6330053"/>
            <a:chOff x="124529" y="47182"/>
            <a:chExt cx="8918525" cy="6330053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124529" y="47182"/>
              <a:ext cx="1704271" cy="583326"/>
              <a:chOff x="124529" y="47182"/>
              <a:chExt cx="1704271" cy="583326"/>
            </a:xfrm>
          </p:grpSpPr>
          <p:cxnSp>
            <p:nvCxnSpPr>
              <p:cNvPr id="7" name="Straight Connector 6"/>
              <p:cNvCxnSpPr/>
              <p:nvPr userDrawn="1"/>
            </p:nvCxnSpPr>
            <p:spPr bwMode="auto">
              <a:xfrm>
                <a:off x="124529" y="506037"/>
                <a:ext cx="17042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 userDrawn="1"/>
            </p:nvCxnSpPr>
            <p:spPr bwMode="auto">
              <a:xfrm flipV="1">
                <a:off x="236351" y="47182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8210060" y="6013935"/>
              <a:ext cx="832994" cy="363300"/>
              <a:chOff x="8210060" y="6013935"/>
              <a:chExt cx="832994" cy="363300"/>
            </a:xfrm>
          </p:grpSpPr>
          <p:cxnSp>
            <p:nvCxnSpPr>
              <p:cNvPr id="22" name="Straight Connector 21"/>
              <p:cNvCxnSpPr/>
              <p:nvPr userDrawn="1"/>
            </p:nvCxnSpPr>
            <p:spPr bwMode="auto">
              <a:xfrm>
                <a:off x="8210060" y="6295173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 userDrawn="1"/>
            </p:nvCxnSpPr>
            <p:spPr bwMode="auto">
              <a:xfrm>
                <a:off x="8964900" y="6013935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0" y="6352697"/>
            <a:ext cx="8615363" cy="5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47949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201" y="77788"/>
            <a:ext cx="9067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Name </a:t>
            </a:r>
            <a:r>
              <a:rPr lang="en-US" altLang="en-US" dirty="0" err="1"/>
              <a:t>fgchmvb</a:t>
            </a:r>
            <a:r>
              <a:rPr lang="en-US" altLang="en-US" dirty="0"/>
              <a:t> 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8605838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1250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3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case-study #2</a:t>
            </a:r>
          </a:p>
        </p:txBody>
      </p:sp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- </a:t>
            </a:r>
            <a:r>
              <a:rPr lang="en-US" altLang="en-US" dirty="0" err="1"/>
              <a:t>colorat</a:t>
            </a:r>
            <a:r>
              <a:rPr lang="en-US" altLang="en-US" dirty="0"/>
              <a:t> </a:t>
            </a:r>
            <a:r>
              <a:rPr lang="en-US" altLang="en-US" dirty="0" err="1"/>
              <a:t>diferit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51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795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2"/>
          <p:cNvGrpSpPr>
            <a:grpSpLocks/>
          </p:cNvGrpSpPr>
          <p:nvPr userDrawn="1"/>
        </p:nvGrpSpPr>
        <p:grpSpPr bwMode="auto">
          <a:xfrm>
            <a:off x="8561388" y="0"/>
            <a:ext cx="582612" cy="609600"/>
            <a:chOff x="8513384" y="0"/>
            <a:chExt cx="582991" cy="609600"/>
          </a:xfrm>
        </p:grpSpPr>
        <p:pic>
          <p:nvPicPr>
            <p:cNvPr id="5128" name="Picture 18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84" y="138345"/>
              <a:ext cx="3619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19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0"/>
              <a:ext cx="1809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74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AE122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9144000" cy="53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- </a:t>
            </a:r>
            <a:r>
              <a:rPr lang="en-US" altLang="en-US" dirty="0" err="1"/>
              <a:t>colorat</a:t>
            </a:r>
            <a:r>
              <a:rPr lang="en-US" altLang="en-US" dirty="0"/>
              <a:t> </a:t>
            </a:r>
            <a:r>
              <a:rPr lang="en-US" altLang="en-US" dirty="0" err="1"/>
              <a:t>diferit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ASK THE EXPERTS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1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08332" y="0"/>
            <a:ext cx="7135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Appendix master title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CD5D5FD-C24C-4EC1-877A-4A06FFD43F54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017" y="72581"/>
            <a:ext cx="1976315" cy="6252019"/>
            <a:chOff x="26319" y="75430"/>
            <a:chExt cx="1976315" cy="6409508"/>
          </a:xfrm>
        </p:grpSpPr>
        <p:pic>
          <p:nvPicPr>
            <p:cNvPr id="6155" name="Picture 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75430"/>
              <a:ext cx="1976315" cy="52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563034"/>
              <a:ext cx="391023" cy="592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8218204" y="750888"/>
            <a:ext cx="893380" cy="5573712"/>
            <a:chOff x="8229600" y="750888"/>
            <a:chExt cx="893380" cy="5734050"/>
          </a:xfrm>
        </p:grpSpPr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905" y="750888"/>
              <a:ext cx="90075" cy="573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6434982"/>
              <a:ext cx="893380" cy="4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8637588" cy="533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71700" y="3276600"/>
            <a:ext cx="6896100" cy="216674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5400" dirty="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</a:t>
            </a:r>
            <a:r>
              <a:rPr lang="en-US" sz="5400" baseline="0" dirty="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Principles of Economics</a:t>
            </a:r>
            <a:endParaRPr lang="en-US" sz="5400" dirty="0">
              <a:solidFill>
                <a:srgbClr val="AE12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sz="6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610600" y="6484939"/>
            <a:ext cx="533400" cy="373062"/>
          </a:xfrm>
        </p:spPr>
        <p:txBody>
          <a:bodyPr/>
          <a:lstStyle/>
          <a:p>
            <a:pPr>
              <a:defRPr/>
            </a:pPr>
            <a:fld id="{CABCAE2A-3771-4BE5-9C85-74C66AABFB7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3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689475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</a:t>
            </a:r>
          </a:p>
          <a:p>
            <a:pPr lvl="1"/>
            <a:r>
              <a:rPr lang="en-US" altLang="en-US" dirty="0"/>
              <a:t>Society is getting the maximum benefits  from its scarce resources</a:t>
            </a:r>
          </a:p>
          <a:p>
            <a:pPr lvl="1"/>
            <a:r>
              <a:rPr lang="en-US" altLang="en-US" dirty="0"/>
              <a:t>The size of the economic pie</a:t>
            </a:r>
          </a:p>
          <a:p>
            <a:pPr eaLnBrk="1" hangingPunct="1"/>
            <a:r>
              <a:rPr lang="en-US" altLang="en-US" dirty="0"/>
              <a:t>Equality</a:t>
            </a:r>
          </a:p>
          <a:p>
            <a:pPr lvl="1"/>
            <a:r>
              <a:rPr lang="en-US" altLang="en-US" dirty="0"/>
              <a:t>Distributing economic prosperity uniformly among the members of society</a:t>
            </a:r>
          </a:p>
          <a:p>
            <a:pPr lvl="1"/>
            <a:r>
              <a:rPr lang="en-US" altLang="en-US" dirty="0"/>
              <a:t>How the pie is divided into individual slices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66EE1A1-B04E-4D8E-936F-E4C78BD6CFEC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10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18075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Equality trade-off</a:t>
            </a:r>
          </a:p>
          <a:p>
            <a:pPr lvl="1"/>
            <a:r>
              <a:rPr lang="en-US" altLang="en-US" dirty="0"/>
              <a:t>Public policies aimed at equalizing the distribution of economic well-being</a:t>
            </a:r>
          </a:p>
          <a:p>
            <a:pPr lvl="2"/>
            <a:r>
              <a:rPr lang="en-US" altLang="en-US" dirty="0"/>
              <a:t>Welfare system, Unemployment insurance</a:t>
            </a:r>
          </a:p>
          <a:p>
            <a:pPr lvl="2"/>
            <a:r>
              <a:rPr lang="en-US" altLang="en-US" dirty="0"/>
              <a:t>Individual income tax</a:t>
            </a:r>
          </a:p>
          <a:p>
            <a:pPr lvl="2"/>
            <a:r>
              <a:rPr lang="en-US" altLang="en-US" dirty="0"/>
              <a:t>Achieve greater equality but reduce efficiency</a:t>
            </a:r>
          </a:p>
          <a:p>
            <a:r>
              <a:rPr lang="en-US" altLang="en-US" dirty="0"/>
              <a:t>Recognizing that people face trade-offs </a:t>
            </a:r>
          </a:p>
          <a:p>
            <a:pPr lvl="1"/>
            <a:r>
              <a:rPr lang="en-US" altLang="en-US" dirty="0"/>
              <a:t>Does not by itself tell us what decisions they will or should make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66EE1A1-B04E-4D8E-936F-E4C78BD6CFEC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11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0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5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solidFill>
                  <a:srgbClr val="AE1221"/>
                </a:solidFill>
              </a:rPr>
              <a:t>Principle 2: The Cost of Something Is What You Give Up to Get It</a:t>
            </a:r>
          </a:p>
          <a:p>
            <a:pPr eaLnBrk="1" hangingPunct="1">
              <a:defRPr/>
            </a:pPr>
            <a:r>
              <a:rPr lang="en-US" dirty="0"/>
              <a:t>People face trade-offs; making decisions:</a:t>
            </a:r>
          </a:p>
          <a:p>
            <a:pPr lvl="1" eaLnBrk="1" hangingPunct="1">
              <a:defRPr/>
            </a:pPr>
            <a:r>
              <a:rPr lang="en-US" dirty="0"/>
              <a:t>Compare costs with benefits of alternatives</a:t>
            </a:r>
          </a:p>
          <a:p>
            <a:pPr lvl="1" eaLnBrk="1" hangingPunct="1">
              <a:defRPr/>
            </a:pPr>
            <a:r>
              <a:rPr lang="en-US" dirty="0"/>
              <a:t>Need to include opportunity costs</a:t>
            </a:r>
          </a:p>
          <a:p>
            <a:pPr eaLnBrk="1" hangingPunct="1">
              <a:defRPr/>
            </a:pPr>
            <a:r>
              <a:rPr lang="en-US" dirty="0"/>
              <a:t>Opportunity cost</a:t>
            </a:r>
          </a:p>
          <a:p>
            <a:pPr lvl="1" eaLnBrk="1" hangingPunct="1">
              <a:defRPr/>
            </a:pPr>
            <a:r>
              <a:rPr lang="en-US" dirty="0"/>
              <a:t>Whatever must be given up to obtain some item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253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423025"/>
            <a:ext cx="4524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258DB1D5-1407-4B75-87C6-A1F79120C6B8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12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3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6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solidFill>
                  <a:srgbClr val="AE1221"/>
                </a:solidFill>
              </a:rPr>
              <a:t>Principle 3: Rational People Think at the Margin</a:t>
            </a:r>
          </a:p>
          <a:p>
            <a:pPr eaLnBrk="1" hangingPunct="1">
              <a:defRPr/>
            </a:pPr>
            <a:r>
              <a:rPr lang="en-US" dirty="0"/>
              <a:t>Rational people</a:t>
            </a:r>
          </a:p>
          <a:p>
            <a:pPr lvl="1" eaLnBrk="1" hangingPunct="1">
              <a:defRPr/>
            </a:pPr>
            <a:r>
              <a:rPr lang="en-US" dirty="0"/>
              <a:t>Systematically and purposefully do the best they can to achieve their objectives</a:t>
            </a:r>
          </a:p>
          <a:p>
            <a:pPr lvl="1" eaLnBrk="1" hangingPunct="1">
              <a:defRPr/>
            </a:pPr>
            <a:r>
              <a:rPr lang="en-US" dirty="0"/>
              <a:t>Given the available opportunities</a:t>
            </a:r>
          </a:p>
          <a:p>
            <a:pPr eaLnBrk="1" hangingPunct="1">
              <a:defRPr/>
            </a:pPr>
            <a:r>
              <a:rPr lang="en-US" dirty="0"/>
              <a:t>Marginal changes</a:t>
            </a:r>
          </a:p>
          <a:p>
            <a:pPr lvl="1" eaLnBrk="1" hangingPunct="1">
              <a:defRPr/>
            </a:pPr>
            <a:r>
              <a:rPr lang="en-US" dirty="0"/>
              <a:t>Small incremental adjustments to a plan of action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620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F271B6E0-2532-4410-8637-573066390243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13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2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7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254125"/>
            <a:ext cx="5741987" cy="4384675"/>
          </a:xfrm>
        </p:spPr>
        <p:txBody>
          <a:bodyPr/>
          <a:lstStyle/>
          <a:p>
            <a:pPr eaLnBrk="1" hangingPunct="1"/>
            <a:r>
              <a:rPr lang="en-US" altLang="en-US" dirty="0"/>
              <a:t>Rational decision maker</a:t>
            </a:r>
          </a:p>
          <a:p>
            <a:pPr lvl="1" eaLnBrk="1" hangingPunct="1"/>
            <a:r>
              <a:rPr lang="en-US" altLang="en-US" dirty="0"/>
              <a:t>Make decisions by comparing marginal benefits and marginal costs</a:t>
            </a:r>
          </a:p>
          <a:p>
            <a:pPr lvl="1" eaLnBrk="1" hangingPunct="1"/>
            <a:r>
              <a:rPr lang="en-US" altLang="en-US" dirty="0"/>
              <a:t>Take action only if:</a:t>
            </a:r>
          </a:p>
          <a:p>
            <a:pPr marL="0" indent="0" eaLnBrk="1" hangingPunct="1">
              <a:buNone/>
            </a:pPr>
            <a:r>
              <a:rPr lang="en-US" altLang="en-US" dirty="0"/>
              <a:t>Marginal benefits &gt; Marginal costs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24600" y="5181600"/>
            <a:ext cx="2761414" cy="976952"/>
          </a:xfrm>
        </p:spPr>
        <p:txBody>
          <a:bodyPr/>
          <a:lstStyle/>
          <a:p>
            <a:r>
              <a:rPr lang="en-US" altLang="en-US" dirty="0"/>
              <a:t>“Is the marginal benefit of this call greater than the marginal cost?”</a:t>
            </a:r>
          </a:p>
        </p:txBody>
      </p:sp>
      <p:pic>
        <p:nvPicPr>
          <p:cNvPr id="1026" name="Picture 2" descr="A young woman walking on a college campus carrying books and talking on a cell pho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39825"/>
            <a:ext cx="2868316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6200" y="6359857"/>
            <a:ext cx="83058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3E147890-1832-4229-9685-60D72FB7EFB0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14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8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841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is water so cheap, while diamonds are so expensive? </a:t>
            </a:r>
          </a:p>
          <a:p>
            <a:pPr lvl="1" eaLnBrk="1" hangingPunct="1">
              <a:defRPr/>
            </a:pPr>
            <a:r>
              <a:rPr lang="en-US" dirty="0"/>
              <a:t>Water – needed to survive</a:t>
            </a:r>
          </a:p>
          <a:p>
            <a:pPr lvl="1" eaLnBrk="1" hangingPunct="1">
              <a:defRPr/>
            </a:pPr>
            <a:r>
              <a:rPr lang="en-US" dirty="0"/>
              <a:t>Diamonds – not a necessity </a:t>
            </a:r>
          </a:p>
          <a:p>
            <a:pPr lvl="1" eaLnBrk="1" hangingPunct="1">
              <a:defRPr/>
            </a:pPr>
            <a:r>
              <a:rPr lang="en-US" dirty="0"/>
              <a:t>A person’s willingness to pay for a good</a:t>
            </a:r>
          </a:p>
          <a:p>
            <a:pPr lvl="2" eaLnBrk="1" hangingPunct="1">
              <a:defRPr/>
            </a:pPr>
            <a:r>
              <a:rPr lang="en-US" dirty="0"/>
              <a:t>Based on the marginal benefit that an extra unit of the good would yield</a:t>
            </a:r>
          </a:p>
          <a:p>
            <a:pPr lvl="2" eaLnBrk="1" hangingPunct="1">
              <a:defRPr/>
            </a:pPr>
            <a:r>
              <a:rPr lang="en-US" dirty="0"/>
              <a:t>The marginal benefit depends on how many units a person already has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620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F271B6E0-2532-4410-8637-573066390243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15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2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9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4: People Respond to Incentives</a:t>
            </a:r>
          </a:p>
          <a:p>
            <a:pPr eaLnBrk="1" hangingPunct="1"/>
            <a:r>
              <a:rPr lang="en-US" altLang="en-US" dirty="0"/>
              <a:t>Incentive</a:t>
            </a:r>
          </a:p>
          <a:p>
            <a:pPr lvl="1" eaLnBrk="1" hangingPunct="1"/>
            <a:r>
              <a:rPr lang="en-US" altLang="en-US" dirty="0"/>
              <a:t>Something that induces a person to act</a:t>
            </a:r>
          </a:p>
          <a:p>
            <a:pPr lvl="1" eaLnBrk="1" hangingPunct="1"/>
            <a:r>
              <a:rPr lang="en-US" altLang="en-US" dirty="0"/>
              <a:t>Higher price</a:t>
            </a:r>
          </a:p>
          <a:p>
            <a:pPr lvl="2" eaLnBrk="1" hangingPunct="1"/>
            <a:r>
              <a:rPr lang="en-US" altLang="en-US" dirty="0"/>
              <a:t>Buyers consume less; Sellers produce more</a:t>
            </a:r>
          </a:p>
          <a:p>
            <a:pPr lvl="1" eaLnBrk="1" hangingPunct="1"/>
            <a:r>
              <a:rPr lang="en-US" altLang="en-US" dirty="0"/>
              <a:t>Public policy</a:t>
            </a:r>
          </a:p>
          <a:p>
            <a:pPr lvl="2" eaLnBrk="1" hangingPunct="1"/>
            <a:r>
              <a:rPr lang="en-US" altLang="en-US" dirty="0"/>
              <a:t>Change costs or benefits</a:t>
            </a:r>
          </a:p>
          <a:p>
            <a:pPr lvl="2" eaLnBrk="1" hangingPunct="1"/>
            <a:r>
              <a:rPr lang="en-US" altLang="en-US" dirty="0"/>
              <a:t>Change people’s behavior</a:t>
            </a:r>
          </a:p>
          <a:p>
            <a:pPr lvl="2" eaLnBrk="1" hangingPunct="1"/>
            <a:r>
              <a:rPr lang="en-US" altLang="en-US" dirty="0"/>
              <a:t>Can have unintended consequences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A71E2BD-391E-4B64-8867-9A644780BAF4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16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26161"/>
          </a:xfrm>
        </p:spPr>
        <p:txBody>
          <a:bodyPr wrap="square" anchor="t"/>
          <a:lstStyle/>
          <a:p>
            <a:pPr eaLnBrk="1" hangingPunct="1"/>
            <a:r>
              <a:rPr lang="en-US" altLang="en-US" sz="3600" dirty="0"/>
              <a:t>How People Make Decisions, Part 10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Seat belt law alters a driver’s cost–benefit calculation (Sam </a:t>
            </a:r>
            <a:r>
              <a:rPr lang="en-US" altLang="en-US" sz="3200" dirty="0" err="1"/>
              <a:t>Peltzman</a:t>
            </a:r>
            <a:r>
              <a:rPr lang="en-US" altLang="en-US" sz="3200" dirty="0"/>
              <a:t>, 1975)</a:t>
            </a:r>
          </a:p>
          <a:p>
            <a:pPr lvl="1" eaLnBrk="1" hangingPunct="1"/>
            <a:r>
              <a:rPr lang="en-US" altLang="en-US" sz="3000" dirty="0"/>
              <a:t>Seat belts make accidents less costly </a:t>
            </a:r>
            <a:r>
              <a:rPr lang="en-US" altLang="en-US" dirty="0"/>
              <a:t>(reduce the likelihood of injury or death)</a:t>
            </a:r>
          </a:p>
          <a:p>
            <a:pPr lvl="2" eaLnBrk="1" hangingPunct="1"/>
            <a:r>
              <a:rPr lang="en-US" altLang="en-US" dirty="0"/>
              <a:t>Reduce the benefits of slow, careful driving</a:t>
            </a:r>
          </a:p>
          <a:p>
            <a:pPr lvl="1" eaLnBrk="1" hangingPunct="1"/>
            <a:r>
              <a:rPr lang="en-US" altLang="en-US" sz="3000" dirty="0"/>
              <a:t>People drive faster and less carefully:</a:t>
            </a:r>
          </a:p>
          <a:p>
            <a:pPr lvl="2" eaLnBrk="1" hangingPunct="1"/>
            <a:r>
              <a:rPr lang="en-US" altLang="en-US" dirty="0"/>
              <a:t>Larger number of accidents</a:t>
            </a:r>
          </a:p>
          <a:p>
            <a:pPr lvl="1" eaLnBrk="1" hangingPunct="1"/>
            <a:r>
              <a:rPr lang="en-US" altLang="en-US" sz="3000" dirty="0"/>
              <a:t>Net result: little change in the number of driver deaths and an increase in the number of pedestrian deaths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8A71E2BD-391E-4B64-8867-9A644780BAF4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17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4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1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177925"/>
            <a:ext cx="6269037" cy="46132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solidFill>
                  <a:srgbClr val="AE1221"/>
                </a:solidFill>
              </a:rPr>
              <a:t>Principle 5: Trade Can Make Everyone Better Off </a:t>
            </a:r>
          </a:p>
          <a:p>
            <a:pPr>
              <a:defRPr/>
            </a:pPr>
            <a:r>
              <a:rPr lang="en-US" dirty="0"/>
              <a:t>Trade </a:t>
            </a:r>
          </a:p>
          <a:p>
            <a:pPr lvl="1">
              <a:defRPr/>
            </a:pPr>
            <a:r>
              <a:rPr lang="en-US" dirty="0"/>
              <a:t>Allows each person to specialize in the activities he or she does best</a:t>
            </a:r>
          </a:p>
          <a:p>
            <a:pPr lvl="1" eaLnBrk="1" hangingPunct="1">
              <a:defRPr/>
            </a:pPr>
            <a:r>
              <a:rPr lang="en-US" dirty="0"/>
              <a:t>Enjoy a greater variety of goods and services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546850" y="4191000"/>
            <a:ext cx="2597150" cy="1295400"/>
          </a:xfrm>
        </p:spPr>
        <p:txBody>
          <a:bodyPr/>
          <a:lstStyle/>
          <a:p>
            <a:r>
              <a:rPr lang="en-US" dirty="0"/>
              <a:t>“For $5 a week you can watch baseball without being nagged to cut the grass!”</a:t>
            </a:r>
          </a:p>
        </p:txBody>
      </p:sp>
      <p:pic>
        <p:nvPicPr>
          <p:cNvPr id="28679" name="Picture 9" descr="A cartoon from the Wall Street Journal. The illustration depicts a man standing in his doorway, looking down at a boy holding a rake next to a lawnmower. The comic is signed &quot;Engleman&quot; in the lower right. From The Wall Street Journal- Permission, Cartoon Features Syndica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1095375"/>
            <a:ext cx="25971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D200C29-04A1-47D3-82E8-455512A44AD6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18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3300" dirty="0">
                <a:solidFill>
                  <a:srgbClr val="AE1221"/>
                </a:solidFill>
              </a:rPr>
              <a:t>Principle 6: Markets Are Usually a Good Way to Organize Economic Activity</a:t>
            </a:r>
          </a:p>
          <a:p>
            <a:pPr eaLnBrk="1" hangingPunct="1">
              <a:defRPr/>
            </a:pPr>
            <a:r>
              <a:rPr lang="en-US" sz="3300" dirty="0"/>
              <a:t>Communist countries, central planning</a:t>
            </a:r>
          </a:p>
          <a:p>
            <a:pPr lvl="1" eaLnBrk="1" hangingPunct="1">
              <a:defRPr/>
            </a:pPr>
            <a:r>
              <a:rPr lang="en-US" sz="3100" dirty="0"/>
              <a:t>Government officials (central planners) are in the best position to allocate the economy’s scarce resources</a:t>
            </a:r>
          </a:p>
          <a:p>
            <a:pPr lvl="2" eaLnBrk="1" hangingPunct="1">
              <a:defRPr/>
            </a:pPr>
            <a:r>
              <a:rPr lang="en-US" sz="2700" dirty="0"/>
              <a:t>What goods and services were produced</a:t>
            </a:r>
          </a:p>
          <a:p>
            <a:pPr lvl="2" eaLnBrk="1" hangingPunct="1">
              <a:defRPr/>
            </a:pPr>
            <a:r>
              <a:rPr lang="en-US" sz="2700" dirty="0"/>
              <a:t>How much was produced</a:t>
            </a:r>
          </a:p>
          <a:p>
            <a:pPr lvl="2" eaLnBrk="1" hangingPunct="1">
              <a:defRPr/>
            </a:pPr>
            <a:r>
              <a:rPr lang="en-US" sz="2700" dirty="0"/>
              <a:t>Who produced and consumed these goods and services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DBDC2E0-4983-4259-8533-2E0129C4221D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19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1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77813" y="1101725"/>
            <a:ext cx="8637587" cy="5146675"/>
          </a:xfrm>
        </p:spPr>
        <p:txBody>
          <a:bodyPr/>
          <a:lstStyle/>
          <a:p>
            <a:pPr eaLnBrk="1" hangingPunct="1"/>
            <a:r>
              <a:rPr lang="en-US" altLang="en-US" dirty="0"/>
              <a:t>Economy, “</a:t>
            </a:r>
            <a:r>
              <a:rPr lang="en-US" altLang="en-US" dirty="0" err="1"/>
              <a:t>oikonomos</a:t>
            </a:r>
            <a:r>
              <a:rPr lang="en-US" altLang="en-US" dirty="0"/>
              <a:t>” (Greek)</a:t>
            </a:r>
          </a:p>
          <a:p>
            <a:pPr lvl="1" eaLnBrk="1" hangingPunct="1"/>
            <a:r>
              <a:rPr lang="en-US" altLang="en-US" dirty="0"/>
              <a:t>“One who manages a household”</a:t>
            </a:r>
          </a:p>
          <a:p>
            <a:pPr lvl="1" eaLnBrk="1" hangingPunct="1"/>
            <a:r>
              <a:rPr lang="en-US" altLang="en-US" dirty="0"/>
              <a:t>Households and economies have much in common </a:t>
            </a:r>
          </a:p>
          <a:p>
            <a:pPr eaLnBrk="1" hangingPunct="1"/>
            <a:r>
              <a:rPr lang="en-US" altLang="en-US" dirty="0"/>
              <a:t>A household faces many decisions</a:t>
            </a:r>
          </a:p>
          <a:p>
            <a:pPr lvl="1" eaLnBrk="1" hangingPunct="1"/>
            <a:r>
              <a:rPr lang="en-US" altLang="en-US" dirty="0"/>
              <a:t>Allocate scarce resources</a:t>
            </a:r>
          </a:p>
          <a:p>
            <a:pPr lvl="2" eaLnBrk="1" hangingPunct="1"/>
            <a:r>
              <a:rPr lang="en-US" altLang="en-US" dirty="0"/>
              <a:t>Taking into account: ability, effort, desire</a:t>
            </a:r>
          </a:p>
          <a:p>
            <a:pPr eaLnBrk="1" hangingPunct="1"/>
            <a:r>
              <a:rPr lang="en-US" altLang="en-US" dirty="0"/>
              <a:t>Society faces many decisions</a:t>
            </a:r>
          </a:p>
          <a:p>
            <a:pPr lvl="1" eaLnBrk="1" hangingPunct="1"/>
            <a:r>
              <a:rPr lang="en-US" altLang="en-US" dirty="0"/>
              <a:t>Allocate resources and output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33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E3BAE450-ED42-4096-81D6-5D15EB9B6B92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7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3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460875"/>
          </a:xfrm>
        </p:spPr>
        <p:txBody>
          <a:bodyPr/>
          <a:lstStyle/>
          <a:p>
            <a:r>
              <a:rPr lang="en-US" altLang="en-US" dirty="0"/>
              <a:t>Market economy, allocation of resources </a:t>
            </a:r>
          </a:p>
          <a:p>
            <a:pPr lvl="1" eaLnBrk="1" hangingPunct="1"/>
            <a:r>
              <a:rPr lang="en-US" altLang="en-US" dirty="0"/>
              <a:t>Through decentralized decisions of many firms and households</a:t>
            </a:r>
          </a:p>
          <a:p>
            <a:pPr lvl="1" eaLnBrk="1" hangingPunct="1"/>
            <a:r>
              <a:rPr lang="en-US" altLang="en-US" dirty="0"/>
              <a:t>As they interact in markets for goods and services</a:t>
            </a:r>
          </a:p>
          <a:p>
            <a:pPr lvl="1" eaLnBrk="1" hangingPunct="1"/>
            <a:r>
              <a:rPr lang="en-US" altLang="en-US" dirty="0"/>
              <a:t>Guided by prices and self-interest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269BA55-8BDC-4E20-A181-9476560026D8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20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1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4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r>
              <a:rPr lang="en-US" altLang="en-US" dirty="0"/>
              <a:t>Market economies </a:t>
            </a:r>
          </a:p>
          <a:p>
            <a:pPr lvl="1" eaLnBrk="1" hangingPunct="1"/>
            <a:r>
              <a:rPr lang="en-US" altLang="en-US" dirty="0"/>
              <a:t>No one is looking out for the economic well-being of society as a whole</a:t>
            </a:r>
          </a:p>
          <a:p>
            <a:pPr lvl="1" eaLnBrk="1" hangingPunct="1"/>
            <a:r>
              <a:rPr lang="en-US" altLang="en-US" dirty="0"/>
              <a:t>Have proven remarkably successful in organizing economic activity to promote overall economic well-being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269BA55-8BDC-4E20-A181-9476560026D8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21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8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5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eaLnBrk="1" hangingPunct="1"/>
            <a:r>
              <a:rPr lang="en-US" altLang="en-US" dirty="0"/>
              <a:t>Adam Smith’s “invisible hand”</a:t>
            </a:r>
          </a:p>
          <a:p>
            <a:pPr lvl="1"/>
            <a:r>
              <a:rPr lang="en-US" altLang="en-US" dirty="0"/>
              <a:t>Households and firms interacting in markets </a:t>
            </a:r>
          </a:p>
          <a:p>
            <a:pPr lvl="2"/>
            <a:r>
              <a:rPr lang="en-US" altLang="en-US" dirty="0"/>
              <a:t>Act as if they are guided by an “invisible hand” </a:t>
            </a:r>
          </a:p>
          <a:p>
            <a:pPr lvl="2"/>
            <a:r>
              <a:rPr lang="en-US" altLang="en-US" dirty="0"/>
              <a:t>Leads them to desirable market outcomes</a:t>
            </a:r>
          </a:p>
          <a:p>
            <a:pPr lvl="1"/>
            <a:r>
              <a:rPr lang="en-US" altLang="en-US" dirty="0"/>
              <a:t>Corollary: Government intervention</a:t>
            </a:r>
          </a:p>
          <a:p>
            <a:pPr lvl="2"/>
            <a:r>
              <a:rPr lang="en-US" altLang="en-US" dirty="0"/>
              <a:t>Prevents the invisible hand’s ability to coordinate the decisions of the households and firms that make up the economy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60ECE738-7949-4170-9409-CD84518846E3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Smith Would Have Loved Uber,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022"/>
            <a:ext cx="8458200" cy="5254978"/>
          </a:xfrm>
        </p:spPr>
        <p:txBody>
          <a:bodyPr/>
          <a:lstStyle/>
          <a:p>
            <a:r>
              <a:rPr lang="en-US" dirty="0"/>
              <a:t>Strict controls in the market for taxis</a:t>
            </a:r>
          </a:p>
          <a:p>
            <a:pPr lvl="1"/>
            <a:r>
              <a:rPr lang="en-US" dirty="0"/>
              <a:t>Regulation of insurance and safety</a:t>
            </a:r>
          </a:p>
          <a:p>
            <a:pPr lvl="1"/>
            <a:r>
              <a:rPr lang="en-US" dirty="0"/>
              <a:t>Limit entry into the market: limited number of taxi medallions or permits</a:t>
            </a:r>
          </a:p>
          <a:p>
            <a:pPr lvl="1"/>
            <a:r>
              <a:rPr lang="en-US" dirty="0"/>
              <a:t>May determine the prices that taxis are allowed to charge</a:t>
            </a:r>
          </a:p>
          <a:p>
            <a:pPr lvl="1"/>
            <a:r>
              <a:rPr lang="en-US" dirty="0"/>
              <a:t>To keep unauthorized drivers off the streets and to prevent all drivers from charging unauthorized prices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8458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68CB8-64E8-4A17-9AA1-DC0C06686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4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Smith Would Have Loved Uber,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022"/>
            <a:ext cx="8458200" cy="5407378"/>
          </a:xfrm>
        </p:spPr>
        <p:txBody>
          <a:bodyPr/>
          <a:lstStyle/>
          <a:p>
            <a:r>
              <a:rPr lang="en-US" dirty="0"/>
              <a:t>Uber, launched in 2009</a:t>
            </a:r>
          </a:p>
          <a:p>
            <a:pPr lvl="1"/>
            <a:r>
              <a:rPr lang="en-US" dirty="0"/>
              <a:t>App for smartphones that connects passengers and drivers</a:t>
            </a:r>
          </a:p>
          <a:p>
            <a:pPr lvl="1"/>
            <a:r>
              <a:rPr lang="en-US" dirty="0"/>
              <a:t>Uber cars do not roam the streets looking for taxi-hailing pedestrians</a:t>
            </a:r>
          </a:p>
          <a:p>
            <a:pPr lvl="2"/>
            <a:r>
              <a:rPr lang="en-US" dirty="0"/>
              <a:t>Not taxis; not subject to the same regulations</a:t>
            </a:r>
          </a:p>
          <a:p>
            <a:pPr lvl="2"/>
            <a:r>
              <a:rPr lang="en-US" dirty="0"/>
              <a:t>But they offer much the same service </a:t>
            </a:r>
          </a:p>
          <a:p>
            <a:pPr lvl="1"/>
            <a:r>
              <a:rPr lang="en-US" dirty="0"/>
              <a:t>Often charge less than taxis</a:t>
            </a:r>
          </a:p>
          <a:p>
            <a:pPr lvl="1"/>
            <a:r>
              <a:rPr lang="en-US" dirty="0"/>
              <a:t>Drivers raise their prices significantly when there is a surge in demand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8458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68CB8-64E8-4A17-9AA1-DC0C06686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7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Smith Would Have Loved Uber,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022"/>
            <a:ext cx="8458200" cy="5178778"/>
          </a:xfrm>
        </p:spPr>
        <p:txBody>
          <a:bodyPr/>
          <a:lstStyle/>
          <a:p>
            <a:r>
              <a:rPr lang="en-US" dirty="0"/>
              <a:t>Not everyone is fond of Uber</a:t>
            </a:r>
          </a:p>
          <a:p>
            <a:pPr lvl="1"/>
            <a:r>
              <a:rPr lang="en-US" dirty="0"/>
              <a:t>Traditional taxi drivers </a:t>
            </a:r>
          </a:p>
          <a:p>
            <a:r>
              <a:rPr lang="en-US" dirty="0"/>
              <a:t>Economists love Uber</a:t>
            </a:r>
          </a:p>
          <a:p>
            <a:pPr lvl="1"/>
            <a:r>
              <a:rPr lang="en-US" dirty="0"/>
              <a:t>Increase consumer well-being</a:t>
            </a:r>
          </a:p>
          <a:p>
            <a:r>
              <a:rPr lang="en-US" dirty="0"/>
              <a:t>Surge pricing </a:t>
            </a:r>
          </a:p>
          <a:p>
            <a:pPr lvl="1"/>
            <a:r>
              <a:rPr lang="en-US" dirty="0"/>
              <a:t>Increases the quantity of car services supplied when they are most needed</a:t>
            </a:r>
          </a:p>
          <a:p>
            <a:pPr lvl="1"/>
            <a:r>
              <a:rPr lang="en-US" dirty="0"/>
              <a:t>Allocate the services to those consumers who value them most highly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8458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68CB8-64E8-4A17-9AA1-DC0C0668610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9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solidFill>
                  <a:srgbClr val="AE1221"/>
                </a:solidFill>
              </a:rPr>
              <a:t>Principle 7: Governments Can Sometimes Improve Market Outcomes</a:t>
            </a:r>
          </a:p>
          <a:p>
            <a:pPr eaLnBrk="1" hangingPunct="1">
              <a:defRPr/>
            </a:pPr>
            <a:r>
              <a:rPr lang="en-US" dirty="0"/>
              <a:t>We need government</a:t>
            </a:r>
          </a:p>
          <a:p>
            <a:pPr lvl="1" eaLnBrk="1" hangingPunct="1">
              <a:defRPr/>
            </a:pPr>
            <a:r>
              <a:rPr lang="en-US" dirty="0"/>
              <a:t>Enforce rules and maintain institutions that are key to a market economy</a:t>
            </a:r>
          </a:p>
          <a:p>
            <a:pPr lvl="1" eaLnBrk="1" hangingPunct="1">
              <a:defRPr/>
            </a:pPr>
            <a:r>
              <a:rPr lang="en-US" dirty="0"/>
              <a:t>Need institutions to enforce property rights</a:t>
            </a:r>
          </a:p>
          <a:p>
            <a:pPr lvl="1" eaLnBrk="1" hangingPunct="1">
              <a:defRPr/>
            </a:pPr>
            <a:r>
              <a:rPr lang="en-US" dirty="0"/>
              <a:t>Promote efficiency, avoid market failure</a:t>
            </a:r>
          </a:p>
          <a:p>
            <a:pPr lvl="1" eaLnBrk="1" hangingPunct="1">
              <a:defRPr/>
            </a:pPr>
            <a:r>
              <a:rPr lang="en-US" dirty="0"/>
              <a:t>Promote equality, avoid disparities in economic wellbeing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27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572889E-0307-47F1-8845-A8D80A0E9F86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26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7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7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689475"/>
          </a:xfrm>
        </p:spPr>
        <p:txBody>
          <a:bodyPr/>
          <a:lstStyle/>
          <a:p>
            <a:pPr eaLnBrk="1" hangingPunct="1"/>
            <a:r>
              <a:rPr lang="en-US" altLang="en-US" dirty="0"/>
              <a:t>Property rights</a:t>
            </a:r>
          </a:p>
          <a:p>
            <a:pPr lvl="1" eaLnBrk="1" hangingPunct="1"/>
            <a:r>
              <a:rPr lang="en-US" altLang="en-US" dirty="0"/>
              <a:t>Ability of an individual to own and exercise control over scarce resources</a:t>
            </a:r>
          </a:p>
          <a:p>
            <a:pPr eaLnBrk="1" hangingPunct="1"/>
            <a:r>
              <a:rPr lang="en-US" altLang="en-US" dirty="0"/>
              <a:t>Market failure</a:t>
            </a:r>
          </a:p>
          <a:p>
            <a:pPr lvl="1" eaLnBrk="1" hangingPunct="1"/>
            <a:r>
              <a:rPr lang="en-US" altLang="en-US" dirty="0"/>
              <a:t>Situation in which the market left on its own fails to allocate resources efficiently </a:t>
            </a:r>
          </a:p>
          <a:p>
            <a:pPr lvl="1" eaLnBrk="1" hangingPunct="1"/>
            <a:r>
              <a:rPr lang="en-US" altLang="en-US" dirty="0"/>
              <a:t>Externalities</a:t>
            </a:r>
          </a:p>
          <a:p>
            <a:pPr lvl="1" eaLnBrk="1" hangingPunct="1"/>
            <a:r>
              <a:rPr lang="en-US" altLang="en-US" dirty="0"/>
              <a:t>Market power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058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37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302ACB8F-CCC0-4C18-AA56-850E17A1B86F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27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8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18075"/>
          </a:xfrm>
        </p:spPr>
        <p:txBody>
          <a:bodyPr/>
          <a:lstStyle/>
          <a:p>
            <a:pPr eaLnBrk="1" hangingPunct="1"/>
            <a:r>
              <a:rPr lang="en-US" altLang="en-US" dirty="0"/>
              <a:t>Externality</a:t>
            </a:r>
          </a:p>
          <a:p>
            <a:pPr lvl="1" eaLnBrk="1" hangingPunct="1"/>
            <a:r>
              <a:rPr lang="en-US" altLang="en-US" dirty="0"/>
              <a:t>Impact of one person’s actions on the well-being of a bystander</a:t>
            </a:r>
          </a:p>
          <a:p>
            <a:pPr lvl="1" eaLnBrk="1" hangingPunct="1"/>
            <a:r>
              <a:rPr lang="en-US" altLang="en-US" dirty="0"/>
              <a:t>Pollution </a:t>
            </a:r>
          </a:p>
          <a:p>
            <a:pPr eaLnBrk="1" hangingPunct="1"/>
            <a:r>
              <a:rPr lang="en-US" altLang="en-US" dirty="0"/>
              <a:t>Market power</a:t>
            </a:r>
          </a:p>
          <a:p>
            <a:pPr lvl="1"/>
            <a:r>
              <a:rPr lang="en-US" altLang="en-US" dirty="0"/>
              <a:t>Ability of a single economic actor (or small group of actors) to have a substantial influence on market prices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48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C0694DC6-531F-40A1-9167-E73AE22242DE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28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0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/>
              <a:t>How People Interact, Part 9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841875"/>
          </a:xfrm>
        </p:spPr>
        <p:txBody>
          <a:bodyPr/>
          <a:lstStyle/>
          <a:p>
            <a:pPr eaLnBrk="1" hangingPunct="1"/>
            <a:r>
              <a:rPr lang="en-US" altLang="en-US" dirty="0"/>
              <a:t>Disparities in economic wellbeing</a:t>
            </a:r>
          </a:p>
          <a:p>
            <a:pPr lvl="1" eaLnBrk="1" hangingPunct="1"/>
            <a:r>
              <a:rPr lang="en-US" altLang="en-US" dirty="0"/>
              <a:t>Market economy rewards people</a:t>
            </a:r>
          </a:p>
          <a:p>
            <a:pPr lvl="2" eaLnBrk="1" hangingPunct="1"/>
            <a:r>
              <a:rPr lang="en-US" altLang="en-US" dirty="0"/>
              <a:t>According to their ability to produce things that other people are willing to pay for</a:t>
            </a:r>
          </a:p>
          <a:p>
            <a:pPr lvl="1" eaLnBrk="1" hangingPunct="1"/>
            <a:r>
              <a:rPr lang="en-US" altLang="en-US" dirty="0"/>
              <a:t>Government intervention, public policies</a:t>
            </a:r>
          </a:p>
          <a:p>
            <a:pPr lvl="2" eaLnBrk="1" hangingPunct="1"/>
            <a:r>
              <a:rPr lang="en-US" altLang="en-US" dirty="0"/>
              <a:t>Aim to achieve a more equal distribution of economic well-being</a:t>
            </a:r>
          </a:p>
          <a:p>
            <a:pPr lvl="2" eaLnBrk="1" hangingPunct="1"/>
            <a:r>
              <a:rPr lang="en-US" altLang="en-US" dirty="0"/>
              <a:t>May diminish inequality</a:t>
            </a:r>
          </a:p>
          <a:p>
            <a:pPr lvl="2" eaLnBrk="1" hangingPunct="1"/>
            <a:r>
              <a:rPr lang="en-US" altLang="en-US" dirty="0"/>
              <a:t>Process far from perfect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4582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58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28FA997-ACFE-475C-AFF4-4CC2400E6DC0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29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8637587" cy="4918075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Resources are scarce</a:t>
            </a:r>
          </a:p>
          <a:p>
            <a:pPr eaLnBrk="1" hangingPunct="1"/>
            <a:r>
              <a:rPr lang="en-US" altLang="en-US" dirty="0"/>
              <a:t>Scarcity: </a:t>
            </a:r>
            <a:r>
              <a:rPr lang="en-US" altLang="en-US" sz="3200" dirty="0">
                <a:solidFill>
                  <a:schemeClr val="tx2"/>
                </a:solidFill>
              </a:rPr>
              <a:t>the limited nature of society’s resources</a:t>
            </a:r>
          </a:p>
          <a:p>
            <a:pPr lvl="1"/>
            <a:r>
              <a:rPr lang="en-US" altLang="en-US" dirty="0"/>
              <a:t>Society has limited resources and therefore cannot produce all the goods and services people wish to have</a:t>
            </a:r>
          </a:p>
          <a:p>
            <a:pPr eaLnBrk="1" hangingPunct="1"/>
            <a:r>
              <a:rPr lang="en-US" altLang="en-US" dirty="0"/>
              <a:t>Economics</a:t>
            </a:r>
            <a:endParaRPr lang="en-US" altLang="en-US" sz="3200" dirty="0"/>
          </a:p>
          <a:p>
            <a:pPr lvl="1" eaLnBrk="1" hangingPunct="1"/>
            <a:r>
              <a:rPr lang="en-US" altLang="en-US" dirty="0"/>
              <a:t>The study of how society manages its scarce resources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17BCA5F9-B099-43C5-B92C-ED3A97046A4A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37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r" eaLnBrk="1" hangingPunct="1"/>
            <a:r>
              <a:rPr lang="en-US" altLang="en-US" sz="3300" dirty="0"/>
              <a:t>How Economy as a Whole Works, Part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3300" dirty="0">
                <a:solidFill>
                  <a:srgbClr val="AE1221"/>
                </a:solidFill>
              </a:rPr>
              <a:t>Principle 8: A Country’s Standard of Living Depends on Its Ability to Produce Goods and Services</a:t>
            </a:r>
          </a:p>
          <a:p>
            <a:pPr eaLnBrk="1" hangingPunct="1">
              <a:defRPr/>
            </a:pPr>
            <a:r>
              <a:rPr lang="en-US" sz="3300" dirty="0"/>
              <a:t>Large differences in living standards</a:t>
            </a:r>
          </a:p>
          <a:p>
            <a:pPr lvl="1" eaLnBrk="1" hangingPunct="1">
              <a:defRPr/>
            </a:pPr>
            <a:r>
              <a:rPr lang="en-US" sz="3100" dirty="0"/>
              <a:t>Among countries:</a:t>
            </a:r>
            <a:r>
              <a:rPr lang="en-US" dirty="0"/>
              <a:t> </a:t>
            </a:r>
          </a:p>
          <a:p>
            <a:pPr lvl="2" eaLnBrk="1" hangingPunct="1">
              <a:defRPr/>
            </a:pPr>
            <a:r>
              <a:rPr lang="en-US" sz="2700" dirty="0"/>
              <a:t>Average annual income, 2014: $55,000 (U.S.); $17,000 (Mexico); $13,000 (China); $6,000 (Nigeria)</a:t>
            </a:r>
          </a:p>
          <a:p>
            <a:pPr lvl="1" eaLnBrk="1" hangingPunct="1">
              <a:defRPr/>
            </a:pPr>
            <a:r>
              <a:rPr lang="en-US" sz="3100" dirty="0"/>
              <a:t>Over time: In the U.S. incomes have historically grown about 2% per year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9134E82-3BF5-4ACD-8348-1AB1F21496DF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30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65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r" eaLnBrk="1" hangingPunct="1"/>
            <a:r>
              <a:rPr lang="en-US" altLang="en-US" sz="3300" dirty="0"/>
              <a:t>How Economy as a Whole Works, Part 2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460875"/>
          </a:xfrm>
        </p:spPr>
        <p:txBody>
          <a:bodyPr/>
          <a:lstStyle/>
          <a:p>
            <a:pPr eaLnBrk="1" hangingPunct="1"/>
            <a:r>
              <a:rPr lang="en-US" altLang="en-US" dirty="0"/>
              <a:t>Explanation: differences in productivity</a:t>
            </a:r>
          </a:p>
          <a:p>
            <a:pPr eaLnBrk="1" hangingPunct="1"/>
            <a:r>
              <a:rPr lang="en-US" altLang="en-US" dirty="0"/>
              <a:t>Productivity</a:t>
            </a:r>
          </a:p>
          <a:p>
            <a:pPr lvl="1" eaLnBrk="1" hangingPunct="1"/>
            <a:r>
              <a:rPr lang="en-US" altLang="en-US" dirty="0"/>
              <a:t>Quantity of goods and services produced from each unit of labor input</a:t>
            </a:r>
          </a:p>
          <a:p>
            <a:pPr lvl="1" eaLnBrk="1" hangingPunct="1"/>
            <a:r>
              <a:rPr lang="en-US" altLang="en-US" dirty="0"/>
              <a:t>Higher productivity </a:t>
            </a:r>
          </a:p>
          <a:p>
            <a:pPr lvl="2" eaLnBrk="1" hangingPunct="1"/>
            <a:r>
              <a:rPr lang="en-US" altLang="en-US" dirty="0"/>
              <a:t>Higher standard of living</a:t>
            </a:r>
          </a:p>
          <a:p>
            <a:pPr lvl="1" eaLnBrk="1" hangingPunct="1"/>
            <a:r>
              <a:rPr lang="en-US" altLang="en-US" dirty="0"/>
              <a:t>Growth rate of nation’s productivity </a:t>
            </a:r>
          </a:p>
          <a:p>
            <a:pPr lvl="2" eaLnBrk="1" hangingPunct="1"/>
            <a:r>
              <a:rPr lang="en-US" altLang="en-US" dirty="0"/>
              <a:t>Determines growth rate of its average income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45488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78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A6B88C2-948A-48AA-8E18-F5A026FFE50C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31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6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r" eaLnBrk="1" hangingPunct="1"/>
            <a:r>
              <a:rPr lang="en-US" altLang="en-US" sz="3300" dirty="0"/>
              <a:t>How Economy as a Whole Works, Part 3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5665787" cy="50704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3000" dirty="0">
                <a:solidFill>
                  <a:srgbClr val="AE1221"/>
                </a:solidFill>
              </a:rPr>
              <a:t>Principle 9: Prices Rise When the Government Prints Too Much Money</a:t>
            </a:r>
          </a:p>
          <a:p>
            <a:pPr eaLnBrk="1" hangingPunct="1">
              <a:defRPr/>
            </a:pPr>
            <a:r>
              <a:rPr lang="en-US" sz="3000" dirty="0"/>
              <a:t>Inflation</a:t>
            </a:r>
          </a:p>
          <a:p>
            <a:pPr lvl="1" eaLnBrk="1" hangingPunct="1">
              <a:defRPr/>
            </a:pPr>
            <a:r>
              <a:rPr lang="en-US" sz="2800" dirty="0"/>
              <a:t>An increase in the overall 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level of prices in the economy</a:t>
            </a:r>
          </a:p>
          <a:p>
            <a:pPr eaLnBrk="1" hangingPunct="1">
              <a:defRPr/>
            </a:pPr>
            <a:r>
              <a:rPr lang="en-US" sz="3000" dirty="0"/>
              <a:t>Causes for large or persistent inflation</a:t>
            </a:r>
          </a:p>
          <a:p>
            <a:pPr lvl="1" eaLnBrk="1" hangingPunct="1">
              <a:defRPr/>
            </a:pPr>
            <a:r>
              <a:rPr lang="en-US" sz="2800" dirty="0"/>
              <a:t>Growth in quantity of money</a:t>
            </a:r>
          </a:p>
          <a:p>
            <a:pPr lvl="1" eaLnBrk="1" hangingPunct="1">
              <a:defRPr/>
            </a:pPr>
            <a:r>
              <a:rPr lang="en-US" sz="2800" dirty="0"/>
              <a:t>Value of money falls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4519" y="4133314"/>
            <a:ext cx="2909481" cy="1505486"/>
          </a:xfrm>
        </p:spPr>
        <p:txBody>
          <a:bodyPr/>
          <a:lstStyle/>
          <a:p>
            <a:r>
              <a:rPr lang="en-US" dirty="0"/>
              <a:t>“Well it may have been 68 cents when you got in line, but it’s 74 cents now!”</a:t>
            </a:r>
          </a:p>
        </p:txBody>
      </p:sp>
      <p:pic>
        <p:nvPicPr>
          <p:cNvPr id="38919" name="Picture 9" descr="A cartoon features a woman pushing a shopping cart in the checkout area as the cashier holding a food can presses buttons on the cash register. Tribune Media Services, Inc. All Rights Reserved. Reprinted with permiss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19" y="2057400"/>
            <a:ext cx="2896782" cy="203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89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BC1BFF9D-4DA3-457D-B686-983D6D4EC17B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1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100939"/>
            <a:ext cx="8000999" cy="860961"/>
          </a:xfrm>
        </p:spPr>
        <p:txBody>
          <a:bodyPr wrap="square" anchor="t"/>
          <a:lstStyle/>
          <a:p>
            <a:pPr algn="r" eaLnBrk="1" hangingPunct="1"/>
            <a:r>
              <a:rPr lang="en-US" altLang="en-US" sz="3300" dirty="0"/>
              <a:t>How Economy as a Whole Works, Part 4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9942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solidFill>
                  <a:srgbClr val="AE1221"/>
                </a:solidFill>
              </a:rPr>
              <a:t>Principle 10: Society Faces a Short-Run Trade-off between Inflation and Unemployment</a:t>
            </a:r>
          </a:p>
          <a:p>
            <a:pPr eaLnBrk="1" hangingPunct="1">
              <a:defRPr/>
            </a:pPr>
            <a:r>
              <a:rPr lang="en-US" dirty="0"/>
              <a:t>Short-run effects of monetary injections:</a:t>
            </a:r>
          </a:p>
          <a:p>
            <a:pPr lvl="1" eaLnBrk="1" hangingPunct="1">
              <a:defRPr/>
            </a:pPr>
            <a:r>
              <a:rPr lang="en-US" dirty="0"/>
              <a:t>Stimulates the overall level of spending and the demand for goods and services</a:t>
            </a:r>
          </a:p>
          <a:p>
            <a:pPr lvl="1" eaLnBrk="1" hangingPunct="1">
              <a:defRPr/>
            </a:pPr>
            <a:r>
              <a:rPr lang="en-US" dirty="0"/>
              <a:t>Firms raise prices, hire more workers, produce more goods and services</a:t>
            </a:r>
          </a:p>
          <a:p>
            <a:pPr lvl="1" eaLnBrk="1" hangingPunct="1">
              <a:defRPr/>
            </a:pPr>
            <a:r>
              <a:rPr lang="en-US" dirty="0"/>
              <a:t>Lower unemployment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99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DD778BDA-6091-413A-8172-FD864E4CF9D5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33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r" eaLnBrk="1" hangingPunct="1"/>
            <a:r>
              <a:rPr lang="en-US" altLang="en-US" sz="3300" dirty="0"/>
              <a:t>How Economy as a Whole Works, Part 5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eaLnBrk="1" hangingPunct="1"/>
            <a:r>
              <a:rPr lang="en-US" altLang="en-US" dirty="0"/>
              <a:t>Short-run trade-off between unemployment and inflation</a:t>
            </a:r>
          </a:p>
          <a:p>
            <a:pPr lvl="1" eaLnBrk="1" hangingPunct="1"/>
            <a:r>
              <a:rPr lang="en-US" altLang="en-US" dirty="0"/>
              <a:t>Over a period of a year or two, many economic policies push inflation and unemployment in opposite directions</a:t>
            </a:r>
          </a:p>
          <a:p>
            <a:pPr lvl="1" eaLnBrk="1" hangingPunct="1"/>
            <a:r>
              <a:rPr lang="en-US" altLang="en-US" dirty="0"/>
              <a:t>Key role – analysis of business cycle</a:t>
            </a:r>
          </a:p>
          <a:p>
            <a:pPr eaLnBrk="1" hangingPunct="1"/>
            <a:r>
              <a:rPr lang="en-US" altLang="en-US" dirty="0"/>
              <a:t>Business cycle</a:t>
            </a:r>
          </a:p>
          <a:p>
            <a:pPr lvl="1" eaLnBrk="1" hangingPunct="1"/>
            <a:r>
              <a:rPr lang="en-US" altLang="en-US" dirty="0"/>
              <a:t>Fluctuations in economic activity</a:t>
            </a:r>
          </a:p>
          <a:p>
            <a:pPr lvl="1" eaLnBrk="1" hangingPunct="1"/>
            <a:r>
              <a:rPr lang="en-US" altLang="en-US" dirty="0"/>
              <a:t>Such as employment and production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3820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E296A98A-7862-4E07-8662-719256AD19E3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34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79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1 </a:t>
            </a:r>
            <a:r>
              <a:rPr lang="en-US" altLang="en-US" sz="2800" dirty="0"/>
              <a:t>Ten Principles of Economics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2737" y="762001"/>
            <a:ext cx="8602663" cy="4572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rgbClr val="005EA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b="1" kern="0" dirty="0">
                <a:solidFill>
                  <a:schemeClr val="tx1"/>
                </a:solidFill>
                <a:latin typeface="Arial Narrow" panose="020B0606020202030204" pitchFamily="34" charset="0"/>
              </a:rPr>
              <a:t>How People Make Decisions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1: People Face Trade-offs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2: The Cost of Something Is What You Give Up to Get It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3:  Rational People Think at the Margin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4: People Respond to Incentives</a:t>
            </a:r>
          </a:p>
          <a:p>
            <a:pPr marL="400050" lvl="1" indent="0" eaLnBrk="1" hangingPunct="1">
              <a:buNone/>
              <a:defRPr/>
            </a:pPr>
            <a:endParaRPr lang="en-US" altLang="en-US" sz="800" kern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lvl="0" indent="0" eaLnBrk="1" hangingPunct="1">
              <a:buNone/>
              <a:defRPr/>
            </a:pPr>
            <a:r>
              <a:rPr lang="en-US" altLang="en-US" sz="1800" b="1" kern="0" dirty="0">
                <a:solidFill>
                  <a:schemeClr val="tx1"/>
                </a:solidFill>
                <a:latin typeface="Arial Narrow" panose="020B0606020202030204" pitchFamily="34" charset="0"/>
              </a:rPr>
              <a:t>How People Interact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5: Trade Can Make Everyone Better Off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6: Markets Are Usually a Good Way to Organize Economic Activity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7: Governments Can Sometimes Improve Market Outcomes</a:t>
            </a:r>
          </a:p>
          <a:p>
            <a:pPr marL="400050" lvl="1" indent="0" eaLnBrk="1" hangingPunct="1">
              <a:buNone/>
              <a:defRPr/>
            </a:pPr>
            <a:endParaRPr lang="en-US" altLang="en-US" sz="800" kern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lvl="0" indent="0" eaLnBrk="1" hangingPunct="1">
              <a:buNone/>
              <a:defRPr/>
            </a:pPr>
            <a:r>
              <a:rPr lang="en-US" altLang="en-US" sz="1800" b="1" kern="0" dirty="0">
                <a:solidFill>
                  <a:schemeClr val="tx1"/>
                </a:solidFill>
                <a:latin typeface="Arial Narrow" panose="020B0606020202030204" pitchFamily="34" charset="0"/>
              </a:rPr>
              <a:t>How the Economy as a Whole Works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8: A Country’s Standard of Living Depends on Its Ability to Produce Goods and Services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9: Prices Rise When the Government Prints Too Much Money</a:t>
            </a:r>
          </a:p>
          <a:p>
            <a:pPr marL="400050" lvl="1" indent="0" eaLnBrk="1" hangingPunct="1">
              <a:buNone/>
              <a:defRPr/>
            </a:pPr>
            <a:r>
              <a:rPr lang="en-US" altLang="en-US" sz="1800" kern="0" dirty="0">
                <a:solidFill>
                  <a:schemeClr val="tx1"/>
                </a:solidFill>
                <a:latin typeface="Arial Narrow" panose="020B0606020202030204" pitchFamily="34" charset="0"/>
              </a:rPr>
              <a:t>10: Society Faces a Short-Run Trade-off between Inflation and Unemployment</a:t>
            </a:r>
          </a:p>
        </p:txBody>
      </p:sp>
      <p:sp>
        <p:nvSpPr>
          <p:cNvPr id="41987" name="Footer Placeholder 8"/>
          <p:cNvSpPr>
            <a:spLocks noGrp="1"/>
          </p:cNvSpPr>
          <p:nvPr>
            <p:ph type="ftr" sz="quarter" idx="14"/>
          </p:nvPr>
        </p:nvSpPr>
        <p:spPr bwMode="auto">
          <a:xfrm>
            <a:off x="1" y="6352697"/>
            <a:ext cx="8458200" cy="5053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41989" name="Slide Number Placeholder 1"/>
          <p:cNvSpPr>
            <a:spLocks noGrp="1"/>
          </p:cNvSpPr>
          <p:nvPr>
            <p:ph type="sldNum" sz="quarter" idx="13"/>
          </p:nvPr>
        </p:nvSpPr>
        <p:spPr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62437B5B-5621-4B8D-BEB0-180E6DCD6BD9}" type="slidenum">
              <a:rPr lang="en-US" altLang="en-US" smtClean="0">
                <a:solidFill>
                  <a:srgbClr val="002060"/>
                </a:solidFill>
              </a:rPr>
              <a:pPr algn="ctr" eaLnBrk="1" hangingPunct="1"/>
              <a:t>35</a:t>
            </a:fld>
            <a:endParaRPr lang="en-US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6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3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866187" cy="4918075"/>
          </a:xfrm>
        </p:spPr>
        <p:txBody>
          <a:bodyPr/>
          <a:lstStyle/>
          <a:p>
            <a:pPr eaLnBrk="1" hangingPunct="1"/>
            <a:r>
              <a:rPr lang="en-US" altLang="en-US" dirty="0"/>
              <a:t>Economists study:</a:t>
            </a:r>
          </a:p>
          <a:p>
            <a:pPr lvl="1" eaLnBrk="1" hangingPunct="1"/>
            <a:r>
              <a:rPr lang="en-US" altLang="en-US" dirty="0"/>
              <a:t>How people make decisions </a:t>
            </a:r>
          </a:p>
          <a:p>
            <a:pPr lvl="2" eaLnBrk="1" hangingPunct="1"/>
            <a:r>
              <a:rPr lang="en-US" altLang="en-US" dirty="0"/>
              <a:t>Work, buy, save, invest</a:t>
            </a:r>
          </a:p>
          <a:p>
            <a:pPr lvl="1" eaLnBrk="1" hangingPunct="1"/>
            <a:r>
              <a:rPr lang="en-US" altLang="en-US" dirty="0"/>
              <a:t>How people interact with one another</a:t>
            </a:r>
          </a:p>
          <a:p>
            <a:pPr lvl="1" eaLnBrk="1" hangingPunct="1"/>
            <a:r>
              <a:rPr lang="en-US" altLang="en-US" dirty="0"/>
              <a:t>The forces and trends that affect the economy as a whole</a:t>
            </a:r>
          </a:p>
          <a:p>
            <a:pPr lvl="2"/>
            <a:r>
              <a:rPr lang="en-US" altLang="en-US" dirty="0"/>
              <a:t>Growth in average income</a:t>
            </a:r>
          </a:p>
          <a:p>
            <a:pPr lvl="2"/>
            <a:r>
              <a:rPr lang="en-US" altLang="en-US" dirty="0"/>
              <a:t>Fraction of the population that cannot find work</a:t>
            </a:r>
          </a:p>
          <a:p>
            <a:pPr lvl="2"/>
            <a:r>
              <a:rPr lang="en-US" altLang="en-US" dirty="0"/>
              <a:t>Rate at which prices are rising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013A710A-9E5E-47A7-9972-91E080D99839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4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4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77813" y="1130300"/>
            <a:ext cx="8588375" cy="4889500"/>
          </a:xfrm>
        </p:spPr>
        <p:txBody>
          <a:bodyPr/>
          <a:lstStyle/>
          <a:p>
            <a:r>
              <a:rPr lang="en-US" altLang="en-US" dirty="0"/>
              <a:t>How people make decisions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1: </a:t>
            </a:r>
            <a:r>
              <a:rPr lang="en-US" altLang="en-US" dirty="0"/>
              <a:t>People face trade-offs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2: </a:t>
            </a:r>
            <a:r>
              <a:rPr lang="en-US" altLang="en-US" dirty="0"/>
              <a:t>The cost of something is what you give up to get it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3: </a:t>
            </a:r>
            <a:r>
              <a:rPr lang="en-US" altLang="en-US" dirty="0"/>
              <a:t>Rational people think at the margin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4: </a:t>
            </a:r>
            <a:r>
              <a:rPr lang="en-US" altLang="en-US" dirty="0"/>
              <a:t>People respond to incentives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1AB23D93-402D-4923-B421-446B13E82257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5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5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613275"/>
          </a:xfrm>
        </p:spPr>
        <p:txBody>
          <a:bodyPr/>
          <a:lstStyle/>
          <a:p>
            <a:r>
              <a:rPr lang="en-US" altLang="en-US" dirty="0"/>
              <a:t>How people interact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5: </a:t>
            </a:r>
            <a:r>
              <a:rPr lang="en-US" altLang="en-US" dirty="0"/>
              <a:t>Trade can make everyone better off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6: </a:t>
            </a:r>
            <a:r>
              <a:rPr lang="en-US" altLang="en-US" dirty="0"/>
              <a:t>Markets are usually a good way to organize economic activity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7: </a:t>
            </a:r>
            <a:r>
              <a:rPr lang="en-US" altLang="en-US" dirty="0"/>
              <a:t>Governments can sometimes improve market outcomes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423025"/>
            <a:ext cx="4524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4D1C4DBB-5F95-43A5-917E-4A2A41CF0E38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6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Ten Principles of Economics, Part 6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841875"/>
          </a:xfrm>
        </p:spPr>
        <p:txBody>
          <a:bodyPr/>
          <a:lstStyle/>
          <a:p>
            <a:r>
              <a:rPr lang="en-US" altLang="en-US" dirty="0"/>
              <a:t>How the economy as a whole works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8: </a:t>
            </a:r>
            <a:r>
              <a:rPr lang="en-US" altLang="en-US" dirty="0"/>
              <a:t>A country’s standard of living depends on its ability to produce goods and services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9: </a:t>
            </a:r>
            <a:r>
              <a:rPr lang="en-US" altLang="en-US" dirty="0"/>
              <a:t>Prices rise when the government prints too much money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10: </a:t>
            </a:r>
            <a:r>
              <a:rPr lang="en-US" altLang="en-US" dirty="0"/>
              <a:t>Society faces a short-run trade-off between inflation and unemployment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6800" y="6423025"/>
            <a:ext cx="4524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AB3DFD19-2033-4882-A160-7B93495D6BF9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7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1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4841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AE1221"/>
                </a:solidFill>
              </a:rPr>
              <a:t>Principle 1: People Face Trade-offs</a:t>
            </a:r>
          </a:p>
          <a:p>
            <a:pPr eaLnBrk="1" hangingPunct="1"/>
            <a:r>
              <a:rPr lang="en-US" altLang="en-US" dirty="0"/>
              <a:t>“There </a:t>
            </a:r>
            <a:r>
              <a:rPr lang="en-US" altLang="en-US" dirty="0" err="1"/>
              <a:t>ain’t</a:t>
            </a:r>
            <a:r>
              <a:rPr lang="en-US" altLang="en-US" dirty="0"/>
              <a:t> no such thing as a free lunch”</a:t>
            </a:r>
          </a:p>
          <a:p>
            <a:pPr lvl="1" eaLnBrk="1" hangingPunct="1"/>
            <a:r>
              <a:rPr lang="en-US" altLang="en-US" dirty="0"/>
              <a:t>To get something that we like, we usually have to give up something else that we also like</a:t>
            </a:r>
          </a:p>
          <a:p>
            <a:pPr eaLnBrk="1" hangingPunct="1"/>
            <a:r>
              <a:rPr lang="en-US" altLang="en-US" dirty="0"/>
              <a:t>Making decisions</a:t>
            </a:r>
          </a:p>
          <a:p>
            <a:pPr lvl="1" eaLnBrk="1" hangingPunct="1"/>
            <a:r>
              <a:rPr lang="en-US" altLang="en-US" dirty="0"/>
              <a:t>Requires trading off one goal against another: to study one more hour, give up one hour of TV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0E65CE01-5A9C-46B5-AFD4-E19883202A25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8</a:t>
            </a:fld>
            <a:endParaRPr lang="en-US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4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sz="3700" dirty="0"/>
              <a:t>How People Make Decisions, Part 2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77813" y="1177925"/>
            <a:ext cx="8588375" cy="5070475"/>
          </a:xfrm>
        </p:spPr>
        <p:txBody>
          <a:bodyPr/>
          <a:lstStyle/>
          <a:p>
            <a:pPr eaLnBrk="1" hangingPunct="1"/>
            <a:r>
              <a:rPr lang="en-US" altLang="en-US" dirty="0"/>
              <a:t>Trade-offs</a:t>
            </a:r>
          </a:p>
          <a:p>
            <a:pPr lvl="1" eaLnBrk="1" hangingPunct="1"/>
            <a:r>
              <a:rPr lang="en-US" altLang="en-US" dirty="0"/>
              <a:t>Students: how to allocate time</a:t>
            </a:r>
          </a:p>
          <a:p>
            <a:pPr lvl="1" eaLnBrk="1" hangingPunct="1"/>
            <a:r>
              <a:rPr lang="en-US" altLang="en-US" dirty="0"/>
              <a:t>Parents: how to spend income</a:t>
            </a:r>
          </a:p>
          <a:p>
            <a:pPr eaLnBrk="1" hangingPunct="1"/>
            <a:r>
              <a:rPr lang="en-US" altLang="en-US" dirty="0"/>
              <a:t>Society faces trade-offs:</a:t>
            </a:r>
          </a:p>
          <a:p>
            <a:pPr lvl="1" eaLnBrk="1" hangingPunct="1"/>
            <a:r>
              <a:rPr lang="en-US" altLang="en-US" dirty="0"/>
              <a:t>National defense and consumer goods (guns and butter)</a:t>
            </a:r>
          </a:p>
          <a:p>
            <a:pPr lvl="1" eaLnBrk="1" hangingPunct="1"/>
            <a:r>
              <a:rPr lang="en-US" altLang="en-US" dirty="0"/>
              <a:t>Clean environment and high level of income</a:t>
            </a:r>
          </a:p>
          <a:p>
            <a:pPr lvl="1" eaLnBrk="1" hangingPunct="1"/>
            <a:r>
              <a:rPr lang="en-US" altLang="en-US" dirty="0"/>
              <a:t>Efficiency and equality 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048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63000" y="6423025"/>
            <a:ext cx="376238" cy="379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itchFamily="34" charset="0"/>
              </a:defRPr>
            </a:lvl1pPr>
            <a:lvl2pPr marL="742950" indent="-285750" algn="l" eaLnBrk="0" hangingPunct="0">
              <a:buFont typeface="Arial" pitchFamily="34" charset="0"/>
              <a:buChar char="–"/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C667A295-9C93-4A83-8AB7-A788A6F4EEA8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9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9699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title">
  <a:themeElements>
    <a:clrScheme name="Open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Slide">
      <a:majorFont>
        <a:latin typeface="Sabon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en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 / Summary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tiveLearning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sk Experts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3920</Words>
  <Application>Microsoft Office PowerPoint</Application>
  <PresentationFormat>On-screen Show (4:3)</PresentationFormat>
  <Paragraphs>319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Arial</vt:lpstr>
      <vt:lpstr>Arial Narrow</vt:lpstr>
      <vt:lpstr>Calibri</vt:lpstr>
      <vt:lpstr>Cambria</vt:lpstr>
      <vt:lpstr>Cambria Math</vt:lpstr>
      <vt:lpstr>Sabon-Bold</vt:lpstr>
      <vt:lpstr>Times New Roman</vt:lpstr>
      <vt:lpstr>Wingdings</vt:lpstr>
      <vt:lpstr>Chapter title</vt:lpstr>
      <vt:lpstr>Intro / Summary</vt:lpstr>
      <vt:lpstr>Chapter content</vt:lpstr>
      <vt:lpstr>Figure</vt:lpstr>
      <vt:lpstr>Table</vt:lpstr>
      <vt:lpstr>ActiveLearning</vt:lpstr>
      <vt:lpstr>Case study</vt:lpstr>
      <vt:lpstr>Ask Experts</vt:lpstr>
      <vt:lpstr>Appendix</vt:lpstr>
      <vt:lpstr>Ten Principles of Economics</vt:lpstr>
      <vt:lpstr>Ten Principles of Economics, Part 1</vt:lpstr>
      <vt:lpstr>Ten Principles of Economics, Part 2</vt:lpstr>
      <vt:lpstr>Ten Principles of Economics, Part 3</vt:lpstr>
      <vt:lpstr>Ten Principles of Economics, Part 4</vt:lpstr>
      <vt:lpstr>Ten Principles of Economics, Part 5</vt:lpstr>
      <vt:lpstr>Ten Principles of Economics, Part 6</vt:lpstr>
      <vt:lpstr>How People Make Decisions, Part 1</vt:lpstr>
      <vt:lpstr>How People Make Decisions, Part 2</vt:lpstr>
      <vt:lpstr>How People Make Decisions, Part 3</vt:lpstr>
      <vt:lpstr>How People Make Decisions, Part 4</vt:lpstr>
      <vt:lpstr>How People Make Decisions, Part 5</vt:lpstr>
      <vt:lpstr>How People Make Decisions, Part 6</vt:lpstr>
      <vt:lpstr>How People Make Decisions, Part 7</vt:lpstr>
      <vt:lpstr>How People Make Decisions, Part 8</vt:lpstr>
      <vt:lpstr>How People Make Decisions, Part 9</vt:lpstr>
      <vt:lpstr>How People Make Decisions, Part 10</vt:lpstr>
      <vt:lpstr>How People Interact, Part 1</vt:lpstr>
      <vt:lpstr>How People Interact, Part 2</vt:lpstr>
      <vt:lpstr>How People Interact, Part 3</vt:lpstr>
      <vt:lpstr>How People Interact, Part 4</vt:lpstr>
      <vt:lpstr>How People Interact, Part 5</vt:lpstr>
      <vt:lpstr>Adam Smith Would Have Loved Uber, Part 1</vt:lpstr>
      <vt:lpstr>Adam Smith Would Have Loved Uber, Part 2</vt:lpstr>
      <vt:lpstr>Adam Smith Would Have Loved Uber, Part 3</vt:lpstr>
      <vt:lpstr>How People Interact, Part 6</vt:lpstr>
      <vt:lpstr>How People Interact, Part 7</vt:lpstr>
      <vt:lpstr>How People Interact, Part 8</vt:lpstr>
      <vt:lpstr>How People Interact, Part 9</vt:lpstr>
      <vt:lpstr>How Economy as a Whole Works, Part 1</vt:lpstr>
      <vt:lpstr>How Economy as a Whole Works, Part 2</vt:lpstr>
      <vt:lpstr>How Economy as a Whole Works, Part 3</vt:lpstr>
      <vt:lpstr>How Economy as a Whole Works, Part 4</vt:lpstr>
      <vt:lpstr>How Economy as a Whole Works, Part 5</vt:lpstr>
      <vt:lpstr>Table 1 Ten Principles of Economics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Chiritescu</dc:creator>
  <cp:lastModifiedBy>Schiesl, Matt J</cp:lastModifiedBy>
  <cp:revision>117</cp:revision>
  <dcterms:created xsi:type="dcterms:W3CDTF">2016-03-16T19:41:09Z</dcterms:created>
  <dcterms:modified xsi:type="dcterms:W3CDTF">2018-05-03T19:44:01Z</dcterms:modified>
</cp:coreProperties>
</file>