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49"/>
  </p:notesMasterIdLst>
  <p:sldIdLst>
    <p:sldId id="388" r:id="rId10"/>
    <p:sldId id="350" r:id="rId11"/>
    <p:sldId id="351" r:id="rId12"/>
    <p:sldId id="352" r:id="rId13"/>
    <p:sldId id="384"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85" r:id="rId27"/>
    <p:sldId id="365" r:id="rId28"/>
    <p:sldId id="366" r:id="rId29"/>
    <p:sldId id="367" r:id="rId30"/>
    <p:sldId id="368" r:id="rId31"/>
    <p:sldId id="369" r:id="rId32"/>
    <p:sldId id="370" r:id="rId33"/>
    <p:sldId id="371" r:id="rId34"/>
    <p:sldId id="386" r:id="rId35"/>
    <p:sldId id="387"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21"/>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43" autoAdjust="0"/>
    <p:restoredTop sz="86421" autoAdjust="0"/>
  </p:normalViewPr>
  <p:slideViewPr>
    <p:cSldViewPr>
      <p:cViewPr varScale="1">
        <p:scale>
          <a:sx n="99" d="100"/>
          <a:sy n="99" d="100"/>
        </p:scale>
        <p:origin x="2520" y="78"/>
      </p:cViewPr>
      <p:guideLst>
        <p:guide orient="horz" pos="2160"/>
        <p:guide pos="2880"/>
      </p:guideLst>
    </p:cSldViewPr>
  </p:slideViewPr>
  <p:outlineViewPr>
    <p:cViewPr>
      <p:scale>
        <a:sx n="25" d="100"/>
        <a:sy n="25"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N. Gregory Mankiw </a:t>
            </a:r>
            <a:br>
              <a:rPr lang="en-US" sz="1000" dirty="0"/>
            </a:br>
            <a:r>
              <a:rPr lang="en-US" sz="1000" dirty="0"/>
              <a:t>Principles Of Economics</a:t>
            </a:r>
            <a:br>
              <a:rPr lang="en-US" sz="1000" dirty="0"/>
            </a:br>
            <a:r>
              <a:rPr lang="en-US" sz="1000" dirty="0"/>
              <a:t>Eight Edition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982016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PowerPoint Slides prepared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75484" cy="104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71700" y="3276600"/>
            <a:ext cx="6896100" cy="2166747"/>
          </a:xfrm>
          <a:prstGeom prst="rect">
            <a:avLst/>
          </a:prstGeom>
        </p:spPr>
        <p:txBody>
          <a:bodyPr/>
          <a:lstStyle/>
          <a:p>
            <a:pPr lvl="0" algn="ctr">
              <a:spcBef>
                <a:spcPct val="20000"/>
              </a:spcBef>
              <a:defRPr/>
            </a:pPr>
            <a:r>
              <a:rPr lang="en-US" sz="6000" dirty="0">
                <a:solidFill>
                  <a:srgbClr val="AE122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Externalities</a:t>
            </a:r>
          </a:p>
        </p:txBody>
      </p:sp>
      <p:sp>
        <p:nvSpPr>
          <p:cNvPr id="11" name="Text Placeholder 10"/>
          <p:cNvSpPr>
            <a:spLocks noGrp="1"/>
          </p:cNvSpPr>
          <p:nvPr>
            <p:ph type="body" sz="quarter" idx="16"/>
          </p:nvPr>
        </p:nvSpPr>
        <p:spPr/>
        <p:txBody>
          <a:bodyPr/>
          <a:lstStyle/>
          <a:p>
            <a:pPr lvl="0"/>
            <a:r>
              <a:rPr lang="en-US" dirty="0"/>
              <a:t>CHAPTER </a:t>
            </a:r>
            <a:r>
              <a:rPr lang="en-US" sz="6600" dirty="0">
                <a:solidFill>
                  <a:srgbClr val="000000"/>
                </a:solidFill>
                <a:latin typeface="Cambria Math" panose="02040503050406030204" pitchFamily="18" charset="0"/>
                <a:ea typeface="Cambria Math" panose="02040503050406030204" pitchFamily="18" charset="0"/>
              </a:rPr>
              <a:t>10</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a:xfrm>
            <a:off x="8610600" y="6484939"/>
            <a:ext cx="533400" cy="373062"/>
          </a:xfrm>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1678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Figure 2 </a:t>
            </a:r>
            <a:r>
              <a:rPr lang="en-US" altLang="en-US" sz="2800" dirty="0"/>
              <a:t>Pollution and the Social Optimum</a:t>
            </a:r>
          </a:p>
        </p:txBody>
      </p:sp>
      <p:sp>
        <p:nvSpPr>
          <p:cNvPr id="2" name="Text Placeholder 1"/>
          <p:cNvSpPr>
            <a:spLocks noGrp="1"/>
          </p:cNvSpPr>
          <p:nvPr>
            <p:ph type="body" sz="quarter" idx="12"/>
          </p:nvPr>
        </p:nvSpPr>
        <p:spPr>
          <a:xfrm>
            <a:off x="228600" y="5392915"/>
            <a:ext cx="8763000" cy="855485"/>
          </a:xfrm>
        </p:spPr>
        <p:txBody>
          <a:bodyPr/>
          <a:lstStyle/>
          <a:p>
            <a:r>
              <a:rPr lang="en-US" dirty="0"/>
              <a:t>In the presence of a negative externality, such as pollution, the social cost of the good exceeds the private cost. The optimal quantity, Q</a:t>
            </a:r>
            <a:r>
              <a:rPr lang="en-US" baseline="-25000" dirty="0"/>
              <a:t>OPTIMUM</a:t>
            </a:r>
            <a:r>
              <a:rPr lang="en-US" dirty="0"/>
              <a:t>, is therefore smaller than the equilibrium quantity, Q</a:t>
            </a:r>
            <a:r>
              <a:rPr lang="en-US" baseline="-25000" dirty="0"/>
              <a:t>MARKET</a:t>
            </a:r>
            <a:r>
              <a:rPr lang="en-US" dirty="0"/>
              <a:t>.</a:t>
            </a:r>
          </a:p>
        </p:txBody>
      </p:sp>
      <p:pic>
        <p:nvPicPr>
          <p:cNvPr id="3" name="Picture 2" descr="A line graph with quantity of aluminum on the x axis and price of aluminum on the y axis. A positive line labeled social cost, private cost and external cost, intersects the demand private value line at a point labeled optimum at quantity Q optimum. The supply, private cost, line intersects the demand line at a point labeled Equilibrium and quantity Q Market. The difference between the supply line and social cost line is labeled external cost."/>
          <p:cNvPicPr>
            <a:picLocks noChangeAspect="1"/>
          </p:cNvPicPr>
          <p:nvPr/>
        </p:nvPicPr>
        <p:blipFill>
          <a:blip r:embed="rId2"/>
          <a:stretch>
            <a:fillRect/>
          </a:stretch>
        </p:blipFill>
        <p:spPr>
          <a:xfrm>
            <a:off x="1295400" y="990600"/>
            <a:ext cx="6553200" cy="4306702"/>
          </a:xfrm>
          <a:prstGeom prst="rect">
            <a:avLst/>
          </a:prstGeom>
        </p:spPr>
      </p:pic>
      <p:sp>
        <p:nvSpPr>
          <p:cNvPr id="17412"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7411" name="Slide Number Placeholder 1"/>
          <p:cNvSpPr>
            <a:spLocks noGrp="1"/>
          </p:cNvSpPr>
          <p:nvPr>
            <p:ph type="sldNum" sz="quarter" idx="13"/>
          </p:nvPr>
        </p:nvSpPr>
        <p:spPr>
          <a:xfrm>
            <a:off x="8750299" y="6481674"/>
            <a:ext cx="384176" cy="236538"/>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FA7907F-8126-46FC-A8D8-46D2181FC43B}" type="slidenum">
              <a:rPr lang="en-US" altLang="en-US" sz="1200" smtClean="0">
                <a:solidFill>
                  <a:srgbClr val="002060"/>
                </a:solidFill>
              </a:rPr>
              <a:pPr eaLnBrk="1" hangingPunct="1"/>
              <a:t>10</a:t>
            </a:fld>
            <a:endParaRPr lang="en-US" altLang="en-US" sz="1200" dirty="0">
              <a:solidFill>
                <a:srgbClr val="002060"/>
              </a:solidFill>
            </a:endParaRPr>
          </a:p>
        </p:txBody>
      </p:sp>
    </p:spTree>
    <p:extLst>
      <p:ext uri="{BB962C8B-B14F-4D97-AF65-F5344CB8AC3E}">
        <p14:creationId xmlns:p14="http://schemas.microsoft.com/office/powerpoint/2010/main" val="379060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wrap="square" anchor="t"/>
          <a:lstStyle/>
          <a:p>
            <a:r>
              <a:rPr lang="en-US" altLang="en-US" sz="2800" dirty="0"/>
              <a:t>Externalities and Market Inefficiency, Part 4</a:t>
            </a:r>
          </a:p>
        </p:txBody>
      </p:sp>
      <p:sp>
        <p:nvSpPr>
          <p:cNvPr id="18435" name="Content Placeholder 2"/>
          <p:cNvSpPr>
            <a:spLocks noGrp="1"/>
          </p:cNvSpPr>
          <p:nvPr>
            <p:ph idx="1"/>
          </p:nvPr>
        </p:nvSpPr>
        <p:spPr>
          <a:xfrm>
            <a:off x="277813" y="1025525"/>
            <a:ext cx="8588375" cy="4918075"/>
          </a:xfrm>
        </p:spPr>
        <p:txBody>
          <a:bodyPr/>
          <a:lstStyle/>
          <a:p>
            <a:r>
              <a:rPr lang="en-US" altLang="en-US" dirty="0"/>
              <a:t>Negative externalities</a:t>
            </a:r>
          </a:p>
          <a:p>
            <a:pPr lvl="1"/>
            <a:r>
              <a:rPr lang="en-US" altLang="en-US" dirty="0"/>
              <a:t>Optimum quantity produced</a:t>
            </a:r>
          </a:p>
          <a:p>
            <a:pPr lvl="2"/>
            <a:r>
              <a:rPr lang="en-US" altLang="en-US" dirty="0"/>
              <a:t>Maximize total welfare</a:t>
            </a:r>
          </a:p>
          <a:p>
            <a:pPr lvl="2"/>
            <a:r>
              <a:rPr lang="en-US" altLang="en-US" dirty="0"/>
              <a:t>Smaller than market equilibrium quantity</a:t>
            </a:r>
          </a:p>
          <a:p>
            <a:r>
              <a:rPr lang="en-US" altLang="en-US" dirty="0"/>
              <a:t>Government – correct market failure</a:t>
            </a:r>
          </a:p>
          <a:p>
            <a:pPr lvl="1"/>
            <a:r>
              <a:rPr lang="en-US" altLang="en-US" dirty="0"/>
              <a:t>Internalizing the externality</a:t>
            </a:r>
          </a:p>
          <a:p>
            <a:pPr lvl="2"/>
            <a:r>
              <a:rPr lang="en-US" altLang="en-US" dirty="0"/>
              <a:t>Altering incentives so that people take account of the external effects of their actions</a:t>
            </a:r>
          </a:p>
        </p:txBody>
      </p:sp>
      <p:sp>
        <p:nvSpPr>
          <p:cNvPr id="18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7" name="Slide Number Placeholder 1"/>
          <p:cNvSpPr>
            <a:spLocks noGrp="1"/>
          </p:cNvSpPr>
          <p:nvPr>
            <p:ph type="sldNum" sz="quarter" idx="10"/>
          </p:nvPr>
        </p:nvSpPr>
        <p:spPr>
          <a:xfrm>
            <a:off x="8686800" y="6423025"/>
            <a:ext cx="4524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73218485-546B-40E3-A35F-0F4430D1E953}" type="slidenum">
              <a:rPr lang="en-US" altLang="en-US" sz="1200" smtClean="0">
                <a:solidFill>
                  <a:srgbClr val="002060"/>
                </a:solidFill>
              </a:rPr>
              <a:pPr eaLnBrk="1" hangingPunct="1"/>
              <a:t>11</a:t>
            </a:fld>
            <a:endParaRPr lang="en-US" altLang="en-US" sz="1200" dirty="0">
              <a:solidFill>
                <a:srgbClr val="002060"/>
              </a:solidFill>
            </a:endParaRPr>
          </a:p>
        </p:txBody>
      </p:sp>
    </p:spTree>
    <p:extLst>
      <p:ext uri="{BB962C8B-B14F-4D97-AF65-F5344CB8AC3E}">
        <p14:creationId xmlns:p14="http://schemas.microsoft.com/office/powerpoint/2010/main" val="265054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wrap="square" anchor="t"/>
          <a:lstStyle/>
          <a:p>
            <a:r>
              <a:rPr lang="en-US" altLang="en-US" sz="2800" dirty="0"/>
              <a:t>Externalities and Market Inefficiency, Part 5</a:t>
            </a:r>
          </a:p>
        </p:txBody>
      </p:sp>
      <p:sp>
        <p:nvSpPr>
          <p:cNvPr id="19459" name="Content Placeholder 2"/>
          <p:cNvSpPr>
            <a:spLocks noGrp="1"/>
          </p:cNvSpPr>
          <p:nvPr>
            <p:ph idx="1"/>
          </p:nvPr>
        </p:nvSpPr>
        <p:spPr>
          <a:xfrm>
            <a:off x="277813" y="1025525"/>
            <a:ext cx="8588375" cy="4613275"/>
          </a:xfrm>
        </p:spPr>
        <p:txBody>
          <a:bodyPr/>
          <a:lstStyle/>
          <a:p>
            <a:r>
              <a:rPr lang="en-US" altLang="en-US" dirty="0"/>
              <a:t>Positive externalities</a:t>
            </a:r>
          </a:p>
          <a:p>
            <a:pPr lvl="1"/>
            <a:r>
              <a:rPr lang="en-US" altLang="en-US" dirty="0"/>
              <a:t>Education</a:t>
            </a:r>
          </a:p>
          <a:p>
            <a:pPr lvl="2"/>
            <a:r>
              <a:rPr lang="en-US" altLang="en-US" dirty="0"/>
              <a:t>Benefit of education is private</a:t>
            </a:r>
          </a:p>
          <a:p>
            <a:pPr lvl="2"/>
            <a:r>
              <a:rPr lang="en-US" altLang="en-US" dirty="0"/>
              <a:t>Externalities: better government, lower crime rates, higher productivity and wages</a:t>
            </a:r>
          </a:p>
          <a:p>
            <a:pPr lvl="1"/>
            <a:r>
              <a:rPr lang="en-US" altLang="en-US" dirty="0"/>
              <a:t>Social value is greater than private value</a:t>
            </a:r>
          </a:p>
          <a:p>
            <a:pPr lvl="1"/>
            <a:r>
              <a:rPr lang="en-US" altLang="en-US" dirty="0"/>
              <a:t>Social value curve</a:t>
            </a:r>
          </a:p>
          <a:p>
            <a:pPr lvl="2"/>
            <a:r>
              <a:rPr lang="en-US" altLang="en-US" dirty="0"/>
              <a:t>Above the demand curve</a:t>
            </a: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9461" name="Slide Number Placeholder 1"/>
          <p:cNvSpPr>
            <a:spLocks noGrp="1"/>
          </p:cNvSpPr>
          <p:nvPr>
            <p:ph type="sldNum" sz="quarter" idx="10"/>
          </p:nvPr>
        </p:nvSpPr>
        <p:spPr>
          <a:xfrm>
            <a:off x="8686800" y="6423025"/>
            <a:ext cx="4524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4239983-F5E5-4D40-AA20-20510C23838B}" type="slidenum">
              <a:rPr lang="en-US" altLang="en-US" sz="1200" smtClean="0">
                <a:solidFill>
                  <a:srgbClr val="002060"/>
                </a:solidFill>
              </a:rPr>
              <a:pPr eaLnBrk="1" hangingPunct="1"/>
              <a:t>12</a:t>
            </a:fld>
            <a:endParaRPr lang="en-US" altLang="en-US" sz="1200" dirty="0">
              <a:solidFill>
                <a:srgbClr val="002060"/>
              </a:solidFill>
            </a:endParaRPr>
          </a:p>
        </p:txBody>
      </p:sp>
    </p:spTree>
    <p:extLst>
      <p:ext uri="{BB962C8B-B14F-4D97-AF65-F5344CB8AC3E}">
        <p14:creationId xmlns:p14="http://schemas.microsoft.com/office/powerpoint/2010/main" val="31971136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Figure 3 </a:t>
            </a:r>
            <a:r>
              <a:rPr lang="en-US" altLang="en-US" sz="2800" dirty="0"/>
              <a:t>Education and the Social Optimum</a:t>
            </a:r>
          </a:p>
        </p:txBody>
      </p:sp>
      <p:sp>
        <p:nvSpPr>
          <p:cNvPr id="2" name="Text Placeholder 1"/>
          <p:cNvSpPr>
            <a:spLocks noGrp="1"/>
          </p:cNvSpPr>
          <p:nvPr>
            <p:ph type="body" sz="quarter" idx="12"/>
          </p:nvPr>
        </p:nvSpPr>
        <p:spPr>
          <a:xfrm>
            <a:off x="228600" y="5486401"/>
            <a:ext cx="8751277" cy="685800"/>
          </a:xfrm>
        </p:spPr>
        <p:txBody>
          <a:bodyPr/>
          <a:lstStyle/>
          <a:p>
            <a:r>
              <a:rPr lang="en-US" dirty="0"/>
              <a:t>In the presence of a positive externality, the social value of the good exceeds the private value. The optimal quantity, Q</a:t>
            </a:r>
            <a:r>
              <a:rPr lang="en-US" baseline="-25000" dirty="0"/>
              <a:t>OPTIMUM</a:t>
            </a:r>
            <a:r>
              <a:rPr lang="en-US" dirty="0"/>
              <a:t>, is therefore larger than the equilibrium quantity, Q</a:t>
            </a:r>
            <a:r>
              <a:rPr lang="en-US" baseline="-25000" dirty="0"/>
              <a:t>MARKET</a:t>
            </a:r>
            <a:r>
              <a:rPr lang="en-US" dirty="0"/>
              <a:t>.</a:t>
            </a:r>
          </a:p>
        </p:txBody>
      </p:sp>
      <p:pic>
        <p:nvPicPr>
          <p:cNvPr id="3" name="Picture 2" descr="A line graph with quantity of education on the x axis and price of education on the y axis. The supply (private cost) curve intersects the demand (private value) curve at a point labeled equilibrium at quantity Q market. A second negative curve above the demand curve is labeled Social value (private value and external benefit). The external benefit is an arrow that rises from the demand, private value, line to the social value, private value and external benefit, line. Where the social value (private value and external benefit) line and the supply (private cost) lines intersect is a point labeled optimum at quantity Q Optimum."/>
          <p:cNvPicPr>
            <a:picLocks noChangeAspect="1"/>
          </p:cNvPicPr>
          <p:nvPr/>
        </p:nvPicPr>
        <p:blipFill>
          <a:blip r:embed="rId2"/>
          <a:stretch>
            <a:fillRect/>
          </a:stretch>
        </p:blipFill>
        <p:spPr>
          <a:xfrm>
            <a:off x="838200" y="990600"/>
            <a:ext cx="7348484" cy="3959225"/>
          </a:xfrm>
          <a:prstGeom prst="rect">
            <a:avLst/>
          </a:prstGeom>
        </p:spPr>
      </p:pic>
      <p:sp>
        <p:nvSpPr>
          <p:cNvPr id="20484" name="Footer Placeholder 3"/>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0483" name="Slide Number Placeholder 1"/>
          <p:cNvSpPr>
            <a:spLocks noGrp="1"/>
          </p:cNvSpPr>
          <p:nvPr>
            <p:ph type="sldNum" sz="quarter" idx="13"/>
          </p:nvPr>
        </p:nvSpPr>
        <p:spPr>
          <a:xfrm>
            <a:off x="8763000" y="6473826"/>
            <a:ext cx="376238" cy="234952"/>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2DA9606-3E03-444F-AE0A-3E9C3BF12179}" type="slidenum">
              <a:rPr lang="en-US" altLang="en-US" sz="1200" smtClean="0">
                <a:solidFill>
                  <a:srgbClr val="002060"/>
                </a:solidFill>
              </a:rPr>
              <a:pPr eaLnBrk="1" hangingPunct="1"/>
              <a:t>13</a:t>
            </a:fld>
            <a:endParaRPr lang="en-US" altLang="en-US" sz="1200" dirty="0">
              <a:solidFill>
                <a:srgbClr val="002060"/>
              </a:solidFill>
            </a:endParaRPr>
          </a:p>
        </p:txBody>
      </p:sp>
    </p:spTree>
    <p:extLst>
      <p:ext uri="{BB962C8B-B14F-4D97-AF65-F5344CB8AC3E}">
        <p14:creationId xmlns:p14="http://schemas.microsoft.com/office/powerpoint/2010/main" val="97451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wrap="square" anchor="t"/>
          <a:lstStyle/>
          <a:p>
            <a:r>
              <a:rPr lang="en-US" altLang="en-US" sz="2800" dirty="0"/>
              <a:t>Externalities and Market Inefficiency, Part 6</a:t>
            </a:r>
          </a:p>
        </p:txBody>
      </p:sp>
      <p:sp>
        <p:nvSpPr>
          <p:cNvPr id="21507" name="Content Placeholder 2"/>
          <p:cNvSpPr>
            <a:spLocks noGrp="1"/>
          </p:cNvSpPr>
          <p:nvPr>
            <p:ph idx="1"/>
          </p:nvPr>
        </p:nvSpPr>
        <p:spPr>
          <a:xfrm>
            <a:off x="277813" y="1025525"/>
            <a:ext cx="8588375" cy="3622675"/>
          </a:xfrm>
        </p:spPr>
        <p:txBody>
          <a:bodyPr/>
          <a:lstStyle/>
          <a:p>
            <a:r>
              <a:rPr lang="en-US" altLang="en-US" dirty="0"/>
              <a:t>Positive externalities</a:t>
            </a:r>
          </a:p>
          <a:p>
            <a:pPr lvl="1"/>
            <a:r>
              <a:rPr lang="en-US" altLang="en-US" dirty="0"/>
              <a:t>Socially optimal quantity is greater than market equilibrium quantity</a:t>
            </a:r>
          </a:p>
          <a:p>
            <a:pPr lvl="1"/>
            <a:r>
              <a:rPr lang="en-US" altLang="en-US" dirty="0"/>
              <a:t>Government – correct market failure</a:t>
            </a:r>
          </a:p>
          <a:p>
            <a:pPr lvl="2"/>
            <a:r>
              <a:rPr lang="en-US" altLang="en-US" dirty="0"/>
              <a:t>Internalize the externality</a:t>
            </a:r>
          </a:p>
          <a:p>
            <a:pPr lvl="2"/>
            <a:r>
              <a:rPr lang="en-US" altLang="en-US" dirty="0"/>
              <a:t>Subsidy </a:t>
            </a:r>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1509"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BFE4A83-0B87-4843-84E0-5B052F4B3F12}" type="slidenum">
              <a:rPr lang="en-US" altLang="en-US" sz="1200" smtClean="0">
                <a:solidFill>
                  <a:srgbClr val="002060"/>
                </a:solidFill>
              </a:rPr>
              <a:pPr eaLnBrk="1" hangingPunct="1"/>
              <a:t>14</a:t>
            </a:fld>
            <a:endParaRPr lang="en-US" altLang="en-US" sz="1200" dirty="0">
              <a:solidFill>
                <a:srgbClr val="002060"/>
              </a:solidFill>
            </a:endParaRPr>
          </a:p>
        </p:txBody>
      </p:sp>
    </p:spTree>
    <p:extLst>
      <p:ext uri="{BB962C8B-B14F-4D97-AF65-F5344CB8AC3E}">
        <p14:creationId xmlns:p14="http://schemas.microsoft.com/office/powerpoint/2010/main" val="21521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wrap="square" anchor="t"/>
          <a:lstStyle/>
          <a:p>
            <a:r>
              <a:rPr lang="en-US" altLang="en-US" sz="2800" dirty="0"/>
              <a:t>Externalities and Market Inefficiency, Part 7</a:t>
            </a:r>
          </a:p>
        </p:txBody>
      </p:sp>
      <p:sp>
        <p:nvSpPr>
          <p:cNvPr id="22531" name="Content Placeholder 2"/>
          <p:cNvSpPr>
            <a:spLocks noGrp="1"/>
          </p:cNvSpPr>
          <p:nvPr>
            <p:ph idx="1"/>
          </p:nvPr>
        </p:nvSpPr>
        <p:spPr>
          <a:xfrm>
            <a:off x="277813" y="1025525"/>
            <a:ext cx="8588375" cy="4841875"/>
          </a:xfrm>
        </p:spPr>
        <p:txBody>
          <a:bodyPr/>
          <a:lstStyle/>
          <a:p>
            <a:r>
              <a:rPr lang="en-US" altLang="en-US" dirty="0"/>
              <a:t>Negative externalities</a:t>
            </a:r>
          </a:p>
          <a:p>
            <a:pPr lvl="1"/>
            <a:r>
              <a:rPr lang="en-US" altLang="en-US" dirty="0"/>
              <a:t>Markets produce a larger quantity than is socially desirable</a:t>
            </a:r>
          </a:p>
          <a:p>
            <a:pPr lvl="1"/>
            <a:r>
              <a:rPr lang="en-US" altLang="en-US" dirty="0"/>
              <a:t>Government: tax</a:t>
            </a:r>
          </a:p>
          <a:p>
            <a:r>
              <a:rPr lang="en-US" altLang="en-US" dirty="0"/>
              <a:t>Positive externalities</a:t>
            </a:r>
          </a:p>
          <a:p>
            <a:pPr lvl="1"/>
            <a:r>
              <a:rPr lang="en-US" altLang="en-US" dirty="0"/>
              <a:t>Markets produce a smaller quantity than is socially desirable</a:t>
            </a:r>
          </a:p>
          <a:p>
            <a:pPr lvl="1"/>
            <a:r>
              <a:rPr lang="en-US" altLang="en-US" dirty="0"/>
              <a:t>Government: subsidy</a:t>
            </a:r>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2533" name="Slide Number Placeholder 1"/>
          <p:cNvSpPr>
            <a:spLocks noGrp="1"/>
          </p:cNvSpPr>
          <p:nvPr>
            <p:ph type="sldNum" sz="quarter" idx="10"/>
          </p:nvPr>
        </p:nvSpPr>
        <p:spPr>
          <a:xfrm>
            <a:off x="8686800" y="6423025"/>
            <a:ext cx="4524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2D6730A-CFDA-4DEA-B5D9-BA4A8BA53BCF}" type="slidenum">
              <a:rPr lang="en-US" altLang="en-US" sz="1200" smtClean="0">
                <a:solidFill>
                  <a:srgbClr val="002060"/>
                </a:solidFill>
              </a:rPr>
              <a:pPr eaLnBrk="1" hangingPunct="1"/>
              <a:t>15</a:t>
            </a:fld>
            <a:endParaRPr lang="en-US" altLang="en-US" sz="1200">
              <a:solidFill>
                <a:srgbClr val="002060"/>
              </a:solidFill>
            </a:endParaRPr>
          </a:p>
        </p:txBody>
      </p:sp>
    </p:spTree>
    <p:extLst>
      <p:ext uri="{BB962C8B-B14F-4D97-AF65-F5344CB8AC3E}">
        <p14:creationId xmlns:p14="http://schemas.microsoft.com/office/powerpoint/2010/main" val="3804999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a:xfrm>
            <a:off x="838200" y="0"/>
            <a:ext cx="8118474" cy="1143000"/>
          </a:xfrm>
        </p:spPr>
        <p:txBody>
          <a:bodyPr anchor="t"/>
          <a:lstStyle/>
          <a:p>
            <a:pPr algn="l"/>
            <a:r>
              <a:rPr lang="en-US" altLang="en-US" dirty="0"/>
              <a:t>Technology spillovers, industrial policy, and patent protection, Part 1</a:t>
            </a:r>
          </a:p>
        </p:txBody>
      </p:sp>
      <p:sp>
        <p:nvSpPr>
          <p:cNvPr id="23555" name="Content Placeholder 1"/>
          <p:cNvSpPr>
            <a:spLocks noGrp="1"/>
          </p:cNvSpPr>
          <p:nvPr>
            <p:ph idx="1"/>
          </p:nvPr>
        </p:nvSpPr>
        <p:spPr>
          <a:xfrm>
            <a:off x="457200" y="1371600"/>
            <a:ext cx="8458200" cy="4038600"/>
          </a:xfrm>
        </p:spPr>
        <p:txBody>
          <a:bodyPr/>
          <a:lstStyle/>
          <a:p>
            <a:r>
              <a:rPr lang="en-US" altLang="en-US" dirty="0"/>
              <a:t>Technology spillover = Positive externality</a:t>
            </a:r>
          </a:p>
          <a:p>
            <a:pPr lvl="1"/>
            <a:r>
              <a:rPr lang="en-US" altLang="en-US" dirty="0"/>
              <a:t>Impact of one firm’s research and production efforts on other firms’ access to technological advance</a:t>
            </a:r>
          </a:p>
          <a:p>
            <a:pPr lvl="1"/>
            <a:r>
              <a:rPr lang="en-US" altLang="en-US" dirty="0"/>
              <a:t>Government: internalize the externality</a:t>
            </a:r>
          </a:p>
          <a:p>
            <a:pPr lvl="2"/>
            <a:r>
              <a:rPr lang="en-US" altLang="en-US" dirty="0"/>
              <a:t>Subsidy = value of the technology spillover</a:t>
            </a:r>
          </a:p>
        </p:txBody>
      </p:sp>
      <p:sp>
        <p:nvSpPr>
          <p:cNvPr id="23557" name="Footer Placeholder 4"/>
          <p:cNvSpPr>
            <a:spLocks noGrp="1"/>
          </p:cNvSpPr>
          <p:nvPr>
            <p:ph type="ftr" sz="quarter" idx="11"/>
          </p:nvPr>
        </p:nvSpPr>
        <p:spPr bwMode="auto">
          <a:xfrm>
            <a:off x="0" y="6400801"/>
            <a:ext cx="8610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3556" name="Slide Number Placeholder 1"/>
          <p:cNvSpPr>
            <a:spLocks noGrp="1"/>
          </p:cNvSpPr>
          <p:nvPr>
            <p:ph type="sldNum" sz="quarter" idx="10"/>
          </p:nvPr>
        </p:nvSpPr>
        <p:spPr>
          <a:xfrm>
            <a:off x="8763000" y="6467475"/>
            <a:ext cx="381000" cy="314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4695475-5F67-476A-8501-A48405B9B561}" type="slidenum">
              <a:rPr lang="en-US" altLang="en-US" sz="1200" smtClean="0">
                <a:solidFill>
                  <a:srgbClr val="002060"/>
                </a:solidFill>
              </a:rPr>
              <a:pPr eaLnBrk="1" hangingPunct="1"/>
              <a:t>16</a:t>
            </a:fld>
            <a:endParaRPr lang="en-US" altLang="en-US" sz="1200" dirty="0">
              <a:solidFill>
                <a:srgbClr val="002060"/>
              </a:solidFill>
            </a:endParaRPr>
          </a:p>
        </p:txBody>
      </p:sp>
    </p:spTree>
    <p:extLst>
      <p:ext uri="{BB962C8B-B14F-4D97-AF65-F5344CB8AC3E}">
        <p14:creationId xmlns:p14="http://schemas.microsoft.com/office/powerpoint/2010/main" val="315357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a:xfrm>
            <a:off x="838200" y="0"/>
            <a:ext cx="8118474" cy="1066800"/>
          </a:xfrm>
        </p:spPr>
        <p:txBody>
          <a:bodyPr anchor="t"/>
          <a:lstStyle/>
          <a:p>
            <a:pPr algn="l"/>
            <a:r>
              <a:rPr lang="en-US" altLang="en-US" dirty="0"/>
              <a:t>Technology spillovers, industrial policy, and patent protection, Part 2</a:t>
            </a:r>
          </a:p>
        </p:txBody>
      </p:sp>
      <p:sp>
        <p:nvSpPr>
          <p:cNvPr id="24579" name="Content Placeholder 1"/>
          <p:cNvSpPr>
            <a:spLocks noGrp="1"/>
          </p:cNvSpPr>
          <p:nvPr>
            <p:ph idx="1"/>
          </p:nvPr>
        </p:nvSpPr>
        <p:spPr>
          <a:xfrm>
            <a:off x="457200" y="1295400"/>
            <a:ext cx="8458200" cy="4419600"/>
          </a:xfrm>
        </p:spPr>
        <p:txBody>
          <a:bodyPr/>
          <a:lstStyle/>
          <a:p>
            <a:r>
              <a:rPr lang="en-US" altLang="en-US" dirty="0"/>
              <a:t>Industrial policy</a:t>
            </a:r>
          </a:p>
          <a:p>
            <a:pPr lvl="1"/>
            <a:r>
              <a:rPr lang="en-US" altLang="en-US" dirty="0"/>
              <a:t>Government intervention in the economy that aims to promote technology-enhancing industries</a:t>
            </a:r>
          </a:p>
          <a:p>
            <a:r>
              <a:rPr lang="en-US" altLang="en-US" dirty="0"/>
              <a:t>Patent law</a:t>
            </a:r>
          </a:p>
          <a:p>
            <a:pPr lvl="1"/>
            <a:r>
              <a:rPr lang="en-US" altLang="en-US" dirty="0"/>
              <a:t>Protect the rights of inventors by giving them exclusive use of their inventions for a period of time</a:t>
            </a:r>
          </a:p>
        </p:txBody>
      </p:sp>
      <p:sp>
        <p:nvSpPr>
          <p:cNvPr id="24581" name="Footer Placeholder 4"/>
          <p:cNvSpPr>
            <a:spLocks noGrp="1"/>
          </p:cNvSpPr>
          <p:nvPr>
            <p:ph type="ftr" sz="quarter" idx="11"/>
          </p:nvPr>
        </p:nvSpPr>
        <p:spPr bwMode="auto">
          <a:xfrm>
            <a:off x="0" y="6400801"/>
            <a:ext cx="8628063"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4580" name="Slide Number Placeholder 1"/>
          <p:cNvSpPr>
            <a:spLocks noGrp="1"/>
          </p:cNvSpPr>
          <p:nvPr>
            <p:ph type="sldNum" sz="quarter" idx="10"/>
          </p:nvPr>
        </p:nvSpPr>
        <p:spPr>
          <a:xfrm>
            <a:off x="8763000" y="6467475"/>
            <a:ext cx="381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249090B-425B-4B6A-BF0D-71369B3111A7}" type="slidenum">
              <a:rPr lang="en-US" altLang="en-US" sz="1200" smtClean="0">
                <a:solidFill>
                  <a:srgbClr val="002060"/>
                </a:solidFill>
              </a:rPr>
              <a:pPr eaLnBrk="1" hangingPunct="1"/>
              <a:t>17</a:t>
            </a:fld>
            <a:endParaRPr lang="en-US" altLang="en-US" sz="1200" dirty="0">
              <a:solidFill>
                <a:srgbClr val="002060"/>
              </a:solidFill>
            </a:endParaRPr>
          </a:p>
        </p:txBody>
      </p:sp>
    </p:spTree>
    <p:extLst>
      <p:ext uri="{BB962C8B-B14F-4D97-AF65-F5344CB8AC3E}">
        <p14:creationId xmlns:p14="http://schemas.microsoft.com/office/powerpoint/2010/main" val="381554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 Part 2</a:t>
            </a:r>
          </a:p>
        </p:txBody>
      </p:sp>
      <p:sp>
        <p:nvSpPr>
          <p:cNvPr id="5" name="Text Placeholder 4"/>
          <p:cNvSpPr>
            <a:spLocks noGrp="1"/>
          </p:cNvSpPr>
          <p:nvPr>
            <p:ph type="body" sz="quarter" idx="12"/>
          </p:nvPr>
        </p:nvSpPr>
        <p:spPr/>
        <p:txBody>
          <a:bodyPr/>
          <a:lstStyle/>
          <a:p>
            <a:r>
              <a:rPr lang="en-US" dirty="0"/>
              <a:t>Vaccines</a:t>
            </a:r>
          </a:p>
        </p:txBody>
      </p:sp>
      <p:sp>
        <p:nvSpPr>
          <p:cNvPr id="6" name="Text Placeholder 5"/>
          <p:cNvSpPr>
            <a:spLocks noGrp="1"/>
          </p:cNvSpPr>
          <p:nvPr>
            <p:ph type="body" sz="quarter" idx="14"/>
          </p:nvPr>
        </p:nvSpPr>
        <p:spPr>
          <a:xfrm>
            <a:off x="533400" y="1143000"/>
            <a:ext cx="8077200" cy="2667000"/>
          </a:xfrm>
        </p:spPr>
        <p:txBody>
          <a:bodyPr/>
          <a:lstStyle/>
          <a:p>
            <a:r>
              <a:rPr lang="en-US" sz="2800" dirty="0"/>
              <a:t>“Considering the costs of restricting free choice, and the share of people in the US who choose not to vaccinate their children for measles, the social benefit of mandating measles vaccines for all Americans (except those with compelling medical reasons) would exceed the social cost.”</a:t>
            </a:r>
          </a:p>
        </p:txBody>
      </p:sp>
      <p:pic>
        <p:nvPicPr>
          <p:cNvPr id="3074" name="Picture 2" descr="A pie graph titled what do economists say? 6 percent disagree, 5 percent are uncertain, and 89 percent ag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995" y="3886200"/>
            <a:ext cx="413601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a:xfrm>
            <a:off x="0" y="6400801"/>
            <a:ext cx="8610600" cy="457200"/>
          </a:xfrm>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Slide Number Placeholder 2"/>
          <p:cNvSpPr>
            <a:spLocks noGrp="1"/>
          </p:cNvSpPr>
          <p:nvPr>
            <p:ph type="sldNum" sz="quarter" idx="10"/>
          </p:nvPr>
        </p:nvSpPr>
        <p:spPr>
          <a:xfrm>
            <a:off x="8763000" y="6467475"/>
            <a:ext cx="381000" cy="314325"/>
          </a:xfrm>
        </p:spPr>
        <p:txBody>
          <a:bodyPr/>
          <a:lstStyle/>
          <a:p>
            <a:pPr fontAlgn="base">
              <a:spcAft>
                <a:spcPct val="0"/>
              </a:spcAft>
              <a:defRPr/>
            </a:pPr>
            <a:fld id="{CFA536BC-3ED5-4293-8323-16A4258B4A0B}" type="slidenum">
              <a:rPr lang="en-US" smtClean="0"/>
              <a:pPr fontAlgn="base">
                <a:spcAft>
                  <a:spcPct val="0"/>
                </a:spcAft>
                <a:defRPr/>
              </a:pPr>
              <a:t>18</a:t>
            </a:fld>
            <a:endParaRPr lang="en-US" dirty="0"/>
          </a:p>
        </p:txBody>
      </p:sp>
    </p:spTree>
    <p:extLst>
      <p:ext uri="{BB962C8B-B14F-4D97-AF65-F5344CB8AC3E}">
        <p14:creationId xmlns:p14="http://schemas.microsoft.com/office/powerpoint/2010/main" val="404168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wrap="square" anchor="t"/>
          <a:lstStyle/>
          <a:p>
            <a:pPr algn="l"/>
            <a:r>
              <a:rPr lang="en-US" altLang="en-US" sz="3200" dirty="0"/>
              <a:t>Public Policies toward Externalities, Part 1</a:t>
            </a:r>
          </a:p>
        </p:txBody>
      </p:sp>
      <p:sp>
        <p:nvSpPr>
          <p:cNvPr id="25603" name="Content Placeholder 2"/>
          <p:cNvSpPr>
            <a:spLocks noGrp="1"/>
          </p:cNvSpPr>
          <p:nvPr>
            <p:ph idx="1"/>
          </p:nvPr>
        </p:nvSpPr>
        <p:spPr>
          <a:xfrm>
            <a:off x="244729" y="980188"/>
            <a:ext cx="8588375" cy="5146675"/>
          </a:xfrm>
        </p:spPr>
        <p:txBody>
          <a:bodyPr/>
          <a:lstStyle/>
          <a:p>
            <a:r>
              <a:rPr lang="en-US" altLang="en-US" dirty="0"/>
              <a:t>Command-and-control policies</a:t>
            </a:r>
          </a:p>
          <a:p>
            <a:pPr lvl="1"/>
            <a:r>
              <a:rPr lang="en-US" altLang="en-US" dirty="0"/>
              <a:t>Regulate behavior directly</a:t>
            </a:r>
          </a:p>
          <a:p>
            <a:pPr lvl="1"/>
            <a:r>
              <a:rPr lang="en-US" altLang="en-US" dirty="0"/>
              <a:t>Regulation </a:t>
            </a:r>
          </a:p>
          <a:p>
            <a:r>
              <a:rPr lang="en-US" altLang="en-US" dirty="0"/>
              <a:t>Market-based policies </a:t>
            </a:r>
          </a:p>
          <a:p>
            <a:pPr lvl="1"/>
            <a:r>
              <a:rPr lang="en-US" altLang="en-US" dirty="0"/>
              <a:t>Provide incentives so that private decision makers will choose to solve the problem on their own</a:t>
            </a:r>
          </a:p>
          <a:p>
            <a:pPr lvl="1"/>
            <a:r>
              <a:rPr lang="en-US" altLang="en-US" dirty="0"/>
              <a:t>Corrective taxes and subsidies</a:t>
            </a:r>
          </a:p>
          <a:p>
            <a:pPr lvl="1"/>
            <a:r>
              <a:rPr lang="en-US" altLang="en-US" dirty="0"/>
              <a:t>Tradable pollution permits</a:t>
            </a: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5605"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FC9C0B2-7115-4C4A-8A37-30961E85536D}" type="slidenum">
              <a:rPr lang="en-US" altLang="en-US" sz="1200" smtClean="0">
                <a:solidFill>
                  <a:srgbClr val="002060"/>
                </a:solidFill>
              </a:rPr>
              <a:pPr eaLnBrk="1" hangingPunct="1"/>
              <a:t>19</a:t>
            </a:fld>
            <a:endParaRPr lang="en-US" altLang="en-US" sz="1200">
              <a:solidFill>
                <a:srgbClr val="002060"/>
              </a:solidFill>
            </a:endParaRPr>
          </a:p>
        </p:txBody>
      </p:sp>
    </p:spTree>
    <p:extLst>
      <p:ext uri="{BB962C8B-B14F-4D97-AF65-F5344CB8AC3E}">
        <p14:creationId xmlns:p14="http://schemas.microsoft.com/office/powerpoint/2010/main" val="229358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wrap="square" anchor="t"/>
          <a:lstStyle/>
          <a:p>
            <a:r>
              <a:rPr lang="en-US" altLang="en-US" dirty="0"/>
              <a:t>Externalities, Part 1</a:t>
            </a:r>
          </a:p>
        </p:txBody>
      </p:sp>
      <p:sp>
        <p:nvSpPr>
          <p:cNvPr id="10243" name="Content Placeholder 2"/>
          <p:cNvSpPr>
            <a:spLocks noGrp="1"/>
          </p:cNvSpPr>
          <p:nvPr>
            <p:ph idx="1"/>
          </p:nvPr>
        </p:nvSpPr>
        <p:spPr>
          <a:xfrm>
            <a:off x="277813" y="1025525"/>
            <a:ext cx="8588375" cy="4537075"/>
          </a:xfrm>
        </p:spPr>
        <p:txBody>
          <a:bodyPr/>
          <a:lstStyle/>
          <a:p>
            <a:r>
              <a:rPr lang="en-US" altLang="en-US" dirty="0"/>
              <a:t>Government action can sometimes improve upon market outcomes</a:t>
            </a:r>
          </a:p>
          <a:p>
            <a:pPr lvl="1"/>
            <a:r>
              <a:rPr lang="en-US" altLang="en-US" dirty="0"/>
              <a:t>Why markets sometimes fail to allocate resources efficiently</a:t>
            </a:r>
          </a:p>
          <a:p>
            <a:pPr lvl="1"/>
            <a:r>
              <a:rPr lang="en-US" altLang="en-US" dirty="0"/>
              <a:t>How government policies can potentially improve the market’s allocation</a:t>
            </a:r>
          </a:p>
          <a:p>
            <a:pPr lvl="1"/>
            <a:r>
              <a:rPr lang="en-US" altLang="en-US" dirty="0"/>
              <a:t>What kinds of policies are likely to work best</a:t>
            </a: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0245" name="Slide Number Placeholder 1"/>
          <p:cNvSpPr>
            <a:spLocks noGrp="1"/>
          </p:cNvSpPr>
          <p:nvPr>
            <p:ph type="sldNum" sz="quarter" idx="10"/>
          </p:nvPr>
        </p:nvSpPr>
        <p:spPr>
          <a:xfrm>
            <a:off x="8766176" y="6423025"/>
            <a:ext cx="225424" cy="379414"/>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A377E73-DF30-4FCC-84C0-9CA30F4F24C3}" type="slidenum">
              <a:rPr lang="en-US" altLang="en-US" sz="1200" smtClean="0">
                <a:solidFill>
                  <a:srgbClr val="002060"/>
                </a:solidFill>
              </a:rPr>
              <a:pPr eaLnBrk="1" hangingPunct="1"/>
              <a:t>2</a:t>
            </a:fld>
            <a:endParaRPr lang="en-US" altLang="en-US" sz="1200" dirty="0">
              <a:solidFill>
                <a:srgbClr val="002060"/>
              </a:solidFill>
            </a:endParaRPr>
          </a:p>
        </p:txBody>
      </p:sp>
    </p:spTree>
    <p:extLst>
      <p:ext uri="{BB962C8B-B14F-4D97-AF65-F5344CB8AC3E}">
        <p14:creationId xmlns:p14="http://schemas.microsoft.com/office/powerpoint/2010/main" val="3994572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wrap="square" anchor="t"/>
          <a:lstStyle/>
          <a:p>
            <a:pPr algn="l"/>
            <a:r>
              <a:rPr lang="en-US" altLang="en-US" sz="3200" dirty="0"/>
              <a:t>Public Policies toward Externalities, Part 2</a:t>
            </a:r>
          </a:p>
        </p:txBody>
      </p:sp>
      <p:sp>
        <p:nvSpPr>
          <p:cNvPr id="26627" name="Content Placeholder 2"/>
          <p:cNvSpPr>
            <a:spLocks noGrp="1"/>
          </p:cNvSpPr>
          <p:nvPr>
            <p:ph idx="1"/>
          </p:nvPr>
        </p:nvSpPr>
        <p:spPr>
          <a:xfrm>
            <a:off x="277813" y="1025525"/>
            <a:ext cx="8588375" cy="4918075"/>
          </a:xfrm>
        </p:spPr>
        <p:txBody>
          <a:bodyPr/>
          <a:lstStyle/>
          <a:p>
            <a:r>
              <a:rPr lang="en-US" altLang="en-US" dirty="0"/>
              <a:t>Regulation </a:t>
            </a:r>
          </a:p>
          <a:p>
            <a:pPr lvl="1"/>
            <a:r>
              <a:rPr lang="en-US" altLang="en-US" dirty="0"/>
              <a:t>Regulate behavior directly: making certain behaviors either required or forbidden</a:t>
            </a:r>
          </a:p>
          <a:p>
            <a:pPr lvl="1"/>
            <a:r>
              <a:rPr lang="en-US" altLang="en-US" dirty="0"/>
              <a:t>Cannot eradicate pollution</a:t>
            </a:r>
          </a:p>
          <a:p>
            <a:pPr lvl="1"/>
            <a:r>
              <a:rPr lang="en-US" altLang="en-US" dirty="0"/>
              <a:t>Environmental Protection Agency (EPA)</a:t>
            </a:r>
          </a:p>
          <a:p>
            <a:pPr lvl="2"/>
            <a:r>
              <a:rPr lang="en-US" altLang="en-US" dirty="0"/>
              <a:t>Develop and enforce regulations</a:t>
            </a:r>
          </a:p>
          <a:p>
            <a:pPr lvl="2"/>
            <a:r>
              <a:rPr lang="en-US" altLang="en-US" dirty="0"/>
              <a:t>Dictates maximum level of pollution </a:t>
            </a:r>
          </a:p>
          <a:p>
            <a:pPr lvl="2"/>
            <a:r>
              <a:rPr lang="en-US" altLang="en-US" dirty="0"/>
              <a:t>Requires that firms adopt a particular technology to reduce emissions</a:t>
            </a: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6629"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03A51301-62BD-449F-B85B-CC5C07D33932}" type="slidenum">
              <a:rPr lang="en-US" altLang="en-US" sz="1200" smtClean="0">
                <a:solidFill>
                  <a:srgbClr val="002060"/>
                </a:solidFill>
              </a:rPr>
              <a:pPr eaLnBrk="1" hangingPunct="1"/>
              <a:t>20</a:t>
            </a:fld>
            <a:endParaRPr lang="en-US" altLang="en-US" sz="1200">
              <a:solidFill>
                <a:srgbClr val="002060"/>
              </a:solidFill>
            </a:endParaRPr>
          </a:p>
        </p:txBody>
      </p:sp>
    </p:spTree>
    <p:extLst>
      <p:ext uri="{BB962C8B-B14F-4D97-AF65-F5344CB8AC3E}">
        <p14:creationId xmlns:p14="http://schemas.microsoft.com/office/powerpoint/2010/main" val="634792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wrap="square" anchor="t"/>
          <a:lstStyle/>
          <a:p>
            <a:pPr algn="l"/>
            <a:r>
              <a:rPr lang="en-US" altLang="en-US" sz="3200" dirty="0"/>
              <a:t>Public Policies toward Externalities, Part 3</a:t>
            </a:r>
          </a:p>
        </p:txBody>
      </p:sp>
      <p:sp>
        <p:nvSpPr>
          <p:cNvPr id="27651" name="Content Placeholder 2"/>
          <p:cNvSpPr>
            <a:spLocks noGrp="1"/>
          </p:cNvSpPr>
          <p:nvPr>
            <p:ph idx="1"/>
          </p:nvPr>
        </p:nvSpPr>
        <p:spPr>
          <a:xfrm>
            <a:off x="277813" y="1025525"/>
            <a:ext cx="8588375" cy="4765675"/>
          </a:xfrm>
        </p:spPr>
        <p:txBody>
          <a:bodyPr/>
          <a:lstStyle/>
          <a:p>
            <a:r>
              <a:rPr lang="en-US" altLang="en-US" dirty="0"/>
              <a:t>Corrective taxes and subsidies</a:t>
            </a:r>
          </a:p>
          <a:p>
            <a:pPr lvl="1"/>
            <a:r>
              <a:rPr lang="en-US" altLang="en-US" dirty="0"/>
              <a:t>Corrective taxes (</a:t>
            </a:r>
            <a:r>
              <a:rPr lang="en-US" altLang="en-US" i="1" dirty="0" err="1"/>
              <a:t>Pigovian</a:t>
            </a:r>
            <a:r>
              <a:rPr lang="en-US" altLang="en-US" i="1" dirty="0"/>
              <a:t> taxes)</a:t>
            </a:r>
            <a:endParaRPr lang="en-US" altLang="en-US" dirty="0"/>
          </a:p>
          <a:p>
            <a:pPr lvl="2"/>
            <a:r>
              <a:rPr lang="en-US" altLang="en-US" dirty="0"/>
              <a:t>Induce private decision makers to take account of the social costs that arise from a negative externality</a:t>
            </a:r>
          </a:p>
          <a:p>
            <a:pPr lvl="2"/>
            <a:r>
              <a:rPr lang="en-US" altLang="en-US" dirty="0"/>
              <a:t>Places a price on the right to pollute</a:t>
            </a:r>
          </a:p>
          <a:p>
            <a:pPr lvl="2"/>
            <a:r>
              <a:rPr lang="en-US" altLang="en-US" dirty="0"/>
              <a:t>Reduce pollution at a lower cost to society</a:t>
            </a:r>
          </a:p>
          <a:p>
            <a:pPr lvl="2"/>
            <a:r>
              <a:rPr lang="en-US" altLang="en-US" dirty="0"/>
              <a:t>Raise revenue for the government</a:t>
            </a:r>
          </a:p>
          <a:p>
            <a:pPr lvl="2"/>
            <a:r>
              <a:rPr lang="en-US" altLang="en-US" dirty="0"/>
              <a:t>Enhance economic efficiency</a:t>
            </a:r>
          </a:p>
        </p:txBody>
      </p:sp>
      <p:sp>
        <p:nvSpPr>
          <p:cNvPr id="276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7653"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3379C0B-C6C1-43F3-ADF5-DA17F0316C86}" type="slidenum">
              <a:rPr lang="en-US" altLang="en-US" sz="1200" smtClean="0">
                <a:solidFill>
                  <a:srgbClr val="002060"/>
                </a:solidFill>
              </a:rPr>
              <a:pPr eaLnBrk="1" hangingPunct="1"/>
              <a:t>21</a:t>
            </a:fld>
            <a:endParaRPr lang="en-US" altLang="en-US" sz="1200">
              <a:solidFill>
                <a:srgbClr val="002060"/>
              </a:solidFill>
            </a:endParaRPr>
          </a:p>
        </p:txBody>
      </p:sp>
    </p:spTree>
    <p:extLst>
      <p:ext uri="{BB962C8B-B14F-4D97-AF65-F5344CB8AC3E}">
        <p14:creationId xmlns:p14="http://schemas.microsoft.com/office/powerpoint/2010/main" val="3434944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p:txBody>
          <a:bodyPr anchor="t"/>
          <a:lstStyle/>
          <a:p>
            <a:r>
              <a:rPr lang="en-US" altLang="en-US" dirty="0"/>
              <a:t>Why is gasoline taxed so heavily?, Part 1</a:t>
            </a:r>
          </a:p>
        </p:txBody>
      </p:sp>
      <p:sp>
        <p:nvSpPr>
          <p:cNvPr id="28675" name="Content Placeholder 1"/>
          <p:cNvSpPr>
            <a:spLocks noGrp="1"/>
          </p:cNvSpPr>
          <p:nvPr>
            <p:ph idx="1"/>
          </p:nvPr>
        </p:nvSpPr>
        <p:spPr>
          <a:xfrm>
            <a:off x="457200" y="688622"/>
            <a:ext cx="8001000" cy="1749778"/>
          </a:xfrm>
        </p:spPr>
        <p:txBody>
          <a:bodyPr/>
          <a:lstStyle/>
          <a:p>
            <a:r>
              <a:rPr lang="en-US" altLang="en-US" dirty="0"/>
              <a:t>Negative externalities associated with driving</a:t>
            </a:r>
          </a:p>
          <a:p>
            <a:pPr lvl="1"/>
            <a:r>
              <a:rPr lang="en-US" altLang="en-US" dirty="0"/>
              <a:t>Congestion, accidents, pollution</a:t>
            </a:r>
            <a:endParaRPr lang="en-US" altLang="en-US" sz="3000" dirty="0"/>
          </a:p>
        </p:txBody>
      </p:sp>
      <p:pic>
        <p:nvPicPr>
          <p:cNvPr id="28678" name="Picture 7" descr="A political cartoon of two guys talking in 4 panels. In the first, the first man says: I have a plan to reduce dependency on oil imports; the man with a picket sign that reads No Blood for Oil responds: Great! In the second panel, the first man says: And cut wasteful consumption! The other man holds a different picket sign that has S U Vs crossed out asks: What is it? In the third panel, the first man says: Plus lower greenhouse emissions and promote alternative fuels. The other man holding another different picket sign that reads Stop global warming says: Out with it, man! In the fourth panel, the first man holds a sign that reads: Regular, $3.49 a gallon. The other man wears a shirt with the word Politics written on it and reacts with: Ack! An economist! Tap the oil reserve! Investigate big oil! Copyright information reads: 2005 John Trever, Albuquerque Journal. Reprinted by permi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5022644" cy="3581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867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8676" name="Slide Number Placeholder 1"/>
          <p:cNvSpPr>
            <a:spLocks noGrp="1"/>
          </p:cNvSpPr>
          <p:nvPr>
            <p:ph type="sldNum" sz="quarter" idx="10"/>
          </p:nvPr>
        </p:nvSpPr>
        <p:spPr>
          <a:xfrm>
            <a:off x="8763000" y="6467475"/>
            <a:ext cx="381000" cy="314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4E2F6DD-94C7-4063-A8F0-826CDCFD2F7A}" type="slidenum">
              <a:rPr lang="en-US" altLang="en-US" sz="1200" smtClean="0">
                <a:solidFill>
                  <a:srgbClr val="002060"/>
                </a:solidFill>
              </a:rPr>
              <a:pPr eaLnBrk="1" hangingPunct="1"/>
              <a:t>22</a:t>
            </a:fld>
            <a:endParaRPr lang="en-US" altLang="en-US" sz="1200" dirty="0">
              <a:solidFill>
                <a:srgbClr val="002060"/>
              </a:solidFill>
            </a:endParaRPr>
          </a:p>
        </p:txBody>
      </p:sp>
    </p:spTree>
    <p:extLst>
      <p:ext uri="{BB962C8B-B14F-4D97-AF65-F5344CB8AC3E}">
        <p14:creationId xmlns:p14="http://schemas.microsoft.com/office/powerpoint/2010/main" val="3817366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nchor="t"/>
          <a:lstStyle/>
          <a:p>
            <a:r>
              <a:rPr lang="en-US" altLang="en-US" dirty="0"/>
              <a:t>Why is gasoline taxed so heavily?, Part 2</a:t>
            </a:r>
          </a:p>
        </p:txBody>
      </p:sp>
      <p:sp>
        <p:nvSpPr>
          <p:cNvPr id="29699" name="Content Placeholder 1"/>
          <p:cNvSpPr>
            <a:spLocks noGrp="1"/>
          </p:cNvSpPr>
          <p:nvPr>
            <p:ph idx="1"/>
          </p:nvPr>
        </p:nvSpPr>
        <p:spPr>
          <a:xfrm>
            <a:off x="457200" y="688622"/>
            <a:ext cx="8458200" cy="3807178"/>
          </a:xfrm>
        </p:spPr>
        <p:txBody>
          <a:bodyPr/>
          <a:lstStyle/>
          <a:p>
            <a:r>
              <a:rPr lang="en-US" altLang="en-US" dirty="0"/>
              <a:t>The gas tax = corrective tax</a:t>
            </a:r>
          </a:p>
          <a:p>
            <a:pPr lvl="1"/>
            <a:r>
              <a:rPr lang="en-US" altLang="en-US" dirty="0"/>
              <a:t>Doesn’t cause deadweight losses</a:t>
            </a:r>
          </a:p>
          <a:p>
            <a:pPr lvl="1"/>
            <a:r>
              <a:rPr lang="en-US" altLang="en-US" dirty="0"/>
              <a:t>Makes the economy work better</a:t>
            </a:r>
          </a:p>
          <a:p>
            <a:pPr lvl="2"/>
            <a:r>
              <a:rPr lang="en-US" altLang="en-US" dirty="0"/>
              <a:t>Less traffic congestion</a:t>
            </a:r>
          </a:p>
          <a:p>
            <a:pPr lvl="2"/>
            <a:r>
              <a:rPr lang="en-US" altLang="en-US" dirty="0"/>
              <a:t>Safer roads</a:t>
            </a:r>
          </a:p>
          <a:p>
            <a:pPr lvl="2"/>
            <a:r>
              <a:rPr lang="en-US" altLang="en-US" dirty="0"/>
              <a:t>Cleaner environment</a:t>
            </a:r>
          </a:p>
        </p:txBody>
      </p:sp>
      <p:sp>
        <p:nvSpPr>
          <p:cNvPr id="29701" name="Footer Placeholder 4"/>
          <p:cNvSpPr>
            <a:spLocks noGrp="1"/>
          </p:cNvSpPr>
          <p:nvPr>
            <p:ph type="ftr" sz="quarter" idx="11"/>
          </p:nvPr>
        </p:nvSpPr>
        <p:spPr bwMode="auto">
          <a:xfrm>
            <a:off x="0" y="6400801"/>
            <a:ext cx="8610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29700" name="Slide Number Placeholder 1"/>
          <p:cNvSpPr>
            <a:spLocks noGrp="1"/>
          </p:cNvSpPr>
          <p:nvPr>
            <p:ph type="sldNum" sz="quarter" idx="10"/>
          </p:nvPr>
        </p:nvSpPr>
        <p:spPr>
          <a:xfrm>
            <a:off x="8763000" y="6467475"/>
            <a:ext cx="381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6DF7C6A-861A-46B2-A0D3-4D3BDAF50C7D}" type="slidenum">
              <a:rPr lang="en-US" altLang="en-US" sz="1200" smtClean="0">
                <a:solidFill>
                  <a:srgbClr val="002060"/>
                </a:solidFill>
              </a:rPr>
              <a:pPr eaLnBrk="1" hangingPunct="1"/>
              <a:t>23</a:t>
            </a:fld>
            <a:endParaRPr lang="en-US" altLang="en-US" sz="1200">
              <a:solidFill>
                <a:srgbClr val="002060"/>
              </a:solidFill>
            </a:endParaRPr>
          </a:p>
        </p:txBody>
      </p:sp>
    </p:spTree>
    <p:extLst>
      <p:ext uri="{BB962C8B-B14F-4D97-AF65-F5344CB8AC3E}">
        <p14:creationId xmlns:p14="http://schemas.microsoft.com/office/powerpoint/2010/main" val="733103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p:txBody>
          <a:bodyPr anchor="t"/>
          <a:lstStyle/>
          <a:p>
            <a:r>
              <a:rPr lang="en-US" altLang="en-US" dirty="0"/>
              <a:t>Why is gasoline taxed so heavily?, Part 3</a:t>
            </a:r>
          </a:p>
        </p:txBody>
      </p:sp>
      <p:sp>
        <p:nvSpPr>
          <p:cNvPr id="30723" name="Content Placeholder 1"/>
          <p:cNvSpPr>
            <a:spLocks noGrp="1"/>
          </p:cNvSpPr>
          <p:nvPr>
            <p:ph idx="1"/>
          </p:nvPr>
        </p:nvSpPr>
        <p:spPr>
          <a:xfrm>
            <a:off x="457200" y="688622"/>
            <a:ext cx="8458200" cy="5331178"/>
          </a:xfrm>
        </p:spPr>
        <p:txBody>
          <a:bodyPr/>
          <a:lstStyle/>
          <a:p>
            <a:r>
              <a:rPr lang="en-US" altLang="en-US" dirty="0"/>
              <a:t>How high should the tax on gasoline be?</a:t>
            </a:r>
          </a:p>
          <a:p>
            <a:pPr lvl="1"/>
            <a:r>
              <a:rPr lang="en-US" altLang="en-US" dirty="0"/>
              <a:t>Most European countries</a:t>
            </a:r>
          </a:p>
          <a:p>
            <a:pPr lvl="2"/>
            <a:r>
              <a:rPr lang="en-US" altLang="en-US" dirty="0"/>
              <a:t>Higher gasoline tax than in the U.S. </a:t>
            </a:r>
          </a:p>
          <a:p>
            <a:r>
              <a:rPr lang="en-US" altLang="en-US" dirty="0"/>
              <a:t>2007, </a:t>
            </a:r>
            <a:r>
              <a:rPr lang="en-US" altLang="en-US" i="1" dirty="0"/>
              <a:t>Journal of Economic Literature</a:t>
            </a:r>
          </a:p>
          <a:p>
            <a:pPr lvl="1"/>
            <a:r>
              <a:rPr lang="en-US" altLang="en-US" dirty="0"/>
              <a:t>Optimal corrective tax on gasoline</a:t>
            </a:r>
          </a:p>
          <a:p>
            <a:pPr lvl="1"/>
            <a:r>
              <a:rPr lang="en-US" altLang="en-US" dirty="0"/>
              <a:t>$2.28 per gallon in 2005 dollars</a:t>
            </a:r>
          </a:p>
          <a:p>
            <a:pPr lvl="1"/>
            <a:r>
              <a:rPr lang="en-US" altLang="en-US" dirty="0"/>
              <a:t>$2.78 per gallon in 2012 dollars</a:t>
            </a:r>
          </a:p>
          <a:p>
            <a:r>
              <a:rPr lang="en-US" altLang="en-US" dirty="0"/>
              <a:t>Actual tax in the U.S. in 2015:</a:t>
            </a:r>
          </a:p>
          <a:p>
            <a:pPr lvl="1"/>
            <a:r>
              <a:rPr lang="en-US" altLang="en-US" dirty="0"/>
              <a:t>50 cents per gallon</a:t>
            </a:r>
          </a:p>
        </p:txBody>
      </p:sp>
      <p:sp>
        <p:nvSpPr>
          <p:cNvPr id="30725" name="Footer Placeholder 4"/>
          <p:cNvSpPr>
            <a:spLocks noGrp="1"/>
          </p:cNvSpPr>
          <p:nvPr>
            <p:ph type="ftr" sz="quarter" idx="11"/>
          </p:nvPr>
        </p:nvSpPr>
        <p:spPr bwMode="auto">
          <a:xfrm>
            <a:off x="0" y="6400801"/>
            <a:ext cx="8628063"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0724" name="Slide Number Placeholder 1"/>
          <p:cNvSpPr>
            <a:spLocks noGrp="1"/>
          </p:cNvSpPr>
          <p:nvPr>
            <p:ph type="sldNum" sz="quarter" idx="10"/>
          </p:nvPr>
        </p:nvSpPr>
        <p:spPr>
          <a:xfrm>
            <a:off x="8763000" y="6467475"/>
            <a:ext cx="381000" cy="314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32A207D7-B314-484C-AA3B-E9A65D88D5A5}" type="slidenum">
              <a:rPr lang="en-US" altLang="en-US" sz="1200" smtClean="0">
                <a:solidFill>
                  <a:srgbClr val="002060"/>
                </a:solidFill>
              </a:rPr>
              <a:pPr eaLnBrk="1" hangingPunct="1"/>
              <a:t>24</a:t>
            </a:fld>
            <a:endParaRPr lang="en-US" altLang="en-US" sz="1200" dirty="0">
              <a:solidFill>
                <a:srgbClr val="002060"/>
              </a:solidFill>
            </a:endParaRPr>
          </a:p>
        </p:txBody>
      </p:sp>
    </p:spTree>
    <p:extLst>
      <p:ext uri="{BB962C8B-B14F-4D97-AF65-F5344CB8AC3E}">
        <p14:creationId xmlns:p14="http://schemas.microsoft.com/office/powerpoint/2010/main" val="3644019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p:txBody>
          <a:bodyPr anchor="t"/>
          <a:lstStyle/>
          <a:p>
            <a:r>
              <a:rPr lang="en-US" altLang="en-US" dirty="0"/>
              <a:t>Why is gasoline taxed so heavily?, Part 4</a:t>
            </a:r>
          </a:p>
        </p:txBody>
      </p:sp>
      <p:sp>
        <p:nvSpPr>
          <p:cNvPr id="31747" name="Content Placeholder 1"/>
          <p:cNvSpPr>
            <a:spLocks noGrp="1"/>
          </p:cNvSpPr>
          <p:nvPr>
            <p:ph idx="1"/>
          </p:nvPr>
        </p:nvSpPr>
        <p:spPr>
          <a:xfrm>
            <a:off x="457200" y="688622"/>
            <a:ext cx="8458200" cy="3578578"/>
          </a:xfrm>
        </p:spPr>
        <p:txBody>
          <a:bodyPr/>
          <a:lstStyle/>
          <a:p>
            <a:r>
              <a:rPr lang="en-US" altLang="en-US" dirty="0"/>
              <a:t>Tax revenue from a gasoline tax</a:t>
            </a:r>
          </a:p>
          <a:p>
            <a:pPr lvl="1"/>
            <a:r>
              <a:rPr lang="en-US" altLang="en-US" dirty="0"/>
              <a:t>Used to lower taxes that distort incentives and cause deadweight losses</a:t>
            </a:r>
          </a:p>
          <a:p>
            <a:pPr lvl="1"/>
            <a:r>
              <a:rPr lang="en-US" altLang="en-US" dirty="0"/>
              <a:t>Some government regulations</a:t>
            </a:r>
          </a:p>
          <a:p>
            <a:pPr lvl="2"/>
            <a:r>
              <a:rPr lang="en-US" altLang="en-US" dirty="0"/>
              <a:t>Production of fuel-efficient cars – unnecessary</a:t>
            </a:r>
          </a:p>
        </p:txBody>
      </p:sp>
      <p:sp>
        <p:nvSpPr>
          <p:cNvPr id="31749" name="Footer Placeholder 4"/>
          <p:cNvSpPr>
            <a:spLocks noGrp="1"/>
          </p:cNvSpPr>
          <p:nvPr>
            <p:ph type="ftr" sz="quarter" idx="11"/>
          </p:nvPr>
        </p:nvSpPr>
        <p:spPr bwMode="auto">
          <a:xfrm>
            <a:off x="0" y="6400801"/>
            <a:ext cx="8628063"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1748" name="Slide Number Placeholder 1"/>
          <p:cNvSpPr>
            <a:spLocks noGrp="1"/>
          </p:cNvSpPr>
          <p:nvPr>
            <p:ph type="sldNum" sz="quarter" idx="10"/>
          </p:nvPr>
        </p:nvSpPr>
        <p:spPr>
          <a:xfrm>
            <a:off x="8763000" y="6467475"/>
            <a:ext cx="381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8D7174F-F530-4DDD-8B64-4FF2986F7874}" type="slidenum">
              <a:rPr lang="en-US" altLang="en-US" sz="1200" smtClean="0">
                <a:solidFill>
                  <a:srgbClr val="002060"/>
                </a:solidFill>
              </a:rPr>
              <a:pPr eaLnBrk="1" hangingPunct="1"/>
              <a:t>25</a:t>
            </a:fld>
            <a:endParaRPr lang="en-US" altLang="en-US" sz="1200" dirty="0">
              <a:solidFill>
                <a:srgbClr val="002060"/>
              </a:solidFill>
            </a:endParaRPr>
          </a:p>
        </p:txBody>
      </p:sp>
    </p:spTree>
    <p:extLst>
      <p:ext uri="{BB962C8B-B14F-4D97-AF65-F5344CB8AC3E}">
        <p14:creationId xmlns:p14="http://schemas.microsoft.com/office/powerpoint/2010/main" val="767778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13" y="53975"/>
            <a:ext cx="8450262" cy="479426"/>
          </a:xfrm>
        </p:spPr>
        <p:txBody>
          <a:bodyPr/>
          <a:lstStyle/>
          <a:p>
            <a:r>
              <a:rPr lang="en-US" dirty="0"/>
              <a:t>ASK THE EXPERTS, Part 3</a:t>
            </a:r>
          </a:p>
        </p:txBody>
      </p:sp>
      <p:sp>
        <p:nvSpPr>
          <p:cNvPr id="5" name="Text Placeholder 4"/>
          <p:cNvSpPr>
            <a:spLocks noGrp="1"/>
          </p:cNvSpPr>
          <p:nvPr>
            <p:ph type="body" sz="quarter" idx="12"/>
          </p:nvPr>
        </p:nvSpPr>
        <p:spPr>
          <a:xfrm>
            <a:off x="457200" y="609600"/>
            <a:ext cx="8458200" cy="457200"/>
          </a:xfrm>
        </p:spPr>
        <p:txBody>
          <a:bodyPr/>
          <a:lstStyle/>
          <a:p>
            <a:r>
              <a:rPr lang="en-US" dirty="0"/>
              <a:t>Carbon Taxes</a:t>
            </a:r>
          </a:p>
        </p:txBody>
      </p:sp>
      <p:sp>
        <p:nvSpPr>
          <p:cNvPr id="6" name="Text Placeholder 5"/>
          <p:cNvSpPr>
            <a:spLocks noGrp="1"/>
          </p:cNvSpPr>
          <p:nvPr>
            <p:ph type="body" sz="quarter" idx="14"/>
          </p:nvPr>
        </p:nvSpPr>
        <p:spPr>
          <a:xfrm>
            <a:off x="152400" y="1143000"/>
            <a:ext cx="8839200" cy="3086099"/>
          </a:xfrm>
        </p:spPr>
        <p:txBody>
          <a:bodyPr/>
          <a:lstStyle/>
          <a:p>
            <a:r>
              <a:rPr lang="en-US" sz="2500" dirty="0"/>
              <a:t>“The Brookings Institution recently described a U.S. carbon tax of $20 per ton, increasing at 4 percent per year, which would raise an estimated $150 billion per year in federal revenues over the next decade. Given the negative externalities created by carbon dioxide emissions, a federal carbon tax at this rate would involve fewer harmful net distortions to the U.S. economy than a tax increase that generated the same revenue by raising marginal tax rates on labor income across the board.”</a:t>
            </a:r>
          </a:p>
        </p:txBody>
      </p:sp>
      <p:pic>
        <p:nvPicPr>
          <p:cNvPr id="4098" name="Picture 2" descr="A pie graph titled what do economists say? 0 percent disagree, 2 percent are uncertain, and 98 percent ag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50" y="4371975"/>
            <a:ext cx="33147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a:xfrm>
            <a:off x="1" y="6400801"/>
            <a:ext cx="8610600" cy="457200"/>
          </a:xfrm>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Slide Number Placeholder 2"/>
          <p:cNvSpPr>
            <a:spLocks noGrp="1"/>
          </p:cNvSpPr>
          <p:nvPr>
            <p:ph type="sldNum" sz="quarter" idx="10"/>
          </p:nvPr>
        </p:nvSpPr>
        <p:spPr>
          <a:xfrm>
            <a:off x="8763000" y="6467475"/>
            <a:ext cx="381000" cy="238125"/>
          </a:xfrm>
        </p:spPr>
        <p:txBody>
          <a:bodyPr/>
          <a:lstStyle/>
          <a:p>
            <a:pPr fontAlgn="base">
              <a:spcAft>
                <a:spcPct val="0"/>
              </a:spcAft>
              <a:defRPr/>
            </a:pPr>
            <a:fld id="{CFA536BC-3ED5-4293-8323-16A4258B4A0B}" type="slidenum">
              <a:rPr lang="en-US" smtClean="0"/>
              <a:pPr fontAlgn="base">
                <a:spcAft>
                  <a:spcPct val="0"/>
                </a:spcAft>
                <a:defRPr/>
              </a:pPr>
              <a:t>26</a:t>
            </a:fld>
            <a:endParaRPr lang="en-US" dirty="0"/>
          </a:p>
        </p:txBody>
      </p:sp>
    </p:spTree>
    <p:extLst>
      <p:ext uri="{BB962C8B-B14F-4D97-AF65-F5344CB8AC3E}">
        <p14:creationId xmlns:p14="http://schemas.microsoft.com/office/powerpoint/2010/main" val="2091299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413" y="76202"/>
            <a:ext cx="8450262" cy="434972"/>
          </a:xfrm>
        </p:spPr>
        <p:txBody>
          <a:bodyPr/>
          <a:lstStyle/>
          <a:p>
            <a:r>
              <a:rPr lang="en-US" dirty="0"/>
              <a:t>ASK THE EXPERTS, Part 4</a:t>
            </a:r>
          </a:p>
        </p:txBody>
      </p:sp>
      <p:sp>
        <p:nvSpPr>
          <p:cNvPr id="5" name="Text Placeholder 4"/>
          <p:cNvSpPr>
            <a:spLocks noGrp="1"/>
          </p:cNvSpPr>
          <p:nvPr>
            <p:ph type="body" sz="quarter" idx="12"/>
          </p:nvPr>
        </p:nvSpPr>
        <p:spPr>
          <a:xfrm>
            <a:off x="457200" y="587374"/>
            <a:ext cx="8458200" cy="479425"/>
          </a:xfrm>
        </p:spPr>
        <p:txBody>
          <a:bodyPr/>
          <a:lstStyle/>
          <a:p>
            <a:r>
              <a:rPr lang="en-US" dirty="0"/>
              <a:t>Carbon Taxes</a:t>
            </a:r>
          </a:p>
        </p:txBody>
      </p:sp>
      <p:sp>
        <p:nvSpPr>
          <p:cNvPr id="6" name="Text Placeholder 5"/>
          <p:cNvSpPr>
            <a:spLocks noGrp="1"/>
          </p:cNvSpPr>
          <p:nvPr>
            <p:ph type="body" sz="quarter" idx="14"/>
          </p:nvPr>
        </p:nvSpPr>
        <p:spPr>
          <a:xfrm>
            <a:off x="152400" y="1143000"/>
            <a:ext cx="8839200" cy="2562225"/>
          </a:xfrm>
        </p:spPr>
        <p:txBody>
          <a:bodyPr/>
          <a:lstStyle/>
          <a:p>
            <a:r>
              <a:rPr lang="en-US" dirty="0"/>
              <a:t>“A tax on the carbon content of fuels would be a less expensive way to reduce carbon-dioxide emissions than would a collection of policies such as ‘corporate average fuel economy’ requirements for automobiles.”</a:t>
            </a:r>
          </a:p>
        </p:txBody>
      </p:sp>
      <p:pic>
        <p:nvPicPr>
          <p:cNvPr id="5122" name="Picture 2" descr="A pie graph titled what do economists say? 2 percent disagree, 3 percent are uncertain, and 95 percent ag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846" y="3857626"/>
            <a:ext cx="3888310" cy="2238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a:xfrm>
            <a:off x="0" y="6400801"/>
            <a:ext cx="8534400" cy="457200"/>
          </a:xfrm>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0"/>
          </p:nvPr>
        </p:nvSpPr>
        <p:spPr>
          <a:xfrm>
            <a:off x="8686800" y="6467475"/>
            <a:ext cx="457200" cy="238125"/>
          </a:xfrm>
        </p:spPr>
        <p:txBody>
          <a:bodyPr/>
          <a:lstStyle/>
          <a:p>
            <a:pPr fontAlgn="base">
              <a:spcAft>
                <a:spcPct val="0"/>
              </a:spcAft>
              <a:defRPr/>
            </a:pPr>
            <a:fld id="{CFA536BC-3ED5-4293-8323-16A4258B4A0B}" type="slidenum">
              <a:rPr lang="en-US" smtClean="0"/>
              <a:pPr fontAlgn="base">
                <a:spcAft>
                  <a:spcPct val="0"/>
                </a:spcAft>
                <a:defRPr/>
              </a:pPr>
              <a:t>27</a:t>
            </a:fld>
            <a:endParaRPr lang="en-US" dirty="0"/>
          </a:p>
        </p:txBody>
      </p:sp>
    </p:spTree>
    <p:extLst>
      <p:ext uri="{BB962C8B-B14F-4D97-AF65-F5344CB8AC3E}">
        <p14:creationId xmlns:p14="http://schemas.microsoft.com/office/powerpoint/2010/main" val="522436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340068" y="100939"/>
            <a:ext cx="7803931" cy="661061"/>
          </a:xfrm>
        </p:spPr>
        <p:txBody>
          <a:bodyPr wrap="square" anchor="t"/>
          <a:lstStyle/>
          <a:p>
            <a:pPr algn="l"/>
            <a:r>
              <a:rPr lang="en-US" altLang="en-US" sz="3200" dirty="0"/>
              <a:t>Public Policies toward Externalities, Part 4</a:t>
            </a:r>
          </a:p>
        </p:txBody>
      </p:sp>
      <p:sp>
        <p:nvSpPr>
          <p:cNvPr id="32771" name="Content Placeholder 2"/>
          <p:cNvSpPr>
            <a:spLocks noGrp="1"/>
          </p:cNvSpPr>
          <p:nvPr>
            <p:ph idx="1"/>
          </p:nvPr>
        </p:nvSpPr>
        <p:spPr>
          <a:xfrm>
            <a:off x="277813" y="1025525"/>
            <a:ext cx="8588375" cy="4232275"/>
          </a:xfrm>
        </p:spPr>
        <p:txBody>
          <a:bodyPr/>
          <a:lstStyle/>
          <a:p>
            <a:r>
              <a:rPr lang="en-US" altLang="en-US" dirty="0"/>
              <a:t>Tradable pollution permits</a:t>
            </a:r>
          </a:p>
          <a:p>
            <a:pPr lvl="1"/>
            <a:r>
              <a:rPr lang="en-US" altLang="en-US" dirty="0"/>
              <a:t>Voluntary transfer of the right to pollute from one firm to another</a:t>
            </a:r>
          </a:p>
          <a:p>
            <a:pPr lvl="1"/>
            <a:r>
              <a:rPr lang="en-US" altLang="en-US" dirty="0"/>
              <a:t>New scarce resource: pollution permits</a:t>
            </a:r>
          </a:p>
          <a:p>
            <a:pPr lvl="1"/>
            <a:r>
              <a:rPr lang="en-US" altLang="en-US" dirty="0"/>
              <a:t>Market to trade permits</a:t>
            </a:r>
          </a:p>
          <a:p>
            <a:pPr lvl="1"/>
            <a:r>
              <a:rPr lang="en-US" altLang="en-US" dirty="0"/>
              <a:t>Firm’s willingness to pay</a:t>
            </a:r>
          </a:p>
          <a:p>
            <a:pPr lvl="2"/>
            <a:r>
              <a:rPr lang="en-US" altLang="en-US" dirty="0"/>
              <a:t>Depend on its cost of reducing pollution</a:t>
            </a:r>
          </a:p>
        </p:txBody>
      </p:sp>
      <p:sp>
        <p:nvSpPr>
          <p:cNvPr id="32772"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2773" name="Slide Number Placeholder 1"/>
          <p:cNvSpPr>
            <a:spLocks noGrp="1"/>
          </p:cNvSpPr>
          <p:nvPr>
            <p:ph type="sldNum" sz="quarter" idx="10"/>
          </p:nvPr>
        </p:nvSpPr>
        <p:spPr>
          <a:xfrm>
            <a:off x="8686800" y="6423025"/>
            <a:ext cx="4524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AC77922F-B906-48C1-8F6E-06F69EE41E94}" type="slidenum">
              <a:rPr lang="en-US" altLang="en-US" sz="1200" smtClean="0">
                <a:solidFill>
                  <a:srgbClr val="002060"/>
                </a:solidFill>
              </a:rPr>
              <a:pPr eaLnBrk="1" hangingPunct="1"/>
              <a:t>28</a:t>
            </a:fld>
            <a:endParaRPr lang="en-US" altLang="en-US" sz="1200" dirty="0">
              <a:solidFill>
                <a:srgbClr val="002060"/>
              </a:solidFill>
            </a:endParaRPr>
          </a:p>
        </p:txBody>
      </p:sp>
    </p:spTree>
    <p:extLst>
      <p:ext uri="{BB962C8B-B14F-4D97-AF65-F5344CB8AC3E}">
        <p14:creationId xmlns:p14="http://schemas.microsoft.com/office/powerpoint/2010/main" val="2104454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wrap="square" anchor="t"/>
          <a:lstStyle/>
          <a:p>
            <a:pPr algn="l"/>
            <a:r>
              <a:rPr lang="en-US" altLang="en-US" sz="3200" dirty="0"/>
              <a:t>Public Policies toward Externalities, Part 5</a:t>
            </a:r>
          </a:p>
        </p:txBody>
      </p:sp>
      <p:sp>
        <p:nvSpPr>
          <p:cNvPr id="33795" name="Content Placeholder 2"/>
          <p:cNvSpPr>
            <a:spLocks noGrp="1"/>
          </p:cNvSpPr>
          <p:nvPr>
            <p:ph idx="1"/>
          </p:nvPr>
        </p:nvSpPr>
        <p:spPr>
          <a:xfrm>
            <a:off x="277813" y="1101725"/>
            <a:ext cx="8588375" cy="4918075"/>
          </a:xfrm>
        </p:spPr>
        <p:txBody>
          <a:bodyPr/>
          <a:lstStyle/>
          <a:p>
            <a:r>
              <a:rPr lang="en-US" altLang="en-US" dirty="0"/>
              <a:t>Advantage of free market for pollution permits</a:t>
            </a:r>
          </a:p>
          <a:p>
            <a:pPr lvl="1"/>
            <a:r>
              <a:rPr lang="en-US" altLang="en-US" dirty="0"/>
              <a:t>Initial allocation of pollution permits doesn't matter</a:t>
            </a:r>
          </a:p>
          <a:p>
            <a:pPr lvl="1"/>
            <a:r>
              <a:rPr lang="en-US" altLang="en-US" dirty="0"/>
              <a:t>If firms can reduce pollution at a low cost:</a:t>
            </a:r>
          </a:p>
          <a:p>
            <a:pPr lvl="2"/>
            <a:r>
              <a:rPr lang="en-US" altLang="en-US" dirty="0"/>
              <a:t>Sell whatever permits they get</a:t>
            </a:r>
          </a:p>
          <a:p>
            <a:pPr lvl="1"/>
            <a:r>
              <a:rPr lang="en-US" altLang="en-US" dirty="0"/>
              <a:t>If firms can reduce pollution only at a high cost: buy whatever permits they need</a:t>
            </a:r>
          </a:p>
          <a:p>
            <a:pPr lvl="1"/>
            <a:r>
              <a:rPr lang="en-US" altLang="en-US" dirty="0"/>
              <a:t>Efficient final allocation</a:t>
            </a:r>
          </a:p>
        </p:txBody>
      </p:sp>
      <p:sp>
        <p:nvSpPr>
          <p:cNvPr id="33796"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3797"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6305BBEE-76D2-42DE-A73D-09948759D29C}" type="slidenum">
              <a:rPr lang="en-US" altLang="en-US" sz="1200" smtClean="0">
                <a:solidFill>
                  <a:srgbClr val="002060"/>
                </a:solidFill>
              </a:rPr>
              <a:pPr eaLnBrk="1" hangingPunct="1"/>
              <a:t>29</a:t>
            </a:fld>
            <a:endParaRPr lang="en-US" altLang="en-US" sz="1200">
              <a:solidFill>
                <a:srgbClr val="002060"/>
              </a:solidFill>
            </a:endParaRPr>
          </a:p>
        </p:txBody>
      </p:sp>
    </p:spTree>
    <p:extLst>
      <p:ext uri="{BB962C8B-B14F-4D97-AF65-F5344CB8AC3E}">
        <p14:creationId xmlns:p14="http://schemas.microsoft.com/office/powerpoint/2010/main" val="339973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wrap="square" anchor="t"/>
          <a:lstStyle/>
          <a:p>
            <a:r>
              <a:rPr lang="en-US" altLang="en-US" dirty="0"/>
              <a:t>Externalities, Part 2</a:t>
            </a:r>
          </a:p>
        </p:txBody>
      </p:sp>
      <p:sp>
        <p:nvSpPr>
          <p:cNvPr id="11267" name="Content Placeholder 2"/>
          <p:cNvSpPr>
            <a:spLocks noGrp="1"/>
          </p:cNvSpPr>
          <p:nvPr>
            <p:ph idx="1"/>
          </p:nvPr>
        </p:nvSpPr>
        <p:spPr>
          <a:xfrm>
            <a:off x="277813" y="1025525"/>
            <a:ext cx="8588375" cy="5146675"/>
          </a:xfrm>
        </p:spPr>
        <p:txBody>
          <a:bodyPr/>
          <a:lstStyle/>
          <a:p>
            <a:r>
              <a:rPr lang="en-US" altLang="en-US" dirty="0"/>
              <a:t>Externality</a:t>
            </a:r>
          </a:p>
          <a:p>
            <a:pPr lvl="1"/>
            <a:r>
              <a:rPr lang="en-US" altLang="en-US" dirty="0"/>
              <a:t>The uncompensated impact of one person’s actions on the well-being of a bystander</a:t>
            </a:r>
          </a:p>
          <a:p>
            <a:pPr lvl="1"/>
            <a:r>
              <a:rPr lang="en-US" altLang="en-US" dirty="0"/>
              <a:t>Market failure </a:t>
            </a:r>
          </a:p>
          <a:p>
            <a:r>
              <a:rPr lang="en-US" altLang="en-US" dirty="0"/>
              <a:t>Negative externality</a:t>
            </a:r>
          </a:p>
          <a:p>
            <a:pPr lvl="1"/>
            <a:r>
              <a:rPr lang="en-US" altLang="en-US" dirty="0"/>
              <a:t>Impact on the bystander is adverse</a:t>
            </a:r>
          </a:p>
          <a:p>
            <a:r>
              <a:rPr lang="en-US" altLang="en-US" dirty="0"/>
              <a:t>Positive externality</a:t>
            </a:r>
          </a:p>
          <a:p>
            <a:pPr lvl="1"/>
            <a:r>
              <a:rPr lang="en-US" altLang="en-US" dirty="0"/>
              <a:t>Impact on the bystander is beneficial</a:t>
            </a: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524FF532-B6F7-4361-BE54-71DFA8241DFA}" type="slidenum">
              <a:rPr lang="en-US" altLang="en-US" sz="1200" smtClean="0">
                <a:solidFill>
                  <a:srgbClr val="002060"/>
                </a:solidFill>
              </a:rPr>
              <a:pPr eaLnBrk="1" hangingPunct="1"/>
              <a:t>3</a:t>
            </a:fld>
            <a:endParaRPr lang="en-US" altLang="en-US" sz="1200">
              <a:solidFill>
                <a:srgbClr val="002060"/>
              </a:solidFill>
            </a:endParaRPr>
          </a:p>
        </p:txBody>
      </p:sp>
    </p:spTree>
    <p:extLst>
      <p:ext uri="{BB962C8B-B14F-4D97-AF65-F5344CB8AC3E}">
        <p14:creationId xmlns:p14="http://schemas.microsoft.com/office/powerpoint/2010/main" val="3321984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wrap="square" anchor="t"/>
          <a:lstStyle/>
          <a:p>
            <a:pPr algn="l"/>
            <a:r>
              <a:rPr lang="en-US" altLang="en-US" sz="3200" dirty="0"/>
              <a:t>Public Policies toward Externalities, Part 6</a:t>
            </a:r>
          </a:p>
        </p:txBody>
      </p:sp>
      <p:sp>
        <p:nvSpPr>
          <p:cNvPr id="34819" name="Content Placeholder 2"/>
          <p:cNvSpPr>
            <a:spLocks noGrp="1"/>
          </p:cNvSpPr>
          <p:nvPr>
            <p:ph idx="1"/>
          </p:nvPr>
        </p:nvSpPr>
        <p:spPr>
          <a:xfrm>
            <a:off x="277813" y="1025525"/>
            <a:ext cx="8588375" cy="3394075"/>
          </a:xfrm>
        </p:spPr>
        <p:txBody>
          <a:bodyPr/>
          <a:lstStyle/>
          <a:p>
            <a:r>
              <a:rPr lang="en-US" altLang="en-US" dirty="0"/>
              <a:t>Reducing pollution using pollution permits or corrective taxes</a:t>
            </a:r>
          </a:p>
          <a:p>
            <a:pPr lvl="1"/>
            <a:r>
              <a:rPr lang="en-US" altLang="en-US" dirty="0"/>
              <a:t>Firms pay for their pollution</a:t>
            </a:r>
          </a:p>
          <a:p>
            <a:pPr lvl="2"/>
            <a:r>
              <a:rPr lang="en-US" altLang="en-US" dirty="0"/>
              <a:t>Corrective taxes: pay to the government</a:t>
            </a:r>
          </a:p>
          <a:p>
            <a:pPr lvl="2"/>
            <a:r>
              <a:rPr lang="en-US" altLang="en-US" dirty="0"/>
              <a:t>Pollution permits: pay to buy permits</a:t>
            </a:r>
          </a:p>
          <a:p>
            <a:pPr lvl="1"/>
            <a:r>
              <a:rPr lang="en-US" altLang="en-US" dirty="0"/>
              <a:t>Internalize the externality of pollution</a:t>
            </a:r>
          </a:p>
        </p:txBody>
      </p:sp>
      <p:sp>
        <p:nvSpPr>
          <p:cNvPr id="34820" name="Footer Placeholder 4"/>
          <p:cNvSpPr>
            <a:spLocks noGrp="1"/>
          </p:cNvSpPr>
          <p:nvPr>
            <p:ph type="ftr" sz="quarter" idx="11"/>
          </p:nvPr>
        </p:nvSpPr>
        <p:spPr bwMode="auto">
          <a:xfrm>
            <a:off x="0" y="6359857"/>
            <a:ext cx="8618538"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4821"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4D1241C9-8632-4EB9-B387-EB31FC28E54C}" type="slidenum">
              <a:rPr lang="en-US" altLang="en-US" sz="1200" smtClean="0">
                <a:solidFill>
                  <a:srgbClr val="002060"/>
                </a:solidFill>
              </a:rPr>
              <a:pPr eaLnBrk="1" hangingPunct="1"/>
              <a:t>30</a:t>
            </a:fld>
            <a:endParaRPr lang="en-US" altLang="en-US" sz="1200" dirty="0">
              <a:solidFill>
                <a:srgbClr val="002060"/>
              </a:solidFill>
            </a:endParaRPr>
          </a:p>
        </p:txBody>
      </p:sp>
    </p:spTree>
    <p:extLst>
      <p:ext uri="{BB962C8B-B14F-4D97-AF65-F5344CB8AC3E}">
        <p14:creationId xmlns:p14="http://schemas.microsoft.com/office/powerpoint/2010/main" val="3007023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09550" y="-1"/>
            <a:ext cx="8770938" cy="892175"/>
          </a:xfrm>
        </p:spPr>
        <p:txBody>
          <a:bodyPr/>
          <a:lstStyle/>
          <a:p>
            <a:r>
              <a:rPr lang="en-US" altLang="en-US" dirty="0"/>
              <a:t>Figure 4</a:t>
            </a:r>
            <a:r>
              <a:rPr lang="en-US" altLang="en-US" sz="2800" dirty="0"/>
              <a:t> The Equivalence of Corrective Taxes and Pollution Permits</a:t>
            </a:r>
          </a:p>
        </p:txBody>
      </p:sp>
      <p:pic>
        <p:nvPicPr>
          <p:cNvPr id="3" name="Picture 2" descr="A line graph titled corrective tax. Quantity of pollution is on the x axis and price of pollution is on the y axis. A vertical line labeled corrective tax sets the price of pollution at P, which, together with the negative demand curve, determines the quantity of pollution. The corrective tax line and demand for pollution rights line intersect at quantity Q and price P."/>
          <p:cNvPicPr>
            <a:picLocks noChangeAspect="1"/>
          </p:cNvPicPr>
          <p:nvPr/>
        </p:nvPicPr>
        <p:blipFill>
          <a:blip r:embed="rId2"/>
          <a:stretch>
            <a:fillRect/>
          </a:stretch>
        </p:blipFill>
        <p:spPr>
          <a:xfrm>
            <a:off x="381000" y="984250"/>
            <a:ext cx="3581400" cy="3728985"/>
          </a:xfrm>
          <a:prstGeom prst="rect">
            <a:avLst/>
          </a:prstGeom>
        </p:spPr>
      </p:pic>
      <p:pic>
        <p:nvPicPr>
          <p:cNvPr id="4" name="Picture 3" descr="A line graph titled pollution permits. Quantity of pollution is on the x axis and price of pollution is on the y axis. The supply of pollution permits line is vertical at quantity Q and intersects the negative demand for pollution rights line at price P. Pollution permits set the quantity of pollution which, together with the demand curve, determines the price of pollution."/>
          <p:cNvPicPr>
            <a:picLocks noChangeAspect="1"/>
          </p:cNvPicPr>
          <p:nvPr/>
        </p:nvPicPr>
        <p:blipFill>
          <a:blip r:embed="rId3"/>
          <a:stretch>
            <a:fillRect/>
          </a:stretch>
        </p:blipFill>
        <p:spPr>
          <a:xfrm>
            <a:off x="4724400" y="1015369"/>
            <a:ext cx="3657600" cy="3727174"/>
          </a:xfrm>
          <a:prstGeom prst="rect">
            <a:avLst/>
          </a:prstGeom>
        </p:spPr>
      </p:pic>
      <p:sp>
        <p:nvSpPr>
          <p:cNvPr id="2" name="Text Placeholder 1"/>
          <p:cNvSpPr>
            <a:spLocks noGrp="1"/>
          </p:cNvSpPr>
          <p:nvPr>
            <p:ph type="body" sz="quarter" idx="12"/>
          </p:nvPr>
        </p:nvSpPr>
        <p:spPr>
          <a:xfrm>
            <a:off x="100806" y="5038794"/>
            <a:ext cx="8988425" cy="1030287"/>
          </a:xfrm>
        </p:spPr>
        <p:txBody>
          <a:bodyPr/>
          <a:lstStyle/>
          <a:p>
            <a:r>
              <a:rPr lang="en-US" dirty="0"/>
              <a:t>In panel (a), the EPA sets a price on pollution by levying a corrective tax, and the demand curve determines the quantity of pollution. In panel (b), the EPA limits the quantity of pollution by limiting the number of pollution permits, and the demand curve determines the price of pollution. The price and quantity of pollution are the same in the two cases.</a:t>
            </a:r>
          </a:p>
        </p:txBody>
      </p:sp>
      <p:sp>
        <p:nvSpPr>
          <p:cNvPr id="35844"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5843" name="Slide Number Placeholder 1"/>
          <p:cNvSpPr>
            <a:spLocks noGrp="1"/>
          </p:cNvSpPr>
          <p:nvPr>
            <p:ph type="sldNum" sz="quarter" idx="13"/>
          </p:nvPr>
        </p:nvSpPr>
        <p:spPr>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B67FC577-FECE-42DD-A58C-8C8164FB7E48}" type="slidenum">
              <a:rPr lang="en-US" altLang="en-US" sz="1200" smtClean="0">
                <a:solidFill>
                  <a:srgbClr val="002060"/>
                </a:solidFill>
              </a:rPr>
              <a:pPr eaLnBrk="1" hangingPunct="1"/>
              <a:t>31</a:t>
            </a:fld>
            <a:endParaRPr lang="en-US" altLang="en-US" sz="1200" dirty="0">
              <a:solidFill>
                <a:srgbClr val="002060"/>
              </a:solidFill>
            </a:endParaRPr>
          </a:p>
        </p:txBody>
      </p:sp>
    </p:spTree>
    <p:extLst>
      <p:ext uri="{BB962C8B-B14F-4D97-AF65-F5344CB8AC3E}">
        <p14:creationId xmlns:p14="http://schemas.microsoft.com/office/powerpoint/2010/main" val="2250964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wrap="square" anchor="t"/>
          <a:lstStyle/>
          <a:p>
            <a:pPr algn="l"/>
            <a:r>
              <a:rPr lang="en-US" altLang="en-US" sz="3200" dirty="0"/>
              <a:t>Public Policies toward Externalities, Part 7</a:t>
            </a:r>
          </a:p>
        </p:txBody>
      </p:sp>
      <p:sp>
        <p:nvSpPr>
          <p:cNvPr id="36867" name="Content Placeholder 2"/>
          <p:cNvSpPr>
            <a:spLocks noGrp="1"/>
          </p:cNvSpPr>
          <p:nvPr>
            <p:ph idx="1"/>
          </p:nvPr>
        </p:nvSpPr>
        <p:spPr>
          <a:xfrm>
            <a:off x="277813" y="1025525"/>
            <a:ext cx="8588375" cy="4918075"/>
          </a:xfrm>
        </p:spPr>
        <p:txBody>
          <a:bodyPr/>
          <a:lstStyle/>
          <a:p>
            <a:r>
              <a:rPr lang="en-US" altLang="en-US" dirty="0"/>
              <a:t>Objections to the economic analysis of pollution</a:t>
            </a:r>
          </a:p>
          <a:p>
            <a:pPr lvl="1"/>
            <a:r>
              <a:rPr lang="en-US" altLang="en-US" dirty="0"/>
              <a:t>“We cannot give anyone the option of polluting for a fee.” – late Senator Edmund Muskie</a:t>
            </a:r>
          </a:p>
          <a:p>
            <a:r>
              <a:rPr lang="en-US" altLang="en-US" dirty="0"/>
              <a:t>People face trade-offs</a:t>
            </a:r>
          </a:p>
          <a:p>
            <a:pPr lvl="1"/>
            <a:r>
              <a:rPr lang="en-US" altLang="en-US" dirty="0"/>
              <a:t>Eliminating all pollution is impossible </a:t>
            </a:r>
          </a:p>
          <a:p>
            <a:pPr lvl="1"/>
            <a:r>
              <a:rPr lang="en-US" altLang="en-US" dirty="0"/>
              <a:t>Clean water and clean air </a:t>
            </a:r>
            <a:r>
              <a:rPr lang="en-US" dirty="0"/>
              <a:t>— </a:t>
            </a:r>
            <a:r>
              <a:rPr lang="en-US" altLang="en-US" dirty="0"/>
              <a:t>opportunity cost: lower standard of living</a:t>
            </a:r>
          </a:p>
        </p:txBody>
      </p:sp>
      <p:sp>
        <p:nvSpPr>
          <p:cNvPr id="36868"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68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866F834-9311-4974-A7E0-24E5457D522D}" type="slidenum">
              <a:rPr lang="en-US" altLang="en-US" sz="1200" smtClean="0">
                <a:solidFill>
                  <a:srgbClr val="002060"/>
                </a:solidFill>
              </a:rPr>
              <a:pPr eaLnBrk="1" hangingPunct="1"/>
              <a:t>32</a:t>
            </a:fld>
            <a:endParaRPr lang="en-US" altLang="en-US" sz="1200">
              <a:solidFill>
                <a:srgbClr val="002060"/>
              </a:solidFill>
            </a:endParaRPr>
          </a:p>
        </p:txBody>
      </p:sp>
    </p:spTree>
    <p:extLst>
      <p:ext uri="{BB962C8B-B14F-4D97-AF65-F5344CB8AC3E}">
        <p14:creationId xmlns:p14="http://schemas.microsoft.com/office/powerpoint/2010/main" val="2241653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wrap="square" anchor="t"/>
          <a:lstStyle/>
          <a:p>
            <a:pPr algn="l"/>
            <a:r>
              <a:rPr lang="en-US" altLang="en-US" sz="3200" dirty="0"/>
              <a:t>Public Policies toward Externalities, Part 8</a:t>
            </a:r>
          </a:p>
        </p:txBody>
      </p:sp>
      <p:sp>
        <p:nvSpPr>
          <p:cNvPr id="37891" name="Content Placeholder 2"/>
          <p:cNvSpPr>
            <a:spLocks noGrp="1"/>
          </p:cNvSpPr>
          <p:nvPr>
            <p:ph idx="1"/>
          </p:nvPr>
        </p:nvSpPr>
        <p:spPr>
          <a:xfrm>
            <a:off x="277813" y="1025525"/>
            <a:ext cx="8588375" cy="5146675"/>
          </a:xfrm>
        </p:spPr>
        <p:txBody>
          <a:bodyPr/>
          <a:lstStyle/>
          <a:p>
            <a:r>
              <a:rPr lang="en-US" altLang="en-US" dirty="0"/>
              <a:t>Clean environment is a normal good</a:t>
            </a:r>
          </a:p>
          <a:p>
            <a:pPr lvl="1"/>
            <a:r>
              <a:rPr lang="en-US" altLang="en-US" dirty="0"/>
              <a:t>Positive income elasticity</a:t>
            </a:r>
          </a:p>
          <a:p>
            <a:pPr lvl="2"/>
            <a:r>
              <a:rPr lang="en-US" altLang="en-US" dirty="0"/>
              <a:t>Rich countries can afford a cleaner environment </a:t>
            </a:r>
          </a:p>
          <a:p>
            <a:pPr lvl="2"/>
            <a:r>
              <a:rPr lang="en-US" altLang="en-US" dirty="0"/>
              <a:t>More rigorous environmental protection</a:t>
            </a:r>
          </a:p>
          <a:p>
            <a:pPr lvl="1"/>
            <a:r>
              <a:rPr lang="en-US" altLang="en-US" dirty="0"/>
              <a:t>Clean air and clean water – law of demand</a:t>
            </a:r>
          </a:p>
          <a:p>
            <a:pPr lvl="2"/>
            <a:r>
              <a:rPr lang="en-US" altLang="en-US" dirty="0"/>
              <a:t>The lower the price of environmental protection</a:t>
            </a:r>
          </a:p>
          <a:p>
            <a:pPr lvl="2"/>
            <a:r>
              <a:rPr lang="en-US" altLang="en-US" dirty="0"/>
              <a:t>The more the public will want it</a:t>
            </a:r>
          </a:p>
        </p:txBody>
      </p:sp>
      <p:sp>
        <p:nvSpPr>
          <p:cNvPr id="37892" name="Footer Placeholder 4"/>
          <p:cNvSpPr>
            <a:spLocks noGrp="1"/>
          </p:cNvSpPr>
          <p:nvPr>
            <p:ph type="ftr" sz="quarter" idx="11"/>
          </p:nvPr>
        </p:nvSpPr>
        <p:spPr bwMode="auto">
          <a:xfrm>
            <a:off x="0" y="6359857"/>
            <a:ext cx="83058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789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8A0F51C6-339C-43FD-9DD7-AC15682113CE}" type="slidenum">
              <a:rPr lang="en-US" altLang="en-US" sz="1200" smtClean="0">
                <a:solidFill>
                  <a:srgbClr val="002060"/>
                </a:solidFill>
              </a:rPr>
              <a:pPr eaLnBrk="1" hangingPunct="1"/>
              <a:t>33</a:t>
            </a:fld>
            <a:endParaRPr lang="en-US" altLang="en-US" sz="1200">
              <a:solidFill>
                <a:srgbClr val="002060"/>
              </a:solidFill>
            </a:endParaRPr>
          </a:p>
        </p:txBody>
      </p:sp>
    </p:spTree>
    <p:extLst>
      <p:ext uri="{BB962C8B-B14F-4D97-AF65-F5344CB8AC3E}">
        <p14:creationId xmlns:p14="http://schemas.microsoft.com/office/powerpoint/2010/main" val="2753751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wrap="square" anchor="t"/>
          <a:lstStyle/>
          <a:p>
            <a:pPr algn="l"/>
            <a:r>
              <a:rPr lang="en-US" altLang="en-US" sz="3200" dirty="0"/>
              <a:t>Private Solutions to Externalities, Part 1</a:t>
            </a:r>
          </a:p>
        </p:txBody>
      </p:sp>
      <p:sp>
        <p:nvSpPr>
          <p:cNvPr id="38915" name="Content Placeholder 2"/>
          <p:cNvSpPr>
            <a:spLocks noGrp="1"/>
          </p:cNvSpPr>
          <p:nvPr>
            <p:ph idx="1"/>
          </p:nvPr>
        </p:nvSpPr>
        <p:spPr>
          <a:xfrm>
            <a:off x="277813" y="1025525"/>
            <a:ext cx="8588375" cy="3851275"/>
          </a:xfrm>
        </p:spPr>
        <p:txBody>
          <a:bodyPr/>
          <a:lstStyle/>
          <a:p>
            <a:r>
              <a:rPr lang="en-US" altLang="en-US" dirty="0"/>
              <a:t>The types of private solutions</a:t>
            </a:r>
          </a:p>
          <a:p>
            <a:pPr lvl="1"/>
            <a:r>
              <a:rPr lang="en-US" altLang="en-US" dirty="0"/>
              <a:t>Moral codes and social sanctions</a:t>
            </a:r>
          </a:p>
          <a:p>
            <a:pPr lvl="1"/>
            <a:r>
              <a:rPr lang="en-US" altLang="en-US" dirty="0"/>
              <a:t>Charities</a:t>
            </a:r>
          </a:p>
          <a:p>
            <a:pPr lvl="1"/>
            <a:r>
              <a:rPr lang="en-US" altLang="en-US" dirty="0"/>
              <a:t>Self-interest of the relevant parties</a:t>
            </a:r>
          </a:p>
          <a:p>
            <a:pPr lvl="2"/>
            <a:r>
              <a:rPr lang="en-US" altLang="en-US" dirty="0"/>
              <a:t>Integrating different types of businesses</a:t>
            </a:r>
          </a:p>
          <a:p>
            <a:pPr lvl="1"/>
            <a:r>
              <a:rPr lang="en-US" altLang="en-US" dirty="0"/>
              <a:t>Interested parties can enter into a contract</a:t>
            </a:r>
          </a:p>
        </p:txBody>
      </p:sp>
      <p:sp>
        <p:nvSpPr>
          <p:cNvPr id="38916"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891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B3CEB91-3EB7-4D85-9FEF-233321D03F19}" type="slidenum">
              <a:rPr lang="en-US" altLang="en-US" sz="1200" smtClean="0">
                <a:solidFill>
                  <a:srgbClr val="002060"/>
                </a:solidFill>
              </a:rPr>
              <a:pPr eaLnBrk="1" hangingPunct="1"/>
              <a:t>34</a:t>
            </a:fld>
            <a:endParaRPr lang="en-US" altLang="en-US" sz="1200">
              <a:solidFill>
                <a:srgbClr val="002060"/>
              </a:solidFill>
            </a:endParaRPr>
          </a:p>
        </p:txBody>
      </p:sp>
    </p:spTree>
    <p:extLst>
      <p:ext uri="{BB962C8B-B14F-4D97-AF65-F5344CB8AC3E}">
        <p14:creationId xmlns:p14="http://schemas.microsoft.com/office/powerpoint/2010/main" val="470594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wrap="square" anchor="t"/>
          <a:lstStyle/>
          <a:p>
            <a:pPr algn="l"/>
            <a:r>
              <a:rPr lang="en-US" altLang="en-US" sz="3200" dirty="0"/>
              <a:t>Private Solutions to Externalities, Part 2</a:t>
            </a:r>
          </a:p>
        </p:txBody>
      </p:sp>
      <p:sp>
        <p:nvSpPr>
          <p:cNvPr id="39939" name="Content Placeholder 2"/>
          <p:cNvSpPr>
            <a:spLocks noGrp="1"/>
          </p:cNvSpPr>
          <p:nvPr>
            <p:ph idx="1"/>
          </p:nvPr>
        </p:nvSpPr>
        <p:spPr>
          <a:xfrm>
            <a:off x="277813" y="1025525"/>
            <a:ext cx="8588375" cy="4918075"/>
          </a:xfrm>
        </p:spPr>
        <p:txBody>
          <a:bodyPr/>
          <a:lstStyle/>
          <a:p>
            <a:r>
              <a:rPr lang="en-US" altLang="en-US" dirty="0"/>
              <a:t>The Coase theorem</a:t>
            </a:r>
          </a:p>
          <a:p>
            <a:pPr lvl="1"/>
            <a:r>
              <a:rPr lang="en-US" altLang="en-US" dirty="0"/>
              <a:t>If private parties can bargain without cost over the allocation of resources</a:t>
            </a:r>
          </a:p>
          <a:p>
            <a:pPr lvl="2"/>
            <a:r>
              <a:rPr lang="en-US" altLang="en-US" dirty="0"/>
              <a:t>They can solve the problem of externalities on their own</a:t>
            </a:r>
          </a:p>
          <a:p>
            <a:r>
              <a:rPr lang="en-US" altLang="en-US" dirty="0"/>
              <a:t>Whatever the initial distribution of rights</a:t>
            </a:r>
          </a:p>
          <a:p>
            <a:pPr lvl="1"/>
            <a:r>
              <a:rPr lang="en-US" altLang="en-US" dirty="0"/>
              <a:t>Interested parties can reach a bargain:</a:t>
            </a:r>
          </a:p>
          <a:p>
            <a:pPr lvl="2"/>
            <a:r>
              <a:rPr lang="en-US" altLang="en-US" dirty="0"/>
              <a:t>Everyone is better off</a:t>
            </a:r>
          </a:p>
          <a:p>
            <a:pPr lvl="2"/>
            <a:r>
              <a:rPr lang="en-US" altLang="en-US" dirty="0"/>
              <a:t>Outcome is efficient</a:t>
            </a:r>
          </a:p>
        </p:txBody>
      </p:sp>
      <p:sp>
        <p:nvSpPr>
          <p:cNvPr id="39940" name="Footer Placeholder 4"/>
          <p:cNvSpPr>
            <a:spLocks noGrp="1"/>
          </p:cNvSpPr>
          <p:nvPr>
            <p:ph type="ftr" sz="quarter" idx="11"/>
          </p:nvPr>
        </p:nvSpPr>
        <p:spPr bwMode="auto">
          <a:xfrm>
            <a:off x="0" y="6359857"/>
            <a:ext cx="84582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994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215D0FEF-AABF-481D-B3B1-88E28246D068}" type="slidenum">
              <a:rPr lang="en-US" altLang="en-US" sz="1200" smtClean="0">
                <a:solidFill>
                  <a:srgbClr val="002060"/>
                </a:solidFill>
              </a:rPr>
              <a:pPr eaLnBrk="1" hangingPunct="1"/>
              <a:t>35</a:t>
            </a:fld>
            <a:endParaRPr lang="en-US" altLang="en-US" sz="1200">
              <a:solidFill>
                <a:srgbClr val="002060"/>
              </a:solidFill>
            </a:endParaRPr>
          </a:p>
        </p:txBody>
      </p:sp>
    </p:spTree>
    <p:extLst>
      <p:ext uri="{BB962C8B-B14F-4D97-AF65-F5344CB8AC3E}">
        <p14:creationId xmlns:p14="http://schemas.microsoft.com/office/powerpoint/2010/main" val="1124534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wrap="square" anchor="t"/>
          <a:lstStyle/>
          <a:p>
            <a:pPr algn="l"/>
            <a:r>
              <a:rPr lang="en-US" altLang="en-US" sz="3200" dirty="0"/>
              <a:t>Private Solutions to Externalities, Part 3</a:t>
            </a:r>
          </a:p>
        </p:txBody>
      </p:sp>
      <p:sp>
        <p:nvSpPr>
          <p:cNvPr id="40963" name="Content Placeholder 2"/>
          <p:cNvSpPr>
            <a:spLocks noGrp="1"/>
          </p:cNvSpPr>
          <p:nvPr>
            <p:ph idx="1"/>
          </p:nvPr>
        </p:nvSpPr>
        <p:spPr>
          <a:xfrm>
            <a:off x="277813" y="1025525"/>
            <a:ext cx="8588375" cy="4079875"/>
          </a:xfrm>
        </p:spPr>
        <p:txBody>
          <a:bodyPr/>
          <a:lstStyle/>
          <a:p>
            <a:pPr marL="0" indent="0">
              <a:buFontTx/>
              <a:buNone/>
            </a:pPr>
            <a:r>
              <a:rPr lang="en-US" altLang="en-US" dirty="0"/>
              <a:t>1. Dick has the legal right to keep a barking dog.</a:t>
            </a:r>
          </a:p>
          <a:p>
            <a:pPr lvl="1"/>
            <a:r>
              <a:rPr lang="en-US" altLang="en-US" dirty="0"/>
              <a:t>Dick gets a $500 benefit from the dog</a:t>
            </a:r>
          </a:p>
          <a:p>
            <a:pPr lvl="1"/>
            <a:r>
              <a:rPr lang="en-US" altLang="en-US" dirty="0"/>
              <a:t>Jane bears an $800 cost from the barking</a:t>
            </a:r>
          </a:p>
          <a:p>
            <a:pPr lvl="1"/>
            <a:r>
              <a:rPr lang="en-US" altLang="en-US" dirty="0"/>
              <a:t>Efficient outcome:</a:t>
            </a:r>
          </a:p>
          <a:p>
            <a:pPr lvl="2"/>
            <a:r>
              <a:rPr lang="en-US" altLang="en-US" dirty="0"/>
              <a:t>Jane can offer Dick $600 to get rid of the dog</a:t>
            </a:r>
          </a:p>
          <a:p>
            <a:pPr lvl="2"/>
            <a:r>
              <a:rPr lang="en-US" altLang="en-US" dirty="0"/>
              <a:t>Dick will gladly accept</a:t>
            </a:r>
          </a:p>
        </p:txBody>
      </p:sp>
      <p:sp>
        <p:nvSpPr>
          <p:cNvPr id="40964" name="Footer Placeholder 4"/>
          <p:cNvSpPr>
            <a:spLocks noGrp="1"/>
          </p:cNvSpPr>
          <p:nvPr>
            <p:ph type="ftr" sz="quarter" idx="11"/>
          </p:nvPr>
        </p:nvSpPr>
        <p:spPr bwMode="auto">
          <a:xfrm>
            <a:off x="0" y="6359857"/>
            <a:ext cx="83058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096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9AD6FAEB-67EA-46F6-ADDC-8AD876B38135}" type="slidenum">
              <a:rPr lang="en-US" altLang="en-US" sz="1200" smtClean="0">
                <a:solidFill>
                  <a:srgbClr val="002060"/>
                </a:solidFill>
              </a:rPr>
              <a:pPr eaLnBrk="1" hangingPunct="1"/>
              <a:t>36</a:t>
            </a:fld>
            <a:endParaRPr lang="en-US" altLang="en-US" sz="1200">
              <a:solidFill>
                <a:srgbClr val="002060"/>
              </a:solidFill>
            </a:endParaRPr>
          </a:p>
        </p:txBody>
      </p:sp>
    </p:spTree>
    <p:extLst>
      <p:ext uri="{BB962C8B-B14F-4D97-AF65-F5344CB8AC3E}">
        <p14:creationId xmlns:p14="http://schemas.microsoft.com/office/powerpoint/2010/main" val="633821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wrap="square" anchor="t"/>
          <a:lstStyle/>
          <a:p>
            <a:pPr algn="l"/>
            <a:r>
              <a:rPr lang="en-US" altLang="en-US" sz="3200" dirty="0"/>
              <a:t>Private Solutions to Externalities, Part 4</a:t>
            </a:r>
          </a:p>
        </p:txBody>
      </p:sp>
      <p:sp>
        <p:nvSpPr>
          <p:cNvPr id="41987" name="Content Placeholder 2"/>
          <p:cNvSpPr>
            <a:spLocks noGrp="1"/>
          </p:cNvSpPr>
          <p:nvPr>
            <p:ph idx="1"/>
          </p:nvPr>
        </p:nvSpPr>
        <p:spPr>
          <a:xfrm>
            <a:off x="277813" y="1025525"/>
            <a:ext cx="8588375" cy="4537075"/>
          </a:xfrm>
        </p:spPr>
        <p:txBody>
          <a:bodyPr/>
          <a:lstStyle/>
          <a:p>
            <a:pPr marL="0" indent="0">
              <a:buFontTx/>
              <a:buNone/>
            </a:pPr>
            <a:r>
              <a:rPr lang="en-US" altLang="en-US" dirty="0"/>
              <a:t>2. Dick has the legal right to keep a barking dog.</a:t>
            </a:r>
          </a:p>
          <a:p>
            <a:pPr lvl="1"/>
            <a:r>
              <a:rPr lang="en-US" altLang="en-US" dirty="0"/>
              <a:t>Dick gets a $1,000 benefit from the dog</a:t>
            </a:r>
          </a:p>
          <a:p>
            <a:pPr lvl="1"/>
            <a:r>
              <a:rPr lang="en-US" altLang="en-US" dirty="0"/>
              <a:t>Jane bears an $800 cost from the barking</a:t>
            </a:r>
          </a:p>
          <a:p>
            <a:pPr lvl="1"/>
            <a:r>
              <a:rPr lang="en-US" altLang="en-US" dirty="0"/>
              <a:t>Efficient outcome:</a:t>
            </a:r>
          </a:p>
          <a:p>
            <a:pPr lvl="2"/>
            <a:r>
              <a:rPr lang="en-US" altLang="en-US" dirty="0"/>
              <a:t>Dick turns down any offer below $1,000</a:t>
            </a:r>
          </a:p>
          <a:p>
            <a:pPr lvl="2"/>
            <a:r>
              <a:rPr lang="en-US" altLang="en-US" dirty="0"/>
              <a:t>Jane will not offer any amount above $800</a:t>
            </a:r>
          </a:p>
          <a:p>
            <a:pPr lvl="2"/>
            <a:r>
              <a:rPr lang="en-US" altLang="en-US" dirty="0"/>
              <a:t>Dick keeps the dog</a:t>
            </a:r>
          </a:p>
        </p:txBody>
      </p:sp>
      <p:sp>
        <p:nvSpPr>
          <p:cNvPr id="41988" name="Footer Placeholder 4"/>
          <p:cNvSpPr>
            <a:spLocks noGrp="1"/>
          </p:cNvSpPr>
          <p:nvPr>
            <p:ph type="ftr" sz="quarter" idx="11"/>
          </p:nvPr>
        </p:nvSpPr>
        <p:spPr bwMode="auto">
          <a:xfrm>
            <a:off x="0" y="6359857"/>
            <a:ext cx="83058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198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C86C426-C500-4ADA-B7E5-A24F4256AA91}" type="slidenum">
              <a:rPr lang="en-US" altLang="en-US" sz="1200" smtClean="0">
                <a:solidFill>
                  <a:srgbClr val="002060"/>
                </a:solidFill>
              </a:rPr>
              <a:pPr eaLnBrk="1" hangingPunct="1"/>
              <a:t>37</a:t>
            </a:fld>
            <a:endParaRPr lang="en-US" altLang="en-US" sz="1200">
              <a:solidFill>
                <a:srgbClr val="002060"/>
              </a:solidFill>
            </a:endParaRPr>
          </a:p>
        </p:txBody>
      </p:sp>
    </p:spTree>
    <p:extLst>
      <p:ext uri="{BB962C8B-B14F-4D97-AF65-F5344CB8AC3E}">
        <p14:creationId xmlns:p14="http://schemas.microsoft.com/office/powerpoint/2010/main" val="175401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wrap="square" anchor="t"/>
          <a:lstStyle/>
          <a:p>
            <a:pPr algn="l"/>
            <a:r>
              <a:rPr lang="en-US" altLang="en-US" sz="3200" dirty="0"/>
              <a:t>Private Solutions to Externalities, Part 5</a:t>
            </a:r>
          </a:p>
        </p:txBody>
      </p:sp>
      <p:sp>
        <p:nvSpPr>
          <p:cNvPr id="43011" name="Content Placeholder 2"/>
          <p:cNvSpPr>
            <a:spLocks noGrp="1"/>
          </p:cNvSpPr>
          <p:nvPr>
            <p:ph idx="1"/>
          </p:nvPr>
        </p:nvSpPr>
        <p:spPr>
          <a:xfrm>
            <a:off x="277813" y="1025525"/>
            <a:ext cx="8588375" cy="4308475"/>
          </a:xfrm>
        </p:spPr>
        <p:txBody>
          <a:bodyPr/>
          <a:lstStyle/>
          <a:p>
            <a:pPr marL="0" indent="0">
              <a:buFontTx/>
              <a:buNone/>
            </a:pPr>
            <a:r>
              <a:rPr lang="en-US" altLang="en-US" dirty="0"/>
              <a:t>3. Jane can legally compel Dick to get rid of the dog.</a:t>
            </a:r>
          </a:p>
          <a:p>
            <a:pPr lvl="1"/>
            <a:r>
              <a:rPr lang="en-US" altLang="en-US" dirty="0"/>
              <a:t>Dick can offer to pay Jane to allow him to keep the dog</a:t>
            </a:r>
          </a:p>
          <a:p>
            <a:pPr lvl="2"/>
            <a:r>
              <a:rPr lang="en-US" altLang="en-US" dirty="0"/>
              <a:t>If the benefit of the dog to Dick exceeds the cost of the barking to Jane</a:t>
            </a:r>
          </a:p>
          <a:p>
            <a:pPr lvl="2"/>
            <a:r>
              <a:rPr lang="en-US" altLang="en-US" dirty="0"/>
              <a:t>Then Dick and Jane will strike a bargain in which Dick keeps the dog</a:t>
            </a:r>
          </a:p>
        </p:txBody>
      </p:sp>
      <p:sp>
        <p:nvSpPr>
          <p:cNvPr id="43012" name="Footer Placeholder 4"/>
          <p:cNvSpPr>
            <a:spLocks noGrp="1"/>
          </p:cNvSpPr>
          <p:nvPr>
            <p:ph type="ftr" sz="quarter" idx="11"/>
          </p:nvPr>
        </p:nvSpPr>
        <p:spPr bwMode="auto">
          <a:xfrm>
            <a:off x="0" y="6359857"/>
            <a:ext cx="83820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3013"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A23F39B-6747-46D0-A9B9-22BFE56DB80C}" type="slidenum">
              <a:rPr lang="en-US" altLang="en-US" sz="1200" smtClean="0">
                <a:solidFill>
                  <a:srgbClr val="002060"/>
                </a:solidFill>
              </a:rPr>
              <a:pPr eaLnBrk="1" hangingPunct="1"/>
              <a:t>38</a:t>
            </a:fld>
            <a:endParaRPr lang="en-US" altLang="en-US" sz="1200">
              <a:solidFill>
                <a:srgbClr val="002060"/>
              </a:solidFill>
            </a:endParaRPr>
          </a:p>
        </p:txBody>
      </p:sp>
    </p:spTree>
    <p:extLst>
      <p:ext uri="{BB962C8B-B14F-4D97-AF65-F5344CB8AC3E}">
        <p14:creationId xmlns:p14="http://schemas.microsoft.com/office/powerpoint/2010/main" val="3093587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wrap="square" anchor="t"/>
          <a:lstStyle/>
          <a:p>
            <a:pPr algn="l"/>
            <a:r>
              <a:rPr lang="en-US" altLang="en-US" sz="3200" dirty="0"/>
              <a:t>Private Solutions to Externalities, Part 6</a:t>
            </a:r>
          </a:p>
        </p:txBody>
      </p:sp>
      <p:sp>
        <p:nvSpPr>
          <p:cNvPr id="44035" name="Content Placeholder 2"/>
          <p:cNvSpPr>
            <a:spLocks noGrp="1"/>
          </p:cNvSpPr>
          <p:nvPr>
            <p:ph idx="1"/>
          </p:nvPr>
        </p:nvSpPr>
        <p:spPr>
          <a:xfrm>
            <a:off x="277813" y="1025525"/>
            <a:ext cx="8588375" cy="4384675"/>
          </a:xfrm>
        </p:spPr>
        <p:txBody>
          <a:bodyPr/>
          <a:lstStyle/>
          <a:p>
            <a:r>
              <a:rPr lang="en-US" altLang="en-US" dirty="0"/>
              <a:t>Why private solutions do not always work</a:t>
            </a:r>
          </a:p>
          <a:p>
            <a:pPr lvl="1"/>
            <a:r>
              <a:rPr lang="en-US" altLang="en-US" dirty="0"/>
              <a:t>High transaction costs</a:t>
            </a:r>
          </a:p>
          <a:p>
            <a:pPr lvl="2"/>
            <a:r>
              <a:rPr lang="en-US" altLang="en-US" dirty="0"/>
              <a:t>Costs that parties incur in the process of agreeing to and following through on a bargain</a:t>
            </a:r>
          </a:p>
          <a:p>
            <a:pPr lvl="1"/>
            <a:r>
              <a:rPr lang="en-US" altLang="en-US" dirty="0"/>
              <a:t>Bargaining simply breaks down</a:t>
            </a:r>
          </a:p>
          <a:p>
            <a:pPr lvl="1"/>
            <a:r>
              <a:rPr lang="en-US" altLang="en-US" dirty="0"/>
              <a:t>Large number of interested parties</a:t>
            </a:r>
          </a:p>
          <a:p>
            <a:pPr lvl="2"/>
            <a:r>
              <a:rPr lang="en-US" altLang="en-US" dirty="0"/>
              <a:t>Coordinating everyone is costly</a:t>
            </a:r>
          </a:p>
        </p:txBody>
      </p:sp>
      <p:sp>
        <p:nvSpPr>
          <p:cNvPr id="44036" name="Footer Placeholder 4"/>
          <p:cNvSpPr>
            <a:spLocks noGrp="1"/>
          </p:cNvSpPr>
          <p:nvPr>
            <p:ph type="ftr" sz="quarter" idx="11"/>
          </p:nvPr>
        </p:nvSpPr>
        <p:spPr bwMode="auto">
          <a:xfrm>
            <a:off x="0" y="6359857"/>
            <a:ext cx="83058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44037" name="Slide Number Placeholder 1"/>
          <p:cNvSpPr>
            <a:spLocks noGrp="1"/>
          </p:cNvSpPr>
          <p:nvPr>
            <p:ph type="sldNum" sz="quarter" idx="10"/>
          </p:nvPr>
        </p:nvSpPr>
        <p:spPr>
          <a:xfrm>
            <a:off x="8686800" y="6423025"/>
            <a:ext cx="384176"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A588DA2-B325-4009-902B-42C1DC411878}" type="slidenum">
              <a:rPr lang="en-US" altLang="en-US" sz="1200" smtClean="0">
                <a:solidFill>
                  <a:srgbClr val="002060"/>
                </a:solidFill>
              </a:rPr>
              <a:pPr eaLnBrk="1" hangingPunct="1"/>
              <a:t>39</a:t>
            </a:fld>
            <a:endParaRPr lang="en-US" altLang="en-US" sz="1200" dirty="0">
              <a:solidFill>
                <a:srgbClr val="002060"/>
              </a:solidFill>
            </a:endParaRPr>
          </a:p>
        </p:txBody>
      </p:sp>
    </p:spTree>
    <p:extLst>
      <p:ext uri="{BB962C8B-B14F-4D97-AF65-F5344CB8AC3E}">
        <p14:creationId xmlns:p14="http://schemas.microsoft.com/office/powerpoint/2010/main" val="305889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wrap="square" anchor="t"/>
          <a:lstStyle/>
          <a:p>
            <a:r>
              <a:rPr lang="en-US" altLang="en-US" dirty="0"/>
              <a:t>Externalities, Part 3</a:t>
            </a:r>
          </a:p>
        </p:txBody>
      </p:sp>
      <p:sp>
        <p:nvSpPr>
          <p:cNvPr id="12291" name="Content Placeholder 2"/>
          <p:cNvSpPr>
            <a:spLocks noGrp="1"/>
          </p:cNvSpPr>
          <p:nvPr>
            <p:ph idx="1"/>
          </p:nvPr>
        </p:nvSpPr>
        <p:spPr>
          <a:xfrm>
            <a:off x="277813" y="1025525"/>
            <a:ext cx="8588375" cy="3851275"/>
          </a:xfrm>
        </p:spPr>
        <p:txBody>
          <a:bodyPr/>
          <a:lstStyle/>
          <a:p>
            <a:r>
              <a:rPr lang="en-US" altLang="en-US" dirty="0"/>
              <a:t>Negative externalities</a:t>
            </a:r>
          </a:p>
          <a:p>
            <a:pPr lvl="1"/>
            <a:r>
              <a:rPr lang="en-US" altLang="en-US" dirty="0"/>
              <a:t>Exhaust from automobiles</a:t>
            </a:r>
          </a:p>
          <a:p>
            <a:pPr lvl="1"/>
            <a:r>
              <a:rPr lang="en-US" altLang="en-US" dirty="0"/>
              <a:t>Barking dogs</a:t>
            </a:r>
          </a:p>
          <a:p>
            <a:r>
              <a:rPr lang="en-US" altLang="en-US" dirty="0"/>
              <a:t>Positive externalities</a:t>
            </a:r>
          </a:p>
          <a:p>
            <a:pPr lvl="1"/>
            <a:r>
              <a:rPr lang="en-US" altLang="en-US" dirty="0"/>
              <a:t>Restored historic buildings</a:t>
            </a:r>
          </a:p>
          <a:p>
            <a:pPr lvl="1"/>
            <a:r>
              <a:rPr lang="en-US" altLang="en-US" dirty="0"/>
              <a:t>Research into new technologies</a:t>
            </a:r>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2293" name="Slide Number Placeholder 1"/>
          <p:cNvSpPr>
            <a:spLocks noGrp="1"/>
          </p:cNvSpPr>
          <p:nvPr>
            <p:ph type="sldNum" sz="quarter" idx="10"/>
          </p:nvPr>
        </p:nvSpPr>
        <p:spPr>
          <a:xfrm>
            <a:off x="8763000" y="6423025"/>
            <a:ext cx="231776"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CE8F9F23-EC39-407E-A675-6ABEB08E112B}" type="slidenum">
              <a:rPr lang="en-US" altLang="en-US" sz="1200" smtClean="0">
                <a:solidFill>
                  <a:srgbClr val="002060"/>
                </a:solidFill>
              </a:rPr>
              <a:pPr eaLnBrk="1" hangingPunct="1"/>
              <a:t>4</a:t>
            </a:fld>
            <a:endParaRPr lang="en-US" altLang="en-US" sz="1200" dirty="0">
              <a:solidFill>
                <a:srgbClr val="002060"/>
              </a:solidFill>
            </a:endParaRPr>
          </a:p>
        </p:txBody>
      </p:sp>
    </p:spTree>
    <p:extLst>
      <p:ext uri="{BB962C8B-B14F-4D97-AF65-F5344CB8AC3E}">
        <p14:creationId xmlns:p14="http://schemas.microsoft.com/office/powerpoint/2010/main" val="295143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 Part 1</a:t>
            </a:r>
          </a:p>
        </p:txBody>
      </p:sp>
      <p:sp>
        <p:nvSpPr>
          <p:cNvPr id="5" name="Text Placeholder 4"/>
          <p:cNvSpPr>
            <a:spLocks noGrp="1"/>
          </p:cNvSpPr>
          <p:nvPr>
            <p:ph type="body" sz="quarter" idx="12"/>
          </p:nvPr>
        </p:nvSpPr>
        <p:spPr/>
        <p:txBody>
          <a:bodyPr/>
          <a:lstStyle/>
          <a:p>
            <a:r>
              <a:rPr lang="en-US" dirty="0"/>
              <a:t>Vaccines</a:t>
            </a:r>
          </a:p>
        </p:txBody>
      </p:sp>
      <p:sp>
        <p:nvSpPr>
          <p:cNvPr id="6" name="Text Placeholder 5"/>
          <p:cNvSpPr>
            <a:spLocks noGrp="1"/>
          </p:cNvSpPr>
          <p:nvPr>
            <p:ph type="body" sz="quarter" idx="14"/>
          </p:nvPr>
        </p:nvSpPr>
        <p:spPr>
          <a:xfrm>
            <a:off x="533400" y="1295400"/>
            <a:ext cx="8077200" cy="1752600"/>
          </a:xfrm>
        </p:spPr>
        <p:txBody>
          <a:bodyPr/>
          <a:lstStyle/>
          <a:p>
            <a:r>
              <a:rPr lang="en-US" dirty="0"/>
              <a:t>“Declining to be vaccinated against contagious diseases such as measles imposes costs on other people, which is a negative externality.”</a:t>
            </a:r>
          </a:p>
        </p:txBody>
      </p:sp>
      <p:pic>
        <p:nvPicPr>
          <p:cNvPr id="2050" name="Picture 2" descr="A pie chart titled what do economists say? Zero percent disagree, zero percent are uncertain, and 100 percent ag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810" y="3276600"/>
            <a:ext cx="509038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ooter Placeholder 3"/>
          <p:cNvSpPr>
            <a:spLocks noGrp="1"/>
          </p:cNvSpPr>
          <p:nvPr>
            <p:ph type="ftr" sz="quarter" idx="11"/>
          </p:nvPr>
        </p:nvSpPr>
        <p:spPr>
          <a:xfrm>
            <a:off x="0" y="6400801"/>
            <a:ext cx="8610600" cy="457200"/>
          </a:xfrm>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Slide Number Placeholder 2"/>
          <p:cNvSpPr>
            <a:spLocks noGrp="1"/>
          </p:cNvSpPr>
          <p:nvPr>
            <p:ph type="sldNum" sz="quarter" idx="10"/>
          </p:nvPr>
        </p:nvSpPr>
        <p:spPr>
          <a:xfrm>
            <a:off x="8763001" y="6467475"/>
            <a:ext cx="246062" cy="390525"/>
          </a:xfrm>
        </p:spPr>
        <p:txBody>
          <a:bodyPr/>
          <a:lstStyle/>
          <a:p>
            <a:pPr fontAlgn="base">
              <a:spcAft>
                <a:spcPct val="0"/>
              </a:spcAft>
              <a:defRPr/>
            </a:pPr>
            <a:fld id="{CFA536BC-3ED5-4293-8323-16A4258B4A0B}" type="slidenum">
              <a:rPr lang="en-US" smtClean="0"/>
              <a:pPr fontAlgn="base">
                <a:spcAft>
                  <a:spcPct val="0"/>
                </a:spcAft>
                <a:defRPr/>
              </a:pPr>
              <a:t>5</a:t>
            </a:fld>
            <a:endParaRPr lang="en-US" dirty="0"/>
          </a:p>
        </p:txBody>
      </p:sp>
    </p:spTree>
    <p:extLst>
      <p:ext uri="{BB962C8B-B14F-4D97-AF65-F5344CB8AC3E}">
        <p14:creationId xmlns:p14="http://schemas.microsoft.com/office/powerpoint/2010/main" val="111284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wrap="square" anchor="t"/>
          <a:lstStyle/>
          <a:p>
            <a:r>
              <a:rPr lang="en-US" altLang="en-US" sz="2800" dirty="0"/>
              <a:t>Externalities and Market Inefficiency, Part 1</a:t>
            </a:r>
          </a:p>
        </p:txBody>
      </p:sp>
      <p:sp>
        <p:nvSpPr>
          <p:cNvPr id="13315" name="Content Placeholder 2"/>
          <p:cNvSpPr>
            <a:spLocks noGrp="1"/>
          </p:cNvSpPr>
          <p:nvPr>
            <p:ph idx="1"/>
          </p:nvPr>
        </p:nvSpPr>
        <p:spPr>
          <a:xfrm>
            <a:off x="277813" y="1025525"/>
            <a:ext cx="8588375" cy="4384675"/>
          </a:xfrm>
        </p:spPr>
        <p:txBody>
          <a:bodyPr/>
          <a:lstStyle/>
          <a:p>
            <a:r>
              <a:rPr lang="en-US" altLang="en-US" dirty="0"/>
              <a:t>Welfare economics: A recap</a:t>
            </a:r>
          </a:p>
          <a:p>
            <a:pPr lvl="1"/>
            <a:r>
              <a:rPr lang="en-US" altLang="en-US" dirty="0"/>
              <a:t>Demand curve: value to consumers</a:t>
            </a:r>
          </a:p>
          <a:p>
            <a:pPr lvl="2"/>
            <a:r>
              <a:rPr lang="en-US" altLang="en-US" dirty="0"/>
              <a:t>Prices they are willing to pay</a:t>
            </a:r>
          </a:p>
          <a:p>
            <a:pPr lvl="1"/>
            <a:r>
              <a:rPr lang="en-US" altLang="en-US" dirty="0"/>
              <a:t>Supply curve: cost to suppliers</a:t>
            </a:r>
          </a:p>
          <a:p>
            <a:pPr lvl="1"/>
            <a:r>
              <a:rPr lang="en-US" altLang="en-US" dirty="0"/>
              <a:t>Equilibrium quantity and price</a:t>
            </a:r>
          </a:p>
          <a:p>
            <a:pPr lvl="2"/>
            <a:r>
              <a:rPr lang="en-US" altLang="en-US" dirty="0"/>
              <a:t>Efficient</a:t>
            </a:r>
          </a:p>
          <a:p>
            <a:pPr lvl="2"/>
            <a:r>
              <a:rPr lang="en-US" altLang="en-US" dirty="0"/>
              <a:t>Maximizes the sum of producer and consumer surplus</a:t>
            </a:r>
          </a:p>
        </p:txBody>
      </p:sp>
      <p:sp>
        <p:nvSpPr>
          <p:cNvPr id="133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317" name="Slide Number Placeholder 1"/>
          <p:cNvSpPr>
            <a:spLocks noGrp="1"/>
          </p:cNvSpPr>
          <p:nvPr>
            <p:ph type="sldNum" sz="quarter" idx="10"/>
          </p:nvPr>
        </p:nvSpPr>
        <p:spPr>
          <a:xfrm>
            <a:off x="8763000" y="6423025"/>
            <a:ext cx="376238"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EB1E193-B323-4BD5-8955-C0E7933A3C28}" type="slidenum">
              <a:rPr lang="en-US" altLang="en-US" sz="1200" smtClean="0">
                <a:solidFill>
                  <a:srgbClr val="002060"/>
                </a:solidFill>
              </a:rPr>
              <a:pPr eaLnBrk="1" hangingPunct="1"/>
              <a:t>6</a:t>
            </a:fld>
            <a:endParaRPr lang="en-US" altLang="en-US" sz="1200">
              <a:solidFill>
                <a:srgbClr val="002060"/>
              </a:solidFill>
            </a:endParaRPr>
          </a:p>
        </p:txBody>
      </p:sp>
    </p:spTree>
    <p:extLst>
      <p:ext uri="{BB962C8B-B14F-4D97-AF65-F5344CB8AC3E}">
        <p14:creationId xmlns:p14="http://schemas.microsoft.com/office/powerpoint/2010/main" val="101542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a:t>Figure 1 </a:t>
            </a:r>
            <a:r>
              <a:rPr lang="en-US" altLang="en-US" sz="2800" dirty="0"/>
              <a:t>The Market for Aluminum</a:t>
            </a:r>
          </a:p>
        </p:txBody>
      </p:sp>
      <p:pic>
        <p:nvPicPr>
          <p:cNvPr id="3" name="Picture 2" descr="A line graph with quantity of aluminum on the x axis and price of aluminum on the y axis. The positive line supply (private cost) and the negative line demand (private value) intersect at a point labeled equilibrium when quantity is Q Market."/>
          <p:cNvPicPr>
            <a:picLocks noChangeAspect="1"/>
          </p:cNvPicPr>
          <p:nvPr/>
        </p:nvPicPr>
        <p:blipFill>
          <a:blip r:embed="rId2"/>
          <a:stretch>
            <a:fillRect/>
          </a:stretch>
        </p:blipFill>
        <p:spPr>
          <a:xfrm>
            <a:off x="1506538" y="1026009"/>
            <a:ext cx="5943600" cy="4091609"/>
          </a:xfrm>
          <a:prstGeom prst="rect">
            <a:avLst/>
          </a:prstGeom>
        </p:spPr>
      </p:pic>
      <p:sp>
        <p:nvSpPr>
          <p:cNvPr id="2" name="Text Placeholder 1"/>
          <p:cNvSpPr>
            <a:spLocks noGrp="1"/>
          </p:cNvSpPr>
          <p:nvPr>
            <p:ph type="body" sz="quarter" idx="12"/>
          </p:nvPr>
        </p:nvSpPr>
        <p:spPr>
          <a:xfrm>
            <a:off x="65088" y="5351950"/>
            <a:ext cx="8915400" cy="887543"/>
          </a:xfrm>
        </p:spPr>
        <p:txBody>
          <a:bodyPr/>
          <a:lstStyle/>
          <a:p>
            <a:r>
              <a:rPr lang="en-US" dirty="0"/>
              <a:t>The demand curve reflects the value to buyers, and the supply curve reflects the costs of sellers. The equilibrium quantity, Q</a:t>
            </a:r>
            <a:r>
              <a:rPr lang="en-US" baseline="-25000" dirty="0"/>
              <a:t>MARKET</a:t>
            </a:r>
            <a:r>
              <a:rPr lang="en-US" dirty="0"/>
              <a:t>, maximizes the total value to buyers minus the total costs of sellers. In the absence of externalities, therefore, the market equilibrium is efficient.</a:t>
            </a:r>
          </a:p>
        </p:txBody>
      </p:sp>
      <p:sp>
        <p:nvSpPr>
          <p:cNvPr id="14340" name="Footer Placeholder 3"/>
          <p:cNvSpPr>
            <a:spLocks noGrp="1"/>
          </p:cNvSpPr>
          <p:nvPr>
            <p:ph type="ftr" sz="quarter" idx="14"/>
          </p:nvPr>
        </p:nvSpPr>
        <p:spPr bwMode="auto">
          <a:xfrm>
            <a:off x="1" y="6341886"/>
            <a:ext cx="8534400" cy="516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4339" name="Slide Number Placeholder 1"/>
          <p:cNvSpPr>
            <a:spLocks noGrp="1"/>
          </p:cNvSpPr>
          <p:nvPr>
            <p:ph type="sldNum" sz="quarter" idx="13"/>
          </p:nvPr>
        </p:nvSpPr>
        <p:spPr>
          <a:xfrm>
            <a:off x="8686800" y="6473825"/>
            <a:ext cx="384176" cy="379413"/>
          </a:xfrm>
          <a:noFill/>
          <a:ln w="9525">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sysDash"/>
                <a:miter lim="800000"/>
                <a:headEnd/>
                <a:tailEnd/>
              </a14:hiddenLine>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F0BDB188-DA8E-4FED-8658-C6E1DC87F7FB}" type="slidenum">
              <a:rPr lang="en-US" altLang="en-US" sz="1200" smtClean="0">
                <a:solidFill>
                  <a:srgbClr val="002060"/>
                </a:solidFill>
              </a:rPr>
              <a:pPr eaLnBrk="1" hangingPunct="1"/>
              <a:t>7</a:t>
            </a:fld>
            <a:endParaRPr lang="en-US" altLang="en-US" sz="1200" dirty="0">
              <a:solidFill>
                <a:srgbClr val="002060"/>
              </a:solidFill>
            </a:endParaRPr>
          </a:p>
        </p:txBody>
      </p:sp>
    </p:spTree>
    <p:extLst>
      <p:ext uri="{BB962C8B-B14F-4D97-AF65-F5344CB8AC3E}">
        <p14:creationId xmlns:p14="http://schemas.microsoft.com/office/powerpoint/2010/main" val="358203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447800" y="100939"/>
            <a:ext cx="7696199" cy="860961"/>
          </a:xfrm>
        </p:spPr>
        <p:txBody>
          <a:bodyPr wrap="square" anchor="t"/>
          <a:lstStyle/>
          <a:p>
            <a:r>
              <a:rPr lang="en-US" altLang="en-US" sz="2800" dirty="0"/>
              <a:t>Externalities and Market Inefficiency, Part 2</a:t>
            </a:r>
          </a:p>
        </p:txBody>
      </p:sp>
      <p:sp>
        <p:nvSpPr>
          <p:cNvPr id="15363" name="Content Placeholder 2"/>
          <p:cNvSpPr>
            <a:spLocks noGrp="1"/>
          </p:cNvSpPr>
          <p:nvPr>
            <p:ph idx="1"/>
          </p:nvPr>
        </p:nvSpPr>
        <p:spPr>
          <a:xfrm>
            <a:off x="277813" y="1025525"/>
            <a:ext cx="6656387" cy="2623805"/>
          </a:xfrm>
        </p:spPr>
        <p:txBody>
          <a:bodyPr/>
          <a:lstStyle/>
          <a:p>
            <a:r>
              <a:rPr lang="en-US" altLang="en-US" dirty="0"/>
              <a:t>Negative externalities</a:t>
            </a:r>
          </a:p>
          <a:p>
            <a:pPr lvl="1"/>
            <a:r>
              <a:rPr lang="en-US" altLang="en-US" dirty="0"/>
              <a:t>Cost to society (of producing a good)</a:t>
            </a:r>
          </a:p>
          <a:p>
            <a:pPr lvl="2"/>
            <a:r>
              <a:rPr lang="en-US" altLang="en-US" dirty="0"/>
              <a:t>Larger than the cost to the good producers</a:t>
            </a:r>
          </a:p>
        </p:txBody>
      </p:sp>
      <p:sp>
        <p:nvSpPr>
          <p:cNvPr id="2" name="Text Placeholder 1"/>
          <p:cNvSpPr>
            <a:spLocks noGrp="1"/>
          </p:cNvSpPr>
          <p:nvPr>
            <p:ph type="body" sz="quarter" idx="12"/>
          </p:nvPr>
        </p:nvSpPr>
        <p:spPr>
          <a:xfrm>
            <a:off x="4267200" y="4572000"/>
            <a:ext cx="4419600" cy="1295400"/>
          </a:xfrm>
        </p:spPr>
        <p:txBody>
          <a:bodyPr/>
          <a:lstStyle/>
          <a:p>
            <a:r>
              <a:rPr lang="en-US" dirty="0"/>
              <a:t>“All I can say is that if being a leading manufacturer means being a leading polluter, so be it.”</a:t>
            </a:r>
          </a:p>
        </p:txBody>
      </p:sp>
      <p:pic>
        <p:nvPicPr>
          <p:cNvPr id="15367" name="Picture 8" descr="A cartoon of 2 men wearing suits and sitting in lounge chairs having a conversation. Copyright information reads: J.B. Handelsman, the New Yorker Collection, www.cartoonbank.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86200"/>
            <a:ext cx="3530600" cy="2236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5364" name="Footer Placeholder 4"/>
          <p:cNvSpPr>
            <a:spLocks noGrp="1"/>
          </p:cNvSpPr>
          <p:nvPr>
            <p:ph type="ftr" sz="quarter" idx="11"/>
          </p:nvPr>
        </p:nvSpPr>
        <p:spPr bwMode="auto">
          <a:xfrm>
            <a:off x="0" y="6359857"/>
            <a:ext cx="8534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5365" name="Slide Number Placeholder 1"/>
          <p:cNvSpPr>
            <a:spLocks noGrp="1"/>
          </p:cNvSpPr>
          <p:nvPr>
            <p:ph type="sldNum" sz="quarter" idx="10"/>
          </p:nvPr>
        </p:nvSpPr>
        <p:spPr>
          <a:xfrm>
            <a:off x="8686800" y="6423025"/>
            <a:ext cx="384176" cy="379413"/>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EADDC3F6-9242-4715-A19D-65A527E3EA8B}" type="slidenum">
              <a:rPr lang="en-US" altLang="en-US" sz="1200" smtClean="0">
                <a:solidFill>
                  <a:srgbClr val="002060"/>
                </a:solidFill>
              </a:rPr>
              <a:pPr eaLnBrk="1" hangingPunct="1"/>
              <a:t>8</a:t>
            </a:fld>
            <a:endParaRPr lang="en-US" altLang="en-US" sz="1200" dirty="0">
              <a:solidFill>
                <a:srgbClr val="002060"/>
              </a:solidFill>
            </a:endParaRPr>
          </a:p>
        </p:txBody>
      </p:sp>
    </p:spTree>
    <p:extLst>
      <p:ext uri="{BB962C8B-B14F-4D97-AF65-F5344CB8AC3E}">
        <p14:creationId xmlns:p14="http://schemas.microsoft.com/office/powerpoint/2010/main" val="378959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wrap="square" anchor="t"/>
          <a:lstStyle/>
          <a:p>
            <a:pPr algn="l"/>
            <a:r>
              <a:rPr lang="en-US" altLang="en-US" sz="2800" dirty="0"/>
              <a:t>Externalities and Market Inefficiency, Part 3</a:t>
            </a:r>
          </a:p>
        </p:txBody>
      </p:sp>
      <p:sp>
        <p:nvSpPr>
          <p:cNvPr id="16387" name="Content Placeholder 2"/>
          <p:cNvSpPr>
            <a:spLocks noGrp="1"/>
          </p:cNvSpPr>
          <p:nvPr>
            <p:ph idx="1"/>
          </p:nvPr>
        </p:nvSpPr>
        <p:spPr>
          <a:xfrm>
            <a:off x="277813" y="1025525"/>
            <a:ext cx="8588375" cy="4918075"/>
          </a:xfrm>
        </p:spPr>
        <p:txBody>
          <a:bodyPr/>
          <a:lstStyle/>
          <a:p>
            <a:r>
              <a:rPr lang="en-US" altLang="en-US" dirty="0"/>
              <a:t>Negative externalities</a:t>
            </a:r>
          </a:p>
          <a:p>
            <a:pPr lvl="1"/>
            <a:r>
              <a:rPr lang="en-US" altLang="en-US" dirty="0"/>
              <a:t>Social cost</a:t>
            </a:r>
          </a:p>
          <a:p>
            <a:pPr lvl="2"/>
            <a:r>
              <a:rPr lang="en-US" altLang="en-US" dirty="0"/>
              <a:t>Private costs of the producers (supply)</a:t>
            </a:r>
          </a:p>
          <a:p>
            <a:pPr lvl="2"/>
            <a:r>
              <a:rPr lang="en-US" altLang="en-US" dirty="0"/>
              <a:t>Plus the costs to those bystanders affected adversely by the negative externality</a:t>
            </a:r>
          </a:p>
          <a:p>
            <a:pPr lvl="1"/>
            <a:r>
              <a:rPr lang="en-US" altLang="en-US" dirty="0"/>
              <a:t>Social cost curve is above the supply curve</a:t>
            </a:r>
          </a:p>
          <a:p>
            <a:pPr lvl="2"/>
            <a:r>
              <a:rPr lang="en-US" altLang="en-US" dirty="0"/>
              <a:t>Takes into account the external costs imposed on society</a:t>
            </a:r>
          </a:p>
        </p:txBody>
      </p:sp>
      <p:sp>
        <p:nvSpPr>
          <p:cNvPr id="1638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6389" name="Slide Number Placeholder 1"/>
          <p:cNvSpPr>
            <a:spLocks noGrp="1"/>
          </p:cNvSpPr>
          <p:nvPr>
            <p:ph type="sldNum" sz="quarter" idx="10"/>
          </p:nvPr>
        </p:nvSpPr>
        <p:spPr>
          <a:xfrm>
            <a:off x="8763000" y="6423025"/>
            <a:ext cx="376238" cy="282575"/>
          </a:xfrm>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D217B843-CFA7-4FDD-837A-07F1DA502DCE}" type="slidenum">
              <a:rPr lang="en-US" altLang="en-US" sz="1200" smtClean="0">
                <a:solidFill>
                  <a:srgbClr val="002060"/>
                </a:solidFill>
              </a:rPr>
              <a:pPr eaLnBrk="1" hangingPunct="1"/>
              <a:t>9</a:t>
            </a:fld>
            <a:endParaRPr lang="en-US" altLang="en-US" sz="1200" dirty="0">
              <a:solidFill>
                <a:srgbClr val="002060"/>
              </a:solidFill>
            </a:endParaRPr>
          </a:p>
        </p:txBody>
      </p:sp>
    </p:spTree>
    <p:extLst>
      <p:ext uri="{BB962C8B-B14F-4D97-AF65-F5344CB8AC3E}">
        <p14:creationId xmlns:p14="http://schemas.microsoft.com/office/powerpoint/2010/main" val="1036312096"/>
      </p:ext>
    </p:extLst>
  </p:cSld>
  <p:clrMapOvr>
    <a:masterClrMapping/>
  </p:clrMapOvr>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7997</TotalTime>
  <Words>4097</Words>
  <Application>Microsoft Office PowerPoint</Application>
  <PresentationFormat>On-screen Show (4:3)</PresentationFormat>
  <Paragraphs>306</Paragraphs>
  <Slides>39</Slides>
  <Notes>1</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39</vt:i4>
      </vt:variant>
    </vt:vector>
  </HeadingPairs>
  <TitlesOfParts>
    <vt:vector size="56" baseType="lpstr">
      <vt:lpstr>Arial</vt:lpstr>
      <vt:lpstr>Arial Narrow</vt:lpstr>
      <vt:lpstr>Calibri</vt:lpstr>
      <vt:lpstr>Cambria</vt:lpstr>
      <vt:lpstr>Cambria Math</vt:lpstr>
      <vt:lpstr>Sabon-Bold</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Externalities</vt:lpstr>
      <vt:lpstr>Externalities, Part 1</vt:lpstr>
      <vt:lpstr>Externalities, Part 2</vt:lpstr>
      <vt:lpstr>Externalities, Part 3</vt:lpstr>
      <vt:lpstr>ASK THE EXPERTS, Part 1</vt:lpstr>
      <vt:lpstr>Externalities and Market Inefficiency, Part 1</vt:lpstr>
      <vt:lpstr>Figure 1 The Market for Aluminum</vt:lpstr>
      <vt:lpstr>Externalities and Market Inefficiency, Part 2</vt:lpstr>
      <vt:lpstr>Externalities and Market Inefficiency, Part 3</vt:lpstr>
      <vt:lpstr>Figure 2 Pollution and the Social Optimum</vt:lpstr>
      <vt:lpstr>Externalities and Market Inefficiency, Part 4</vt:lpstr>
      <vt:lpstr>Externalities and Market Inefficiency, Part 5</vt:lpstr>
      <vt:lpstr>Figure 3 Education and the Social Optimum</vt:lpstr>
      <vt:lpstr>Externalities and Market Inefficiency, Part 6</vt:lpstr>
      <vt:lpstr>Externalities and Market Inefficiency, Part 7</vt:lpstr>
      <vt:lpstr>Technology spillovers, industrial policy, and patent protection, Part 1</vt:lpstr>
      <vt:lpstr>Technology spillovers, industrial policy, and patent protection, Part 2</vt:lpstr>
      <vt:lpstr>ASK THE EXPERTS, Part 2</vt:lpstr>
      <vt:lpstr>Public Policies toward Externalities, Part 1</vt:lpstr>
      <vt:lpstr>Public Policies toward Externalities, Part 2</vt:lpstr>
      <vt:lpstr>Public Policies toward Externalities, Part 3</vt:lpstr>
      <vt:lpstr>Why is gasoline taxed so heavily?, Part 1</vt:lpstr>
      <vt:lpstr>Why is gasoline taxed so heavily?, Part 2</vt:lpstr>
      <vt:lpstr>Why is gasoline taxed so heavily?, Part 3</vt:lpstr>
      <vt:lpstr>Why is gasoline taxed so heavily?, Part 4</vt:lpstr>
      <vt:lpstr>ASK THE EXPERTS, Part 3</vt:lpstr>
      <vt:lpstr>ASK THE EXPERTS, Part 4</vt:lpstr>
      <vt:lpstr>Public Policies toward Externalities, Part 4</vt:lpstr>
      <vt:lpstr>Public Policies toward Externalities, Part 5</vt:lpstr>
      <vt:lpstr>Public Policies toward Externalities, Part 6</vt:lpstr>
      <vt:lpstr>Figure 4 The Equivalence of Corrective Taxes and Pollution Permits</vt:lpstr>
      <vt:lpstr>Public Policies toward Externalities, Part 7</vt:lpstr>
      <vt:lpstr>Public Policies toward Externalities, Part 8</vt:lpstr>
      <vt:lpstr>Private Solutions to Externalities, Part 1</vt:lpstr>
      <vt:lpstr>Private Solutions to Externalities, Part 2</vt:lpstr>
      <vt:lpstr>Private Solutions to Externalities, Part 3</vt:lpstr>
      <vt:lpstr>Private Solutions to Externalities, Part 4</vt:lpstr>
      <vt:lpstr>Private Solutions to Externalities, Part 5</vt:lpstr>
      <vt:lpstr>Private Solutions to Externalities, Part 6</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325</cp:revision>
  <dcterms:created xsi:type="dcterms:W3CDTF">2016-03-16T19:41:09Z</dcterms:created>
  <dcterms:modified xsi:type="dcterms:W3CDTF">2018-05-03T20:02:19Z</dcterms:modified>
</cp:coreProperties>
</file>