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63" r:id="rId3"/>
    <p:sldMasterId id="2147483665" r:id="rId4"/>
    <p:sldMasterId id="2147483668" r:id="rId5"/>
    <p:sldMasterId id="2147483678" r:id="rId6"/>
    <p:sldMasterId id="2147483670" r:id="rId7"/>
    <p:sldMasterId id="2147483675" r:id="rId8"/>
    <p:sldMasterId id="2147483672" r:id="rId9"/>
  </p:sldMasterIdLst>
  <p:notesMasterIdLst>
    <p:notesMasterId r:id="rId38"/>
  </p:notesMasterIdLst>
  <p:sldIdLst>
    <p:sldId id="378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77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21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1810" autoAdjust="0"/>
  </p:normalViewPr>
  <p:slideViewPr>
    <p:cSldViewPr>
      <p:cViewPr varScale="1">
        <p:scale>
          <a:sx n="105" d="100"/>
          <a:sy n="105" d="100"/>
        </p:scale>
        <p:origin x="23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D168-A957-4784-9C8A-5438585B9AF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6792-DBE1-4461-97FA-F85A7B48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N. Gregory Mankiw </a:t>
            </a:r>
            <a:br>
              <a:rPr lang="en-US" sz="1000" dirty="0"/>
            </a:br>
            <a:r>
              <a:rPr lang="en-US" sz="1000" dirty="0"/>
              <a:t>Principles Of Economics</a:t>
            </a:r>
            <a:br>
              <a:rPr lang="en-US" sz="1000" dirty="0"/>
            </a:br>
            <a:r>
              <a:rPr lang="en-US" sz="1000" dirty="0"/>
              <a:t>Eight Edition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F6792-DBE1-4461-97FA-F85A7B4881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F6792-DBE1-4461-97FA-F85A7B4881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054725" y="5707063"/>
            <a:ext cx="30892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PowerPoint Slides prepared by: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V.  </a:t>
            </a:r>
            <a:r>
              <a:rPr lang="en-US" altLang="en-US" sz="1400" dirty="0" err="1">
                <a:solidFill>
                  <a:srgbClr val="000000"/>
                </a:solidFill>
              </a:rPr>
              <a:t>Andreea</a:t>
            </a:r>
            <a:r>
              <a:rPr lang="en-US" altLang="en-US" sz="1400" dirty="0">
                <a:solidFill>
                  <a:srgbClr val="000000"/>
                </a:solidFill>
              </a:rPr>
              <a:t>  CHIRITESCU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Eastern Illinois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207172" y="3276600"/>
            <a:ext cx="6936827" cy="1812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AE2A-3771-4BE5-9C85-74C66AABFB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505200"/>
            <a:ext cx="19812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5E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#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45720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N. GREGORY MANKIW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300" dirty="0">
                <a:latin typeface="+mj-lt"/>
              </a:rPr>
              <a:t>MICROECONOMICS</a:t>
            </a:r>
            <a:br>
              <a:rPr lang="en-US" dirty="0"/>
            </a:b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Eight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 smtClean="0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533400"/>
            <a:ext cx="8458200" cy="533400"/>
          </a:xfrm>
        </p:spPr>
        <p:txBody>
          <a:bodyPr/>
          <a:lstStyle>
            <a:lvl1pPr marL="0" indent="0">
              <a:buNone/>
              <a:defRPr sz="32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400" y="1295400"/>
            <a:ext cx="8077200" cy="2209800"/>
          </a:xfrm>
        </p:spPr>
        <p:txBody>
          <a:bodyPr/>
          <a:lstStyle>
            <a:lvl1pPr marL="0" indent="0">
              <a:buNone/>
              <a:defRPr sz="32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5AB8-5D89-46A9-8508-FFECD7F10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037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0939"/>
            <a:ext cx="8686800" cy="860961"/>
          </a:xfrm>
        </p:spPr>
        <p:txBody>
          <a:bodyPr/>
          <a:lstStyle>
            <a:lvl1pPr>
              <a:defRPr sz="3600">
                <a:solidFill>
                  <a:srgbClr val="005E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186411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467275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68" y="100939"/>
            <a:ext cx="7803931" cy="860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6656387" cy="5422900"/>
          </a:xfrm>
        </p:spPr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010400" y="4191000"/>
            <a:ext cx="2133600" cy="1295400"/>
          </a:xfrm>
        </p:spPr>
        <p:txBody>
          <a:bodyPr/>
          <a:lstStyle>
            <a:lvl1pPr marL="0" indent="0">
              <a:buNone/>
              <a:defRPr sz="2000" i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sym typeface="Wingdings" panose="05000000000000000000" pitchFamily="2" charset="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Picture comment </a:t>
            </a:r>
          </a:p>
        </p:txBody>
      </p:sp>
    </p:spTree>
    <p:extLst>
      <p:ext uri="{BB962C8B-B14F-4D97-AF65-F5344CB8AC3E}">
        <p14:creationId xmlns:p14="http://schemas.microsoft.com/office/powerpoint/2010/main" val="26004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975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435600" y="901700"/>
            <a:ext cx="3365500" cy="4826000"/>
          </a:xfrm>
        </p:spPr>
        <p:txBody>
          <a:bodyPr/>
          <a:lstStyle>
            <a:lvl1pPr marL="0" indent="0" algn="l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425F-5E17-4209-B948-B5CE2119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88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34" y="100939"/>
            <a:ext cx="7803931" cy="661061"/>
          </a:xfrm>
        </p:spPr>
        <p:txBody>
          <a:bodyPr/>
          <a:lstStyle>
            <a:lvl1pPr>
              <a:defRPr sz="3200">
                <a:solidFill>
                  <a:srgbClr val="005E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1" y="914400"/>
            <a:ext cx="8518947" cy="5534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29DC-2178-4274-9150-45F8EBD3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756962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424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2587978"/>
          </a:xfrm>
        </p:spPr>
        <p:txBody>
          <a:bodyPr/>
          <a:lstStyle>
            <a:lvl1pPr>
              <a:defRPr>
                <a:solidFill>
                  <a:srgbClr val="AE12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8CB8-64E8-4A17-9AA1-DC0C0668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69875" y="3505200"/>
            <a:ext cx="8686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9144000" cy="63261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21700" y="6484938"/>
            <a:ext cx="622300" cy="40957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C148E929-2C81-42BB-92FD-6CE3916FB07A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7"/>
          <p:cNvSpPr txBox="1">
            <a:spLocks/>
          </p:cNvSpPr>
          <p:nvPr userDrawn="1"/>
        </p:nvSpPr>
        <p:spPr>
          <a:xfrm>
            <a:off x="31750" y="766763"/>
            <a:ext cx="4540250" cy="2039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2200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1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3"/>
            <a:ext cx="4572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54075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30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400799"/>
            <a:chOff x="0" y="1"/>
            <a:chExt cx="9144000" cy="6477001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1"/>
              <a:ext cx="9144000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858250" y="1"/>
              <a:ext cx="285750" cy="64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58456" y="101600"/>
            <a:ext cx="8599794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Name </a:t>
            </a:r>
            <a:r>
              <a:rPr lang="en-US" altLang="en-US" dirty="0" err="1"/>
              <a:t>fgchmvb</a:t>
            </a:r>
            <a:r>
              <a:rPr lang="en-US" altLang="en-US" dirty="0"/>
              <a:t>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912" y="1054100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text </a:t>
            </a:r>
            <a:r>
              <a:rPr lang="en-US" altLang="en-US" dirty="0" err="1"/>
              <a:t>stClick</a:t>
            </a:r>
            <a:r>
              <a:rPr lang="en-US" altLang="en-US" dirty="0"/>
              <a:t> to edit Master </a:t>
            </a:r>
            <a:r>
              <a:rPr lang="en-US" altLang="en-US" dirty="0" err="1"/>
              <a:t>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 err="1"/>
              <a:t>Thirdlevel</a:t>
            </a:r>
            <a:endParaRPr lang="en-US" altLang="en-US" dirty="0"/>
          </a:p>
          <a:p>
            <a:pPr lvl="2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058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EA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5484" cy="104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41388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248400"/>
            <a:ext cx="88296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24303" y="77788"/>
            <a:ext cx="781969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text </a:t>
            </a:r>
            <a:r>
              <a:rPr lang="en-US" altLang="en-US" dirty="0" err="1"/>
              <a:t>stClick</a:t>
            </a:r>
            <a:r>
              <a:rPr lang="en-US" altLang="en-US" dirty="0"/>
              <a:t> to edit Master </a:t>
            </a:r>
            <a:r>
              <a:rPr lang="en-US" altLang="en-US" dirty="0" err="1"/>
              <a:t>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 err="1"/>
              <a:t>Thirdlevel</a:t>
            </a:r>
            <a:endParaRPr lang="en-US" altLang="en-US" dirty="0"/>
          </a:p>
          <a:p>
            <a:pPr lvl="2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23025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9857"/>
            <a:ext cx="8605838" cy="4981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240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"/>
            <a:ext cx="9144000" cy="6542704"/>
            <a:chOff x="0" y="1"/>
            <a:chExt cx="9144000" cy="6542704"/>
          </a:xfrm>
        </p:grpSpPr>
        <p:pic>
          <p:nvPicPr>
            <p:cNvPr id="3074" name="Picture 1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" y="487363"/>
              <a:ext cx="8591550" cy="56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10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100" y="436563"/>
              <a:ext cx="342900" cy="60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41067"/>
              <a:ext cx="9144000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1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" y="1"/>
              <a:ext cx="247650" cy="654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Figure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41886"/>
            <a:ext cx="8615363" cy="516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0539" y="77773"/>
            <a:ext cx="8929618" cy="6297167"/>
            <a:chOff x="90539" y="77773"/>
            <a:chExt cx="8929618" cy="629716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90539" y="77773"/>
              <a:ext cx="2075718" cy="583326"/>
              <a:chOff x="90539" y="77773"/>
              <a:chExt cx="2075718" cy="583326"/>
            </a:xfrm>
          </p:grpSpPr>
          <p:cxnSp>
            <p:nvCxnSpPr>
              <p:cNvPr id="16" name="Straight Connector 15"/>
              <p:cNvCxnSpPr/>
              <p:nvPr userDrawn="1"/>
            </p:nvCxnSpPr>
            <p:spPr bwMode="auto">
              <a:xfrm>
                <a:off x="90539" y="536628"/>
                <a:ext cx="207571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 userDrawn="1"/>
            </p:nvCxnSpPr>
            <p:spPr bwMode="auto">
              <a:xfrm flipV="1">
                <a:off x="202361" y="77773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8187163" y="6011640"/>
              <a:ext cx="832994" cy="363300"/>
              <a:chOff x="8187163" y="6011640"/>
              <a:chExt cx="832994" cy="363300"/>
            </a:xfrm>
          </p:grpSpPr>
          <p:cxnSp>
            <p:nvCxnSpPr>
              <p:cNvPr id="14" name="Straight Connector 13"/>
              <p:cNvCxnSpPr/>
              <p:nvPr userDrawn="1"/>
            </p:nvCxnSpPr>
            <p:spPr bwMode="auto">
              <a:xfrm>
                <a:off x="8187163" y="6292878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 userDrawn="1"/>
            </p:nvCxnSpPr>
            <p:spPr bwMode="auto">
              <a:xfrm>
                <a:off x="8942003" y="6011640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0748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180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spect="1" noChangeArrowheads="1"/>
          </p:cNvSpPr>
          <p:nvPr userDrawn="1">
            <p:ph type="title"/>
          </p:nvPr>
        </p:nvSpPr>
        <p:spPr bwMode="auto">
          <a:xfrm>
            <a:off x="209550" y="0"/>
            <a:ext cx="8770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Table 1</a:t>
            </a:r>
          </a:p>
        </p:txBody>
      </p:sp>
      <p:sp>
        <p:nvSpPr>
          <p:cNvPr id="307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</p:txBody>
      </p:sp>
      <p:sp>
        <p:nvSpPr>
          <p:cNvPr id="185357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E12E99D-42F8-4B90-BC1F-2FD222301686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0"/>
            <a:ext cx="9144001" cy="6568831"/>
            <a:chOff x="-1" y="0"/>
            <a:chExt cx="9144001" cy="6568831"/>
          </a:xfrm>
        </p:grpSpPr>
        <p:pic>
          <p:nvPicPr>
            <p:cNvPr id="23555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418246"/>
              <a:ext cx="228600" cy="6069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grpSp>
          <p:nvGrpSpPr>
            <p:cNvPr id="3" name="Group 2"/>
            <p:cNvGrpSpPr/>
            <p:nvPr userDrawn="1"/>
          </p:nvGrpSpPr>
          <p:grpSpPr>
            <a:xfrm>
              <a:off x="-1" y="0"/>
              <a:ext cx="9108746" cy="6568831"/>
              <a:chOff x="-1" y="0"/>
              <a:chExt cx="9108746" cy="6568831"/>
            </a:xfrm>
          </p:grpSpPr>
          <p:pic>
            <p:nvPicPr>
              <p:cNvPr id="23556" name="Picture 4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0"/>
                <a:ext cx="310551" cy="6568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  <p:pic>
            <p:nvPicPr>
              <p:cNvPr id="23557" name="Picture 5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85" y="6213232"/>
                <a:ext cx="9014960" cy="278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</p:pic>
        </p:grpSp>
        <p:pic>
          <p:nvPicPr>
            <p:cNvPr id="23554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1" y="457975"/>
              <a:ext cx="8705849" cy="5860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24529" y="47182"/>
            <a:ext cx="8918525" cy="6330053"/>
            <a:chOff x="124529" y="47182"/>
            <a:chExt cx="8918525" cy="6330053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124529" y="47182"/>
              <a:ext cx="1704271" cy="583326"/>
              <a:chOff x="124529" y="47182"/>
              <a:chExt cx="1704271" cy="583326"/>
            </a:xfrm>
          </p:grpSpPr>
          <p:cxnSp>
            <p:nvCxnSpPr>
              <p:cNvPr id="7" name="Straight Connector 6"/>
              <p:cNvCxnSpPr/>
              <p:nvPr userDrawn="1"/>
            </p:nvCxnSpPr>
            <p:spPr bwMode="auto">
              <a:xfrm>
                <a:off x="124529" y="506037"/>
                <a:ext cx="17042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 userDrawn="1"/>
            </p:nvCxnSpPr>
            <p:spPr bwMode="auto">
              <a:xfrm flipV="1">
                <a:off x="236351" y="47182"/>
                <a:ext cx="0" cy="583326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8210060" y="6013935"/>
              <a:ext cx="832994" cy="363300"/>
              <a:chOff x="8210060" y="6013935"/>
              <a:chExt cx="832994" cy="363300"/>
            </a:xfrm>
          </p:grpSpPr>
          <p:cxnSp>
            <p:nvCxnSpPr>
              <p:cNvPr id="22" name="Straight Connector 21"/>
              <p:cNvCxnSpPr/>
              <p:nvPr userDrawn="1"/>
            </p:nvCxnSpPr>
            <p:spPr bwMode="auto">
              <a:xfrm>
                <a:off x="8210060" y="6295173"/>
                <a:ext cx="832994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 userDrawn="1"/>
            </p:nvCxnSpPr>
            <p:spPr bwMode="auto">
              <a:xfrm>
                <a:off x="8964900" y="6013935"/>
                <a:ext cx="0" cy="363300"/>
              </a:xfrm>
              <a:prstGeom prst="line">
                <a:avLst/>
              </a:prstGeom>
              <a:noFill/>
              <a:ln w="28575" cap="flat" cmpd="sng" algn="ctr">
                <a:solidFill>
                  <a:srgbClr val="E7130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0" y="6352697"/>
            <a:ext cx="8615363" cy="5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47949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201" y="77788"/>
            <a:ext cx="9067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Name </a:t>
            </a:r>
            <a:r>
              <a:rPr lang="en-US" altLang="en-US" dirty="0" err="1"/>
              <a:t>fgchmvb</a:t>
            </a:r>
            <a:r>
              <a:rPr lang="en-US" altLang="en-US" dirty="0"/>
              <a:t> 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noFill/>
            <a:prstDash val="sysDot"/>
            <a:bevel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378B25E-053D-4AA2-A71D-1D9F2F8C092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1"/>
            <a:ext cx="8605838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1250" y="3409951"/>
            <a:ext cx="563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3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E122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case-study #2</a:t>
            </a:r>
          </a:p>
        </p:txBody>
      </p:sp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- </a:t>
            </a:r>
            <a:r>
              <a:rPr lang="en-US" altLang="en-US" dirty="0" err="1"/>
              <a:t>colorat</a:t>
            </a:r>
            <a:r>
              <a:rPr lang="en-US" altLang="en-US" dirty="0"/>
              <a:t> </a:t>
            </a:r>
            <a:r>
              <a:rPr lang="en-US" altLang="en-US" dirty="0" err="1"/>
              <a:t>diferit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5126" name="Picture 1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9525"/>
            <a:ext cx="795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2"/>
          <p:cNvGrpSpPr>
            <a:grpSpLocks/>
          </p:cNvGrpSpPr>
          <p:nvPr userDrawn="1"/>
        </p:nvGrpSpPr>
        <p:grpSpPr bwMode="auto">
          <a:xfrm>
            <a:off x="8561388" y="0"/>
            <a:ext cx="582612" cy="609600"/>
            <a:chOff x="8513384" y="0"/>
            <a:chExt cx="582991" cy="609600"/>
          </a:xfrm>
        </p:grpSpPr>
        <p:pic>
          <p:nvPicPr>
            <p:cNvPr id="5128" name="Picture 18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84" y="138345"/>
              <a:ext cx="3619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19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0"/>
              <a:ext cx="1809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74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AE122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599"/>
            <a:ext cx="9144000" cy="53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- </a:t>
            </a:r>
            <a:r>
              <a:rPr lang="en-US" altLang="en-US" dirty="0" err="1"/>
              <a:t>colorat</a:t>
            </a:r>
            <a:r>
              <a:rPr lang="en-US" altLang="en-US" dirty="0"/>
              <a:t> </a:t>
            </a:r>
            <a:r>
              <a:rPr lang="en-US" altLang="en-US" dirty="0" err="1"/>
              <a:t>diferit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8643938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ASK THE EXPERTS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1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08332" y="0"/>
            <a:ext cx="71356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Appendix master title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FCD5D5FD-C24C-4EC1-877A-4A06FFD43F54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017" y="72581"/>
            <a:ext cx="1976315" cy="6252019"/>
            <a:chOff x="26319" y="75430"/>
            <a:chExt cx="1976315" cy="6409508"/>
          </a:xfrm>
        </p:grpSpPr>
        <p:pic>
          <p:nvPicPr>
            <p:cNvPr id="6155" name="Picture 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75430"/>
              <a:ext cx="1976315" cy="52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9" y="563034"/>
              <a:ext cx="391023" cy="592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grpSp>
        <p:nvGrpSpPr>
          <p:cNvPr id="2" name="Group 1"/>
          <p:cNvGrpSpPr/>
          <p:nvPr userDrawn="1"/>
        </p:nvGrpSpPr>
        <p:grpSpPr>
          <a:xfrm>
            <a:off x="8218204" y="750888"/>
            <a:ext cx="893380" cy="5573712"/>
            <a:chOff x="8229600" y="750888"/>
            <a:chExt cx="893380" cy="5734050"/>
          </a:xfrm>
        </p:grpSpPr>
        <p:pic>
          <p:nvPicPr>
            <p:cNvPr id="13" name="Picture 1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905" y="750888"/>
              <a:ext cx="90075" cy="573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6434982"/>
              <a:ext cx="893380" cy="4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8637588" cy="533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0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71700" y="3276600"/>
            <a:ext cx="6896100" cy="216674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5400" dirty="0">
                <a:solidFill>
                  <a:srgbClr val="AE1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Goods and Common Resources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sz="66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610600" y="6484939"/>
            <a:ext cx="533400" cy="37306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CAE2A-3771-4BE5-9C85-74C66AABF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6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Public Goods, Part 4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8588375" cy="5222875"/>
          </a:xfrm>
        </p:spPr>
        <p:txBody>
          <a:bodyPr/>
          <a:lstStyle/>
          <a:p>
            <a:r>
              <a:rPr lang="en-US" altLang="en-US" dirty="0"/>
              <a:t>Some important public goods</a:t>
            </a:r>
          </a:p>
          <a:p>
            <a:pPr lvl="1"/>
            <a:r>
              <a:rPr lang="en-US" altLang="en-US" dirty="0"/>
              <a:t>Antipoverty programs financed by taxes</a:t>
            </a:r>
          </a:p>
          <a:p>
            <a:pPr lvl="2"/>
            <a:r>
              <a:rPr lang="en-US" altLang="en-US" dirty="0"/>
              <a:t>Welfare system (Temporary Assistance for Needy Families program, TANF)</a:t>
            </a:r>
          </a:p>
          <a:p>
            <a:pPr lvl="3"/>
            <a:r>
              <a:rPr lang="en-US" altLang="en-US" dirty="0"/>
              <a:t>Provides a small income for some poor families</a:t>
            </a:r>
          </a:p>
          <a:p>
            <a:pPr lvl="2"/>
            <a:r>
              <a:rPr lang="en-US" altLang="en-US" dirty="0"/>
              <a:t>Food stamps (Supplemental Nutrition Assistance Program, SNAP)</a:t>
            </a:r>
          </a:p>
          <a:p>
            <a:pPr lvl="3"/>
            <a:r>
              <a:rPr lang="en-US" altLang="en-US" dirty="0"/>
              <a:t>Subsidize the purchase of food for those with low incomes</a:t>
            </a:r>
          </a:p>
          <a:p>
            <a:pPr lvl="2"/>
            <a:r>
              <a:rPr lang="en-US" altLang="en-US" dirty="0"/>
              <a:t>Government housing programs</a:t>
            </a:r>
          </a:p>
          <a:p>
            <a:pPr lvl="3"/>
            <a:r>
              <a:rPr lang="en-US" altLang="en-US" dirty="0"/>
              <a:t>Make shelter more affordable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4C06A1-94F4-4A08-BA3D-B40B4009ACEE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7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Are lighthouses public goods?,</a:t>
            </a:r>
            <a:r>
              <a:rPr lang="en-US" altLang="en-US" baseline="0" dirty="0"/>
              <a:t> </a:t>
            </a:r>
            <a:r>
              <a:rPr lang="en-US" altLang="en-US" dirty="0"/>
              <a:t>Part 1</a:t>
            </a:r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>
          <a:xfrm>
            <a:off x="152400" y="816612"/>
            <a:ext cx="5675300" cy="4111978"/>
          </a:xfrm>
        </p:spPr>
        <p:txBody>
          <a:bodyPr/>
          <a:lstStyle/>
          <a:p>
            <a:r>
              <a:rPr lang="en-US" altLang="en-US" sz="2800" dirty="0"/>
              <a:t>Lighthouses</a:t>
            </a:r>
          </a:p>
          <a:p>
            <a:pPr lvl="1"/>
            <a:r>
              <a:rPr lang="en-US" altLang="en-US" sz="2400" dirty="0"/>
              <a:t>Mark specific locations so</a:t>
            </a:r>
            <a:r>
              <a:rPr lang="en-US" altLang="en-US" sz="2400" baseline="0" dirty="0"/>
              <a:t> </a:t>
            </a:r>
            <a:r>
              <a:rPr lang="en-US" altLang="en-US" sz="2400" dirty="0"/>
              <a:t>that passing ships can avoid treacherous waters</a:t>
            </a:r>
          </a:p>
          <a:p>
            <a:pPr lvl="2"/>
            <a:r>
              <a:rPr lang="en-US" altLang="en-US" sz="2000" dirty="0"/>
              <a:t>Benefit: to the ship captain</a:t>
            </a:r>
          </a:p>
          <a:p>
            <a:pPr lvl="2"/>
            <a:r>
              <a:rPr lang="en-US" altLang="en-US" sz="2000" dirty="0"/>
              <a:t>Not excludable, not rival in consumption</a:t>
            </a:r>
          </a:p>
          <a:p>
            <a:pPr lvl="2"/>
            <a:r>
              <a:rPr lang="en-US" altLang="en-US" sz="2000" dirty="0"/>
              <a:t>Incentive: free ride without paying</a:t>
            </a:r>
          </a:p>
          <a:p>
            <a:pPr lvl="1"/>
            <a:r>
              <a:rPr lang="en-US" altLang="en-US" sz="2400" dirty="0"/>
              <a:t>Most are operated by the government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324600" y="5436908"/>
            <a:ext cx="2819400" cy="659091"/>
          </a:xfrm>
        </p:spPr>
        <p:txBody>
          <a:bodyPr/>
          <a:lstStyle/>
          <a:p>
            <a:r>
              <a:rPr lang="en-US" altLang="en-US" sz="18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What kind of good is this?</a:t>
            </a:r>
            <a:endParaRPr lang="en-US" altLang="en-US" sz="18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 descr="A lighthouse with water in the backgrou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00" y="1004889"/>
            <a:ext cx="30115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45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A3480D-087D-4DE0-AAF3-1F18E8FBB419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Are lighthouses public goods?,</a:t>
            </a:r>
            <a:r>
              <a:rPr lang="en-US" altLang="en-US" baseline="0" dirty="0"/>
              <a:t> </a:t>
            </a:r>
            <a:r>
              <a:rPr lang="en-US" altLang="en-US" dirty="0"/>
              <a:t>Part 2</a:t>
            </a:r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>
          <a:xfrm>
            <a:off x="478881" y="838200"/>
            <a:ext cx="8458200" cy="5178778"/>
          </a:xfrm>
        </p:spPr>
        <p:txBody>
          <a:bodyPr/>
          <a:lstStyle/>
          <a:p>
            <a:r>
              <a:rPr lang="en-US" altLang="en-US" dirty="0"/>
              <a:t>In some cases</a:t>
            </a:r>
          </a:p>
          <a:p>
            <a:pPr lvl="1"/>
            <a:r>
              <a:rPr lang="en-US" altLang="en-US" dirty="0"/>
              <a:t>Lighthouses are closer to private goods</a:t>
            </a:r>
          </a:p>
          <a:p>
            <a:pPr lvl="2"/>
            <a:r>
              <a:rPr lang="en-US" altLang="en-US" dirty="0"/>
              <a:t>Coast of England, 19th century</a:t>
            </a:r>
          </a:p>
          <a:p>
            <a:pPr lvl="2"/>
            <a:r>
              <a:rPr lang="en-US" altLang="en-US" dirty="0"/>
              <a:t>Lighthouses  were privately owned and operated</a:t>
            </a:r>
          </a:p>
          <a:p>
            <a:pPr lvl="2"/>
            <a:r>
              <a:rPr lang="en-US" altLang="en-US" dirty="0"/>
              <a:t>The owner of the lighthouse charged the owner of the nearby port</a:t>
            </a:r>
          </a:p>
          <a:p>
            <a:pPr lvl="3"/>
            <a:r>
              <a:rPr lang="en-US" altLang="en-US" sz="2800" dirty="0"/>
              <a:t>If the port owner did not pay, lighthouse owner turned the light off: ships avoided that port 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04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017BA-0684-4D9C-A444-98C54166D48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5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Are lighthouses public goods?,</a:t>
            </a:r>
            <a:r>
              <a:rPr lang="en-US" altLang="en-US" baseline="0" dirty="0"/>
              <a:t> </a:t>
            </a:r>
            <a:r>
              <a:rPr lang="en-US" altLang="en-US" dirty="0"/>
              <a:t>Part 3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026378"/>
          </a:xfrm>
        </p:spPr>
        <p:txBody>
          <a:bodyPr/>
          <a:lstStyle/>
          <a:p>
            <a:r>
              <a:rPr lang="en-US" altLang="en-US" dirty="0"/>
              <a:t>Decide whether something is a public good</a:t>
            </a:r>
          </a:p>
          <a:p>
            <a:pPr lvl="1"/>
            <a:r>
              <a:rPr lang="en-US" altLang="en-US" dirty="0"/>
              <a:t>Determine who the beneficiaries are</a:t>
            </a:r>
          </a:p>
          <a:p>
            <a:pPr lvl="1"/>
            <a:r>
              <a:rPr lang="en-US" altLang="en-US" dirty="0"/>
              <a:t>Determine whether the beneficiaries can be excluded from using the good</a:t>
            </a:r>
          </a:p>
          <a:p>
            <a:r>
              <a:rPr lang="en-US" altLang="en-US" dirty="0"/>
              <a:t>A free-rider problem</a:t>
            </a:r>
          </a:p>
          <a:p>
            <a:pPr lvl="1"/>
            <a:r>
              <a:rPr lang="en-US" altLang="en-US" dirty="0"/>
              <a:t>When the number of beneficiaries is large</a:t>
            </a:r>
          </a:p>
          <a:p>
            <a:pPr lvl="1"/>
            <a:r>
              <a:rPr lang="en-US" altLang="en-US" dirty="0"/>
              <a:t>Exclusion of any one of them is impossible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8B5D4E-18EA-473F-A50C-86CD23191800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7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Public Goods, Part 5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88375" cy="5146675"/>
          </a:xfrm>
        </p:spPr>
        <p:txBody>
          <a:bodyPr/>
          <a:lstStyle/>
          <a:p>
            <a:r>
              <a:rPr lang="en-US" altLang="en-US" dirty="0"/>
              <a:t>The difficult job of cost–benefit analysis</a:t>
            </a:r>
          </a:p>
          <a:p>
            <a:pPr lvl="1"/>
            <a:r>
              <a:rPr lang="en-US" altLang="en-US" dirty="0"/>
              <a:t>Government</a:t>
            </a:r>
          </a:p>
          <a:p>
            <a:pPr lvl="2"/>
            <a:r>
              <a:rPr lang="en-US" altLang="en-US" dirty="0"/>
              <a:t>Decide what public goods to provide</a:t>
            </a:r>
          </a:p>
          <a:p>
            <a:pPr lvl="2"/>
            <a:r>
              <a:rPr lang="en-US" altLang="en-US" dirty="0"/>
              <a:t>In what quantities</a:t>
            </a:r>
          </a:p>
          <a:p>
            <a:pPr lvl="1"/>
            <a:r>
              <a:rPr lang="en-US" altLang="en-US" dirty="0"/>
              <a:t>Cost–benefit analysis</a:t>
            </a:r>
          </a:p>
          <a:p>
            <a:pPr lvl="2"/>
            <a:r>
              <a:rPr lang="en-US" altLang="en-US" dirty="0"/>
              <a:t>Compare the costs and benefits to society of providing a public good</a:t>
            </a:r>
          </a:p>
          <a:p>
            <a:pPr lvl="2"/>
            <a:r>
              <a:rPr lang="en-US" altLang="en-US" dirty="0"/>
              <a:t>Doesn’t have any price signals to observe</a:t>
            </a:r>
          </a:p>
          <a:p>
            <a:pPr lvl="2"/>
            <a:r>
              <a:rPr lang="en-US" altLang="en-US" dirty="0"/>
              <a:t>Government findings: rough approximations at best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25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58F7F0-BEC4-4C17-A088-B33D87B8EDC9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0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How much is a life worth?,</a:t>
            </a:r>
            <a:r>
              <a:rPr lang="en-US" altLang="en-US" baseline="0" dirty="0"/>
              <a:t> </a:t>
            </a:r>
            <a:r>
              <a:rPr lang="en-US" altLang="en-US" dirty="0"/>
              <a:t>Part 1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>
          <a:xfrm>
            <a:off x="463641" y="838200"/>
            <a:ext cx="8458200" cy="5254978"/>
          </a:xfrm>
        </p:spPr>
        <p:txBody>
          <a:bodyPr/>
          <a:lstStyle/>
          <a:p>
            <a:r>
              <a:rPr lang="en-US" altLang="en-US" dirty="0"/>
              <a:t>Cost: $10,000 for a new traffic light</a:t>
            </a:r>
          </a:p>
          <a:p>
            <a:r>
              <a:rPr lang="en-US" altLang="en-US" dirty="0"/>
              <a:t>Benefit: increased safety</a:t>
            </a:r>
          </a:p>
          <a:p>
            <a:pPr lvl="1"/>
            <a:r>
              <a:rPr lang="en-US" altLang="en-US" dirty="0"/>
              <a:t>Risk of a fatal traffic accident</a:t>
            </a:r>
          </a:p>
          <a:p>
            <a:pPr lvl="2"/>
            <a:r>
              <a:rPr lang="en-US" altLang="en-US" dirty="0"/>
              <a:t>Drops from 1.6 to 1.1% </a:t>
            </a:r>
          </a:p>
          <a:p>
            <a:r>
              <a:rPr lang="en-US" altLang="en-US" dirty="0"/>
              <a:t>Obstacle</a:t>
            </a:r>
          </a:p>
          <a:p>
            <a:pPr lvl="1"/>
            <a:r>
              <a:rPr lang="en-US" altLang="en-US" dirty="0"/>
              <a:t>Measure costs and benefits in the same units</a:t>
            </a:r>
          </a:p>
          <a:p>
            <a:r>
              <a:rPr lang="en-US" altLang="en-US" dirty="0"/>
              <a:t>Put a dollar value on a human life?</a:t>
            </a:r>
          </a:p>
          <a:p>
            <a:pPr lvl="1"/>
            <a:r>
              <a:rPr lang="en-US" altLang="en-US" dirty="0"/>
              <a:t>Priceless = infinite dollar value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FCF5B-B579-48E8-AF7F-58EEF20B1FCD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9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How much is a life worth?,</a:t>
            </a:r>
            <a:r>
              <a:rPr lang="en-US" altLang="en-US" baseline="0" dirty="0"/>
              <a:t> </a:t>
            </a:r>
            <a:r>
              <a:rPr lang="en-US" altLang="en-US" dirty="0"/>
              <a:t>Part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59778"/>
          </a:xfrm>
        </p:spPr>
        <p:txBody>
          <a:bodyPr/>
          <a:lstStyle/>
          <a:p>
            <a:pPr>
              <a:defRPr/>
            </a:pPr>
            <a:r>
              <a:rPr lang="en-US" dirty="0"/>
              <a:t>Implicit dollar value of a human life</a:t>
            </a:r>
          </a:p>
          <a:p>
            <a:pPr lvl="1">
              <a:defRPr/>
            </a:pPr>
            <a:r>
              <a:rPr lang="en-US" dirty="0"/>
              <a:t>Courts: award damages in wrongful-death suits 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Total amount of money a person would have earned if he or she had lived</a:t>
            </a:r>
            <a:endParaRPr lang="en-US" dirty="0"/>
          </a:p>
          <a:p>
            <a:pPr lvl="2">
              <a:defRPr/>
            </a:pPr>
            <a:r>
              <a:rPr lang="en-US" dirty="0"/>
              <a:t>Ignores other opportunity costs of losing one’s life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Risks that people are voluntarily willing to take and how much they must be paid for taking them </a:t>
            </a:r>
          </a:p>
          <a:p>
            <a:pPr lvl="2">
              <a:defRPr/>
            </a:pPr>
            <a:r>
              <a:rPr lang="en-US" dirty="0"/>
              <a:t>Value of human life = $10 million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22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AB6538-921E-4AF9-BCD9-8BB3DAB52C5B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How much is a life worth?,</a:t>
            </a:r>
            <a:r>
              <a:rPr lang="en-US" altLang="en-US" baseline="0" dirty="0"/>
              <a:t> </a:t>
            </a:r>
            <a:r>
              <a:rPr lang="en-US" altLang="en-US" dirty="0"/>
              <a:t>Part 3</a:t>
            </a:r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569178"/>
          </a:xfrm>
        </p:spPr>
        <p:txBody>
          <a:bodyPr/>
          <a:lstStyle/>
          <a:p>
            <a:r>
              <a:rPr lang="en-US" altLang="en-US" dirty="0"/>
              <a:t>Cost–benefit analysis</a:t>
            </a:r>
          </a:p>
          <a:p>
            <a:pPr lvl="1"/>
            <a:r>
              <a:rPr lang="en-US" altLang="en-US" dirty="0"/>
              <a:t>Traffic light</a:t>
            </a:r>
          </a:p>
          <a:p>
            <a:pPr lvl="2"/>
            <a:r>
              <a:rPr lang="en-US" altLang="en-US" dirty="0"/>
              <a:t>Reduces risk of fatality by 0.5 percentage points</a:t>
            </a:r>
          </a:p>
          <a:p>
            <a:pPr lvl="1"/>
            <a:r>
              <a:rPr lang="en-US" altLang="en-US" dirty="0"/>
              <a:t>Expected benefit = 0.005 × $10 million = $50,000</a:t>
            </a:r>
          </a:p>
          <a:p>
            <a:pPr lvl="1"/>
            <a:r>
              <a:rPr lang="en-US" altLang="en-US" dirty="0"/>
              <a:t>Cost ($10,000) &lt; Benefit ($50,000)</a:t>
            </a:r>
          </a:p>
          <a:p>
            <a:pPr lvl="1"/>
            <a:r>
              <a:rPr lang="en-US" altLang="en-US" dirty="0"/>
              <a:t>Approve the traffic light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27DCAD-36B8-4581-A1B9-D93C0FE61638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13" y="-76200"/>
            <a:ext cx="8450262" cy="587375"/>
          </a:xfrm>
        </p:spPr>
        <p:txBody>
          <a:bodyPr/>
          <a:lstStyle/>
          <a:p>
            <a:r>
              <a:rPr lang="en-US" dirty="0"/>
              <a:t>ASK THE EXPERTS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0488" y="587375"/>
            <a:ext cx="8458200" cy="533400"/>
          </a:xfrm>
        </p:spPr>
        <p:txBody>
          <a:bodyPr/>
          <a:lstStyle/>
          <a:p>
            <a:r>
              <a:rPr lang="en-US" dirty="0"/>
              <a:t>Congestion Pricing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1185863"/>
            <a:ext cx="8534400" cy="2819400"/>
          </a:xfrm>
        </p:spPr>
        <p:txBody>
          <a:bodyPr/>
          <a:lstStyle/>
          <a:p>
            <a:r>
              <a:rPr lang="en-US" sz="3000" dirty="0"/>
              <a:t>“In general, using more congestion charges in crowded transportation networks — such as higher tolls during peak travel times in cities, and peak fees for airplane takeoff and landing slots — and using the proceeds to lower other taxes would make citizens on average better off.”</a:t>
            </a:r>
          </a:p>
        </p:txBody>
      </p:sp>
      <p:pic>
        <p:nvPicPr>
          <p:cNvPr id="3074" name="Picture 2" descr="A pie chart titled what do economists say? 98 percent of the economists agree, while 2 percent are uncertain, and 0 percent disag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48" y="4107859"/>
            <a:ext cx="4146503" cy="219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8153400" cy="457200"/>
          </a:xfr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FA536BC-3ED5-4293-8323-16A4258B4A0B}" type="slidenum">
              <a:rPr lang="en-US" smtClean="0"/>
              <a:pPr fontAlgn="base"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Common Resources, Part 1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77813" y="1025525"/>
            <a:ext cx="8588375" cy="5146675"/>
          </a:xfrm>
        </p:spPr>
        <p:txBody>
          <a:bodyPr/>
          <a:lstStyle/>
          <a:p>
            <a:r>
              <a:rPr lang="en-US" altLang="en-US" dirty="0"/>
              <a:t>Common resources</a:t>
            </a:r>
          </a:p>
          <a:p>
            <a:pPr lvl="1"/>
            <a:r>
              <a:rPr lang="en-US" altLang="en-US" dirty="0"/>
              <a:t>Not excludable</a:t>
            </a:r>
          </a:p>
          <a:p>
            <a:pPr lvl="1"/>
            <a:r>
              <a:rPr lang="en-US" altLang="en-US" dirty="0"/>
              <a:t>Rival in consumption</a:t>
            </a:r>
          </a:p>
          <a:p>
            <a:r>
              <a:rPr lang="en-US" altLang="en-US" dirty="0"/>
              <a:t>The tragedy of the commons</a:t>
            </a:r>
          </a:p>
          <a:p>
            <a:pPr lvl="1"/>
            <a:r>
              <a:rPr lang="en-US" altLang="en-US" dirty="0"/>
              <a:t>Parable that shows why common resources are used more than desirable</a:t>
            </a:r>
          </a:p>
          <a:p>
            <a:pPr lvl="2"/>
            <a:r>
              <a:rPr lang="en-US" altLang="en-US" dirty="0"/>
              <a:t>From society’s standpoint</a:t>
            </a:r>
          </a:p>
          <a:p>
            <a:pPr lvl="1"/>
            <a:r>
              <a:rPr lang="en-US" altLang="en-US" dirty="0"/>
              <a:t>Social and private incentives differ</a:t>
            </a:r>
          </a:p>
          <a:p>
            <a:pPr lvl="1"/>
            <a:r>
              <a:rPr lang="en-US" altLang="en-US" dirty="0"/>
              <a:t>Arises because of a negative externality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718192-5BA2-439B-B70D-3E1A33CE7287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1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71600" y="100939"/>
            <a:ext cx="7772399" cy="860961"/>
          </a:xfrm>
        </p:spPr>
        <p:txBody>
          <a:bodyPr wrap="square" anchor="t"/>
          <a:lstStyle/>
          <a:p>
            <a:r>
              <a:rPr lang="en-US" altLang="en-US" sz="3600" dirty="0"/>
              <a:t>The Different Kinds of Goods, Part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88375" cy="3698875"/>
          </a:xfrm>
        </p:spPr>
        <p:txBody>
          <a:bodyPr/>
          <a:lstStyle/>
          <a:p>
            <a:r>
              <a:rPr lang="en-US" altLang="en-US" dirty="0"/>
              <a:t>Excludability</a:t>
            </a:r>
          </a:p>
          <a:p>
            <a:pPr lvl="1"/>
            <a:r>
              <a:rPr lang="en-US" altLang="en-US" dirty="0"/>
              <a:t>Property of a good whereby a person can be prevented from using it</a:t>
            </a:r>
          </a:p>
          <a:p>
            <a:r>
              <a:rPr lang="en-US" altLang="en-US" dirty="0"/>
              <a:t>Rivalry in consumption</a:t>
            </a:r>
          </a:p>
          <a:p>
            <a:pPr lvl="1"/>
            <a:r>
              <a:rPr lang="en-US" altLang="en-US" dirty="0"/>
              <a:t>Property of a good whereby one person’s use diminishes other people’s use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02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239371-D347-4D68-9542-552567A845C7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5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Common Resources, Part 2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13787" cy="5146675"/>
          </a:xfrm>
        </p:spPr>
        <p:txBody>
          <a:bodyPr/>
          <a:lstStyle/>
          <a:p>
            <a:r>
              <a:rPr lang="en-US" altLang="en-US" dirty="0"/>
              <a:t>The tragedy of the commons</a:t>
            </a:r>
          </a:p>
          <a:p>
            <a:pPr lvl="1"/>
            <a:r>
              <a:rPr lang="en-US" altLang="en-US" dirty="0"/>
              <a:t>Negative externality</a:t>
            </a:r>
          </a:p>
          <a:p>
            <a:pPr lvl="2"/>
            <a:r>
              <a:rPr lang="en-US" altLang="en-US" dirty="0"/>
              <a:t>One person uses a common resource diminishes other people’s enjoyment of it</a:t>
            </a:r>
          </a:p>
          <a:p>
            <a:pPr lvl="2"/>
            <a:r>
              <a:rPr lang="en-US" altLang="en-US" dirty="0"/>
              <a:t>Common resources tend to be used excessively</a:t>
            </a:r>
          </a:p>
          <a:p>
            <a:pPr lvl="1"/>
            <a:r>
              <a:rPr lang="en-US" altLang="en-US" dirty="0"/>
              <a:t>Government can solve the problem</a:t>
            </a:r>
          </a:p>
          <a:p>
            <a:pPr lvl="2"/>
            <a:r>
              <a:rPr lang="en-US" altLang="en-US" dirty="0"/>
              <a:t>Regulation or taxes to reduce consumption of the common resource</a:t>
            </a:r>
          </a:p>
          <a:p>
            <a:pPr lvl="2"/>
            <a:r>
              <a:rPr lang="en-US" altLang="en-US" dirty="0"/>
              <a:t>Turn the common resource into a private good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76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793610-9F45-49ED-ABDF-8EA7E6C93789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Common Resources, Part 3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88375" cy="4460875"/>
          </a:xfrm>
        </p:spPr>
        <p:txBody>
          <a:bodyPr/>
          <a:lstStyle/>
          <a:p>
            <a:r>
              <a:rPr lang="en-US" altLang="en-US" dirty="0"/>
              <a:t>Some important common resources</a:t>
            </a:r>
          </a:p>
          <a:p>
            <a:pPr lvl="1"/>
            <a:r>
              <a:rPr lang="en-US" altLang="en-US" dirty="0"/>
              <a:t>Clean air and water</a:t>
            </a:r>
          </a:p>
          <a:p>
            <a:pPr lvl="2"/>
            <a:r>
              <a:rPr lang="en-US" altLang="en-US" dirty="0"/>
              <a:t>Negative externality: pollution</a:t>
            </a:r>
          </a:p>
          <a:p>
            <a:pPr lvl="2"/>
            <a:r>
              <a:rPr lang="en-US" altLang="en-US" dirty="0"/>
              <a:t>Regulations or corrective taxes</a:t>
            </a:r>
          </a:p>
          <a:p>
            <a:pPr lvl="1"/>
            <a:r>
              <a:rPr lang="en-US" altLang="en-US" dirty="0"/>
              <a:t>Congested roads</a:t>
            </a:r>
          </a:p>
          <a:p>
            <a:pPr lvl="2"/>
            <a:r>
              <a:rPr lang="en-US" altLang="en-US" dirty="0"/>
              <a:t>Negative externality: congestion</a:t>
            </a:r>
          </a:p>
          <a:p>
            <a:pPr lvl="2"/>
            <a:r>
              <a:rPr lang="en-US" altLang="en-US" dirty="0"/>
              <a:t>Corrective tax: charge drivers a tool</a:t>
            </a:r>
          </a:p>
          <a:p>
            <a:pPr lvl="2"/>
            <a:r>
              <a:rPr lang="en-US" altLang="en-US" dirty="0"/>
              <a:t>Tax on gasoline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86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9BF6D-235A-44F8-AEF4-7D6197A78D23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5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Common Resources, Part 4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25451" y="1221057"/>
            <a:ext cx="8713787" cy="4841875"/>
          </a:xfrm>
        </p:spPr>
        <p:txBody>
          <a:bodyPr/>
          <a:lstStyle/>
          <a:p>
            <a:r>
              <a:rPr lang="en-US" altLang="en-US" dirty="0"/>
              <a:t>Some important common resources</a:t>
            </a:r>
          </a:p>
          <a:p>
            <a:pPr lvl="1"/>
            <a:r>
              <a:rPr lang="en-US" altLang="en-US" dirty="0"/>
              <a:t>Fish, whales, and other wildlife</a:t>
            </a:r>
          </a:p>
          <a:p>
            <a:pPr lvl="2"/>
            <a:r>
              <a:rPr lang="en-US" altLang="en-US" dirty="0"/>
              <a:t>Oceans: the least regulated common resource</a:t>
            </a:r>
          </a:p>
          <a:p>
            <a:pPr lvl="3"/>
            <a:r>
              <a:rPr lang="en-US" altLang="en-US" sz="2800" dirty="0"/>
              <a:t>Needs international cooperation</a:t>
            </a:r>
          </a:p>
          <a:p>
            <a:pPr lvl="3"/>
            <a:r>
              <a:rPr lang="en-US" altLang="en-US" sz="2800" dirty="0"/>
              <a:t>Difficult to enforce an agreement</a:t>
            </a:r>
          </a:p>
          <a:p>
            <a:pPr lvl="2"/>
            <a:r>
              <a:rPr lang="en-US" altLang="en-US" dirty="0"/>
              <a:t>Fishing and hunting licenses</a:t>
            </a:r>
          </a:p>
          <a:p>
            <a:pPr lvl="2"/>
            <a:r>
              <a:rPr lang="en-US" altLang="en-US" dirty="0"/>
              <a:t>Limits on fishing and hunting seasons</a:t>
            </a:r>
          </a:p>
          <a:p>
            <a:pPr lvl="2"/>
            <a:r>
              <a:rPr lang="en-US" altLang="en-US" dirty="0"/>
              <a:t>Limits on size of fish</a:t>
            </a:r>
          </a:p>
          <a:p>
            <a:pPr lvl="2"/>
            <a:r>
              <a:rPr lang="en-US" altLang="en-US" dirty="0"/>
              <a:t>Limits on quantity of animals killed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DA8BA4-9354-49F1-9645-E1D535532BE7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Why the cow is not extinct, Part 1</a:t>
            </a:r>
          </a:p>
        </p:txBody>
      </p:sp>
      <p:sp>
        <p:nvSpPr>
          <p:cNvPr id="30723" name="Content Placeholder 1"/>
          <p:cNvSpPr>
            <a:spLocks noGrp="1"/>
          </p:cNvSpPr>
          <p:nvPr>
            <p:ph idx="1"/>
          </p:nvPr>
        </p:nvSpPr>
        <p:spPr>
          <a:xfrm>
            <a:off x="457200" y="688622"/>
            <a:ext cx="5638800" cy="4950178"/>
          </a:xfrm>
        </p:spPr>
        <p:txBody>
          <a:bodyPr/>
          <a:lstStyle/>
          <a:p>
            <a:r>
              <a:rPr lang="en-US" altLang="en-US" dirty="0"/>
              <a:t>Animals with commercial value that are threatened with extinction</a:t>
            </a:r>
          </a:p>
          <a:p>
            <a:pPr lvl="1"/>
            <a:r>
              <a:rPr lang="en-US" altLang="en-US" dirty="0"/>
              <a:t>Buffalo </a:t>
            </a:r>
          </a:p>
          <a:p>
            <a:pPr lvl="2"/>
            <a:r>
              <a:rPr lang="en-US" altLang="en-US" dirty="0"/>
              <a:t>North America</a:t>
            </a:r>
          </a:p>
          <a:p>
            <a:pPr lvl="2"/>
            <a:r>
              <a:rPr lang="en-US" altLang="en-US" dirty="0"/>
              <a:t>Hunting in the 19</a:t>
            </a:r>
            <a:r>
              <a:rPr lang="en-US" altLang="en-US" baseline="30000" dirty="0"/>
              <a:t>th</a:t>
            </a:r>
            <a:r>
              <a:rPr lang="en-US" altLang="en-US" dirty="0"/>
              <a:t> century</a:t>
            </a:r>
          </a:p>
          <a:p>
            <a:pPr lvl="1"/>
            <a:r>
              <a:rPr lang="en-US" altLang="en-US" dirty="0"/>
              <a:t>Elephants</a:t>
            </a:r>
          </a:p>
          <a:p>
            <a:pPr lvl="2"/>
            <a:r>
              <a:rPr lang="en-US" altLang="en-US" dirty="0"/>
              <a:t>African countries</a:t>
            </a:r>
          </a:p>
          <a:p>
            <a:pPr lvl="2"/>
            <a:r>
              <a:rPr lang="en-US" altLang="en-US" dirty="0"/>
              <a:t>Hunting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400800" y="5334000"/>
            <a:ext cx="2743199" cy="813604"/>
          </a:xfrm>
        </p:spPr>
        <p:txBody>
          <a:bodyPr/>
          <a:lstStyle/>
          <a:p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“Will the market protect me?”</a:t>
            </a:r>
          </a:p>
        </p:txBody>
      </p:sp>
      <p:pic>
        <p:nvPicPr>
          <p:cNvPr id="4098" name="Picture 2" descr="A cow grazing on a meadow with mountains in the backgrou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574449"/>
            <a:ext cx="2743199" cy="358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74EA4-EA4D-49E5-8659-48BE6FD74900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0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Why the cow is not extinct, Part 2</a:t>
            </a:r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645378"/>
          </a:xfrm>
        </p:spPr>
        <p:txBody>
          <a:bodyPr/>
          <a:lstStyle/>
          <a:p>
            <a:r>
              <a:rPr lang="en-US" altLang="en-US" dirty="0"/>
              <a:t>The cow</a:t>
            </a:r>
          </a:p>
          <a:p>
            <a:pPr lvl="1"/>
            <a:r>
              <a:rPr lang="en-US" altLang="en-US" dirty="0"/>
              <a:t>Commercial value</a:t>
            </a:r>
          </a:p>
          <a:p>
            <a:pPr lvl="1"/>
            <a:r>
              <a:rPr lang="en-US" altLang="en-US" dirty="0"/>
              <a:t>Species continues to thrive</a:t>
            </a:r>
          </a:p>
          <a:p>
            <a:r>
              <a:rPr lang="en-US" altLang="en-US" dirty="0"/>
              <a:t>Cows are a private good</a:t>
            </a:r>
          </a:p>
          <a:p>
            <a:pPr lvl="1"/>
            <a:r>
              <a:rPr lang="en-US" altLang="en-US" dirty="0"/>
              <a:t>Ranches are privately owned</a:t>
            </a:r>
          </a:p>
          <a:p>
            <a:pPr lvl="1"/>
            <a:r>
              <a:rPr lang="en-US" altLang="en-US" dirty="0"/>
              <a:t>Rancher: great effort to maintain the cattle population on his ranch</a:t>
            </a:r>
          </a:p>
          <a:p>
            <a:pPr lvl="2"/>
            <a:r>
              <a:rPr lang="en-US" altLang="en-US" dirty="0"/>
              <a:t>Reaps the benefit 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22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ED7DD-2880-44B8-8057-D2296953332F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1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Why the cow is not extinct, Part 3</a:t>
            </a: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>
          <a:xfrm>
            <a:off x="467995" y="914400"/>
            <a:ext cx="8458200" cy="4797778"/>
          </a:xfrm>
        </p:spPr>
        <p:txBody>
          <a:bodyPr/>
          <a:lstStyle/>
          <a:p>
            <a:r>
              <a:rPr lang="en-US" altLang="en-US" dirty="0"/>
              <a:t>Elephant - common resource</a:t>
            </a:r>
          </a:p>
          <a:p>
            <a:pPr lvl="1"/>
            <a:r>
              <a:rPr lang="en-US" altLang="en-US" dirty="0"/>
              <a:t>Poachers are numerous</a:t>
            </a:r>
          </a:p>
          <a:p>
            <a:pPr lvl="2"/>
            <a:r>
              <a:rPr lang="en-US" altLang="en-US" dirty="0"/>
              <a:t>Strong incentive to kill elephants</a:t>
            </a:r>
          </a:p>
          <a:p>
            <a:r>
              <a:rPr lang="en-US" altLang="en-US" dirty="0"/>
              <a:t>Government of Kenya, Tanzania, and Uganda</a:t>
            </a:r>
          </a:p>
          <a:p>
            <a:pPr lvl="1"/>
            <a:r>
              <a:rPr lang="en-US" altLang="en-US" dirty="0"/>
              <a:t>Illegal to kill elephants and sell ivory</a:t>
            </a:r>
          </a:p>
          <a:p>
            <a:pPr lvl="1"/>
            <a:r>
              <a:rPr lang="en-US" altLang="en-US" dirty="0"/>
              <a:t>Hard to enforce laws</a:t>
            </a:r>
          </a:p>
          <a:p>
            <a:pPr lvl="1"/>
            <a:r>
              <a:rPr lang="en-US" altLang="en-US" dirty="0"/>
              <a:t>Decreasing population of elephants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E2BE49-D2AE-490B-BFFC-F1A0ED5C06B2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Why the cow is not extinct, Part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569178"/>
          </a:xfrm>
        </p:spPr>
        <p:txBody>
          <a:bodyPr/>
          <a:lstStyle/>
          <a:p>
            <a:pPr>
              <a:defRPr/>
            </a:pPr>
            <a:r>
              <a:rPr lang="en-US" dirty="0"/>
              <a:t>Government of Botswana, Malawi, Namibia, and Zimbabwe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Made elephants a private good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People can kill elephants on their own property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Landowners have an incentive to preserve the species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Elephant populations have started to rise</a:t>
            </a:r>
            <a:endParaRPr lang="en-US" dirty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00801"/>
            <a:ext cx="815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37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830E08-3903-410F-A6E3-1774FECAF6AD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2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Importance of Property Rights, Part 1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88375" cy="3470275"/>
          </a:xfrm>
        </p:spPr>
        <p:txBody>
          <a:bodyPr/>
          <a:lstStyle/>
          <a:p>
            <a:r>
              <a:rPr lang="en-US" altLang="en-US" dirty="0"/>
              <a:t>Market fails to allocate resources efficiently</a:t>
            </a:r>
          </a:p>
          <a:p>
            <a:pPr lvl="1"/>
            <a:r>
              <a:rPr lang="en-US" altLang="en-US" dirty="0"/>
              <a:t>Because property rights are not well established</a:t>
            </a:r>
          </a:p>
          <a:p>
            <a:pPr lvl="1"/>
            <a:r>
              <a:rPr lang="en-US" altLang="en-US" dirty="0"/>
              <a:t>Some item of value does not have an owner with the legal authority to control it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48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0B6344-551F-4103-9EAF-DFA8DA750015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753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Importance of Property Rights, Part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88375" cy="4079875"/>
          </a:xfrm>
        </p:spPr>
        <p:txBody>
          <a:bodyPr/>
          <a:lstStyle/>
          <a:p>
            <a:r>
              <a:rPr lang="en-US" altLang="en-US" dirty="0"/>
              <a:t>The government can potentially solve the problem</a:t>
            </a:r>
          </a:p>
          <a:p>
            <a:pPr lvl="1"/>
            <a:r>
              <a:rPr lang="en-US" altLang="en-US" dirty="0"/>
              <a:t>Help define property rights and thereby unleash market forces</a:t>
            </a:r>
          </a:p>
          <a:p>
            <a:pPr lvl="1"/>
            <a:r>
              <a:rPr lang="en-US" altLang="en-US" dirty="0"/>
              <a:t>Regulate private behavior</a:t>
            </a:r>
          </a:p>
          <a:p>
            <a:pPr lvl="1"/>
            <a:r>
              <a:rPr lang="en-US" altLang="en-US" dirty="0"/>
              <a:t>Use tax revenue to supply a good that the market fails to supply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358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1F149-9DBE-4D6A-A661-D4A131CB380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963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371600" y="100939"/>
            <a:ext cx="7772399" cy="661061"/>
          </a:xfrm>
        </p:spPr>
        <p:txBody>
          <a:bodyPr wrap="square" anchor="t"/>
          <a:lstStyle/>
          <a:p>
            <a:r>
              <a:rPr lang="en-US" altLang="en-US" sz="3600" dirty="0"/>
              <a:t>The Different Kinds of Goods, Part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90513" y="915473"/>
            <a:ext cx="8588375" cy="5332927"/>
          </a:xfrm>
        </p:spPr>
        <p:txBody>
          <a:bodyPr/>
          <a:lstStyle/>
          <a:p>
            <a:r>
              <a:rPr lang="en-US" altLang="en-US" dirty="0"/>
              <a:t>Private goods</a:t>
            </a:r>
          </a:p>
          <a:p>
            <a:pPr lvl="1"/>
            <a:r>
              <a:rPr lang="en-US" altLang="en-US" dirty="0"/>
              <a:t>Excludable &amp; Rival in consumption</a:t>
            </a:r>
          </a:p>
          <a:p>
            <a:r>
              <a:rPr lang="en-US" altLang="en-US" dirty="0"/>
              <a:t>Public goods</a:t>
            </a:r>
          </a:p>
          <a:p>
            <a:pPr lvl="1"/>
            <a:r>
              <a:rPr lang="en-US" altLang="en-US" dirty="0"/>
              <a:t>Not excludable &amp; Not rival in consumption</a:t>
            </a:r>
          </a:p>
          <a:p>
            <a:r>
              <a:rPr lang="en-US" altLang="en-US" dirty="0"/>
              <a:t>Common resources</a:t>
            </a:r>
          </a:p>
          <a:p>
            <a:pPr lvl="1"/>
            <a:r>
              <a:rPr lang="en-US" altLang="en-US" dirty="0"/>
              <a:t>Rival in consumption &amp; Not excludable</a:t>
            </a:r>
          </a:p>
          <a:p>
            <a:r>
              <a:rPr lang="en-US" altLang="en-US" dirty="0"/>
              <a:t>Club goods</a:t>
            </a:r>
          </a:p>
          <a:p>
            <a:pPr lvl="1"/>
            <a:r>
              <a:rPr lang="en-US" altLang="en-US" dirty="0"/>
              <a:t>Excludable &amp; Not rival in consumption</a:t>
            </a:r>
          </a:p>
          <a:p>
            <a:pPr lvl="1"/>
            <a:r>
              <a:rPr lang="en-US" altLang="en-US" dirty="0"/>
              <a:t>One type of natural monopoly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12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D7A08D-EFB7-418D-9786-593C76DFCC21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1</a:t>
            </a:r>
            <a:r>
              <a:rPr lang="en-US" altLang="en-US" baseline="0" dirty="0"/>
              <a:t> </a:t>
            </a:r>
            <a:r>
              <a:rPr lang="en-US" altLang="en-US" sz="2800" dirty="0"/>
              <a:t>Four Types of Goods</a:t>
            </a:r>
            <a:endParaRPr lang="en-US" altLang="en-US" dirty="0"/>
          </a:p>
        </p:txBody>
      </p:sp>
      <p:pic>
        <p:nvPicPr>
          <p:cNvPr id="1027" name="Picture 3" descr="A Punnett square with Rival in consumption on the top and excludable on the left side. If a good is excludable and rival in consumption, then it is a private good, such as ice-cream cones, clothing, and congested toll roads. If a good is excludable but not rival in consumption, then it is a club good, such as fire protection, cable TV, and uncongested toll roads. If a good is not excludable but is rival in consumption, then it is a common resource, such as fish in the ocean, the environment, and congested nontoll roads. If a good is not a rival in consumption but is excludable, then it is a club good, such as fire protection, cable TV, and uncongested toll roads. If a good is not excludable and not rival in consumption, then it is a public good, such as tornado siren, national defense, and uncongested nontoll roa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391400" cy="361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8600" y="4648200"/>
            <a:ext cx="8699500" cy="1447800"/>
          </a:xfrm>
        </p:spPr>
        <p:txBody>
          <a:bodyPr/>
          <a:lstStyle/>
          <a:p>
            <a:r>
              <a:rPr lang="en-US" dirty="0"/>
              <a:t>Goods can be grouped into four categories according to two characteristics: </a:t>
            </a:r>
          </a:p>
          <a:p>
            <a:pPr marL="342900" indent="-342900">
              <a:buAutoNum type="arabicParenBoth"/>
            </a:pPr>
            <a:r>
              <a:rPr lang="en-US" dirty="0"/>
              <a:t>A good is excludable if people can be prevented from using it. </a:t>
            </a:r>
          </a:p>
          <a:p>
            <a:pPr marL="342900" indent="-342900">
              <a:buAutoNum type="arabicParenBoth"/>
            </a:pPr>
            <a:r>
              <a:rPr lang="en-US" dirty="0"/>
              <a:t>A good is rival in consumption if one person’s use of the good diminishes other people’s use of it.</a:t>
            </a:r>
          </a:p>
          <a:p>
            <a:r>
              <a:rPr lang="en-US" dirty="0"/>
              <a:t>This diagram gives examples of goods in each category.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4"/>
          </p:nvPr>
        </p:nvSpPr>
        <p:spPr bwMode="auto">
          <a:xfrm>
            <a:off x="1" y="6341886"/>
            <a:ext cx="8153400" cy="516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2294" name="Slide Number Placeholder 1"/>
          <p:cNvSpPr>
            <a:spLocks noGrp="1"/>
          </p:cNvSpPr>
          <p:nvPr>
            <p:ph type="sldNum" sz="quarter" idx="13"/>
          </p:nvPr>
        </p:nvSpPr>
        <p:spPr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2411C0-D80A-439A-94EA-C8872D7F02DC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371600" y="100939"/>
            <a:ext cx="7772399" cy="860961"/>
          </a:xfrm>
        </p:spPr>
        <p:txBody>
          <a:bodyPr wrap="square" anchor="t"/>
          <a:lstStyle/>
          <a:p>
            <a:r>
              <a:rPr lang="en-US" altLang="en-US" sz="3600" dirty="0"/>
              <a:t>The Different Kinds of Goods, Part 3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88375" cy="4613275"/>
          </a:xfrm>
        </p:spPr>
        <p:txBody>
          <a:bodyPr/>
          <a:lstStyle/>
          <a:p>
            <a:r>
              <a:rPr lang="en-US" altLang="en-US" dirty="0"/>
              <a:t>Public goods and common resources</a:t>
            </a:r>
          </a:p>
          <a:p>
            <a:pPr lvl="1"/>
            <a:r>
              <a:rPr lang="en-US" altLang="en-US" dirty="0"/>
              <a:t>Not excludable</a:t>
            </a:r>
          </a:p>
          <a:p>
            <a:pPr lvl="2"/>
            <a:r>
              <a:rPr lang="en-US" altLang="en-US" dirty="0"/>
              <a:t>People cannot be prevented from using them</a:t>
            </a:r>
          </a:p>
          <a:p>
            <a:pPr lvl="2"/>
            <a:r>
              <a:rPr lang="en-US" altLang="en-US" dirty="0"/>
              <a:t>Available to everyone free of charge</a:t>
            </a:r>
          </a:p>
          <a:p>
            <a:pPr lvl="1"/>
            <a:r>
              <a:rPr lang="en-US" altLang="en-US" dirty="0"/>
              <a:t>No price attached to it</a:t>
            </a:r>
          </a:p>
          <a:p>
            <a:pPr lvl="1"/>
            <a:r>
              <a:rPr lang="en-US" altLang="en-US" dirty="0"/>
              <a:t>External effects</a:t>
            </a:r>
          </a:p>
          <a:p>
            <a:pPr lvl="2"/>
            <a:r>
              <a:rPr lang="en-US" altLang="en-US" dirty="0"/>
              <a:t>Positive externalities (public goods)</a:t>
            </a:r>
          </a:p>
          <a:p>
            <a:pPr lvl="2"/>
            <a:r>
              <a:rPr lang="en-US" altLang="en-US" dirty="0"/>
              <a:t>Negative externalities (common resources)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33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C6E59-0605-4B5A-8D33-FCFA91457315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6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371600" y="100939"/>
            <a:ext cx="7772399" cy="860961"/>
          </a:xfrm>
        </p:spPr>
        <p:txBody>
          <a:bodyPr wrap="square" anchor="t"/>
          <a:lstStyle/>
          <a:p>
            <a:r>
              <a:rPr lang="en-US" altLang="en-US" sz="3600" dirty="0"/>
              <a:t>The Different Kinds of Goods, Part 4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88375" cy="3927475"/>
          </a:xfrm>
        </p:spPr>
        <p:txBody>
          <a:bodyPr/>
          <a:lstStyle/>
          <a:p>
            <a:r>
              <a:rPr lang="en-US" altLang="en-US" dirty="0"/>
              <a:t>Public goods and common resources</a:t>
            </a:r>
          </a:p>
          <a:p>
            <a:pPr lvl="1"/>
            <a:r>
              <a:rPr lang="en-US" altLang="en-US" dirty="0"/>
              <a:t>Private decisions about consumption and production </a:t>
            </a:r>
          </a:p>
          <a:p>
            <a:pPr lvl="2"/>
            <a:r>
              <a:rPr lang="en-US" altLang="en-US" dirty="0"/>
              <a:t>Can lead to an inefficient allocation of resources</a:t>
            </a:r>
          </a:p>
          <a:p>
            <a:pPr lvl="1"/>
            <a:r>
              <a:rPr lang="en-US" altLang="en-US" dirty="0"/>
              <a:t>Government intervention</a:t>
            </a:r>
          </a:p>
          <a:p>
            <a:pPr lvl="2"/>
            <a:r>
              <a:rPr lang="en-US" altLang="en-US" dirty="0"/>
              <a:t>Can potentially raise economic well-being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B1E4DF-02D5-4238-89D0-D03A4864123F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7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Public Goods, Part 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88375" cy="4689475"/>
          </a:xfrm>
        </p:spPr>
        <p:txBody>
          <a:bodyPr/>
          <a:lstStyle/>
          <a:p>
            <a:r>
              <a:rPr lang="en-US" altLang="en-US" dirty="0"/>
              <a:t>Free rider</a:t>
            </a:r>
          </a:p>
          <a:p>
            <a:pPr lvl="1"/>
            <a:r>
              <a:rPr lang="en-US" altLang="en-US" dirty="0"/>
              <a:t>Person who receives the benefit of a good but avoids paying for it</a:t>
            </a:r>
          </a:p>
          <a:p>
            <a:r>
              <a:rPr lang="en-US" altLang="en-US" dirty="0"/>
              <a:t>The free-rider problem</a:t>
            </a:r>
          </a:p>
          <a:p>
            <a:pPr lvl="1"/>
            <a:r>
              <a:rPr lang="en-US" altLang="en-US" dirty="0"/>
              <a:t>Public goods are not excludable</a:t>
            </a:r>
          </a:p>
          <a:p>
            <a:pPr lvl="1"/>
            <a:r>
              <a:rPr lang="en-US" altLang="en-US" dirty="0"/>
              <a:t>Prevents the private market from supplying the goods</a:t>
            </a:r>
          </a:p>
          <a:p>
            <a:pPr lvl="1"/>
            <a:r>
              <a:rPr lang="en-US" altLang="en-US" dirty="0"/>
              <a:t>Market failure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6E4287-26E3-4D9A-883F-A13557C9EDC6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1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Public Goods, Part 2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228600" y="1163741"/>
            <a:ext cx="5513387" cy="4994275"/>
          </a:xfrm>
        </p:spPr>
        <p:txBody>
          <a:bodyPr/>
          <a:lstStyle/>
          <a:p>
            <a:r>
              <a:rPr lang="en-US" altLang="en-US" dirty="0"/>
              <a:t>Government can remedy the free-rider problem</a:t>
            </a:r>
          </a:p>
          <a:p>
            <a:pPr lvl="1"/>
            <a:r>
              <a:rPr lang="en-US" altLang="en-US" dirty="0"/>
              <a:t>If total benefits of a public good exceeds its costs</a:t>
            </a:r>
          </a:p>
          <a:p>
            <a:pPr lvl="1"/>
            <a:r>
              <a:rPr lang="en-US" altLang="en-US" dirty="0"/>
              <a:t>Provide the public good</a:t>
            </a:r>
          </a:p>
          <a:p>
            <a:pPr lvl="1"/>
            <a:r>
              <a:rPr lang="en-US" altLang="en-US" dirty="0"/>
              <a:t>Pay for it with tax revenue</a:t>
            </a:r>
          </a:p>
          <a:p>
            <a:pPr lvl="1"/>
            <a:r>
              <a:rPr lang="en-US" altLang="en-US" dirty="0"/>
              <a:t>Make everyone better off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019800" y="3505200"/>
            <a:ext cx="3124200" cy="1295400"/>
          </a:xfrm>
        </p:spPr>
        <p:txBody>
          <a:bodyPr/>
          <a:lstStyle/>
          <a:p>
            <a:r>
              <a:rPr lang="en-US" dirty="0"/>
              <a:t>“I like the concept if we can do it with no new taxes.”</a:t>
            </a:r>
          </a:p>
        </p:txBody>
      </p:sp>
      <p:pic>
        <p:nvPicPr>
          <p:cNvPr id="16386" name="Picture 10" descr="A cartoon depicts soldiers presenting a diagram of a wooden horse to a king who is sitting on his throne. Copyright information reads: Dana Fradon, the New Yorker Collection, www.cartoonbank.co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03" y="1371601"/>
            <a:ext cx="307182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2296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63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E1EDF3-6BC0-4932-B0BB-DF90D58993E5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r>
              <a:rPr lang="en-US" altLang="en-US" dirty="0"/>
              <a:t>Public Goods, Part 3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88375" cy="4765675"/>
          </a:xfrm>
        </p:spPr>
        <p:txBody>
          <a:bodyPr/>
          <a:lstStyle/>
          <a:p>
            <a:r>
              <a:rPr lang="en-US" altLang="en-US" dirty="0"/>
              <a:t>Some important public goods</a:t>
            </a:r>
          </a:p>
          <a:p>
            <a:pPr lvl="1"/>
            <a:r>
              <a:rPr lang="en-US" altLang="en-US" dirty="0"/>
              <a:t>National defense</a:t>
            </a:r>
          </a:p>
          <a:p>
            <a:pPr lvl="2"/>
            <a:r>
              <a:rPr lang="en-US" altLang="en-US" dirty="0"/>
              <a:t>Very expensive public good</a:t>
            </a:r>
          </a:p>
          <a:p>
            <a:pPr lvl="2"/>
            <a:r>
              <a:rPr lang="en-US" altLang="en-US" dirty="0"/>
              <a:t>$748 billion in 2014</a:t>
            </a:r>
          </a:p>
          <a:p>
            <a:pPr lvl="1"/>
            <a:r>
              <a:rPr lang="en-US" altLang="en-US" dirty="0"/>
              <a:t>Basic research</a:t>
            </a:r>
          </a:p>
          <a:p>
            <a:pPr lvl="2"/>
            <a:r>
              <a:rPr lang="en-US" altLang="en-US" dirty="0"/>
              <a:t>General knowledge</a:t>
            </a:r>
          </a:p>
          <a:p>
            <a:pPr lvl="2"/>
            <a:r>
              <a:rPr lang="en-US" altLang="en-US" dirty="0"/>
              <a:t>Subsidized by government</a:t>
            </a:r>
          </a:p>
          <a:p>
            <a:pPr lvl="2"/>
            <a:r>
              <a:rPr lang="en-US" altLang="en-US" dirty="0"/>
              <a:t>The public sector fails to pay for the right amount and the right kinds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9857"/>
            <a:ext cx="8153400" cy="498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>
                <a:cs typeface="Arial" charset="0"/>
              </a:rPr>
              <a:t>© 2018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90D939-61ED-4336-B6FF-E1A9B54F2ADB}" type="slidenum">
              <a:rPr lang="en-US" altLang="en-US" sz="1200" smtClean="0">
                <a:solidFill>
                  <a:srgbClr val="002060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81377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title">
  <a:themeElements>
    <a:clrScheme name="Open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Slide">
      <a:majorFont>
        <a:latin typeface="Sabon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en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 / Summary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tiveLearning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sk Experts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7644</TotalTime>
  <Words>2950</Words>
  <Application>Microsoft Office PowerPoint</Application>
  <PresentationFormat>On-screen Show (4:3)</PresentationFormat>
  <Paragraphs>261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</vt:lpstr>
      <vt:lpstr>Arial Narrow</vt:lpstr>
      <vt:lpstr>Calibri</vt:lpstr>
      <vt:lpstr>Cambria</vt:lpstr>
      <vt:lpstr>Cambria Math</vt:lpstr>
      <vt:lpstr>Sabon-Bold</vt:lpstr>
      <vt:lpstr>Times New Roman</vt:lpstr>
      <vt:lpstr>Wingdings</vt:lpstr>
      <vt:lpstr>Chapter title</vt:lpstr>
      <vt:lpstr>Intro / Summary</vt:lpstr>
      <vt:lpstr>Chapter content</vt:lpstr>
      <vt:lpstr>Figure</vt:lpstr>
      <vt:lpstr>Table</vt:lpstr>
      <vt:lpstr>ActiveLearning</vt:lpstr>
      <vt:lpstr>Case study</vt:lpstr>
      <vt:lpstr>Ask Experts</vt:lpstr>
      <vt:lpstr>Appendix</vt:lpstr>
      <vt:lpstr>Public Goods and Common Resources</vt:lpstr>
      <vt:lpstr>The Different Kinds of Goods, Part 1</vt:lpstr>
      <vt:lpstr>The Different Kinds of Goods, Part 2</vt:lpstr>
      <vt:lpstr>Figure 1 Four Types of Goods</vt:lpstr>
      <vt:lpstr>The Different Kinds of Goods, Part 3</vt:lpstr>
      <vt:lpstr>The Different Kinds of Goods, Part 4</vt:lpstr>
      <vt:lpstr>Public Goods, Part 1</vt:lpstr>
      <vt:lpstr>Public Goods, Part 2</vt:lpstr>
      <vt:lpstr>Public Goods, Part 3</vt:lpstr>
      <vt:lpstr>Public Goods, Part 4</vt:lpstr>
      <vt:lpstr>Are lighthouses public goods?, Part 1</vt:lpstr>
      <vt:lpstr>Are lighthouses public goods?, Part 2</vt:lpstr>
      <vt:lpstr>Are lighthouses public goods?, Part 3</vt:lpstr>
      <vt:lpstr>Public Goods, Part 5</vt:lpstr>
      <vt:lpstr>How much is a life worth?, Part 1</vt:lpstr>
      <vt:lpstr>How much is a life worth?, Part 2</vt:lpstr>
      <vt:lpstr>How much is a life worth?, Part 3</vt:lpstr>
      <vt:lpstr>ASK THE EXPERTS</vt:lpstr>
      <vt:lpstr>Common Resources, Part 1</vt:lpstr>
      <vt:lpstr>Common Resources, Part 2</vt:lpstr>
      <vt:lpstr>Common Resources, Part 3</vt:lpstr>
      <vt:lpstr>Common Resources, Part 4</vt:lpstr>
      <vt:lpstr>Why the cow is not extinct, Part 1</vt:lpstr>
      <vt:lpstr>Why the cow is not extinct, Part 2</vt:lpstr>
      <vt:lpstr>Why the cow is not extinct, Part 3</vt:lpstr>
      <vt:lpstr>Why the cow is not extinct, Part 4</vt:lpstr>
      <vt:lpstr>Importance of Property Rights, Part 1</vt:lpstr>
      <vt:lpstr>Importance of Property Rights, Part 2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Chiritescu</dc:creator>
  <cp:lastModifiedBy>Schiesl, Matt J</cp:lastModifiedBy>
  <cp:revision>322</cp:revision>
  <dcterms:created xsi:type="dcterms:W3CDTF">2016-03-16T19:41:09Z</dcterms:created>
  <dcterms:modified xsi:type="dcterms:W3CDTF">2018-05-03T20:03:29Z</dcterms:modified>
</cp:coreProperties>
</file>