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3"/>
  </p:notesMasterIdLst>
  <p:sldIdLst>
    <p:sldId id="419" r:id="rId10"/>
    <p:sldId id="352" r:id="rId11"/>
    <p:sldId id="409" r:id="rId12"/>
    <p:sldId id="354" r:id="rId13"/>
    <p:sldId id="410" r:id="rId14"/>
    <p:sldId id="411" r:id="rId15"/>
    <p:sldId id="356" r:id="rId16"/>
    <p:sldId id="412" r:id="rId17"/>
    <p:sldId id="413" r:id="rId18"/>
    <p:sldId id="414" r:id="rId19"/>
    <p:sldId id="415" r:id="rId20"/>
    <p:sldId id="374" r:id="rId21"/>
    <p:sldId id="417" r:id="rId22"/>
    <p:sldId id="418" r:id="rId23"/>
    <p:sldId id="416"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86421" autoAdjust="0"/>
  </p:normalViewPr>
  <p:slideViewPr>
    <p:cSldViewPr>
      <p:cViewPr varScale="1">
        <p:scale>
          <a:sx n="99" d="100"/>
          <a:sy n="99" d="100"/>
        </p:scale>
        <p:origin x="252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26697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3733800" cy="57121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Content Placeholder 6"/>
          <p:cNvSpPr>
            <a:spLocks noGrp="1"/>
          </p:cNvSpPr>
          <p:nvPr>
            <p:ph sz="quarter" idx="12"/>
          </p:nvPr>
        </p:nvSpPr>
        <p:spPr>
          <a:xfrm>
            <a:off x="4495799" y="838200"/>
            <a:ext cx="4460875"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9924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4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1"/>
            <a:ext cx="6896100" cy="1981200"/>
          </a:xfrm>
          <a:prstGeom prst="rect">
            <a:avLst/>
          </a:prstGeom>
        </p:spPr>
        <p:txBody>
          <a:bodyPr/>
          <a:lstStyle/>
          <a:p>
            <a:pPr lvl="0"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The Design of the Tax System</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12</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115239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lstStyle/>
          <a:p>
            <a:r>
              <a:rPr lang="en-US" altLang="en-US" sz="3600" dirty="0"/>
              <a:t>An Overview of U.S. Taxation, Part 5</a:t>
            </a:r>
          </a:p>
        </p:txBody>
      </p:sp>
      <p:sp>
        <p:nvSpPr>
          <p:cNvPr id="14339" name="Content Placeholder 2"/>
          <p:cNvSpPr>
            <a:spLocks noGrp="1"/>
          </p:cNvSpPr>
          <p:nvPr>
            <p:ph idx="1"/>
          </p:nvPr>
        </p:nvSpPr>
        <p:spPr>
          <a:xfrm>
            <a:off x="277813" y="1025525"/>
            <a:ext cx="8588375" cy="4918075"/>
          </a:xfrm>
        </p:spPr>
        <p:txBody>
          <a:bodyPr/>
          <a:lstStyle/>
          <a:p>
            <a:r>
              <a:rPr lang="en-US" altLang="en-US" dirty="0"/>
              <a:t>Taxes collected by federal government</a:t>
            </a:r>
          </a:p>
          <a:p>
            <a:pPr lvl="1"/>
            <a:r>
              <a:rPr lang="en-US" altLang="en-US" dirty="0"/>
              <a:t>Corporate income tax: tax on profits</a:t>
            </a:r>
          </a:p>
          <a:p>
            <a:pPr lvl="2"/>
            <a:r>
              <a:rPr lang="en-US" altLang="en-US" dirty="0"/>
              <a:t>Corporation: business set up to have its own legal existence</a:t>
            </a:r>
          </a:p>
          <a:p>
            <a:pPr lvl="2"/>
            <a:r>
              <a:rPr lang="en-US" altLang="en-US" dirty="0"/>
              <a:t>Corporate profits are taxed twice</a:t>
            </a:r>
          </a:p>
          <a:p>
            <a:pPr lvl="3"/>
            <a:r>
              <a:rPr lang="en-US" altLang="en-US" sz="2800" dirty="0"/>
              <a:t>Corporate income tax when the corporation earns the profits</a:t>
            </a:r>
          </a:p>
          <a:p>
            <a:pPr lvl="3"/>
            <a:r>
              <a:rPr lang="en-US" altLang="en-US" sz="2800" dirty="0"/>
              <a:t>Individual income tax when the corporation uses its profits to pay dividends to its shareholders</a:t>
            </a:r>
          </a:p>
        </p:txBody>
      </p:sp>
      <p:sp>
        <p:nvSpPr>
          <p:cNvPr id="14340" name="Footer Placeholder 4"/>
          <p:cNvSpPr>
            <a:spLocks noGrp="1"/>
          </p:cNvSpPr>
          <p:nvPr>
            <p:ph type="ftr" sz="quarter" idx="11"/>
          </p:nvPr>
        </p:nvSpPr>
        <p:spPr bwMode="auto">
          <a:xfrm>
            <a:off x="0" y="6359857"/>
            <a:ext cx="82296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FC36626-0080-4B99-BEEA-37C6E2A15591}" type="slidenum">
              <a:rPr lang="en-US" altLang="en-US" sz="1200" smtClean="0">
                <a:solidFill>
                  <a:srgbClr val="002060"/>
                </a:solidFill>
              </a:rPr>
              <a:pPr eaLnBrk="1" hangingPunct="1"/>
              <a:t>10</a:t>
            </a:fld>
            <a:endParaRPr lang="en-US" altLang="en-US" sz="1200">
              <a:solidFill>
                <a:srgbClr val="002060"/>
              </a:solidFill>
            </a:endParaRPr>
          </a:p>
        </p:txBody>
      </p:sp>
    </p:spTree>
    <p:extLst>
      <p:ext uri="{BB962C8B-B14F-4D97-AF65-F5344CB8AC3E}">
        <p14:creationId xmlns:p14="http://schemas.microsoft.com/office/powerpoint/2010/main" val="330718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lstStyle/>
          <a:p>
            <a:r>
              <a:rPr lang="en-US" altLang="en-US" sz="3600" dirty="0"/>
              <a:t>An Overview of U.S. Taxation, Part 6</a:t>
            </a:r>
          </a:p>
        </p:txBody>
      </p:sp>
      <p:sp>
        <p:nvSpPr>
          <p:cNvPr id="14339" name="Content Placeholder 2"/>
          <p:cNvSpPr>
            <a:spLocks noGrp="1"/>
          </p:cNvSpPr>
          <p:nvPr>
            <p:ph idx="1"/>
          </p:nvPr>
        </p:nvSpPr>
        <p:spPr>
          <a:xfrm>
            <a:off x="277813" y="1025525"/>
            <a:ext cx="8588375" cy="3165475"/>
          </a:xfrm>
        </p:spPr>
        <p:txBody>
          <a:bodyPr/>
          <a:lstStyle/>
          <a:p>
            <a:r>
              <a:rPr lang="en-US" altLang="en-US" dirty="0"/>
              <a:t>Taxes collected by federal government</a:t>
            </a:r>
          </a:p>
          <a:p>
            <a:pPr lvl="1"/>
            <a:r>
              <a:rPr lang="en-US" altLang="en-US" dirty="0"/>
              <a:t>Other taxes </a:t>
            </a:r>
          </a:p>
          <a:p>
            <a:pPr lvl="2"/>
            <a:r>
              <a:rPr lang="en-US" altLang="en-US" dirty="0"/>
              <a:t>Excise taxes: taxes on specific goods like gasoline, cigarettes, and alcoholic beverages</a:t>
            </a:r>
          </a:p>
          <a:p>
            <a:pPr lvl="2"/>
            <a:r>
              <a:rPr lang="en-US" altLang="en-US" dirty="0"/>
              <a:t>Estate taxes</a:t>
            </a:r>
          </a:p>
          <a:p>
            <a:pPr lvl="2"/>
            <a:r>
              <a:rPr lang="en-US" altLang="en-US" dirty="0"/>
              <a:t>Customs duties</a:t>
            </a:r>
          </a:p>
        </p:txBody>
      </p:sp>
      <p:sp>
        <p:nvSpPr>
          <p:cNvPr id="14340"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FC36626-0080-4B99-BEEA-37C6E2A15591}" type="slidenum">
              <a:rPr lang="en-US" altLang="en-US" sz="1200" smtClean="0">
                <a:solidFill>
                  <a:srgbClr val="002060"/>
                </a:solidFill>
              </a:rPr>
              <a:pPr eaLnBrk="1" hangingPunct="1"/>
              <a:t>11</a:t>
            </a:fld>
            <a:endParaRPr lang="en-US" altLang="en-US" sz="1200">
              <a:solidFill>
                <a:srgbClr val="002060"/>
              </a:solidFill>
            </a:endParaRPr>
          </a:p>
        </p:txBody>
      </p:sp>
    </p:spTree>
    <p:extLst>
      <p:ext uri="{BB962C8B-B14F-4D97-AF65-F5344CB8AC3E}">
        <p14:creationId xmlns:p14="http://schemas.microsoft.com/office/powerpoint/2010/main" val="43102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lstStyle/>
          <a:p>
            <a:r>
              <a:rPr lang="en-US" altLang="en-US" sz="3600" dirty="0"/>
              <a:t>An Overview of U.S. Taxation, Part 7</a:t>
            </a:r>
          </a:p>
        </p:txBody>
      </p:sp>
      <p:sp>
        <p:nvSpPr>
          <p:cNvPr id="32771" name="Content Placeholder 2"/>
          <p:cNvSpPr>
            <a:spLocks noGrp="1"/>
          </p:cNvSpPr>
          <p:nvPr>
            <p:ph idx="1"/>
          </p:nvPr>
        </p:nvSpPr>
        <p:spPr>
          <a:xfrm>
            <a:off x="277813" y="1025525"/>
            <a:ext cx="8588375" cy="4841875"/>
          </a:xfrm>
        </p:spPr>
        <p:txBody>
          <a:bodyPr/>
          <a:lstStyle/>
          <a:p>
            <a:r>
              <a:rPr lang="en-US" altLang="en-US" dirty="0"/>
              <a:t>Taxes collected by state and local governments</a:t>
            </a:r>
          </a:p>
          <a:p>
            <a:pPr lvl="1"/>
            <a:r>
              <a:rPr lang="en-US" altLang="en-US" dirty="0"/>
              <a:t>About 40% of all taxes paid</a:t>
            </a:r>
          </a:p>
          <a:p>
            <a:pPr lvl="1"/>
            <a:r>
              <a:rPr lang="en-US" altLang="en-US" dirty="0"/>
              <a:t>$2,225 billion ($6,975 per person) in 2014</a:t>
            </a:r>
          </a:p>
          <a:p>
            <a:pPr lvl="1"/>
            <a:r>
              <a:rPr lang="en-US" altLang="en-US" dirty="0"/>
              <a:t>More than 40% of receipts are from sales taxes and property taxes</a:t>
            </a:r>
          </a:p>
          <a:p>
            <a:pPr lvl="1"/>
            <a:r>
              <a:rPr lang="en-US" altLang="en-US" dirty="0"/>
              <a:t>Sales tax</a:t>
            </a:r>
          </a:p>
          <a:p>
            <a:pPr lvl="2"/>
            <a:r>
              <a:rPr lang="en-US" altLang="en-US" dirty="0"/>
              <a:t>Percentage of total amount spent at retail stores</a:t>
            </a:r>
          </a:p>
        </p:txBody>
      </p:sp>
      <p:sp>
        <p:nvSpPr>
          <p:cNvPr id="32772"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6B5C687-FCD0-4678-B9EA-7BB08B6F4788}" type="slidenum">
              <a:rPr lang="en-US" altLang="en-US" sz="1200" smtClean="0">
                <a:solidFill>
                  <a:srgbClr val="002060"/>
                </a:solidFill>
              </a:rPr>
              <a:pPr eaLnBrk="1" hangingPunct="1"/>
              <a:t>12</a:t>
            </a:fld>
            <a:endParaRPr lang="en-US" altLang="en-US" sz="1200">
              <a:solidFill>
                <a:srgbClr val="002060"/>
              </a:solidFill>
            </a:endParaRPr>
          </a:p>
        </p:txBody>
      </p:sp>
    </p:spTree>
    <p:extLst>
      <p:ext uri="{BB962C8B-B14F-4D97-AF65-F5344CB8AC3E}">
        <p14:creationId xmlns:p14="http://schemas.microsoft.com/office/powerpoint/2010/main" val="3058354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lstStyle/>
          <a:p>
            <a:r>
              <a:rPr lang="en-US" altLang="en-US" sz="3600" dirty="0"/>
              <a:t>An Overview of U.S. Taxation, Part 8</a:t>
            </a:r>
          </a:p>
        </p:txBody>
      </p:sp>
      <p:sp>
        <p:nvSpPr>
          <p:cNvPr id="32771" name="Content Placeholder 2"/>
          <p:cNvSpPr>
            <a:spLocks noGrp="1"/>
          </p:cNvSpPr>
          <p:nvPr>
            <p:ph idx="1"/>
          </p:nvPr>
        </p:nvSpPr>
        <p:spPr>
          <a:xfrm>
            <a:off x="277813" y="1025525"/>
            <a:ext cx="8588375" cy="3241675"/>
          </a:xfrm>
        </p:spPr>
        <p:txBody>
          <a:bodyPr/>
          <a:lstStyle/>
          <a:p>
            <a:r>
              <a:rPr lang="en-US" altLang="en-US" dirty="0"/>
              <a:t>Taxes collected by state and local governments</a:t>
            </a:r>
          </a:p>
          <a:p>
            <a:pPr lvl="1"/>
            <a:r>
              <a:rPr lang="en-US" altLang="en-US" dirty="0"/>
              <a:t>Property taxes</a:t>
            </a:r>
          </a:p>
          <a:p>
            <a:pPr lvl="2"/>
            <a:r>
              <a:rPr lang="en-US" altLang="en-US" dirty="0"/>
              <a:t>Percentage of estimated value of land and structures – paid by property owners</a:t>
            </a:r>
          </a:p>
          <a:p>
            <a:pPr lvl="1"/>
            <a:r>
              <a:rPr lang="en-US" altLang="en-US" dirty="0"/>
              <a:t>Individual and corporate income taxes</a:t>
            </a:r>
          </a:p>
        </p:txBody>
      </p:sp>
      <p:sp>
        <p:nvSpPr>
          <p:cNvPr id="32772"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6B5C687-FCD0-4678-B9EA-7BB08B6F4788}" type="slidenum">
              <a:rPr lang="en-US" altLang="en-US" sz="1200" smtClean="0">
                <a:solidFill>
                  <a:srgbClr val="002060"/>
                </a:solidFill>
              </a:rPr>
              <a:pPr eaLnBrk="1" hangingPunct="1"/>
              <a:t>13</a:t>
            </a:fld>
            <a:endParaRPr lang="en-US" altLang="en-US" sz="1200">
              <a:solidFill>
                <a:srgbClr val="002060"/>
              </a:solidFill>
            </a:endParaRPr>
          </a:p>
        </p:txBody>
      </p:sp>
    </p:spTree>
    <p:extLst>
      <p:ext uri="{BB962C8B-B14F-4D97-AF65-F5344CB8AC3E}">
        <p14:creationId xmlns:p14="http://schemas.microsoft.com/office/powerpoint/2010/main" val="130387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lstStyle/>
          <a:p>
            <a:r>
              <a:rPr lang="en-US" altLang="en-US" sz="3600" dirty="0"/>
              <a:t>An Overview of U.S. Taxation, Part 9</a:t>
            </a:r>
          </a:p>
        </p:txBody>
      </p:sp>
      <p:sp>
        <p:nvSpPr>
          <p:cNvPr id="32771" name="Content Placeholder 2"/>
          <p:cNvSpPr>
            <a:spLocks noGrp="1"/>
          </p:cNvSpPr>
          <p:nvPr>
            <p:ph idx="1"/>
          </p:nvPr>
        </p:nvSpPr>
        <p:spPr>
          <a:xfrm>
            <a:off x="277813" y="1025525"/>
            <a:ext cx="8588375" cy="4537075"/>
          </a:xfrm>
        </p:spPr>
        <p:txBody>
          <a:bodyPr/>
          <a:lstStyle/>
          <a:p>
            <a:r>
              <a:rPr lang="en-US" altLang="en-US" sz="3200" dirty="0"/>
              <a:t>Taxes collected by state and local governments</a:t>
            </a:r>
          </a:p>
          <a:p>
            <a:pPr lvl="1"/>
            <a:r>
              <a:rPr lang="en-US" altLang="en-US" sz="2800" dirty="0"/>
              <a:t>Funds from the federal government</a:t>
            </a:r>
          </a:p>
          <a:p>
            <a:pPr lvl="2"/>
            <a:r>
              <a:rPr lang="en-US" altLang="en-US" sz="2400" dirty="0"/>
              <a:t>Redistributes funds from high-income states (which pay more taxes) to low-income states (which receive more benefits)</a:t>
            </a:r>
          </a:p>
          <a:p>
            <a:pPr lvl="1"/>
            <a:r>
              <a:rPr lang="en-US" altLang="en-US" sz="2800" dirty="0"/>
              <a:t>Other receipts</a:t>
            </a:r>
          </a:p>
          <a:p>
            <a:pPr lvl="2"/>
            <a:r>
              <a:rPr lang="en-US" altLang="en-US" sz="2400" dirty="0"/>
              <a:t>Fees for fishing and hunting licenses; </a:t>
            </a:r>
          </a:p>
          <a:p>
            <a:pPr lvl="2"/>
            <a:r>
              <a:rPr lang="en-US" altLang="en-US" sz="2400" dirty="0"/>
              <a:t>Tolls from roads and bridges</a:t>
            </a:r>
          </a:p>
          <a:p>
            <a:pPr lvl="2"/>
            <a:r>
              <a:rPr lang="en-US" altLang="en-US" sz="2400" dirty="0"/>
              <a:t>Fares for public buses </a:t>
            </a:r>
            <a:r>
              <a:rPr lang="en-US" altLang="en-US" sz="2400"/>
              <a:t>and subways</a:t>
            </a:r>
            <a:endParaRPr lang="en-US" altLang="en-US" dirty="0"/>
          </a:p>
        </p:txBody>
      </p:sp>
      <p:sp>
        <p:nvSpPr>
          <p:cNvPr id="32772"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6B5C687-FCD0-4678-B9EA-7BB08B6F4788}" type="slidenum">
              <a:rPr lang="en-US" altLang="en-US" sz="1200" smtClean="0">
                <a:solidFill>
                  <a:srgbClr val="002060"/>
                </a:solidFill>
              </a:rPr>
              <a:pPr eaLnBrk="1" hangingPunct="1"/>
              <a:t>14</a:t>
            </a:fld>
            <a:endParaRPr lang="en-US" altLang="en-US" sz="1200">
              <a:solidFill>
                <a:srgbClr val="002060"/>
              </a:solidFill>
            </a:endParaRPr>
          </a:p>
        </p:txBody>
      </p:sp>
    </p:spTree>
    <p:extLst>
      <p:ext uri="{BB962C8B-B14F-4D97-AF65-F5344CB8AC3E}">
        <p14:creationId xmlns:p14="http://schemas.microsoft.com/office/powerpoint/2010/main" val="308458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770938" cy="914400"/>
          </a:xfrm>
        </p:spPr>
        <p:txBody>
          <a:bodyPr/>
          <a:lstStyle/>
          <a:p>
            <a:r>
              <a:rPr lang="en-US" dirty="0"/>
              <a:t>Table 3</a:t>
            </a:r>
            <a:r>
              <a:rPr lang="en-US" sz="2800" dirty="0"/>
              <a:t>	Receipts of State and Local Governments: 		2014</a:t>
            </a:r>
          </a:p>
        </p:txBody>
      </p:sp>
      <p:graphicFrame>
        <p:nvGraphicFramePr>
          <p:cNvPr id="3" name="Table 2" descr="A table of receipts of state and local governments for 2014. The table has 4 columns and 8 rows. The column headers are tax, amount in billions, amount per person, and percent of receipts. "/>
          <p:cNvGraphicFramePr>
            <a:graphicFrameLocks noGrp="1"/>
          </p:cNvGraphicFramePr>
          <p:nvPr>
            <p:extLst>
              <p:ext uri="{D42A27DB-BD31-4B8C-83A1-F6EECF244321}">
                <p14:modId xmlns:p14="http://schemas.microsoft.com/office/powerpoint/2010/main" val="2293281881"/>
              </p:ext>
            </p:extLst>
          </p:nvPr>
        </p:nvGraphicFramePr>
        <p:xfrm>
          <a:off x="294538" y="1981200"/>
          <a:ext cx="8554924" cy="3113154"/>
        </p:xfrm>
        <a:graphic>
          <a:graphicData uri="http://schemas.openxmlformats.org/drawingml/2006/table">
            <a:tbl>
              <a:tblPr firstRow="1" firstCol="1" bandRow="1">
                <a:tableStyleId>{69C7853C-536D-4A76-A0AE-DD22124D55A5}</a:tableStyleId>
              </a:tblPr>
              <a:tblGrid>
                <a:gridCol w="2138272">
                  <a:extLst>
                    <a:ext uri="{9D8B030D-6E8A-4147-A177-3AD203B41FA5}">
                      <a16:colId xmlns:a16="http://schemas.microsoft.com/office/drawing/2014/main" val="20000"/>
                    </a:ext>
                  </a:extLst>
                </a:gridCol>
                <a:gridCol w="2138272">
                  <a:extLst>
                    <a:ext uri="{9D8B030D-6E8A-4147-A177-3AD203B41FA5}">
                      <a16:colId xmlns:a16="http://schemas.microsoft.com/office/drawing/2014/main" val="20001"/>
                    </a:ext>
                  </a:extLst>
                </a:gridCol>
                <a:gridCol w="2139190">
                  <a:extLst>
                    <a:ext uri="{9D8B030D-6E8A-4147-A177-3AD203B41FA5}">
                      <a16:colId xmlns:a16="http://schemas.microsoft.com/office/drawing/2014/main" val="20002"/>
                    </a:ext>
                  </a:extLst>
                </a:gridCol>
                <a:gridCol w="2139190">
                  <a:extLst>
                    <a:ext uri="{9D8B030D-6E8A-4147-A177-3AD203B41FA5}">
                      <a16:colId xmlns:a16="http://schemas.microsoft.com/office/drawing/2014/main" val="20003"/>
                    </a:ext>
                  </a:extLst>
                </a:gridCol>
              </a:tblGrid>
              <a:tr h="308031">
                <a:tc>
                  <a:txBody>
                    <a:bodyPr/>
                    <a:lstStyle/>
                    <a:p>
                      <a:pPr marL="0" marR="0">
                        <a:lnSpc>
                          <a:spcPct val="107000"/>
                        </a:lnSpc>
                        <a:spcBef>
                          <a:spcPts val="0"/>
                        </a:spcBef>
                        <a:spcAft>
                          <a:spcPts val="0"/>
                        </a:spcAft>
                      </a:pPr>
                      <a:r>
                        <a:rPr lang="en-US" sz="1600" dirty="0">
                          <a:solidFill>
                            <a:schemeClr val="tx1"/>
                          </a:solidFill>
                          <a:effectLst/>
                        </a:rPr>
                        <a:t>Tax</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chemeClr val="tx1"/>
                          </a:solidFill>
                          <a:effectLst/>
                        </a:rPr>
                        <a:t>Amount (billions)</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chemeClr val="tx1"/>
                          </a:solidFill>
                          <a:effectLst/>
                        </a:rPr>
                        <a:t>Amount per person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chemeClr val="tx1"/>
                          </a:solidFill>
                          <a:effectLst/>
                        </a:rPr>
                        <a:t>Percent of receipts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8031">
                <a:tc>
                  <a:txBody>
                    <a:bodyPr/>
                    <a:lstStyle/>
                    <a:p>
                      <a:pPr marL="0" marR="0">
                        <a:lnSpc>
                          <a:spcPct val="107000"/>
                        </a:lnSpc>
                        <a:spcBef>
                          <a:spcPts val="0"/>
                        </a:spcBef>
                        <a:spcAft>
                          <a:spcPts val="0"/>
                        </a:spcAft>
                      </a:pPr>
                      <a:r>
                        <a:rPr lang="en-US" sz="1600">
                          <a:solidFill>
                            <a:schemeClr val="tx1"/>
                          </a:solidFill>
                          <a:effectLst/>
                        </a:rPr>
                        <a:t>Sales tax</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600">
                          <a:solidFill>
                            <a:schemeClr val="tx1"/>
                          </a:solidFill>
                          <a:effectLst/>
                        </a:rPr>
                        <a:t>$525</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600">
                          <a:solidFill>
                            <a:schemeClr val="tx1"/>
                          </a:solidFill>
                          <a:effectLst/>
                        </a:rPr>
                        <a:t>%1,646</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600" dirty="0">
                          <a:solidFill>
                            <a:schemeClr val="tx1"/>
                          </a:solidFill>
                          <a:effectLst/>
                        </a:rPr>
                        <a:t>24%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08031">
                <a:tc>
                  <a:txBody>
                    <a:bodyPr/>
                    <a:lstStyle/>
                    <a:p>
                      <a:pPr marL="0" marR="0">
                        <a:lnSpc>
                          <a:spcPct val="107000"/>
                        </a:lnSpc>
                        <a:spcBef>
                          <a:spcPts val="0"/>
                        </a:spcBef>
                        <a:spcAft>
                          <a:spcPts val="0"/>
                        </a:spcAft>
                      </a:pPr>
                      <a:r>
                        <a:rPr lang="en-US" sz="1600">
                          <a:solidFill>
                            <a:schemeClr val="tx1"/>
                          </a:solidFill>
                          <a:effectLst/>
                        </a:rPr>
                        <a:t>Property taxes</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456</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1,429</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20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2"/>
                  </a:ext>
                </a:extLst>
              </a:tr>
              <a:tr h="632484">
                <a:tc>
                  <a:txBody>
                    <a:bodyPr/>
                    <a:lstStyle/>
                    <a:p>
                      <a:pPr marL="0" marR="0">
                        <a:lnSpc>
                          <a:spcPct val="107000"/>
                        </a:lnSpc>
                        <a:spcBef>
                          <a:spcPts val="0"/>
                        </a:spcBef>
                        <a:spcAft>
                          <a:spcPts val="0"/>
                        </a:spcAft>
                      </a:pPr>
                      <a:r>
                        <a:rPr lang="en-US" sz="1600">
                          <a:solidFill>
                            <a:schemeClr val="tx1"/>
                          </a:solidFill>
                          <a:effectLst/>
                        </a:rPr>
                        <a:t>Personal income taxes</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383</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1,201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17</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3"/>
                  </a:ext>
                </a:extLst>
              </a:tr>
              <a:tr h="632484">
                <a:tc>
                  <a:txBody>
                    <a:bodyPr/>
                    <a:lstStyle/>
                    <a:p>
                      <a:pPr marL="0" marR="0">
                        <a:lnSpc>
                          <a:spcPct val="107000"/>
                        </a:lnSpc>
                        <a:spcBef>
                          <a:spcPts val="0"/>
                        </a:spcBef>
                        <a:spcAft>
                          <a:spcPts val="0"/>
                        </a:spcAft>
                      </a:pPr>
                      <a:r>
                        <a:rPr lang="en-US" sz="1600">
                          <a:solidFill>
                            <a:schemeClr val="tx1"/>
                          </a:solidFill>
                          <a:effectLst/>
                        </a:rPr>
                        <a:t>Corporate income taxes</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58</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182</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dirty="0">
                          <a:solidFill>
                            <a:schemeClr val="tx1"/>
                          </a:solidFill>
                          <a:effectLst/>
                        </a:rPr>
                        <a:t>3</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4"/>
                  </a:ext>
                </a:extLst>
              </a:tr>
              <a:tr h="308031">
                <a:tc>
                  <a:txBody>
                    <a:bodyPr/>
                    <a:lstStyle/>
                    <a:p>
                      <a:pPr marL="0" marR="0">
                        <a:lnSpc>
                          <a:spcPct val="107000"/>
                        </a:lnSpc>
                        <a:spcBef>
                          <a:spcPts val="0"/>
                        </a:spcBef>
                        <a:spcAft>
                          <a:spcPts val="0"/>
                        </a:spcAft>
                      </a:pPr>
                      <a:r>
                        <a:rPr lang="en-US" sz="1600">
                          <a:solidFill>
                            <a:schemeClr val="tx1"/>
                          </a:solidFill>
                          <a:effectLst/>
                        </a:rPr>
                        <a:t>Federal government</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495</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1,552</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22</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5"/>
                  </a:ext>
                </a:extLst>
              </a:tr>
              <a:tr h="308031">
                <a:tc>
                  <a:txBody>
                    <a:bodyPr/>
                    <a:lstStyle/>
                    <a:p>
                      <a:pPr marL="0" marR="0">
                        <a:lnSpc>
                          <a:spcPct val="107000"/>
                        </a:lnSpc>
                        <a:spcBef>
                          <a:spcPts val="0"/>
                        </a:spcBef>
                        <a:spcAft>
                          <a:spcPts val="0"/>
                        </a:spcAft>
                      </a:pPr>
                      <a:r>
                        <a:rPr lang="en-US" sz="1600">
                          <a:solidFill>
                            <a:schemeClr val="tx1"/>
                          </a:solidFill>
                          <a:effectLst/>
                        </a:rPr>
                        <a:t>Other</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308</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chemeClr val="tx1"/>
                          </a:solidFill>
                          <a:effectLst/>
                        </a:rPr>
                        <a:t>966</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chemeClr val="tx1"/>
                          </a:solidFill>
                          <a:effectLst/>
                        </a:rPr>
                        <a:t>14</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08031">
                <a:tc>
                  <a:txBody>
                    <a:bodyPr/>
                    <a:lstStyle/>
                    <a:p>
                      <a:pPr marL="0" marR="0">
                        <a:lnSpc>
                          <a:spcPct val="107000"/>
                        </a:lnSpc>
                        <a:spcBef>
                          <a:spcPts val="0"/>
                        </a:spcBef>
                        <a:spcAft>
                          <a:spcPts val="0"/>
                        </a:spcAft>
                      </a:pPr>
                      <a:r>
                        <a:rPr lang="en-US" sz="1600">
                          <a:solidFill>
                            <a:schemeClr val="tx1"/>
                          </a:solidFill>
                          <a:effectLst/>
                        </a:rPr>
                        <a:t>Total</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u="sng">
                          <a:solidFill>
                            <a:schemeClr val="tx1"/>
                          </a:solidFill>
                          <a:effectLst/>
                        </a:rPr>
                        <a:t>$2,225</a:t>
                      </a:r>
                      <a:endParaRPr lang="en-US" sz="1600" u="sng">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u="sng" dirty="0">
                          <a:solidFill>
                            <a:schemeClr val="tx1"/>
                          </a:solidFill>
                          <a:effectLst/>
                        </a:rPr>
                        <a:t>$6,975</a:t>
                      </a:r>
                      <a:endParaRPr lang="en-US" sz="16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u="sng" dirty="0">
                          <a:solidFill>
                            <a:schemeClr val="tx1"/>
                          </a:solidFill>
                          <a:effectLst/>
                        </a:rPr>
                        <a:t>100%</a:t>
                      </a:r>
                      <a:endParaRPr lang="en-US" sz="16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4"/>
          </p:nvPr>
        </p:nvSpPr>
        <p:spPr>
          <a:xfrm>
            <a:off x="1" y="6352697"/>
            <a:ext cx="8458200" cy="505303"/>
          </a:xfrm>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15</a:t>
            </a:fld>
            <a:endParaRPr lang="en-US" dirty="0"/>
          </a:p>
        </p:txBody>
      </p:sp>
    </p:spTree>
    <p:extLst>
      <p:ext uri="{BB962C8B-B14F-4D97-AF65-F5344CB8AC3E}">
        <p14:creationId xmlns:p14="http://schemas.microsoft.com/office/powerpoint/2010/main" val="101848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wrap="square" anchor="t"/>
          <a:lstStyle/>
          <a:p>
            <a:r>
              <a:rPr lang="en-US" altLang="en-US" dirty="0"/>
              <a:t>Taxes and Efficiency, Part 1</a:t>
            </a:r>
          </a:p>
        </p:txBody>
      </p:sp>
      <p:sp>
        <p:nvSpPr>
          <p:cNvPr id="36867" name="Content Placeholder 2"/>
          <p:cNvSpPr>
            <a:spLocks noGrp="1"/>
          </p:cNvSpPr>
          <p:nvPr>
            <p:ph idx="1"/>
          </p:nvPr>
        </p:nvSpPr>
        <p:spPr>
          <a:xfrm>
            <a:off x="76200" y="1130300"/>
            <a:ext cx="5867399" cy="4737100"/>
          </a:xfrm>
        </p:spPr>
        <p:txBody>
          <a:bodyPr/>
          <a:lstStyle/>
          <a:p>
            <a:pPr>
              <a:defRPr/>
            </a:pPr>
            <a:r>
              <a:rPr lang="en-US" sz="3200" dirty="0"/>
              <a:t>Policymakers  </a:t>
            </a:r>
          </a:p>
          <a:p>
            <a:pPr lvl="1">
              <a:buFont typeface="Arial" pitchFamily="34" charset="0"/>
              <a:buChar char="–"/>
              <a:defRPr/>
            </a:pPr>
            <a:r>
              <a:rPr lang="en-US" sz="2800" dirty="0"/>
              <a:t>Equity and efficiency</a:t>
            </a:r>
          </a:p>
          <a:p>
            <a:pPr>
              <a:defRPr/>
            </a:pPr>
            <a:r>
              <a:rPr lang="en-US" sz="3200" dirty="0"/>
              <a:t>Costs of taxes to taxpayers</a:t>
            </a:r>
          </a:p>
          <a:p>
            <a:pPr lvl="1">
              <a:buFont typeface="Arial" pitchFamily="34" charset="0"/>
              <a:buChar char="–"/>
              <a:defRPr/>
            </a:pPr>
            <a:r>
              <a:rPr lang="en-US" sz="2800" dirty="0"/>
              <a:t>Tax payment itself</a:t>
            </a:r>
          </a:p>
          <a:p>
            <a:pPr lvl="1">
              <a:buFont typeface="Arial" pitchFamily="34" charset="0"/>
              <a:buChar char="–"/>
              <a:defRPr/>
            </a:pPr>
            <a:r>
              <a:rPr lang="en-US" sz="2800" dirty="0"/>
              <a:t>Deadweight losses</a:t>
            </a:r>
          </a:p>
          <a:p>
            <a:pPr lvl="2">
              <a:defRPr/>
            </a:pPr>
            <a:r>
              <a:rPr lang="en-US" sz="2400" dirty="0"/>
              <a:t>Taxes distort the decisions that people make</a:t>
            </a:r>
          </a:p>
          <a:p>
            <a:pPr lvl="1">
              <a:buFont typeface="Arial" pitchFamily="34" charset="0"/>
              <a:buChar char="–"/>
              <a:defRPr/>
            </a:pPr>
            <a:r>
              <a:rPr lang="en-US" sz="2800" dirty="0"/>
              <a:t>Administrative burdens</a:t>
            </a:r>
          </a:p>
          <a:p>
            <a:pPr lvl="2">
              <a:defRPr/>
            </a:pPr>
            <a:r>
              <a:rPr lang="en-US" sz="2400" dirty="0"/>
              <a:t>Taxpayers bear as they comply with the tax laws</a:t>
            </a:r>
          </a:p>
        </p:txBody>
      </p:sp>
      <p:sp>
        <p:nvSpPr>
          <p:cNvPr id="2" name="Text Placeholder 1"/>
          <p:cNvSpPr>
            <a:spLocks noGrp="1"/>
          </p:cNvSpPr>
          <p:nvPr>
            <p:ph type="body" sz="quarter" idx="12"/>
          </p:nvPr>
        </p:nvSpPr>
        <p:spPr>
          <a:xfrm>
            <a:off x="6400800" y="4800600"/>
            <a:ext cx="2533650" cy="1295400"/>
          </a:xfrm>
        </p:spPr>
        <p:txBody>
          <a:bodyPr/>
          <a:lstStyle/>
          <a:p>
            <a:r>
              <a:rPr lang="en-US" dirty="0"/>
              <a:t>“I was </a:t>
            </a:r>
            <a:r>
              <a:rPr lang="en-US" dirty="0" err="1"/>
              <a:t>gonna</a:t>
            </a:r>
            <a:r>
              <a:rPr lang="en-US" dirty="0"/>
              <a:t> fix the place up, but if I did, the city would just raise my taxes!”</a:t>
            </a:r>
          </a:p>
        </p:txBody>
      </p:sp>
      <p:pic>
        <p:nvPicPr>
          <p:cNvPr id="9" name="Picture 8" descr="Two men, in tattered clothes, stand outside of a wooden household structure and look on. Berry’s World reprinted by permission of United Feature Syndicate, Inc. "/>
          <p:cNvPicPr/>
          <p:nvPr/>
        </p:nvPicPr>
        <p:blipFill rotWithShape="1">
          <a:blip r:embed="rId2"/>
          <a:srcRect r="2041"/>
          <a:stretch/>
        </p:blipFill>
        <p:spPr bwMode="auto">
          <a:xfrm>
            <a:off x="6100127" y="1187356"/>
            <a:ext cx="2778761" cy="3387788"/>
          </a:xfrm>
          <a:prstGeom prst="rect">
            <a:avLst/>
          </a:prstGeom>
          <a:ln>
            <a:noFill/>
          </a:ln>
          <a:extLst>
            <a:ext uri="{53640926-AAD7-44D8-BBD7-CCE9431645EC}">
              <a14:shadowObscured xmlns:a14="http://schemas.microsoft.com/office/drawing/2010/main"/>
            </a:ext>
          </a:extLst>
        </p:spPr>
      </p:pic>
      <p:sp>
        <p:nvSpPr>
          <p:cNvPr id="39940" name="Footer Placeholder 4"/>
          <p:cNvSpPr>
            <a:spLocks noGrp="1"/>
          </p:cNvSpPr>
          <p:nvPr>
            <p:ph type="ftr" sz="quarter" idx="11"/>
          </p:nvPr>
        </p:nvSpPr>
        <p:spPr bwMode="auto">
          <a:xfrm>
            <a:off x="0" y="6359857"/>
            <a:ext cx="82296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1908590-C2FC-4980-83AA-248DD5CA574A}" type="slidenum">
              <a:rPr lang="en-US" altLang="en-US" sz="1200" smtClean="0">
                <a:solidFill>
                  <a:srgbClr val="002060"/>
                </a:solidFill>
              </a:rPr>
              <a:pPr eaLnBrk="1" hangingPunct="1"/>
              <a:t>16</a:t>
            </a:fld>
            <a:endParaRPr lang="en-US" altLang="en-US" sz="1200">
              <a:solidFill>
                <a:srgbClr val="002060"/>
              </a:solidFill>
            </a:endParaRPr>
          </a:p>
        </p:txBody>
      </p:sp>
    </p:spTree>
    <p:extLst>
      <p:ext uri="{BB962C8B-B14F-4D97-AF65-F5344CB8AC3E}">
        <p14:creationId xmlns:p14="http://schemas.microsoft.com/office/powerpoint/2010/main" val="206655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wrap="square" anchor="t"/>
          <a:lstStyle/>
          <a:p>
            <a:r>
              <a:rPr lang="en-US" altLang="en-US" dirty="0"/>
              <a:t>Taxes and Efficiency, Part 2</a:t>
            </a:r>
          </a:p>
        </p:txBody>
      </p:sp>
      <p:sp>
        <p:nvSpPr>
          <p:cNvPr id="40963" name="Content Placeholder 2"/>
          <p:cNvSpPr>
            <a:spLocks noGrp="1"/>
          </p:cNvSpPr>
          <p:nvPr>
            <p:ph idx="1"/>
          </p:nvPr>
        </p:nvSpPr>
        <p:spPr>
          <a:xfrm>
            <a:off x="277813" y="1025525"/>
            <a:ext cx="8588375" cy="4765675"/>
          </a:xfrm>
        </p:spPr>
        <p:txBody>
          <a:bodyPr/>
          <a:lstStyle/>
          <a:p>
            <a:r>
              <a:rPr lang="en-US" altLang="en-US" dirty="0"/>
              <a:t>Efficient tax system</a:t>
            </a:r>
          </a:p>
          <a:p>
            <a:pPr lvl="1"/>
            <a:r>
              <a:rPr lang="en-US" altLang="en-US" dirty="0"/>
              <a:t>Small deadweight losses</a:t>
            </a:r>
          </a:p>
          <a:p>
            <a:pPr lvl="1"/>
            <a:r>
              <a:rPr lang="en-US" altLang="en-US" dirty="0"/>
              <a:t>Small administrative burdens</a:t>
            </a:r>
          </a:p>
          <a:p>
            <a:r>
              <a:rPr lang="en-US" altLang="en-US" dirty="0"/>
              <a:t>Deadweight losses</a:t>
            </a:r>
          </a:p>
          <a:p>
            <a:pPr lvl="1"/>
            <a:r>
              <a:rPr lang="en-US" altLang="en-US" dirty="0"/>
              <a:t>People respond to incentives</a:t>
            </a:r>
          </a:p>
          <a:p>
            <a:pPr lvl="1"/>
            <a:r>
              <a:rPr lang="en-US" altLang="en-US" dirty="0"/>
              <a:t>Government – tax a good</a:t>
            </a:r>
          </a:p>
          <a:p>
            <a:pPr lvl="2"/>
            <a:r>
              <a:rPr lang="en-US" altLang="en-US" dirty="0"/>
              <a:t>People buy less of it</a:t>
            </a:r>
          </a:p>
          <a:p>
            <a:pPr lvl="1"/>
            <a:r>
              <a:rPr lang="en-US" altLang="en-US" dirty="0"/>
              <a:t>Taxes – distort incentives</a:t>
            </a:r>
          </a:p>
        </p:txBody>
      </p:sp>
      <p:sp>
        <p:nvSpPr>
          <p:cNvPr id="40964"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09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EDA1DAD-4EBF-4F2E-BB80-1EC4B3A6E455}" type="slidenum">
              <a:rPr lang="en-US" altLang="en-US" sz="1200" smtClean="0">
                <a:solidFill>
                  <a:srgbClr val="002060"/>
                </a:solidFill>
              </a:rPr>
              <a:pPr eaLnBrk="1" hangingPunct="1"/>
              <a:t>17</a:t>
            </a:fld>
            <a:endParaRPr lang="en-US" altLang="en-US" sz="1200">
              <a:solidFill>
                <a:srgbClr val="002060"/>
              </a:solidFill>
            </a:endParaRPr>
          </a:p>
        </p:txBody>
      </p:sp>
    </p:spTree>
    <p:extLst>
      <p:ext uri="{BB962C8B-B14F-4D97-AF65-F5344CB8AC3E}">
        <p14:creationId xmlns:p14="http://schemas.microsoft.com/office/powerpoint/2010/main" val="3449047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t"/>
          <a:lstStyle/>
          <a:p>
            <a:r>
              <a:rPr lang="en-US" altLang="en-US" dirty="0"/>
              <a:t>Taxes and Efficiency, Part 3</a:t>
            </a:r>
          </a:p>
        </p:txBody>
      </p:sp>
      <p:sp>
        <p:nvSpPr>
          <p:cNvPr id="41987" name="Content Placeholder 2"/>
          <p:cNvSpPr>
            <a:spLocks noGrp="1"/>
          </p:cNvSpPr>
          <p:nvPr>
            <p:ph idx="1"/>
          </p:nvPr>
        </p:nvSpPr>
        <p:spPr>
          <a:xfrm>
            <a:off x="277813" y="1025525"/>
            <a:ext cx="8588375" cy="4613275"/>
          </a:xfrm>
        </p:spPr>
        <p:txBody>
          <a:bodyPr/>
          <a:lstStyle/>
          <a:p>
            <a:r>
              <a:rPr lang="en-US" altLang="en-US" dirty="0"/>
              <a:t>Deadweight losses</a:t>
            </a:r>
          </a:p>
          <a:p>
            <a:pPr lvl="1"/>
            <a:r>
              <a:rPr lang="en-US" altLang="en-US" dirty="0"/>
              <a:t>Reduction in economic well-being of taxpayers</a:t>
            </a:r>
          </a:p>
          <a:p>
            <a:pPr lvl="2"/>
            <a:r>
              <a:rPr lang="en-US" altLang="en-US" dirty="0"/>
              <a:t>In excess of the amount of revenue raised by the government</a:t>
            </a:r>
          </a:p>
          <a:p>
            <a:pPr lvl="1"/>
            <a:r>
              <a:rPr lang="en-US" altLang="en-US" dirty="0"/>
              <a:t>Inefficiency</a:t>
            </a:r>
          </a:p>
          <a:p>
            <a:pPr lvl="2"/>
            <a:r>
              <a:rPr lang="en-US" altLang="en-US" dirty="0"/>
              <a:t>People allocate resources according to the tax incentive</a:t>
            </a:r>
          </a:p>
          <a:p>
            <a:pPr lvl="3"/>
            <a:r>
              <a:rPr lang="en-US" altLang="en-US" dirty="0"/>
              <a:t>Not according  to true costs and benefits </a:t>
            </a:r>
          </a:p>
        </p:txBody>
      </p:sp>
      <p:sp>
        <p:nvSpPr>
          <p:cNvPr id="41988" name="Footer Placeholder 4"/>
          <p:cNvSpPr>
            <a:spLocks noGrp="1"/>
          </p:cNvSpPr>
          <p:nvPr>
            <p:ph type="ftr" sz="quarter" idx="11"/>
          </p:nvPr>
        </p:nvSpPr>
        <p:spPr bwMode="auto">
          <a:xfrm>
            <a:off x="0" y="6359857"/>
            <a:ext cx="8345488"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8473B4D-E905-4720-9F93-E688969DEB3A}" type="slidenum">
              <a:rPr lang="en-US" altLang="en-US" sz="1200" smtClean="0">
                <a:solidFill>
                  <a:srgbClr val="002060"/>
                </a:solidFill>
              </a:rPr>
              <a:pPr eaLnBrk="1" hangingPunct="1"/>
              <a:t>18</a:t>
            </a:fld>
            <a:endParaRPr lang="en-US" altLang="en-US" sz="1200">
              <a:solidFill>
                <a:srgbClr val="002060"/>
              </a:solidFill>
            </a:endParaRPr>
          </a:p>
        </p:txBody>
      </p:sp>
    </p:spTree>
    <p:extLst>
      <p:ext uri="{BB962C8B-B14F-4D97-AF65-F5344CB8AC3E}">
        <p14:creationId xmlns:p14="http://schemas.microsoft.com/office/powerpoint/2010/main" val="2064880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wrap="square" anchor="t"/>
          <a:lstStyle/>
          <a:p>
            <a:r>
              <a:rPr lang="en-US" altLang="en-US" dirty="0"/>
              <a:t>Taxes and Efficiency, Part 4</a:t>
            </a:r>
          </a:p>
        </p:txBody>
      </p:sp>
      <p:sp>
        <p:nvSpPr>
          <p:cNvPr id="43011" name="Content Placeholder 2"/>
          <p:cNvSpPr>
            <a:spLocks noGrp="1"/>
          </p:cNvSpPr>
          <p:nvPr>
            <p:ph idx="1"/>
          </p:nvPr>
        </p:nvSpPr>
        <p:spPr>
          <a:xfrm>
            <a:off x="277813" y="1025525"/>
            <a:ext cx="8588375" cy="3470275"/>
          </a:xfrm>
        </p:spPr>
        <p:txBody>
          <a:bodyPr/>
          <a:lstStyle/>
          <a:p>
            <a:r>
              <a:rPr lang="en-US" altLang="en-US" dirty="0"/>
              <a:t>Tax a good</a:t>
            </a:r>
          </a:p>
          <a:p>
            <a:pPr lvl="1"/>
            <a:r>
              <a:rPr lang="en-US" altLang="en-US" dirty="0"/>
              <a:t>Consumer surplus drops</a:t>
            </a:r>
          </a:p>
          <a:p>
            <a:pPr lvl="1"/>
            <a:r>
              <a:rPr lang="en-US" altLang="en-US" dirty="0"/>
              <a:t>Tax revenue increases</a:t>
            </a:r>
          </a:p>
          <a:p>
            <a:pPr lvl="1"/>
            <a:r>
              <a:rPr lang="en-US" altLang="en-US" dirty="0"/>
              <a:t>Decrease in consumer surplus &gt; increase in tax revenue</a:t>
            </a:r>
          </a:p>
          <a:p>
            <a:pPr lvl="1"/>
            <a:r>
              <a:rPr lang="en-US" altLang="en-US"/>
              <a:t>Deadweight loss</a:t>
            </a:r>
            <a:endParaRPr lang="en-US" altLang="en-US" dirty="0"/>
          </a:p>
        </p:txBody>
      </p:sp>
      <p:sp>
        <p:nvSpPr>
          <p:cNvPr id="43012"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30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FDB68FB-0268-47BD-953A-060D04D7479E}" type="slidenum">
              <a:rPr lang="en-US" altLang="en-US" sz="1200" smtClean="0">
                <a:solidFill>
                  <a:srgbClr val="002060"/>
                </a:solidFill>
              </a:rPr>
              <a:pPr eaLnBrk="1" hangingPunct="1"/>
              <a:t>19</a:t>
            </a:fld>
            <a:endParaRPr lang="en-US" altLang="en-US" sz="1200">
              <a:solidFill>
                <a:srgbClr val="002060"/>
              </a:solidFill>
            </a:endParaRPr>
          </a:p>
        </p:txBody>
      </p:sp>
    </p:spTree>
    <p:extLst>
      <p:ext uri="{BB962C8B-B14F-4D97-AF65-F5344CB8AC3E}">
        <p14:creationId xmlns:p14="http://schemas.microsoft.com/office/powerpoint/2010/main" val="10993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09550" y="0"/>
            <a:ext cx="8770938" cy="909638"/>
          </a:xfrm>
        </p:spPr>
        <p:txBody>
          <a:bodyPr/>
          <a:lstStyle/>
          <a:p>
            <a:r>
              <a:rPr lang="en-US" altLang="en-US" dirty="0"/>
              <a:t>Figure 1	</a:t>
            </a:r>
            <a:r>
              <a:rPr lang="en-US" altLang="en-US" sz="2800" dirty="0"/>
              <a:t>Government Revenue as a Percentage of </a:t>
            </a:r>
            <a:br>
              <a:rPr lang="en-US" altLang="en-US" sz="2800" dirty="0"/>
            </a:br>
            <a:r>
              <a:rPr lang="en-US" altLang="en-US" sz="2800" dirty="0"/>
              <a:t>		GDP: Changes over Time, Part 1</a:t>
            </a:r>
          </a:p>
        </p:txBody>
      </p:sp>
      <p:sp>
        <p:nvSpPr>
          <p:cNvPr id="2" name="Text Placeholder 1"/>
          <p:cNvSpPr>
            <a:spLocks noGrp="1"/>
          </p:cNvSpPr>
          <p:nvPr>
            <p:ph type="body" sz="quarter" idx="12"/>
          </p:nvPr>
        </p:nvSpPr>
        <p:spPr>
          <a:xfrm>
            <a:off x="115141" y="5017120"/>
            <a:ext cx="8851900" cy="1168400"/>
          </a:xfrm>
        </p:spPr>
        <p:txBody>
          <a:bodyPr/>
          <a:lstStyle/>
          <a:p>
            <a:r>
              <a:rPr lang="en-US" dirty="0"/>
              <a:t>This figure shows revenue of the federal government and of state and local governments as a percentage of gross domestic product (GDP), which measures total income in the economy. It shows that the government plays a large role in the U.S. economy and that its role has grown over time.</a:t>
            </a:r>
          </a:p>
        </p:txBody>
      </p:sp>
      <p:pic>
        <p:nvPicPr>
          <p:cNvPr id="1027" name="Picture 3" descr="A line graph for government revenue as percentage of G D P. Time from 1902 to 2015 is on the x axis and revenue as percent of G D P from 0% to 35% is on the y axis. There are two lines on the graph, the federal revenue and the state and local revenue. A peak in both revenues around 1942 is labeled total governments. The total government revenue has grown from 7% in 1902 to around 23% in 1941 and then remained stable around 25 to 30% from 1981 to 2015. The federal government revenue follows the same trend. Federal government revenue was around 3% in 1902 and increased to 19% in 1940. After 1940, the percentage remained steady around 15% from 1950 to 2015.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73758"/>
            <a:ext cx="8839200" cy="3979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3" name="Footer Placeholder 3"/>
          <p:cNvSpPr>
            <a:spLocks noGrp="1"/>
          </p:cNvSpPr>
          <p:nvPr>
            <p:ph type="ftr" sz="quarter" idx="14"/>
          </p:nvPr>
        </p:nvSpPr>
        <p:spPr bwMode="auto">
          <a:xfrm>
            <a:off x="1" y="6341886"/>
            <a:ext cx="83058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C42BEA9-BBF6-476D-A834-70115BECEE15}" type="slidenum">
              <a:rPr lang="en-US" altLang="en-US" sz="1200" smtClean="0">
                <a:solidFill>
                  <a:srgbClr val="002060"/>
                </a:solidFill>
              </a:rPr>
              <a:pPr eaLnBrk="1" hangingPunct="1"/>
              <a:t>2</a:t>
            </a:fld>
            <a:endParaRPr lang="en-US" altLang="en-US" sz="1200">
              <a:solidFill>
                <a:srgbClr val="002060"/>
              </a:solidFill>
            </a:endParaRPr>
          </a:p>
        </p:txBody>
      </p:sp>
    </p:spTree>
    <p:extLst>
      <p:ext uri="{BB962C8B-B14F-4D97-AF65-F5344CB8AC3E}">
        <p14:creationId xmlns:p14="http://schemas.microsoft.com/office/powerpoint/2010/main" val="401980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p:txBody>
          <a:bodyPr anchor="t"/>
          <a:lstStyle/>
          <a:p>
            <a:r>
              <a:rPr lang="en-US" altLang="en-US" sz="2800" dirty="0"/>
              <a:t>Should income or consumption be taxed?, Part 1</a:t>
            </a:r>
          </a:p>
        </p:txBody>
      </p:sp>
      <p:sp>
        <p:nvSpPr>
          <p:cNvPr id="44035" name="Content Placeholder 1"/>
          <p:cNvSpPr>
            <a:spLocks noGrp="1"/>
          </p:cNvSpPr>
          <p:nvPr>
            <p:ph idx="1"/>
          </p:nvPr>
        </p:nvSpPr>
        <p:spPr>
          <a:xfrm>
            <a:off x="457200" y="688622"/>
            <a:ext cx="8458200" cy="4721578"/>
          </a:xfrm>
        </p:spPr>
        <p:txBody>
          <a:bodyPr/>
          <a:lstStyle/>
          <a:p>
            <a:r>
              <a:rPr lang="en-US" altLang="en-US" dirty="0"/>
              <a:t>Taxes: induce people to change their behavior</a:t>
            </a:r>
          </a:p>
          <a:p>
            <a:pPr lvl="1"/>
            <a:r>
              <a:rPr lang="en-US" altLang="en-US" dirty="0"/>
              <a:t>Deadweight losses</a:t>
            </a:r>
          </a:p>
          <a:p>
            <a:pPr lvl="1"/>
            <a:r>
              <a:rPr lang="en-US" altLang="en-US" dirty="0"/>
              <a:t>Less efficient allocation of resources</a:t>
            </a:r>
          </a:p>
          <a:p>
            <a:r>
              <a:rPr lang="en-US" altLang="en-US" dirty="0"/>
              <a:t>Current tax system: Individual income tax</a:t>
            </a:r>
          </a:p>
          <a:p>
            <a:pPr lvl="1"/>
            <a:r>
              <a:rPr lang="en-US" altLang="en-US" dirty="0"/>
              <a:t>Tax the amount of income people earn</a:t>
            </a:r>
          </a:p>
          <a:p>
            <a:pPr lvl="1"/>
            <a:r>
              <a:rPr lang="en-US" altLang="en-US" dirty="0"/>
              <a:t>Discourages people from working as hard</a:t>
            </a:r>
          </a:p>
          <a:p>
            <a:pPr lvl="1"/>
            <a:r>
              <a:rPr lang="en-US" altLang="en-US" dirty="0"/>
              <a:t>Discourages people from saving</a:t>
            </a:r>
          </a:p>
        </p:txBody>
      </p:sp>
      <p:sp>
        <p:nvSpPr>
          <p:cNvPr id="44036" name="Footer Placeholder 4"/>
          <p:cNvSpPr>
            <a:spLocks noGrp="1"/>
          </p:cNvSpPr>
          <p:nvPr>
            <p:ph type="ftr" sz="quarter" idx="11"/>
          </p:nvPr>
        </p:nvSpPr>
        <p:spPr bwMode="auto">
          <a:xfrm>
            <a:off x="0" y="6400801"/>
            <a:ext cx="8382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40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66A5773-73D1-4A47-9F81-829733E00ED3}" type="slidenum">
              <a:rPr lang="en-US" altLang="en-US" sz="1200" smtClean="0">
                <a:solidFill>
                  <a:srgbClr val="002060"/>
                </a:solidFill>
              </a:rPr>
              <a:pPr eaLnBrk="1" hangingPunct="1"/>
              <a:t>20</a:t>
            </a:fld>
            <a:endParaRPr lang="en-US" altLang="en-US" sz="1200">
              <a:solidFill>
                <a:srgbClr val="002060"/>
              </a:solidFill>
            </a:endParaRPr>
          </a:p>
        </p:txBody>
      </p:sp>
    </p:spTree>
    <p:extLst>
      <p:ext uri="{BB962C8B-B14F-4D97-AF65-F5344CB8AC3E}">
        <p14:creationId xmlns:p14="http://schemas.microsoft.com/office/powerpoint/2010/main" val="385368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p:cNvSpPr>
          <p:nvPr>
            <p:ph type="title"/>
          </p:nvPr>
        </p:nvSpPr>
        <p:spPr/>
        <p:txBody>
          <a:bodyPr anchor="t"/>
          <a:lstStyle/>
          <a:p>
            <a:r>
              <a:rPr lang="en-US" altLang="en-US" sz="2800" dirty="0"/>
              <a:t>Should income or consumption be taxed?, Part</a:t>
            </a:r>
            <a:r>
              <a:rPr lang="en-US" altLang="en-US" sz="2800" baseline="0" dirty="0"/>
              <a:t> 2</a:t>
            </a:r>
            <a:endParaRPr lang="en-US" altLang="en-US" sz="2800" dirty="0"/>
          </a:p>
        </p:txBody>
      </p:sp>
      <p:sp>
        <p:nvSpPr>
          <p:cNvPr id="45059" name="Content Placeholder 1"/>
          <p:cNvSpPr>
            <a:spLocks noGrp="1"/>
          </p:cNvSpPr>
          <p:nvPr>
            <p:ph idx="1"/>
          </p:nvPr>
        </p:nvSpPr>
        <p:spPr>
          <a:xfrm>
            <a:off x="457200" y="688622"/>
            <a:ext cx="8458200" cy="3807178"/>
          </a:xfrm>
        </p:spPr>
        <p:txBody>
          <a:bodyPr/>
          <a:lstStyle/>
          <a:p>
            <a:r>
              <a:rPr lang="en-US" altLang="en-US" dirty="0"/>
              <a:t>Changing the basis of taxation</a:t>
            </a:r>
          </a:p>
          <a:p>
            <a:pPr lvl="1"/>
            <a:r>
              <a:rPr lang="en-US" altLang="en-US" dirty="0"/>
              <a:t>Eliminate disincentive toward saving</a:t>
            </a:r>
          </a:p>
          <a:p>
            <a:pPr lvl="1"/>
            <a:r>
              <a:rPr lang="en-US" altLang="en-US" dirty="0"/>
              <a:t>Consumption tax</a:t>
            </a:r>
          </a:p>
          <a:p>
            <a:pPr lvl="2"/>
            <a:r>
              <a:rPr lang="en-US" altLang="en-US" dirty="0"/>
              <a:t>Tax the amount that people spend</a:t>
            </a:r>
          </a:p>
          <a:p>
            <a:pPr lvl="2"/>
            <a:r>
              <a:rPr lang="en-US" altLang="en-US" dirty="0"/>
              <a:t>Income saved – not be taxed until the saving is later spent</a:t>
            </a:r>
          </a:p>
          <a:p>
            <a:pPr lvl="2"/>
            <a:r>
              <a:rPr lang="en-US" altLang="en-US" dirty="0"/>
              <a:t>Not distort people’s saving decisions</a:t>
            </a:r>
          </a:p>
        </p:txBody>
      </p:sp>
      <p:sp>
        <p:nvSpPr>
          <p:cNvPr id="45060" name="Footer Placeholder 4"/>
          <p:cNvSpPr>
            <a:spLocks noGrp="1"/>
          </p:cNvSpPr>
          <p:nvPr>
            <p:ph type="ftr" sz="quarter" idx="11"/>
          </p:nvPr>
        </p:nvSpPr>
        <p:spPr bwMode="auto">
          <a:xfrm>
            <a:off x="0" y="6400801"/>
            <a:ext cx="8305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50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C2E1895-5503-4402-A703-73B745799018}" type="slidenum">
              <a:rPr lang="en-US" altLang="en-US" sz="1200" smtClean="0">
                <a:solidFill>
                  <a:srgbClr val="002060"/>
                </a:solidFill>
              </a:rPr>
              <a:pPr eaLnBrk="1" hangingPunct="1"/>
              <a:t>21</a:t>
            </a:fld>
            <a:endParaRPr lang="en-US" altLang="en-US" sz="1200">
              <a:solidFill>
                <a:srgbClr val="002060"/>
              </a:solidFill>
            </a:endParaRPr>
          </a:p>
        </p:txBody>
      </p:sp>
    </p:spTree>
    <p:extLst>
      <p:ext uri="{BB962C8B-B14F-4D97-AF65-F5344CB8AC3E}">
        <p14:creationId xmlns:p14="http://schemas.microsoft.com/office/powerpoint/2010/main" val="345801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p:cNvSpPr>
            <a:spLocks noGrp="1"/>
          </p:cNvSpPr>
          <p:nvPr>
            <p:ph type="title"/>
          </p:nvPr>
        </p:nvSpPr>
        <p:spPr/>
        <p:txBody>
          <a:bodyPr anchor="t"/>
          <a:lstStyle/>
          <a:p>
            <a:r>
              <a:rPr lang="en-US" altLang="en-US" sz="2800" dirty="0"/>
              <a:t>Should income or consumption be taxed?, Part 3</a:t>
            </a:r>
          </a:p>
        </p:txBody>
      </p:sp>
      <p:sp>
        <p:nvSpPr>
          <p:cNvPr id="46083" name="Content Placeholder 1"/>
          <p:cNvSpPr>
            <a:spLocks noGrp="1"/>
          </p:cNvSpPr>
          <p:nvPr>
            <p:ph idx="1"/>
          </p:nvPr>
        </p:nvSpPr>
        <p:spPr>
          <a:xfrm>
            <a:off x="457200" y="688622"/>
            <a:ext cx="8458200" cy="3273778"/>
          </a:xfrm>
        </p:spPr>
        <p:txBody>
          <a:bodyPr/>
          <a:lstStyle/>
          <a:p>
            <a:r>
              <a:rPr lang="en-US" altLang="en-US" dirty="0"/>
              <a:t>European countries</a:t>
            </a:r>
          </a:p>
          <a:p>
            <a:pPr lvl="1"/>
            <a:r>
              <a:rPr lang="en-US" altLang="en-US" dirty="0"/>
              <a:t>Rely more on consumption taxes than does the U.S.</a:t>
            </a:r>
          </a:p>
          <a:p>
            <a:pPr lvl="1"/>
            <a:r>
              <a:rPr lang="en-US" altLang="en-US" dirty="0"/>
              <a:t>Value-added tax (VAT)</a:t>
            </a:r>
          </a:p>
          <a:p>
            <a:pPr lvl="2"/>
            <a:r>
              <a:rPr lang="en-US" altLang="en-US" dirty="0"/>
              <a:t>Tax is collected in stages as the good is being produced</a:t>
            </a:r>
          </a:p>
        </p:txBody>
      </p:sp>
      <p:sp>
        <p:nvSpPr>
          <p:cNvPr id="46084" name="Footer Placeholder 4"/>
          <p:cNvSpPr>
            <a:spLocks noGrp="1"/>
          </p:cNvSpPr>
          <p:nvPr>
            <p:ph type="ftr" sz="quarter" idx="11"/>
          </p:nvPr>
        </p:nvSpPr>
        <p:spPr bwMode="auto">
          <a:xfrm>
            <a:off x="0" y="6400801"/>
            <a:ext cx="8305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44A68C6-599D-4C15-B043-FB2AEFF3D451}" type="slidenum">
              <a:rPr lang="en-US" altLang="en-US" sz="1200" smtClean="0">
                <a:solidFill>
                  <a:srgbClr val="002060"/>
                </a:solidFill>
              </a:rPr>
              <a:pPr eaLnBrk="1" hangingPunct="1"/>
              <a:t>22</a:t>
            </a:fld>
            <a:endParaRPr lang="en-US" altLang="en-US" sz="1200">
              <a:solidFill>
                <a:srgbClr val="002060"/>
              </a:solidFill>
            </a:endParaRPr>
          </a:p>
        </p:txBody>
      </p:sp>
    </p:spTree>
    <p:extLst>
      <p:ext uri="{BB962C8B-B14F-4D97-AF65-F5344CB8AC3E}">
        <p14:creationId xmlns:p14="http://schemas.microsoft.com/office/powerpoint/2010/main" val="242769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wrap="square" anchor="t"/>
          <a:lstStyle/>
          <a:p>
            <a:r>
              <a:rPr lang="en-US" altLang="en-US" dirty="0"/>
              <a:t>Taxes and Efficiency, Part</a:t>
            </a:r>
            <a:r>
              <a:rPr lang="en-US" altLang="en-US" baseline="0" dirty="0"/>
              <a:t> 5</a:t>
            </a:r>
            <a:endParaRPr lang="en-US" altLang="en-US" dirty="0"/>
          </a:p>
        </p:txBody>
      </p:sp>
      <p:sp>
        <p:nvSpPr>
          <p:cNvPr id="47107" name="Content Placeholder 2"/>
          <p:cNvSpPr>
            <a:spLocks noGrp="1"/>
          </p:cNvSpPr>
          <p:nvPr>
            <p:ph idx="1"/>
          </p:nvPr>
        </p:nvSpPr>
        <p:spPr>
          <a:xfrm>
            <a:off x="277813" y="1025525"/>
            <a:ext cx="8588375" cy="4384675"/>
          </a:xfrm>
        </p:spPr>
        <p:txBody>
          <a:bodyPr/>
          <a:lstStyle/>
          <a:p>
            <a:r>
              <a:rPr lang="en-US" altLang="en-US" dirty="0"/>
              <a:t>Administrative burden</a:t>
            </a:r>
          </a:p>
          <a:p>
            <a:pPr lvl="1"/>
            <a:r>
              <a:rPr lang="en-US" altLang="en-US" dirty="0"/>
              <a:t>Time spent to fill out forms</a:t>
            </a:r>
          </a:p>
          <a:p>
            <a:pPr lvl="1"/>
            <a:r>
              <a:rPr lang="en-US" altLang="en-US" dirty="0"/>
              <a:t>Time spent throughout the year keeping records for tax purposes</a:t>
            </a:r>
          </a:p>
          <a:p>
            <a:pPr lvl="1"/>
            <a:r>
              <a:rPr lang="en-US" altLang="en-US" dirty="0"/>
              <a:t>Resources the government has to use to enforce the tax laws</a:t>
            </a:r>
          </a:p>
          <a:p>
            <a:pPr lvl="1"/>
            <a:r>
              <a:rPr lang="en-US" altLang="en-US" dirty="0"/>
              <a:t>Tax lawyers and accountants</a:t>
            </a:r>
          </a:p>
          <a:p>
            <a:pPr lvl="2"/>
            <a:r>
              <a:rPr lang="en-US" altLang="en-US" dirty="0"/>
              <a:t>Legal tax avoidance</a:t>
            </a:r>
          </a:p>
        </p:txBody>
      </p:sp>
      <p:sp>
        <p:nvSpPr>
          <p:cNvPr id="47108"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71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9F0320F-D0A2-4F0A-8BA2-ECCED1D0496D}" type="slidenum">
              <a:rPr lang="en-US" altLang="en-US" sz="1200" smtClean="0">
                <a:solidFill>
                  <a:srgbClr val="002060"/>
                </a:solidFill>
              </a:rPr>
              <a:pPr eaLnBrk="1" hangingPunct="1"/>
              <a:t>23</a:t>
            </a:fld>
            <a:endParaRPr lang="en-US" altLang="en-US" sz="1200">
              <a:solidFill>
                <a:srgbClr val="002060"/>
              </a:solidFill>
            </a:endParaRPr>
          </a:p>
        </p:txBody>
      </p:sp>
    </p:spTree>
    <p:extLst>
      <p:ext uri="{BB962C8B-B14F-4D97-AF65-F5344CB8AC3E}">
        <p14:creationId xmlns:p14="http://schemas.microsoft.com/office/powerpoint/2010/main" val="1356872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wrap="square" anchor="t"/>
          <a:lstStyle/>
          <a:p>
            <a:r>
              <a:rPr lang="en-US" altLang="en-US" dirty="0"/>
              <a:t>Taxes and Efficiency, Part 6</a:t>
            </a:r>
          </a:p>
        </p:txBody>
      </p:sp>
      <p:sp>
        <p:nvSpPr>
          <p:cNvPr id="48131" name="Content Placeholder 2"/>
          <p:cNvSpPr>
            <a:spLocks noGrp="1"/>
          </p:cNvSpPr>
          <p:nvPr>
            <p:ph idx="1"/>
          </p:nvPr>
        </p:nvSpPr>
        <p:spPr>
          <a:xfrm>
            <a:off x="381000" y="1143000"/>
            <a:ext cx="8588375" cy="3394075"/>
          </a:xfrm>
        </p:spPr>
        <p:txBody>
          <a:bodyPr/>
          <a:lstStyle/>
          <a:p>
            <a:r>
              <a:rPr lang="en-US" altLang="en-US" dirty="0"/>
              <a:t>Administrative burden</a:t>
            </a:r>
          </a:p>
          <a:p>
            <a:pPr lvl="1"/>
            <a:r>
              <a:rPr lang="en-US" altLang="en-US" dirty="0"/>
              <a:t>Resources devoted to complying with tax laws</a:t>
            </a:r>
          </a:p>
          <a:p>
            <a:pPr lvl="2"/>
            <a:r>
              <a:rPr lang="en-US" altLang="en-US" dirty="0"/>
              <a:t>Deadweight loss</a:t>
            </a:r>
          </a:p>
          <a:p>
            <a:pPr lvl="1"/>
            <a:r>
              <a:rPr lang="en-US" altLang="en-US" dirty="0"/>
              <a:t>Can be reduced – simplify the tax laws</a:t>
            </a:r>
          </a:p>
          <a:p>
            <a:pPr lvl="2"/>
            <a:r>
              <a:rPr lang="en-US" altLang="en-US" dirty="0"/>
              <a:t>Politically difficult</a:t>
            </a:r>
          </a:p>
        </p:txBody>
      </p:sp>
      <p:sp>
        <p:nvSpPr>
          <p:cNvPr id="48132"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81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23A20C6-6EC5-435C-B666-DE8AAE5A2971}" type="slidenum">
              <a:rPr lang="en-US" altLang="en-US" sz="1200" smtClean="0">
                <a:solidFill>
                  <a:srgbClr val="002060"/>
                </a:solidFill>
              </a:rPr>
              <a:pPr eaLnBrk="1" hangingPunct="1"/>
              <a:t>24</a:t>
            </a:fld>
            <a:endParaRPr lang="en-US" altLang="en-US" sz="1200">
              <a:solidFill>
                <a:srgbClr val="002060"/>
              </a:solidFill>
            </a:endParaRPr>
          </a:p>
        </p:txBody>
      </p:sp>
    </p:spTree>
    <p:extLst>
      <p:ext uri="{BB962C8B-B14F-4D97-AF65-F5344CB8AC3E}">
        <p14:creationId xmlns:p14="http://schemas.microsoft.com/office/powerpoint/2010/main" val="3026285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340068" y="100939"/>
            <a:ext cx="7803931" cy="862628"/>
          </a:xfrm>
        </p:spPr>
        <p:txBody>
          <a:bodyPr wrap="square" anchor="t"/>
          <a:lstStyle/>
          <a:p>
            <a:r>
              <a:rPr lang="en-US" altLang="en-US" dirty="0"/>
              <a:t>Taxes and Efficiency, Part 7</a:t>
            </a:r>
          </a:p>
        </p:txBody>
      </p:sp>
      <p:sp>
        <p:nvSpPr>
          <p:cNvPr id="49155" name="Content Placeholder 2"/>
          <p:cNvSpPr>
            <a:spLocks noGrp="1"/>
          </p:cNvSpPr>
          <p:nvPr>
            <p:ph idx="1"/>
          </p:nvPr>
        </p:nvSpPr>
        <p:spPr>
          <a:xfrm>
            <a:off x="277813" y="1025525"/>
            <a:ext cx="8588375" cy="4537075"/>
          </a:xfrm>
        </p:spPr>
        <p:txBody>
          <a:bodyPr/>
          <a:lstStyle/>
          <a:p>
            <a:r>
              <a:rPr lang="en-US" altLang="en-US" sz="3200" dirty="0"/>
              <a:t>Average tax rate</a:t>
            </a:r>
          </a:p>
          <a:p>
            <a:pPr lvl="1"/>
            <a:r>
              <a:rPr lang="en-US" altLang="en-US" sz="2800" dirty="0"/>
              <a:t>Total taxes paid divided by total income</a:t>
            </a:r>
          </a:p>
          <a:p>
            <a:pPr lvl="1"/>
            <a:r>
              <a:rPr lang="en-US" altLang="en-US" sz="2800" dirty="0"/>
              <a:t>Sacrifice made by a taxpayer</a:t>
            </a:r>
          </a:p>
          <a:p>
            <a:pPr lvl="2"/>
            <a:r>
              <a:rPr lang="en-US" altLang="en-US" sz="2400" dirty="0"/>
              <a:t>Fraction of income paid in taxes</a:t>
            </a:r>
          </a:p>
          <a:p>
            <a:r>
              <a:rPr lang="en-US" altLang="en-US" sz="3200" dirty="0"/>
              <a:t>Marginal tax rate</a:t>
            </a:r>
          </a:p>
          <a:p>
            <a:pPr lvl="1"/>
            <a:r>
              <a:rPr lang="en-US" altLang="en-US" sz="2800" dirty="0"/>
              <a:t>The extra taxes paid on an additional dollar of income</a:t>
            </a:r>
          </a:p>
          <a:p>
            <a:pPr lvl="1"/>
            <a:r>
              <a:rPr lang="en-US" altLang="en-US" sz="2800" dirty="0"/>
              <a:t>How much tax system distort incentives</a:t>
            </a:r>
          </a:p>
          <a:p>
            <a:pPr lvl="1"/>
            <a:r>
              <a:rPr lang="en-US" altLang="en-US" sz="2800" dirty="0"/>
              <a:t>Determines the deadweight loss</a:t>
            </a:r>
          </a:p>
        </p:txBody>
      </p:sp>
      <p:sp>
        <p:nvSpPr>
          <p:cNvPr id="49156" name="Footer Placeholder 4"/>
          <p:cNvSpPr>
            <a:spLocks noGrp="1"/>
          </p:cNvSpPr>
          <p:nvPr>
            <p:ph type="ftr" sz="quarter" idx="11"/>
          </p:nvPr>
        </p:nvSpPr>
        <p:spPr bwMode="auto">
          <a:xfrm>
            <a:off x="0" y="6359857"/>
            <a:ext cx="8382000" cy="49910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9157" name="Slide Number Placeholder 1"/>
          <p:cNvSpPr>
            <a:spLocks noGrp="1"/>
          </p:cNvSpPr>
          <p:nvPr>
            <p:ph type="sldNum" sz="quarter" idx="10"/>
          </p:nvPr>
        </p:nvSpPr>
        <p:spPr>
          <a:xfrm>
            <a:off x="8618538" y="6423025"/>
            <a:ext cx="520700" cy="380148"/>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4EF3623-618C-4768-B16F-46C53F25F93B}" type="slidenum">
              <a:rPr lang="en-US" altLang="en-US" sz="1200" smtClean="0">
                <a:solidFill>
                  <a:srgbClr val="002060"/>
                </a:solidFill>
              </a:rPr>
              <a:pPr eaLnBrk="1" hangingPunct="1"/>
              <a:t>25</a:t>
            </a:fld>
            <a:endParaRPr lang="en-US" altLang="en-US" sz="1200">
              <a:solidFill>
                <a:srgbClr val="002060"/>
              </a:solidFill>
            </a:endParaRPr>
          </a:p>
        </p:txBody>
      </p:sp>
    </p:spTree>
    <p:extLst>
      <p:ext uri="{BB962C8B-B14F-4D97-AF65-F5344CB8AC3E}">
        <p14:creationId xmlns:p14="http://schemas.microsoft.com/office/powerpoint/2010/main" val="3088914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wrap="square" anchor="t"/>
          <a:lstStyle/>
          <a:p>
            <a:r>
              <a:rPr lang="en-US" altLang="en-US" dirty="0"/>
              <a:t>Taxes and Efficiency, Part 8</a:t>
            </a:r>
          </a:p>
        </p:txBody>
      </p:sp>
      <p:sp>
        <p:nvSpPr>
          <p:cNvPr id="50179" name="Content Placeholder 2"/>
          <p:cNvSpPr>
            <a:spLocks noGrp="1"/>
          </p:cNvSpPr>
          <p:nvPr>
            <p:ph idx="1"/>
          </p:nvPr>
        </p:nvSpPr>
        <p:spPr>
          <a:xfrm>
            <a:off x="277813" y="1025525"/>
            <a:ext cx="8588375" cy="4994275"/>
          </a:xfrm>
        </p:spPr>
        <p:txBody>
          <a:bodyPr/>
          <a:lstStyle/>
          <a:p>
            <a:r>
              <a:rPr lang="en-US" altLang="en-US" dirty="0"/>
              <a:t>Lump-sum taxes</a:t>
            </a:r>
          </a:p>
          <a:p>
            <a:pPr lvl="1"/>
            <a:r>
              <a:rPr lang="en-US" altLang="en-US" dirty="0"/>
              <a:t>Same amount of tax for every person</a:t>
            </a:r>
          </a:p>
          <a:p>
            <a:pPr lvl="1"/>
            <a:r>
              <a:rPr lang="en-US" altLang="en-US" dirty="0"/>
              <a:t>Most efficient tax possible</a:t>
            </a:r>
          </a:p>
          <a:p>
            <a:pPr lvl="2"/>
            <a:r>
              <a:rPr lang="en-US" altLang="en-US" dirty="0"/>
              <a:t>A person’s decisions do not alter the amount owed</a:t>
            </a:r>
          </a:p>
          <a:p>
            <a:pPr lvl="2"/>
            <a:r>
              <a:rPr lang="en-US" altLang="en-US" dirty="0"/>
              <a:t>Doesn’t distort incentives</a:t>
            </a:r>
          </a:p>
          <a:p>
            <a:pPr lvl="2"/>
            <a:r>
              <a:rPr lang="en-US" altLang="en-US" dirty="0"/>
              <a:t>Doesn’t cause deadweight losses</a:t>
            </a:r>
          </a:p>
          <a:p>
            <a:pPr lvl="2"/>
            <a:r>
              <a:rPr lang="en-US" altLang="en-US" dirty="0"/>
              <a:t>Imposes a minimal administrative burden</a:t>
            </a:r>
          </a:p>
          <a:p>
            <a:pPr lvl="1"/>
            <a:r>
              <a:rPr lang="en-US" altLang="en-US" dirty="0"/>
              <a:t>No equity</a:t>
            </a:r>
          </a:p>
        </p:txBody>
      </p:sp>
      <p:sp>
        <p:nvSpPr>
          <p:cNvPr id="50180"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01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3A27C2F-A4BC-420D-946C-A40E531A4486}" type="slidenum">
              <a:rPr lang="en-US" altLang="en-US" sz="1200" smtClean="0">
                <a:solidFill>
                  <a:srgbClr val="002060"/>
                </a:solidFill>
              </a:rPr>
              <a:pPr eaLnBrk="1" hangingPunct="1"/>
              <a:t>26</a:t>
            </a:fld>
            <a:endParaRPr lang="en-US" altLang="en-US" sz="1200">
              <a:solidFill>
                <a:srgbClr val="002060"/>
              </a:solidFill>
            </a:endParaRPr>
          </a:p>
        </p:txBody>
      </p:sp>
    </p:spTree>
    <p:extLst>
      <p:ext uri="{BB962C8B-B14F-4D97-AF65-F5344CB8AC3E}">
        <p14:creationId xmlns:p14="http://schemas.microsoft.com/office/powerpoint/2010/main" val="2788681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wrap="square" anchor="t"/>
          <a:lstStyle/>
          <a:p>
            <a:r>
              <a:rPr lang="en-US" altLang="en-US" dirty="0"/>
              <a:t>Taxes and Equity, Part 1</a:t>
            </a:r>
          </a:p>
        </p:txBody>
      </p:sp>
      <p:sp>
        <p:nvSpPr>
          <p:cNvPr id="51203" name="Content Placeholder 2"/>
          <p:cNvSpPr>
            <a:spLocks noGrp="1"/>
          </p:cNvSpPr>
          <p:nvPr>
            <p:ph idx="1"/>
          </p:nvPr>
        </p:nvSpPr>
        <p:spPr>
          <a:xfrm>
            <a:off x="277813" y="1025525"/>
            <a:ext cx="8588375" cy="4841875"/>
          </a:xfrm>
        </p:spPr>
        <p:txBody>
          <a:bodyPr/>
          <a:lstStyle/>
          <a:p>
            <a:r>
              <a:rPr lang="en-US" altLang="en-US" dirty="0"/>
              <a:t>The benefits principle</a:t>
            </a:r>
          </a:p>
          <a:p>
            <a:pPr lvl="1"/>
            <a:r>
              <a:rPr lang="en-US" altLang="en-US" dirty="0"/>
              <a:t>People should pay taxes based on the benefits they receive from government services</a:t>
            </a:r>
          </a:p>
          <a:p>
            <a:pPr lvl="1"/>
            <a:r>
              <a:rPr lang="en-US" altLang="en-US" dirty="0"/>
              <a:t>Tries to make public goods similar to private goods</a:t>
            </a:r>
          </a:p>
          <a:p>
            <a:pPr lvl="1"/>
            <a:r>
              <a:rPr lang="en-US" altLang="en-US" dirty="0"/>
              <a:t>A person who gets great benefit from a public good should pay more for it than a person who gets little benefit</a:t>
            </a:r>
          </a:p>
        </p:txBody>
      </p:sp>
      <p:sp>
        <p:nvSpPr>
          <p:cNvPr id="51204"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12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ADB4544-302F-4B1D-990D-3CAE59945683}" type="slidenum">
              <a:rPr lang="en-US" altLang="en-US" sz="1200" smtClean="0">
                <a:solidFill>
                  <a:srgbClr val="002060"/>
                </a:solidFill>
              </a:rPr>
              <a:pPr eaLnBrk="1" hangingPunct="1"/>
              <a:t>27</a:t>
            </a:fld>
            <a:endParaRPr lang="en-US" altLang="en-US" sz="1200">
              <a:solidFill>
                <a:srgbClr val="002060"/>
              </a:solidFill>
            </a:endParaRPr>
          </a:p>
        </p:txBody>
      </p:sp>
    </p:spTree>
    <p:extLst>
      <p:ext uri="{BB962C8B-B14F-4D97-AF65-F5344CB8AC3E}">
        <p14:creationId xmlns:p14="http://schemas.microsoft.com/office/powerpoint/2010/main" val="201712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wrap="square" anchor="t"/>
          <a:lstStyle/>
          <a:p>
            <a:r>
              <a:rPr lang="en-US" altLang="en-US" dirty="0"/>
              <a:t>Taxes and Equity, Part 2</a:t>
            </a:r>
          </a:p>
        </p:txBody>
      </p:sp>
      <p:sp>
        <p:nvSpPr>
          <p:cNvPr id="52227" name="Content Placeholder 2"/>
          <p:cNvSpPr>
            <a:spLocks noGrp="1"/>
          </p:cNvSpPr>
          <p:nvPr>
            <p:ph idx="1"/>
          </p:nvPr>
        </p:nvSpPr>
        <p:spPr>
          <a:xfrm>
            <a:off x="277813" y="1025525"/>
            <a:ext cx="8588375" cy="4308475"/>
          </a:xfrm>
        </p:spPr>
        <p:txBody>
          <a:bodyPr/>
          <a:lstStyle/>
          <a:p>
            <a:r>
              <a:rPr lang="en-US" altLang="en-US" sz="3200" dirty="0"/>
              <a:t>The ability-to-pay principle</a:t>
            </a:r>
          </a:p>
          <a:p>
            <a:pPr lvl="1"/>
            <a:r>
              <a:rPr lang="en-US" altLang="en-US" sz="2800" dirty="0"/>
              <a:t>Taxes should be levied on a person according to how well that person can shoulder the burden</a:t>
            </a:r>
          </a:p>
          <a:p>
            <a:r>
              <a:rPr lang="en-US" altLang="en-US" sz="3200" dirty="0"/>
              <a:t>Vertical equity</a:t>
            </a:r>
          </a:p>
          <a:p>
            <a:pPr lvl="1"/>
            <a:r>
              <a:rPr lang="en-US" altLang="en-US" sz="2800" dirty="0"/>
              <a:t>Taxpayers with a greater ability to pay taxes should pay larger amounts</a:t>
            </a:r>
          </a:p>
          <a:p>
            <a:pPr lvl="2"/>
            <a:r>
              <a:rPr lang="en-US" altLang="en-US" sz="2400" dirty="0"/>
              <a:t>Richer taxpayers should pay more than poorer taxpayers</a:t>
            </a:r>
          </a:p>
          <a:p>
            <a:pPr lvl="2"/>
            <a:r>
              <a:rPr lang="en-US" altLang="en-US" sz="2400" dirty="0"/>
              <a:t>How much more should the rich pay?  </a:t>
            </a:r>
          </a:p>
        </p:txBody>
      </p:sp>
      <p:sp>
        <p:nvSpPr>
          <p:cNvPr id="52228"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22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81DD114-B5F2-46E8-B05B-5E33E2D73A20}" type="slidenum">
              <a:rPr lang="en-US" altLang="en-US" sz="1200" smtClean="0">
                <a:solidFill>
                  <a:srgbClr val="002060"/>
                </a:solidFill>
              </a:rPr>
              <a:pPr eaLnBrk="1" hangingPunct="1"/>
              <a:t>28</a:t>
            </a:fld>
            <a:endParaRPr lang="en-US" altLang="en-US" sz="1200">
              <a:solidFill>
                <a:srgbClr val="002060"/>
              </a:solidFill>
            </a:endParaRPr>
          </a:p>
        </p:txBody>
      </p:sp>
    </p:spTree>
    <p:extLst>
      <p:ext uri="{BB962C8B-B14F-4D97-AF65-F5344CB8AC3E}">
        <p14:creationId xmlns:p14="http://schemas.microsoft.com/office/powerpoint/2010/main" val="2119813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wrap="square" anchor="t"/>
          <a:lstStyle/>
          <a:p>
            <a:r>
              <a:rPr lang="en-US" altLang="en-US" dirty="0"/>
              <a:t>Taxes and Equity, Part 3</a:t>
            </a:r>
          </a:p>
        </p:txBody>
      </p:sp>
      <p:sp>
        <p:nvSpPr>
          <p:cNvPr id="53251" name="Content Placeholder 2"/>
          <p:cNvSpPr>
            <a:spLocks noGrp="1"/>
          </p:cNvSpPr>
          <p:nvPr>
            <p:ph idx="1"/>
          </p:nvPr>
        </p:nvSpPr>
        <p:spPr>
          <a:xfrm>
            <a:off x="277813" y="1025525"/>
            <a:ext cx="8588375" cy="4689475"/>
          </a:xfrm>
        </p:spPr>
        <p:txBody>
          <a:bodyPr/>
          <a:lstStyle/>
          <a:p>
            <a:r>
              <a:rPr lang="en-US" altLang="en-US" dirty="0"/>
              <a:t>Proportional tax</a:t>
            </a:r>
          </a:p>
          <a:p>
            <a:pPr lvl="1"/>
            <a:r>
              <a:rPr lang="en-US" altLang="en-US" sz="2800" dirty="0"/>
              <a:t>High-income and low-income taxpayers pay the same fraction of income</a:t>
            </a:r>
          </a:p>
          <a:p>
            <a:r>
              <a:rPr lang="en-US" altLang="en-US" dirty="0"/>
              <a:t>Regressive tax</a:t>
            </a:r>
          </a:p>
          <a:p>
            <a:pPr lvl="1"/>
            <a:r>
              <a:rPr lang="en-US" altLang="en-US" sz="2800" dirty="0"/>
              <a:t>High-income taxpayers pay a smaller fraction of their income than do low-income taxpayers</a:t>
            </a:r>
          </a:p>
          <a:p>
            <a:r>
              <a:rPr lang="en-US" altLang="en-US" dirty="0"/>
              <a:t>Progressive tax</a:t>
            </a:r>
          </a:p>
          <a:p>
            <a:pPr lvl="1"/>
            <a:r>
              <a:rPr lang="en-US" altLang="en-US" sz="2800" dirty="0"/>
              <a:t>High-income taxpayers pay a larger fraction of their income than do low-income taxpayers</a:t>
            </a:r>
          </a:p>
        </p:txBody>
      </p:sp>
      <p:sp>
        <p:nvSpPr>
          <p:cNvPr id="53252"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32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C549A03-6470-4706-83E6-43FA772C6498}" type="slidenum">
              <a:rPr lang="en-US" altLang="en-US" sz="1200" smtClean="0">
                <a:solidFill>
                  <a:srgbClr val="002060"/>
                </a:solidFill>
              </a:rPr>
              <a:pPr eaLnBrk="1" hangingPunct="1"/>
              <a:t>29</a:t>
            </a:fld>
            <a:endParaRPr lang="en-US" altLang="en-US" sz="1200">
              <a:solidFill>
                <a:srgbClr val="002060"/>
              </a:solidFill>
            </a:endParaRPr>
          </a:p>
        </p:txBody>
      </p:sp>
    </p:spTree>
    <p:extLst>
      <p:ext uri="{BB962C8B-B14F-4D97-AF65-F5344CB8AC3E}">
        <p14:creationId xmlns:p14="http://schemas.microsoft.com/office/powerpoint/2010/main" val="325717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770938" cy="914400"/>
          </a:xfrm>
        </p:spPr>
        <p:txBody>
          <a:bodyPr/>
          <a:lstStyle/>
          <a:p>
            <a:r>
              <a:rPr lang="en-US" dirty="0"/>
              <a:t>Figure 2 	</a:t>
            </a:r>
            <a:r>
              <a:rPr lang="en-US" sz="2800" dirty="0"/>
              <a:t>Government Revenue as a Percentage of </a:t>
            </a:r>
            <a:br>
              <a:rPr lang="en-US" sz="2800" dirty="0"/>
            </a:br>
            <a:r>
              <a:rPr lang="en-US" sz="2800" dirty="0"/>
              <a:t>		GDP: International Comparisons, Part 2</a:t>
            </a:r>
          </a:p>
        </p:txBody>
      </p:sp>
      <p:sp>
        <p:nvSpPr>
          <p:cNvPr id="3" name="Text Placeholder 2"/>
          <p:cNvSpPr>
            <a:spLocks noGrp="1"/>
          </p:cNvSpPr>
          <p:nvPr>
            <p:ph type="body" sz="quarter" idx="12"/>
          </p:nvPr>
        </p:nvSpPr>
        <p:spPr>
          <a:xfrm>
            <a:off x="209550" y="5630478"/>
            <a:ext cx="8763000" cy="609600"/>
          </a:xfrm>
        </p:spPr>
        <p:txBody>
          <a:bodyPr/>
          <a:lstStyle/>
          <a:p>
            <a:r>
              <a:rPr lang="en-US" dirty="0"/>
              <a:t>The percentage of income that governments take in taxes varies substantially from country to country.</a:t>
            </a:r>
          </a:p>
        </p:txBody>
      </p:sp>
      <p:pic>
        <p:nvPicPr>
          <p:cNvPr id="2050" name="Picture 2" descr="A bar graph of several different countries and the percentage of income that the government takes in taxes. The country and the tax percentage are as follows, Denmark 49%, France 45%, Sweden 43%, Italy 43%, Germany 37%, Greece 34%, United Kingdom 33%, Spain 33%, Canada 31%, Japan 29%,  Australia, 27%, United States 25%, Chile 20%, Mexico 2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01451"/>
            <a:ext cx="7848600" cy="454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4"/>
          </p:nvPr>
        </p:nvSpPr>
        <p:spPr>
          <a:xfrm>
            <a:off x="1" y="6341886"/>
            <a:ext cx="8382000" cy="516114"/>
          </a:xfrm>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Tree>
    <p:extLst>
      <p:ext uri="{BB962C8B-B14F-4D97-AF65-F5344CB8AC3E}">
        <p14:creationId xmlns:p14="http://schemas.microsoft.com/office/powerpoint/2010/main" val="2465135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dirty="0"/>
              <a:t>Table 4	</a:t>
            </a:r>
            <a:r>
              <a:rPr lang="en-US" altLang="en-US" sz="2800" dirty="0"/>
              <a:t>Three Tax Systems</a:t>
            </a:r>
            <a:endParaRPr lang="en-US" altLang="en-US" dirty="0"/>
          </a:p>
        </p:txBody>
      </p:sp>
      <p:graphicFrame>
        <p:nvGraphicFramePr>
          <p:cNvPr id="2" name="Table 1" descr="A table for the three tax systems. The table has 7 columns and 4 rows. The column headers are proportional tax amount of tax, proportional tax percent of income, regressive tax amount of tax, regressive tax percent of income, progressive tax amount of tax, and progressive tax percent of income. "/>
          <p:cNvGraphicFramePr>
            <a:graphicFrameLocks noGrp="1"/>
          </p:cNvGraphicFramePr>
          <p:nvPr>
            <p:extLst>
              <p:ext uri="{D42A27DB-BD31-4B8C-83A1-F6EECF244321}">
                <p14:modId xmlns:p14="http://schemas.microsoft.com/office/powerpoint/2010/main" val="259796586"/>
              </p:ext>
            </p:extLst>
          </p:nvPr>
        </p:nvGraphicFramePr>
        <p:xfrm>
          <a:off x="630237" y="2354263"/>
          <a:ext cx="8248651" cy="2209799"/>
        </p:xfrm>
        <a:graphic>
          <a:graphicData uri="http://schemas.openxmlformats.org/drawingml/2006/table">
            <a:tbl>
              <a:tblPr firstRow="1" firstCol="1" bandRow="1">
                <a:tableStyleId>{69C7853C-536D-4A76-A0AE-DD22124D55A5}</a:tableStyleId>
              </a:tblPr>
              <a:tblGrid>
                <a:gridCol w="1177748">
                  <a:extLst>
                    <a:ext uri="{9D8B030D-6E8A-4147-A177-3AD203B41FA5}">
                      <a16:colId xmlns:a16="http://schemas.microsoft.com/office/drawing/2014/main" val="20000"/>
                    </a:ext>
                  </a:extLst>
                </a:gridCol>
                <a:gridCol w="1177748">
                  <a:extLst>
                    <a:ext uri="{9D8B030D-6E8A-4147-A177-3AD203B41FA5}">
                      <a16:colId xmlns:a16="http://schemas.microsoft.com/office/drawing/2014/main" val="20001"/>
                    </a:ext>
                  </a:extLst>
                </a:gridCol>
                <a:gridCol w="1178631">
                  <a:extLst>
                    <a:ext uri="{9D8B030D-6E8A-4147-A177-3AD203B41FA5}">
                      <a16:colId xmlns:a16="http://schemas.microsoft.com/office/drawing/2014/main" val="20002"/>
                    </a:ext>
                  </a:extLst>
                </a:gridCol>
                <a:gridCol w="1178631">
                  <a:extLst>
                    <a:ext uri="{9D8B030D-6E8A-4147-A177-3AD203B41FA5}">
                      <a16:colId xmlns:a16="http://schemas.microsoft.com/office/drawing/2014/main" val="20003"/>
                    </a:ext>
                  </a:extLst>
                </a:gridCol>
                <a:gridCol w="1178631">
                  <a:extLst>
                    <a:ext uri="{9D8B030D-6E8A-4147-A177-3AD203B41FA5}">
                      <a16:colId xmlns:a16="http://schemas.microsoft.com/office/drawing/2014/main" val="20004"/>
                    </a:ext>
                  </a:extLst>
                </a:gridCol>
                <a:gridCol w="1178631">
                  <a:extLst>
                    <a:ext uri="{9D8B030D-6E8A-4147-A177-3AD203B41FA5}">
                      <a16:colId xmlns:a16="http://schemas.microsoft.com/office/drawing/2014/main" val="20005"/>
                    </a:ext>
                  </a:extLst>
                </a:gridCol>
                <a:gridCol w="1178631">
                  <a:extLst>
                    <a:ext uri="{9D8B030D-6E8A-4147-A177-3AD203B41FA5}">
                      <a16:colId xmlns:a16="http://schemas.microsoft.com/office/drawing/2014/main" val="20006"/>
                    </a:ext>
                  </a:extLst>
                </a:gridCol>
              </a:tblGrid>
              <a:tr h="1211852">
                <a:tc>
                  <a:txBody>
                    <a:bodyPr/>
                    <a:lstStyle/>
                    <a:p>
                      <a:pPr marL="0" marR="0">
                        <a:lnSpc>
                          <a:spcPct val="107000"/>
                        </a:lnSpc>
                        <a:spcBef>
                          <a:spcPts val="0"/>
                        </a:spcBef>
                        <a:spcAft>
                          <a:spcPts val="0"/>
                        </a:spcAft>
                      </a:pPr>
                      <a:r>
                        <a:rPr lang="en-US" sz="1400" dirty="0">
                          <a:solidFill>
                            <a:schemeClr val="tx1"/>
                          </a:solidFill>
                          <a:effectLst/>
                        </a:rPr>
                        <a:t>Income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tx1"/>
                          </a:solidFill>
                          <a:effectLst/>
                        </a:rPr>
                        <a:t>Proportional tax, amount of tax</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tx1"/>
                          </a:solidFill>
                          <a:effectLst/>
                        </a:rPr>
                        <a:t>Proportional tax, percent of income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solidFill>
                            <a:schemeClr val="tx1"/>
                          </a:solidFill>
                          <a:effectLst/>
                        </a:rPr>
                        <a:t>Regressive tax, amount of tax</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tx1"/>
                          </a:solidFill>
                          <a:effectLst/>
                        </a:rPr>
                        <a:t>Regressive tax, percent of income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tx1"/>
                          </a:solidFill>
                          <a:effectLst/>
                        </a:rPr>
                        <a:t>Progressive tax, amount of tax</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chemeClr val="tx1"/>
                          </a:solidFill>
                          <a:effectLst/>
                        </a:rPr>
                        <a:t>Progressive tax, percent of income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2019">
                <a:tc>
                  <a:txBody>
                    <a:bodyPr/>
                    <a:lstStyle/>
                    <a:p>
                      <a:pPr marL="0" marR="0">
                        <a:lnSpc>
                          <a:spcPct val="107000"/>
                        </a:lnSpc>
                        <a:spcBef>
                          <a:spcPts val="0"/>
                        </a:spcBef>
                        <a:spcAft>
                          <a:spcPts val="0"/>
                        </a:spcAft>
                      </a:pPr>
                      <a:r>
                        <a:rPr lang="en-US" sz="1400">
                          <a:effectLst/>
                        </a:rPr>
                        <a:t>$50,000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a:effectLst/>
                        </a:rPr>
                        <a:t>$12,500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a:effectLst/>
                        </a:rPr>
                        <a:t>$15,000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a:effectLst/>
                        </a:rPr>
                        <a:t>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a:effectLst/>
                        </a:rPr>
                        <a:t>$10,000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400" dirty="0">
                          <a:effectLst/>
                        </a:rPr>
                        <a:t>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02964">
                <a:tc>
                  <a:txBody>
                    <a:bodyPr/>
                    <a:lstStyle/>
                    <a:p>
                      <a:pPr marL="0" marR="0">
                        <a:lnSpc>
                          <a:spcPct val="107000"/>
                        </a:lnSpc>
                        <a:spcBef>
                          <a:spcPts val="0"/>
                        </a:spcBef>
                        <a:spcAft>
                          <a:spcPts val="0"/>
                        </a:spcAft>
                      </a:pPr>
                      <a:r>
                        <a:rPr lang="en-US" sz="1400">
                          <a:effectLst/>
                        </a:rPr>
                        <a:t>100,000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25,000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25,000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25,000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2"/>
                  </a:ext>
                </a:extLst>
              </a:tr>
              <a:tr h="302964">
                <a:tc>
                  <a:txBody>
                    <a:bodyPr/>
                    <a:lstStyle/>
                    <a:p>
                      <a:pPr marL="0" marR="0">
                        <a:lnSpc>
                          <a:spcPct val="107000"/>
                        </a:lnSpc>
                        <a:spcBef>
                          <a:spcPts val="0"/>
                        </a:spcBef>
                        <a:spcAft>
                          <a:spcPts val="0"/>
                        </a:spcAft>
                      </a:pPr>
                      <a:r>
                        <a:rPr lang="en-US" sz="1400">
                          <a:effectLst/>
                        </a:rPr>
                        <a:t>200,000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50,000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40,000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a:effectLst/>
                        </a:rPr>
                        <a:t>60,000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3"/>
                  </a:ext>
                </a:extLst>
              </a:tr>
            </a:tbl>
          </a:graphicData>
        </a:graphic>
      </p:graphicFrame>
      <p:sp>
        <p:nvSpPr>
          <p:cNvPr id="54275" name="Footer Placeholder 3"/>
          <p:cNvSpPr>
            <a:spLocks noGrp="1"/>
          </p:cNvSpPr>
          <p:nvPr>
            <p:ph type="ftr" sz="quarter" idx="14"/>
          </p:nvPr>
        </p:nvSpPr>
        <p:spPr bwMode="auto">
          <a:xfrm>
            <a:off x="1" y="6352697"/>
            <a:ext cx="8458200"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4277"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770C6F2-8194-4C93-8D21-F252BD1FCC92}" type="slidenum">
              <a:rPr lang="en-US" altLang="en-US" sz="1200" smtClean="0">
                <a:solidFill>
                  <a:srgbClr val="002060"/>
                </a:solidFill>
              </a:rPr>
              <a:pPr eaLnBrk="1" hangingPunct="1"/>
              <a:t>30</a:t>
            </a:fld>
            <a:endParaRPr lang="en-US" altLang="en-US" sz="1200">
              <a:solidFill>
                <a:srgbClr val="002060"/>
              </a:solidFill>
            </a:endParaRPr>
          </a:p>
        </p:txBody>
      </p:sp>
    </p:spTree>
    <p:extLst>
      <p:ext uri="{BB962C8B-B14F-4D97-AF65-F5344CB8AC3E}">
        <p14:creationId xmlns:p14="http://schemas.microsoft.com/office/powerpoint/2010/main" val="142178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2"/>
          <p:cNvSpPr>
            <a:spLocks noGrp="1"/>
          </p:cNvSpPr>
          <p:nvPr>
            <p:ph type="title"/>
          </p:nvPr>
        </p:nvSpPr>
        <p:spPr/>
        <p:txBody>
          <a:bodyPr anchor="t"/>
          <a:lstStyle/>
          <a:p>
            <a:r>
              <a:rPr lang="en-US" altLang="en-US" dirty="0"/>
              <a:t>How the tax burden is distributed, Part 1</a:t>
            </a:r>
          </a:p>
        </p:txBody>
      </p:sp>
      <p:sp>
        <p:nvSpPr>
          <p:cNvPr id="55299" name="Content Placeholder 1"/>
          <p:cNvSpPr>
            <a:spLocks noGrp="1"/>
          </p:cNvSpPr>
          <p:nvPr>
            <p:ph idx="1"/>
          </p:nvPr>
        </p:nvSpPr>
        <p:spPr>
          <a:xfrm>
            <a:off x="498475" y="1143000"/>
            <a:ext cx="8458200" cy="4188178"/>
          </a:xfrm>
        </p:spPr>
        <p:txBody>
          <a:bodyPr/>
          <a:lstStyle/>
          <a:p>
            <a:r>
              <a:rPr lang="en-US" altLang="en-US" dirty="0"/>
              <a:t>Do the wealthy pay their fair share of taxes?</a:t>
            </a:r>
          </a:p>
          <a:p>
            <a:r>
              <a:rPr lang="en-US" altLang="en-US" dirty="0"/>
              <a:t>United States federal tax system</a:t>
            </a:r>
          </a:p>
          <a:p>
            <a:pPr lvl="1"/>
            <a:r>
              <a:rPr lang="en-US" altLang="en-US" dirty="0"/>
              <a:t>Progressive tax system</a:t>
            </a:r>
          </a:p>
          <a:p>
            <a:r>
              <a:rPr lang="en-US" altLang="en-US" dirty="0"/>
              <a:t>Families – ranked according to their income</a:t>
            </a:r>
          </a:p>
          <a:p>
            <a:pPr lvl="1"/>
            <a:r>
              <a:rPr lang="en-US" altLang="en-US" dirty="0"/>
              <a:t>Five groups of equal size, “quintiles”</a:t>
            </a:r>
          </a:p>
        </p:txBody>
      </p:sp>
      <p:sp>
        <p:nvSpPr>
          <p:cNvPr id="55300" name="Footer Placeholder 4"/>
          <p:cNvSpPr>
            <a:spLocks noGrp="1"/>
          </p:cNvSpPr>
          <p:nvPr>
            <p:ph type="ftr" sz="quarter" idx="11"/>
          </p:nvPr>
        </p:nvSpPr>
        <p:spPr bwMode="auto">
          <a:xfrm>
            <a:off x="0" y="6400801"/>
            <a:ext cx="8534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530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89C0D52-AA14-455F-A1E3-D603158173EA}" type="slidenum">
              <a:rPr lang="en-US" altLang="en-US" sz="1200" smtClean="0">
                <a:solidFill>
                  <a:srgbClr val="002060"/>
                </a:solidFill>
              </a:rPr>
              <a:pPr eaLnBrk="1" hangingPunct="1"/>
              <a:t>31</a:t>
            </a:fld>
            <a:endParaRPr lang="en-US" altLang="en-US" sz="1200">
              <a:solidFill>
                <a:srgbClr val="002060"/>
              </a:solidFill>
            </a:endParaRPr>
          </a:p>
        </p:txBody>
      </p:sp>
    </p:spTree>
    <p:extLst>
      <p:ext uri="{BB962C8B-B14F-4D97-AF65-F5344CB8AC3E}">
        <p14:creationId xmlns:p14="http://schemas.microsoft.com/office/powerpoint/2010/main" val="706739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2"/>
          <p:cNvSpPr>
            <a:spLocks noGrp="1"/>
          </p:cNvSpPr>
          <p:nvPr>
            <p:ph type="title"/>
          </p:nvPr>
        </p:nvSpPr>
        <p:spPr/>
        <p:txBody>
          <a:bodyPr anchor="t"/>
          <a:lstStyle/>
          <a:p>
            <a:r>
              <a:rPr lang="en-US" altLang="en-US" dirty="0"/>
              <a:t>How the tax burden is distributed, Part 2</a:t>
            </a:r>
          </a:p>
        </p:txBody>
      </p:sp>
      <p:sp>
        <p:nvSpPr>
          <p:cNvPr id="56323" name="Content Placeholder 1"/>
          <p:cNvSpPr>
            <a:spLocks noGrp="1"/>
          </p:cNvSpPr>
          <p:nvPr>
            <p:ph idx="1"/>
          </p:nvPr>
        </p:nvSpPr>
        <p:spPr>
          <a:xfrm>
            <a:off x="457200" y="688622"/>
            <a:ext cx="8458200" cy="5102578"/>
          </a:xfrm>
        </p:spPr>
        <p:txBody>
          <a:bodyPr/>
          <a:lstStyle/>
          <a:p>
            <a:r>
              <a:rPr lang="en-US" altLang="en-US" dirty="0"/>
              <a:t>Income includes </a:t>
            </a:r>
          </a:p>
          <a:p>
            <a:pPr lvl="1"/>
            <a:r>
              <a:rPr lang="en-US" altLang="en-US" dirty="0"/>
              <a:t>Market income (earned from work and savings)</a:t>
            </a:r>
          </a:p>
          <a:p>
            <a:pPr lvl="1"/>
            <a:r>
              <a:rPr lang="en-US" altLang="en-US" dirty="0"/>
              <a:t>Transfer payments from government programs  </a:t>
            </a:r>
          </a:p>
          <a:p>
            <a:r>
              <a:rPr lang="en-US" altLang="en-US" dirty="0"/>
              <a:t>Average income</a:t>
            </a:r>
          </a:p>
          <a:p>
            <a:pPr lvl="1"/>
            <a:r>
              <a:rPr lang="en-US" altLang="en-US" dirty="0"/>
              <a:t>Poorest quintile: $24,600</a:t>
            </a:r>
          </a:p>
          <a:p>
            <a:pPr lvl="1"/>
            <a:r>
              <a:rPr lang="en-US" altLang="en-US" dirty="0"/>
              <a:t>Richest quintile: $245,700</a:t>
            </a:r>
          </a:p>
          <a:p>
            <a:pPr lvl="1"/>
            <a:r>
              <a:rPr lang="en-US" altLang="en-US" dirty="0"/>
              <a:t>Richest 1%: over $1.4 million</a:t>
            </a:r>
          </a:p>
        </p:txBody>
      </p:sp>
      <p:sp>
        <p:nvSpPr>
          <p:cNvPr id="56324" name="Footer Placeholder 4"/>
          <p:cNvSpPr>
            <a:spLocks noGrp="1"/>
          </p:cNvSpPr>
          <p:nvPr>
            <p:ph type="ftr" sz="quarter" idx="11"/>
          </p:nvPr>
        </p:nvSpPr>
        <p:spPr bwMode="auto">
          <a:xfrm>
            <a:off x="0" y="6400801"/>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632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084BF33-C749-4712-846C-19B76D49C974}" type="slidenum">
              <a:rPr lang="en-US" altLang="en-US" sz="1200" smtClean="0">
                <a:solidFill>
                  <a:srgbClr val="002060"/>
                </a:solidFill>
              </a:rPr>
              <a:pPr eaLnBrk="1" hangingPunct="1"/>
              <a:t>32</a:t>
            </a:fld>
            <a:endParaRPr lang="en-US" altLang="en-US" sz="1200">
              <a:solidFill>
                <a:srgbClr val="002060"/>
              </a:solidFill>
            </a:endParaRPr>
          </a:p>
        </p:txBody>
      </p:sp>
    </p:spTree>
    <p:extLst>
      <p:ext uri="{BB962C8B-B14F-4D97-AF65-F5344CB8AC3E}">
        <p14:creationId xmlns:p14="http://schemas.microsoft.com/office/powerpoint/2010/main" val="3731188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2"/>
          <p:cNvSpPr>
            <a:spLocks noGrp="1"/>
          </p:cNvSpPr>
          <p:nvPr>
            <p:ph type="title"/>
          </p:nvPr>
        </p:nvSpPr>
        <p:spPr/>
        <p:txBody>
          <a:bodyPr anchor="t"/>
          <a:lstStyle/>
          <a:p>
            <a:r>
              <a:rPr lang="en-US" altLang="en-US" dirty="0"/>
              <a:t>How the tax burden is distributed, Part</a:t>
            </a:r>
            <a:r>
              <a:rPr lang="en-US" altLang="en-US" baseline="0" dirty="0"/>
              <a:t> 3</a:t>
            </a:r>
            <a:endParaRPr lang="en-US" altLang="en-US" dirty="0"/>
          </a:p>
        </p:txBody>
      </p:sp>
      <p:sp>
        <p:nvSpPr>
          <p:cNvPr id="57347" name="Content Placeholder 1"/>
          <p:cNvSpPr>
            <a:spLocks noGrp="1"/>
          </p:cNvSpPr>
          <p:nvPr>
            <p:ph idx="1"/>
          </p:nvPr>
        </p:nvSpPr>
        <p:spPr>
          <a:xfrm>
            <a:off x="427831" y="1066800"/>
            <a:ext cx="8458200" cy="3426178"/>
          </a:xfrm>
        </p:spPr>
        <p:txBody>
          <a:bodyPr/>
          <a:lstStyle/>
          <a:p>
            <a:r>
              <a:rPr lang="en-US" altLang="en-US" dirty="0"/>
              <a:t>Total taxes as a percentage of income</a:t>
            </a:r>
          </a:p>
          <a:p>
            <a:pPr lvl="1"/>
            <a:r>
              <a:rPr lang="en-US" altLang="en-US" dirty="0"/>
              <a:t>Poorest quintile: paid 1.9% of their incomes in taxes</a:t>
            </a:r>
          </a:p>
          <a:p>
            <a:pPr lvl="1"/>
            <a:r>
              <a:rPr lang="en-US" altLang="en-US" dirty="0"/>
              <a:t>Richest quintile: paid 23.4%</a:t>
            </a:r>
          </a:p>
          <a:p>
            <a:pPr lvl="1"/>
            <a:r>
              <a:rPr lang="en-US" altLang="en-US" dirty="0"/>
              <a:t>Top 1%: paid 29.0% of their incomes in taxes</a:t>
            </a:r>
          </a:p>
        </p:txBody>
      </p:sp>
      <p:sp>
        <p:nvSpPr>
          <p:cNvPr id="57348" name="Footer Placeholder 4"/>
          <p:cNvSpPr>
            <a:spLocks noGrp="1"/>
          </p:cNvSpPr>
          <p:nvPr>
            <p:ph type="ftr" sz="quarter" idx="11"/>
          </p:nvPr>
        </p:nvSpPr>
        <p:spPr bwMode="auto">
          <a:xfrm>
            <a:off x="0" y="6400801"/>
            <a:ext cx="8534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73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AE5A0AB-0208-4207-9AC7-903B765B4D08}" type="slidenum">
              <a:rPr lang="en-US" altLang="en-US" sz="1200" smtClean="0">
                <a:solidFill>
                  <a:srgbClr val="002060"/>
                </a:solidFill>
              </a:rPr>
              <a:pPr eaLnBrk="1" hangingPunct="1"/>
              <a:t>33</a:t>
            </a:fld>
            <a:endParaRPr lang="en-US" altLang="en-US" sz="1200">
              <a:solidFill>
                <a:srgbClr val="002060"/>
              </a:solidFill>
            </a:endParaRPr>
          </a:p>
        </p:txBody>
      </p:sp>
    </p:spTree>
    <p:extLst>
      <p:ext uri="{BB962C8B-B14F-4D97-AF65-F5344CB8AC3E}">
        <p14:creationId xmlns:p14="http://schemas.microsoft.com/office/powerpoint/2010/main" val="3623945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2"/>
          <p:cNvSpPr>
            <a:spLocks noGrp="1"/>
          </p:cNvSpPr>
          <p:nvPr>
            <p:ph type="title"/>
          </p:nvPr>
        </p:nvSpPr>
        <p:spPr/>
        <p:txBody>
          <a:bodyPr anchor="t"/>
          <a:lstStyle/>
          <a:p>
            <a:r>
              <a:rPr lang="en-US" altLang="en-US" dirty="0"/>
              <a:t>How the tax burden is distributed, Part 4</a:t>
            </a:r>
          </a:p>
        </p:txBody>
      </p:sp>
      <p:sp>
        <p:nvSpPr>
          <p:cNvPr id="58371" name="Content Placeholder 1"/>
          <p:cNvSpPr>
            <a:spLocks noGrp="1"/>
          </p:cNvSpPr>
          <p:nvPr>
            <p:ph idx="1"/>
          </p:nvPr>
        </p:nvSpPr>
        <p:spPr>
          <a:xfrm>
            <a:off x="457200" y="688622"/>
            <a:ext cx="8458200" cy="5483578"/>
          </a:xfrm>
        </p:spPr>
        <p:txBody>
          <a:bodyPr/>
          <a:lstStyle/>
          <a:p>
            <a:r>
              <a:rPr lang="en-US" altLang="en-US" dirty="0"/>
              <a:t>Distribution of income and taxes</a:t>
            </a:r>
          </a:p>
          <a:p>
            <a:pPr lvl="1"/>
            <a:r>
              <a:rPr lang="en-US" altLang="en-US" dirty="0"/>
              <a:t>Poorest quintile</a:t>
            </a:r>
          </a:p>
          <a:p>
            <a:pPr lvl="2"/>
            <a:r>
              <a:rPr lang="en-US" altLang="en-US" dirty="0"/>
              <a:t>Earned 5.3% of all income</a:t>
            </a:r>
          </a:p>
          <a:p>
            <a:pPr lvl="2"/>
            <a:r>
              <a:rPr lang="en-US" altLang="en-US" dirty="0"/>
              <a:t>Paid 0.6% of all taxes</a:t>
            </a:r>
          </a:p>
          <a:p>
            <a:pPr lvl="1"/>
            <a:r>
              <a:rPr lang="en-US" altLang="en-US" dirty="0"/>
              <a:t>Richest quintile </a:t>
            </a:r>
          </a:p>
          <a:p>
            <a:pPr lvl="2"/>
            <a:r>
              <a:rPr lang="en-US" altLang="en-US" dirty="0"/>
              <a:t>Earned 51.9% of all income</a:t>
            </a:r>
          </a:p>
          <a:p>
            <a:pPr lvl="2"/>
            <a:r>
              <a:rPr lang="en-US" altLang="en-US" dirty="0"/>
              <a:t>Paid 68.7% of all taxes</a:t>
            </a:r>
          </a:p>
          <a:p>
            <a:pPr lvl="1"/>
            <a:r>
              <a:rPr lang="en-US" altLang="en-US" dirty="0"/>
              <a:t>Richest 1%</a:t>
            </a:r>
          </a:p>
          <a:p>
            <a:pPr lvl="2"/>
            <a:r>
              <a:rPr lang="en-US" altLang="en-US" dirty="0"/>
              <a:t>Earned 14.6% of all income</a:t>
            </a:r>
          </a:p>
          <a:p>
            <a:pPr lvl="2"/>
            <a:r>
              <a:rPr lang="en-US" altLang="en-US" dirty="0"/>
              <a:t>Paid 24.0% of all taxes</a:t>
            </a:r>
          </a:p>
        </p:txBody>
      </p:sp>
      <p:sp>
        <p:nvSpPr>
          <p:cNvPr id="58372" name="Footer Placeholder 4"/>
          <p:cNvSpPr>
            <a:spLocks noGrp="1"/>
          </p:cNvSpPr>
          <p:nvPr>
            <p:ph type="ftr" sz="quarter" idx="11"/>
          </p:nvPr>
        </p:nvSpPr>
        <p:spPr bwMode="auto">
          <a:xfrm>
            <a:off x="1" y="6400801"/>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83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B1464E3-CB3C-4EE2-A8A9-F6A737E4F972}" type="slidenum">
              <a:rPr lang="en-US" altLang="en-US" sz="1200" smtClean="0">
                <a:solidFill>
                  <a:srgbClr val="002060"/>
                </a:solidFill>
              </a:rPr>
              <a:pPr eaLnBrk="1" hangingPunct="1"/>
              <a:t>34</a:t>
            </a:fld>
            <a:endParaRPr lang="en-US" altLang="en-US" sz="1200">
              <a:solidFill>
                <a:srgbClr val="002060"/>
              </a:solidFill>
            </a:endParaRPr>
          </a:p>
        </p:txBody>
      </p:sp>
    </p:spTree>
    <p:extLst>
      <p:ext uri="{BB962C8B-B14F-4D97-AF65-F5344CB8AC3E}">
        <p14:creationId xmlns:p14="http://schemas.microsoft.com/office/powerpoint/2010/main" val="3482600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p:txBody>
          <a:bodyPr anchor="t"/>
          <a:lstStyle/>
          <a:p>
            <a:r>
              <a:rPr lang="en-US" altLang="en-US" dirty="0"/>
              <a:t>How the tax burden is distributed, Part 5</a:t>
            </a:r>
          </a:p>
        </p:txBody>
      </p:sp>
      <p:sp>
        <p:nvSpPr>
          <p:cNvPr id="59395" name="Content Placeholder 1"/>
          <p:cNvSpPr>
            <a:spLocks noGrp="1"/>
          </p:cNvSpPr>
          <p:nvPr>
            <p:ph idx="1"/>
          </p:nvPr>
        </p:nvSpPr>
        <p:spPr>
          <a:xfrm>
            <a:off x="457200" y="688622"/>
            <a:ext cx="8458200" cy="4264378"/>
          </a:xfrm>
        </p:spPr>
        <p:txBody>
          <a:bodyPr/>
          <a:lstStyle/>
          <a:p>
            <a:r>
              <a:rPr lang="en-US" altLang="en-US" dirty="0"/>
              <a:t>Transfer payments: the opposite of taxes </a:t>
            </a:r>
          </a:p>
          <a:p>
            <a:pPr lvl="1"/>
            <a:r>
              <a:rPr lang="en-US" altLang="en-US" dirty="0"/>
              <a:t>Even greater progressivity</a:t>
            </a:r>
          </a:p>
          <a:p>
            <a:pPr lvl="1"/>
            <a:r>
              <a:rPr lang="en-US" altLang="en-US" dirty="0"/>
              <a:t>Richest quintile</a:t>
            </a:r>
          </a:p>
          <a:p>
            <a:pPr lvl="2"/>
            <a:r>
              <a:rPr lang="en-US" altLang="en-US" dirty="0"/>
              <a:t>Pays about 25% of income to the government, after transfers</a:t>
            </a:r>
          </a:p>
          <a:p>
            <a:pPr lvl="1"/>
            <a:r>
              <a:rPr lang="en-US" altLang="en-US" dirty="0"/>
              <a:t>Poorest quintile </a:t>
            </a:r>
          </a:p>
          <a:p>
            <a:pPr lvl="2"/>
            <a:r>
              <a:rPr lang="en-US" altLang="en-US" dirty="0"/>
              <a:t>Receive more in transfers than they pay in taxes</a:t>
            </a:r>
          </a:p>
        </p:txBody>
      </p:sp>
      <p:sp>
        <p:nvSpPr>
          <p:cNvPr id="59396" name="Footer Placeholder 4"/>
          <p:cNvSpPr>
            <a:spLocks noGrp="1"/>
          </p:cNvSpPr>
          <p:nvPr>
            <p:ph type="ftr" sz="quarter" idx="11"/>
          </p:nvPr>
        </p:nvSpPr>
        <p:spPr bwMode="auto">
          <a:xfrm>
            <a:off x="0" y="6400801"/>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939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F3E6E66-CF0A-447A-B4ED-1C924844FF9F}" type="slidenum">
              <a:rPr lang="en-US" altLang="en-US" sz="1200" smtClean="0">
                <a:solidFill>
                  <a:srgbClr val="002060"/>
                </a:solidFill>
              </a:rPr>
              <a:pPr eaLnBrk="1" hangingPunct="1"/>
              <a:t>35</a:t>
            </a:fld>
            <a:endParaRPr lang="en-US" altLang="en-US" sz="1200">
              <a:solidFill>
                <a:srgbClr val="002060"/>
              </a:solidFill>
            </a:endParaRPr>
          </a:p>
        </p:txBody>
      </p:sp>
    </p:spTree>
    <p:extLst>
      <p:ext uri="{BB962C8B-B14F-4D97-AF65-F5344CB8AC3E}">
        <p14:creationId xmlns:p14="http://schemas.microsoft.com/office/powerpoint/2010/main" val="4072631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Table 5	</a:t>
            </a:r>
            <a:r>
              <a:rPr lang="en-US" altLang="en-US" sz="2800" dirty="0"/>
              <a:t>The Burden of Federal Taxes</a:t>
            </a:r>
          </a:p>
        </p:txBody>
      </p:sp>
      <p:graphicFrame>
        <p:nvGraphicFramePr>
          <p:cNvPr id="2" name="Table 1" descr="A table for the burden of federal taxes. The table has 5 columns and 7 rows. The column headers are quintile, average income, taxes as a percentage of income, percentage of all income, and percentage of all taxes. "/>
          <p:cNvGraphicFramePr>
            <a:graphicFrameLocks noGrp="1"/>
          </p:cNvGraphicFramePr>
          <p:nvPr>
            <p:extLst>
              <p:ext uri="{D42A27DB-BD31-4B8C-83A1-F6EECF244321}">
                <p14:modId xmlns:p14="http://schemas.microsoft.com/office/powerpoint/2010/main" val="1747805802"/>
              </p:ext>
            </p:extLst>
          </p:nvPr>
        </p:nvGraphicFramePr>
        <p:xfrm>
          <a:off x="420688" y="1791564"/>
          <a:ext cx="8458200" cy="3382821"/>
        </p:xfrm>
        <a:graphic>
          <a:graphicData uri="http://schemas.openxmlformats.org/drawingml/2006/table">
            <a:tbl>
              <a:tblPr firstRow="1" firstCol="1" bandRow="1">
                <a:tableStyleId>{69C7853C-536D-4A76-A0AE-DD22124D55A5}</a:tableStyleId>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1134375">
                <a:tc>
                  <a:txBody>
                    <a:bodyPr/>
                    <a:lstStyle/>
                    <a:p>
                      <a:pPr marL="0" marR="0">
                        <a:lnSpc>
                          <a:spcPct val="107000"/>
                        </a:lnSpc>
                        <a:spcBef>
                          <a:spcPts val="0"/>
                        </a:spcBef>
                        <a:spcAft>
                          <a:spcPts val="0"/>
                        </a:spcAft>
                      </a:pPr>
                      <a:r>
                        <a:rPr lang="en-US" sz="1600" dirty="0">
                          <a:solidFill>
                            <a:schemeClr val="tx1"/>
                          </a:solidFill>
                          <a:effectLst/>
                        </a:rPr>
                        <a:t>Quintile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chemeClr val="tx1"/>
                          </a:solidFill>
                          <a:effectLst/>
                        </a:rPr>
                        <a:t>Average income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chemeClr val="tx1"/>
                          </a:solidFill>
                          <a:effectLst/>
                        </a:rPr>
                        <a:t>Taxes as a percentage of income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chemeClr val="tx1"/>
                          </a:solidFill>
                          <a:effectLst/>
                        </a:rPr>
                        <a:t>Percentage of all income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chemeClr val="tx1"/>
                          </a:solidFill>
                          <a:effectLst/>
                        </a:rPr>
                        <a:t>Percentage of all taxes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8124">
                <a:tc>
                  <a:txBody>
                    <a:bodyPr/>
                    <a:lstStyle/>
                    <a:p>
                      <a:pPr marL="0" marR="0">
                        <a:lnSpc>
                          <a:spcPct val="107000"/>
                        </a:lnSpc>
                        <a:spcBef>
                          <a:spcPts val="0"/>
                        </a:spcBef>
                        <a:spcAft>
                          <a:spcPts val="0"/>
                        </a:spcAft>
                      </a:pPr>
                      <a:r>
                        <a:rPr lang="en-US" sz="1600">
                          <a:solidFill>
                            <a:schemeClr val="tx1"/>
                          </a:solidFill>
                          <a:effectLst/>
                        </a:rPr>
                        <a:t>Lowest</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600">
                          <a:solidFill>
                            <a:schemeClr val="tx1"/>
                          </a:solidFill>
                          <a:effectLst/>
                        </a:rPr>
                        <a:t>$24,600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600">
                          <a:solidFill>
                            <a:schemeClr val="tx1"/>
                          </a:solidFill>
                          <a:effectLst/>
                        </a:rPr>
                        <a:t>1.9%</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600">
                          <a:solidFill>
                            <a:schemeClr val="tx1"/>
                          </a:solidFill>
                          <a:effectLst/>
                        </a:rPr>
                        <a:t>5.3%</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600" dirty="0">
                          <a:solidFill>
                            <a:schemeClr val="tx1"/>
                          </a:solidFill>
                          <a:effectLst/>
                        </a:rPr>
                        <a:t>0.6%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57826">
                <a:tc>
                  <a:txBody>
                    <a:bodyPr/>
                    <a:lstStyle/>
                    <a:p>
                      <a:pPr marL="0" marR="0">
                        <a:lnSpc>
                          <a:spcPct val="107000"/>
                        </a:lnSpc>
                        <a:spcBef>
                          <a:spcPts val="0"/>
                        </a:spcBef>
                        <a:spcAft>
                          <a:spcPts val="0"/>
                        </a:spcAft>
                      </a:pPr>
                      <a:r>
                        <a:rPr lang="en-US" sz="1600">
                          <a:solidFill>
                            <a:schemeClr val="tx1"/>
                          </a:solidFill>
                          <a:effectLst/>
                        </a:rPr>
                        <a:t>Second</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45,300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7.0%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9.6</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dirty="0">
                          <a:solidFill>
                            <a:schemeClr val="tx1"/>
                          </a:solidFill>
                          <a:effectLst/>
                        </a:rPr>
                        <a:t>3.8</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2"/>
                  </a:ext>
                </a:extLst>
              </a:tr>
              <a:tr h="378124">
                <a:tc>
                  <a:txBody>
                    <a:bodyPr/>
                    <a:lstStyle/>
                    <a:p>
                      <a:pPr marL="0" marR="0">
                        <a:lnSpc>
                          <a:spcPct val="107000"/>
                        </a:lnSpc>
                        <a:spcBef>
                          <a:spcPts val="0"/>
                        </a:spcBef>
                        <a:spcAft>
                          <a:spcPts val="0"/>
                        </a:spcAft>
                      </a:pPr>
                      <a:r>
                        <a:rPr lang="en-US" sz="1600">
                          <a:solidFill>
                            <a:schemeClr val="tx1"/>
                          </a:solidFill>
                          <a:effectLst/>
                        </a:rPr>
                        <a:t>Middle</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66,400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11.2</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dirty="0">
                          <a:solidFill>
                            <a:schemeClr val="tx1"/>
                          </a:solidFill>
                          <a:effectLst/>
                        </a:rPr>
                        <a:t>14.1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8.9</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3"/>
                  </a:ext>
                </a:extLst>
              </a:tr>
              <a:tr h="378124">
                <a:tc>
                  <a:txBody>
                    <a:bodyPr/>
                    <a:lstStyle/>
                    <a:p>
                      <a:pPr marL="0" marR="0">
                        <a:lnSpc>
                          <a:spcPct val="107000"/>
                        </a:lnSpc>
                        <a:spcBef>
                          <a:spcPts val="0"/>
                        </a:spcBef>
                        <a:spcAft>
                          <a:spcPts val="0"/>
                        </a:spcAft>
                      </a:pPr>
                      <a:r>
                        <a:rPr lang="en-US" sz="1600">
                          <a:solidFill>
                            <a:schemeClr val="tx1"/>
                          </a:solidFill>
                          <a:effectLst/>
                        </a:rPr>
                        <a:t>Fourth</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97,500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15.2</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20.4</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17.6</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4"/>
                  </a:ext>
                </a:extLst>
              </a:tr>
              <a:tr h="378124">
                <a:tc>
                  <a:txBody>
                    <a:bodyPr/>
                    <a:lstStyle/>
                    <a:p>
                      <a:pPr marL="0" marR="0">
                        <a:lnSpc>
                          <a:spcPct val="107000"/>
                        </a:lnSpc>
                        <a:spcBef>
                          <a:spcPts val="0"/>
                        </a:spcBef>
                        <a:spcAft>
                          <a:spcPts val="0"/>
                        </a:spcAft>
                      </a:pPr>
                      <a:r>
                        <a:rPr lang="en-US" sz="1600">
                          <a:solidFill>
                            <a:schemeClr val="tx1"/>
                          </a:solidFill>
                          <a:effectLst/>
                        </a:rPr>
                        <a:t>Highest</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245,700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23.4</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51.9</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68.7</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5"/>
                  </a:ext>
                </a:extLst>
              </a:tr>
              <a:tr h="378124">
                <a:tc>
                  <a:txBody>
                    <a:bodyPr/>
                    <a:lstStyle/>
                    <a:p>
                      <a:pPr marL="0" marR="0">
                        <a:lnSpc>
                          <a:spcPct val="107000"/>
                        </a:lnSpc>
                        <a:spcBef>
                          <a:spcPts val="0"/>
                        </a:spcBef>
                        <a:spcAft>
                          <a:spcPts val="0"/>
                        </a:spcAft>
                      </a:pPr>
                      <a:r>
                        <a:rPr lang="en-US" sz="1600">
                          <a:solidFill>
                            <a:schemeClr val="tx1"/>
                          </a:solidFill>
                          <a:effectLst/>
                        </a:rPr>
                        <a:t>Top 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1,453,100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29.00</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a:solidFill>
                            <a:schemeClr val="tx1"/>
                          </a:solidFill>
                          <a:effectLst/>
                        </a:rPr>
                        <a:t>14.6</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600" dirty="0">
                          <a:solidFill>
                            <a:schemeClr val="tx1"/>
                          </a:solidFill>
                          <a:effectLst/>
                        </a:rPr>
                        <a:t>24.0</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6"/>
                  </a:ext>
                </a:extLst>
              </a:tr>
            </a:tbl>
          </a:graphicData>
        </a:graphic>
      </p:graphicFrame>
      <p:sp>
        <p:nvSpPr>
          <p:cNvPr id="60419" name="Footer Placeholder 3"/>
          <p:cNvSpPr>
            <a:spLocks noGrp="1"/>
          </p:cNvSpPr>
          <p:nvPr>
            <p:ph type="ftr" sz="quarter" idx="14"/>
          </p:nvPr>
        </p:nvSpPr>
        <p:spPr bwMode="auto">
          <a:xfrm>
            <a:off x="1" y="6352697"/>
            <a:ext cx="8382000"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0421"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9BB25B0-F8E2-4481-834E-2FEA510D8966}" type="slidenum">
              <a:rPr lang="en-US" altLang="en-US" sz="1200" smtClean="0">
                <a:solidFill>
                  <a:srgbClr val="002060"/>
                </a:solidFill>
              </a:rPr>
              <a:pPr eaLnBrk="1" hangingPunct="1"/>
              <a:t>36</a:t>
            </a:fld>
            <a:endParaRPr lang="en-US" altLang="en-US" sz="1200">
              <a:solidFill>
                <a:srgbClr val="002060"/>
              </a:solidFill>
            </a:endParaRPr>
          </a:p>
        </p:txBody>
      </p:sp>
    </p:spTree>
    <p:extLst>
      <p:ext uri="{BB962C8B-B14F-4D97-AF65-F5344CB8AC3E}">
        <p14:creationId xmlns:p14="http://schemas.microsoft.com/office/powerpoint/2010/main" val="4176754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wrap="square" anchor="t"/>
          <a:lstStyle/>
          <a:p>
            <a:r>
              <a:rPr lang="en-US" altLang="en-US" dirty="0"/>
              <a:t>Taxes and Equity, Part 4</a:t>
            </a:r>
          </a:p>
        </p:txBody>
      </p:sp>
      <p:sp>
        <p:nvSpPr>
          <p:cNvPr id="61443" name="Content Placeholder 2"/>
          <p:cNvSpPr>
            <a:spLocks noGrp="1"/>
          </p:cNvSpPr>
          <p:nvPr>
            <p:ph idx="1"/>
          </p:nvPr>
        </p:nvSpPr>
        <p:spPr>
          <a:xfrm>
            <a:off x="277813" y="1025525"/>
            <a:ext cx="8588375" cy="4232275"/>
          </a:xfrm>
        </p:spPr>
        <p:txBody>
          <a:bodyPr/>
          <a:lstStyle/>
          <a:p>
            <a:r>
              <a:rPr lang="en-US" altLang="en-US" sz="3200" dirty="0"/>
              <a:t>Horizontal equity</a:t>
            </a:r>
          </a:p>
          <a:p>
            <a:pPr lvl="1"/>
            <a:r>
              <a:rPr lang="en-US" altLang="en-US" sz="2800" dirty="0"/>
              <a:t>Taxpayers with similar abilities to pay taxes should pay the same amount</a:t>
            </a:r>
          </a:p>
          <a:p>
            <a:pPr lvl="1"/>
            <a:r>
              <a:rPr lang="en-US" altLang="en-US" sz="2800" dirty="0"/>
              <a:t>Similar taxpayers</a:t>
            </a:r>
          </a:p>
          <a:p>
            <a:pPr lvl="2"/>
            <a:r>
              <a:rPr lang="en-US" altLang="en-US" sz="2400" dirty="0"/>
              <a:t>Determine which differences are relevant for a family’s ability to pay and which differences are not</a:t>
            </a:r>
          </a:p>
          <a:p>
            <a:pPr lvl="1"/>
            <a:r>
              <a:rPr lang="en-US" altLang="en-US" sz="2800" dirty="0"/>
              <a:t>U.S. income tax</a:t>
            </a:r>
          </a:p>
          <a:p>
            <a:pPr lvl="2"/>
            <a:r>
              <a:rPr lang="en-US" altLang="en-US" sz="2400" dirty="0"/>
              <a:t>Special provisions that alter a family’s tax based on its specific circumstances</a:t>
            </a:r>
          </a:p>
        </p:txBody>
      </p:sp>
      <p:sp>
        <p:nvSpPr>
          <p:cNvPr id="61444"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14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ACE213A-C31F-45E5-81AD-BF1084B6EAA4}" type="slidenum">
              <a:rPr lang="en-US" altLang="en-US" sz="1200" smtClean="0">
                <a:solidFill>
                  <a:srgbClr val="002060"/>
                </a:solidFill>
              </a:rPr>
              <a:pPr eaLnBrk="1" hangingPunct="1"/>
              <a:t>37</a:t>
            </a:fld>
            <a:endParaRPr lang="en-US" altLang="en-US" sz="1200">
              <a:solidFill>
                <a:srgbClr val="002060"/>
              </a:solidFill>
            </a:endParaRPr>
          </a:p>
        </p:txBody>
      </p:sp>
    </p:spTree>
    <p:extLst>
      <p:ext uri="{BB962C8B-B14F-4D97-AF65-F5344CB8AC3E}">
        <p14:creationId xmlns:p14="http://schemas.microsoft.com/office/powerpoint/2010/main" val="4186907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wrap="square" anchor="t"/>
          <a:lstStyle/>
          <a:p>
            <a:r>
              <a:rPr lang="en-US" altLang="en-US" dirty="0"/>
              <a:t>Taxes and Equity, Part</a:t>
            </a:r>
            <a:r>
              <a:rPr lang="en-US" altLang="en-US" baseline="0" dirty="0"/>
              <a:t> 5</a:t>
            </a:r>
            <a:endParaRPr lang="en-US" altLang="en-US" dirty="0"/>
          </a:p>
        </p:txBody>
      </p:sp>
      <p:sp>
        <p:nvSpPr>
          <p:cNvPr id="62467" name="Content Placeholder 2"/>
          <p:cNvSpPr>
            <a:spLocks noGrp="1"/>
          </p:cNvSpPr>
          <p:nvPr>
            <p:ph idx="1"/>
          </p:nvPr>
        </p:nvSpPr>
        <p:spPr>
          <a:xfrm>
            <a:off x="277813" y="1025525"/>
            <a:ext cx="8588375" cy="5070475"/>
          </a:xfrm>
        </p:spPr>
        <p:txBody>
          <a:bodyPr/>
          <a:lstStyle/>
          <a:p>
            <a:r>
              <a:rPr lang="en-US" altLang="en-US" dirty="0"/>
              <a:t>Tax incidence</a:t>
            </a:r>
          </a:p>
          <a:p>
            <a:pPr lvl="1"/>
            <a:r>
              <a:rPr lang="en-US" altLang="en-US" dirty="0"/>
              <a:t>Who bears the burden of taxes</a:t>
            </a:r>
          </a:p>
          <a:p>
            <a:pPr lvl="1"/>
            <a:r>
              <a:rPr lang="en-US" altLang="en-US" dirty="0"/>
              <a:t>Central to evaluating tax equity</a:t>
            </a:r>
          </a:p>
          <a:p>
            <a:pPr lvl="1"/>
            <a:r>
              <a:rPr lang="en-US" altLang="en-US" dirty="0"/>
              <a:t>Person who bears the burden a tax</a:t>
            </a:r>
          </a:p>
          <a:p>
            <a:pPr lvl="2"/>
            <a:r>
              <a:rPr lang="en-US" altLang="en-US" dirty="0"/>
              <a:t>Not always the person who gets the tax bill from the government</a:t>
            </a:r>
          </a:p>
          <a:p>
            <a:r>
              <a:rPr lang="en-US" altLang="en-US" dirty="0"/>
              <a:t>Taxes alter supply and demand</a:t>
            </a:r>
          </a:p>
          <a:p>
            <a:pPr lvl="1"/>
            <a:r>
              <a:rPr lang="en-US" altLang="en-US" dirty="0"/>
              <a:t>Alter equilibrium prices</a:t>
            </a:r>
          </a:p>
          <a:p>
            <a:pPr lvl="1"/>
            <a:r>
              <a:rPr lang="en-US" altLang="en-US" dirty="0"/>
              <a:t>Indirect effects</a:t>
            </a:r>
          </a:p>
        </p:txBody>
      </p:sp>
      <p:sp>
        <p:nvSpPr>
          <p:cNvPr id="62468"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24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ABF92B3-8F96-4E87-B8EB-D7D5722C1B25}" type="slidenum">
              <a:rPr lang="en-US" altLang="en-US" sz="1200" smtClean="0">
                <a:solidFill>
                  <a:srgbClr val="002060"/>
                </a:solidFill>
              </a:rPr>
              <a:pPr eaLnBrk="1" hangingPunct="1"/>
              <a:t>38</a:t>
            </a:fld>
            <a:endParaRPr lang="en-US" altLang="en-US" sz="1200">
              <a:solidFill>
                <a:srgbClr val="002060"/>
              </a:solidFill>
            </a:endParaRPr>
          </a:p>
        </p:txBody>
      </p:sp>
    </p:spTree>
    <p:extLst>
      <p:ext uri="{BB962C8B-B14F-4D97-AF65-F5344CB8AC3E}">
        <p14:creationId xmlns:p14="http://schemas.microsoft.com/office/powerpoint/2010/main" val="2544333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p:txBody>
          <a:bodyPr anchor="t"/>
          <a:lstStyle/>
          <a:p>
            <a:r>
              <a:rPr lang="en-US" altLang="en-US" dirty="0"/>
              <a:t>Who pays the corporate income tax?, Part 1</a:t>
            </a:r>
          </a:p>
        </p:txBody>
      </p:sp>
      <p:sp>
        <p:nvSpPr>
          <p:cNvPr id="63491" name="Content Placeholder 1"/>
          <p:cNvSpPr>
            <a:spLocks noGrp="1"/>
          </p:cNvSpPr>
          <p:nvPr>
            <p:ph idx="1"/>
          </p:nvPr>
        </p:nvSpPr>
        <p:spPr>
          <a:xfrm>
            <a:off x="457200" y="688622"/>
            <a:ext cx="8458200" cy="4492978"/>
          </a:xfrm>
        </p:spPr>
        <p:txBody>
          <a:bodyPr/>
          <a:lstStyle/>
          <a:p>
            <a:pPr marL="0" indent="0">
              <a:buNone/>
            </a:pPr>
            <a:r>
              <a:rPr lang="en-US" altLang="en-US" i="1" dirty="0"/>
              <a:t>People pay all taxes</a:t>
            </a:r>
          </a:p>
          <a:p>
            <a:r>
              <a:rPr lang="en-US" altLang="en-US" dirty="0"/>
              <a:t>Tax on a corporation</a:t>
            </a:r>
          </a:p>
          <a:p>
            <a:pPr lvl="1"/>
            <a:r>
              <a:rPr lang="en-US" altLang="en-US" dirty="0"/>
              <a:t>Corporation – more like a tax collector than taxpayer</a:t>
            </a:r>
          </a:p>
          <a:p>
            <a:pPr lvl="1"/>
            <a:r>
              <a:rPr lang="en-US" altLang="en-US" dirty="0"/>
              <a:t>Burden of the tax ultimately falls on people</a:t>
            </a:r>
          </a:p>
          <a:p>
            <a:pPr lvl="1"/>
            <a:r>
              <a:rPr lang="en-US" altLang="en-US" dirty="0"/>
              <a:t>Workers and customers bear much of the burden of the corporate income tax</a:t>
            </a:r>
          </a:p>
        </p:txBody>
      </p:sp>
      <p:sp>
        <p:nvSpPr>
          <p:cNvPr id="63492" name="Footer Placeholder 4"/>
          <p:cNvSpPr>
            <a:spLocks noGrp="1"/>
          </p:cNvSpPr>
          <p:nvPr>
            <p:ph type="ftr" sz="quarter" idx="11"/>
          </p:nvPr>
        </p:nvSpPr>
        <p:spPr bwMode="auto">
          <a:xfrm>
            <a:off x="0" y="6400801"/>
            <a:ext cx="8382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349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82E8AFD-FB4C-4EAE-9D57-392185B925F9}" type="slidenum">
              <a:rPr lang="en-US" altLang="en-US" sz="1200" smtClean="0">
                <a:solidFill>
                  <a:srgbClr val="002060"/>
                </a:solidFill>
              </a:rPr>
              <a:pPr eaLnBrk="1" hangingPunct="1"/>
              <a:t>39</a:t>
            </a:fld>
            <a:endParaRPr lang="en-US" altLang="en-US" sz="1200">
              <a:solidFill>
                <a:srgbClr val="002060"/>
              </a:solidFill>
            </a:endParaRPr>
          </a:p>
        </p:txBody>
      </p:sp>
    </p:spTree>
    <p:extLst>
      <p:ext uri="{BB962C8B-B14F-4D97-AF65-F5344CB8AC3E}">
        <p14:creationId xmlns:p14="http://schemas.microsoft.com/office/powerpoint/2010/main" val="63412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lstStyle/>
          <a:p>
            <a:r>
              <a:rPr lang="en-US" altLang="en-US" sz="3600" dirty="0"/>
              <a:t>An Overview of U.S. Taxation, Part 1</a:t>
            </a:r>
          </a:p>
        </p:txBody>
      </p:sp>
      <p:sp>
        <p:nvSpPr>
          <p:cNvPr id="12291" name="Content Placeholder 2"/>
          <p:cNvSpPr>
            <a:spLocks noGrp="1"/>
          </p:cNvSpPr>
          <p:nvPr>
            <p:ph idx="1"/>
          </p:nvPr>
        </p:nvSpPr>
        <p:spPr>
          <a:xfrm>
            <a:off x="304800" y="1143000"/>
            <a:ext cx="8588375" cy="4460875"/>
          </a:xfrm>
        </p:spPr>
        <p:txBody>
          <a:bodyPr/>
          <a:lstStyle/>
          <a:p>
            <a:r>
              <a:rPr lang="en-US" altLang="en-US" dirty="0"/>
              <a:t>Government revenue – increased </a:t>
            </a:r>
          </a:p>
          <a:p>
            <a:pPr lvl="1"/>
            <a:r>
              <a:rPr lang="en-US" altLang="en-US" dirty="0"/>
              <a:t>As percentage of total income</a:t>
            </a:r>
          </a:p>
          <a:p>
            <a:pPr lvl="1"/>
            <a:r>
              <a:rPr lang="en-US" altLang="en-US" dirty="0"/>
              <a:t>As economy’s income has grown</a:t>
            </a:r>
          </a:p>
          <a:p>
            <a:pPr lvl="2"/>
            <a:r>
              <a:rPr lang="en-US" altLang="en-US" dirty="0"/>
              <a:t>Government’s revenue from taxation has grown even more</a:t>
            </a:r>
          </a:p>
          <a:p>
            <a:r>
              <a:rPr lang="en-US" altLang="en-US" dirty="0"/>
              <a:t>As a nation gets richer</a:t>
            </a:r>
          </a:p>
          <a:p>
            <a:pPr lvl="1"/>
            <a:r>
              <a:rPr lang="en-US" altLang="en-US" dirty="0"/>
              <a:t>Government takes a larger share of income in taxes</a:t>
            </a:r>
          </a:p>
        </p:txBody>
      </p:sp>
      <p:sp>
        <p:nvSpPr>
          <p:cNvPr id="12292"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8566638-A927-400C-83FA-573EEE24556D}" type="slidenum">
              <a:rPr lang="en-US" altLang="en-US" sz="1200" smtClean="0">
                <a:solidFill>
                  <a:srgbClr val="002060"/>
                </a:solidFill>
              </a:rPr>
              <a:pPr eaLnBrk="1" hangingPunct="1"/>
              <a:t>4</a:t>
            </a:fld>
            <a:endParaRPr lang="en-US" altLang="en-US" sz="1200">
              <a:solidFill>
                <a:srgbClr val="002060"/>
              </a:solidFill>
            </a:endParaRPr>
          </a:p>
        </p:txBody>
      </p:sp>
    </p:spTree>
    <p:extLst>
      <p:ext uri="{BB962C8B-B14F-4D97-AF65-F5344CB8AC3E}">
        <p14:creationId xmlns:p14="http://schemas.microsoft.com/office/powerpoint/2010/main" val="1648571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2"/>
          <p:cNvSpPr>
            <a:spLocks noGrp="1"/>
          </p:cNvSpPr>
          <p:nvPr>
            <p:ph type="title"/>
          </p:nvPr>
        </p:nvSpPr>
        <p:spPr/>
        <p:txBody>
          <a:bodyPr anchor="t"/>
          <a:lstStyle/>
          <a:p>
            <a:r>
              <a:rPr lang="en-US" altLang="en-US" dirty="0"/>
              <a:t>Who pays the corporate income tax?, Part 2</a:t>
            </a:r>
          </a:p>
        </p:txBody>
      </p:sp>
      <p:sp>
        <p:nvSpPr>
          <p:cNvPr id="64515" name="Content Placeholder 1"/>
          <p:cNvSpPr>
            <a:spLocks noGrp="1"/>
          </p:cNvSpPr>
          <p:nvPr>
            <p:ph idx="1"/>
          </p:nvPr>
        </p:nvSpPr>
        <p:spPr>
          <a:xfrm>
            <a:off x="457200" y="688622"/>
            <a:ext cx="3733800" cy="5254978"/>
          </a:xfrm>
        </p:spPr>
        <p:txBody>
          <a:bodyPr/>
          <a:lstStyle/>
          <a:p>
            <a:pPr marL="0" indent="0">
              <a:buNone/>
            </a:pPr>
            <a:r>
              <a:rPr lang="en-US" altLang="en-US" i="1" dirty="0"/>
              <a:t>People pay all taxes</a:t>
            </a:r>
          </a:p>
          <a:p>
            <a:r>
              <a:rPr lang="en-US" altLang="en-US" dirty="0"/>
              <a:t>Tax on a corporation</a:t>
            </a:r>
          </a:p>
          <a:p>
            <a:pPr lvl="1"/>
            <a:r>
              <a:rPr lang="en-US" altLang="en-US" dirty="0"/>
              <a:t>Popular </a:t>
            </a:r>
          </a:p>
          <a:p>
            <a:pPr marL="457200" lvl="1" indent="0">
              <a:buNone/>
            </a:pPr>
            <a:r>
              <a:rPr lang="en-US" altLang="en-US" dirty="0"/>
              <a:t>because it </a:t>
            </a:r>
          </a:p>
          <a:p>
            <a:pPr marL="457200" lvl="1" indent="0">
              <a:buNone/>
            </a:pPr>
            <a:r>
              <a:rPr lang="en-US" altLang="en-US" dirty="0"/>
              <a:t>appears to be</a:t>
            </a:r>
          </a:p>
          <a:p>
            <a:pPr marL="457200" lvl="1" indent="0">
              <a:buNone/>
            </a:pPr>
            <a:r>
              <a:rPr lang="en-US" altLang="en-US" dirty="0"/>
              <a:t>paid by rich </a:t>
            </a:r>
          </a:p>
          <a:p>
            <a:pPr marL="457200" lvl="1" indent="0">
              <a:buNone/>
            </a:pPr>
            <a:r>
              <a:rPr lang="en-US" altLang="en-US" dirty="0"/>
              <a:t>corporations</a:t>
            </a:r>
          </a:p>
        </p:txBody>
      </p:sp>
      <p:sp>
        <p:nvSpPr>
          <p:cNvPr id="2" name="Content Placeholder 1"/>
          <p:cNvSpPr>
            <a:spLocks noGrp="1"/>
          </p:cNvSpPr>
          <p:nvPr>
            <p:ph sz="quarter" idx="12"/>
          </p:nvPr>
        </p:nvSpPr>
        <p:spPr>
          <a:xfrm>
            <a:off x="4925676" y="4756180"/>
            <a:ext cx="3960355" cy="1066800"/>
          </a:xfrm>
        </p:spPr>
        <p:txBody>
          <a:bodyPr/>
          <a:lstStyle/>
          <a:p>
            <a:r>
              <a:rPr lang="en-US" altLang="en-US" sz="2000" i="1" dirty="0">
                <a:solidFill>
                  <a:schemeClr val="accent6">
                    <a:lumMod val="50000"/>
                  </a:schemeClr>
                </a:solidFill>
                <a:latin typeface="Cambria" panose="02040503050406030204" pitchFamily="18" charset="0"/>
              </a:rPr>
              <a:t>This worker pays part of the corporate income tax.</a:t>
            </a:r>
            <a:endParaRPr lang="en-US" altLang="en-US" sz="2000" dirty="0">
              <a:solidFill>
                <a:schemeClr val="accent6">
                  <a:lumMod val="50000"/>
                </a:schemeClr>
              </a:solidFill>
              <a:latin typeface="Cambria" panose="02040503050406030204" pitchFamily="18" charset="0"/>
            </a:endParaRPr>
          </a:p>
        </p:txBody>
      </p:sp>
      <p:pic>
        <p:nvPicPr>
          <p:cNvPr id="8196" name="Picture 4" descr="A manufacturing worker who is using a machine to build on a factory line for car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319" y="1219200"/>
            <a:ext cx="3960356" cy="2554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516" name="Footer Placeholder 4"/>
          <p:cNvSpPr>
            <a:spLocks noGrp="1"/>
          </p:cNvSpPr>
          <p:nvPr>
            <p:ph type="ftr" sz="quarter" idx="11"/>
          </p:nvPr>
        </p:nvSpPr>
        <p:spPr bwMode="auto">
          <a:xfrm>
            <a:off x="0" y="6400801"/>
            <a:ext cx="8153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451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EAF7D93-BE1A-48A7-84F0-0392E4A40AAE}" type="slidenum">
              <a:rPr lang="en-US" altLang="en-US" sz="1200" smtClean="0">
                <a:solidFill>
                  <a:srgbClr val="002060"/>
                </a:solidFill>
              </a:rPr>
              <a:pPr eaLnBrk="1" hangingPunct="1"/>
              <a:t>40</a:t>
            </a:fld>
            <a:endParaRPr lang="en-US" altLang="en-US" sz="1200">
              <a:solidFill>
                <a:srgbClr val="002060"/>
              </a:solidFill>
            </a:endParaRPr>
          </a:p>
        </p:txBody>
      </p:sp>
    </p:spTree>
    <p:extLst>
      <p:ext uri="{BB962C8B-B14F-4D97-AF65-F5344CB8AC3E}">
        <p14:creationId xmlns:p14="http://schemas.microsoft.com/office/powerpoint/2010/main" val="1078230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wrap="square" anchor="t"/>
          <a:lstStyle/>
          <a:p>
            <a:r>
              <a:rPr lang="en-US" altLang="en-US" sz="3200" dirty="0"/>
              <a:t>Trade-off: Equity and Efficiency, Part 1</a:t>
            </a:r>
          </a:p>
        </p:txBody>
      </p:sp>
      <p:sp>
        <p:nvSpPr>
          <p:cNvPr id="65539" name="Content Placeholder 2"/>
          <p:cNvSpPr>
            <a:spLocks noGrp="1"/>
          </p:cNvSpPr>
          <p:nvPr>
            <p:ph idx="1"/>
          </p:nvPr>
        </p:nvSpPr>
        <p:spPr>
          <a:xfrm>
            <a:off x="277813" y="1025525"/>
            <a:ext cx="8588375" cy="4994275"/>
          </a:xfrm>
        </p:spPr>
        <p:txBody>
          <a:bodyPr/>
          <a:lstStyle/>
          <a:p>
            <a:r>
              <a:rPr lang="en-US" altLang="en-US" dirty="0"/>
              <a:t>Equity and efficiency</a:t>
            </a:r>
          </a:p>
          <a:p>
            <a:pPr lvl="1"/>
            <a:r>
              <a:rPr lang="en-US" altLang="en-US" dirty="0"/>
              <a:t>The two most important goals of a tax system</a:t>
            </a:r>
          </a:p>
          <a:p>
            <a:pPr lvl="1"/>
            <a:r>
              <a:rPr lang="en-US" altLang="en-US" dirty="0"/>
              <a:t>Often conflict</a:t>
            </a:r>
          </a:p>
          <a:p>
            <a:pPr lvl="2"/>
            <a:r>
              <a:rPr lang="en-US" altLang="en-US" dirty="0"/>
              <a:t>Especially when equity is judged by the progressivity of the tax system</a:t>
            </a:r>
          </a:p>
          <a:p>
            <a:r>
              <a:rPr lang="en-US" altLang="en-US" dirty="0"/>
              <a:t>1980, marginal tax rate </a:t>
            </a:r>
          </a:p>
          <a:p>
            <a:pPr lvl="1"/>
            <a:r>
              <a:rPr lang="en-US" altLang="en-US" dirty="0"/>
              <a:t>Richest Americans: 50%</a:t>
            </a:r>
          </a:p>
          <a:p>
            <a:pPr lvl="2"/>
            <a:r>
              <a:rPr lang="en-US" altLang="en-US" dirty="0"/>
              <a:t>70% on interest income</a:t>
            </a:r>
          </a:p>
        </p:txBody>
      </p:sp>
      <p:sp>
        <p:nvSpPr>
          <p:cNvPr id="65540"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55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A0568C0-6CA2-4CDE-A207-A75BD563E073}" type="slidenum">
              <a:rPr lang="en-US" altLang="en-US" sz="1200" smtClean="0">
                <a:solidFill>
                  <a:srgbClr val="002060"/>
                </a:solidFill>
              </a:rPr>
              <a:pPr eaLnBrk="1" hangingPunct="1"/>
              <a:t>41</a:t>
            </a:fld>
            <a:endParaRPr lang="en-US" altLang="en-US" sz="1200">
              <a:solidFill>
                <a:srgbClr val="002060"/>
              </a:solidFill>
            </a:endParaRPr>
          </a:p>
        </p:txBody>
      </p:sp>
    </p:spTree>
    <p:extLst>
      <p:ext uri="{BB962C8B-B14F-4D97-AF65-F5344CB8AC3E}">
        <p14:creationId xmlns:p14="http://schemas.microsoft.com/office/powerpoint/2010/main" val="1354808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wrap="square" anchor="t"/>
          <a:lstStyle/>
          <a:p>
            <a:r>
              <a:rPr lang="en-US" altLang="en-US" sz="3200" dirty="0"/>
              <a:t>Trade-off: Equity and Efficiency, Part 2</a:t>
            </a:r>
          </a:p>
        </p:txBody>
      </p:sp>
      <p:sp>
        <p:nvSpPr>
          <p:cNvPr id="66563" name="Content Placeholder 2"/>
          <p:cNvSpPr>
            <a:spLocks noGrp="1"/>
          </p:cNvSpPr>
          <p:nvPr>
            <p:ph idx="1"/>
          </p:nvPr>
        </p:nvSpPr>
        <p:spPr>
          <a:xfrm>
            <a:off x="277813" y="1025525"/>
            <a:ext cx="8588375" cy="3927475"/>
          </a:xfrm>
        </p:spPr>
        <p:txBody>
          <a:bodyPr/>
          <a:lstStyle/>
          <a:p>
            <a:r>
              <a:rPr lang="en-US" altLang="en-US" dirty="0"/>
              <a:t>Ronald Reagan, president, 1980</a:t>
            </a:r>
          </a:p>
          <a:p>
            <a:pPr lvl="1"/>
            <a:r>
              <a:rPr lang="en-US" altLang="en-US" dirty="0"/>
              <a:t>The high tax rates greatly distorted economic incentives to work and save</a:t>
            </a:r>
          </a:p>
          <a:p>
            <a:pPr lvl="1"/>
            <a:r>
              <a:rPr lang="en-US" altLang="en-US" dirty="0"/>
              <a:t>Priority: tax reform</a:t>
            </a:r>
          </a:p>
          <a:p>
            <a:pPr lvl="1"/>
            <a:r>
              <a:rPr lang="en-US" altLang="en-US" dirty="0"/>
              <a:t>1981 and 1986: large cuts in tax rates</a:t>
            </a:r>
          </a:p>
          <a:p>
            <a:pPr lvl="1"/>
            <a:r>
              <a:rPr lang="en-US" altLang="en-US" dirty="0"/>
              <a:t>Left office in 1989; marginal tax rate</a:t>
            </a:r>
          </a:p>
          <a:p>
            <a:pPr lvl="2"/>
            <a:r>
              <a:rPr lang="en-US" altLang="en-US" dirty="0"/>
              <a:t>Richest Americans: 28%</a:t>
            </a:r>
          </a:p>
        </p:txBody>
      </p:sp>
      <p:sp>
        <p:nvSpPr>
          <p:cNvPr id="66564"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65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69CB4C2-D0B1-4449-889E-D011F08AD3F4}" type="slidenum">
              <a:rPr lang="en-US" altLang="en-US" sz="1200" smtClean="0">
                <a:solidFill>
                  <a:srgbClr val="002060"/>
                </a:solidFill>
              </a:rPr>
              <a:pPr eaLnBrk="1" hangingPunct="1"/>
              <a:t>42</a:t>
            </a:fld>
            <a:endParaRPr lang="en-US" altLang="en-US" sz="1200">
              <a:solidFill>
                <a:srgbClr val="002060"/>
              </a:solidFill>
            </a:endParaRPr>
          </a:p>
        </p:txBody>
      </p:sp>
    </p:spTree>
    <p:extLst>
      <p:ext uri="{BB962C8B-B14F-4D97-AF65-F5344CB8AC3E}">
        <p14:creationId xmlns:p14="http://schemas.microsoft.com/office/powerpoint/2010/main" val="3311370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wrap="square" anchor="t"/>
          <a:lstStyle/>
          <a:p>
            <a:r>
              <a:rPr lang="en-US" altLang="en-US" sz="3200" dirty="0"/>
              <a:t>Trade-off: Equity and Efficiency, Part 3</a:t>
            </a:r>
          </a:p>
        </p:txBody>
      </p:sp>
      <p:sp>
        <p:nvSpPr>
          <p:cNvPr id="67587" name="Content Placeholder 2"/>
          <p:cNvSpPr>
            <a:spLocks noGrp="1"/>
          </p:cNvSpPr>
          <p:nvPr>
            <p:ph idx="1"/>
          </p:nvPr>
        </p:nvSpPr>
        <p:spPr>
          <a:xfrm>
            <a:off x="277813" y="1025525"/>
            <a:ext cx="8588375" cy="4079875"/>
          </a:xfrm>
        </p:spPr>
        <p:txBody>
          <a:bodyPr/>
          <a:lstStyle/>
          <a:p>
            <a:r>
              <a:rPr lang="en-US" altLang="en-US" dirty="0"/>
              <a:t>1993, President Bill Clinton </a:t>
            </a:r>
          </a:p>
          <a:p>
            <a:pPr lvl="1"/>
            <a:r>
              <a:rPr lang="en-US" altLang="en-US" dirty="0"/>
              <a:t>40% marginal tax rate on the richest Americans</a:t>
            </a:r>
          </a:p>
          <a:p>
            <a:r>
              <a:rPr lang="en-US" altLang="en-US" dirty="0"/>
              <a:t>President George W. Bush  </a:t>
            </a:r>
          </a:p>
          <a:p>
            <a:pPr lvl="1"/>
            <a:r>
              <a:rPr lang="en-US" altLang="en-US" dirty="0"/>
              <a:t>35% marginal tax rate</a:t>
            </a:r>
          </a:p>
          <a:p>
            <a:r>
              <a:rPr lang="en-US" altLang="en-US" dirty="0"/>
              <a:t>President Barack Obama, 2013</a:t>
            </a:r>
          </a:p>
          <a:p>
            <a:pPr lvl="1"/>
            <a:r>
              <a:rPr lang="en-US" altLang="en-US" dirty="0"/>
              <a:t>40% marginal tax rate  </a:t>
            </a:r>
          </a:p>
        </p:txBody>
      </p:sp>
      <p:sp>
        <p:nvSpPr>
          <p:cNvPr id="67588"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75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DF0458E-C0D8-441F-A758-4606B1AA0EB0}" type="slidenum">
              <a:rPr lang="en-US" altLang="en-US" sz="1200" smtClean="0">
                <a:solidFill>
                  <a:srgbClr val="002060"/>
                </a:solidFill>
              </a:rPr>
              <a:pPr eaLnBrk="1" hangingPunct="1"/>
              <a:t>43</a:t>
            </a:fld>
            <a:endParaRPr lang="en-US" altLang="en-US" sz="1200">
              <a:solidFill>
                <a:srgbClr val="002060"/>
              </a:solidFill>
            </a:endParaRPr>
          </a:p>
        </p:txBody>
      </p:sp>
    </p:spTree>
    <p:extLst>
      <p:ext uri="{BB962C8B-B14F-4D97-AF65-F5344CB8AC3E}">
        <p14:creationId xmlns:p14="http://schemas.microsoft.com/office/powerpoint/2010/main" val="353173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a:t>
            </a:r>
            <a:r>
              <a:rPr lang="en-US" sz="2800" dirty="0"/>
              <a:t>	Receipts of the Federal Government: 2014</a:t>
            </a:r>
          </a:p>
        </p:txBody>
      </p:sp>
      <p:graphicFrame>
        <p:nvGraphicFramePr>
          <p:cNvPr id="3" name="Table 2" descr="A table of the federal income tax rates for 2014. The table has 4 columns and 6 rows. The column headers are tax, amount in billions, amount per person, and percent of receipts. "/>
          <p:cNvGraphicFramePr>
            <a:graphicFrameLocks noGrp="1"/>
          </p:cNvGraphicFramePr>
          <p:nvPr>
            <p:extLst>
              <p:ext uri="{D42A27DB-BD31-4B8C-83A1-F6EECF244321}">
                <p14:modId xmlns:p14="http://schemas.microsoft.com/office/powerpoint/2010/main" val="877652434"/>
              </p:ext>
            </p:extLst>
          </p:nvPr>
        </p:nvGraphicFramePr>
        <p:xfrm>
          <a:off x="419100" y="2514600"/>
          <a:ext cx="8305800" cy="2130669"/>
        </p:xfrm>
        <a:graphic>
          <a:graphicData uri="http://schemas.openxmlformats.org/drawingml/2006/table">
            <a:tbl>
              <a:tblPr firstRow="1" bandRow="1">
                <a:tableStyleId>{69C7853C-536D-4A76-A0AE-DD22124D55A5}</a:tableStyleId>
              </a:tblPr>
              <a:tblGrid>
                <a:gridCol w="207645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6450">
                  <a:extLst>
                    <a:ext uri="{9D8B030D-6E8A-4147-A177-3AD203B41FA5}">
                      <a16:colId xmlns:a16="http://schemas.microsoft.com/office/drawing/2014/main" val="20002"/>
                    </a:ext>
                  </a:extLst>
                </a:gridCol>
                <a:gridCol w="2076450">
                  <a:extLst>
                    <a:ext uri="{9D8B030D-6E8A-4147-A177-3AD203B41FA5}">
                      <a16:colId xmlns:a16="http://schemas.microsoft.com/office/drawing/2014/main" val="20003"/>
                    </a:ext>
                  </a:extLst>
                </a:gridCol>
              </a:tblGrid>
              <a:tr h="379140">
                <a:tc>
                  <a:txBody>
                    <a:bodyPr/>
                    <a:lstStyle/>
                    <a:p>
                      <a:r>
                        <a:rPr lang="en-US" sz="1400" dirty="0">
                          <a:solidFill>
                            <a:schemeClr val="tx1"/>
                          </a:solidFill>
                        </a:rPr>
                        <a:t>Tax</a:t>
                      </a:r>
                    </a:p>
                  </a:txBody>
                  <a:tcPr>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Amount</a:t>
                      </a:r>
                      <a:r>
                        <a:rPr lang="en-US" sz="1400" baseline="0" dirty="0">
                          <a:solidFill>
                            <a:schemeClr val="tx1"/>
                          </a:solidFill>
                        </a:rPr>
                        <a:t> (billions)</a:t>
                      </a:r>
                      <a:endParaRPr lang="en-US" sz="140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Amount per person</a:t>
                      </a:r>
                    </a:p>
                  </a:txBody>
                  <a:tcPr>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Percent of receipts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9140">
                <a:tc>
                  <a:txBody>
                    <a:bodyPr/>
                    <a:lstStyle/>
                    <a:p>
                      <a:r>
                        <a:rPr lang="en-US" sz="1400" dirty="0">
                          <a:solidFill>
                            <a:schemeClr val="tx1"/>
                          </a:solidFill>
                        </a:rPr>
                        <a:t>Personal</a:t>
                      </a:r>
                      <a:r>
                        <a:rPr lang="en-US" sz="1400" baseline="0" dirty="0">
                          <a:solidFill>
                            <a:schemeClr val="tx1"/>
                          </a:solidFill>
                        </a:rPr>
                        <a:t> income taxes</a:t>
                      </a:r>
                      <a:endParaRPr lang="en-US" sz="14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r>
                        <a:rPr lang="en-US" sz="1400" dirty="0">
                          <a:solidFill>
                            <a:schemeClr val="tx1"/>
                          </a:solidFill>
                        </a:rPr>
                        <a:t>$1,397</a:t>
                      </a:r>
                    </a:p>
                  </a:txBody>
                  <a:tcPr>
                    <a:lnT w="12700" cap="flat" cmpd="sng" algn="ctr">
                      <a:solidFill>
                        <a:schemeClr val="tx1"/>
                      </a:solidFill>
                      <a:prstDash val="solid"/>
                      <a:round/>
                      <a:headEnd type="none" w="med" len="med"/>
                      <a:tailEnd type="none" w="med" len="med"/>
                    </a:lnT>
                  </a:tcPr>
                </a:tc>
                <a:tc>
                  <a:txBody>
                    <a:bodyPr/>
                    <a:lstStyle/>
                    <a:p>
                      <a:r>
                        <a:rPr lang="en-US" sz="1400" dirty="0">
                          <a:solidFill>
                            <a:schemeClr val="tx1"/>
                          </a:solidFill>
                        </a:rPr>
                        <a:t>$4,379</a:t>
                      </a:r>
                    </a:p>
                  </a:txBody>
                  <a:tcPr>
                    <a:lnT w="12700" cap="flat" cmpd="sng" algn="ctr">
                      <a:solidFill>
                        <a:schemeClr val="tx1"/>
                      </a:solidFill>
                      <a:prstDash val="solid"/>
                      <a:round/>
                      <a:headEnd type="none" w="med" len="med"/>
                      <a:tailEnd type="none" w="med" len="med"/>
                    </a:lnT>
                  </a:tcPr>
                </a:tc>
                <a:tc>
                  <a:txBody>
                    <a:bodyPr/>
                    <a:lstStyle/>
                    <a:p>
                      <a:r>
                        <a:rPr lang="en-US" sz="1400" dirty="0">
                          <a:solidFill>
                            <a:schemeClr val="tx1"/>
                          </a:solidFill>
                        </a:rPr>
                        <a:t>45%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9140">
                <a:tc>
                  <a:txBody>
                    <a:bodyPr/>
                    <a:lstStyle/>
                    <a:p>
                      <a:r>
                        <a:rPr lang="en-US" sz="1400" dirty="0">
                          <a:solidFill>
                            <a:schemeClr val="tx1"/>
                          </a:solidFill>
                        </a:rPr>
                        <a:t>Social insurance taxes</a:t>
                      </a:r>
                    </a:p>
                  </a:txBody>
                  <a:tcPr/>
                </a:tc>
                <a:tc>
                  <a:txBody>
                    <a:bodyPr/>
                    <a:lstStyle/>
                    <a:p>
                      <a:r>
                        <a:rPr lang="en-US" sz="1400" dirty="0">
                          <a:solidFill>
                            <a:schemeClr val="tx1"/>
                          </a:solidFill>
                        </a:rPr>
                        <a:t>1,145</a:t>
                      </a:r>
                    </a:p>
                  </a:txBody>
                  <a:tcPr/>
                </a:tc>
                <a:tc>
                  <a:txBody>
                    <a:bodyPr/>
                    <a:lstStyle/>
                    <a:p>
                      <a:r>
                        <a:rPr lang="en-US" sz="1400" dirty="0">
                          <a:solidFill>
                            <a:schemeClr val="tx1"/>
                          </a:solidFill>
                        </a:rPr>
                        <a:t>3,589</a:t>
                      </a:r>
                    </a:p>
                  </a:txBody>
                  <a:tcPr/>
                </a:tc>
                <a:tc>
                  <a:txBody>
                    <a:bodyPr/>
                    <a:lstStyle/>
                    <a:p>
                      <a:r>
                        <a:rPr lang="en-US" sz="1400" dirty="0">
                          <a:solidFill>
                            <a:schemeClr val="tx1"/>
                          </a:solidFill>
                        </a:rPr>
                        <a:t>35</a:t>
                      </a:r>
                    </a:p>
                  </a:txBody>
                  <a:tcPr/>
                </a:tc>
                <a:extLst>
                  <a:ext uri="{0D108BD9-81ED-4DB2-BD59-A6C34878D82A}">
                    <a16:rowId xmlns:a16="http://schemas.microsoft.com/office/drawing/2014/main" val="10002"/>
                  </a:ext>
                </a:extLst>
              </a:tr>
              <a:tr h="383649">
                <a:tc>
                  <a:txBody>
                    <a:bodyPr/>
                    <a:lstStyle/>
                    <a:p>
                      <a:r>
                        <a:rPr lang="en-US" sz="1400" dirty="0">
                          <a:solidFill>
                            <a:schemeClr val="tx1"/>
                          </a:solidFill>
                        </a:rPr>
                        <a:t>Corporate income taxes</a:t>
                      </a:r>
                    </a:p>
                  </a:txBody>
                  <a:tcPr/>
                </a:tc>
                <a:tc>
                  <a:txBody>
                    <a:bodyPr/>
                    <a:lstStyle/>
                    <a:p>
                      <a:r>
                        <a:rPr lang="en-US" sz="1400" dirty="0">
                          <a:solidFill>
                            <a:schemeClr val="tx1"/>
                          </a:solidFill>
                        </a:rPr>
                        <a:t>418</a:t>
                      </a:r>
                    </a:p>
                  </a:txBody>
                  <a:tcPr/>
                </a:tc>
                <a:tc>
                  <a:txBody>
                    <a:bodyPr/>
                    <a:lstStyle/>
                    <a:p>
                      <a:r>
                        <a:rPr lang="en-US" sz="1400" dirty="0">
                          <a:solidFill>
                            <a:schemeClr val="tx1"/>
                          </a:solidFill>
                        </a:rPr>
                        <a:t>1,310</a:t>
                      </a:r>
                    </a:p>
                  </a:txBody>
                  <a:tcPr/>
                </a:tc>
                <a:tc>
                  <a:txBody>
                    <a:bodyPr/>
                    <a:lstStyle/>
                    <a:p>
                      <a:r>
                        <a:rPr lang="en-US" sz="1400" dirty="0">
                          <a:solidFill>
                            <a:schemeClr val="tx1"/>
                          </a:solidFill>
                        </a:rPr>
                        <a:t>13</a:t>
                      </a:r>
                    </a:p>
                  </a:txBody>
                  <a:tcPr/>
                </a:tc>
                <a:extLst>
                  <a:ext uri="{0D108BD9-81ED-4DB2-BD59-A6C34878D82A}">
                    <a16:rowId xmlns:a16="http://schemas.microsoft.com/office/drawing/2014/main" val="10003"/>
                  </a:ext>
                </a:extLst>
              </a:tr>
              <a:tr h="228600">
                <a:tc>
                  <a:txBody>
                    <a:bodyPr/>
                    <a:lstStyle/>
                    <a:p>
                      <a:r>
                        <a:rPr lang="en-US" sz="1400" dirty="0">
                          <a:solidFill>
                            <a:schemeClr val="tx1"/>
                          </a:solidFill>
                        </a:rPr>
                        <a:t>Other</a:t>
                      </a:r>
                    </a:p>
                  </a:txBody>
                  <a:tcPr/>
                </a:tc>
                <a:tc>
                  <a:txBody>
                    <a:bodyPr/>
                    <a:lstStyle/>
                    <a:p>
                      <a:r>
                        <a:rPr lang="en-US" sz="1400" dirty="0">
                          <a:solidFill>
                            <a:schemeClr val="tx1"/>
                          </a:solidFill>
                        </a:rPr>
                        <a:t>305</a:t>
                      </a:r>
                    </a:p>
                  </a:txBody>
                  <a:tcPr>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956</a:t>
                      </a:r>
                    </a:p>
                  </a:txBody>
                  <a:tcPr>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0854">
                <a:tc>
                  <a:txBody>
                    <a:bodyPr/>
                    <a:lstStyle/>
                    <a:p>
                      <a:r>
                        <a:rPr lang="en-US" sz="1400" dirty="0">
                          <a:solidFill>
                            <a:schemeClr val="tx1"/>
                          </a:solidFill>
                        </a:rPr>
                        <a:t>Total</a:t>
                      </a:r>
                    </a:p>
                  </a:txBody>
                  <a:tcPr/>
                </a:tc>
                <a:tc>
                  <a:txBody>
                    <a:bodyPr/>
                    <a:lstStyle/>
                    <a:p>
                      <a:r>
                        <a:rPr lang="en-US" sz="1400" u="sng" dirty="0">
                          <a:solidFill>
                            <a:schemeClr val="tx1"/>
                          </a:solidFill>
                        </a:rPr>
                        <a:t>$3,265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sng" dirty="0">
                          <a:solidFill>
                            <a:schemeClr val="tx1"/>
                          </a:solidFill>
                        </a:rPr>
                        <a:t>$10,235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u="sng" dirty="0">
                          <a:solidFill>
                            <a:schemeClr val="tx1"/>
                          </a:solidFill>
                        </a:rPr>
                        <a:t>100%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4"/>
          </p:nvPr>
        </p:nvSpPr>
        <p:spPr>
          <a:xfrm>
            <a:off x="1" y="6324600"/>
            <a:ext cx="8458200" cy="505303"/>
          </a:xfrm>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a:t>
            </a:fld>
            <a:endParaRPr lang="en-US" dirty="0"/>
          </a:p>
        </p:txBody>
      </p:sp>
    </p:spTree>
    <p:extLst>
      <p:ext uri="{BB962C8B-B14F-4D97-AF65-F5344CB8AC3E}">
        <p14:creationId xmlns:p14="http://schemas.microsoft.com/office/powerpoint/2010/main" val="523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lstStyle/>
          <a:p>
            <a:r>
              <a:rPr lang="en-US" altLang="en-US" sz="3600" dirty="0"/>
              <a:t>An Overview of U.S. Taxation, Part 2</a:t>
            </a:r>
          </a:p>
        </p:txBody>
      </p:sp>
      <p:sp>
        <p:nvSpPr>
          <p:cNvPr id="14339" name="Content Placeholder 2"/>
          <p:cNvSpPr>
            <a:spLocks noGrp="1"/>
          </p:cNvSpPr>
          <p:nvPr>
            <p:ph idx="1"/>
          </p:nvPr>
        </p:nvSpPr>
        <p:spPr>
          <a:xfrm>
            <a:off x="277813" y="1025525"/>
            <a:ext cx="8588375" cy="4841875"/>
          </a:xfrm>
        </p:spPr>
        <p:txBody>
          <a:bodyPr/>
          <a:lstStyle/>
          <a:p>
            <a:r>
              <a:rPr lang="en-US" altLang="en-US" dirty="0"/>
              <a:t>Taxes collected by federal government</a:t>
            </a:r>
          </a:p>
          <a:p>
            <a:pPr lvl="1"/>
            <a:r>
              <a:rPr lang="en-US" altLang="en-US" dirty="0"/>
              <a:t>Two-thirds of taxes in the economy</a:t>
            </a:r>
          </a:p>
          <a:p>
            <a:pPr lvl="1"/>
            <a:r>
              <a:rPr lang="en-US" altLang="en-US" dirty="0"/>
              <a:t>Total receipts: $3.3 trillion in 2014</a:t>
            </a:r>
          </a:p>
          <a:p>
            <a:pPr lvl="2"/>
            <a:r>
              <a:rPr lang="en-US" altLang="en-US" dirty="0"/>
              <a:t>$10,235 per person</a:t>
            </a:r>
          </a:p>
          <a:p>
            <a:pPr lvl="1"/>
            <a:r>
              <a:rPr lang="en-US" altLang="en-US" dirty="0"/>
              <a:t>Personal income taxes</a:t>
            </a:r>
          </a:p>
          <a:p>
            <a:pPr lvl="2"/>
            <a:r>
              <a:rPr lang="en-US" altLang="en-US" dirty="0"/>
              <a:t>Largest source of revenue  </a:t>
            </a:r>
          </a:p>
          <a:p>
            <a:pPr lvl="2"/>
            <a:r>
              <a:rPr lang="en-US" altLang="en-US" dirty="0"/>
              <a:t>Based on total income (wages, interest, dividends, profits)</a:t>
            </a:r>
          </a:p>
          <a:p>
            <a:pPr lvl="2"/>
            <a:r>
              <a:rPr lang="en-US" altLang="en-US" dirty="0"/>
              <a:t>Marginal tax rate</a:t>
            </a:r>
          </a:p>
        </p:txBody>
      </p:sp>
      <p:sp>
        <p:nvSpPr>
          <p:cNvPr id="14340"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FC36626-0080-4B99-BEEA-37C6E2A15591}" type="slidenum">
              <a:rPr lang="en-US" altLang="en-US" sz="1200" smtClean="0">
                <a:solidFill>
                  <a:srgbClr val="002060"/>
                </a:solidFill>
              </a:rPr>
              <a:pPr eaLnBrk="1" hangingPunct="1"/>
              <a:t>6</a:t>
            </a:fld>
            <a:endParaRPr lang="en-US" altLang="en-US" sz="1200">
              <a:solidFill>
                <a:srgbClr val="002060"/>
              </a:solidFill>
            </a:endParaRPr>
          </a:p>
        </p:txBody>
      </p:sp>
    </p:spTree>
    <p:extLst>
      <p:ext uri="{BB962C8B-B14F-4D97-AF65-F5344CB8AC3E}">
        <p14:creationId xmlns:p14="http://schemas.microsoft.com/office/powerpoint/2010/main" val="414543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lstStyle/>
          <a:p>
            <a:r>
              <a:rPr lang="en-US" altLang="en-US" sz="3600" dirty="0"/>
              <a:t>An Overview of U.S. Taxation, Part 3</a:t>
            </a:r>
          </a:p>
        </p:txBody>
      </p:sp>
      <p:sp>
        <p:nvSpPr>
          <p:cNvPr id="14339" name="Content Placeholder 2"/>
          <p:cNvSpPr>
            <a:spLocks noGrp="1"/>
          </p:cNvSpPr>
          <p:nvPr>
            <p:ph idx="1"/>
          </p:nvPr>
        </p:nvSpPr>
        <p:spPr>
          <a:xfrm>
            <a:off x="277813" y="1025525"/>
            <a:ext cx="8588375" cy="3165475"/>
          </a:xfrm>
        </p:spPr>
        <p:txBody>
          <a:bodyPr/>
          <a:lstStyle/>
          <a:p>
            <a:r>
              <a:rPr lang="en-US" altLang="en-US" dirty="0"/>
              <a:t>Marginal tax rate</a:t>
            </a:r>
          </a:p>
          <a:p>
            <a:pPr lvl="1"/>
            <a:r>
              <a:rPr lang="en-US" altLang="en-US" dirty="0"/>
              <a:t>Tax rate applied to each additional dollar of income</a:t>
            </a:r>
          </a:p>
          <a:p>
            <a:pPr lvl="1"/>
            <a:r>
              <a:rPr lang="en-US" altLang="en-US" dirty="0"/>
              <a:t>Rises as income rises, higher-income families pay a larger percentage of their income in taxes</a:t>
            </a:r>
          </a:p>
        </p:txBody>
      </p:sp>
      <p:sp>
        <p:nvSpPr>
          <p:cNvPr id="14340"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FC36626-0080-4B99-BEEA-37C6E2A15591}" type="slidenum">
              <a:rPr lang="en-US" altLang="en-US" sz="1200" smtClean="0">
                <a:solidFill>
                  <a:srgbClr val="002060"/>
                </a:solidFill>
              </a:rPr>
              <a:pPr eaLnBrk="1" hangingPunct="1"/>
              <a:t>7</a:t>
            </a:fld>
            <a:endParaRPr lang="en-US" altLang="en-US" sz="1200">
              <a:solidFill>
                <a:srgbClr val="002060"/>
              </a:solidFill>
            </a:endParaRPr>
          </a:p>
        </p:txBody>
      </p:sp>
    </p:spTree>
    <p:extLst>
      <p:ext uri="{BB962C8B-B14F-4D97-AF65-F5344CB8AC3E}">
        <p14:creationId xmlns:p14="http://schemas.microsoft.com/office/powerpoint/2010/main" val="367504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lstStyle/>
          <a:p>
            <a:r>
              <a:rPr lang="en-US" altLang="en-US" sz="3600" dirty="0"/>
              <a:t>An Overview of U.S. Taxation, Part 4</a:t>
            </a:r>
          </a:p>
        </p:txBody>
      </p:sp>
      <p:sp>
        <p:nvSpPr>
          <p:cNvPr id="14339" name="Content Placeholder 2"/>
          <p:cNvSpPr>
            <a:spLocks noGrp="1"/>
          </p:cNvSpPr>
          <p:nvPr>
            <p:ph idx="1"/>
          </p:nvPr>
        </p:nvSpPr>
        <p:spPr>
          <a:xfrm>
            <a:off x="277813" y="1025525"/>
            <a:ext cx="8588375" cy="4460875"/>
          </a:xfrm>
        </p:spPr>
        <p:txBody>
          <a:bodyPr/>
          <a:lstStyle/>
          <a:p>
            <a:r>
              <a:rPr lang="en-US" altLang="en-US" dirty="0"/>
              <a:t>Taxes collected by federal government</a:t>
            </a:r>
          </a:p>
          <a:p>
            <a:pPr lvl="1"/>
            <a:r>
              <a:rPr lang="en-US" altLang="en-US" dirty="0"/>
              <a:t>Payroll taxes: a tax on the wages that a firm pays its workers</a:t>
            </a:r>
          </a:p>
          <a:p>
            <a:pPr lvl="2"/>
            <a:r>
              <a:rPr lang="en-US" altLang="en-US" dirty="0"/>
              <a:t>“Social insurance taxes” – pay for Social Security and Medicare</a:t>
            </a:r>
          </a:p>
          <a:p>
            <a:pPr lvl="2"/>
            <a:r>
              <a:rPr lang="en-US" altLang="en-US" dirty="0"/>
              <a:t>Social Security: income-support program for the elderly</a:t>
            </a:r>
          </a:p>
          <a:p>
            <a:pPr lvl="2"/>
            <a:r>
              <a:rPr lang="en-US" altLang="en-US" dirty="0"/>
              <a:t>Medicare: government health program for the elderly</a:t>
            </a:r>
          </a:p>
        </p:txBody>
      </p:sp>
      <p:sp>
        <p:nvSpPr>
          <p:cNvPr id="14340"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FC36626-0080-4B99-BEEA-37C6E2A15591}" type="slidenum">
              <a:rPr lang="en-US" altLang="en-US" sz="1200" smtClean="0">
                <a:solidFill>
                  <a:srgbClr val="002060"/>
                </a:solidFill>
              </a:rPr>
              <a:pPr eaLnBrk="1" hangingPunct="1"/>
              <a:t>8</a:t>
            </a:fld>
            <a:endParaRPr lang="en-US" altLang="en-US" sz="1200">
              <a:solidFill>
                <a:srgbClr val="002060"/>
              </a:solidFill>
            </a:endParaRPr>
          </a:p>
        </p:txBody>
      </p:sp>
    </p:spTree>
    <p:extLst>
      <p:ext uri="{BB962C8B-B14F-4D97-AF65-F5344CB8AC3E}">
        <p14:creationId xmlns:p14="http://schemas.microsoft.com/office/powerpoint/2010/main" val="237308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2</a:t>
            </a:r>
            <a:r>
              <a:rPr lang="en-US" sz="2800" dirty="0"/>
              <a:t>	The Federal Income Tax Rates: 2014</a:t>
            </a:r>
          </a:p>
        </p:txBody>
      </p:sp>
      <p:sp>
        <p:nvSpPr>
          <p:cNvPr id="3" name="Text Placeholder 2"/>
          <p:cNvSpPr>
            <a:spLocks noGrp="1"/>
          </p:cNvSpPr>
          <p:nvPr>
            <p:ph type="body" sz="quarter" idx="12"/>
          </p:nvPr>
        </p:nvSpPr>
        <p:spPr>
          <a:xfrm>
            <a:off x="152400" y="4724400"/>
            <a:ext cx="8839200" cy="1524000"/>
          </a:xfrm>
        </p:spPr>
        <p:txBody>
          <a:bodyPr/>
          <a:lstStyle/>
          <a:p>
            <a:r>
              <a:rPr lang="en-US" dirty="0"/>
              <a:t>This table shows the marginal tax rates for an unmarried taxpayer. The taxes owed by a taxpayer depend on all the marginal tax rates up to his income level. For example, a taxpayer with income of $25,000 pays 10 percent of the first $9,075 of income, and then 15 percent of the rest.</a:t>
            </a:r>
          </a:p>
        </p:txBody>
      </p:sp>
      <p:graphicFrame>
        <p:nvGraphicFramePr>
          <p:cNvPr id="6" name="Table 5" descr="A table of the federal income tax rates for 2014. The table has 2 columns and 8 rows. The column headers are on taxable income and the tax rate is.  "/>
          <p:cNvGraphicFramePr>
            <a:graphicFrameLocks noGrp="1"/>
          </p:cNvGraphicFramePr>
          <p:nvPr>
            <p:extLst>
              <p:ext uri="{D42A27DB-BD31-4B8C-83A1-F6EECF244321}">
                <p14:modId xmlns:p14="http://schemas.microsoft.com/office/powerpoint/2010/main" val="3307149626"/>
              </p:ext>
            </p:extLst>
          </p:nvPr>
        </p:nvGraphicFramePr>
        <p:xfrm>
          <a:off x="310356" y="914400"/>
          <a:ext cx="8523288" cy="3432176"/>
        </p:xfrm>
        <a:graphic>
          <a:graphicData uri="http://schemas.openxmlformats.org/drawingml/2006/table">
            <a:tbl>
              <a:tblPr firstRow="1" firstCol="1" bandRow="1">
                <a:tableStyleId>{69C7853C-536D-4A76-A0AE-DD22124D55A5}</a:tableStyleId>
              </a:tblPr>
              <a:tblGrid>
                <a:gridCol w="4261644">
                  <a:extLst>
                    <a:ext uri="{9D8B030D-6E8A-4147-A177-3AD203B41FA5}">
                      <a16:colId xmlns:a16="http://schemas.microsoft.com/office/drawing/2014/main" val="20000"/>
                    </a:ext>
                  </a:extLst>
                </a:gridCol>
                <a:gridCol w="4261644">
                  <a:extLst>
                    <a:ext uri="{9D8B030D-6E8A-4147-A177-3AD203B41FA5}">
                      <a16:colId xmlns:a16="http://schemas.microsoft.com/office/drawing/2014/main" val="20001"/>
                    </a:ext>
                  </a:extLst>
                </a:gridCol>
              </a:tblGrid>
              <a:tr h="429022">
                <a:tc>
                  <a:txBody>
                    <a:bodyPr/>
                    <a:lstStyle/>
                    <a:p>
                      <a:pPr marL="0" marR="0">
                        <a:lnSpc>
                          <a:spcPct val="107000"/>
                        </a:lnSpc>
                        <a:spcBef>
                          <a:spcPts val="0"/>
                        </a:spcBef>
                        <a:spcAft>
                          <a:spcPts val="0"/>
                        </a:spcAft>
                      </a:pPr>
                      <a:r>
                        <a:rPr lang="en-US" sz="1800" dirty="0">
                          <a:solidFill>
                            <a:schemeClr val="tx1"/>
                          </a:solidFill>
                          <a:effectLst/>
                        </a:rPr>
                        <a:t>On taxable income…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chemeClr val="tx1"/>
                          </a:solidFill>
                          <a:effectLst/>
                        </a:rPr>
                        <a:t>The tax rate is…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9022">
                <a:tc>
                  <a:txBody>
                    <a:bodyPr/>
                    <a:lstStyle/>
                    <a:p>
                      <a:pPr marL="0" marR="0">
                        <a:lnSpc>
                          <a:spcPct val="107000"/>
                        </a:lnSpc>
                        <a:spcBef>
                          <a:spcPts val="0"/>
                        </a:spcBef>
                        <a:spcAft>
                          <a:spcPts val="0"/>
                        </a:spcAft>
                      </a:pPr>
                      <a:r>
                        <a:rPr lang="en-US" sz="1800">
                          <a:solidFill>
                            <a:schemeClr val="tx1"/>
                          </a:solidFill>
                          <a:effectLst/>
                        </a:rPr>
                        <a:t>From $0 to %9,075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800" dirty="0">
                          <a:solidFill>
                            <a:schemeClr val="tx1"/>
                          </a:solidFill>
                          <a:effectLst/>
                        </a:rPr>
                        <a:t>10%</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29022">
                <a:tc>
                  <a:txBody>
                    <a:bodyPr/>
                    <a:lstStyle/>
                    <a:p>
                      <a:pPr marL="0" marR="0">
                        <a:lnSpc>
                          <a:spcPct val="107000"/>
                        </a:lnSpc>
                        <a:spcBef>
                          <a:spcPts val="0"/>
                        </a:spcBef>
                        <a:spcAft>
                          <a:spcPts val="0"/>
                        </a:spcAft>
                      </a:pPr>
                      <a:r>
                        <a:rPr lang="en-US" sz="1800">
                          <a:solidFill>
                            <a:schemeClr val="tx1"/>
                          </a:solidFill>
                          <a:effectLst/>
                        </a:rPr>
                        <a:t>From $9,076 to $36,900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800" dirty="0">
                          <a:solidFill>
                            <a:schemeClr val="tx1"/>
                          </a:solidFill>
                          <a:effectLst/>
                        </a:rPr>
                        <a:t>15%</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2"/>
                  </a:ext>
                </a:extLst>
              </a:tr>
              <a:tr h="429022">
                <a:tc>
                  <a:txBody>
                    <a:bodyPr/>
                    <a:lstStyle/>
                    <a:p>
                      <a:pPr marL="0" marR="0">
                        <a:lnSpc>
                          <a:spcPct val="107000"/>
                        </a:lnSpc>
                        <a:spcBef>
                          <a:spcPts val="0"/>
                        </a:spcBef>
                        <a:spcAft>
                          <a:spcPts val="0"/>
                        </a:spcAft>
                      </a:pPr>
                      <a:r>
                        <a:rPr lang="en-US" sz="1800">
                          <a:solidFill>
                            <a:schemeClr val="tx1"/>
                          </a:solidFill>
                          <a:effectLst/>
                        </a:rPr>
                        <a:t>From $36,901 to &amp;89,350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800">
                          <a:solidFill>
                            <a:schemeClr val="tx1"/>
                          </a:solidFill>
                          <a:effectLst/>
                        </a:rPr>
                        <a:t>25%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3"/>
                  </a:ext>
                </a:extLst>
              </a:tr>
              <a:tr h="429022">
                <a:tc>
                  <a:txBody>
                    <a:bodyPr/>
                    <a:lstStyle/>
                    <a:p>
                      <a:pPr marL="0" marR="0">
                        <a:lnSpc>
                          <a:spcPct val="107000"/>
                        </a:lnSpc>
                        <a:spcBef>
                          <a:spcPts val="0"/>
                        </a:spcBef>
                        <a:spcAft>
                          <a:spcPts val="0"/>
                        </a:spcAft>
                      </a:pPr>
                      <a:r>
                        <a:rPr lang="en-US" sz="1800">
                          <a:solidFill>
                            <a:schemeClr val="tx1"/>
                          </a:solidFill>
                          <a:effectLst/>
                        </a:rPr>
                        <a:t>From $89,351 to $186,350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800">
                          <a:solidFill>
                            <a:schemeClr val="tx1"/>
                          </a:solidFill>
                          <a:effectLst/>
                        </a:rPr>
                        <a:t>28%</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4"/>
                  </a:ext>
                </a:extLst>
              </a:tr>
              <a:tr h="429022">
                <a:tc>
                  <a:txBody>
                    <a:bodyPr/>
                    <a:lstStyle/>
                    <a:p>
                      <a:pPr marL="0" marR="0">
                        <a:lnSpc>
                          <a:spcPct val="107000"/>
                        </a:lnSpc>
                        <a:spcBef>
                          <a:spcPts val="0"/>
                        </a:spcBef>
                        <a:spcAft>
                          <a:spcPts val="0"/>
                        </a:spcAft>
                      </a:pPr>
                      <a:r>
                        <a:rPr lang="en-US" sz="1800">
                          <a:solidFill>
                            <a:schemeClr val="tx1"/>
                          </a:solidFill>
                          <a:effectLst/>
                        </a:rPr>
                        <a:t>From $186,351 to $405,100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800">
                          <a:solidFill>
                            <a:schemeClr val="tx1"/>
                          </a:solidFill>
                          <a:effectLst/>
                        </a:rPr>
                        <a:t>33%</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5"/>
                  </a:ext>
                </a:extLst>
              </a:tr>
              <a:tr h="429022">
                <a:tc>
                  <a:txBody>
                    <a:bodyPr/>
                    <a:lstStyle/>
                    <a:p>
                      <a:pPr marL="0" marR="0">
                        <a:lnSpc>
                          <a:spcPct val="107000"/>
                        </a:lnSpc>
                        <a:spcBef>
                          <a:spcPts val="0"/>
                        </a:spcBef>
                        <a:spcAft>
                          <a:spcPts val="0"/>
                        </a:spcAft>
                      </a:pPr>
                      <a:r>
                        <a:rPr lang="en-US" sz="1800">
                          <a:solidFill>
                            <a:schemeClr val="tx1"/>
                          </a:solidFill>
                          <a:effectLst/>
                        </a:rPr>
                        <a:t>From $405,101 to $406,750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800">
                          <a:solidFill>
                            <a:schemeClr val="tx1"/>
                          </a:solidFill>
                          <a:effectLst/>
                        </a:rPr>
                        <a:t>35%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6"/>
                  </a:ext>
                </a:extLst>
              </a:tr>
              <a:tr h="429022">
                <a:tc>
                  <a:txBody>
                    <a:bodyPr/>
                    <a:lstStyle/>
                    <a:p>
                      <a:pPr marL="0" marR="0">
                        <a:lnSpc>
                          <a:spcPct val="107000"/>
                        </a:lnSpc>
                        <a:spcBef>
                          <a:spcPts val="0"/>
                        </a:spcBef>
                        <a:spcAft>
                          <a:spcPts val="0"/>
                        </a:spcAft>
                      </a:pPr>
                      <a:r>
                        <a:rPr lang="en-US" sz="1800">
                          <a:solidFill>
                            <a:schemeClr val="tx1"/>
                          </a:solidFill>
                          <a:effectLst/>
                        </a:rPr>
                        <a:t>From $406,751 and above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tc>
                  <a:txBody>
                    <a:bodyPr/>
                    <a:lstStyle/>
                    <a:p>
                      <a:pPr marL="0" marR="0">
                        <a:lnSpc>
                          <a:spcPct val="107000"/>
                        </a:lnSpc>
                        <a:spcBef>
                          <a:spcPts val="0"/>
                        </a:spcBef>
                        <a:spcAft>
                          <a:spcPts val="0"/>
                        </a:spcAft>
                      </a:pPr>
                      <a:r>
                        <a:rPr lang="en-US" sz="1800" dirty="0">
                          <a:solidFill>
                            <a:schemeClr val="tx1"/>
                          </a:solidFill>
                          <a:effectLst/>
                        </a:rPr>
                        <a:t>39.6%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4"/>
          </p:nvPr>
        </p:nvSpPr>
        <p:spPr>
          <a:xfrm>
            <a:off x="1" y="6352697"/>
            <a:ext cx="8458200" cy="505303"/>
          </a:xfrm>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Tree>
    <p:extLst>
      <p:ext uri="{BB962C8B-B14F-4D97-AF65-F5344CB8AC3E}">
        <p14:creationId xmlns:p14="http://schemas.microsoft.com/office/powerpoint/2010/main" val="1676586886"/>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8229</TotalTime>
  <Words>4608</Words>
  <Application>Microsoft Office PowerPoint</Application>
  <PresentationFormat>On-screen Show (4:3)</PresentationFormat>
  <Paragraphs>486</Paragraphs>
  <Slides>43</Slides>
  <Notes>1</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43</vt:i4>
      </vt:variant>
    </vt:vector>
  </HeadingPairs>
  <TitlesOfParts>
    <vt:vector size="60"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The Design of the Tax System</vt:lpstr>
      <vt:lpstr>Figure 1 Government Revenue as a Percentage of    GDP: Changes over Time, Part 1</vt:lpstr>
      <vt:lpstr>Figure 2  Government Revenue as a Percentage of    GDP: International Comparisons, Part 2</vt:lpstr>
      <vt:lpstr>An Overview of U.S. Taxation, Part 1</vt:lpstr>
      <vt:lpstr>Table 1 Receipts of the Federal Government: 2014</vt:lpstr>
      <vt:lpstr>An Overview of U.S. Taxation, Part 2</vt:lpstr>
      <vt:lpstr>An Overview of U.S. Taxation, Part 3</vt:lpstr>
      <vt:lpstr>An Overview of U.S. Taxation, Part 4</vt:lpstr>
      <vt:lpstr>Table 2 The Federal Income Tax Rates: 2014</vt:lpstr>
      <vt:lpstr>An Overview of U.S. Taxation, Part 5</vt:lpstr>
      <vt:lpstr>An Overview of U.S. Taxation, Part 6</vt:lpstr>
      <vt:lpstr>An Overview of U.S. Taxation, Part 7</vt:lpstr>
      <vt:lpstr>An Overview of U.S. Taxation, Part 8</vt:lpstr>
      <vt:lpstr>An Overview of U.S. Taxation, Part 9</vt:lpstr>
      <vt:lpstr>Table 3 Receipts of State and Local Governments:   2014</vt:lpstr>
      <vt:lpstr>Taxes and Efficiency, Part 1</vt:lpstr>
      <vt:lpstr>Taxes and Efficiency, Part 2</vt:lpstr>
      <vt:lpstr>Taxes and Efficiency, Part 3</vt:lpstr>
      <vt:lpstr>Taxes and Efficiency, Part 4</vt:lpstr>
      <vt:lpstr>Should income or consumption be taxed?, Part 1</vt:lpstr>
      <vt:lpstr>Should income or consumption be taxed?, Part 2</vt:lpstr>
      <vt:lpstr>Should income or consumption be taxed?, Part 3</vt:lpstr>
      <vt:lpstr>Taxes and Efficiency, Part 5</vt:lpstr>
      <vt:lpstr>Taxes and Efficiency, Part 6</vt:lpstr>
      <vt:lpstr>Taxes and Efficiency, Part 7</vt:lpstr>
      <vt:lpstr>Taxes and Efficiency, Part 8</vt:lpstr>
      <vt:lpstr>Taxes and Equity, Part 1</vt:lpstr>
      <vt:lpstr>Taxes and Equity, Part 2</vt:lpstr>
      <vt:lpstr>Taxes and Equity, Part 3</vt:lpstr>
      <vt:lpstr>Table 4 Three Tax Systems</vt:lpstr>
      <vt:lpstr>How the tax burden is distributed, Part 1</vt:lpstr>
      <vt:lpstr>How the tax burden is distributed, Part 2</vt:lpstr>
      <vt:lpstr>How the tax burden is distributed, Part 3</vt:lpstr>
      <vt:lpstr>How the tax burden is distributed, Part 4</vt:lpstr>
      <vt:lpstr>How the tax burden is distributed, Part 5</vt:lpstr>
      <vt:lpstr>Table 5 The Burden of Federal Taxes</vt:lpstr>
      <vt:lpstr>Taxes and Equity, Part 4</vt:lpstr>
      <vt:lpstr>Taxes and Equity, Part 5</vt:lpstr>
      <vt:lpstr>Who pays the corporate income tax?, Part 1</vt:lpstr>
      <vt:lpstr>Who pays the corporate income tax?, Part 2</vt:lpstr>
      <vt:lpstr>Trade-off: Equity and Efficiency, Part 1</vt:lpstr>
      <vt:lpstr>Trade-off: Equity and Efficiency, Part 2</vt:lpstr>
      <vt:lpstr>Trade-off: Equity and Efficiency, Part 3</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354</cp:revision>
  <dcterms:created xsi:type="dcterms:W3CDTF">2016-03-16T19:41:09Z</dcterms:created>
  <dcterms:modified xsi:type="dcterms:W3CDTF">2018-05-03T20:04:44Z</dcterms:modified>
</cp:coreProperties>
</file>