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39"/>
  </p:notesMasterIdLst>
  <p:sldIdLst>
    <p:sldId id="383"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E1221"/>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43" autoAdjust="0"/>
    <p:restoredTop sz="86421" autoAdjust="0"/>
  </p:normalViewPr>
  <p:slideViewPr>
    <p:cSldViewPr>
      <p:cViewPr varScale="1">
        <p:scale>
          <a:sx n="99" d="100"/>
          <a:sy n="99" d="100"/>
        </p:scale>
        <p:origin x="2520"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 Gregory Mankiw </a:t>
            </a:r>
            <a:br>
              <a:rPr lang="en-US" sz="1000" dirty="0"/>
            </a:br>
            <a:r>
              <a:rPr lang="en-US" sz="1000" dirty="0"/>
              <a:t>Principles Of Economics</a:t>
            </a:r>
            <a:br>
              <a:rPr lang="en-US" sz="1000" dirty="0"/>
            </a:br>
            <a:r>
              <a:rPr lang="en-US" sz="1000" dirty="0"/>
              <a:t>Eight Edition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256842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PowerPoint Slides prepared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 y="0"/>
            <a:ext cx="1380694" cy="1036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400800"/>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71700" y="3276600"/>
            <a:ext cx="6896100" cy="2166747"/>
          </a:xfrm>
          <a:prstGeom prst="rect">
            <a:avLst/>
          </a:prstGeom>
        </p:spPr>
        <p:txBody>
          <a:bodyPr/>
          <a:lstStyle/>
          <a:p>
            <a:pPr lvl="0" algn="ctr">
              <a:spcBef>
                <a:spcPct val="20000"/>
              </a:spcBef>
              <a:defRPr/>
            </a:pPr>
            <a:r>
              <a:rPr lang="en-US" sz="54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The Costs </a:t>
            </a:r>
            <a:br>
              <a:rPr lang="en-US" sz="54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br>
            <a:r>
              <a:rPr lang="en-US" sz="54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of Production</a:t>
            </a:r>
          </a:p>
        </p:txBody>
      </p:sp>
      <p:sp>
        <p:nvSpPr>
          <p:cNvPr id="11" name="Text Placeholder 10"/>
          <p:cNvSpPr>
            <a:spLocks noGrp="1"/>
          </p:cNvSpPr>
          <p:nvPr>
            <p:ph type="body" sz="quarter" idx="16"/>
          </p:nvPr>
        </p:nvSpPr>
        <p:spPr/>
        <p:txBody>
          <a:bodyPr/>
          <a:lstStyle/>
          <a:p>
            <a:r>
              <a:rPr lang="en-US" dirty="0"/>
              <a:t>CHAPTER </a:t>
            </a:r>
            <a:r>
              <a:rPr lang="en-US" sz="6600" dirty="0">
                <a:solidFill>
                  <a:schemeClr val="tx2"/>
                </a:solidFill>
                <a:latin typeface="Cambria Math" panose="02040503050406030204" pitchFamily="18" charset="0"/>
                <a:ea typeface="Cambria Math" panose="02040503050406030204" pitchFamily="18" charset="0"/>
              </a:rPr>
              <a:t>13</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a:xfrm>
            <a:off x="8610600" y="6484939"/>
            <a:ext cx="533400" cy="373062"/>
          </a:xfrm>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3161703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09550" y="0"/>
            <a:ext cx="8770938" cy="914400"/>
          </a:xfrm>
        </p:spPr>
        <p:txBody>
          <a:bodyPr/>
          <a:lstStyle/>
          <a:p>
            <a:r>
              <a:rPr lang="en-US" altLang="en-US" dirty="0"/>
              <a:t>Table 1 </a:t>
            </a:r>
            <a:r>
              <a:rPr lang="en-US" altLang="en-US" sz="2800" dirty="0"/>
              <a:t>A Production Function and Total Cost: 			Caroline’s Cookie Factory</a:t>
            </a:r>
          </a:p>
        </p:txBody>
      </p:sp>
      <p:graphicFrame>
        <p:nvGraphicFramePr>
          <p:cNvPr id="2" name="Table 1" descr="A table with 6 columns and 8 rows. The column headers are: Number of Workers; Output, quantity of cookies produced per hour; Marginal Product of Labor; Cost of Factory; Cost of Workers; and Total Cost of Inputs, cost of factory plus cost of workers."/>
          <p:cNvGraphicFramePr>
            <a:graphicFrameLocks noGrp="1"/>
          </p:cNvGraphicFramePr>
          <p:nvPr>
            <p:extLst>
              <p:ext uri="{D42A27DB-BD31-4B8C-83A1-F6EECF244321}">
                <p14:modId xmlns:p14="http://schemas.microsoft.com/office/powerpoint/2010/main" val="2130241578"/>
              </p:ext>
            </p:extLst>
          </p:nvPr>
        </p:nvGraphicFramePr>
        <p:xfrm>
          <a:off x="609600" y="1126566"/>
          <a:ext cx="7696201" cy="5013965"/>
        </p:xfrm>
        <a:graphic>
          <a:graphicData uri="http://schemas.openxmlformats.org/drawingml/2006/table">
            <a:tbl>
              <a:tblPr firstRow="1" firstCol="1" bandRow="1">
                <a:tableStyleId>{2D5ABB26-0587-4C30-8999-92F81FD0307C}</a:tableStyleId>
              </a:tblPr>
              <a:tblGrid>
                <a:gridCol w="1248165">
                  <a:extLst>
                    <a:ext uri="{9D8B030D-6E8A-4147-A177-3AD203B41FA5}">
                      <a16:colId xmlns:a16="http://schemas.microsoft.com/office/drawing/2014/main" val="20000"/>
                    </a:ext>
                  </a:extLst>
                </a:gridCol>
                <a:gridCol w="1408876">
                  <a:extLst>
                    <a:ext uri="{9D8B030D-6E8A-4147-A177-3AD203B41FA5}">
                      <a16:colId xmlns:a16="http://schemas.microsoft.com/office/drawing/2014/main" val="20001"/>
                    </a:ext>
                  </a:extLst>
                </a:gridCol>
                <a:gridCol w="1191060">
                  <a:extLst>
                    <a:ext uri="{9D8B030D-6E8A-4147-A177-3AD203B41FA5}">
                      <a16:colId xmlns:a16="http://schemas.microsoft.com/office/drawing/2014/main" val="20002"/>
                    </a:ext>
                  </a:extLst>
                </a:gridCol>
                <a:gridCol w="1327694">
                  <a:extLst>
                    <a:ext uri="{9D8B030D-6E8A-4147-A177-3AD203B41FA5}">
                      <a16:colId xmlns:a16="http://schemas.microsoft.com/office/drawing/2014/main" val="20003"/>
                    </a:ext>
                  </a:extLst>
                </a:gridCol>
                <a:gridCol w="1148805">
                  <a:extLst>
                    <a:ext uri="{9D8B030D-6E8A-4147-A177-3AD203B41FA5}">
                      <a16:colId xmlns:a16="http://schemas.microsoft.com/office/drawing/2014/main" val="20004"/>
                    </a:ext>
                  </a:extLst>
                </a:gridCol>
                <a:gridCol w="1371601">
                  <a:extLst>
                    <a:ext uri="{9D8B030D-6E8A-4147-A177-3AD203B41FA5}">
                      <a16:colId xmlns:a16="http://schemas.microsoft.com/office/drawing/2014/main" val="20005"/>
                    </a:ext>
                  </a:extLst>
                </a:gridCol>
              </a:tblGrid>
              <a:tr h="1752609">
                <a:tc>
                  <a:txBody>
                    <a:bodyPr/>
                    <a:lstStyle/>
                    <a:p>
                      <a:pPr marL="0" marR="0" algn="ctr">
                        <a:lnSpc>
                          <a:spcPct val="107000"/>
                        </a:lnSpc>
                        <a:spcBef>
                          <a:spcPts val="0"/>
                        </a:spcBef>
                        <a:spcAft>
                          <a:spcPts val="0"/>
                        </a:spcAft>
                      </a:pPr>
                      <a:r>
                        <a:rPr lang="en-US" sz="1600" b="1" dirty="0">
                          <a:effectLst/>
                        </a:rPr>
                        <a:t>(1)</a:t>
                      </a:r>
                    </a:p>
                    <a:p>
                      <a:pPr marL="0" marR="0" algn="ctr">
                        <a:lnSpc>
                          <a:spcPct val="107000"/>
                        </a:lnSpc>
                        <a:spcBef>
                          <a:spcPts val="0"/>
                        </a:spcBef>
                        <a:spcAft>
                          <a:spcPts val="0"/>
                        </a:spcAft>
                      </a:pPr>
                      <a:r>
                        <a:rPr lang="en-US" sz="1600" b="1" dirty="0">
                          <a:effectLst/>
                        </a:rPr>
                        <a:t>Number of Workers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600" b="1" dirty="0">
                          <a:effectLst/>
                        </a:rPr>
                        <a:t>(2)</a:t>
                      </a:r>
                    </a:p>
                    <a:p>
                      <a:pPr marL="0" marR="0" algn="ctr">
                        <a:lnSpc>
                          <a:spcPct val="107000"/>
                        </a:lnSpc>
                        <a:spcBef>
                          <a:spcPts val="0"/>
                        </a:spcBef>
                        <a:spcAft>
                          <a:spcPts val="0"/>
                        </a:spcAft>
                      </a:pPr>
                      <a:r>
                        <a:rPr lang="en-US" sz="1600" b="1" dirty="0">
                          <a:effectLst/>
                        </a:rPr>
                        <a:t>Output (quantity of cookies produced per hour)</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600" b="1" dirty="0">
                          <a:effectLst/>
                        </a:rPr>
                        <a:t>(3)</a:t>
                      </a:r>
                    </a:p>
                    <a:p>
                      <a:pPr marL="0" marR="0" algn="ctr">
                        <a:lnSpc>
                          <a:spcPct val="107000"/>
                        </a:lnSpc>
                        <a:spcBef>
                          <a:spcPts val="0"/>
                        </a:spcBef>
                        <a:spcAft>
                          <a:spcPts val="0"/>
                        </a:spcAft>
                      </a:pPr>
                      <a:r>
                        <a:rPr lang="en-US" sz="1600" b="1" dirty="0">
                          <a:effectLst/>
                        </a:rPr>
                        <a:t>Marginal Product of Labor</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600" b="1" dirty="0">
                          <a:effectLst/>
                        </a:rPr>
                        <a:t>(4)</a:t>
                      </a:r>
                    </a:p>
                    <a:p>
                      <a:pPr marL="0" marR="0" algn="ctr">
                        <a:lnSpc>
                          <a:spcPct val="107000"/>
                        </a:lnSpc>
                        <a:spcBef>
                          <a:spcPts val="0"/>
                        </a:spcBef>
                        <a:spcAft>
                          <a:spcPts val="0"/>
                        </a:spcAft>
                      </a:pPr>
                      <a:r>
                        <a:rPr lang="en-US" sz="1600" b="1" dirty="0">
                          <a:effectLst/>
                        </a:rPr>
                        <a:t>Cost of Factory</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600" b="1" dirty="0">
                          <a:effectLst/>
                        </a:rPr>
                        <a:t>(5)</a:t>
                      </a:r>
                    </a:p>
                    <a:p>
                      <a:pPr marL="0" marR="0" algn="ctr">
                        <a:lnSpc>
                          <a:spcPct val="107000"/>
                        </a:lnSpc>
                        <a:spcBef>
                          <a:spcPts val="0"/>
                        </a:spcBef>
                        <a:spcAft>
                          <a:spcPts val="0"/>
                        </a:spcAft>
                      </a:pPr>
                      <a:r>
                        <a:rPr lang="en-US" sz="1600" b="1" dirty="0">
                          <a:effectLst/>
                        </a:rPr>
                        <a:t>Cost of Workers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0"/>
                        </a:spcAft>
                      </a:pPr>
                      <a:r>
                        <a:rPr lang="en-US" sz="1600" b="1" dirty="0">
                          <a:effectLst/>
                        </a:rPr>
                        <a:t>(6)</a:t>
                      </a:r>
                    </a:p>
                    <a:p>
                      <a:pPr marL="0" marR="0" algn="ctr">
                        <a:lnSpc>
                          <a:spcPct val="107000"/>
                        </a:lnSpc>
                        <a:spcBef>
                          <a:spcPts val="0"/>
                        </a:spcBef>
                        <a:spcAft>
                          <a:spcPts val="0"/>
                        </a:spcAft>
                      </a:pPr>
                      <a:r>
                        <a:rPr lang="en-US" sz="1600" b="1" dirty="0">
                          <a:effectLst/>
                        </a:rPr>
                        <a:t>Total Cost of Inputs (cost of factory plus cost of workers)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5908">
                <a:tc>
                  <a:txBody>
                    <a:bodyPr/>
                    <a:lstStyle/>
                    <a:p>
                      <a:pPr marL="0" marR="0" algn="ctr">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solidFill>
                      <a:srgbClr val="FFFFFF"/>
                    </a:solidFill>
                  </a:tcPr>
                </a:tc>
                <a:tc>
                  <a:txBody>
                    <a:bodyPr/>
                    <a:lstStyle/>
                    <a:p>
                      <a:pPr marL="0" marR="0" algn="ctr">
                        <a:lnSpc>
                          <a:spcPct val="107000"/>
                        </a:lnSpc>
                        <a:spcBef>
                          <a:spcPts val="0"/>
                        </a:spcBef>
                        <a:spcAft>
                          <a:spcPts val="0"/>
                        </a:spcAft>
                      </a:pPr>
                      <a:r>
                        <a:rPr lang="en-US" sz="1600" dirty="0">
                          <a:effectLst/>
                        </a:rPr>
                        <a:t>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solidFill>
                      <a:srgbClr val="FFFFFF"/>
                    </a:solidFill>
                  </a:tcPr>
                </a:tc>
                <a:tc>
                  <a:txBody>
                    <a:bodyPr/>
                    <a:lstStyle/>
                    <a:p>
                      <a:pPr marL="0" marR="0" algn="ctr">
                        <a:lnSpc>
                          <a:spcPct val="107000"/>
                        </a:lnSpc>
                        <a:spcBef>
                          <a:spcPts val="0"/>
                        </a:spcBef>
                        <a:spcAft>
                          <a:spcPts val="0"/>
                        </a:spcAft>
                      </a:pPr>
                      <a:r>
                        <a:rPr lang="en-US" sz="1600" dirty="0">
                          <a:solidFill>
                            <a:srgbClr val="FFFFFF"/>
                          </a:solidFill>
                          <a:effectLst/>
                        </a:rPr>
                        <a:t>Empty cell</a:t>
                      </a:r>
                      <a:endParaRPr lang="en-US" sz="16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solidFill>
                      <a:srgbClr val="FFFFFF"/>
                    </a:solidFill>
                  </a:tcPr>
                </a:tc>
                <a:tc>
                  <a:txBody>
                    <a:bodyPr/>
                    <a:lstStyle/>
                    <a:p>
                      <a:pPr marL="0" marR="0" algn="ctr">
                        <a:lnSpc>
                          <a:spcPct val="107000"/>
                        </a:lnSpc>
                        <a:spcBef>
                          <a:spcPts val="0"/>
                        </a:spcBef>
                        <a:spcAft>
                          <a:spcPts val="0"/>
                        </a:spcAft>
                      </a:pPr>
                      <a:r>
                        <a:rPr lang="en-US" sz="1600">
                          <a:effectLst/>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solidFill>
                      <a:srgbClr val="FFFFFF"/>
                    </a:solidFill>
                  </a:tcPr>
                </a:tc>
                <a:tc>
                  <a:txBody>
                    <a:bodyPr/>
                    <a:lstStyle/>
                    <a:p>
                      <a:pPr marL="0" marR="0" algn="ctr">
                        <a:lnSpc>
                          <a:spcPct val="107000"/>
                        </a:lnSpc>
                        <a:spcBef>
                          <a:spcPts val="0"/>
                        </a:spcBef>
                        <a:spcAft>
                          <a:spcPts val="0"/>
                        </a:spcAft>
                      </a:pPr>
                      <a:r>
                        <a:rPr lang="en-US" sz="1600">
                          <a:effectLst/>
                        </a:rPr>
                        <a:t>$0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solidFill>
                      <a:srgbClr val="FFFFFF"/>
                    </a:solidFill>
                  </a:tcPr>
                </a:tc>
                <a:tc>
                  <a:txBody>
                    <a:bodyPr/>
                    <a:lstStyle/>
                    <a:p>
                      <a:pPr marL="0" marR="0" algn="ctr">
                        <a:lnSpc>
                          <a:spcPct val="107000"/>
                        </a:lnSpc>
                        <a:spcBef>
                          <a:spcPts val="0"/>
                        </a:spcBef>
                        <a:spcAft>
                          <a:spcPts val="0"/>
                        </a:spcAft>
                      </a:pPr>
                      <a:r>
                        <a:rPr lang="en-US" sz="1600">
                          <a:effectLst/>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T w="12700" cap="flat" cmpd="sng" algn="ctr">
                      <a:solidFill>
                        <a:schemeClr val="tx1"/>
                      </a:solidFill>
                      <a:prstDash val="solid"/>
                      <a:round/>
                      <a:headEnd type="none" w="med" len="med"/>
                      <a:tailEnd type="none" w="med" len="med"/>
                    </a:lnT>
                    <a:solidFill>
                      <a:srgbClr val="FFFFFF"/>
                    </a:solidFill>
                  </a:tcPr>
                </a:tc>
                <a:extLst>
                  <a:ext uri="{0D108BD9-81ED-4DB2-BD59-A6C34878D82A}">
                    <a16:rowId xmlns:a16="http://schemas.microsoft.com/office/drawing/2014/main" val="10001"/>
                  </a:ext>
                </a:extLst>
              </a:tr>
              <a:tr h="465908">
                <a:tc>
                  <a:txBody>
                    <a:bodyPr/>
                    <a:lstStyle/>
                    <a:p>
                      <a:pPr marL="0" marR="0" algn="ctr">
                        <a:lnSpc>
                          <a:spcPct val="107000"/>
                        </a:lnSpc>
                        <a:spcBef>
                          <a:spcPts val="0"/>
                        </a:spcBef>
                        <a:spcAft>
                          <a:spcPts val="0"/>
                        </a:spcAft>
                      </a:pPr>
                      <a:r>
                        <a:rPr lang="en-US" sz="1600">
                          <a:effectLst/>
                        </a:rPr>
                        <a:t>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dirty="0">
                          <a:effectLst/>
                        </a:rPr>
                        <a:t>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extLst>
                  <a:ext uri="{0D108BD9-81ED-4DB2-BD59-A6C34878D82A}">
                    <a16:rowId xmlns:a16="http://schemas.microsoft.com/office/drawing/2014/main" val="10002"/>
                  </a:ext>
                </a:extLst>
              </a:tr>
              <a:tr h="465908">
                <a:tc>
                  <a:txBody>
                    <a:bodyPr/>
                    <a:lstStyle/>
                    <a:p>
                      <a:pPr marL="0" marR="0" algn="ctr">
                        <a:lnSpc>
                          <a:spcPct val="107000"/>
                        </a:lnSpc>
                        <a:spcBef>
                          <a:spcPts val="0"/>
                        </a:spcBef>
                        <a:spcAft>
                          <a:spcPts val="0"/>
                        </a:spcAft>
                      </a:pPr>
                      <a:r>
                        <a:rPr lang="en-US" sz="1600">
                          <a:effectLst/>
                        </a:rPr>
                        <a:t>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dirty="0">
                          <a:effectLst/>
                        </a:rPr>
                        <a:t>90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dirty="0">
                          <a:effectLst/>
                        </a:rPr>
                        <a:t>40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extLst>
                  <a:ext uri="{0D108BD9-81ED-4DB2-BD59-A6C34878D82A}">
                    <a16:rowId xmlns:a16="http://schemas.microsoft.com/office/drawing/2014/main" val="10003"/>
                  </a:ext>
                </a:extLst>
              </a:tr>
              <a:tr h="465908">
                <a:tc>
                  <a:txBody>
                    <a:bodyPr/>
                    <a:lstStyle/>
                    <a:p>
                      <a:pPr marL="0" marR="0" algn="ctr">
                        <a:lnSpc>
                          <a:spcPct val="107000"/>
                        </a:lnSpc>
                        <a:spcBef>
                          <a:spcPts val="0"/>
                        </a:spcBef>
                        <a:spcAft>
                          <a:spcPts val="0"/>
                        </a:spcAft>
                      </a:pPr>
                      <a:r>
                        <a:rPr lang="en-US" sz="1600">
                          <a:effectLst/>
                        </a:rPr>
                        <a:t>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120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dirty="0">
                          <a:effectLst/>
                        </a:rPr>
                        <a:t>30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60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extLst>
                  <a:ext uri="{0D108BD9-81ED-4DB2-BD59-A6C34878D82A}">
                    <a16:rowId xmlns:a16="http://schemas.microsoft.com/office/drawing/2014/main" val="10004"/>
                  </a:ext>
                </a:extLst>
              </a:tr>
              <a:tr h="465908">
                <a:tc>
                  <a:txBody>
                    <a:bodyPr/>
                    <a:lstStyle/>
                    <a:p>
                      <a:pPr marL="0" marR="0" algn="ctr">
                        <a:lnSpc>
                          <a:spcPct val="107000"/>
                        </a:lnSpc>
                        <a:spcBef>
                          <a:spcPts val="0"/>
                        </a:spcBef>
                        <a:spcAft>
                          <a:spcPts val="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140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dirty="0">
                          <a:effectLst/>
                        </a:rPr>
                        <a:t>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dirty="0">
                          <a:effectLst/>
                        </a:rPr>
                        <a:t>30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dirty="0">
                          <a:effectLst/>
                        </a:rPr>
                        <a:t>40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70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extLst>
                  <a:ext uri="{0D108BD9-81ED-4DB2-BD59-A6C34878D82A}">
                    <a16:rowId xmlns:a16="http://schemas.microsoft.com/office/drawing/2014/main" val="10005"/>
                  </a:ext>
                </a:extLst>
              </a:tr>
              <a:tr h="465908">
                <a:tc>
                  <a:txBody>
                    <a:bodyPr/>
                    <a:lstStyle/>
                    <a:p>
                      <a:pPr marL="0" marR="0" algn="ctr">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150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dirty="0">
                          <a:effectLst/>
                        </a:rPr>
                        <a:t>50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80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extLst>
                  <a:ext uri="{0D108BD9-81ED-4DB2-BD59-A6C34878D82A}">
                    <a16:rowId xmlns:a16="http://schemas.microsoft.com/office/drawing/2014/main" val="10006"/>
                  </a:ext>
                </a:extLst>
              </a:tr>
              <a:tr h="465908">
                <a:tc>
                  <a:txBody>
                    <a:bodyPr/>
                    <a:lstStyle/>
                    <a:p>
                      <a:pPr marL="0" marR="0" algn="ctr">
                        <a:lnSpc>
                          <a:spcPct val="107000"/>
                        </a:lnSpc>
                        <a:spcBef>
                          <a:spcPts val="0"/>
                        </a:spcBef>
                        <a:spcAft>
                          <a:spcPts val="0"/>
                        </a:spcAft>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155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a:effectLst/>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dirty="0">
                          <a:effectLst/>
                        </a:rPr>
                        <a:t>60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tc>
                  <a:txBody>
                    <a:bodyPr/>
                    <a:lstStyle/>
                    <a:p>
                      <a:pPr marL="0" marR="0" algn="ctr">
                        <a:lnSpc>
                          <a:spcPct val="107000"/>
                        </a:lnSpc>
                        <a:spcBef>
                          <a:spcPts val="0"/>
                        </a:spcBef>
                        <a:spcAft>
                          <a:spcPts val="0"/>
                        </a:spcAft>
                      </a:pPr>
                      <a:r>
                        <a:rPr lang="en-US" sz="1600" dirty="0">
                          <a:effectLst/>
                        </a:rPr>
                        <a:t>90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solidFill>
                      <a:srgbClr val="FFFFFF"/>
                    </a:solidFill>
                  </a:tcPr>
                </a:tc>
                <a:extLst>
                  <a:ext uri="{0D108BD9-81ED-4DB2-BD59-A6C34878D82A}">
                    <a16:rowId xmlns:a16="http://schemas.microsoft.com/office/drawing/2014/main" val="10007"/>
                  </a:ext>
                </a:extLst>
              </a:tr>
            </a:tbl>
          </a:graphicData>
        </a:graphic>
      </p:graphicFrame>
      <p:sp>
        <p:nvSpPr>
          <p:cNvPr id="18436" name="Footer Placeholder 3"/>
          <p:cNvSpPr>
            <a:spLocks noGrp="1"/>
          </p:cNvSpPr>
          <p:nvPr>
            <p:ph type="ftr" sz="quarter" idx="14"/>
          </p:nvPr>
        </p:nvSpPr>
        <p:spPr bwMode="auto">
          <a:xfrm>
            <a:off x="0" y="6352697"/>
            <a:ext cx="8615363" cy="5053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8435" name="Slide Number Placeholder 1"/>
          <p:cNvSpPr>
            <a:spLocks noGrp="1"/>
          </p:cNvSpPr>
          <p:nvPr>
            <p:ph type="sldNum" sz="quarter" idx="13"/>
          </p:nvPr>
        </p:nvSpPr>
        <p:spPr>
          <a:xfrm>
            <a:off x="8763000" y="6473825"/>
            <a:ext cx="376238" cy="231775"/>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D7F9F1C-6642-4067-9E9C-509AD4152801}" type="slidenum">
              <a:rPr lang="en-US" altLang="en-US" sz="1200" smtClean="0">
                <a:solidFill>
                  <a:srgbClr val="002060"/>
                </a:solidFill>
              </a:rPr>
              <a:pPr eaLnBrk="1" hangingPunct="1"/>
              <a:t>10</a:t>
            </a:fld>
            <a:endParaRPr lang="en-US" altLang="en-US" sz="1200" dirty="0">
              <a:solidFill>
                <a:srgbClr val="002060"/>
              </a:solidFill>
            </a:endParaRPr>
          </a:p>
        </p:txBody>
      </p:sp>
    </p:spTree>
    <p:extLst>
      <p:ext uri="{BB962C8B-B14F-4D97-AF65-F5344CB8AC3E}">
        <p14:creationId xmlns:p14="http://schemas.microsoft.com/office/powerpoint/2010/main" val="4143892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wrap="square" anchor="t"/>
          <a:lstStyle/>
          <a:p>
            <a:r>
              <a:rPr lang="en-US" altLang="en-US" dirty="0"/>
              <a:t>Production and Costs, Part 2</a:t>
            </a:r>
          </a:p>
        </p:txBody>
      </p:sp>
      <p:sp>
        <p:nvSpPr>
          <p:cNvPr id="19459" name="Content Placeholder 2"/>
          <p:cNvSpPr>
            <a:spLocks noGrp="1"/>
          </p:cNvSpPr>
          <p:nvPr>
            <p:ph idx="1"/>
          </p:nvPr>
        </p:nvSpPr>
        <p:spPr>
          <a:xfrm>
            <a:off x="277813" y="1025525"/>
            <a:ext cx="8588375" cy="4003675"/>
          </a:xfrm>
        </p:spPr>
        <p:txBody>
          <a:bodyPr/>
          <a:lstStyle/>
          <a:p>
            <a:r>
              <a:rPr lang="en-US" altLang="en-US" dirty="0"/>
              <a:t>Diminishing marginal product</a:t>
            </a:r>
          </a:p>
          <a:p>
            <a:pPr lvl="1"/>
            <a:r>
              <a:rPr lang="en-US" altLang="en-US" dirty="0"/>
              <a:t>Marginal product of an input declines as the quantity of the input increases</a:t>
            </a:r>
          </a:p>
          <a:p>
            <a:pPr lvl="1"/>
            <a:r>
              <a:rPr lang="en-US" altLang="en-US" dirty="0"/>
              <a:t>Production function gets flatter as more inputs are being used</a:t>
            </a:r>
          </a:p>
          <a:p>
            <a:pPr lvl="1"/>
            <a:r>
              <a:rPr lang="en-US" altLang="en-US" dirty="0"/>
              <a:t>The slope of the production function decreases</a:t>
            </a:r>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9461" name="Slide Number Placeholder 1"/>
          <p:cNvSpPr>
            <a:spLocks noGrp="1"/>
          </p:cNvSpPr>
          <p:nvPr>
            <p:ph type="sldNum" sz="quarter" idx="10"/>
          </p:nvPr>
        </p:nvSpPr>
        <p:spPr>
          <a:xfrm>
            <a:off x="8763000" y="6423025"/>
            <a:ext cx="376238" cy="2063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37D57B53-7052-4A27-9A3E-54F944B1DC4D}" type="slidenum">
              <a:rPr lang="en-US" altLang="en-US" sz="1200" smtClean="0">
                <a:solidFill>
                  <a:srgbClr val="002060"/>
                </a:solidFill>
              </a:rPr>
              <a:pPr eaLnBrk="1" hangingPunct="1"/>
              <a:t>11</a:t>
            </a:fld>
            <a:endParaRPr lang="en-US" altLang="en-US" sz="1200" dirty="0">
              <a:solidFill>
                <a:srgbClr val="002060"/>
              </a:solidFill>
            </a:endParaRPr>
          </a:p>
        </p:txBody>
      </p:sp>
    </p:spTree>
    <p:extLst>
      <p:ext uri="{BB962C8B-B14F-4D97-AF65-F5344CB8AC3E}">
        <p14:creationId xmlns:p14="http://schemas.microsoft.com/office/powerpoint/2010/main" val="1093578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wrap="square" anchor="t"/>
          <a:lstStyle/>
          <a:p>
            <a:r>
              <a:rPr lang="en-US" altLang="en-US" dirty="0"/>
              <a:t>Production and Costs, Part 3</a:t>
            </a:r>
          </a:p>
        </p:txBody>
      </p:sp>
      <p:sp>
        <p:nvSpPr>
          <p:cNvPr id="20483" name="Content Placeholder 2"/>
          <p:cNvSpPr>
            <a:spLocks noGrp="1"/>
          </p:cNvSpPr>
          <p:nvPr>
            <p:ph idx="1"/>
          </p:nvPr>
        </p:nvSpPr>
        <p:spPr>
          <a:xfrm>
            <a:off x="277813" y="1025525"/>
            <a:ext cx="8588375" cy="4689475"/>
          </a:xfrm>
        </p:spPr>
        <p:txBody>
          <a:bodyPr/>
          <a:lstStyle/>
          <a:p>
            <a:r>
              <a:rPr lang="en-US" altLang="en-US" dirty="0"/>
              <a:t>Total-cost curve</a:t>
            </a:r>
          </a:p>
          <a:p>
            <a:pPr lvl="1"/>
            <a:r>
              <a:rPr lang="en-US" altLang="en-US" dirty="0"/>
              <a:t>Relationship between quantity produced and total costs</a:t>
            </a:r>
          </a:p>
          <a:p>
            <a:pPr lvl="1"/>
            <a:r>
              <a:rPr lang="en-US" altLang="en-US" dirty="0"/>
              <a:t>Gets steeper as the amount produced rises</a:t>
            </a:r>
          </a:p>
          <a:p>
            <a:pPr lvl="2"/>
            <a:r>
              <a:rPr lang="en-US" altLang="en-US" dirty="0"/>
              <a:t>Diminishing marginal product</a:t>
            </a:r>
          </a:p>
          <a:p>
            <a:pPr lvl="2"/>
            <a:r>
              <a:rPr lang="en-US" altLang="en-US" dirty="0"/>
              <a:t>Producing one additional unit of output requires a lot of additional units of inputs: very costly</a:t>
            </a:r>
          </a:p>
        </p:txBody>
      </p:sp>
      <p:sp>
        <p:nvSpPr>
          <p:cNvPr id="204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0485" name="Slide Number Placeholder 1"/>
          <p:cNvSpPr>
            <a:spLocks noGrp="1"/>
          </p:cNvSpPr>
          <p:nvPr>
            <p:ph type="sldNum" sz="quarter" idx="10"/>
          </p:nvPr>
        </p:nvSpPr>
        <p:spPr>
          <a:xfrm>
            <a:off x="8763000" y="6423025"/>
            <a:ext cx="376238" cy="2063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91DEF76-9B94-4842-99EB-190AFB1ED542}" type="slidenum">
              <a:rPr lang="en-US" altLang="en-US" sz="1200" smtClean="0">
                <a:solidFill>
                  <a:srgbClr val="002060"/>
                </a:solidFill>
              </a:rPr>
              <a:pPr eaLnBrk="1" hangingPunct="1"/>
              <a:t>12</a:t>
            </a:fld>
            <a:endParaRPr lang="en-US" altLang="en-US" sz="1200">
              <a:solidFill>
                <a:srgbClr val="002060"/>
              </a:solidFill>
            </a:endParaRPr>
          </a:p>
        </p:txBody>
      </p:sp>
    </p:spTree>
    <p:extLst>
      <p:ext uri="{BB962C8B-B14F-4D97-AF65-F5344CB8AC3E}">
        <p14:creationId xmlns:p14="http://schemas.microsoft.com/office/powerpoint/2010/main" val="335593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09549" y="-1"/>
            <a:ext cx="8856663" cy="573111"/>
          </a:xfrm>
        </p:spPr>
        <p:txBody>
          <a:bodyPr/>
          <a:lstStyle/>
          <a:p>
            <a:r>
              <a:rPr lang="en-US" altLang="en-US" sz="2800" dirty="0"/>
              <a:t>Figure 2 </a:t>
            </a:r>
            <a:r>
              <a:rPr lang="en-US" altLang="en-US" sz="2000" dirty="0"/>
              <a:t>Caroline’s Production Function and Total-Cost Curve</a:t>
            </a:r>
            <a:endParaRPr lang="en-US" altLang="en-US" sz="2800" dirty="0"/>
          </a:p>
        </p:txBody>
      </p:sp>
      <p:sp>
        <p:nvSpPr>
          <p:cNvPr id="3" name="Text Placeholder 2"/>
          <p:cNvSpPr>
            <a:spLocks noGrp="1"/>
          </p:cNvSpPr>
          <p:nvPr>
            <p:ph type="body" sz="quarter" idx="12"/>
          </p:nvPr>
        </p:nvSpPr>
        <p:spPr>
          <a:xfrm>
            <a:off x="72655" y="4644800"/>
            <a:ext cx="8902979" cy="1388082"/>
          </a:xfrm>
        </p:spPr>
        <p:txBody>
          <a:bodyPr/>
          <a:lstStyle/>
          <a:p>
            <a:r>
              <a:rPr lang="en-US" sz="1200" dirty="0"/>
              <a:t>The production function in panel (a) shows the relationship between the number of workers hired and the quantity of output produced. Here the number of workers hired (on the horizontal axis) is from column (1) in Table 1, and the quantity of output produced (on the vertical axis) is from column (2). The production function gets flatter as the number of workers increases, reflecting diminishing marginal product. </a:t>
            </a:r>
          </a:p>
          <a:p>
            <a:r>
              <a:rPr lang="en-US" sz="1200" dirty="0"/>
              <a:t>The total-cost curve in panel (b) shows the relationship between the quantity of output produced and total cost of production. Here the quantity of output produced (on the horizontal axis) is from column (2) in Table 1, and the total cost (on the vertical axis) is from column (6). The total-cost curve gets steeper as the quantity of output increases because of diminishing marginal product.</a:t>
            </a:r>
          </a:p>
        </p:txBody>
      </p:sp>
      <p:pic>
        <p:nvPicPr>
          <p:cNvPr id="4" name="Picture 3" descr="A line graph titled Production function has number of workers hired on the x axis, from 0 to 6, and quantity of output in cookies per hour on the y axis, from 0 to 160. The production function curve increases at a fast rate from 0 to 3 workers, producing 120 cookies per hour with 3 workers hired, then at a slower rate from 3 to 6 workers, ending at 150 cookies per hour with 6 workers hired."/>
          <p:cNvPicPr>
            <a:picLocks noChangeAspect="1"/>
          </p:cNvPicPr>
          <p:nvPr/>
        </p:nvPicPr>
        <p:blipFill>
          <a:blip r:embed="rId2"/>
          <a:stretch>
            <a:fillRect/>
          </a:stretch>
        </p:blipFill>
        <p:spPr>
          <a:xfrm>
            <a:off x="533400" y="1007860"/>
            <a:ext cx="4018798" cy="3259340"/>
          </a:xfrm>
          <a:prstGeom prst="rect">
            <a:avLst/>
          </a:prstGeom>
        </p:spPr>
      </p:pic>
      <p:pic>
        <p:nvPicPr>
          <p:cNvPr id="5" name="Picture 4" descr="A line graph titled total-cost curve has quantity of output on the x axis and total cost on the y axis. The total cost curve has a total cost of 30 dollars at 0 output and increases exponentially to 90 dollars at 160 output."/>
          <p:cNvPicPr>
            <a:picLocks noChangeAspect="1"/>
          </p:cNvPicPr>
          <p:nvPr/>
        </p:nvPicPr>
        <p:blipFill>
          <a:blip r:embed="rId3"/>
          <a:stretch>
            <a:fillRect/>
          </a:stretch>
        </p:blipFill>
        <p:spPr>
          <a:xfrm>
            <a:off x="5195888" y="950710"/>
            <a:ext cx="3779746" cy="3316490"/>
          </a:xfrm>
          <a:prstGeom prst="rect">
            <a:avLst/>
          </a:prstGeom>
        </p:spPr>
      </p:pic>
      <p:sp>
        <p:nvSpPr>
          <p:cNvPr id="21508" name="Footer Placeholder 3"/>
          <p:cNvSpPr>
            <a:spLocks noGrp="1"/>
          </p:cNvSpPr>
          <p:nvPr>
            <p:ph type="ftr" sz="quarter" idx="14"/>
          </p:nvPr>
        </p:nvSpPr>
        <p:spPr bwMode="auto">
          <a:xfrm>
            <a:off x="0" y="6341886"/>
            <a:ext cx="8615363"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1507" name="Slide Number Placeholder 2"/>
          <p:cNvSpPr>
            <a:spLocks noGrp="1"/>
          </p:cNvSpPr>
          <p:nvPr>
            <p:ph type="sldNum" sz="quarter" idx="13"/>
          </p:nvPr>
        </p:nvSpPr>
        <p:spPr>
          <a:xfrm>
            <a:off x="8763000" y="6473825"/>
            <a:ext cx="376238" cy="231775"/>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65E3655-E081-4FC8-AA44-B577BC4F5F42}" type="slidenum">
              <a:rPr lang="en-US" altLang="en-US" sz="1200" smtClean="0">
                <a:solidFill>
                  <a:srgbClr val="002060"/>
                </a:solidFill>
              </a:rPr>
              <a:pPr eaLnBrk="1" hangingPunct="1"/>
              <a:t>13</a:t>
            </a:fld>
            <a:endParaRPr lang="en-US" altLang="en-US" sz="1200" dirty="0">
              <a:solidFill>
                <a:srgbClr val="002060"/>
              </a:solidFill>
            </a:endParaRPr>
          </a:p>
        </p:txBody>
      </p:sp>
    </p:spTree>
    <p:extLst>
      <p:ext uri="{BB962C8B-B14F-4D97-AF65-F5344CB8AC3E}">
        <p14:creationId xmlns:p14="http://schemas.microsoft.com/office/powerpoint/2010/main" val="810232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wrap="square" anchor="t"/>
          <a:lstStyle/>
          <a:p>
            <a:r>
              <a:rPr lang="en-US" altLang="en-US" sz="3200" dirty="0"/>
              <a:t>The Various Measures of Cost, Part 1</a:t>
            </a:r>
          </a:p>
        </p:txBody>
      </p:sp>
      <p:sp>
        <p:nvSpPr>
          <p:cNvPr id="22531" name="Content Placeholder 2"/>
          <p:cNvSpPr>
            <a:spLocks noGrp="1"/>
          </p:cNvSpPr>
          <p:nvPr>
            <p:ph idx="1"/>
          </p:nvPr>
        </p:nvSpPr>
        <p:spPr>
          <a:xfrm>
            <a:off x="277813" y="1025525"/>
            <a:ext cx="8588375" cy="4765675"/>
          </a:xfrm>
        </p:spPr>
        <p:txBody>
          <a:bodyPr/>
          <a:lstStyle/>
          <a:p>
            <a:pPr>
              <a:defRPr/>
            </a:pPr>
            <a:r>
              <a:rPr lang="en-US" dirty="0"/>
              <a:t>Fixed costs, FC</a:t>
            </a:r>
          </a:p>
          <a:p>
            <a:pPr lvl="1">
              <a:buFont typeface="Arial" pitchFamily="34" charset="0"/>
              <a:buChar char="–"/>
              <a:defRPr/>
            </a:pPr>
            <a:r>
              <a:rPr lang="en-US" dirty="0"/>
              <a:t>Costs that do not vary with the quantity of output produced</a:t>
            </a:r>
          </a:p>
          <a:p>
            <a:pPr>
              <a:defRPr/>
            </a:pPr>
            <a:r>
              <a:rPr lang="en-US" dirty="0"/>
              <a:t>Variable costs, VC</a:t>
            </a:r>
          </a:p>
          <a:p>
            <a:pPr lvl="1">
              <a:buFont typeface="Arial" pitchFamily="34" charset="0"/>
              <a:buChar char="–"/>
              <a:defRPr/>
            </a:pPr>
            <a:r>
              <a:rPr lang="en-US" dirty="0"/>
              <a:t>Costs that vary with the quantity of output produced</a:t>
            </a:r>
          </a:p>
          <a:p>
            <a:pPr>
              <a:defRPr/>
            </a:pPr>
            <a:r>
              <a:rPr lang="en-US" dirty="0"/>
              <a:t>Total cost, TC</a:t>
            </a:r>
          </a:p>
          <a:p>
            <a:pPr marL="457200" lvl="1" indent="0">
              <a:buFont typeface="Arial" pitchFamily="34" charset="0"/>
              <a:buNone/>
              <a:defRPr/>
            </a:pPr>
            <a:r>
              <a:rPr lang="en-US" dirty="0"/>
              <a:t>= Fixed cost + Variable cost</a:t>
            </a:r>
          </a:p>
        </p:txBody>
      </p:sp>
      <p:sp>
        <p:nvSpPr>
          <p:cNvPr id="225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2533" name="Slide Number Placeholder 1"/>
          <p:cNvSpPr>
            <a:spLocks noGrp="1"/>
          </p:cNvSpPr>
          <p:nvPr>
            <p:ph type="sldNum" sz="quarter" idx="10"/>
          </p:nvPr>
        </p:nvSpPr>
        <p:spPr>
          <a:xfrm>
            <a:off x="8763000" y="6423025"/>
            <a:ext cx="3762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AE83219-2F7B-4CC9-9DB2-286089580254}" type="slidenum">
              <a:rPr lang="en-US" altLang="en-US" sz="1200" smtClean="0">
                <a:solidFill>
                  <a:srgbClr val="002060"/>
                </a:solidFill>
              </a:rPr>
              <a:pPr eaLnBrk="1" hangingPunct="1"/>
              <a:t>14</a:t>
            </a:fld>
            <a:endParaRPr lang="en-US" altLang="en-US" sz="1200" dirty="0">
              <a:solidFill>
                <a:srgbClr val="002060"/>
              </a:solidFill>
            </a:endParaRPr>
          </a:p>
        </p:txBody>
      </p:sp>
    </p:spTree>
    <p:extLst>
      <p:ext uri="{BB962C8B-B14F-4D97-AF65-F5344CB8AC3E}">
        <p14:creationId xmlns:p14="http://schemas.microsoft.com/office/powerpoint/2010/main" val="3031582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wrap="square" anchor="t"/>
          <a:lstStyle/>
          <a:p>
            <a:r>
              <a:rPr lang="en-US" altLang="en-US" sz="3200" dirty="0"/>
              <a:t>The Various Measures of Cost, Part 2</a:t>
            </a:r>
          </a:p>
        </p:txBody>
      </p:sp>
      <p:sp>
        <p:nvSpPr>
          <p:cNvPr id="23555" name="Content Placeholder 2"/>
          <p:cNvSpPr>
            <a:spLocks noGrp="1"/>
          </p:cNvSpPr>
          <p:nvPr>
            <p:ph idx="1"/>
          </p:nvPr>
        </p:nvSpPr>
        <p:spPr>
          <a:xfrm>
            <a:off x="277813" y="1025525"/>
            <a:ext cx="8588375" cy="3698875"/>
          </a:xfrm>
        </p:spPr>
        <p:txBody>
          <a:bodyPr/>
          <a:lstStyle/>
          <a:p>
            <a:r>
              <a:rPr lang="en-US" altLang="en-US" dirty="0"/>
              <a:t>Average fixed cost, AFC</a:t>
            </a:r>
          </a:p>
          <a:p>
            <a:pPr lvl="1"/>
            <a:r>
              <a:rPr lang="en-US" altLang="en-US" dirty="0"/>
              <a:t>Fixed cost divided by the quantity of output</a:t>
            </a:r>
          </a:p>
          <a:p>
            <a:r>
              <a:rPr lang="en-US" altLang="en-US" dirty="0"/>
              <a:t>Average variable cost, AVC</a:t>
            </a:r>
          </a:p>
          <a:p>
            <a:pPr lvl="1"/>
            <a:r>
              <a:rPr lang="en-US" altLang="en-US" dirty="0"/>
              <a:t>Variable cost divided by the quantity of output</a:t>
            </a: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3557" name="Slide Number Placeholder 1"/>
          <p:cNvSpPr>
            <a:spLocks noGrp="1"/>
          </p:cNvSpPr>
          <p:nvPr>
            <p:ph type="sldNum" sz="quarter" idx="10"/>
          </p:nvPr>
        </p:nvSpPr>
        <p:spPr>
          <a:xfrm>
            <a:off x="8763000" y="6423025"/>
            <a:ext cx="3762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8486ACE-7414-431B-A0A1-26C6CF503928}" type="slidenum">
              <a:rPr lang="en-US" altLang="en-US" sz="1200" smtClean="0">
                <a:solidFill>
                  <a:srgbClr val="002060"/>
                </a:solidFill>
              </a:rPr>
              <a:pPr eaLnBrk="1" hangingPunct="1"/>
              <a:t>15</a:t>
            </a:fld>
            <a:endParaRPr lang="en-US" altLang="en-US" sz="1200" dirty="0">
              <a:solidFill>
                <a:srgbClr val="002060"/>
              </a:solidFill>
            </a:endParaRPr>
          </a:p>
        </p:txBody>
      </p:sp>
    </p:spTree>
    <p:extLst>
      <p:ext uri="{BB962C8B-B14F-4D97-AF65-F5344CB8AC3E}">
        <p14:creationId xmlns:p14="http://schemas.microsoft.com/office/powerpoint/2010/main" val="3029394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28600" y="-1"/>
            <a:ext cx="8686800" cy="576381"/>
          </a:xfrm>
        </p:spPr>
        <p:txBody>
          <a:bodyPr/>
          <a:lstStyle/>
          <a:p>
            <a:r>
              <a:rPr lang="en-US" altLang="en-US" sz="2800" dirty="0"/>
              <a:t>Table 2 </a:t>
            </a:r>
            <a:r>
              <a:rPr lang="en-US" altLang="en-US" sz="2000" dirty="0"/>
              <a:t>The Various Measures of Cost: Conrad’s Coffee Shop</a:t>
            </a:r>
          </a:p>
        </p:txBody>
      </p:sp>
      <p:graphicFrame>
        <p:nvGraphicFramePr>
          <p:cNvPr id="2" name="Table 1" descr="A table with 8 columns and 12 rows. The column headers are: Output in cups of coffee per hour, total cost, fixed cost, variable cost, average fixed cost, average variable cost, average total cost, and marginal cost."/>
          <p:cNvGraphicFramePr>
            <a:graphicFrameLocks noGrp="1"/>
          </p:cNvGraphicFramePr>
          <p:nvPr>
            <p:extLst>
              <p:ext uri="{D42A27DB-BD31-4B8C-83A1-F6EECF244321}">
                <p14:modId xmlns:p14="http://schemas.microsoft.com/office/powerpoint/2010/main" val="3188980689"/>
              </p:ext>
            </p:extLst>
          </p:nvPr>
        </p:nvGraphicFramePr>
        <p:xfrm>
          <a:off x="1866900" y="1010525"/>
          <a:ext cx="5981699" cy="4668152"/>
        </p:xfrm>
        <a:graphic>
          <a:graphicData uri="http://schemas.openxmlformats.org/drawingml/2006/table">
            <a:tbl>
              <a:tblPr firstRow="1" firstCol="1" bandRow="1"/>
              <a:tblGrid>
                <a:gridCol w="825282">
                  <a:extLst>
                    <a:ext uri="{9D8B030D-6E8A-4147-A177-3AD203B41FA5}">
                      <a16:colId xmlns:a16="http://schemas.microsoft.com/office/drawing/2014/main" val="20000"/>
                    </a:ext>
                  </a:extLst>
                </a:gridCol>
                <a:gridCol w="660618">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761999">
                  <a:extLst>
                    <a:ext uri="{9D8B030D-6E8A-4147-A177-3AD203B41FA5}">
                      <a16:colId xmlns:a16="http://schemas.microsoft.com/office/drawing/2014/main" val="20007"/>
                    </a:ext>
                  </a:extLst>
                </a:gridCol>
              </a:tblGrid>
              <a:tr h="975623">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(1)</a:t>
                      </a:r>
                    </a:p>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Output (cups of coffee per hour)</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(2)</a:t>
                      </a:r>
                    </a:p>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Total Cost</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(3)</a:t>
                      </a:r>
                    </a:p>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Fixed Cost</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(4)</a:t>
                      </a:r>
                    </a:p>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Variable Cost</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(5)</a:t>
                      </a:r>
                    </a:p>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Average Fixed Cost</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(6)</a:t>
                      </a:r>
                    </a:p>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Average Variable Cost</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(7)</a:t>
                      </a:r>
                    </a:p>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Average Total Cost</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(8)</a:t>
                      </a:r>
                    </a:p>
                    <a:p>
                      <a:pPr marL="0" marR="0" algn="ctr">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Marginal Cost</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373140">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Empty cell</a:t>
                      </a:r>
                      <a:endPar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Empty cell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Empty cell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Empty cell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74674">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3.30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0.30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$0.30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$3.30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$0.30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26867">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2</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3.80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0.80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1.50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0.40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1.90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0.50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326867">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3</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4.50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1.50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0.50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1.50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0.70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326867">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4</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5.40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2.40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0.75</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0.60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1.35</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0.90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326867">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5</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6.50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3.50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0.60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0.70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1.30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1.10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326867">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6</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7.80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3.00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4.80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0.50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0.80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1.30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1.30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326867">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7</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9.30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6.30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0.43</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0.90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1.33</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1.50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326867">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8</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11.00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8.00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0.38</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1.38</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1.70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9"/>
                  </a:ext>
                </a:extLst>
              </a:tr>
              <a:tr h="326867">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9</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12.90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9.90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0.33</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1.10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1.43</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1.90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0"/>
                  </a:ext>
                </a:extLst>
              </a:tr>
              <a:tr h="326867">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10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15.00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3.00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12.00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0.30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1.20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1.50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r">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2.10</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1"/>
                  </a:ext>
                </a:extLst>
              </a:tr>
            </a:tbl>
          </a:graphicData>
        </a:graphic>
      </p:graphicFrame>
      <p:sp>
        <p:nvSpPr>
          <p:cNvPr id="24580" name="Footer Placeholder 3"/>
          <p:cNvSpPr>
            <a:spLocks noGrp="1"/>
          </p:cNvSpPr>
          <p:nvPr>
            <p:ph type="ftr" sz="quarter" idx="14"/>
          </p:nvPr>
        </p:nvSpPr>
        <p:spPr bwMode="auto">
          <a:xfrm>
            <a:off x="0" y="6352697"/>
            <a:ext cx="8615363" cy="5053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4579" name="Slide Number Placeholder 1"/>
          <p:cNvSpPr>
            <a:spLocks noGrp="1"/>
          </p:cNvSpPr>
          <p:nvPr>
            <p:ph type="sldNum" sz="quarter" idx="13"/>
          </p:nvPr>
        </p:nvSpPr>
        <p:spPr>
          <a:xfrm>
            <a:off x="8763000" y="6473825"/>
            <a:ext cx="376238" cy="231775"/>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0D2EAD9F-27C9-40BA-A687-9FD977BBB2AA}" type="slidenum">
              <a:rPr lang="en-US" altLang="en-US" sz="1200" smtClean="0">
                <a:solidFill>
                  <a:srgbClr val="002060"/>
                </a:solidFill>
              </a:rPr>
              <a:pPr eaLnBrk="1" hangingPunct="1"/>
              <a:t>16</a:t>
            </a:fld>
            <a:endParaRPr lang="en-US" altLang="en-US" sz="1200" dirty="0">
              <a:solidFill>
                <a:srgbClr val="002060"/>
              </a:solidFill>
            </a:endParaRPr>
          </a:p>
        </p:txBody>
      </p:sp>
    </p:spTree>
    <p:extLst>
      <p:ext uri="{BB962C8B-B14F-4D97-AF65-F5344CB8AC3E}">
        <p14:creationId xmlns:p14="http://schemas.microsoft.com/office/powerpoint/2010/main" val="2447438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a:t>Figure 3	</a:t>
            </a:r>
            <a:r>
              <a:rPr lang="en-US" altLang="en-US" sz="2800" dirty="0"/>
              <a:t>Conrad’s Total-Cost Curve</a:t>
            </a:r>
            <a:endParaRPr lang="en-US" altLang="en-US" dirty="0"/>
          </a:p>
        </p:txBody>
      </p:sp>
      <p:sp>
        <p:nvSpPr>
          <p:cNvPr id="3" name="Text Placeholder 2"/>
          <p:cNvSpPr>
            <a:spLocks noGrp="1"/>
          </p:cNvSpPr>
          <p:nvPr>
            <p:ph type="body" sz="quarter" idx="12"/>
          </p:nvPr>
        </p:nvSpPr>
        <p:spPr>
          <a:xfrm>
            <a:off x="6324600" y="1447800"/>
            <a:ext cx="2655888" cy="3962400"/>
          </a:xfrm>
        </p:spPr>
        <p:txBody>
          <a:bodyPr/>
          <a:lstStyle/>
          <a:p>
            <a:r>
              <a:rPr lang="en-US" dirty="0"/>
              <a:t>Here the quantity of output produced (on the horizontal axis) is from column (1) in Table 2, and the total cost (on the vertical axis) is from column (2). As in Figure 2, the total-cost curve gets steeper as the quantity of output increases because of diminishing marginal product.</a:t>
            </a:r>
          </a:p>
        </p:txBody>
      </p:sp>
      <p:pic>
        <p:nvPicPr>
          <p:cNvPr id="4" name="Picture 3" descr="A line graph with quantity of output, in cups of coffee per hour, on the x axis from 0 to 10, and total cost on the y axis, from 0 to 15. The curve starts at 3 dollars with 0 output and increases exponentially to 15 dollars with 15 output."/>
          <p:cNvPicPr>
            <a:picLocks noChangeAspect="1"/>
          </p:cNvPicPr>
          <p:nvPr/>
        </p:nvPicPr>
        <p:blipFill>
          <a:blip r:embed="rId2"/>
          <a:stretch>
            <a:fillRect/>
          </a:stretch>
        </p:blipFill>
        <p:spPr>
          <a:xfrm>
            <a:off x="381000" y="1376186"/>
            <a:ext cx="5748586" cy="3881614"/>
          </a:xfrm>
          <a:prstGeom prst="rect">
            <a:avLst/>
          </a:prstGeom>
        </p:spPr>
      </p:pic>
      <p:sp>
        <p:nvSpPr>
          <p:cNvPr id="25604" name="Footer Placeholder 3"/>
          <p:cNvSpPr>
            <a:spLocks noGrp="1"/>
          </p:cNvSpPr>
          <p:nvPr>
            <p:ph type="ftr" sz="quarter" idx="14"/>
          </p:nvPr>
        </p:nvSpPr>
        <p:spPr bwMode="auto">
          <a:xfrm>
            <a:off x="0" y="6341886"/>
            <a:ext cx="8615363"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5603" name="Slide Number Placeholder 2"/>
          <p:cNvSpPr>
            <a:spLocks noGrp="1"/>
          </p:cNvSpPr>
          <p:nvPr>
            <p:ph type="sldNum" sz="quarter" idx="13"/>
          </p:nvPr>
        </p:nvSpPr>
        <p:spPr>
          <a:xfrm>
            <a:off x="8763000" y="6473825"/>
            <a:ext cx="376238" cy="231775"/>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37AB094-93AA-49B4-8618-20707D69C256}" type="slidenum">
              <a:rPr lang="en-US" altLang="en-US" sz="1200" smtClean="0">
                <a:solidFill>
                  <a:srgbClr val="002060"/>
                </a:solidFill>
              </a:rPr>
              <a:pPr eaLnBrk="1" hangingPunct="1"/>
              <a:t>17</a:t>
            </a:fld>
            <a:endParaRPr lang="en-US" altLang="en-US" sz="1200">
              <a:solidFill>
                <a:srgbClr val="002060"/>
              </a:solidFill>
            </a:endParaRPr>
          </a:p>
        </p:txBody>
      </p:sp>
    </p:spTree>
    <p:extLst>
      <p:ext uri="{BB962C8B-B14F-4D97-AF65-F5344CB8AC3E}">
        <p14:creationId xmlns:p14="http://schemas.microsoft.com/office/powerpoint/2010/main" val="3849366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wrap="square" anchor="t"/>
          <a:lstStyle/>
          <a:p>
            <a:r>
              <a:rPr lang="en-US" altLang="en-US" sz="3200" dirty="0"/>
              <a:t>The Various Measures of Cost, Part 3</a:t>
            </a:r>
          </a:p>
        </p:txBody>
      </p:sp>
      <p:sp>
        <p:nvSpPr>
          <p:cNvPr id="26627" name="Content Placeholder 2"/>
          <p:cNvSpPr>
            <a:spLocks noGrp="1"/>
          </p:cNvSpPr>
          <p:nvPr>
            <p:ph idx="1"/>
          </p:nvPr>
        </p:nvSpPr>
        <p:spPr>
          <a:xfrm>
            <a:off x="277813" y="1025525"/>
            <a:ext cx="8588375" cy="4003675"/>
          </a:xfrm>
        </p:spPr>
        <p:txBody>
          <a:bodyPr/>
          <a:lstStyle/>
          <a:p>
            <a:r>
              <a:rPr lang="en-US" altLang="en-US" dirty="0"/>
              <a:t>Average total cost, ATC</a:t>
            </a:r>
          </a:p>
          <a:p>
            <a:pPr lvl="1"/>
            <a:r>
              <a:rPr lang="en-US" altLang="en-US" dirty="0"/>
              <a:t>Total cost divided by the quantity of output</a:t>
            </a:r>
          </a:p>
          <a:p>
            <a:pPr lvl="1"/>
            <a:r>
              <a:rPr lang="en-US" altLang="en-US" dirty="0"/>
              <a:t>Average total cost = Total cost / Quantity</a:t>
            </a:r>
          </a:p>
          <a:p>
            <a:pPr lvl="1"/>
            <a:r>
              <a:rPr lang="en-US" altLang="en-US" dirty="0"/>
              <a:t> ATC = TC / Q</a:t>
            </a:r>
          </a:p>
          <a:p>
            <a:pPr lvl="1"/>
            <a:r>
              <a:rPr lang="en-US" altLang="en-US" dirty="0"/>
              <a:t>Cost of a typical unit of output</a:t>
            </a:r>
          </a:p>
          <a:p>
            <a:pPr lvl="2"/>
            <a:r>
              <a:rPr lang="en-US" altLang="en-US" dirty="0"/>
              <a:t>If total cost is divided evenly over all the units produced</a:t>
            </a:r>
          </a:p>
        </p:txBody>
      </p:sp>
      <p:sp>
        <p:nvSpPr>
          <p:cNvPr id="266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6629" name="Slide Number Placeholder 1"/>
          <p:cNvSpPr>
            <a:spLocks noGrp="1"/>
          </p:cNvSpPr>
          <p:nvPr>
            <p:ph type="sldNum" sz="quarter" idx="10"/>
          </p:nvPr>
        </p:nvSpPr>
        <p:spPr>
          <a:xfrm>
            <a:off x="8763000" y="6423025"/>
            <a:ext cx="376238" cy="2063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1A61E94-D9A5-4F75-9081-162FFBA2F002}" type="slidenum">
              <a:rPr lang="en-US" altLang="en-US" sz="1200" smtClean="0">
                <a:solidFill>
                  <a:srgbClr val="002060"/>
                </a:solidFill>
              </a:rPr>
              <a:pPr eaLnBrk="1" hangingPunct="1"/>
              <a:t>18</a:t>
            </a:fld>
            <a:endParaRPr lang="en-US" altLang="en-US" sz="1200" dirty="0">
              <a:solidFill>
                <a:srgbClr val="002060"/>
              </a:solidFill>
            </a:endParaRPr>
          </a:p>
        </p:txBody>
      </p:sp>
    </p:spTree>
    <p:extLst>
      <p:ext uri="{BB962C8B-B14F-4D97-AF65-F5344CB8AC3E}">
        <p14:creationId xmlns:p14="http://schemas.microsoft.com/office/powerpoint/2010/main" val="2474314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340068" y="100939"/>
            <a:ext cx="7803931" cy="737261"/>
          </a:xfrm>
        </p:spPr>
        <p:txBody>
          <a:bodyPr wrap="square" anchor="t"/>
          <a:lstStyle/>
          <a:p>
            <a:r>
              <a:rPr lang="en-US" altLang="en-US" sz="3200" dirty="0"/>
              <a:t>The Various Measures of Cost, Part 4</a:t>
            </a:r>
          </a:p>
        </p:txBody>
      </p:sp>
      <p:sp>
        <p:nvSpPr>
          <p:cNvPr id="27651" name="Content Placeholder 2"/>
          <p:cNvSpPr>
            <a:spLocks noGrp="1"/>
          </p:cNvSpPr>
          <p:nvPr>
            <p:ph idx="1"/>
          </p:nvPr>
        </p:nvSpPr>
        <p:spPr>
          <a:xfrm>
            <a:off x="277813" y="1025525"/>
            <a:ext cx="8588375" cy="4613275"/>
          </a:xfrm>
        </p:spPr>
        <p:txBody>
          <a:bodyPr/>
          <a:lstStyle/>
          <a:p>
            <a:r>
              <a:rPr lang="en-US" altLang="en-US" dirty="0"/>
              <a:t>Marginal cost, MC</a:t>
            </a:r>
          </a:p>
          <a:p>
            <a:pPr lvl="1"/>
            <a:r>
              <a:rPr lang="en-US" altLang="en-US" dirty="0"/>
              <a:t>Increase in total cost arising from an extra unit of production</a:t>
            </a:r>
          </a:p>
          <a:p>
            <a:pPr lvl="1"/>
            <a:r>
              <a:rPr lang="en-US" altLang="en-US" dirty="0"/>
              <a:t>Marginal cost = Change in total cost / Change in quantity</a:t>
            </a:r>
          </a:p>
          <a:p>
            <a:pPr lvl="1"/>
            <a:r>
              <a:rPr lang="en-US" altLang="en-US" dirty="0"/>
              <a:t>MC = </a:t>
            </a:r>
            <a:r>
              <a:rPr lang="el-GR" altLang="en-US" dirty="0">
                <a:cs typeface="Arial" charset="0"/>
              </a:rPr>
              <a:t>Δ</a:t>
            </a:r>
            <a:r>
              <a:rPr lang="en-US" altLang="en-US" dirty="0">
                <a:cs typeface="Arial" charset="0"/>
              </a:rPr>
              <a:t>TC / </a:t>
            </a:r>
            <a:r>
              <a:rPr lang="el-GR" altLang="en-US" dirty="0">
                <a:cs typeface="Arial" charset="0"/>
              </a:rPr>
              <a:t>Δ</a:t>
            </a:r>
            <a:r>
              <a:rPr lang="en-US" altLang="en-US" dirty="0">
                <a:cs typeface="Arial" charset="0"/>
              </a:rPr>
              <a:t>Q</a:t>
            </a:r>
          </a:p>
          <a:p>
            <a:pPr lvl="1"/>
            <a:r>
              <a:rPr lang="en-US" altLang="en-US" dirty="0"/>
              <a:t>Increase in total cost</a:t>
            </a:r>
          </a:p>
          <a:p>
            <a:pPr lvl="2"/>
            <a:r>
              <a:rPr lang="en-US" altLang="en-US" dirty="0"/>
              <a:t>From producing an additional unit of output</a:t>
            </a:r>
          </a:p>
        </p:txBody>
      </p:sp>
      <p:sp>
        <p:nvSpPr>
          <p:cNvPr id="2765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7653" name="Slide Number Placeholder 1"/>
          <p:cNvSpPr>
            <a:spLocks noGrp="1"/>
          </p:cNvSpPr>
          <p:nvPr>
            <p:ph type="sldNum" sz="quarter" idx="10"/>
          </p:nvPr>
        </p:nvSpPr>
        <p:spPr>
          <a:xfrm>
            <a:off x="8763000" y="6423025"/>
            <a:ext cx="3762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7FD1613-164B-4F68-B205-19882202AAE7}" type="slidenum">
              <a:rPr lang="en-US" altLang="en-US" sz="1200" smtClean="0">
                <a:solidFill>
                  <a:srgbClr val="002060"/>
                </a:solidFill>
              </a:rPr>
              <a:pPr eaLnBrk="1" hangingPunct="1"/>
              <a:t>19</a:t>
            </a:fld>
            <a:endParaRPr lang="en-US" altLang="en-US" sz="1200" dirty="0">
              <a:solidFill>
                <a:srgbClr val="002060"/>
              </a:solidFill>
            </a:endParaRPr>
          </a:p>
        </p:txBody>
      </p:sp>
    </p:spTree>
    <p:extLst>
      <p:ext uri="{BB962C8B-B14F-4D97-AF65-F5344CB8AC3E}">
        <p14:creationId xmlns:p14="http://schemas.microsoft.com/office/powerpoint/2010/main" val="1901678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dirty="0"/>
              <a:t>What are Costs?, Part 1</a:t>
            </a:r>
          </a:p>
        </p:txBody>
      </p:sp>
      <p:sp>
        <p:nvSpPr>
          <p:cNvPr id="10243" name="Content Placeholder 2"/>
          <p:cNvSpPr>
            <a:spLocks noGrp="1"/>
          </p:cNvSpPr>
          <p:nvPr>
            <p:ph idx="1"/>
          </p:nvPr>
        </p:nvSpPr>
        <p:spPr>
          <a:xfrm>
            <a:off x="277813" y="1025525"/>
            <a:ext cx="8588375" cy="4765675"/>
          </a:xfrm>
        </p:spPr>
        <p:txBody>
          <a:bodyPr/>
          <a:lstStyle/>
          <a:p>
            <a:r>
              <a:rPr lang="en-US" altLang="en-US" dirty="0"/>
              <a:t>Industrial organization</a:t>
            </a:r>
          </a:p>
          <a:p>
            <a:pPr lvl="1"/>
            <a:r>
              <a:rPr lang="en-US" altLang="en-US" dirty="0"/>
              <a:t>The study of how firms’ decisions about prices and quantities depend on the market conditions they face</a:t>
            </a:r>
          </a:p>
          <a:p>
            <a:r>
              <a:rPr lang="en-US" altLang="en-US" dirty="0"/>
              <a:t>Assumption</a:t>
            </a:r>
          </a:p>
          <a:p>
            <a:pPr lvl="1"/>
            <a:r>
              <a:rPr lang="en-US" altLang="en-US" dirty="0"/>
              <a:t>The goal of a firm is to maximize profit</a:t>
            </a:r>
          </a:p>
          <a:p>
            <a:r>
              <a:rPr lang="en-US" altLang="en-US" dirty="0"/>
              <a:t>Profit</a:t>
            </a:r>
          </a:p>
          <a:p>
            <a:pPr lvl="1"/>
            <a:r>
              <a:rPr lang="en-US" altLang="en-US" dirty="0"/>
              <a:t>Total revenue minus total cost</a:t>
            </a: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0245" name="Slide Number Placeholder 1"/>
          <p:cNvSpPr>
            <a:spLocks noGrp="1"/>
          </p:cNvSpPr>
          <p:nvPr>
            <p:ph type="sldNum" sz="quarter" idx="10"/>
          </p:nvPr>
        </p:nvSpPr>
        <p:spPr>
          <a:xfrm>
            <a:off x="8763000" y="6423025"/>
            <a:ext cx="376238" cy="3587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AB6BB54-7694-4530-9100-6779023E0926}" type="slidenum">
              <a:rPr lang="en-US" altLang="en-US" sz="1200" smtClean="0">
                <a:solidFill>
                  <a:srgbClr val="002060"/>
                </a:solidFill>
              </a:rPr>
              <a:pPr eaLnBrk="1" hangingPunct="1"/>
              <a:t>2</a:t>
            </a:fld>
            <a:endParaRPr lang="en-US" altLang="en-US" sz="1200" dirty="0">
              <a:solidFill>
                <a:srgbClr val="002060"/>
              </a:solidFill>
            </a:endParaRPr>
          </a:p>
        </p:txBody>
      </p:sp>
    </p:spTree>
    <p:extLst>
      <p:ext uri="{BB962C8B-B14F-4D97-AF65-F5344CB8AC3E}">
        <p14:creationId xmlns:p14="http://schemas.microsoft.com/office/powerpoint/2010/main" val="1458605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wrap="square" anchor="t"/>
          <a:lstStyle/>
          <a:p>
            <a:r>
              <a:rPr lang="en-US" altLang="en-US" sz="3200" dirty="0"/>
              <a:t>The Various Measures of Cost, Part 5</a:t>
            </a:r>
          </a:p>
        </p:txBody>
      </p:sp>
      <p:sp>
        <p:nvSpPr>
          <p:cNvPr id="28675" name="Content Placeholder 2"/>
          <p:cNvSpPr>
            <a:spLocks noGrp="1"/>
          </p:cNvSpPr>
          <p:nvPr>
            <p:ph idx="1"/>
          </p:nvPr>
        </p:nvSpPr>
        <p:spPr>
          <a:xfrm>
            <a:off x="277813" y="1025525"/>
            <a:ext cx="8588375" cy="5146675"/>
          </a:xfrm>
        </p:spPr>
        <p:txBody>
          <a:bodyPr/>
          <a:lstStyle/>
          <a:p>
            <a:r>
              <a:rPr lang="en-US" altLang="en-US" dirty="0"/>
              <a:t>Rising marginal cost curve</a:t>
            </a:r>
          </a:p>
          <a:p>
            <a:pPr lvl="1"/>
            <a:r>
              <a:rPr lang="en-US" altLang="en-US" dirty="0"/>
              <a:t>Because of diminishing marginal product</a:t>
            </a:r>
          </a:p>
          <a:p>
            <a:r>
              <a:rPr lang="en-US" altLang="en-US" dirty="0"/>
              <a:t>U-shaped average total cost curve</a:t>
            </a:r>
          </a:p>
          <a:p>
            <a:pPr lvl="1"/>
            <a:r>
              <a:rPr lang="en-US" altLang="en-US" dirty="0"/>
              <a:t>ATC = AVC + AFC</a:t>
            </a:r>
          </a:p>
          <a:p>
            <a:pPr lvl="1"/>
            <a:r>
              <a:rPr lang="en-US" altLang="en-US" dirty="0"/>
              <a:t>AFC – always declines as output rises</a:t>
            </a:r>
          </a:p>
          <a:p>
            <a:pPr lvl="1"/>
            <a:r>
              <a:rPr lang="en-US" altLang="en-US" dirty="0"/>
              <a:t>AVC – typically rises as output increases </a:t>
            </a:r>
          </a:p>
          <a:p>
            <a:pPr lvl="2"/>
            <a:r>
              <a:rPr lang="en-US" altLang="en-US" dirty="0"/>
              <a:t>Because of diminishing marginal product</a:t>
            </a:r>
          </a:p>
          <a:p>
            <a:pPr lvl="1"/>
            <a:r>
              <a:rPr lang="en-US" altLang="en-US" dirty="0"/>
              <a:t>The bottom of the U-shape</a:t>
            </a:r>
          </a:p>
          <a:p>
            <a:pPr lvl="2"/>
            <a:r>
              <a:rPr lang="en-US" altLang="en-US" dirty="0"/>
              <a:t>At quantity that minimizes average total cost</a:t>
            </a:r>
          </a:p>
        </p:txBody>
      </p:sp>
      <p:sp>
        <p:nvSpPr>
          <p:cNvPr id="2867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8677" name="Slide Number Placeholder 1"/>
          <p:cNvSpPr>
            <a:spLocks noGrp="1"/>
          </p:cNvSpPr>
          <p:nvPr>
            <p:ph type="sldNum" sz="quarter" idx="10"/>
          </p:nvPr>
        </p:nvSpPr>
        <p:spPr>
          <a:xfrm>
            <a:off x="8763000" y="6423025"/>
            <a:ext cx="3762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AFCBCDE-3DAB-4738-BEED-A4429D6E88F1}" type="slidenum">
              <a:rPr lang="en-US" altLang="en-US" sz="1200" smtClean="0">
                <a:solidFill>
                  <a:srgbClr val="002060"/>
                </a:solidFill>
              </a:rPr>
              <a:pPr eaLnBrk="1" hangingPunct="1"/>
              <a:t>20</a:t>
            </a:fld>
            <a:endParaRPr lang="en-US" altLang="en-US" sz="1200" dirty="0">
              <a:solidFill>
                <a:srgbClr val="002060"/>
              </a:solidFill>
            </a:endParaRPr>
          </a:p>
        </p:txBody>
      </p:sp>
    </p:spTree>
    <p:extLst>
      <p:ext uri="{BB962C8B-B14F-4D97-AF65-F5344CB8AC3E}">
        <p14:creationId xmlns:p14="http://schemas.microsoft.com/office/powerpoint/2010/main" val="3066267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wrap="square" anchor="t"/>
          <a:lstStyle/>
          <a:p>
            <a:r>
              <a:rPr lang="en-US" altLang="en-US" sz="3200" dirty="0"/>
              <a:t>The Various Measures of Cost, Part 6</a:t>
            </a:r>
          </a:p>
        </p:txBody>
      </p:sp>
      <p:sp>
        <p:nvSpPr>
          <p:cNvPr id="29699" name="Content Placeholder 2"/>
          <p:cNvSpPr>
            <a:spLocks noGrp="1"/>
          </p:cNvSpPr>
          <p:nvPr>
            <p:ph idx="1"/>
          </p:nvPr>
        </p:nvSpPr>
        <p:spPr>
          <a:xfrm>
            <a:off x="277813" y="1025525"/>
            <a:ext cx="8588375" cy="4994275"/>
          </a:xfrm>
        </p:spPr>
        <p:txBody>
          <a:bodyPr/>
          <a:lstStyle/>
          <a:p>
            <a:r>
              <a:rPr lang="en-US" altLang="en-US" dirty="0"/>
              <a:t>Efficient scale</a:t>
            </a:r>
          </a:p>
          <a:p>
            <a:pPr lvl="1"/>
            <a:r>
              <a:rPr lang="en-US" altLang="en-US" dirty="0"/>
              <a:t>Quantity of output that minimizes ATC</a:t>
            </a:r>
          </a:p>
          <a:p>
            <a:r>
              <a:rPr lang="en-US" altLang="en-US" dirty="0"/>
              <a:t>Relationship between MC and ATC </a:t>
            </a:r>
          </a:p>
          <a:p>
            <a:pPr lvl="1"/>
            <a:r>
              <a:rPr lang="en-US" altLang="en-US" dirty="0"/>
              <a:t>When MC &lt; ATC: average total cost is falling</a:t>
            </a:r>
          </a:p>
          <a:p>
            <a:pPr lvl="1"/>
            <a:r>
              <a:rPr lang="en-US" altLang="en-US" dirty="0"/>
              <a:t>When MC &gt; ATC: average total cost is rising</a:t>
            </a:r>
          </a:p>
          <a:p>
            <a:pPr lvl="1"/>
            <a:r>
              <a:rPr lang="en-US" altLang="en-US" dirty="0"/>
              <a:t>The marginal-cost curve crosses the average-total-cost curve at its minimum</a:t>
            </a:r>
            <a:endParaRPr lang="en-US" altLang="en-US" i="1" dirty="0"/>
          </a:p>
        </p:txBody>
      </p:sp>
      <p:sp>
        <p:nvSpPr>
          <p:cNvPr id="297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9701" name="Slide Number Placeholder 1"/>
          <p:cNvSpPr>
            <a:spLocks noGrp="1"/>
          </p:cNvSpPr>
          <p:nvPr>
            <p:ph type="sldNum" sz="quarter" idx="10"/>
          </p:nvPr>
        </p:nvSpPr>
        <p:spPr>
          <a:xfrm>
            <a:off x="8763000" y="6423025"/>
            <a:ext cx="376238" cy="2063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B341E6B-12FE-4C6A-9450-0B643BAE6D1D}" type="slidenum">
              <a:rPr lang="en-US" altLang="en-US" sz="1200" smtClean="0">
                <a:solidFill>
                  <a:srgbClr val="002060"/>
                </a:solidFill>
              </a:rPr>
              <a:pPr eaLnBrk="1" hangingPunct="1"/>
              <a:t>21</a:t>
            </a:fld>
            <a:endParaRPr lang="en-US" altLang="en-US" sz="1200" dirty="0">
              <a:solidFill>
                <a:srgbClr val="002060"/>
              </a:solidFill>
            </a:endParaRPr>
          </a:p>
        </p:txBody>
      </p:sp>
    </p:spTree>
    <p:extLst>
      <p:ext uri="{BB962C8B-B14F-4D97-AF65-F5344CB8AC3E}">
        <p14:creationId xmlns:p14="http://schemas.microsoft.com/office/powerpoint/2010/main" val="189273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09550" y="-1"/>
            <a:ext cx="8770938" cy="535143"/>
          </a:xfrm>
        </p:spPr>
        <p:txBody>
          <a:bodyPr/>
          <a:lstStyle/>
          <a:p>
            <a:r>
              <a:rPr lang="en-US" altLang="en-US" sz="2800" dirty="0"/>
              <a:t>Figure 4 </a:t>
            </a:r>
            <a:r>
              <a:rPr lang="en-US" altLang="en-US" sz="2000" dirty="0"/>
              <a:t>Conrad’s Average-Cost and Marginal-Cost Curves</a:t>
            </a:r>
          </a:p>
        </p:txBody>
      </p:sp>
      <p:sp>
        <p:nvSpPr>
          <p:cNvPr id="3" name="Text Placeholder 2"/>
          <p:cNvSpPr>
            <a:spLocks noGrp="1"/>
          </p:cNvSpPr>
          <p:nvPr>
            <p:ph type="body" sz="quarter" idx="12"/>
          </p:nvPr>
        </p:nvSpPr>
        <p:spPr>
          <a:xfrm>
            <a:off x="5638800" y="1050924"/>
            <a:ext cx="3429000" cy="4740275"/>
          </a:xfrm>
        </p:spPr>
        <p:txBody>
          <a:bodyPr/>
          <a:lstStyle/>
          <a:p>
            <a:r>
              <a:rPr lang="en-US" dirty="0"/>
              <a:t>This figure shows the average total cost (ATC), average fixed cost (AFC), average variable cost (AVC), and marginal cost (MC) for Conrad’s Coffee Shop. </a:t>
            </a:r>
          </a:p>
          <a:p>
            <a:r>
              <a:rPr lang="en-US" dirty="0"/>
              <a:t>All of these curves are obtained by graphing the data in Table 2. These cost curves show three common features: </a:t>
            </a:r>
          </a:p>
          <a:p>
            <a:pPr marL="342900" indent="-342900">
              <a:buAutoNum type="arabicParenBoth"/>
            </a:pPr>
            <a:r>
              <a:rPr lang="en-US" dirty="0"/>
              <a:t>Marginal cost rises with the quantity of output.</a:t>
            </a:r>
          </a:p>
          <a:p>
            <a:pPr marL="342900" indent="-342900">
              <a:buAutoNum type="arabicParenBoth"/>
            </a:pPr>
            <a:r>
              <a:rPr lang="en-US" dirty="0"/>
              <a:t>The average-total-cost curve is U-shaped.</a:t>
            </a:r>
          </a:p>
          <a:p>
            <a:pPr marL="342900" indent="-342900">
              <a:buAutoNum type="arabicParenBoth"/>
            </a:pPr>
            <a:r>
              <a:rPr lang="en-US" dirty="0"/>
              <a:t>The marginal-cost curve crosses the average-total-cost curve at the minimum of average total cost.</a:t>
            </a:r>
          </a:p>
        </p:txBody>
      </p:sp>
      <p:pic>
        <p:nvPicPr>
          <p:cNvPr id="4" name="Picture 3" descr="A line graph with average costs and marginal costs curves has quantity of output, in cups of coffee per hour, on the x axis and costs on the y axis. The M C curve begins at $0.30 at 0.5 cup of coffee per hour and increases to $2 at 9.5 cups of coffee per hour. The A V C curve begins at $0.30 at 1 cup of coffee per hour and increases to $1.25 at 10 cups of coffee per hour. The A T C curve begins at $3.25 and decreases until it intersect the M C curve at 5 cups of coffee per hour, and then gradually begins to increase until the cost is $1.50 at 10 cups of coffee per hour. The A F C curve begins at $3 at 1 cup of coffee per hour and decreases exponentially until the cost is $0.25 at 10 cups of coffee per hour. The A F C curve intersects the M C curve and the A V C curve."/>
          <p:cNvPicPr>
            <a:picLocks noChangeAspect="1"/>
          </p:cNvPicPr>
          <p:nvPr/>
        </p:nvPicPr>
        <p:blipFill>
          <a:blip r:embed="rId2"/>
          <a:stretch>
            <a:fillRect/>
          </a:stretch>
        </p:blipFill>
        <p:spPr>
          <a:xfrm>
            <a:off x="381000" y="1085829"/>
            <a:ext cx="5092928" cy="4400571"/>
          </a:xfrm>
          <a:prstGeom prst="rect">
            <a:avLst/>
          </a:prstGeom>
        </p:spPr>
      </p:pic>
      <p:sp>
        <p:nvSpPr>
          <p:cNvPr id="30724" name="Footer Placeholder 3"/>
          <p:cNvSpPr>
            <a:spLocks noGrp="1"/>
          </p:cNvSpPr>
          <p:nvPr>
            <p:ph type="ftr" sz="quarter" idx="14"/>
          </p:nvPr>
        </p:nvSpPr>
        <p:spPr bwMode="auto">
          <a:xfrm>
            <a:off x="0" y="6341886"/>
            <a:ext cx="8618537"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0723" name="Slide Number Placeholder 2"/>
          <p:cNvSpPr>
            <a:spLocks noGrp="1"/>
          </p:cNvSpPr>
          <p:nvPr>
            <p:ph type="sldNum" sz="quarter" idx="13"/>
          </p:nvPr>
        </p:nvSpPr>
        <p:spPr>
          <a:xfrm>
            <a:off x="8763000" y="6473825"/>
            <a:ext cx="376238" cy="231775"/>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39A3BFE-D0D5-42F0-A8D4-FD3D7EF1161C}" type="slidenum">
              <a:rPr lang="en-US" altLang="en-US" sz="1200" smtClean="0">
                <a:solidFill>
                  <a:srgbClr val="002060"/>
                </a:solidFill>
              </a:rPr>
              <a:pPr eaLnBrk="1" hangingPunct="1"/>
              <a:t>22</a:t>
            </a:fld>
            <a:endParaRPr lang="en-US" altLang="en-US" sz="1200" dirty="0">
              <a:solidFill>
                <a:srgbClr val="002060"/>
              </a:solidFill>
            </a:endParaRPr>
          </a:p>
        </p:txBody>
      </p:sp>
    </p:spTree>
    <p:extLst>
      <p:ext uri="{BB962C8B-B14F-4D97-AF65-F5344CB8AC3E}">
        <p14:creationId xmlns:p14="http://schemas.microsoft.com/office/powerpoint/2010/main" val="4250838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wrap="square" anchor="t"/>
          <a:lstStyle/>
          <a:p>
            <a:r>
              <a:rPr lang="en-US" altLang="en-US" sz="3200" dirty="0"/>
              <a:t>The Various Measures of Cost, Part 7</a:t>
            </a:r>
          </a:p>
        </p:txBody>
      </p:sp>
      <p:sp>
        <p:nvSpPr>
          <p:cNvPr id="31747" name="Content Placeholder 2"/>
          <p:cNvSpPr>
            <a:spLocks noGrp="1"/>
          </p:cNvSpPr>
          <p:nvPr>
            <p:ph idx="1"/>
          </p:nvPr>
        </p:nvSpPr>
        <p:spPr>
          <a:xfrm>
            <a:off x="277813" y="1025525"/>
            <a:ext cx="8588375" cy="3927475"/>
          </a:xfrm>
        </p:spPr>
        <p:txBody>
          <a:bodyPr/>
          <a:lstStyle/>
          <a:p>
            <a:r>
              <a:rPr lang="en-US" altLang="en-US" dirty="0"/>
              <a:t>Typical cost curves </a:t>
            </a:r>
          </a:p>
          <a:p>
            <a:pPr lvl="1"/>
            <a:r>
              <a:rPr lang="en-US" altLang="en-US" dirty="0"/>
              <a:t>Marginal cost eventually rises with the quantity of output</a:t>
            </a:r>
          </a:p>
          <a:p>
            <a:pPr lvl="1"/>
            <a:r>
              <a:rPr lang="en-US" altLang="en-US" dirty="0"/>
              <a:t>Average-total-cost curve is U-shaped</a:t>
            </a:r>
          </a:p>
          <a:p>
            <a:pPr lvl="1"/>
            <a:r>
              <a:rPr lang="en-US" altLang="en-US" dirty="0"/>
              <a:t>Marginal-cost curve crosses the average-total-cost curve at the minimum of average total cost</a:t>
            </a:r>
            <a:endParaRPr lang="en-US" altLang="en-US" i="1" dirty="0"/>
          </a:p>
        </p:txBody>
      </p:sp>
      <p:sp>
        <p:nvSpPr>
          <p:cNvPr id="317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1749" name="Slide Number Placeholder 1"/>
          <p:cNvSpPr>
            <a:spLocks noGrp="1"/>
          </p:cNvSpPr>
          <p:nvPr>
            <p:ph type="sldNum" sz="quarter" idx="10"/>
          </p:nvPr>
        </p:nvSpPr>
        <p:spPr>
          <a:xfrm>
            <a:off x="8763000" y="6423025"/>
            <a:ext cx="3762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021AB59-0FF9-432D-897D-F91C521DF3CC}" type="slidenum">
              <a:rPr lang="en-US" altLang="en-US" sz="1200" smtClean="0">
                <a:solidFill>
                  <a:srgbClr val="002060"/>
                </a:solidFill>
              </a:rPr>
              <a:pPr eaLnBrk="1" hangingPunct="1"/>
              <a:t>23</a:t>
            </a:fld>
            <a:endParaRPr lang="en-US" altLang="en-US" sz="1200" dirty="0">
              <a:solidFill>
                <a:srgbClr val="002060"/>
              </a:solidFill>
            </a:endParaRPr>
          </a:p>
        </p:txBody>
      </p:sp>
    </p:spTree>
    <p:extLst>
      <p:ext uri="{BB962C8B-B14F-4D97-AF65-F5344CB8AC3E}">
        <p14:creationId xmlns:p14="http://schemas.microsoft.com/office/powerpoint/2010/main" val="1690320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dirty="0"/>
              <a:t>Figure 5	</a:t>
            </a:r>
            <a:r>
              <a:rPr lang="en-US" altLang="en-US" sz="2800" dirty="0"/>
              <a:t>Cost Curves for a Typical Firm</a:t>
            </a:r>
            <a:endParaRPr lang="en-US" altLang="en-US" dirty="0"/>
          </a:p>
        </p:txBody>
      </p:sp>
      <p:sp>
        <p:nvSpPr>
          <p:cNvPr id="3" name="Text Placeholder 2"/>
          <p:cNvSpPr>
            <a:spLocks noGrp="1"/>
          </p:cNvSpPr>
          <p:nvPr>
            <p:ph type="body" sz="quarter" idx="12"/>
          </p:nvPr>
        </p:nvSpPr>
        <p:spPr>
          <a:xfrm>
            <a:off x="6781800" y="1179512"/>
            <a:ext cx="2209800" cy="4548187"/>
          </a:xfrm>
        </p:spPr>
        <p:txBody>
          <a:bodyPr/>
          <a:lstStyle/>
          <a:p>
            <a:r>
              <a:rPr lang="en-US" dirty="0"/>
              <a:t>Many firms experience increasing marginal product before diminishing marginal product. As a result, they have cost curves shaped like those in this figure. Notice that marginal cost and average variable cost fall for a while before starting to rise.</a:t>
            </a:r>
          </a:p>
        </p:txBody>
      </p:sp>
      <p:pic>
        <p:nvPicPr>
          <p:cNvPr id="4" name="Picture 3" descr="A line graph with quantity of output on the x axis, from 0 to 14, and Costs, from 0 to 3 dollars on the y axis. The M C curve intersects the A F C curve, A V C curve, and the A T C curve. The M C, A T C, and A V C lines dip then increase. The A F C line has a negative slope."/>
          <p:cNvPicPr>
            <a:picLocks noChangeAspect="1"/>
          </p:cNvPicPr>
          <p:nvPr/>
        </p:nvPicPr>
        <p:blipFill>
          <a:blip r:embed="rId2"/>
          <a:stretch>
            <a:fillRect/>
          </a:stretch>
        </p:blipFill>
        <p:spPr>
          <a:xfrm>
            <a:off x="457200" y="1350786"/>
            <a:ext cx="5920729" cy="4351513"/>
          </a:xfrm>
          <a:prstGeom prst="rect">
            <a:avLst/>
          </a:prstGeom>
        </p:spPr>
      </p:pic>
      <p:sp>
        <p:nvSpPr>
          <p:cNvPr id="32772" name="Footer Placeholder 3"/>
          <p:cNvSpPr>
            <a:spLocks noGrp="1"/>
          </p:cNvSpPr>
          <p:nvPr>
            <p:ph type="ftr" sz="quarter" idx="14"/>
          </p:nvPr>
        </p:nvSpPr>
        <p:spPr bwMode="auto">
          <a:xfrm>
            <a:off x="0" y="6341886"/>
            <a:ext cx="8534399"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771" name="Slide Number Placeholder 2"/>
          <p:cNvSpPr>
            <a:spLocks noGrp="1"/>
          </p:cNvSpPr>
          <p:nvPr>
            <p:ph type="sldNum" sz="quarter" idx="13"/>
          </p:nvPr>
        </p:nvSpPr>
        <p:spPr>
          <a:xfrm>
            <a:off x="8763000" y="6473825"/>
            <a:ext cx="376238" cy="231775"/>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64C7EC5-EC0D-4657-8193-CEAD9C983B9C}" type="slidenum">
              <a:rPr lang="en-US" altLang="en-US" sz="1200" smtClean="0">
                <a:solidFill>
                  <a:srgbClr val="002060"/>
                </a:solidFill>
              </a:rPr>
              <a:pPr eaLnBrk="1" hangingPunct="1"/>
              <a:t>24</a:t>
            </a:fld>
            <a:endParaRPr lang="en-US" altLang="en-US" sz="1200" dirty="0">
              <a:solidFill>
                <a:srgbClr val="002060"/>
              </a:solidFill>
            </a:endParaRPr>
          </a:p>
        </p:txBody>
      </p:sp>
    </p:spTree>
    <p:extLst>
      <p:ext uri="{BB962C8B-B14F-4D97-AF65-F5344CB8AC3E}">
        <p14:creationId xmlns:p14="http://schemas.microsoft.com/office/powerpoint/2010/main" val="2274998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wrap="square" anchor="t"/>
          <a:lstStyle/>
          <a:p>
            <a:r>
              <a:rPr lang="en-US" altLang="en-US" sz="3600" dirty="0"/>
              <a:t>Costs in Short and Long Run, Part 1</a:t>
            </a:r>
          </a:p>
        </p:txBody>
      </p:sp>
      <p:sp>
        <p:nvSpPr>
          <p:cNvPr id="33795" name="Content Placeholder 2"/>
          <p:cNvSpPr>
            <a:spLocks noGrp="1"/>
          </p:cNvSpPr>
          <p:nvPr>
            <p:ph idx="1"/>
          </p:nvPr>
        </p:nvSpPr>
        <p:spPr>
          <a:xfrm>
            <a:off x="277813" y="1025525"/>
            <a:ext cx="8588375" cy="5070475"/>
          </a:xfrm>
        </p:spPr>
        <p:txBody>
          <a:bodyPr/>
          <a:lstStyle/>
          <a:p>
            <a:r>
              <a:rPr lang="en-US" altLang="en-US" dirty="0"/>
              <a:t>Many decisions</a:t>
            </a:r>
          </a:p>
          <a:p>
            <a:pPr lvl="1"/>
            <a:r>
              <a:rPr lang="en-US" altLang="en-US" dirty="0"/>
              <a:t>Fixed in the short run</a:t>
            </a:r>
          </a:p>
          <a:p>
            <a:pPr lvl="1"/>
            <a:r>
              <a:rPr lang="en-US" altLang="en-US" dirty="0"/>
              <a:t>Variable in the long run</a:t>
            </a:r>
          </a:p>
          <a:p>
            <a:r>
              <a:rPr lang="en-US" altLang="en-US" dirty="0"/>
              <a:t>Firms – greater flexibility in the long-run</a:t>
            </a:r>
          </a:p>
          <a:p>
            <a:pPr lvl="1"/>
            <a:r>
              <a:rPr lang="en-US" altLang="en-US" dirty="0"/>
              <a:t>Long-run cost curves</a:t>
            </a:r>
          </a:p>
          <a:p>
            <a:pPr lvl="2"/>
            <a:r>
              <a:rPr lang="en-US" altLang="en-US" dirty="0"/>
              <a:t>Differ from short-run cost curves</a:t>
            </a:r>
          </a:p>
          <a:p>
            <a:pPr lvl="2"/>
            <a:r>
              <a:rPr lang="en-US" altLang="en-US" dirty="0"/>
              <a:t>Much flatter than short-run cost curves</a:t>
            </a:r>
          </a:p>
          <a:p>
            <a:pPr lvl="1"/>
            <a:r>
              <a:rPr lang="en-US" altLang="en-US" dirty="0"/>
              <a:t>Short-run cost curves</a:t>
            </a:r>
          </a:p>
          <a:p>
            <a:pPr lvl="2"/>
            <a:r>
              <a:rPr lang="en-US" altLang="en-US" dirty="0"/>
              <a:t>Lie on or above the long-run cost curves</a:t>
            </a:r>
          </a:p>
        </p:txBody>
      </p:sp>
      <p:sp>
        <p:nvSpPr>
          <p:cNvPr id="33796"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379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74A8BBC-11D1-4F85-B327-8401D4A44C8D}" type="slidenum">
              <a:rPr lang="en-US" altLang="en-US" sz="1200" smtClean="0">
                <a:solidFill>
                  <a:srgbClr val="002060"/>
                </a:solidFill>
              </a:rPr>
              <a:pPr eaLnBrk="1" hangingPunct="1"/>
              <a:t>25</a:t>
            </a:fld>
            <a:endParaRPr lang="en-US" altLang="en-US" sz="1200">
              <a:solidFill>
                <a:srgbClr val="002060"/>
              </a:solidFill>
            </a:endParaRPr>
          </a:p>
        </p:txBody>
      </p:sp>
    </p:spTree>
    <p:extLst>
      <p:ext uri="{BB962C8B-B14F-4D97-AF65-F5344CB8AC3E}">
        <p14:creationId xmlns:p14="http://schemas.microsoft.com/office/powerpoint/2010/main" val="2544840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09550" y="0"/>
            <a:ext cx="8770938" cy="533400"/>
          </a:xfrm>
        </p:spPr>
        <p:txBody>
          <a:bodyPr/>
          <a:lstStyle/>
          <a:p>
            <a:r>
              <a:rPr lang="en-US" altLang="en-US" dirty="0"/>
              <a:t>Figure 6</a:t>
            </a:r>
            <a:r>
              <a:rPr lang="en-US" altLang="en-US" sz="2800" dirty="0"/>
              <a:t>	Average Total Cost in Short &amp; Long Runs</a:t>
            </a:r>
          </a:p>
        </p:txBody>
      </p:sp>
      <p:sp>
        <p:nvSpPr>
          <p:cNvPr id="3" name="Text Placeholder 2"/>
          <p:cNvSpPr>
            <a:spLocks noGrp="1"/>
          </p:cNvSpPr>
          <p:nvPr>
            <p:ph type="body" sz="quarter" idx="12"/>
          </p:nvPr>
        </p:nvSpPr>
        <p:spPr>
          <a:xfrm>
            <a:off x="152398" y="5279045"/>
            <a:ext cx="8824913" cy="664555"/>
          </a:xfrm>
        </p:spPr>
        <p:txBody>
          <a:bodyPr/>
          <a:lstStyle/>
          <a:p>
            <a:r>
              <a:rPr lang="en-US" dirty="0"/>
              <a:t>Because fixed costs are variable in the long run, the average-total-cost curve in the short run differs from the average-total-cost curve in the long run</a:t>
            </a:r>
          </a:p>
        </p:txBody>
      </p:sp>
      <p:pic>
        <p:nvPicPr>
          <p:cNvPr id="6" name="Picture 5" descr="A line graph comparing the Average Total Cost in the short run of a small factory, medium factory, and large factory to the average total cost in the long run. Quantity of cars per day is on the x axis and average total cost is on the y axis. The A T C curve in the long run decreases to 10,000 dollars, with thus decrease labeled economies of scale. The A T C in the long run then stays constant at 10,000 dollars and is labeled the constant returns to scale. The A T C in the long run line then increases and is labeled diseconomies of scales. The A T C in the short run with small factory line starts at an average total cost of over 12,000 dollars, dips down as the quantity of cars increases, then rises back to its starting cost. The bottom of the A T C curve in the short run with a medium factory touches the A T C curve in the long run when the quantity of cars is 1,000 and the cost is 10,000 dollars. Another point along the curve for the medium factory is labeled at 1,200 cars and 12,000 dollars. The A T C in long run line starts at a high quantity of cars per day, dips down, and then rises back to almost its beginning average total cost as quantity of cars per day increases. A point on the A T C curve in the short run with a large factory touches the A T C in the long run."/>
          <p:cNvPicPr>
            <a:picLocks noChangeAspect="1"/>
          </p:cNvPicPr>
          <p:nvPr/>
        </p:nvPicPr>
        <p:blipFill>
          <a:blip r:embed="rId2"/>
          <a:stretch>
            <a:fillRect/>
          </a:stretch>
        </p:blipFill>
        <p:spPr>
          <a:xfrm>
            <a:off x="1010670" y="1035844"/>
            <a:ext cx="7108371" cy="3962400"/>
          </a:xfrm>
          <a:prstGeom prst="rect">
            <a:avLst/>
          </a:prstGeom>
        </p:spPr>
      </p:pic>
      <p:sp>
        <p:nvSpPr>
          <p:cNvPr id="34820" name="Footer Placeholder 3"/>
          <p:cNvSpPr>
            <a:spLocks noGrp="1"/>
          </p:cNvSpPr>
          <p:nvPr>
            <p:ph type="ftr" sz="quarter" idx="14"/>
          </p:nvPr>
        </p:nvSpPr>
        <p:spPr bwMode="auto">
          <a:xfrm>
            <a:off x="0" y="6341886"/>
            <a:ext cx="8618537"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4819" name="Slide Number Placeholder 2"/>
          <p:cNvSpPr>
            <a:spLocks noGrp="1"/>
          </p:cNvSpPr>
          <p:nvPr>
            <p:ph type="sldNum" sz="quarter" idx="13"/>
          </p:nvPr>
        </p:nvSpPr>
        <p:spPr>
          <a:xfrm>
            <a:off x="8763000" y="6473825"/>
            <a:ext cx="376238" cy="307975"/>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5B1302F-F662-47EA-BB3B-320A19005DF5}" type="slidenum">
              <a:rPr lang="en-US" altLang="en-US" sz="1200" smtClean="0">
                <a:solidFill>
                  <a:srgbClr val="002060"/>
                </a:solidFill>
              </a:rPr>
              <a:pPr eaLnBrk="1" hangingPunct="1"/>
              <a:t>26</a:t>
            </a:fld>
            <a:endParaRPr lang="en-US" altLang="en-US" sz="1200">
              <a:solidFill>
                <a:srgbClr val="002060"/>
              </a:solidFill>
            </a:endParaRPr>
          </a:p>
        </p:txBody>
      </p:sp>
    </p:spTree>
    <p:extLst>
      <p:ext uri="{BB962C8B-B14F-4D97-AF65-F5344CB8AC3E}">
        <p14:creationId xmlns:p14="http://schemas.microsoft.com/office/powerpoint/2010/main" val="3384250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wrap="square" anchor="t"/>
          <a:lstStyle/>
          <a:p>
            <a:r>
              <a:rPr lang="en-US" altLang="en-US" sz="3600" dirty="0"/>
              <a:t>Costs in Short and Long Run, Part 2</a:t>
            </a:r>
          </a:p>
        </p:txBody>
      </p:sp>
      <p:sp>
        <p:nvSpPr>
          <p:cNvPr id="35843" name="Content Placeholder 2"/>
          <p:cNvSpPr>
            <a:spLocks noGrp="1"/>
          </p:cNvSpPr>
          <p:nvPr>
            <p:ph idx="1"/>
          </p:nvPr>
        </p:nvSpPr>
        <p:spPr>
          <a:xfrm>
            <a:off x="277813" y="1025525"/>
            <a:ext cx="8588375" cy="4079875"/>
          </a:xfrm>
        </p:spPr>
        <p:txBody>
          <a:bodyPr/>
          <a:lstStyle/>
          <a:p>
            <a:r>
              <a:rPr lang="en-US" altLang="en-US" dirty="0"/>
              <a:t>Economies of scale</a:t>
            </a:r>
          </a:p>
          <a:p>
            <a:pPr lvl="1"/>
            <a:r>
              <a:rPr lang="en-US" altLang="en-US" dirty="0"/>
              <a:t>Long-run average total cost falls as the quantity of output increases</a:t>
            </a:r>
          </a:p>
          <a:p>
            <a:pPr lvl="1"/>
            <a:r>
              <a:rPr lang="en-US" altLang="en-US" dirty="0"/>
              <a:t>Increasing specialization among workers </a:t>
            </a:r>
          </a:p>
          <a:p>
            <a:r>
              <a:rPr lang="en-US" altLang="en-US" dirty="0"/>
              <a:t>Constant returns to scale</a:t>
            </a:r>
          </a:p>
          <a:p>
            <a:pPr lvl="1"/>
            <a:r>
              <a:rPr lang="en-US" altLang="en-US" dirty="0"/>
              <a:t>Long-run average total cost stays the same as the quantity of output changes</a:t>
            </a:r>
          </a:p>
        </p:txBody>
      </p:sp>
      <p:sp>
        <p:nvSpPr>
          <p:cNvPr id="358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584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B7AD165D-F943-404A-8137-EAB5FA8B7BD8}" type="slidenum">
              <a:rPr lang="en-US" altLang="en-US" sz="1200" smtClean="0">
                <a:solidFill>
                  <a:srgbClr val="002060"/>
                </a:solidFill>
              </a:rPr>
              <a:pPr eaLnBrk="1" hangingPunct="1"/>
              <a:t>27</a:t>
            </a:fld>
            <a:endParaRPr lang="en-US" altLang="en-US" sz="1200">
              <a:solidFill>
                <a:srgbClr val="002060"/>
              </a:solidFill>
            </a:endParaRPr>
          </a:p>
        </p:txBody>
      </p:sp>
    </p:spTree>
    <p:extLst>
      <p:ext uri="{BB962C8B-B14F-4D97-AF65-F5344CB8AC3E}">
        <p14:creationId xmlns:p14="http://schemas.microsoft.com/office/powerpoint/2010/main" val="2105596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wrap="square" anchor="t"/>
          <a:lstStyle/>
          <a:p>
            <a:r>
              <a:rPr lang="en-US" altLang="en-US" sz="3600" dirty="0"/>
              <a:t>Costs in Short and Long Run, Part 3</a:t>
            </a:r>
          </a:p>
        </p:txBody>
      </p:sp>
      <p:sp>
        <p:nvSpPr>
          <p:cNvPr id="36867" name="Content Placeholder 2"/>
          <p:cNvSpPr>
            <a:spLocks noGrp="1"/>
          </p:cNvSpPr>
          <p:nvPr>
            <p:ph idx="1"/>
          </p:nvPr>
        </p:nvSpPr>
        <p:spPr>
          <a:xfrm>
            <a:off x="277813" y="1025525"/>
            <a:ext cx="8588375" cy="2479675"/>
          </a:xfrm>
        </p:spPr>
        <p:txBody>
          <a:bodyPr/>
          <a:lstStyle/>
          <a:p>
            <a:r>
              <a:rPr lang="en-US" altLang="en-US" dirty="0"/>
              <a:t>Diseconomies of scale</a:t>
            </a:r>
          </a:p>
          <a:p>
            <a:pPr lvl="1"/>
            <a:r>
              <a:rPr lang="en-US" altLang="en-US" dirty="0"/>
              <a:t>Long-run average total cost rises as the quantity of output increases</a:t>
            </a:r>
          </a:p>
          <a:p>
            <a:pPr lvl="1"/>
            <a:r>
              <a:rPr lang="en-US" altLang="en-US" dirty="0"/>
              <a:t>Increasing coordination problems</a:t>
            </a:r>
          </a:p>
        </p:txBody>
      </p:sp>
      <p:sp>
        <p:nvSpPr>
          <p:cNvPr id="368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68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431F0E2-F988-4AC1-82DA-FC0AE505591D}" type="slidenum">
              <a:rPr lang="en-US" altLang="en-US" sz="1200" smtClean="0">
                <a:solidFill>
                  <a:srgbClr val="002060"/>
                </a:solidFill>
              </a:rPr>
              <a:pPr eaLnBrk="1" hangingPunct="1"/>
              <a:t>28</a:t>
            </a:fld>
            <a:endParaRPr lang="en-US" altLang="en-US" sz="1200">
              <a:solidFill>
                <a:srgbClr val="002060"/>
              </a:solidFill>
            </a:endParaRPr>
          </a:p>
        </p:txBody>
      </p:sp>
    </p:spTree>
    <p:extLst>
      <p:ext uri="{BB962C8B-B14F-4D97-AF65-F5344CB8AC3E}">
        <p14:creationId xmlns:p14="http://schemas.microsoft.com/office/powerpoint/2010/main" val="4194841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a:t>Table 3</a:t>
            </a:r>
            <a:r>
              <a:rPr lang="en-US" altLang="en-US" sz="2800" dirty="0"/>
              <a:t> The Many Types of Cost: A Summary</a:t>
            </a:r>
            <a:endParaRPr lang="en-US" altLang="en-US" dirty="0"/>
          </a:p>
        </p:txBody>
      </p:sp>
      <p:graphicFrame>
        <p:nvGraphicFramePr>
          <p:cNvPr id="2" name="Table 1" descr="A table with 3 columns and 10 rows has the column headers: Term, Definition, and Mathematical Description."/>
          <p:cNvGraphicFramePr>
            <a:graphicFrameLocks noGrp="1"/>
          </p:cNvGraphicFramePr>
          <p:nvPr>
            <p:extLst>
              <p:ext uri="{D42A27DB-BD31-4B8C-83A1-F6EECF244321}">
                <p14:modId xmlns:p14="http://schemas.microsoft.com/office/powerpoint/2010/main" val="927516684"/>
              </p:ext>
            </p:extLst>
          </p:nvPr>
        </p:nvGraphicFramePr>
        <p:xfrm>
          <a:off x="685800" y="618994"/>
          <a:ext cx="7550628" cy="5559208"/>
        </p:xfrm>
        <a:graphic>
          <a:graphicData uri="http://schemas.openxmlformats.org/drawingml/2006/table">
            <a:tbl>
              <a:tblPr firstRow="1" firstCol="1" bandRow="1"/>
              <a:tblGrid>
                <a:gridCol w="2209801">
                  <a:extLst>
                    <a:ext uri="{9D8B030D-6E8A-4147-A177-3AD203B41FA5}">
                      <a16:colId xmlns:a16="http://schemas.microsoft.com/office/drawing/2014/main" val="20000"/>
                    </a:ext>
                  </a:extLst>
                </a:gridCol>
                <a:gridCol w="3114599">
                  <a:extLst>
                    <a:ext uri="{9D8B030D-6E8A-4147-A177-3AD203B41FA5}">
                      <a16:colId xmlns:a16="http://schemas.microsoft.com/office/drawing/2014/main" val="20001"/>
                    </a:ext>
                  </a:extLst>
                </a:gridCol>
                <a:gridCol w="2226228">
                  <a:extLst>
                    <a:ext uri="{9D8B030D-6E8A-4147-A177-3AD203B41FA5}">
                      <a16:colId xmlns:a16="http://schemas.microsoft.com/office/drawing/2014/main" val="20002"/>
                    </a:ext>
                  </a:extLst>
                </a:gridCol>
              </a:tblGrid>
              <a:tr h="342232">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Term</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Definition</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gn="ctr">
                        <a:lnSpc>
                          <a:spcPct val="107000"/>
                        </a:lnSpc>
                        <a:spcBef>
                          <a:spcPts val="0"/>
                        </a:spcBef>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Mathematical Description</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517232">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Explicit costs</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Costs that require an outlay of money by the firm</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Empty cell</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517232">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Implicit costs</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Costs that do not require an outlay of money by the firm</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Empty cell</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517232">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Fixed costs</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Costs that do not vary with the quantity of output produced</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i="1">
                          <a:effectLst/>
                          <a:latin typeface="Calibri" panose="020F0502020204030204" pitchFamily="34" charset="0"/>
                          <a:ea typeface="Calibri" panose="020F0502020204030204" pitchFamily="34" charset="0"/>
                          <a:cs typeface="Times New Roman" panose="02020603050405020304" pitchFamily="18" charset="0"/>
                        </a:rPr>
                        <a:t>FC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517232">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Variable costs</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Costs that vary with the quantity of output produced</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i="1">
                          <a:effectLst/>
                          <a:latin typeface="Calibri" panose="020F0502020204030204" pitchFamily="34" charset="0"/>
                          <a:ea typeface="Calibri" panose="020F0502020204030204" pitchFamily="34" charset="0"/>
                          <a:cs typeface="Times New Roman" panose="02020603050405020304" pitchFamily="18" charset="0"/>
                        </a:rPr>
                        <a:t>VC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692232">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Total cost</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The market value of all the inputs that a firm uses in production</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i="1">
                          <a:effectLst/>
                          <a:latin typeface="Calibri" panose="020F0502020204030204" pitchFamily="34" charset="0"/>
                          <a:ea typeface="Calibri" panose="020F0502020204030204" pitchFamily="34" charset="0"/>
                          <a:cs typeface="Times New Roman" panose="02020603050405020304" pitchFamily="18" charset="0"/>
                        </a:rPr>
                        <a:t>TC</a:t>
                      </a:r>
                      <a:r>
                        <a:rPr lang="en-US" sz="1600">
                          <a:effectLst/>
                          <a:latin typeface="Calibri" panose="020F0502020204030204" pitchFamily="34" charset="0"/>
                          <a:ea typeface="Calibri" panose="020F0502020204030204" pitchFamily="34" charset="0"/>
                          <a:cs typeface="Times New Roman" panose="02020603050405020304" pitchFamily="18" charset="0"/>
                        </a:rPr>
                        <a:t> = </a:t>
                      </a:r>
                      <a:r>
                        <a:rPr lang="en-US" sz="1600" i="1">
                          <a:effectLst/>
                          <a:latin typeface="Calibri" panose="020F0502020204030204" pitchFamily="34" charset="0"/>
                          <a:ea typeface="Calibri" panose="020F0502020204030204" pitchFamily="34" charset="0"/>
                          <a:cs typeface="Times New Roman" panose="02020603050405020304" pitchFamily="18" charset="0"/>
                        </a:rPr>
                        <a:t>FC</a:t>
                      </a:r>
                      <a:r>
                        <a:rPr lang="en-US" sz="1600">
                          <a:effectLst/>
                          <a:latin typeface="Calibri" panose="020F0502020204030204" pitchFamily="34" charset="0"/>
                          <a:ea typeface="Calibri" panose="020F0502020204030204" pitchFamily="34" charset="0"/>
                          <a:cs typeface="Times New Roman" panose="02020603050405020304" pitchFamily="18" charset="0"/>
                        </a:rPr>
                        <a:t> + </a:t>
                      </a:r>
                      <a:r>
                        <a:rPr lang="en-US" sz="1600" i="1">
                          <a:effectLst/>
                          <a:latin typeface="Calibri" panose="020F0502020204030204" pitchFamily="34" charset="0"/>
                          <a:ea typeface="Calibri" panose="020F0502020204030204" pitchFamily="34" charset="0"/>
                          <a:cs typeface="Times New Roman" panose="02020603050405020304" pitchFamily="18" charset="0"/>
                        </a:rPr>
                        <a:t>VC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517232">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Average fixed cost</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Fixed cost divided by the quantity of output</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i="1">
                          <a:effectLst/>
                          <a:latin typeface="Calibri" panose="020F0502020204030204" pitchFamily="34" charset="0"/>
                          <a:ea typeface="Calibri" panose="020F0502020204030204" pitchFamily="34" charset="0"/>
                          <a:cs typeface="Times New Roman" panose="02020603050405020304" pitchFamily="18" charset="0"/>
                        </a:rPr>
                        <a:t>AFC</a:t>
                      </a:r>
                      <a:r>
                        <a:rPr lang="en-US" sz="1600">
                          <a:effectLst/>
                          <a:latin typeface="Calibri" panose="020F0502020204030204" pitchFamily="34" charset="0"/>
                          <a:ea typeface="Calibri" panose="020F0502020204030204" pitchFamily="34" charset="0"/>
                          <a:cs typeface="Times New Roman" panose="02020603050405020304" pitchFamily="18" charset="0"/>
                        </a:rPr>
                        <a:t> = </a:t>
                      </a:r>
                      <a:r>
                        <a:rPr lang="en-US" sz="1600" i="1">
                          <a:effectLst/>
                          <a:latin typeface="Calibri" panose="020F0502020204030204" pitchFamily="34" charset="0"/>
                          <a:ea typeface="Calibri" panose="020F0502020204030204" pitchFamily="34" charset="0"/>
                          <a:cs typeface="Times New Roman" panose="02020603050405020304" pitchFamily="18" charset="0"/>
                        </a:rPr>
                        <a:t>FC </a:t>
                      </a:r>
                      <a:r>
                        <a:rPr lang="en-US" sz="1600">
                          <a:effectLst/>
                          <a:latin typeface="Calibri" panose="020F0502020204030204" pitchFamily="34" charset="0"/>
                          <a:ea typeface="Calibri" panose="020F0502020204030204" pitchFamily="34" charset="0"/>
                          <a:cs typeface="Times New Roman" panose="02020603050405020304" pitchFamily="18" charset="0"/>
                        </a:rPr>
                        <a:t>/</a:t>
                      </a:r>
                      <a:r>
                        <a:rPr lang="en-US" sz="1600" i="1">
                          <a:effectLst/>
                          <a:latin typeface="Calibri" panose="020F0502020204030204" pitchFamily="34" charset="0"/>
                          <a:ea typeface="Calibri" panose="020F0502020204030204" pitchFamily="34" charset="0"/>
                          <a:cs typeface="Times New Roman" panose="02020603050405020304" pitchFamily="18" charset="0"/>
                        </a:rPr>
                        <a:t> Q</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517232">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Average variable cost</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Variable cost divided by the quantity of output</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i="1">
                          <a:effectLst/>
                          <a:latin typeface="Calibri" panose="020F0502020204030204" pitchFamily="34" charset="0"/>
                          <a:ea typeface="Calibri" panose="020F0502020204030204" pitchFamily="34" charset="0"/>
                          <a:cs typeface="Times New Roman" panose="02020603050405020304" pitchFamily="18" charset="0"/>
                        </a:rPr>
                        <a:t>AVC </a:t>
                      </a:r>
                      <a:r>
                        <a:rPr lang="en-US" sz="1600">
                          <a:effectLst/>
                          <a:latin typeface="Calibri" panose="020F0502020204030204" pitchFamily="34" charset="0"/>
                          <a:ea typeface="Calibri" panose="020F0502020204030204" pitchFamily="34" charset="0"/>
                          <a:cs typeface="Times New Roman" panose="02020603050405020304" pitchFamily="18" charset="0"/>
                        </a:rPr>
                        <a:t>=</a:t>
                      </a:r>
                      <a:r>
                        <a:rPr lang="en-US" sz="1600" i="1">
                          <a:effectLst/>
                          <a:latin typeface="Calibri" panose="020F0502020204030204" pitchFamily="34" charset="0"/>
                          <a:ea typeface="Calibri" panose="020F0502020204030204" pitchFamily="34" charset="0"/>
                          <a:cs typeface="Times New Roman" panose="02020603050405020304" pitchFamily="18" charset="0"/>
                        </a:rPr>
                        <a:t> VC </a:t>
                      </a:r>
                      <a:r>
                        <a:rPr lang="en-US" sz="1600">
                          <a:effectLst/>
                          <a:latin typeface="Calibri" panose="020F0502020204030204" pitchFamily="34" charset="0"/>
                          <a:ea typeface="Calibri" panose="020F0502020204030204" pitchFamily="34" charset="0"/>
                          <a:cs typeface="Times New Roman" panose="02020603050405020304" pitchFamily="18" charset="0"/>
                        </a:rPr>
                        <a:t>/</a:t>
                      </a:r>
                      <a:r>
                        <a:rPr lang="en-US" sz="1600" i="1">
                          <a:effectLst/>
                          <a:latin typeface="Calibri" panose="020F0502020204030204" pitchFamily="34" charset="0"/>
                          <a:ea typeface="Calibri" panose="020F0502020204030204" pitchFamily="34" charset="0"/>
                          <a:cs typeface="Times New Roman" panose="02020603050405020304" pitchFamily="18" charset="0"/>
                        </a:rPr>
                        <a:t> Q</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517232">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Average total cost</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Total cost divided by the quantity of output</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i="1">
                          <a:effectLst/>
                          <a:latin typeface="Calibri" panose="020F0502020204030204" pitchFamily="34" charset="0"/>
                          <a:ea typeface="Calibri" panose="020F0502020204030204" pitchFamily="34" charset="0"/>
                          <a:cs typeface="Times New Roman" panose="02020603050405020304" pitchFamily="18" charset="0"/>
                        </a:rPr>
                        <a:t>ATC</a:t>
                      </a:r>
                      <a:r>
                        <a:rPr lang="en-US" sz="1600">
                          <a:effectLst/>
                          <a:latin typeface="Calibri" panose="020F0502020204030204" pitchFamily="34" charset="0"/>
                          <a:ea typeface="Calibri" panose="020F0502020204030204" pitchFamily="34" charset="0"/>
                          <a:cs typeface="Times New Roman" panose="02020603050405020304" pitchFamily="18" charset="0"/>
                        </a:rPr>
                        <a:t> = </a:t>
                      </a:r>
                      <a:r>
                        <a:rPr lang="en-US" sz="1600" i="1">
                          <a:effectLst/>
                          <a:latin typeface="Calibri" panose="020F0502020204030204" pitchFamily="34" charset="0"/>
                          <a:ea typeface="Calibri" panose="020F0502020204030204" pitchFamily="34" charset="0"/>
                          <a:cs typeface="Times New Roman" panose="02020603050405020304" pitchFamily="18" charset="0"/>
                        </a:rPr>
                        <a:t>TC</a:t>
                      </a:r>
                      <a:r>
                        <a:rPr lang="en-US" sz="1600">
                          <a:effectLst/>
                          <a:latin typeface="Calibri" panose="020F0502020204030204" pitchFamily="34" charset="0"/>
                          <a:ea typeface="Calibri" panose="020F0502020204030204" pitchFamily="34" charset="0"/>
                          <a:cs typeface="Times New Roman" panose="02020603050405020304" pitchFamily="18" charset="0"/>
                        </a:rPr>
                        <a:t> / </a:t>
                      </a:r>
                      <a:r>
                        <a:rPr lang="en-US" sz="1600" i="1">
                          <a:effectLst/>
                          <a:latin typeface="Calibri" panose="020F0502020204030204" pitchFamily="34" charset="0"/>
                          <a:ea typeface="Calibri" panose="020F0502020204030204" pitchFamily="34" charset="0"/>
                          <a:cs typeface="Times New Roman" panose="02020603050405020304" pitchFamily="18" charset="0"/>
                        </a:rPr>
                        <a:t>Q</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692232">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Marginal cost</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The increase in total cost that arises from an extra unit of production</a:t>
                      </a: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a:lnSpc>
                          <a:spcPct val="107000"/>
                        </a:lnSpc>
                        <a:spcBef>
                          <a:spcPts val="0"/>
                        </a:spcBef>
                        <a:spcAft>
                          <a:spcPts val="0"/>
                        </a:spcAft>
                      </a:pPr>
                      <a:r>
                        <a:rPr lang="en-US" sz="1600" i="1" dirty="0">
                          <a:effectLst/>
                          <a:latin typeface="Calibri" panose="020F0502020204030204" pitchFamily="34" charset="0"/>
                          <a:ea typeface="Calibri" panose="020F0502020204030204" pitchFamily="34" charset="0"/>
                          <a:cs typeface="Times New Roman" panose="02020603050405020304" pitchFamily="18" charset="0"/>
                        </a:rPr>
                        <a:t>MC</a:t>
                      </a:r>
                      <a:r>
                        <a:rPr lang="en-US" sz="1600" dirty="0">
                          <a:effectLst/>
                          <a:latin typeface="Calibri" panose="020F0502020204030204" pitchFamily="34" charset="0"/>
                          <a:ea typeface="Calibri" panose="020F0502020204030204" pitchFamily="34" charset="0"/>
                          <a:cs typeface="Times New Roman" panose="02020603050405020304" pitchFamily="18" charset="0"/>
                        </a:rPr>
                        <a:t> = </a:t>
                      </a:r>
                      <a:r>
                        <a:rPr lang="en-US" sz="1600" dirty="0">
                          <a:effectLst/>
                          <a:latin typeface="Calibri" panose="020F0502020204030204" pitchFamily="34" charset="0"/>
                          <a:ea typeface="Calibri" panose="020F0502020204030204" pitchFamily="34" charset="0"/>
                          <a:cs typeface="Calibri" panose="020F0502020204030204" pitchFamily="34" charset="0"/>
                        </a:rPr>
                        <a:t>Δ</a:t>
                      </a:r>
                      <a:r>
                        <a:rPr lang="en-US" sz="1600" i="1" dirty="0">
                          <a:effectLst/>
                          <a:latin typeface="Calibri" panose="020F0502020204030204" pitchFamily="34" charset="0"/>
                          <a:ea typeface="Calibri" panose="020F0502020204030204" pitchFamily="34" charset="0"/>
                          <a:cs typeface="Times New Roman" panose="02020603050405020304" pitchFamily="18" charset="0"/>
                        </a:rPr>
                        <a:t>TC</a:t>
                      </a:r>
                      <a:r>
                        <a:rPr lang="en-US" sz="1600" dirty="0">
                          <a:effectLst/>
                          <a:latin typeface="Calibri" panose="020F0502020204030204" pitchFamily="34" charset="0"/>
                          <a:ea typeface="Calibri" panose="020F0502020204030204" pitchFamily="34" charset="0"/>
                          <a:cs typeface="Times New Roman" panose="02020603050405020304" pitchFamily="18" charset="0"/>
                        </a:rPr>
                        <a:t> / </a:t>
                      </a:r>
                      <a:r>
                        <a:rPr lang="en-US" sz="1600" dirty="0">
                          <a:effectLst/>
                          <a:latin typeface="Calibri" panose="020F0502020204030204" pitchFamily="34" charset="0"/>
                          <a:ea typeface="Calibri" panose="020F0502020204030204" pitchFamily="34" charset="0"/>
                          <a:cs typeface="Calibri" panose="020F0502020204030204" pitchFamily="34" charset="0"/>
                        </a:rPr>
                        <a:t>Δ</a:t>
                      </a:r>
                      <a:r>
                        <a:rPr lang="en-US" sz="1600" i="1" dirty="0">
                          <a:effectLst/>
                          <a:latin typeface="Calibri" panose="020F0502020204030204" pitchFamily="34" charset="0"/>
                          <a:ea typeface="Calibri" panose="020F0502020204030204" pitchFamily="34" charset="0"/>
                          <a:cs typeface="Times New Roman" panose="02020603050405020304" pitchFamily="18" charset="0"/>
                        </a:rPr>
                        <a:t>Q</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2248" marR="4224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9"/>
                  </a:ext>
                </a:extLst>
              </a:tr>
            </a:tbl>
          </a:graphicData>
        </a:graphic>
      </p:graphicFrame>
      <p:sp>
        <p:nvSpPr>
          <p:cNvPr id="37892" name="Footer Placeholder 3"/>
          <p:cNvSpPr>
            <a:spLocks noGrp="1"/>
          </p:cNvSpPr>
          <p:nvPr>
            <p:ph type="ftr" sz="quarter" idx="14"/>
          </p:nvPr>
        </p:nvSpPr>
        <p:spPr bwMode="auto">
          <a:xfrm>
            <a:off x="0" y="6352697"/>
            <a:ext cx="8615363" cy="5053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7891"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F982ED68-1C4C-4F62-81E3-2D77CA700C4A}" type="slidenum">
              <a:rPr lang="en-US" altLang="en-US" sz="1200" smtClean="0">
                <a:solidFill>
                  <a:srgbClr val="002060"/>
                </a:solidFill>
              </a:rPr>
              <a:pPr eaLnBrk="1" hangingPunct="1"/>
              <a:t>29</a:t>
            </a:fld>
            <a:endParaRPr lang="en-US" altLang="en-US" sz="1200">
              <a:solidFill>
                <a:srgbClr val="002060"/>
              </a:solidFill>
            </a:endParaRPr>
          </a:p>
        </p:txBody>
      </p:sp>
    </p:spTree>
    <p:extLst>
      <p:ext uri="{BB962C8B-B14F-4D97-AF65-F5344CB8AC3E}">
        <p14:creationId xmlns:p14="http://schemas.microsoft.com/office/powerpoint/2010/main" val="2981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anchor="t"/>
          <a:lstStyle/>
          <a:p>
            <a:r>
              <a:rPr lang="en-US" altLang="en-US" dirty="0"/>
              <a:t>What are Costs?, Part 2</a:t>
            </a:r>
          </a:p>
        </p:txBody>
      </p:sp>
      <p:sp>
        <p:nvSpPr>
          <p:cNvPr id="11267" name="Content Placeholder 2"/>
          <p:cNvSpPr>
            <a:spLocks noGrp="1"/>
          </p:cNvSpPr>
          <p:nvPr>
            <p:ph idx="1"/>
          </p:nvPr>
        </p:nvSpPr>
        <p:spPr>
          <a:xfrm>
            <a:off x="277813" y="1025525"/>
            <a:ext cx="8588375" cy="4537075"/>
          </a:xfrm>
        </p:spPr>
        <p:txBody>
          <a:bodyPr/>
          <a:lstStyle/>
          <a:p>
            <a:r>
              <a:rPr lang="en-US" altLang="en-US" dirty="0"/>
              <a:t>Total revenue, TR = P × Q</a:t>
            </a:r>
          </a:p>
          <a:p>
            <a:pPr lvl="1"/>
            <a:r>
              <a:rPr lang="en-US" altLang="en-US" dirty="0"/>
              <a:t>Amount a firm receives for the sale of its output</a:t>
            </a:r>
          </a:p>
          <a:p>
            <a:pPr lvl="1"/>
            <a:r>
              <a:rPr lang="en-US" altLang="en-US" dirty="0"/>
              <a:t>Quantity of output the firm produces times the price at which it sells its output</a:t>
            </a:r>
          </a:p>
          <a:p>
            <a:r>
              <a:rPr lang="en-US" altLang="en-US" dirty="0"/>
              <a:t>Total cost, TC</a:t>
            </a:r>
          </a:p>
          <a:p>
            <a:pPr lvl="1"/>
            <a:r>
              <a:rPr lang="en-US" altLang="en-US" dirty="0"/>
              <a:t>Market value of the inputs a firm uses in production</a:t>
            </a:r>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1269" name="Slide Number Placeholder 1"/>
          <p:cNvSpPr>
            <a:spLocks noGrp="1"/>
          </p:cNvSpPr>
          <p:nvPr>
            <p:ph type="sldNum" sz="quarter" idx="10"/>
          </p:nvPr>
        </p:nvSpPr>
        <p:spPr>
          <a:xfrm>
            <a:off x="8866188" y="6423025"/>
            <a:ext cx="273050"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5325433A-7372-4BBC-805B-1B6636EB2299}" type="slidenum">
              <a:rPr lang="en-US" altLang="en-US" sz="1200" smtClean="0">
                <a:solidFill>
                  <a:srgbClr val="002060"/>
                </a:solidFill>
              </a:rPr>
              <a:pPr eaLnBrk="1" hangingPunct="1"/>
              <a:t>3</a:t>
            </a:fld>
            <a:endParaRPr lang="en-US" altLang="en-US" sz="1200">
              <a:solidFill>
                <a:srgbClr val="002060"/>
              </a:solidFill>
            </a:endParaRPr>
          </a:p>
        </p:txBody>
      </p:sp>
    </p:spTree>
    <p:extLst>
      <p:ext uri="{BB962C8B-B14F-4D97-AF65-F5344CB8AC3E}">
        <p14:creationId xmlns:p14="http://schemas.microsoft.com/office/powerpoint/2010/main" val="1188614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340068" y="100939"/>
            <a:ext cx="7803931" cy="737261"/>
          </a:xfrm>
        </p:spPr>
        <p:txBody>
          <a:bodyPr wrap="square" anchor="t"/>
          <a:lstStyle/>
          <a:p>
            <a:r>
              <a:rPr lang="en-US" altLang="en-US" dirty="0"/>
              <a:t>What are Costs?, Part 3</a:t>
            </a:r>
          </a:p>
        </p:txBody>
      </p:sp>
      <p:sp>
        <p:nvSpPr>
          <p:cNvPr id="12291" name="Content Placeholder 2"/>
          <p:cNvSpPr>
            <a:spLocks noGrp="1"/>
          </p:cNvSpPr>
          <p:nvPr>
            <p:ph idx="1"/>
          </p:nvPr>
        </p:nvSpPr>
        <p:spPr>
          <a:xfrm>
            <a:off x="277813" y="1025525"/>
            <a:ext cx="8588375" cy="4613275"/>
          </a:xfrm>
        </p:spPr>
        <p:txBody>
          <a:bodyPr/>
          <a:lstStyle/>
          <a:p>
            <a:r>
              <a:rPr lang="en-US" altLang="en-US" dirty="0"/>
              <a:t>Costs as opportunity costs</a:t>
            </a:r>
          </a:p>
          <a:p>
            <a:pPr lvl="1"/>
            <a:r>
              <a:rPr lang="en-US" altLang="en-US" dirty="0"/>
              <a:t>The cost of something is what you give up to get it</a:t>
            </a:r>
          </a:p>
          <a:p>
            <a:r>
              <a:rPr lang="en-US" altLang="en-US" dirty="0"/>
              <a:t>Firm’s cost of production</a:t>
            </a:r>
          </a:p>
          <a:p>
            <a:pPr lvl="1"/>
            <a:r>
              <a:rPr lang="en-US" altLang="en-US" dirty="0"/>
              <a:t>Include all the opportunity costs of making its output of goods and services</a:t>
            </a:r>
          </a:p>
          <a:p>
            <a:pPr lvl="1"/>
            <a:r>
              <a:rPr lang="en-US" altLang="en-US" dirty="0"/>
              <a:t>Explicit costs</a:t>
            </a:r>
          </a:p>
          <a:p>
            <a:pPr lvl="1"/>
            <a:r>
              <a:rPr lang="en-US" altLang="en-US" dirty="0"/>
              <a:t>Implicit costs</a:t>
            </a:r>
          </a:p>
        </p:txBody>
      </p:sp>
      <p:sp>
        <p:nvSpPr>
          <p:cNvPr id="122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293" name="Slide Number Placeholder 1"/>
          <p:cNvSpPr>
            <a:spLocks noGrp="1"/>
          </p:cNvSpPr>
          <p:nvPr>
            <p:ph type="sldNum" sz="quarter" idx="10"/>
          </p:nvPr>
        </p:nvSpPr>
        <p:spPr>
          <a:xfrm>
            <a:off x="8866188" y="6423025"/>
            <a:ext cx="273050"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C47CF30-82EB-48B1-99A5-58407BD9E183}" type="slidenum">
              <a:rPr lang="en-US" altLang="en-US" sz="1200" smtClean="0">
                <a:solidFill>
                  <a:srgbClr val="002060"/>
                </a:solidFill>
              </a:rPr>
              <a:pPr eaLnBrk="1" hangingPunct="1"/>
              <a:t>4</a:t>
            </a:fld>
            <a:endParaRPr lang="en-US" altLang="en-US" sz="1200" dirty="0">
              <a:solidFill>
                <a:srgbClr val="002060"/>
              </a:solidFill>
            </a:endParaRPr>
          </a:p>
        </p:txBody>
      </p:sp>
    </p:spTree>
    <p:extLst>
      <p:ext uri="{BB962C8B-B14F-4D97-AF65-F5344CB8AC3E}">
        <p14:creationId xmlns:p14="http://schemas.microsoft.com/office/powerpoint/2010/main" val="361641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340068" y="100939"/>
            <a:ext cx="7803931" cy="673761"/>
          </a:xfrm>
        </p:spPr>
        <p:txBody>
          <a:bodyPr wrap="square" anchor="t"/>
          <a:lstStyle/>
          <a:p>
            <a:r>
              <a:rPr lang="en-US" altLang="en-US" dirty="0"/>
              <a:t>What are Costs?, Part 4</a:t>
            </a:r>
          </a:p>
        </p:txBody>
      </p:sp>
      <p:sp>
        <p:nvSpPr>
          <p:cNvPr id="14339" name="Content Placeholder 2"/>
          <p:cNvSpPr>
            <a:spLocks noGrp="1"/>
          </p:cNvSpPr>
          <p:nvPr>
            <p:ph idx="1"/>
          </p:nvPr>
        </p:nvSpPr>
        <p:spPr>
          <a:xfrm>
            <a:off x="277813" y="1025525"/>
            <a:ext cx="8588375" cy="5146675"/>
          </a:xfrm>
        </p:spPr>
        <p:txBody>
          <a:bodyPr/>
          <a:lstStyle/>
          <a:p>
            <a:pPr>
              <a:defRPr/>
            </a:pPr>
            <a:r>
              <a:rPr lang="en-US" dirty="0"/>
              <a:t>Explicit costs</a:t>
            </a:r>
          </a:p>
          <a:p>
            <a:pPr lvl="1">
              <a:buFont typeface="Arial" pitchFamily="34" charset="0"/>
              <a:buChar char="–"/>
              <a:defRPr/>
            </a:pPr>
            <a:r>
              <a:rPr lang="en-US" dirty="0"/>
              <a:t>Input costs that require an outlay of money by the firm</a:t>
            </a:r>
          </a:p>
          <a:p>
            <a:pPr>
              <a:defRPr/>
            </a:pPr>
            <a:r>
              <a:rPr lang="en-US" dirty="0"/>
              <a:t>Implicit costs</a:t>
            </a:r>
          </a:p>
          <a:p>
            <a:pPr lvl="1">
              <a:buFont typeface="Arial" pitchFamily="34" charset="0"/>
              <a:buChar char="–"/>
              <a:defRPr/>
            </a:pPr>
            <a:r>
              <a:rPr lang="en-US" dirty="0"/>
              <a:t>Input costs that do not require an outlay of money by the firm</a:t>
            </a:r>
          </a:p>
          <a:p>
            <a:pPr lvl="1">
              <a:buFont typeface="Arial" pitchFamily="34" charset="0"/>
              <a:buChar char="–"/>
              <a:defRPr/>
            </a:pPr>
            <a:r>
              <a:rPr lang="en-US" dirty="0"/>
              <a:t>Ignored by accountants</a:t>
            </a:r>
          </a:p>
          <a:p>
            <a:pPr>
              <a:defRPr/>
            </a:pPr>
            <a:r>
              <a:rPr lang="en-US" dirty="0"/>
              <a:t>Total costs</a:t>
            </a:r>
          </a:p>
          <a:p>
            <a:pPr marL="457200" lvl="1" indent="0">
              <a:buFont typeface="Arial" pitchFamily="34" charset="0"/>
              <a:buNone/>
              <a:defRPr/>
            </a:pPr>
            <a:r>
              <a:rPr lang="en-US" dirty="0"/>
              <a:t> = Explicit costs + Implicit costs</a:t>
            </a:r>
          </a:p>
        </p:txBody>
      </p:sp>
      <p:sp>
        <p:nvSpPr>
          <p:cNvPr id="133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317" name="Slide Number Placeholder 1"/>
          <p:cNvSpPr>
            <a:spLocks noGrp="1"/>
          </p:cNvSpPr>
          <p:nvPr>
            <p:ph type="sldNum" sz="quarter" idx="10"/>
          </p:nvPr>
        </p:nvSpPr>
        <p:spPr>
          <a:xfrm>
            <a:off x="8866188" y="6423025"/>
            <a:ext cx="273050"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51AFBBEB-BB78-4EBE-80FF-81960FB81BB6}" type="slidenum">
              <a:rPr lang="en-US" altLang="en-US" sz="1200" smtClean="0">
                <a:solidFill>
                  <a:srgbClr val="002060"/>
                </a:solidFill>
              </a:rPr>
              <a:pPr eaLnBrk="1" hangingPunct="1"/>
              <a:t>5</a:t>
            </a:fld>
            <a:endParaRPr lang="en-US" altLang="en-US" sz="1200" dirty="0">
              <a:solidFill>
                <a:srgbClr val="002060"/>
              </a:solidFill>
            </a:endParaRPr>
          </a:p>
        </p:txBody>
      </p:sp>
    </p:spTree>
    <p:extLst>
      <p:ext uri="{BB962C8B-B14F-4D97-AF65-F5344CB8AC3E}">
        <p14:creationId xmlns:p14="http://schemas.microsoft.com/office/powerpoint/2010/main" val="3509045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wrap="square" anchor="t"/>
          <a:lstStyle/>
          <a:p>
            <a:r>
              <a:rPr lang="en-US" altLang="en-US" dirty="0"/>
              <a:t>What are Costs?, Part 5</a:t>
            </a:r>
          </a:p>
        </p:txBody>
      </p:sp>
      <p:sp>
        <p:nvSpPr>
          <p:cNvPr id="14339" name="Content Placeholder 2"/>
          <p:cNvSpPr>
            <a:spLocks noGrp="1"/>
          </p:cNvSpPr>
          <p:nvPr>
            <p:ph idx="1"/>
          </p:nvPr>
        </p:nvSpPr>
        <p:spPr>
          <a:xfrm>
            <a:off x="277813" y="1025525"/>
            <a:ext cx="8588375" cy="4537075"/>
          </a:xfrm>
        </p:spPr>
        <p:txBody>
          <a:bodyPr/>
          <a:lstStyle/>
          <a:p>
            <a:r>
              <a:rPr lang="en-US" altLang="en-US" dirty="0"/>
              <a:t>The cost of financial capital as an opportunity cost</a:t>
            </a:r>
          </a:p>
          <a:p>
            <a:pPr lvl="1"/>
            <a:r>
              <a:rPr lang="en-US" altLang="en-US" dirty="0"/>
              <a:t>Implicit cost</a:t>
            </a:r>
          </a:p>
          <a:p>
            <a:pPr lvl="1"/>
            <a:r>
              <a:rPr lang="en-US" altLang="en-US" dirty="0"/>
              <a:t>Interest income not earned on financial capital</a:t>
            </a:r>
          </a:p>
          <a:p>
            <a:pPr lvl="2"/>
            <a:r>
              <a:rPr lang="en-US" altLang="en-US" dirty="0"/>
              <a:t>Owned as saving</a:t>
            </a:r>
          </a:p>
          <a:p>
            <a:pPr lvl="2"/>
            <a:r>
              <a:rPr lang="en-US" altLang="en-US" dirty="0"/>
              <a:t>Invested in business</a:t>
            </a:r>
          </a:p>
          <a:p>
            <a:pPr lvl="1"/>
            <a:r>
              <a:rPr lang="en-US" altLang="en-US" dirty="0"/>
              <a:t>Not shown as cost by an accountant</a:t>
            </a:r>
          </a:p>
        </p:txBody>
      </p:sp>
      <p:sp>
        <p:nvSpPr>
          <p:cNvPr id="143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41" name="Slide Number Placeholder 1"/>
          <p:cNvSpPr>
            <a:spLocks noGrp="1"/>
          </p:cNvSpPr>
          <p:nvPr>
            <p:ph type="sldNum" sz="quarter" idx="10"/>
          </p:nvPr>
        </p:nvSpPr>
        <p:spPr>
          <a:xfrm>
            <a:off x="8763000" y="6423025"/>
            <a:ext cx="3762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F83E6CD9-A7FA-46EF-BB9C-F5EB6CDB0601}" type="slidenum">
              <a:rPr lang="en-US" altLang="en-US" sz="1200" smtClean="0">
                <a:solidFill>
                  <a:srgbClr val="002060"/>
                </a:solidFill>
              </a:rPr>
              <a:pPr eaLnBrk="1" hangingPunct="1"/>
              <a:t>6</a:t>
            </a:fld>
            <a:endParaRPr lang="en-US" altLang="en-US" sz="1200" dirty="0">
              <a:solidFill>
                <a:srgbClr val="002060"/>
              </a:solidFill>
            </a:endParaRPr>
          </a:p>
        </p:txBody>
      </p:sp>
    </p:spTree>
    <p:extLst>
      <p:ext uri="{BB962C8B-B14F-4D97-AF65-F5344CB8AC3E}">
        <p14:creationId xmlns:p14="http://schemas.microsoft.com/office/powerpoint/2010/main" val="1577828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wrap="square" anchor="t"/>
          <a:lstStyle/>
          <a:p>
            <a:r>
              <a:rPr lang="en-US" altLang="en-US" dirty="0"/>
              <a:t>What are Costs?, Part 6</a:t>
            </a:r>
          </a:p>
        </p:txBody>
      </p:sp>
      <p:sp>
        <p:nvSpPr>
          <p:cNvPr id="15363" name="Content Placeholder 2"/>
          <p:cNvSpPr>
            <a:spLocks noGrp="1"/>
          </p:cNvSpPr>
          <p:nvPr>
            <p:ph idx="1"/>
          </p:nvPr>
        </p:nvSpPr>
        <p:spPr>
          <a:xfrm>
            <a:off x="277813" y="1025525"/>
            <a:ext cx="8588375" cy="4308475"/>
          </a:xfrm>
        </p:spPr>
        <p:txBody>
          <a:bodyPr/>
          <a:lstStyle/>
          <a:p>
            <a:r>
              <a:rPr lang="en-US" altLang="en-US" dirty="0"/>
              <a:t>Economic profit</a:t>
            </a:r>
          </a:p>
          <a:p>
            <a:pPr lvl="1"/>
            <a:r>
              <a:rPr lang="en-US" altLang="en-US" dirty="0"/>
              <a:t>Total revenue minus total cost</a:t>
            </a:r>
          </a:p>
          <a:p>
            <a:pPr lvl="2"/>
            <a:r>
              <a:rPr lang="en-US" altLang="en-US" dirty="0"/>
              <a:t>Total costs includes both explicit and implicit costs</a:t>
            </a:r>
          </a:p>
          <a:p>
            <a:r>
              <a:rPr lang="en-US" altLang="en-US" dirty="0"/>
              <a:t>Accounting profit</a:t>
            </a:r>
          </a:p>
          <a:p>
            <a:pPr lvl="1"/>
            <a:r>
              <a:rPr lang="en-US" altLang="en-US" dirty="0"/>
              <a:t>Total revenue minus total explicit cost</a:t>
            </a:r>
          </a:p>
          <a:p>
            <a:pPr lvl="1"/>
            <a:r>
              <a:rPr lang="en-US" altLang="en-US" dirty="0"/>
              <a:t>Usually larger than economic profit</a:t>
            </a:r>
          </a:p>
        </p:txBody>
      </p:sp>
      <p:sp>
        <p:nvSpPr>
          <p:cNvPr id="153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5365" name="Slide Number Placeholder 1"/>
          <p:cNvSpPr>
            <a:spLocks noGrp="1"/>
          </p:cNvSpPr>
          <p:nvPr>
            <p:ph type="sldNum" sz="quarter" idx="10"/>
          </p:nvPr>
        </p:nvSpPr>
        <p:spPr>
          <a:xfrm>
            <a:off x="8866188" y="6423025"/>
            <a:ext cx="273050" cy="2063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7E7AA060-F03E-470D-9E07-FC32F65371AA}" type="slidenum">
              <a:rPr lang="en-US" altLang="en-US" sz="1200" smtClean="0">
                <a:solidFill>
                  <a:srgbClr val="002060"/>
                </a:solidFill>
              </a:rPr>
              <a:pPr eaLnBrk="1" hangingPunct="1"/>
              <a:t>7</a:t>
            </a:fld>
            <a:endParaRPr lang="en-US" altLang="en-US" sz="1200" dirty="0">
              <a:solidFill>
                <a:srgbClr val="002060"/>
              </a:solidFill>
            </a:endParaRPr>
          </a:p>
        </p:txBody>
      </p:sp>
    </p:spTree>
    <p:extLst>
      <p:ext uri="{BB962C8B-B14F-4D97-AF65-F5344CB8AC3E}">
        <p14:creationId xmlns:p14="http://schemas.microsoft.com/office/powerpoint/2010/main" val="428497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Figure 1	</a:t>
            </a:r>
            <a:r>
              <a:rPr lang="en-US" altLang="en-US" sz="2800" dirty="0"/>
              <a:t>Economists versus Accountants</a:t>
            </a:r>
            <a:endParaRPr lang="en-US" altLang="en-US" dirty="0"/>
          </a:p>
        </p:txBody>
      </p:sp>
      <p:pic>
        <p:nvPicPr>
          <p:cNvPr id="2050" name="Picture 2" descr="A graphic comparing how an economist views a firm and how an accountant views a firm. For an economist, revenue consists of economic profit, implicit costs, and explicit costs. Total opportunity costs includes implicit costs and explicit costs. For an accountant, revenue consists of accounting profit and explicit cos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15" y="609600"/>
            <a:ext cx="7946571"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sz="quarter" idx="12"/>
          </p:nvPr>
        </p:nvSpPr>
        <p:spPr>
          <a:xfrm>
            <a:off x="152400" y="5562600"/>
            <a:ext cx="8699500" cy="711200"/>
          </a:xfrm>
        </p:spPr>
        <p:txBody>
          <a:bodyPr/>
          <a:lstStyle/>
          <a:p>
            <a:r>
              <a:rPr lang="en-US" dirty="0"/>
              <a:t>Economists include all opportunity costs when analyzing a firm, whereas accountants measure only explicit costs. Therefore, economic profit is smaller than accounting profit.</a:t>
            </a:r>
          </a:p>
        </p:txBody>
      </p:sp>
      <p:sp>
        <p:nvSpPr>
          <p:cNvPr id="16388" name="Footer Placeholder 3"/>
          <p:cNvSpPr>
            <a:spLocks noGrp="1"/>
          </p:cNvSpPr>
          <p:nvPr>
            <p:ph type="ftr" sz="quarter" idx="14"/>
          </p:nvPr>
        </p:nvSpPr>
        <p:spPr bwMode="auto">
          <a:xfrm>
            <a:off x="0" y="6341886"/>
            <a:ext cx="8615363"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6387" name="Slide Number Placeholder 1"/>
          <p:cNvSpPr>
            <a:spLocks noGrp="1"/>
          </p:cNvSpPr>
          <p:nvPr>
            <p:ph type="sldNum" sz="quarter" idx="13"/>
          </p:nvPr>
        </p:nvSpPr>
        <p:spPr>
          <a:xfrm>
            <a:off x="8851900" y="6473825"/>
            <a:ext cx="287338" cy="231775"/>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8ECD059-BED5-4AE6-BBA0-0742DF53F2E7}" type="slidenum">
              <a:rPr lang="en-US" altLang="en-US" sz="1200" smtClean="0">
                <a:solidFill>
                  <a:srgbClr val="002060"/>
                </a:solidFill>
              </a:rPr>
              <a:pPr eaLnBrk="1" hangingPunct="1"/>
              <a:t>8</a:t>
            </a:fld>
            <a:endParaRPr lang="en-US" altLang="en-US" sz="1200">
              <a:solidFill>
                <a:srgbClr val="002060"/>
              </a:solidFill>
            </a:endParaRPr>
          </a:p>
        </p:txBody>
      </p:sp>
    </p:spTree>
    <p:extLst>
      <p:ext uri="{BB962C8B-B14F-4D97-AF65-F5344CB8AC3E}">
        <p14:creationId xmlns:p14="http://schemas.microsoft.com/office/powerpoint/2010/main" val="1121128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wrap="square" anchor="t"/>
          <a:lstStyle/>
          <a:p>
            <a:r>
              <a:rPr lang="en-US" altLang="en-US" dirty="0"/>
              <a:t>Production and Costs, Part 1</a:t>
            </a:r>
          </a:p>
        </p:txBody>
      </p:sp>
      <p:sp>
        <p:nvSpPr>
          <p:cNvPr id="17411" name="Content Placeholder 2"/>
          <p:cNvSpPr>
            <a:spLocks noGrp="1"/>
          </p:cNvSpPr>
          <p:nvPr>
            <p:ph idx="1"/>
          </p:nvPr>
        </p:nvSpPr>
        <p:spPr>
          <a:xfrm>
            <a:off x="277813" y="1025525"/>
            <a:ext cx="8588375" cy="5146675"/>
          </a:xfrm>
        </p:spPr>
        <p:txBody>
          <a:bodyPr/>
          <a:lstStyle/>
          <a:p>
            <a:r>
              <a:rPr lang="en-US" altLang="en-US" dirty="0"/>
              <a:t>Production function</a:t>
            </a:r>
          </a:p>
          <a:p>
            <a:pPr lvl="1"/>
            <a:r>
              <a:rPr lang="en-US" altLang="en-US" dirty="0"/>
              <a:t>Relationship between</a:t>
            </a:r>
          </a:p>
          <a:p>
            <a:pPr lvl="2"/>
            <a:r>
              <a:rPr lang="en-US" altLang="en-US" dirty="0"/>
              <a:t>Quantity of inputs used to make a good</a:t>
            </a:r>
          </a:p>
          <a:p>
            <a:pPr lvl="2"/>
            <a:r>
              <a:rPr lang="en-US" altLang="en-US" dirty="0"/>
              <a:t>And the quantity of output of that good</a:t>
            </a:r>
          </a:p>
          <a:p>
            <a:pPr lvl="1"/>
            <a:r>
              <a:rPr lang="en-US" altLang="en-US" dirty="0"/>
              <a:t>Gets flatter as production rises </a:t>
            </a:r>
          </a:p>
          <a:p>
            <a:r>
              <a:rPr lang="en-US" altLang="en-US" dirty="0"/>
              <a:t>Marginal product</a:t>
            </a:r>
          </a:p>
          <a:p>
            <a:pPr lvl="1"/>
            <a:r>
              <a:rPr lang="en-US" altLang="en-US" dirty="0"/>
              <a:t>Increase in output that arises from an additional unit of input</a:t>
            </a:r>
          </a:p>
          <a:p>
            <a:pPr lvl="1"/>
            <a:r>
              <a:rPr lang="en-US" altLang="en-US" dirty="0"/>
              <a:t>Slope of the production function</a:t>
            </a:r>
          </a:p>
        </p:txBody>
      </p:sp>
      <p:sp>
        <p:nvSpPr>
          <p:cNvPr id="174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7413" name="Slide Number Placeholder 1"/>
          <p:cNvSpPr>
            <a:spLocks noGrp="1"/>
          </p:cNvSpPr>
          <p:nvPr>
            <p:ph type="sldNum" sz="quarter" idx="10"/>
          </p:nvPr>
        </p:nvSpPr>
        <p:spPr>
          <a:xfrm>
            <a:off x="8686800" y="6423025"/>
            <a:ext cx="4524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B608C276-9E8A-486E-A065-BEEEB6D007E9}" type="slidenum">
              <a:rPr lang="en-US" altLang="en-US" sz="1200" smtClean="0">
                <a:solidFill>
                  <a:srgbClr val="002060"/>
                </a:solidFill>
              </a:rPr>
              <a:pPr eaLnBrk="1" hangingPunct="1"/>
              <a:t>9</a:t>
            </a:fld>
            <a:endParaRPr lang="en-US" altLang="en-US" sz="1200">
              <a:solidFill>
                <a:srgbClr val="002060"/>
              </a:solidFill>
            </a:endParaRPr>
          </a:p>
        </p:txBody>
      </p:sp>
    </p:spTree>
    <p:extLst>
      <p:ext uri="{BB962C8B-B14F-4D97-AF65-F5344CB8AC3E}">
        <p14:creationId xmlns:p14="http://schemas.microsoft.com/office/powerpoint/2010/main" val="2894193245"/>
      </p:ext>
    </p:extLst>
  </p:cSld>
  <p:clrMapOvr>
    <a:masterClrMapping/>
  </p:clrMapOvr>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9331</TotalTime>
  <Words>3407</Words>
  <Application>Microsoft Office PowerPoint</Application>
  <PresentationFormat>On-screen Show (4:3)</PresentationFormat>
  <Paragraphs>400</Paragraphs>
  <Slides>29</Slides>
  <Notes>1</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29</vt:i4>
      </vt:variant>
    </vt:vector>
  </HeadingPairs>
  <TitlesOfParts>
    <vt:vector size="46" baseType="lpstr">
      <vt:lpstr>Arial</vt:lpstr>
      <vt:lpstr>Arial Narrow</vt:lpstr>
      <vt:lpstr>Calibri</vt:lpstr>
      <vt:lpstr>Cambria</vt:lpstr>
      <vt:lpstr>Cambria Math</vt:lpstr>
      <vt:lpstr>Sabon-Bold</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The Costs  of Production</vt:lpstr>
      <vt:lpstr>What are Costs?, Part 1</vt:lpstr>
      <vt:lpstr>What are Costs?, Part 2</vt:lpstr>
      <vt:lpstr>What are Costs?, Part 3</vt:lpstr>
      <vt:lpstr>What are Costs?, Part 4</vt:lpstr>
      <vt:lpstr>What are Costs?, Part 5</vt:lpstr>
      <vt:lpstr>What are Costs?, Part 6</vt:lpstr>
      <vt:lpstr>Figure 1 Economists versus Accountants</vt:lpstr>
      <vt:lpstr>Production and Costs, Part 1</vt:lpstr>
      <vt:lpstr>Table 1 A Production Function and Total Cost:    Caroline’s Cookie Factory</vt:lpstr>
      <vt:lpstr>Production and Costs, Part 2</vt:lpstr>
      <vt:lpstr>Production and Costs, Part 3</vt:lpstr>
      <vt:lpstr>Figure 2 Caroline’s Production Function and Total-Cost Curve</vt:lpstr>
      <vt:lpstr>The Various Measures of Cost, Part 1</vt:lpstr>
      <vt:lpstr>The Various Measures of Cost, Part 2</vt:lpstr>
      <vt:lpstr>Table 2 The Various Measures of Cost: Conrad’s Coffee Shop</vt:lpstr>
      <vt:lpstr>Figure 3 Conrad’s Total-Cost Curve</vt:lpstr>
      <vt:lpstr>The Various Measures of Cost, Part 3</vt:lpstr>
      <vt:lpstr>The Various Measures of Cost, Part 4</vt:lpstr>
      <vt:lpstr>The Various Measures of Cost, Part 5</vt:lpstr>
      <vt:lpstr>The Various Measures of Cost, Part 6</vt:lpstr>
      <vt:lpstr>Figure 4 Conrad’s Average-Cost and Marginal-Cost Curves</vt:lpstr>
      <vt:lpstr>The Various Measures of Cost, Part 7</vt:lpstr>
      <vt:lpstr>Figure 5 Cost Curves for a Typical Firm</vt:lpstr>
      <vt:lpstr>Costs in Short and Long Run, Part 1</vt:lpstr>
      <vt:lpstr>Figure 6 Average Total Cost in Short &amp; Long Runs</vt:lpstr>
      <vt:lpstr>Costs in Short and Long Run, Part 2</vt:lpstr>
      <vt:lpstr>Costs in Short and Long Run, Part 3</vt:lpstr>
      <vt:lpstr>Table 3 The Many Types of Cost: A Summary</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360</cp:revision>
  <dcterms:created xsi:type="dcterms:W3CDTF">2016-03-16T19:41:09Z</dcterms:created>
  <dcterms:modified xsi:type="dcterms:W3CDTF">2018-05-03T20:06:03Z</dcterms:modified>
</cp:coreProperties>
</file>