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3"/>
  </p:notesMasterIdLst>
  <p:sldIdLst>
    <p:sldId id="388"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95450" autoAdjust="0"/>
  </p:normalViewPr>
  <p:slideViewPr>
    <p:cSldViewPr>
      <p:cViewPr varScale="1">
        <p:scale>
          <a:sx n="109" d="100"/>
          <a:sy n="109" d="100"/>
        </p:scale>
        <p:origin x="225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676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lvl="0"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Firms in </a:t>
            </a:r>
            <a:b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b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Competitive Markets</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14</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09316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wrap="square"/>
          <a:lstStyle/>
          <a:p>
            <a:r>
              <a:rPr lang="en-US" altLang="en-US" dirty="0"/>
              <a:t>Profit Maximization, Part 3</a:t>
            </a:r>
          </a:p>
        </p:txBody>
      </p:sp>
      <p:sp>
        <p:nvSpPr>
          <p:cNvPr id="18435" name="Content Placeholder 2"/>
          <p:cNvSpPr>
            <a:spLocks noGrp="1"/>
          </p:cNvSpPr>
          <p:nvPr>
            <p:ph idx="1"/>
          </p:nvPr>
        </p:nvSpPr>
        <p:spPr>
          <a:xfrm>
            <a:off x="277813" y="1025525"/>
            <a:ext cx="8588375" cy="5146675"/>
          </a:xfrm>
        </p:spPr>
        <p:txBody>
          <a:bodyPr/>
          <a:lstStyle/>
          <a:p>
            <a:r>
              <a:rPr lang="en-US" altLang="en-US" dirty="0"/>
              <a:t>Rules for profit maximization:</a:t>
            </a:r>
          </a:p>
          <a:p>
            <a:pPr lvl="1"/>
            <a:r>
              <a:rPr lang="en-US" altLang="en-US" dirty="0"/>
              <a:t>If MR &gt; MC, firm should increase output</a:t>
            </a:r>
          </a:p>
          <a:p>
            <a:pPr lvl="1"/>
            <a:r>
              <a:rPr lang="en-US" altLang="en-US" dirty="0"/>
              <a:t>If MC &gt; MR, firm should decrease output</a:t>
            </a:r>
          </a:p>
          <a:p>
            <a:pPr lvl="1"/>
            <a:r>
              <a:rPr lang="en-US" altLang="en-US" dirty="0"/>
              <a:t>If MR = MC, profit-maximizing level of output</a:t>
            </a:r>
          </a:p>
          <a:p>
            <a:r>
              <a:rPr lang="en-US" altLang="en-US" dirty="0"/>
              <a:t>Marginal-cost curve</a:t>
            </a:r>
          </a:p>
          <a:p>
            <a:pPr lvl="1"/>
            <a:r>
              <a:rPr lang="en-US" altLang="en-US" dirty="0"/>
              <a:t>Determines the quantity of the good the firm is willing to supply at any price</a:t>
            </a:r>
          </a:p>
          <a:p>
            <a:pPr lvl="1"/>
            <a:r>
              <a:rPr lang="en-US" altLang="en-US" dirty="0"/>
              <a:t>Is the supply curve</a:t>
            </a:r>
          </a:p>
        </p:txBody>
      </p:sp>
      <p:sp>
        <p:nvSpPr>
          <p:cNvPr id="1843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EE909C3-049D-4AA8-8727-8710B7E37338}" type="slidenum">
              <a:rPr lang="en-US" altLang="en-US" sz="1200" smtClean="0">
                <a:solidFill>
                  <a:srgbClr val="002060"/>
                </a:solidFill>
              </a:rPr>
              <a:pPr eaLnBrk="1" hangingPunct="1"/>
              <a:t>10</a:t>
            </a:fld>
            <a:endParaRPr lang="en-US" altLang="en-US" sz="1200">
              <a:solidFill>
                <a:srgbClr val="002060"/>
              </a:solidFill>
            </a:endParaRPr>
          </a:p>
        </p:txBody>
      </p:sp>
    </p:spTree>
    <p:extLst>
      <p:ext uri="{BB962C8B-B14F-4D97-AF65-F5344CB8AC3E}">
        <p14:creationId xmlns:p14="http://schemas.microsoft.com/office/powerpoint/2010/main" val="317384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09550" y="0"/>
            <a:ext cx="8770938" cy="914400"/>
          </a:xfrm>
        </p:spPr>
        <p:txBody>
          <a:bodyPr/>
          <a:lstStyle/>
          <a:p>
            <a:r>
              <a:rPr lang="en-US" altLang="en-US" dirty="0"/>
              <a:t>Figure 2</a:t>
            </a:r>
            <a:r>
              <a:rPr lang="en-US" altLang="en-US" sz="2800" dirty="0"/>
              <a:t>	Marginal Cost as the Competitive Firm’s </a:t>
            </a:r>
            <a:br>
              <a:rPr lang="en-US" altLang="en-US" sz="2800" dirty="0"/>
            </a:br>
            <a:r>
              <a:rPr lang="en-US" altLang="en-US" sz="2800" dirty="0"/>
              <a:t>		Supply Curve</a:t>
            </a:r>
          </a:p>
        </p:txBody>
      </p:sp>
      <p:sp>
        <p:nvSpPr>
          <p:cNvPr id="3" name="Text Placeholder 2"/>
          <p:cNvSpPr>
            <a:spLocks noGrp="1"/>
          </p:cNvSpPr>
          <p:nvPr>
            <p:ph type="body" sz="quarter" idx="12"/>
          </p:nvPr>
        </p:nvSpPr>
        <p:spPr>
          <a:xfrm>
            <a:off x="152400" y="5257799"/>
            <a:ext cx="8991600" cy="954699"/>
          </a:xfrm>
        </p:spPr>
        <p:txBody>
          <a:bodyPr/>
          <a:lstStyle/>
          <a:p>
            <a:r>
              <a:rPr lang="en-US" altLang="en-US" dirty="0"/>
              <a:t>An increase in the price from P</a:t>
            </a:r>
            <a:r>
              <a:rPr lang="en-US" altLang="en-US" baseline="-25000" dirty="0"/>
              <a:t>1</a:t>
            </a:r>
            <a:r>
              <a:rPr lang="en-US" altLang="en-US" dirty="0"/>
              <a:t> to P</a:t>
            </a:r>
            <a:r>
              <a:rPr lang="en-US" altLang="en-US" baseline="-25000" dirty="0"/>
              <a:t>2</a:t>
            </a:r>
            <a:r>
              <a:rPr lang="en-US" altLang="en-US" dirty="0"/>
              <a:t> leads to an increase in the firm’s profit-maximizing quantity from Q</a:t>
            </a:r>
            <a:r>
              <a:rPr lang="en-US" altLang="en-US" baseline="-25000" dirty="0"/>
              <a:t>1</a:t>
            </a:r>
            <a:r>
              <a:rPr lang="en-US" altLang="en-US" dirty="0"/>
              <a:t> to Q</a:t>
            </a:r>
            <a:r>
              <a:rPr lang="en-US" altLang="en-US" baseline="-25000" dirty="0"/>
              <a:t>2</a:t>
            </a:r>
            <a:r>
              <a:rPr lang="en-US" altLang="en-US" dirty="0"/>
              <a:t>. Because the marginal-cost curve shows the quantity supplied by the firm at any given price, it is the firm’s supply curve.</a:t>
            </a:r>
          </a:p>
        </p:txBody>
      </p:sp>
      <p:pic>
        <p:nvPicPr>
          <p:cNvPr id="11" name="Picture 10" descr="A line graph with quantity on the x axis and price on the y axis. The graph contains three lines and two points. Line M C is straight and positive, line A T C is a positive curve, and line AVC is a positive curve which is slightly below the A T C curve. The M C line has two points plotted along it. The point closer to the origin is at Q subscript 1 along the x axis and P subscript 1 along the y axis. The point further from the origin is at Q subscript 2 along the x axis and P subscript 2 along the y ax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05" y="1016374"/>
            <a:ext cx="7227351" cy="3980098"/>
          </a:xfrm>
          <a:prstGeom prst="rect">
            <a:avLst/>
          </a:prstGeom>
        </p:spPr>
      </p:pic>
      <p:sp>
        <p:nvSpPr>
          <p:cNvPr id="19460"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59"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4CD6E3A-837B-4A9A-AE67-6C481F60A9E8}" type="slidenum">
              <a:rPr lang="en-US" altLang="en-US" sz="1200" smtClean="0">
                <a:solidFill>
                  <a:srgbClr val="002060"/>
                </a:solidFill>
              </a:rPr>
              <a:pPr eaLnBrk="1" hangingPunct="1"/>
              <a:t>11</a:t>
            </a:fld>
            <a:endParaRPr lang="en-US" altLang="en-US" sz="1200">
              <a:solidFill>
                <a:srgbClr val="002060"/>
              </a:solidFill>
            </a:endParaRPr>
          </a:p>
        </p:txBody>
      </p:sp>
    </p:spTree>
    <p:extLst>
      <p:ext uri="{BB962C8B-B14F-4D97-AF65-F5344CB8AC3E}">
        <p14:creationId xmlns:p14="http://schemas.microsoft.com/office/powerpoint/2010/main" val="320656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lstStyle/>
          <a:p>
            <a:r>
              <a:rPr lang="en-US" altLang="en-US" dirty="0"/>
              <a:t>Profit Maximization, Part 4</a:t>
            </a:r>
          </a:p>
        </p:txBody>
      </p:sp>
      <p:sp>
        <p:nvSpPr>
          <p:cNvPr id="20483" name="Content Placeholder 2"/>
          <p:cNvSpPr>
            <a:spLocks noGrp="1"/>
          </p:cNvSpPr>
          <p:nvPr>
            <p:ph idx="1"/>
          </p:nvPr>
        </p:nvSpPr>
        <p:spPr>
          <a:xfrm>
            <a:off x="277813" y="1025525"/>
            <a:ext cx="8588375" cy="4841875"/>
          </a:xfrm>
        </p:spPr>
        <p:txBody>
          <a:bodyPr/>
          <a:lstStyle/>
          <a:p>
            <a:r>
              <a:rPr lang="en-US" altLang="en-US" dirty="0"/>
              <a:t>Shutdown</a:t>
            </a:r>
          </a:p>
          <a:p>
            <a:pPr lvl="1"/>
            <a:r>
              <a:rPr lang="en-US" altLang="en-US" dirty="0"/>
              <a:t>Short-run decision not to produce anything</a:t>
            </a:r>
          </a:p>
          <a:p>
            <a:pPr lvl="1"/>
            <a:r>
              <a:rPr lang="en-US" altLang="en-US" dirty="0"/>
              <a:t>During a specific period of time</a:t>
            </a:r>
          </a:p>
          <a:p>
            <a:pPr lvl="1"/>
            <a:r>
              <a:rPr lang="en-US" altLang="en-US" dirty="0"/>
              <a:t>Because of current market conditions</a:t>
            </a:r>
          </a:p>
          <a:p>
            <a:pPr lvl="1"/>
            <a:r>
              <a:rPr lang="en-US" altLang="en-US" dirty="0"/>
              <a:t>Firm still has to pay fixed costs</a:t>
            </a:r>
          </a:p>
          <a:p>
            <a:r>
              <a:rPr lang="en-US" altLang="en-US" dirty="0"/>
              <a:t>Exit</a:t>
            </a:r>
          </a:p>
          <a:p>
            <a:pPr lvl="1"/>
            <a:r>
              <a:rPr lang="en-US" altLang="en-US" dirty="0"/>
              <a:t>Long-run decision to leave the market</a:t>
            </a:r>
          </a:p>
          <a:p>
            <a:pPr lvl="1"/>
            <a:r>
              <a:rPr lang="en-US" altLang="en-US" dirty="0"/>
              <a:t>Firm doesn’t have to pay any costs</a:t>
            </a:r>
          </a:p>
        </p:txBody>
      </p:sp>
      <p:sp>
        <p:nvSpPr>
          <p:cNvPr id="20484"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75DBBD1-6788-41C7-93C5-642F9F3D5F7E}" type="slidenum">
              <a:rPr lang="en-US" altLang="en-US" sz="1200" smtClean="0">
                <a:solidFill>
                  <a:srgbClr val="002060"/>
                </a:solidFill>
              </a:rPr>
              <a:pPr eaLnBrk="1" hangingPunct="1"/>
              <a:t>12</a:t>
            </a:fld>
            <a:endParaRPr lang="en-US" altLang="en-US" sz="1200">
              <a:solidFill>
                <a:srgbClr val="002060"/>
              </a:solidFill>
            </a:endParaRPr>
          </a:p>
        </p:txBody>
      </p:sp>
    </p:spTree>
    <p:extLst>
      <p:ext uri="{BB962C8B-B14F-4D97-AF65-F5344CB8AC3E}">
        <p14:creationId xmlns:p14="http://schemas.microsoft.com/office/powerpoint/2010/main" val="242737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wrap="square"/>
          <a:lstStyle/>
          <a:p>
            <a:r>
              <a:rPr lang="en-US" altLang="en-US" dirty="0"/>
              <a:t>Profit Maximization, Part 5</a:t>
            </a:r>
          </a:p>
        </p:txBody>
      </p:sp>
      <p:sp>
        <p:nvSpPr>
          <p:cNvPr id="21507" name="Content Placeholder 2"/>
          <p:cNvSpPr>
            <a:spLocks noGrp="1"/>
          </p:cNvSpPr>
          <p:nvPr>
            <p:ph idx="1"/>
          </p:nvPr>
        </p:nvSpPr>
        <p:spPr>
          <a:xfrm>
            <a:off x="277813" y="1025525"/>
            <a:ext cx="8588375" cy="4994275"/>
          </a:xfrm>
        </p:spPr>
        <p:txBody>
          <a:bodyPr/>
          <a:lstStyle/>
          <a:p>
            <a:r>
              <a:rPr lang="en-US" altLang="en-US" dirty="0"/>
              <a:t>The firm’s short-run decision to shut down</a:t>
            </a:r>
          </a:p>
          <a:p>
            <a:pPr lvl="1"/>
            <a:r>
              <a:rPr lang="en-US" altLang="en-US" dirty="0"/>
              <a:t>TR = total revenue</a:t>
            </a:r>
          </a:p>
          <a:p>
            <a:pPr lvl="1"/>
            <a:r>
              <a:rPr lang="en-US" altLang="en-US" dirty="0"/>
              <a:t>VC = variable costs</a:t>
            </a:r>
          </a:p>
          <a:p>
            <a:r>
              <a:rPr lang="en-US" altLang="en-US" dirty="0"/>
              <a:t>Firm’s decision:</a:t>
            </a:r>
          </a:p>
          <a:p>
            <a:pPr lvl="1"/>
            <a:r>
              <a:rPr lang="en-US" altLang="en-US" dirty="0"/>
              <a:t>Shut down if TR &lt; VC (or P &lt; AVC)</a:t>
            </a:r>
          </a:p>
          <a:p>
            <a:r>
              <a:rPr lang="en-US" altLang="en-US" dirty="0"/>
              <a:t>Competitive firm’s short-run supply curve</a:t>
            </a:r>
          </a:p>
          <a:p>
            <a:pPr lvl="1"/>
            <a:r>
              <a:rPr lang="en-US" altLang="en-US" dirty="0"/>
              <a:t>The portion of its marginal-cost curve</a:t>
            </a:r>
          </a:p>
          <a:p>
            <a:pPr lvl="1"/>
            <a:r>
              <a:rPr lang="en-US" altLang="en-US" dirty="0"/>
              <a:t>That lies above average variable cost</a:t>
            </a:r>
          </a:p>
        </p:txBody>
      </p:sp>
      <p:sp>
        <p:nvSpPr>
          <p:cNvPr id="2150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C60EC06-0001-437D-9619-BB296A7B791E}" type="slidenum">
              <a:rPr lang="en-US" altLang="en-US" sz="1200" smtClean="0">
                <a:solidFill>
                  <a:srgbClr val="002060"/>
                </a:solidFill>
              </a:rPr>
              <a:pPr eaLnBrk="1" hangingPunct="1"/>
              <a:t>13</a:t>
            </a:fld>
            <a:endParaRPr lang="en-US" altLang="en-US" sz="1200">
              <a:solidFill>
                <a:srgbClr val="002060"/>
              </a:solidFill>
            </a:endParaRPr>
          </a:p>
        </p:txBody>
      </p:sp>
    </p:spTree>
    <p:extLst>
      <p:ext uri="{BB962C8B-B14F-4D97-AF65-F5344CB8AC3E}">
        <p14:creationId xmlns:p14="http://schemas.microsoft.com/office/powerpoint/2010/main" val="232871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09550" y="1"/>
            <a:ext cx="8929688" cy="752532"/>
          </a:xfrm>
        </p:spPr>
        <p:txBody>
          <a:bodyPr/>
          <a:lstStyle/>
          <a:p>
            <a:r>
              <a:rPr lang="en-US" altLang="en-US" sz="3200" dirty="0"/>
              <a:t>Figure 3</a:t>
            </a:r>
            <a:r>
              <a:rPr lang="en-US" altLang="en-US" sz="2400" dirty="0"/>
              <a:t>	The Competitive Firm’s Short-Run </a:t>
            </a:r>
            <a:br>
              <a:rPr lang="en-US" altLang="en-US" sz="2400" dirty="0"/>
            </a:br>
            <a:r>
              <a:rPr lang="en-US" altLang="en-US" sz="2400" dirty="0"/>
              <a:t>		Supply Curve</a:t>
            </a:r>
          </a:p>
        </p:txBody>
      </p:sp>
      <p:sp>
        <p:nvSpPr>
          <p:cNvPr id="3" name="Text Placeholder 2"/>
          <p:cNvSpPr>
            <a:spLocks noGrp="1"/>
          </p:cNvSpPr>
          <p:nvPr>
            <p:ph type="body" sz="quarter" idx="12"/>
          </p:nvPr>
        </p:nvSpPr>
        <p:spPr>
          <a:xfrm>
            <a:off x="273050" y="5253037"/>
            <a:ext cx="8429625" cy="927893"/>
          </a:xfrm>
        </p:spPr>
        <p:txBody>
          <a:bodyPr/>
          <a:lstStyle/>
          <a:p>
            <a:r>
              <a:rPr lang="en-US" altLang="en-US" dirty="0"/>
              <a:t>In the short run, the competitive firm’s supply curve is its marginal-cost curve (MC) above average variable cost (AVC). If the price falls below average variable cost, the firm is better off shutting down temporarily.</a:t>
            </a:r>
          </a:p>
        </p:txBody>
      </p:sp>
      <p:pic>
        <p:nvPicPr>
          <p:cNvPr id="8" name="Picture 7" descr="A line graph with quantity on the x axis and costs on the y axis. The graph contains three lines. Line M C is straight and positive, line A T C is a positive curve, and line AVC is a positive curve which is slightly below the A T C curve. The M C line has a label which reads in the short run, the firm produces on the M C curve if P is greater than A V C but shuts down if P less than A V 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82" y="914400"/>
            <a:ext cx="7979693" cy="4176770"/>
          </a:xfrm>
          <a:prstGeom prst="rect">
            <a:avLst/>
          </a:prstGeom>
        </p:spPr>
      </p:pic>
      <p:sp>
        <p:nvSpPr>
          <p:cNvPr id="22532" name="Footer Placeholder 3"/>
          <p:cNvSpPr>
            <a:spLocks noGrp="1"/>
          </p:cNvSpPr>
          <p:nvPr>
            <p:ph type="ftr" sz="quarter" idx="14"/>
          </p:nvPr>
        </p:nvSpPr>
        <p:spPr bwMode="auto">
          <a:xfrm>
            <a:off x="1" y="6341886"/>
            <a:ext cx="84582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470C70C-993D-4E10-B882-73A79C09B6E8}" type="slidenum">
              <a:rPr lang="en-US" altLang="en-US" sz="1200" smtClean="0">
                <a:solidFill>
                  <a:srgbClr val="002060"/>
                </a:solidFill>
              </a:rPr>
              <a:pPr eaLnBrk="1" hangingPunct="1"/>
              <a:t>14</a:t>
            </a:fld>
            <a:endParaRPr lang="en-US" altLang="en-US" sz="1200">
              <a:solidFill>
                <a:srgbClr val="002060"/>
              </a:solidFill>
            </a:endParaRPr>
          </a:p>
        </p:txBody>
      </p:sp>
    </p:spTree>
    <p:extLst>
      <p:ext uri="{BB962C8B-B14F-4D97-AF65-F5344CB8AC3E}">
        <p14:creationId xmlns:p14="http://schemas.microsoft.com/office/powerpoint/2010/main" val="79194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lstStyle/>
          <a:p>
            <a:r>
              <a:rPr lang="en-US" altLang="en-US" dirty="0"/>
              <a:t>Profit Maximization, Part 6</a:t>
            </a:r>
          </a:p>
        </p:txBody>
      </p:sp>
      <p:sp>
        <p:nvSpPr>
          <p:cNvPr id="23555" name="Content Placeholder 2"/>
          <p:cNvSpPr>
            <a:spLocks noGrp="1"/>
          </p:cNvSpPr>
          <p:nvPr>
            <p:ph idx="1"/>
          </p:nvPr>
        </p:nvSpPr>
        <p:spPr>
          <a:xfrm>
            <a:off x="277813" y="1025525"/>
            <a:ext cx="8588375" cy="4308475"/>
          </a:xfrm>
        </p:spPr>
        <p:txBody>
          <a:bodyPr/>
          <a:lstStyle/>
          <a:p>
            <a:r>
              <a:rPr lang="en-US" altLang="en-US" dirty="0"/>
              <a:t>Sunk cost</a:t>
            </a:r>
          </a:p>
          <a:p>
            <a:pPr lvl="1"/>
            <a:r>
              <a:rPr lang="en-US" altLang="en-US" dirty="0"/>
              <a:t>A cost that has already been committed and cannot be recovered</a:t>
            </a:r>
          </a:p>
          <a:p>
            <a:pPr lvl="1"/>
            <a:r>
              <a:rPr lang="en-US" altLang="en-US" dirty="0"/>
              <a:t>Should be ignored when making decisions</a:t>
            </a:r>
          </a:p>
          <a:p>
            <a:pPr lvl="1"/>
            <a:r>
              <a:rPr lang="en-US" altLang="en-US" dirty="0"/>
              <a:t>“Don’t cry over spilt milk”</a:t>
            </a:r>
          </a:p>
          <a:p>
            <a:pPr lvl="1"/>
            <a:r>
              <a:rPr lang="en-US" altLang="en-US" dirty="0"/>
              <a:t>“Let bygones be bygones”</a:t>
            </a:r>
          </a:p>
          <a:p>
            <a:pPr lvl="1"/>
            <a:r>
              <a:rPr lang="en-US" altLang="en-US" dirty="0"/>
              <a:t>In the short run, fixed costs are sunk costs </a:t>
            </a:r>
          </a:p>
        </p:txBody>
      </p:sp>
      <p:sp>
        <p:nvSpPr>
          <p:cNvPr id="2355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E7EA0E3-5ED6-4AB9-9A37-B9431E78EE54}" type="slidenum">
              <a:rPr lang="en-US" altLang="en-US" sz="1200" smtClean="0">
                <a:solidFill>
                  <a:srgbClr val="002060"/>
                </a:solidFill>
              </a:rPr>
              <a:pPr eaLnBrk="1" hangingPunct="1"/>
              <a:t>15</a:t>
            </a:fld>
            <a:endParaRPr lang="en-US" altLang="en-US" sz="1200">
              <a:solidFill>
                <a:srgbClr val="002060"/>
              </a:solidFill>
            </a:endParaRPr>
          </a:p>
        </p:txBody>
      </p:sp>
    </p:spTree>
    <p:extLst>
      <p:ext uri="{BB962C8B-B14F-4D97-AF65-F5344CB8AC3E}">
        <p14:creationId xmlns:p14="http://schemas.microsoft.com/office/powerpoint/2010/main" val="222778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2"/>
          <p:cNvSpPr>
            <a:spLocks noGrp="1"/>
          </p:cNvSpPr>
          <p:nvPr>
            <p:ph type="title"/>
          </p:nvPr>
        </p:nvSpPr>
        <p:spPr/>
        <p:txBody>
          <a:bodyPr anchor="t"/>
          <a:lstStyle/>
          <a:p>
            <a:pPr>
              <a:defRPr/>
            </a:pPr>
            <a:r>
              <a:rPr lang="en-US" sz="2000" dirty="0"/>
              <a:t>Near-empty restaurants &amp; off-season miniature golf</a:t>
            </a:r>
            <a:r>
              <a:rPr lang="en-US" altLang="en-US" sz="2000" dirty="0"/>
              <a:t>, Part 1</a:t>
            </a:r>
            <a:endParaRPr lang="en-US" sz="2000" dirty="0"/>
          </a:p>
        </p:txBody>
      </p:sp>
      <p:sp>
        <p:nvSpPr>
          <p:cNvPr id="24579" name="Content Placeholder 1"/>
          <p:cNvSpPr>
            <a:spLocks noGrp="1"/>
          </p:cNvSpPr>
          <p:nvPr>
            <p:ph idx="1"/>
          </p:nvPr>
        </p:nvSpPr>
        <p:spPr>
          <a:xfrm>
            <a:off x="457200" y="688622"/>
            <a:ext cx="8458200" cy="3207032"/>
          </a:xfrm>
        </p:spPr>
        <p:txBody>
          <a:bodyPr/>
          <a:lstStyle/>
          <a:p>
            <a:r>
              <a:rPr lang="en-US" altLang="en-US" dirty="0"/>
              <a:t>Restaurant – stay open for lunch?</a:t>
            </a:r>
          </a:p>
          <a:p>
            <a:pPr lvl="1"/>
            <a:r>
              <a:rPr lang="en-US" altLang="en-US" sz="3000" dirty="0"/>
              <a:t>Fixed costs: not relevant; are sunk costs in short run</a:t>
            </a:r>
          </a:p>
          <a:p>
            <a:pPr lvl="1"/>
            <a:r>
              <a:rPr lang="en-US" altLang="en-US" sz="3000" dirty="0"/>
              <a:t>Variable costs, VC: relevant</a:t>
            </a:r>
          </a:p>
          <a:p>
            <a:pPr lvl="2"/>
            <a:r>
              <a:rPr lang="en-US" altLang="en-US" dirty="0"/>
              <a:t>Shut down if revenue from lunch &lt; VC</a:t>
            </a:r>
          </a:p>
          <a:p>
            <a:pPr lvl="2"/>
            <a:r>
              <a:rPr lang="en-US" altLang="en-US" dirty="0"/>
              <a:t>Stay open if revenue from lunch &gt; VC</a:t>
            </a:r>
          </a:p>
        </p:txBody>
      </p:sp>
      <p:sp>
        <p:nvSpPr>
          <p:cNvPr id="24582" name="TextBox 2"/>
          <p:cNvSpPr txBox="1">
            <a:spLocks noChangeArrowheads="1"/>
          </p:cNvSpPr>
          <p:nvPr/>
        </p:nvSpPr>
        <p:spPr bwMode="auto">
          <a:xfrm>
            <a:off x="4572000" y="5567332"/>
            <a:ext cx="37387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algn="l" eaLnBrk="1" hangingPunct="1">
              <a:buFontTx/>
              <a:buNone/>
            </a:pPr>
            <a:r>
              <a:rPr lang="en-US" altLang="en-US" sz="2000" i="1" dirty="0">
                <a:solidFill>
                  <a:srgbClr val="002060"/>
                </a:solidFill>
              </a:rPr>
              <a:t>Staying open can be profitable, even with many tables empty.</a:t>
            </a:r>
            <a:endParaRPr lang="en-US" altLang="en-US" sz="2000" dirty="0">
              <a:solidFill>
                <a:srgbClr val="002060"/>
              </a:solidFill>
            </a:endParaRPr>
          </a:p>
        </p:txBody>
      </p:sp>
      <p:pic>
        <p:nvPicPr>
          <p:cNvPr id="3074" name="Picture 2" descr="A restaurant with several people dining. The bar in the restaurant has several seats and none of them are occupi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2" y="3937621"/>
            <a:ext cx="4322928" cy="238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0" name="Slide Number Placeholder 1"/>
          <p:cNvSpPr>
            <a:spLocks noGrp="1"/>
          </p:cNvSpPr>
          <p:nvPr>
            <p:ph type="sldNum" sz="quarter" idx="10"/>
          </p:nvPr>
        </p:nvSpPr>
        <p:spPr>
          <a:xfrm>
            <a:off x="8763000" y="6467475"/>
            <a:ext cx="381000" cy="390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A056E71-FE23-4B6B-A091-A42AE6F3F4F1}" type="slidenum">
              <a:rPr lang="en-US" altLang="en-US" sz="1200" smtClean="0">
                <a:solidFill>
                  <a:srgbClr val="002060"/>
                </a:solidFill>
              </a:rPr>
              <a:pPr eaLnBrk="1" hangingPunct="1"/>
              <a:t>16</a:t>
            </a:fld>
            <a:endParaRPr lang="en-US" altLang="en-US" sz="1200" dirty="0">
              <a:solidFill>
                <a:srgbClr val="002060"/>
              </a:solidFill>
            </a:endParaRPr>
          </a:p>
        </p:txBody>
      </p:sp>
    </p:spTree>
    <p:extLst>
      <p:ext uri="{BB962C8B-B14F-4D97-AF65-F5344CB8AC3E}">
        <p14:creationId xmlns:p14="http://schemas.microsoft.com/office/powerpoint/2010/main" val="2491428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2"/>
          <p:cNvSpPr>
            <a:spLocks noGrp="1"/>
          </p:cNvSpPr>
          <p:nvPr>
            <p:ph type="title"/>
          </p:nvPr>
        </p:nvSpPr>
        <p:spPr/>
        <p:txBody>
          <a:bodyPr anchor="t"/>
          <a:lstStyle/>
          <a:p>
            <a:pPr>
              <a:defRPr/>
            </a:pPr>
            <a:r>
              <a:rPr lang="en-US" sz="2000" dirty="0"/>
              <a:t>Near-empty restaurants &amp; off-season miniature golf</a:t>
            </a:r>
            <a:r>
              <a:rPr lang="en-US" altLang="en-US" sz="2000" dirty="0"/>
              <a:t>, Part 2</a:t>
            </a:r>
            <a:endParaRPr lang="en-US" sz="2000" dirty="0"/>
          </a:p>
        </p:txBody>
      </p:sp>
      <p:sp>
        <p:nvSpPr>
          <p:cNvPr id="25603" name="Content Placeholder 1"/>
          <p:cNvSpPr>
            <a:spLocks noGrp="1"/>
          </p:cNvSpPr>
          <p:nvPr>
            <p:ph idx="1"/>
          </p:nvPr>
        </p:nvSpPr>
        <p:spPr>
          <a:xfrm>
            <a:off x="457200" y="688622"/>
            <a:ext cx="8458200" cy="3730978"/>
          </a:xfrm>
        </p:spPr>
        <p:txBody>
          <a:bodyPr/>
          <a:lstStyle/>
          <a:p>
            <a:r>
              <a:rPr lang="en-US" altLang="en-US"/>
              <a:t>Operator of a miniature-golf course</a:t>
            </a:r>
          </a:p>
          <a:p>
            <a:pPr lvl="1"/>
            <a:r>
              <a:rPr lang="en-US" altLang="en-US"/>
              <a:t>Ignore fixed costs</a:t>
            </a:r>
          </a:p>
          <a:p>
            <a:pPr lvl="1"/>
            <a:r>
              <a:rPr lang="en-US" altLang="en-US"/>
              <a:t>Shut down if </a:t>
            </a:r>
          </a:p>
          <a:p>
            <a:pPr lvl="2"/>
            <a:r>
              <a:rPr lang="en-US" altLang="en-US"/>
              <a:t>Revenue &lt; variable costs</a:t>
            </a:r>
          </a:p>
          <a:p>
            <a:pPr lvl="1"/>
            <a:r>
              <a:rPr lang="en-US" altLang="en-US"/>
              <a:t>Stay open if </a:t>
            </a:r>
          </a:p>
          <a:p>
            <a:pPr lvl="2"/>
            <a:r>
              <a:rPr lang="en-US" altLang="en-US"/>
              <a:t>Revenue &gt; variable costs</a:t>
            </a:r>
          </a:p>
        </p:txBody>
      </p:sp>
      <p:sp>
        <p:nvSpPr>
          <p:cNvPr id="25605" name="Footer Placeholder 4"/>
          <p:cNvSpPr>
            <a:spLocks noGrp="1"/>
          </p:cNvSpPr>
          <p:nvPr>
            <p:ph type="ftr" sz="quarter" idx="11"/>
          </p:nvPr>
        </p:nvSpPr>
        <p:spPr bwMode="auto">
          <a:xfrm>
            <a:off x="0" y="6400801"/>
            <a:ext cx="8534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2E731E7-726D-46C2-A1CF-EE8C817F648F}" type="slidenum">
              <a:rPr lang="en-US" altLang="en-US" sz="1200" smtClean="0">
                <a:solidFill>
                  <a:srgbClr val="002060"/>
                </a:solidFill>
              </a:rPr>
              <a:pPr eaLnBrk="1" hangingPunct="1"/>
              <a:t>17</a:t>
            </a:fld>
            <a:endParaRPr lang="en-US" altLang="en-US" sz="1200">
              <a:solidFill>
                <a:srgbClr val="002060"/>
              </a:solidFill>
            </a:endParaRPr>
          </a:p>
        </p:txBody>
      </p:sp>
    </p:spTree>
    <p:extLst>
      <p:ext uri="{BB962C8B-B14F-4D97-AF65-F5344CB8AC3E}">
        <p14:creationId xmlns:p14="http://schemas.microsoft.com/office/powerpoint/2010/main" val="129904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wrap="square"/>
          <a:lstStyle/>
          <a:p>
            <a:r>
              <a:rPr lang="en-US" altLang="en-US" dirty="0"/>
              <a:t>Profit Maximization, Part 7</a:t>
            </a:r>
          </a:p>
        </p:txBody>
      </p:sp>
      <p:sp>
        <p:nvSpPr>
          <p:cNvPr id="26627" name="Content Placeholder 2"/>
          <p:cNvSpPr>
            <a:spLocks noGrp="1"/>
          </p:cNvSpPr>
          <p:nvPr>
            <p:ph idx="1"/>
          </p:nvPr>
        </p:nvSpPr>
        <p:spPr>
          <a:xfrm>
            <a:off x="277813" y="1025525"/>
            <a:ext cx="8588375" cy="5222875"/>
          </a:xfrm>
        </p:spPr>
        <p:txBody>
          <a:bodyPr/>
          <a:lstStyle/>
          <a:p>
            <a:r>
              <a:rPr lang="en-US" altLang="en-US" dirty="0"/>
              <a:t>Firm’s long-run decision</a:t>
            </a:r>
          </a:p>
          <a:p>
            <a:pPr lvl="1"/>
            <a:r>
              <a:rPr lang="en-US" altLang="en-US" dirty="0"/>
              <a:t>Exit the market if </a:t>
            </a:r>
          </a:p>
          <a:p>
            <a:pPr lvl="2"/>
            <a:r>
              <a:rPr lang="en-US" altLang="en-US" dirty="0"/>
              <a:t>Total revenue &lt; total costs; TR &lt; TC (same as: P &lt; ATC)</a:t>
            </a:r>
          </a:p>
          <a:p>
            <a:pPr lvl="1"/>
            <a:r>
              <a:rPr lang="en-US" altLang="en-US" dirty="0"/>
              <a:t>Enter the market if</a:t>
            </a:r>
          </a:p>
          <a:p>
            <a:pPr lvl="2"/>
            <a:r>
              <a:rPr lang="en-US" altLang="en-US" dirty="0"/>
              <a:t>Total revenue &gt; total costs; TR &gt; TC (same as: P &gt; ATC)</a:t>
            </a:r>
          </a:p>
          <a:p>
            <a:r>
              <a:rPr lang="en-US" altLang="en-US" dirty="0"/>
              <a:t>Competitive firm’s long-run supply curve</a:t>
            </a:r>
          </a:p>
          <a:p>
            <a:pPr lvl="1"/>
            <a:r>
              <a:rPr lang="en-US" altLang="en-US" sz="3000" dirty="0"/>
              <a:t>The portion of its marginal-cost curve that lies above average total cost</a:t>
            </a:r>
          </a:p>
        </p:txBody>
      </p:sp>
      <p:sp>
        <p:nvSpPr>
          <p:cNvPr id="2662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36344CA-F0E6-45D8-BD45-A2BB600DE31A}" type="slidenum">
              <a:rPr lang="en-US" altLang="en-US" sz="1200" smtClean="0">
                <a:solidFill>
                  <a:srgbClr val="002060"/>
                </a:solidFill>
              </a:rPr>
              <a:pPr eaLnBrk="1" hangingPunct="1"/>
              <a:t>18</a:t>
            </a:fld>
            <a:endParaRPr lang="en-US" altLang="en-US" sz="1200">
              <a:solidFill>
                <a:srgbClr val="002060"/>
              </a:solidFill>
            </a:endParaRPr>
          </a:p>
        </p:txBody>
      </p:sp>
    </p:spTree>
    <p:extLst>
      <p:ext uri="{BB962C8B-B14F-4D97-AF65-F5344CB8AC3E}">
        <p14:creationId xmlns:p14="http://schemas.microsoft.com/office/powerpoint/2010/main" val="330490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09550" y="0"/>
            <a:ext cx="8770938" cy="990600"/>
          </a:xfrm>
        </p:spPr>
        <p:txBody>
          <a:bodyPr/>
          <a:lstStyle/>
          <a:p>
            <a:r>
              <a:rPr lang="en-US" altLang="en-US" dirty="0"/>
              <a:t>Figure 4</a:t>
            </a:r>
            <a:r>
              <a:rPr lang="en-US" altLang="en-US" sz="2800" dirty="0"/>
              <a:t>	The Competitive Firm’s Long-Run </a:t>
            </a:r>
            <a:br>
              <a:rPr lang="en-US" altLang="en-US" sz="2800" dirty="0"/>
            </a:br>
            <a:r>
              <a:rPr lang="en-US" altLang="en-US" sz="2800" dirty="0"/>
              <a:t>		Supply Curve</a:t>
            </a:r>
          </a:p>
        </p:txBody>
      </p:sp>
      <p:sp>
        <p:nvSpPr>
          <p:cNvPr id="3" name="Text Placeholder 2"/>
          <p:cNvSpPr>
            <a:spLocks noGrp="1"/>
          </p:cNvSpPr>
          <p:nvPr>
            <p:ph type="body" sz="quarter" idx="12"/>
          </p:nvPr>
        </p:nvSpPr>
        <p:spPr>
          <a:xfrm>
            <a:off x="381000" y="5257800"/>
            <a:ext cx="8382000" cy="976828"/>
          </a:xfrm>
        </p:spPr>
        <p:txBody>
          <a:bodyPr/>
          <a:lstStyle/>
          <a:p>
            <a:pPr eaLnBrk="1" hangingPunct="1"/>
            <a:r>
              <a:rPr lang="en-US" altLang="en-US" dirty="0"/>
              <a:t>In the long run, the competitive firm’s supply curve is its marginal-cost curve (MC) above average total cost (ATC). If the price falls below average total cost, the firm is better off exiting the market.</a:t>
            </a:r>
          </a:p>
        </p:txBody>
      </p:sp>
      <p:pic>
        <p:nvPicPr>
          <p:cNvPr id="6" name="Picture 5" descr="A line graph with quantity on the x axis and costs on the y axis. There are two lines labeled M C and A T C. Line M C has a positive slope, and line A T C contains a curved negative slope until it intersects line M C, where is starts a positive curved slope pattern. Text pointing to multiple lines reads: In the long run, the firm produces on the M C curve is P is greater than A T C but exits if P is less than A T 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63" y="1029454"/>
            <a:ext cx="7848600" cy="4108748"/>
          </a:xfrm>
          <a:prstGeom prst="rect">
            <a:avLst/>
          </a:prstGeom>
        </p:spPr>
      </p:pic>
      <p:sp>
        <p:nvSpPr>
          <p:cNvPr id="27652" name="Footer Placeholder 3"/>
          <p:cNvSpPr>
            <a:spLocks noGrp="1"/>
          </p:cNvSpPr>
          <p:nvPr>
            <p:ph type="ftr" sz="quarter" idx="14"/>
          </p:nvPr>
        </p:nvSpPr>
        <p:spPr bwMode="auto">
          <a:xfrm>
            <a:off x="1" y="6341886"/>
            <a:ext cx="84582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3FB3A14-2C4B-4E4D-ADB2-D5FC5AF9009E}" type="slidenum">
              <a:rPr lang="en-US" altLang="en-US" sz="1200" smtClean="0">
                <a:solidFill>
                  <a:srgbClr val="002060"/>
                </a:solidFill>
              </a:rPr>
              <a:pPr eaLnBrk="1" hangingPunct="1"/>
              <a:t>19</a:t>
            </a:fld>
            <a:endParaRPr lang="en-US" altLang="en-US" sz="1200">
              <a:solidFill>
                <a:srgbClr val="002060"/>
              </a:solidFill>
            </a:endParaRPr>
          </a:p>
        </p:txBody>
      </p:sp>
    </p:spTree>
    <p:extLst>
      <p:ext uri="{BB962C8B-B14F-4D97-AF65-F5344CB8AC3E}">
        <p14:creationId xmlns:p14="http://schemas.microsoft.com/office/powerpoint/2010/main" val="50841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sz="3600" dirty="0"/>
              <a:t>What is a Competitive Market, Part 1</a:t>
            </a:r>
          </a:p>
        </p:txBody>
      </p:sp>
      <p:sp>
        <p:nvSpPr>
          <p:cNvPr id="10243" name="Content Placeholder 2"/>
          <p:cNvSpPr>
            <a:spLocks noGrp="1"/>
          </p:cNvSpPr>
          <p:nvPr>
            <p:ph idx="1"/>
          </p:nvPr>
        </p:nvSpPr>
        <p:spPr>
          <a:xfrm>
            <a:off x="277813" y="1025525"/>
            <a:ext cx="8588375" cy="4156075"/>
          </a:xfrm>
        </p:spPr>
        <p:txBody>
          <a:bodyPr/>
          <a:lstStyle/>
          <a:p>
            <a:r>
              <a:rPr lang="en-US" altLang="en-US" dirty="0"/>
              <a:t>Competitive market</a:t>
            </a:r>
          </a:p>
          <a:p>
            <a:pPr lvl="1"/>
            <a:r>
              <a:rPr lang="en-US" altLang="en-US" dirty="0"/>
              <a:t>Perfectly competitive market</a:t>
            </a:r>
          </a:p>
          <a:p>
            <a:pPr lvl="1"/>
            <a:r>
              <a:rPr lang="en-US" altLang="en-US" dirty="0"/>
              <a:t>Market with many buyers and sellers</a:t>
            </a:r>
          </a:p>
          <a:p>
            <a:pPr lvl="1"/>
            <a:r>
              <a:rPr lang="en-US" altLang="en-US" dirty="0"/>
              <a:t>Trading identical products</a:t>
            </a:r>
          </a:p>
          <a:p>
            <a:pPr lvl="1"/>
            <a:r>
              <a:rPr lang="en-US" altLang="en-US" dirty="0"/>
              <a:t>Each buyer and seller is a price taker</a:t>
            </a:r>
          </a:p>
          <a:p>
            <a:pPr lvl="1"/>
            <a:r>
              <a:rPr lang="en-US" altLang="en-US" dirty="0"/>
              <a:t>Firms can freely enter or exit the market</a:t>
            </a:r>
          </a:p>
        </p:txBody>
      </p:sp>
      <p:sp>
        <p:nvSpPr>
          <p:cNvPr id="10244"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A564438-DAC8-4C7F-9B5C-099CF36D0AEA}" type="slidenum">
              <a:rPr lang="en-US" altLang="en-US" sz="1200" smtClean="0">
                <a:solidFill>
                  <a:srgbClr val="002060"/>
                </a:solidFill>
              </a:rPr>
              <a:pPr eaLnBrk="1" hangingPunct="1"/>
              <a:t>2</a:t>
            </a:fld>
            <a:endParaRPr lang="en-US" altLang="en-US" sz="1200">
              <a:solidFill>
                <a:srgbClr val="002060"/>
              </a:solidFill>
            </a:endParaRPr>
          </a:p>
        </p:txBody>
      </p:sp>
    </p:spTree>
    <p:extLst>
      <p:ext uri="{BB962C8B-B14F-4D97-AF65-F5344CB8AC3E}">
        <p14:creationId xmlns:p14="http://schemas.microsoft.com/office/powerpoint/2010/main" val="2347319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wrap="square"/>
          <a:lstStyle/>
          <a:p>
            <a:r>
              <a:rPr lang="en-US" altLang="en-US" dirty="0"/>
              <a:t>Profit Maximization, Part 8</a:t>
            </a:r>
          </a:p>
        </p:txBody>
      </p:sp>
      <p:sp>
        <p:nvSpPr>
          <p:cNvPr id="28675" name="Content Placeholder 2"/>
          <p:cNvSpPr>
            <a:spLocks noGrp="1"/>
          </p:cNvSpPr>
          <p:nvPr>
            <p:ph idx="1"/>
          </p:nvPr>
        </p:nvSpPr>
        <p:spPr>
          <a:xfrm>
            <a:off x="277813" y="1025525"/>
            <a:ext cx="8588375" cy="3698875"/>
          </a:xfrm>
        </p:spPr>
        <p:txBody>
          <a:bodyPr/>
          <a:lstStyle/>
          <a:p>
            <a:r>
              <a:rPr lang="en-US" altLang="en-US"/>
              <a:t>Measuring profit</a:t>
            </a:r>
          </a:p>
          <a:p>
            <a:pPr lvl="1"/>
            <a:r>
              <a:rPr lang="en-US" altLang="en-US"/>
              <a:t>If P &gt; ATC</a:t>
            </a:r>
          </a:p>
          <a:p>
            <a:pPr lvl="2"/>
            <a:r>
              <a:rPr lang="en-US" altLang="en-US"/>
              <a:t>Profit = TR – TC = (P – ATC) </a:t>
            </a:r>
            <a:r>
              <a:rPr lang="en-US" altLang="en-US">
                <a:cs typeface="Arial" charset="0"/>
              </a:rPr>
              <a:t>ˣ</a:t>
            </a:r>
            <a:r>
              <a:rPr lang="en-US" altLang="en-US"/>
              <a:t> Q</a:t>
            </a:r>
          </a:p>
          <a:p>
            <a:pPr lvl="1"/>
            <a:r>
              <a:rPr lang="en-US" altLang="en-US"/>
              <a:t>If P &lt; ATC</a:t>
            </a:r>
          </a:p>
          <a:p>
            <a:pPr lvl="2"/>
            <a:r>
              <a:rPr lang="en-US" altLang="en-US"/>
              <a:t>Loss = TC - TR = (ATC – P) </a:t>
            </a:r>
            <a:r>
              <a:rPr lang="en-US" altLang="en-US">
                <a:cs typeface="Arial" charset="0"/>
              </a:rPr>
              <a:t>ˣ</a:t>
            </a:r>
            <a:r>
              <a:rPr lang="en-US" altLang="en-US"/>
              <a:t> Q</a:t>
            </a:r>
          </a:p>
          <a:p>
            <a:pPr lvl="2"/>
            <a:r>
              <a:rPr lang="en-US" altLang="en-US"/>
              <a:t>= Negative profit</a:t>
            </a:r>
          </a:p>
        </p:txBody>
      </p:sp>
      <p:sp>
        <p:nvSpPr>
          <p:cNvPr id="2867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A63680D-9135-4C96-9CC4-40B5B278BF25}" type="slidenum">
              <a:rPr lang="en-US" altLang="en-US" sz="1200" smtClean="0">
                <a:solidFill>
                  <a:srgbClr val="002060"/>
                </a:solidFill>
              </a:rPr>
              <a:pPr eaLnBrk="1" hangingPunct="1"/>
              <a:t>20</a:t>
            </a:fld>
            <a:endParaRPr lang="en-US" altLang="en-US" sz="1200">
              <a:solidFill>
                <a:srgbClr val="002060"/>
              </a:solidFill>
            </a:endParaRPr>
          </a:p>
        </p:txBody>
      </p:sp>
    </p:spTree>
    <p:extLst>
      <p:ext uri="{BB962C8B-B14F-4D97-AF65-F5344CB8AC3E}">
        <p14:creationId xmlns:p14="http://schemas.microsoft.com/office/powerpoint/2010/main" val="862323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9550" y="0"/>
            <a:ext cx="8770938" cy="864446"/>
          </a:xfrm>
        </p:spPr>
        <p:txBody>
          <a:bodyPr/>
          <a:lstStyle/>
          <a:p>
            <a:r>
              <a:rPr lang="en-US" altLang="en-US" dirty="0"/>
              <a:t>Figure 5</a:t>
            </a:r>
            <a:r>
              <a:rPr lang="en-US" altLang="en-US" sz="2800" dirty="0"/>
              <a:t>	Profit as the Area between Price and </a:t>
            </a:r>
            <a:br>
              <a:rPr lang="en-US" altLang="en-US" sz="2800" dirty="0"/>
            </a:br>
            <a:r>
              <a:rPr lang="en-US" altLang="en-US" sz="2800" dirty="0"/>
              <a:t>		Average Total Cost</a:t>
            </a:r>
          </a:p>
        </p:txBody>
      </p:sp>
      <p:sp>
        <p:nvSpPr>
          <p:cNvPr id="14" name="Text Placeholder 13"/>
          <p:cNvSpPr>
            <a:spLocks noGrp="1"/>
          </p:cNvSpPr>
          <p:nvPr>
            <p:ph type="body" sz="quarter" idx="12"/>
          </p:nvPr>
        </p:nvSpPr>
        <p:spPr>
          <a:xfrm>
            <a:off x="168672" y="5105400"/>
            <a:ext cx="8806656" cy="1138694"/>
          </a:xfrm>
        </p:spPr>
        <p:txBody>
          <a:bodyPr/>
          <a:lstStyle/>
          <a:p>
            <a:r>
              <a:rPr lang="en-US" altLang="en-US" dirty="0"/>
              <a:t>The area of the shaded box between price and average total cost represents the firm’s profit. The height of this box is price minus average total cost (P – ATC), and the width of the box is the quantity of output (Q). In panel (a), price is above average total cost, so the firm has positive profit. In panel (b), price is less than average total cost, so the firm incurs a loss.</a:t>
            </a:r>
          </a:p>
        </p:txBody>
      </p:sp>
      <p:pic>
        <p:nvPicPr>
          <p:cNvPr id="3" name="Picture 2" descr="Line graph a titled a firm with profits. Quantity is on the x axis and Price is on the y axis. There is a horizontal line labeled begin equation P equals A R equals M R end equation, and is located at point P along the Y axis. There are two lines which intersect the horizontal line. The first is a line with a positive slope labeled M C and intersects the horizontal line at point Q (profit-maximizing quantity) on the x axis and point P on the y axis. The second line is labeled A T C and intersects the horizontal line twice, and line M C once. Curve A T C contains a negative slope until reaching line M C, where the slope becomes positive. There is a point on the y axis labeled A T C, located just below point P. The shaded section labeled Profit is located under the horizontal line between points P and A T C, and to the left of point Q (profit-maximizing quantit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10" y="906572"/>
            <a:ext cx="4309577" cy="4117756"/>
          </a:xfrm>
          <a:prstGeom prst="rect">
            <a:avLst/>
          </a:prstGeom>
        </p:spPr>
      </p:pic>
      <p:pic>
        <p:nvPicPr>
          <p:cNvPr id="6" name="Picture 5" descr="Line graph b titled a firm with losses. Quantity is on the x axis and Price is on the y axis. There is a horizontal line labeled P equals A R equals M R located at P along the y axis, a positive sloping line labeled M C, and a positive curve labeled A T C. The M C line intersects the horizontal line at point Q (loss-minimizing quantity) along the x axis and P along the y axis. The M C line also intersects the A T C curve where its slope switches from negative to positive. There is a point on the y axis labeled A T C, located just above point P. The shaded section labeled loss is located above the horizontal line between points P and A T C and to the left of point Q (loss-minimizing quantit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212" y="889954"/>
            <a:ext cx="4418116" cy="4016468"/>
          </a:xfrm>
          <a:prstGeom prst="rect">
            <a:avLst/>
          </a:prstGeom>
        </p:spPr>
      </p:pic>
      <p:sp>
        <p:nvSpPr>
          <p:cNvPr id="29700" name="Footer Placeholder 3"/>
          <p:cNvSpPr>
            <a:spLocks noGrp="1"/>
          </p:cNvSpPr>
          <p:nvPr>
            <p:ph type="ftr" sz="quarter" idx="14"/>
          </p:nvPr>
        </p:nvSpPr>
        <p:spPr bwMode="auto">
          <a:xfrm>
            <a:off x="1" y="6345802"/>
            <a:ext cx="8534400" cy="51219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699"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2F3C3C0-AE07-446E-90D5-DD3857F16566}" type="slidenum">
              <a:rPr lang="en-US" altLang="en-US" sz="1200" smtClean="0">
                <a:solidFill>
                  <a:srgbClr val="002060"/>
                </a:solidFill>
              </a:rPr>
              <a:pPr eaLnBrk="1" hangingPunct="1"/>
              <a:t>21</a:t>
            </a:fld>
            <a:endParaRPr lang="en-US" altLang="en-US" sz="1200">
              <a:solidFill>
                <a:srgbClr val="002060"/>
              </a:solidFill>
            </a:endParaRPr>
          </a:p>
        </p:txBody>
      </p:sp>
    </p:spTree>
    <p:extLst>
      <p:ext uri="{BB962C8B-B14F-4D97-AF65-F5344CB8AC3E}">
        <p14:creationId xmlns:p14="http://schemas.microsoft.com/office/powerpoint/2010/main" val="1298409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wrap="square" anchor="t"/>
          <a:lstStyle/>
          <a:p>
            <a:r>
              <a:rPr lang="en-US" altLang="en-US" dirty="0"/>
              <a:t>Supply Curve, Part 1</a:t>
            </a:r>
          </a:p>
        </p:txBody>
      </p:sp>
      <p:sp>
        <p:nvSpPr>
          <p:cNvPr id="30723" name="Content Placeholder 2"/>
          <p:cNvSpPr>
            <a:spLocks noGrp="1"/>
          </p:cNvSpPr>
          <p:nvPr>
            <p:ph idx="1"/>
          </p:nvPr>
        </p:nvSpPr>
        <p:spPr>
          <a:xfrm>
            <a:off x="277813" y="1025525"/>
            <a:ext cx="8588375" cy="4232275"/>
          </a:xfrm>
        </p:spPr>
        <p:txBody>
          <a:bodyPr/>
          <a:lstStyle/>
          <a:p>
            <a:r>
              <a:rPr lang="en-US" altLang="en-US"/>
              <a:t>Short run: market supply with a fixed number of firms</a:t>
            </a:r>
          </a:p>
          <a:p>
            <a:pPr lvl="1"/>
            <a:r>
              <a:rPr lang="en-US" altLang="en-US"/>
              <a:t>Short run: number of firms is fixed</a:t>
            </a:r>
          </a:p>
          <a:p>
            <a:pPr lvl="1"/>
            <a:r>
              <a:rPr lang="en-US" altLang="en-US"/>
              <a:t>Each firm supplies quantity where P = MC</a:t>
            </a:r>
          </a:p>
          <a:p>
            <a:pPr lvl="2"/>
            <a:r>
              <a:rPr lang="en-US" altLang="en-US"/>
              <a:t>For P &gt; AVC: supply curve is MC curve</a:t>
            </a:r>
          </a:p>
          <a:p>
            <a:pPr lvl="1"/>
            <a:r>
              <a:rPr lang="en-US" altLang="en-US"/>
              <a:t>Market supply</a:t>
            </a:r>
          </a:p>
          <a:p>
            <a:pPr lvl="2"/>
            <a:r>
              <a:rPr lang="en-US" altLang="en-US"/>
              <a:t>Add up quantity supplied by each firm</a:t>
            </a:r>
          </a:p>
        </p:txBody>
      </p:sp>
      <p:sp>
        <p:nvSpPr>
          <p:cNvPr id="3072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31C95C5-D275-4DE4-A899-5FD2B2B31F5B}" type="slidenum">
              <a:rPr lang="en-US" altLang="en-US" sz="1200" smtClean="0">
                <a:solidFill>
                  <a:srgbClr val="002060"/>
                </a:solidFill>
              </a:rPr>
              <a:pPr eaLnBrk="1" hangingPunct="1"/>
              <a:t>22</a:t>
            </a:fld>
            <a:endParaRPr lang="en-US" altLang="en-US" sz="1200">
              <a:solidFill>
                <a:srgbClr val="002060"/>
              </a:solidFill>
            </a:endParaRPr>
          </a:p>
        </p:txBody>
      </p:sp>
    </p:spTree>
    <p:extLst>
      <p:ext uri="{BB962C8B-B14F-4D97-AF65-F5344CB8AC3E}">
        <p14:creationId xmlns:p14="http://schemas.microsoft.com/office/powerpoint/2010/main" val="210713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09550" y="0"/>
            <a:ext cx="8770938" cy="444500"/>
          </a:xfrm>
        </p:spPr>
        <p:txBody>
          <a:bodyPr/>
          <a:lstStyle/>
          <a:p>
            <a:r>
              <a:rPr lang="en-US" altLang="en-US" dirty="0"/>
              <a:t>Figure 6	</a:t>
            </a:r>
            <a:r>
              <a:rPr lang="en-US" altLang="en-US" sz="2800" dirty="0"/>
              <a:t>Short-Run Market Supply</a:t>
            </a:r>
            <a:endParaRPr lang="en-US" altLang="en-US" dirty="0"/>
          </a:p>
        </p:txBody>
      </p:sp>
      <p:sp>
        <p:nvSpPr>
          <p:cNvPr id="3" name="Text Placeholder 2"/>
          <p:cNvSpPr>
            <a:spLocks noGrp="1"/>
          </p:cNvSpPr>
          <p:nvPr>
            <p:ph type="body" sz="quarter" idx="12"/>
          </p:nvPr>
        </p:nvSpPr>
        <p:spPr>
          <a:xfrm>
            <a:off x="203200" y="5175249"/>
            <a:ext cx="8852730" cy="1084049"/>
          </a:xfrm>
        </p:spPr>
        <p:txBody>
          <a:bodyPr/>
          <a:lstStyle/>
          <a:p>
            <a:r>
              <a:rPr lang="en-US" altLang="en-US" dirty="0"/>
              <a:t>In the short run, the number of firms in the market is fixed. As a result, the market supply curve, shown in panel (b), reflects the individual firms’ marginal-cost curves, shown in panel (a). Here, in a market of 1,000 firms, the quantity of output supplied to the market is 1,000 times the quantity supplied by each firm</a:t>
            </a:r>
          </a:p>
        </p:txBody>
      </p:sp>
      <p:pic>
        <p:nvPicPr>
          <p:cNvPr id="11" name="Picture 10" descr="Line graph a titled individual firm supply. Quantity (firm) is along the x axis and Price is along the y axis. There is a positive sloping line labeled M C that has two points plotted on it. One point is at 100 along the x axis and $1 along the y axis. The other point is at 200 along the x axis and $2 along the y axi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53" y="849028"/>
            <a:ext cx="4169910" cy="4234260"/>
          </a:xfrm>
          <a:prstGeom prst="rect">
            <a:avLst/>
          </a:prstGeom>
        </p:spPr>
      </p:pic>
      <p:pic>
        <p:nvPicPr>
          <p:cNvPr id="12" name="Picture 11" descr="Line graph b titled market supply. Quantity (market) is along the x axis and Price is along the y axis. There is a positive sloping line labeled Supply that has two points plotted on it. One point is at 100,000 along the x axis and 1 along the y axis. The other point is at 200,000 along the x axis and $2 along the y axi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839655"/>
            <a:ext cx="4482080" cy="4253006"/>
          </a:xfrm>
          <a:prstGeom prst="rect">
            <a:avLst/>
          </a:prstGeom>
        </p:spPr>
      </p:pic>
      <p:sp>
        <p:nvSpPr>
          <p:cNvPr id="31748"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7" name="Slide Number Placeholder 2"/>
          <p:cNvSpPr>
            <a:spLocks noGrp="1"/>
          </p:cNvSpPr>
          <p:nvPr>
            <p:ph type="sldNum" sz="quarter" idx="13"/>
          </p:nvPr>
        </p:nvSpPr>
        <p:spPr>
          <a:xfrm>
            <a:off x="8618538" y="6473825"/>
            <a:ext cx="520700"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68F2BA8-4005-46D8-A7F5-8A3EC6B87DCA}" type="slidenum">
              <a:rPr lang="en-US" altLang="en-US" sz="1200" smtClean="0">
                <a:solidFill>
                  <a:srgbClr val="002060"/>
                </a:solidFill>
              </a:rPr>
              <a:pPr eaLnBrk="1" hangingPunct="1"/>
              <a:t>23</a:t>
            </a:fld>
            <a:endParaRPr lang="en-US" altLang="en-US" sz="1200">
              <a:solidFill>
                <a:srgbClr val="002060"/>
              </a:solidFill>
            </a:endParaRPr>
          </a:p>
        </p:txBody>
      </p:sp>
    </p:spTree>
    <p:extLst>
      <p:ext uri="{BB962C8B-B14F-4D97-AF65-F5344CB8AC3E}">
        <p14:creationId xmlns:p14="http://schemas.microsoft.com/office/powerpoint/2010/main" val="374014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nchor="t"/>
          <a:lstStyle/>
          <a:p>
            <a:r>
              <a:rPr lang="en-US" altLang="en-US" dirty="0"/>
              <a:t>Supply Curve, Part 2</a:t>
            </a:r>
          </a:p>
        </p:txBody>
      </p:sp>
      <p:sp>
        <p:nvSpPr>
          <p:cNvPr id="32771" name="Content Placeholder 2"/>
          <p:cNvSpPr>
            <a:spLocks noGrp="1"/>
          </p:cNvSpPr>
          <p:nvPr>
            <p:ph idx="1"/>
          </p:nvPr>
        </p:nvSpPr>
        <p:spPr>
          <a:xfrm>
            <a:off x="277813" y="1025525"/>
            <a:ext cx="8588375" cy="3698875"/>
          </a:xfrm>
        </p:spPr>
        <p:txBody>
          <a:bodyPr/>
          <a:lstStyle/>
          <a:p>
            <a:r>
              <a:rPr lang="en-US" altLang="en-US"/>
              <a:t>Long run</a:t>
            </a:r>
          </a:p>
          <a:p>
            <a:pPr lvl="1"/>
            <a:r>
              <a:rPr lang="en-US" altLang="en-US"/>
              <a:t>Firms can enter and exit the market</a:t>
            </a:r>
          </a:p>
          <a:p>
            <a:pPr lvl="1"/>
            <a:r>
              <a:rPr lang="en-US" altLang="en-US"/>
              <a:t>If P &gt; ATC, firms make positive profit</a:t>
            </a:r>
          </a:p>
          <a:p>
            <a:pPr lvl="2"/>
            <a:r>
              <a:rPr lang="en-US" altLang="en-US"/>
              <a:t>New firms enter the market</a:t>
            </a:r>
          </a:p>
          <a:p>
            <a:pPr lvl="1"/>
            <a:r>
              <a:rPr lang="en-US" altLang="en-US"/>
              <a:t>If P &lt; ATC, firms make negative profit</a:t>
            </a:r>
          </a:p>
          <a:p>
            <a:pPr lvl="2"/>
            <a:r>
              <a:rPr lang="en-US" altLang="en-US"/>
              <a:t>Firms exit the market</a:t>
            </a:r>
          </a:p>
        </p:txBody>
      </p:sp>
      <p:sp>
        <p:nvSpPr>
          <p:cNvPr id="32772"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46394E9-C4D3-4F7F-899F-4EEF7261D6D0}" type="slidenum">
              <a:rPr lang="en-US" altLang="en-US" sz="1200" smtClean="0">
                <a:solidFill>
                  <a:srgbClr val="002060"/>
                </a:solidFill>
              </a:rPr>
              <a:pPr eaLnBrk="1" hangingPunct="1"/>
              <a:t>24</a:t>
            </a:fld>
            <a:endParaRPr lang="en-US" altLang="en-US" sz="1200">
              <a:solidFill>
                <a:srgbClr val="002060"/>
              </a:solidFill>
            </a:endParaRPr>
          </a:p>
        </p:txBody>
      </p:sp>
    </p:spTree>
    <p:extLst>
      <p:ext uri="{BB962C8B-B14F-4D97-AF65-F5344CB8AC3E}">
        <p14:creationId xmlns:p14="http://schemas.microsoft.com/office/powerpoint/2010/main" val="254042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t"/>
          <a:lstStyle/>
          <a:p>
            <a:r>
              <a:rPr lang="en-US" altLang="en-US" dirty="0"/>
              <a:t>Supply Curve, Part 3</a:t>
            </a:r>
          </a:p>
        </p:txBody>
      </p:sp>
      <p:sp>
        <p:nvSpPr>
          <p:cNvPr id="33795" name="Content Placeholder 2"/>
          <p:cNvSpPr>
            <a:spLocks noGrp="1"/>
          </p:cNvSpPr>
          <p:nvPr>
            <p:ph idx="1"/>
          </p:nvPr>
        </p:nvSpPr>
        <p:spPr>
          <a:xfrm>
            <a:off x="277813" y="1025525"/>
            <a:ext cx="8588375" cy="4003675"/>
          </a:xfrm>
        </p:spPr>
        <p:txBody>
          <a:bodyPr/>
          <a:lstStyle/>
          <a:p>
            <a:r>
              <a:rPr lang="en-US" altLang="en-US" dirty="0"/>
              <a:t>Long run</a:t>
            </a:r>
          </a:p>
          <a:p>
            <a:pPr lvl="1"/>
            <a:r>
              <a:rPr lang="en-US" altLang="en-US" dirty="0"/>
              <a:t>Process of entry and exit ends when</a:t>
            </a:r>
          </a:p>
          <a:p>
            <a:pPr lvl="2"/>
            <a:r>
              <a:rPr lang="en-US" altLang="en-US" dirty="0"/>
              <a:t>Firms still in market make zero economic profit (P = ATC)</a:t>
            </a:r>
          </a:p>
          <a:p>
            <a:pPr lvl="2"/>
            <a:r>
              <a:rPr lang="en-US" altLang="en-US" dirty="0"/>
              <a:t>Because MC = ATC: Efficient scale</a:t>
            </a:r>
          </a:p>
          <a:p>
            <a:pPr lvl="1"/>
            <a:r>
              <a:rPr lang="en-US" altLang="en-US" dirty="0"/>
              <a:t>Long run supply curve is perfectly elastic</a:t>
            </a:r>
          </a:p>
          <a:p>
            <a:pPr lvl="2"/>
            <a:r>
              <a:rPr lang="en-US" altLang="en-US" dirty="0"/>
              <a:t>Horizontal at minimum ATC</a:t>
            </a:r>
          </a:p>
        </p:txBody>
      </p:sp>
      <p:sp>
        <p:nvSpPr>
          <p:cNvPr id="3379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5A79177-8560-41C4-88DE-6F20FDBCD6A3}" type="slidenum">
              <a:rPr lang="en-US" altLang="en-US" sz="1200" smtClean="0">
                <a:solidFill>
                  <a:srgbClr val="002060"/>
                </a:solidFill>
              </a:rPr>
              <a:pPr eaLnBrk="1" hangingPunct="1"/>
              <a:t>25</a:t>
            </a:fld>
            <a:endParaRPr lang="en-US" altLang="en-US" sz="1200">
              <a:solidFill>
                <a:srgbClr val="002060"/>
              </a:solidFill>
            </a:endParaRPr>
          </a:p>
        </p:txBody>
      </p:sp>
    </p:spTree>
    <p:extLst>
      <p:ext uri="{BB962C8B-B14F-4D97-AF65-F5344CB8AC3E}">
        <p14:creationId xmlns:p14="http://schemas.microsoft.com/office/powerpoint/2010/main" val="222549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Figure 7</a:t>
            </a:r>
            <a:r>
              <a:rPr lang="en-US" altLang="en-US" sz="2800" dirty="0"/>
              <a:t>	Long-Run Market Supply</a:t>
            </a:r>
          </a:p>
        </p:txBody>
      </p:sp>
      <p:sp>
        <p:nvSpPr>
          <p:cNvPr id="3" name="Text Placeholder 2"/>
          <p:cNvSpPr>
            <a:spLocks noGrp="1"/>
          </p:cNvSpPr>
          <p:nvPr>
            <p:ph type="body" sz="quarter" idx="12"/>
          </p:nvPr>
        </p:nvSpPr>
        <p:spPr>
          <a:xfrm>
            <a:off x="190500" y="5164138"/>
            <a:ext cx="8763000" cy="1084262"/>
          </a:xfrm>
        </p:spPr>
        <p:txBody>
          <a:bodyPr/>
          <a:lstStyle/>
          <a:p>
            <a:r>
              <a:rPr lang="en-US" altLang="en-US" dirty="0"/>
              <a:t>In the long run, firms will enter or exit the market until profit is driven to zero. As a result, price equals the minimum of average total cost, as shown in panel (a). The number of firms adjusts to ensure that all demand is satisfied at this price. The long-run market supply curve is horizontal at this price, as shown in panel (b).</a:t>
            </a:r>
          </a:p>
        </p:txBody>
      </p:sp>
      <p:pic>
        <p:nvPicPr>
          <p:cNvPr id="1026" name="Picture 2" descr="Two line graphs. The first is titled (a) Firm’s Zero-Profit Condition and has quantity (firm) on the x axis and price on the y axis. The second graph is titled (b) market supply with quantity (market) on the x axis and Price on the y axis. There is a horizontal line that extends from a point labeled begin equation P equals minimum A T C end equation along the first graph and extends to the second graph. The first graph has a positive sloping line labeled M C which intersects a positive curve labeled A T C. The intersection between the two lines is along the horizontal line. In the second graph there is another horizontal line labeled supply which overlaps with the line labeled begin equation P equals minimum A T C end equation from the first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914398"/>
            <a:ext cx="8839199" cy="4326597"/>
          </a:xfrm>
          <a:prstGeom prst="rect">
            <a:avLst/>
          </a:prstGeom>
          <a:noFill/>
          <a:extLst>
            <a:ext uri="{909E8E84-426E-40DD-AFC4-6F175D3DCCD1}">
              <a14:hiddenFill xmlns:a14="http://schemas.microsoft.com/office/drawing/2010/main">
                <a:solidFill>
                  <a:srgbClr val="FFFFFF"/>
                </a:solidFill>
              </a14:hiddenFill>
            </a:ext>
          </a:extLst>
        </p:spPr>
      </p:pic>
      <p:sp>
        <p:nvSpPr>
          <p:cNvPr id="34820"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19"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C7C23FE-6B1C-4B5A-9B71-B4F82746BF6D}" type="slidenum">
              <a:rPr lang="en-US" altLang="en-US" sz="1200" smtClean="0">
                <a:solidFill>
                  <a:srgbClr val="002060"/>
                </a:solidFill>
              </a:rPr>
              <a:pPr eaLnBrk="1" hangingPunct="1"/>
              <a:t>26</a:t>
            </a:fld>
            <a:endParaRPr lang="en-US" altLang="en-US" sz="1200">
              <a:solidFill>
                <a:srgbClr val="002060"/>
              </a:solidFill>
            </a:endParaRPr>
          </a:p>
        </p:txBody>
      </p:sp>
    </p:spTree>
    <p:extLst>
      <p:ext uri="{BB962C8B-B14F-4D97-AF65-F5344CB8AC3E}">
        <p14:creationId xmlns:p14="http://schemas.microsoft.com/office/powerpoint/2010/main" val="515247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wrap="square" anchor="t"/>
          <a:lstStyle/>
          <a:p>
            <a:r>
              <a:rPr lang="en-US" altLang="en-US" dirty="0"/>
              <a:t>Supply Curve, Part 4</a:t>
            </a:r>
          </a:p>
        </p:txBody>
      </p:sp>
      <p:sp>
        <p:nvSpPr>
          <p:cNvPr id="35843" name="Content Placeholder 2"/>
          <p:cNvSpPr>
            <a:spLocks noGrp="1"/>
          </p:cNvSpPr>
          <p:nvPr>
            <p:ph idx="1"/>
          </p:nvPr>
        </p:nvSpPr>
        <p:spPr>
          <a:xfrm>
            <a:off x="277813" y="1066799"/>
            <a:ext cx="6161087" cy="4724401"/>
          </a:xfrm>
        </p:spPr>
        <p:txBody>
          <a:bodyPr/>
          <a:lstStyle/>
          <a:p>
            <a:r>
              <a:rPr lang="en-US" altLang="en-US" dirty="0"/>
              <a:t>Why do competitive firms stay in business if they make zero profit? </a:t>
            </a:r>
          </a:p>
          <a:p>
            <a:pPr lvl="1"/>
            <a:r>
              <a:rPr lang="en-US" altLang="en-US" sz="2800" dirty="0"/>
              <a:t>Profit = total revenue – total cost</a:t>
            </a:r>
          </a:p>
          <a:p>
            <a:pPr lvl="1"/>
            <a:r>
              <a:rPr lang="en-US" altLang="en-US" sz="2800" dirty="0"/>
              <a:t>Total cost includes all opportunity costs</a:t>
            </a:r>
          </a:p>
          <a:p>
            <a:pPr lvl="1"/>
            <a:r>
              <a:rPr lang="en-US" altLang="en-US" sz="2800" dirty="0"/>
              <a:t>Zero-profit equilibrium</a:t>
            </a:r>
          </a:p>
          <a:p>
            <a:pPr lvl="2"/>
            <a:r>
              <a:rPr lang="en-US" altLang="en-US" dirty="0"/>
              <a:t>Economic profit is zero</a:t>
            </a:r>
          </a:p>
          <a:p>
            <a:pPr lvl="2"/>
            <a:r>
              <a:rPr lang="en-US" altLang="en-US" dirty="0"/>
              <a:t>Accounting profit is positive</a:t>
            </a:r>
          </a:p>
        </p:txBody>
      </p:sp>
      <p:sp>
        <p:nvSpPr>
          <p:cNvPr id="2" name="Text Placeholder 1"/>
          <p:cNvSpPr>
            <a:spLocks noGrp="1"/>
          </p:cNvSpPr>
          <p:nvPr>
            <p:ph type="body" sz="quarter" idx="12"/>
          </p:nvPr>
        </p:nvSpPr>
        <p:spPr>
          <a:xfrm>
            <a:off x="6477000" y="3715887"/>
            <a:ext cx="2667000" cy="1295400"/>
          </a:xfrm>
        </p:spPr>
        <p:txBody>
          <a:bodyPr/>
          <a:lstStyle/>
          <a:p>
            <a:r>
              <a:rPr lang="en-US" dirty="0"/>
              <a:t>“We’re a nonprofit organization - we don’t intend to be, but we are!”</a:t>
            </a:r>
          </a:p>
        </p:txBody>
      </p:sp>
      <p:pic>
        <p:nvPicPr>
          <p:cNvPr id="4098" name="Picture 2" descr="A comic of plump men wearing bowties and large jackets while standing in a car lot. There is a sign that reads Ace agency a car for every budget and another sign which reads easy terms. Copyright information reads Grin &amp; Beat It, North America Syndic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315782"/>
            <a:ext cx="2514600" cy="1398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58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0BEB856-DD5D-4AB5-968C-54B0B7A70EC6}" type="slidenum">
              <a:rPr lang="en-US" altLang="en-US" sz="1200" smtClean="0">
                <a:solidFill>
                  <a:srgbClr val="002060"/>
                </a:solidFill>
              </a:rPr>
              <a:pPr eaLnBrk="1" hangingPunct="1"/>
              <a:t>27</a:t>
            </a:fld>
            <a:endParaRPr lang="en-US" altLang="en-US" sz="1200">
              <a:solidFill>
                <a:srgbClr val="002060"/>
              </a:solidFill>
            </a:endParaRPr>
          </a:p>
        </p:txBody>
      </p:sp>
    </p:spTree>
    <p:extLst>
      <p:ext uri="{BB962C8B-B14F-4D97-AF65-F5344CB8AC3E}">
        <p14:creationId xmlns:p14="http://schemas.microsoft.com/office/powerpoint/2010/main" val="4142066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dirty="0"/>
              <a:t>Supply Curve, Part 5</a:t>
            </a:r>
          </a:p>
        </p:txBody>
      </p:sp>
      <p:sp>
        <p:nvSpPr>
          <p:cNvPr id="36867" name="Content Placeholder 2"/>
          <p:cNvSpPr>
            <a:spLocks noGrp="1"/>
          </p:cNvSpPr>
          <p:nvPr>
            <p:ph idx="1"/>
          </p:nvPr>
        </p:nvSpPr>
        <p:spPr>
          <a:xfrm>
            <a:off x="277813" y="1025525"/>
            <a:ext cx="8588375" cy="5070475"/>
          </a:xfrm>
        </p:spPr>
        <p:txBody>
          <a:bodyPr/>
          <a:lstStyle/>
          <a:p>
            <a:r>
              <a:rPr lang="en-US" altLang="en-US" dirty="0"/>
              <a:t>Market in long run equilibrium</a:t>
            </a:r>
          </a:p>
          <a:p>
            <a:pPr lvl="1"/>
            <a:r>
              <a:rPr lang="en-US" altLang="en-US" dirty="0"/>
              <a:t>P = minimum ATC</a:t>
            </a:r>
          </a:p>
          <a:p>
            <a:pPr lvl="1"/>
            <a:r>
              <a:rPr lang="en-US" altLang="en-US" dirty="0"/>
              <a:t>Zero economic profit</a:t>
            </a:r>
          </a:p>
          <a:p>
            <a:r>
              <a:rPr lang="en-US" altLang="en-US" dirty="0"/>
              <a:t>Increase in demand</a:t>
            </a:r>
          </a:p>
          <a:p>
            <a:pPr lvl="1"/>
            <a:r>
              <a:rPr lang="en-US" altLang="en-US" dirty="0"/>
              <a:t>Demand curve shifts outward</a:t>
            </a:r>
          </a:p>
          <a:p>
            <a:pPr lvl="1"/>
            <a:r>
              <a:rPr lang="en-US" altLang="en-US" dirty="0"/>
              <a:t>Short run</a:t>
            </a:r>
          </a:p>
          <a:p>
            <a:pPr lvl="2"/>
            <a:r>
              <a:rPr lang="en-US" altLang="en-US" dirty="0"/>
              <a:t>Higher quantity</a:t>
            </a:r>
          </a:p>
          <a:p>
            <a:pPr lvl="2"/>
            <a:r>
              <a:rPr lang="en-US" altLang="en-US" dirty="0"/>
              <a:t>Higher price: P &gt; ATC, positive economic profit</a:t>
            </a:r>
          </a:p>
        </p:txBody>
      </p:sp>
      <p:sp>
        <p:nvSpPr>
          <p:cNvPr id="3686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68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B7B089D-CBA9-4E30-AE5A-55091BE7290A}" type="slidenum">
              <a:rPr lang="en-US" altLang="en-US" sz="1200" smtClean="0">
                <a:solidFill>
                  <a:srgbClr val="002060"/>
                </a:solidFill>
              </a:rPr>
              <a:pPr eaLnBrk="1" hangingPunct="1"/>
              <a:t>28</a:t>
            </a:fld>
            <a:endParaRPr lang="en-US" altLang="en-US" sz="1200">
              <a:solidFill>
                <a:srgbClr val="002060"/>
              </a:solidFill>
            </a:endParaRPr>
          </a:p>
        </p:txBody>
      </p:sp>
    </p:spTree>
    <p:extLst>
      <p:ext uri="{BB962C8B-B14F-4D97-AF65-F5344CB8AC3E}">
        <p14:creationId xmlns:p14="http://schemas.microsoft.com/office/powerpoint/2010/main" val="2561193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wrap="square" anchor="t"/>
          <a:lstStyle/>
          <a:p>
            <a:r>
              <a:rPr lang="en-US" altLang="en-US" dirty="0"/>
              <a:t>Supply Curve, Part 6</a:t>
            </a:r>
          </a:p>
        </p:txBody>
      </p:sp>
      <p:sp>
        <p:nvSpPr>
          <p:cNvPr id="37891" name="Content Placeholder 2"/>
          <p:cNvSpPr>
            <a:spLocks noGrp="1"/>
          </p:cNvSpPr>
          <p:nvPr>
            <p:ph idx="1"/>
          </p:nvPr>
        </p:nvSpPr>
        <p:spPr>
          <a:xfrm>
            <a:off x="277813" y="1025525"/>
            <a:ext cx="8588375" cy="4156075"/>
          </a:xfrm>
        </p:spPr>
        <p:txBody>
          <a:bodyPr/>
          <a:lstStyle/>
          <a:p>
            <a:r>
              <a:rPr lang="en-US" altLang="en-US" dirty="0"/>
              <a:t>Positive economic profit in short run</a:t>
            </a:r>
          </a:p>
          <a:p>
            <a:pPr lvl="1"/>
            <a:r>
              <a:rPr lang="en-US" altLang="en-US" dirty="0"/>
              <a:t>Long run – firms enter the market</a:t>
            </a:r>
          </a:p>
          <a:p>
            <a:pPr lvl="1"/>
            <a:r>
              <a:rPr lang="en-US" altLang="en-US" dirty="0"/>
              <a:t>Short run supply curve – shifts right</a:t>
            </a:r>
          </a:p>
          <a:p>
            <a:pPr lvl="1"/>
            <a:r>
              <a:rPr lang="en-US" altLang="en-US" dirty="0"/>
              <a:t>Price – decreases back to minimum ATC</a:t>
            </a:r>
          </a:p>
          <a:p>
            <a:pPr lvl="1"/>
            <a:r>
              <a:rPr lang="en-US" altLang="en-US" dirty="0"/>
              <a:t>Quantity – increases </a:t>
            </a:r>
          </a:p>
          <a:p>
            <a:pPr lvl="2"/>
            <a:r>
              <a:rPr lang="en-US" altLang="en-US" dirty="0"/>
              <a:t>Because there are more firms in the market</a:t>
            </a:r>
          </a:p>
          <a:p>
            <a:pPr lvl="1"/>
            <a:r>
              <a:rPr lang="en-US" altLang="en-US" dirty="0"/>
              <a:t>Efficient scale</a:t>
            </a:r>
          </a:p>
        </p:txBody>
      </p:sp>
      <p:sp>
        <p:nvSpPr>
          <p:cNvPr id="37892"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C8E3DCE-BD8A-44CC-AB12-8034911FF46A}" type="slidenum">
              <a:rPr lang="en-US" altLang="en-US" sz="1200" smtClean="0">
                <a:solidFill>
                  <a:srgbClr val="002060"/>
                </a:solidFill>
              </a:rPr>
              <a:pPr eaLnBrk="1" hangingPunct="1"/>
              <a:t>29</a:t>
            </a:fld>
            <a:endParaRPr lang="en-US" altLang="en-US" sz="1200">
              <a:solidFill>
                <a:srgbClr val="002060"/>
              </a:solidFill>
            </a:endParaRPr>
          </a:p>
        </p:txBody>
      </p:sp>
    </p:spTree>
    <p:extLst>
      <p:ext uri="{BB962C8B-B14F-4D97-AF65-F5344CB8AC3E}">
        <p14:creationId xmlns:p14="http://schemas.microsoft.com/office/powerpoint/2010/main" val="47912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sz="3600" dirty="0"/>
              <a:t>What is a Competitive Market, Part 2</a:t>
            </a:r>
          </a:p>
        </p:txBody>
      </p:sp>
      <p:sp>
        <p:nvSpPr>
          <p:cNvPr id="11267" name="Content Placeholder 2"/>
          <p:cNvSpPr>
            <a:spLocks noGrp="1"/>
          </p:cNvSpPr>
          <p:nvPr>
            <p:ph idx="1"/>
          </p:nvPr>
        </p:nvSpPr>
        <p:spPr>
          <a:xfrm>
            <a:off x="277813" y="1025525"/>
            <a:ext cx="8588375" cy="4460875"/>
          </a:xfrm>
        </p:spPr>
        <p:txBody>
          <a:bodyPr/>
          <a:lstStyle/>
          <a:p>
            <a:r>
              <a:rPr lang="en-US" altLang="en-US" dirty="0"/>
              <a:t>Firm in a competitive market</a:t>
            </a:r>
          </a:p>
          <a:p>
            <a:pPr lvl="1"/>
            <a:r>
              <a:rPr lang="en-US" altLang="en-US" dirty="0"/>
              <a:t>Tries to maximize profit </a:t>
            </a:r>
          </a:p>
          <a:p>
            <a:r>
              <a:rPr lang="en-US" altLang="en-US" dirty="0"/>
              <a:t>Profit</a:t>
            </a:r>
          </a:p>
          <a:p>
            <a:pPr lvl="1"/>
            <a:r>
              <a:rPr lang="en-US" altLang="en-US" dirty="0"/>
              <a:t>Total revenue minus total cost</a:t>
            </a:r>
          </a:p>
          <a:p>
            <a:r>
              <a:rPr lang="en-US" altLang="en-US" dirty="0"/>
              <a:t>Total revenue, TR = P </a:t>
            </a:r>
            <a:r>
              <a:rPr lang="en-US" altLang="en-US" dirty="0">
                <a:cs typeface="Arial" charset="0"/>
              </a:rPr>
              <a:t>ˣ </a:t>
            </a:r>
            <a:r>
              <a:rPr lang="en-US" altLang="en-US" dirty="0"/>
              <a:t>Q</a:t>
            </a:r>
          </a:p>
          <a:p>
            <a:pPr lvl="1"/>
            <a:r>
              <a:rPr lang="en-US" altLang="en-US" dirty="0"/>
              <a:t>Price times quantity </a:t>
            </a:r>
          </a:p>
          <a:p>
            <a:pPr lvl="1"/>
            <a:r>
              <a:rPr lang="en-US" altLang="en-US" dirty="0"/>
              <a:t>Proportional to the amount of output</a:t>
            </a:r>
          </a:p>
        </p:txBody>
      </p:sp>
      <p:sp>
        <p:nvSpPr>
          <p:cNvPr id="11268"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8514C36-F789-42EA-A465-21F80A17B2A4}" type="slidenum">
              <a:rPr lang="en-US" altLang="en-US" sz="1200" smtClean="0">
                <a:solidFill>
                  <a:srgbClr val="002060"/>
                </a:solidFill>
              </a:rPr>
              <a:pPr eaLnBrk="1" hangingPunct="1"/>
              <a:t>3</a:t>
            </a:fld>
            <a:endParaRPr lang="en-US" altLang="en-US" sz="1200">
              <a:solidFill>
                <a:srgbClr val="002060"/>
              </a:solidFill>
            </a:endParaRPr>
          </a:p>
        </p:txBody>
      </p:sp>
    </p:spTree>
    <p:extLst>
      <p:ext uri="{BB962C8B-B14F-4D97-AF65-F5344CB8AC3E}">
        <p14:creationId xmlns:p14="http://schemas.microsoft.com/office/powerpoint/2010/main" val="3619681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09550" y="0"/>
            <a:ext cx="8770938" cy="920750"/>
          </a:xfrm>
        </p:spPr>
        <p:txBody>
          <a:bodyPr/>
          <a:lstStyle/>
          <a:p>
            <a:r>
              <a:rPr lang="en-US" altLang="en-US" dirty="0"/>
              <a:t>Figure 8</a:t>
            </a:r>
            <a:r>
              <a:rPr lang="en-US" altLang="en-US" sz="2800" dirty="0"/>
              <a:t>	An Increase in Demand in the Short Run</a:t>
            </a:r>
            <a:br>
              <a:rPr lang="en-US" altLang="en-US" sz="2800" dirty="0"/>
            </a:br>
            <a:r>
              <a:rPr lang="en-US" altLang="en-US" sz="2800" dirty="0"/>
              <a:t>		and Long Run (a)</a:t>
            </a:r>
          </a:p>
        </p:txBody>
      </p:sp>
      <p:sp>
        <p:nvSpPr>
          <p:cNvPr id="3" name="Text Placeholder 2"/>
          <p:cNvSpPr>
            <a:spLocks noGrp="1"/>
          </p:cNvSpPr>
          <p:nvPr>
            <p:ph type="body" sz="quarter" idx="12"/>
          </p:nvPr>
        </p:nvSpPr>
        <p:spPr>
          <a:xfrm>
            <a:off x="170656" y="5468964"/>
            <a:ext cx="8802687" cy="779435"/>
          </a:xfrm>
        </p:spPr>
        <p:txBody>
          <a:bodyPr/>
          <a:lstStyle/>
          <a:p>
            <a:r>
              <a:rPr lang="en-US" altLang="en-US" dirty="0"/>
              <a:t>The market starts in a long-run equilibrium, shown as point A in panel (a). In this equilibrium, each firm makes zero profit, and the price equals the minimum average total cost.</a:t>
            </a:r>
          </a:p>
        </p:txBody>
      </p:sp>
      <p:pic>
        <p:nvPicPr>
          <p:cNvPr id="5" name="Picture 4" descr="Two line graphs titled (a) initial condition. The first graph is titled Market and has quantity (market) along the x axis and price along the y axis. There are three lines that all intersect at a point labeled A located at Q subscript 1 along the x axis and P subscript 1 along the y axis. There is a horizontal line which extends from P subscript 1 along the y axis and is labeled Long-run supply, a positive sloping line labeled Short-run supply, S subscript 1, and a negative sloping line labeled Demand, D subscript 1. The second graph is titled Firm with Quantity (firm) along the x axis and Price along the y axis. There are three lines plotted on the graph that all intersect at one point. There is a horizontal line which extends from a point along the y axis labeled P subscript 1, a positive sloping line labeled M C, and a positive curve labeled A T C. The intersection for both graphs have a note which says: A market begins in long-run equilibrium with the firm earning zero profit.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06" y="973751"/>
            <a:ext cx="8859185" cy="4442213"/>
          </a:xfrm>
          <a:prstGeom prst="rect">
            <a:avLst/>
          </a:prstGeom>
        </p:spPr>
      </p:pic>
      <p:sp>
        <p:nvSpPr>
          <p:cNvPr id="38916"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8915"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284235F-34C2-47B4-9A2A-0CA0B70B7458}" type="slidenum">
              <a:rPr lang="en-US" altLang="en-US" sz="1200" smtClean="0">
                <a:solidFill>
                  <a:srgbClr val="002060"/>
                </a:solidFill>
              </a:rPr>
              <a:pPr eaLnBrk="1" hangingPunct="1"/>
              <a:t>30</a:t>
            </a:fld>
            <a:endParaRPr lang="en-US" altLang="en-US" sz="1200">
              <a:solidFill>
                <a:srgbClr val="002060"/>
              </a:solidFill>
            </a:endParaRPr>
          </a:p>
        </p:txBody>
      </p:sp>
    </p:spTree>
    <p:extLst>
      <p:ext uri="{BB962C8B-B14F-4D97-AF65-F5344CB8AC3E}">
        <p14:creationId xmlns:p14="http://schemas.microsoft.com/office/powerpoint/2010/main" val="2564824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09550" y="-1"/>
            <a:ext cx="8770938" cy="881063"/>
          </a:xfrm>
        </p:spPr>
        <p:txBody>
          <a:bodyPr/>
          <a:lstStyle/>
          <a:p>
            <a:r>
              <a:rPr lang="en-US" altLang="en-US" dirty="0"/>
              <a:t>Figure 8</a:t>
            </a:r>
            <a:r>
              <a:rPr lang="en-US" altLang="en-US" sz="2800" dirty="0"/>
              <a:t>	An Increase in Demand in the Short Run</a:t>
            </a:r>
            <a:br>
              <a:rPr lang="en-US" altLang="en-US" sz="2800" dirty="0"/>
            </a:br>
            <a:r>
              <a:rPr lang="en-US" altLang="en-US" sz="2800" dirty="0"/>
              <a:t>		and Long Run (b)</a:t>
            </a:r>
          </a:p>
        </p:txBody>
      </p:sp>
      <p:sp>
        <p:nvSpPr>
          <p:cNvPr id="3" name="Text Placeholder 2"/>
          <p:cNvSpPr>
            <a:spLocks noGrp="1"/>
          </p:cNvSpPr>
          <p:nvPr>
            <p:ph type="body" sz="quarter" idx="12"/>
          </p:nvPr>
        </p:nvSpPr>
        <p:spPr>
          <a:xfrm>
            <a:off x="114300" y="5257800"/>
            <a:ext cx="8915400" cy="990600"/>
          </a:xfrm>
        </p:spPr>
        <p:txBody>
          <a:bodyPr/>
          <a:lstStyle/>
          <a:p>
            <a:r>
              <a:rPr lang="en-US" altLang="en-US" dirty="0"/>
              <a:t>Panel (b) shows what happens in the short run when demand rises from D</a:t>
            </a:r>
            <a:r>
              <a:rPr lang="en-US" altLang="en-US" baseline="-25000" dirty="0"/>
              <a:t>1</a:t>
            </a:r>
            <a:r>
              <a:rPr lang="en-US" altLang="en-US" dirty="0"/>
              <a:t> to D</a:t>
            </a:r>
            <a:r>
              <a:rPr lang="en-US" altLang="en-US" baseline="-25000" dirty="0"/>
              <a:t>2</a:t>
            </a:r>
            <a:r>
              <a:rPr lang="en-US" altLang="en-US" dirty="0"/>
              <a:t>. The equilibrium goes from point A to point B, price rises from P</a:t>
            </a:r>
            <a:r>
              <a:rPr lang="en-US" altLang="en-US" baseline="-25000" dirty="0"/>
              <a:t>1</a:t>
            </a:r>
            <a:r>
              <a:rPr lang="en-US" altLang="en-US" dirty="0"/>
              <a:t> to P</a:t>
            </a:r>
            <a:r>
              <a:rPr lang="en-US" altLang="en-US" baseline="-25000" dirty="0"/>
              <a:t>2</a:t>
            </a:r>
            <a:r>
              <a:rPr lang="en-US" altLang="en-US" dirty="0"/>
              <a:t>, and the quantity sold in the market rises from Q</a:t>
            </a:r>
            <a:r>
              <a:rPr lang="en-US" altLang="en-US" baseline="-25000" dirty="0"/>
              <a:t>1</a:t>
            </a:r>
            <a:r>
              <a:rPr lang="en-US" altLang="en-US" dirty="0"/>
              <a:t> to Q</a:t>
            </a:r>
            <a:r>
              <a:rPr lang="en-US" altLang="en-US" baseline="-25000" dirty="0"/>
              <a:t>2</a:t>
            </a:r>
            <a:r>
              <a:rPr lang="en-US" altLang="en-US" dirty="0"/>
              <a:t>. Because price now exceeds average total cost, each firm now makes a profit, which over time encourages new firms to enter the market.</a:t>
            </a:r>
          </a:p>
        </p:txBody>
      </p:sp>
      <p:pic>
        <p:nvPicPr>
          <p:cNvPr id="5" name="Picture 4" descr="Two line graphs showing the short-run responses for a market and a firm with quantity on the x axis and price on the y axis. For the market short-run response graph, there is one supply curve, S subscript 1, and two demand curves, D subscript 1 and D subscript 2. There are two quantities, Q subscript 1 and Q subscript 2, which Q subscript 1 being closer to the origin. There are two prices, P subscript 1 labeled Long-Run supply and P subscript 2, with P subscript 1 having a lower Price. S subscript 1 and D subscript 1 intersect at point A, which is at quantity Q subscript 1 and price P subscript 1. S subscript 1 and D subscript 2 intersect at point B, which is at quantity Q subscript 2 and price P subscript 2. On the firm short-run response graph, there is a horizontal price line P subscript 2, a positive sloping line labeled M C, and an upward-facing, bowed line labeled A T C. There is another point along the y axis which is below P subscript 2 labeled P subscript 1. The M C line intersects the P subscript 2 line and the A T C curve. There is a shaded region between the P subscript 2 line and slightly above the P subscript 1 line and to the left of where P subscript 2 intersects the M C line.  But then an increase in demand raises the price leading to short run profi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74548"/>
            <a:ext cx="8267700" cy="4121867"/>
          </a:xfrm>
          <a:prstGeom prst="rect">
            <a:avLst/>
          </a:prstGeom>
        </p:spPr>
      </p:pic>
      <p:sp>
        <p:nvSpPr>
          <p:cNvPr id="39940"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9939"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8CF4D57-5306-4935-B551-3FE5B530F721}" type="slidenum">
              <a:rPr lang="en-US" altLang="en-US" sz="1200" smtClean="0">
                <a:solidFill>
                  <a:srgbClr val="002060"/>
                </a:solidFill>
              </a:rPr>
              <a:pPr eaLnBrk="1" hangingPunct="1"/>
              <a:t>31</a:t>
            </a:fld>
            <a:endParaRPr lang="en-US" altLang="en-US" sz="1200">
              <a:solidFill>
                <a:srgbClr val="002060"/>
              </a:solidFill>
            </a:endParaRPr>
          </a:p>
        </p:txBody>
      </p:sp>
    </p:spTree>
    <p:extLst>
      <p:ext uri="{BB962C8B-B14F-4D97-AF65-F5344CB8AC3E}">
        <p14:creationId xmlns:p14="http://schemas.microsoft.com/office/powerpoint/2010/main" val="2827498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09550" y="-1"/>
            <a:ext cx="8770938" cy="796749"/>
          </a:xfrm>
        </p:spPr>
        <p:txBody>
          <a:bodyPr/>
          <a:lstStyle/>
          <a:p>
            <a:r>
              <a:rPr lang="en-US" altLang="en-US" dirty="0"/>
              <a:t>Figure 8</a:t>
            </a:r>
            <a:r>
              <a:rPr lang="en-US" altLang="en-US" sz="2800" dirty="0"/>
              <a:t>	An Increase in Demand in the Short Run </a:t>
            </a:r>
            <a:br>
              <a:rPr lang="en-US" altLang="en-US" sz="2800" dirty="0"/>
            </a:br>
            <a:r>
              <a:rPr lang="en-US" altLang="en-US" sz="2800" dirty="0"/>
              <a:t>		and Long Run (c)</a:t>
            </a:r>
          </a:p>
        </p:txBody>
      </p:sp>
      <p:sp>
        <p:nvSpPr>
          <p:cNvPr id="3" name="Text Placeholder 2"/>
          <p:cNvSpPr>
            <a:spLocks noGrp="1"/>
          </p:cNvSpPr>
          <p:nvPr>
            <p:ph type="body" sz="quarter" idx="12"/>
          </p:nvPr>
        </p:nvSpPr>
        <p:spPr>
          <a:xfrm>
            <a:off x="147638" y="5257800"/>
            <a:ext cx="8848725" cy="1066800"/>
          </a:xfrm>
        </p:spPr>
        <p:txBody>
          <a:bodyPr/>
          <a:lstStyle/>
          <a:p>
            <a:r>
              <a:rPr lang="en-US" altLang="en-US" dirty="0"/>
              <a:t>This entry shifts the short-run supply curve to the right from S</a:t>
            </a:r>
            <a:r>
              <a:rPr lang="en-US" altLang="en-US" baseline="-25000" dirty="0"/>
              <a:t>1</a:t>
            </a:r>
            <a:r>
              <a:rPr lang="en-US" altLang="en-US" dirty="0"/>
              <a:t> to S</a:t>
            </a:r>
            <a:r>
              <a:rPr lang="en-US" altLang="en-US" baseline="-25000" dirty="0"/>
              <a:t>2</a:t>
            </a:r>
            <a:r>
              <a:rPr lang="en-US" altLang="en-US" dirty="0"/>
              <a:t>, as shown in panel (c). In the new long-run equilibrium, point C, price has returned to P</a:t>
            </a:r>
            <a:r>
              <a:rPr lang="en-US" altLang="en-US" baseline="-25000" dirty="0"/>
              <a:t>1</a:t>
            </a:r>
            <a:r>
              <a:rPr lang="en-US" altLang="en-US" dirty="0"/>
              <a:t> but the quantity sold has increased to Q</a:t>
            </a:r>
            <a:r>
              <a:rPr lang="en-US" altLang="en-US" baseline="-25000" dirty="0"/>
              <a:t>3</a:t>
            </a:r>
            <a:r>
              <a:rPr lang="en-US" altLang="en-US" dirty="0"/>
              <a:t>. Profits are again zero, and price is back to the minimum of average total cost, but the market has more firms to satisfy the greater demand.</a:t>
            </a:r>
          </a:p>
        </p:txBody>
      </p:sp>
      <p:pic>
        <p:nvPicPr>
          <p:cNvPr id="5" name="Picture 4" descr="Two line graphs titled (c) Long-Run Response. The first graph is titled market and has Quantity (market) along the x axis and Price along the y axis. There are six lines and three points plotted. There is a horizontal line that is labeled long-run supply which extends from P subscript 1 along the y axis. There is an intersection labeled A located at Q subscript 1 along the x axis and P subscript 1 along the y axis. This intersection is formed by a positive sloping line labeled S subscript 1, a negative sloping line labeled D subscript 1, and the horizontal line labeled Long-run supply. There is another intersection labeled C located at Q subscript 3 along the x axis and P subscript 1 along the y axis. This intersection is formed by a positive sloping line labeled S subscript 2, a negative sloping line labeled D subscript 2, and the horizontal line labeled long-run supply. The last labeled intersection is labeled B and is located at Q subscript 2 along the x axis and P subscript 2 along the y axis. This intersection is formed by the intersection of S subscript 1 and D subscript 2. The second graph is titled Firm and has Quantity (firm) along the x axis and Price along the y axis. There are three lines plotted on the graph. There is a horizontal line which extends from P subscript 1 along the y axis. This horizontal line has a line connecting it to the P subscript 1 from the first graph. There is a positive sloping line labeled M C and a positive facing curve labeled A T C. All three lines intersect at one point. Text pointing to intersections across both graphs reads: When profits induce entry, supply increases and price falls, restoring long-run equilibriu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8" y="872948"/>
            <a:ext cx="8829596" cy="4421168"/>
          </a:xfrm>
          <a:prstGeom prst="rect">
            <a:avLst/>
          </a:prstGeom>
        </p:spPr>
      </p:pic>
      <p:sp>
        <p:nvSpPr>
          <p:cNvPr id="40964" name="Footer Placeholder 3"/>
          <p:cNvSpPr>
            <a:spLocks noGrp="1"/>
          </p:cNvSpPr>
          <p:nvPr>
            <p:ph type="ftr" sz="quarter" idx="14"/>
          </p:nvPr>
        </p:nvSpPr>
        <p:spPr bwMode="auto">
          <a:xfrm>
            <a:off x="1" y="6400800"/>
            <a:ext cx="8534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0963"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D94B5C2-F3F7-4AAE-9672-D3EBD8DE40B3}" type="slidenum">
              <a:rPr lang="en-US" altLang="en-US" sz="1200" smtClean="0">
                <a:solidFill>
                  <a:srgbClr val="002060"/>
                </a:solidFill>
              </a:rPr>
              <a:pPr eaLnBrk="1" hangingPunct="1"/>
              <a:t>32</a:t>
            </a:fld>
            <a:endParaRPr lang="en-US" altLang="en-US" sz="1200">
              <a:solidFill>
                <a:srgbClr val="002060"/>
              </a:solidFill>
            </a:endParaRPr>
          </a:p>
        </p:txBody>
      </p:sp>
    </p:spTree>
    <p:extLst>
      <p:ext uri="{BB962C8B-B14F-4D97-AF65-F5344CB8AC3E}">
        <p14:creationId xmlns:p14="http://schemas.microsoft.com/office/powerpoint/2010/main" val="1158844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340068" y="100939"/>
            <a:ext cx="7803931" cy="813461"/>
          </a:xfrm>
        </p:spPr>
        <p:txBody>
          <a:bodyPr wrap="square" anchor="t"/>
          <a:lstStyle/>
          <a:p>
            <a:r>
              <a:rPr lang="en-US" altLang="en-US" dirty="0"/>
              <a:t>Supply Curve, Part 7</a:t>
            </a:r>
          </a:p>
        </p:txBody>
      </p:sp>
      <p:sp>
        <p:nvSpPr>
          <p:cNvPr id="41987" name="Content Placeholder 2"/>
          <p:cNvSpPr>
            <a:spLocks noGrp="1"/>
          </p:cNvSpPr>
          <p:nvPr>
            <p:ph idx="1"/>
          </p:nvPr>
        </p:nvSpPr>
        <p:spPr>
          <a:xfrm>
            <a:off x="277813" y="1025525"/>
            <a:ext cx="8866187" cy="4994275"/>
          </a:xfrm>
        </p:spPr>
        <p:txBody>
          <a:bodyPr/>
          <a:lstStyle/>
          <a:p>
            <a:r>
              <a:rPr lang="en-US" altLang="en-US" dirty="0"/>
              <a:t>Long-run supply curve might slope upward </a:t>
            </a:r>
          </a:p>
          <a:p>
            <a:pPr lvl="1"/>
            <a:r>
              <a:rPr lang="en-US" altLang="en-US" dirty="0"/>
              <a:t>Some resource used in production may be available only in limited quantities</a:t>
            </a:r>
          </a:p>
          <a:p>
            <a:pPr lvl="2"/>
            <a:r>
              <a:rPr lang="en-US" altLang="en-US" dirty="0"/>
              <a:t>Increase in quantity supplied – increase in costs – increase in price</a:t>
            </a:r>
          </a:p>
          <a:p>
            <a:pPr lvl="1"/>
            <a:r>
              <a:rPr lang="en-US" altLang="en-US" dirty="0"/>
              <a:t>Firms may have different costs</a:t>
            </a:r>
          </a:p>
          <a:p>
            <a:pPr lvl="2"/>
            <a:r>
              <a:rPr lang="en-US" altLang="en-US" dirty="0"/>
              <a:t>Some firms earn profit even in the long run</a:t>
            </a:r>
          </a:p>
          <a:p>
            <a:r>
              <a:rPr lang="en-US" altLang="en-US" dirty="0"/>
              <a:t>Long-run supply curve</a:t>
            </a:r>
          </a:p>
          <a:p>
            <a:pPr lvl="1"/>
            <a:r>
              <a:rPr lang="en-US" altLang="en-US" dirty="0"/>
              <a:t>More elastic than short-run supply curve</a:t>
            </a:r>
          </a:p>
        </p:txBody>
      </p:sp>
      <p:sp>
        <p:nvSpPr>
          <p:cNvPr id="4198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19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BFA167D-BEC2-4C01-8F38-9FDB22951DE0}" type="slidenum">
              <a:rPr lang="en-US" altLang="en-US" sz="1200" smtClean="0">
                <a:solidFill>
                  <a:srgbClr val="002060"/>
                </a:solidFill>
              </a:rPr>
              <a:pPr eaLnBrk="1" hangingPunct="1"/>
              <a:t>33</a:t>
            </a:fld>
            <a:endParaRPr lang="en-US" altLang="en-US" sz="1200">
              <a:solidFill>
                <a:srgbClr val="002060"/>
              </a:solidFill>
            </a:endParaRPr>
          </a:p>
        </p:txBody>
      </p:sp>
    </p:spTree>
    <p:extLst>
      <p:ext uri="{BB962C8B-B14F-4D97-AF65-F5344CB8AC3E}">
        <p14:creationId xmlns:p14="http://schemas.microsoft.com/office/powerpoint/2010/main" val="158628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sz="3600" dirty="0"/>
              <a:t>What is a Competitive Market, Part 3</a:t>
            </a:r>
          </a:p>
        </p:txBody>
      </p:sp>
      <p:sp>
        <p:nvSpPr>
          <p:cNvPr id="12291" name="Content Placeholder 2"/>
          <p:cNvSpPr>
            <a:spLocks noGrp="1"/>
          </p:cNvSpPr>
          <p:nvPr>
            <p:ph idx="1"/>
          </p:nvPr>
        </p:nvSpPr>
        <p:spPr>
          <a:xfrm>
            <a:off x="277813" y="1025525"/>
            <a:ext cx="8588375" cy="4689475"/>
          </a:xfrm>
        </p:spPr>
        <p:txBody>
          <a:bodyPr/>
          <a:lstStyle/>
          <a:p>
            <a:r>
              <a:rPr lang="en-US" altLang="en-US" dirty="0"/>
              <a:t>Average revenue, AR = TR / Q</a:t>
            </a:r>
          </a:p>
          <a:p>
            <a:pPr lvl="1"/>
            <a:r>
              <a:rPr lang="en-US" altLang="en-US" dirty="0"/>
              <a:t>Total revenue divided by the quantity sold</a:t>
            </a:r>
          </a:p>
          <a:p>
            <a:r>
              <a:rPr lang="en-US" altLang="en-US" dirty="0"/>
              <a:t>Marginal revenue, MR = ∆TR / ∆Q</a:t>
            </a:r>
          </a:p>
          <a:p>
            <a:pPr lvl="1"/>
            <a:r>
              <a:rPr lang="en-US" altLang="en-US" dirty="0"/>
              <a:t>Change in total revenue from an additional unit sold</a:t>
            </a:r>
          </a:p>
          <a:p>
            <a:r>
              <a:rPr lang="en-US" altLang="en-US" dirty="0"/>
              <a:t>For competitive firms</a:t>
            </a:r>
          </a:p>
          <a:p>
            <a:pPr lvl="1"/>
            <a:r>
              <a:rPr lang="en-US" altLang="en-US" dirty="0"/>
              <a:t>AR = P</a:t>
            </a:r>
          </a:p>
          <a:p>
            <a:pPr lvl="1"/>
            <a:r>
              <a:rPr lang="en-US" altLang="en-US" dirty="0"/>
              <a:t>MR = P</a:t>
            </a:r>
          </a:p>
        </p:txBody>
      </p:sp>
      <p:sp>
        <p:nvSpPr>
          <p:cNvPr id="12292"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41F9ABC-D34A-4E29-99C8-CA833E601295}" type="slidenum">
              <a:rPr lang="en-US" altLang="en-US" sz="1200" smtClean="0">
                <a:solidFill>
                  <a:srgbClr val="002060"/>
                </a:solidFill>
              </a:rPr>
              <a:pPr eaLnBrk="1" hangingPunct="1"/>
              <a:t>4</a:t>
            </a:fld>
            <a:endParaRPr lang="en-US" altLang="en-US" sz="1200">
              <a:solidFill>
                <a:srgbClr val="002060"/>
              </a:solidFill>
            </a:endParaRPr>
          </a:p>
        </p:txBody>
      </p:sp>
    </p:spTree>
    <p:extLst>
      <p:ext uri="{BB962C8B-B14F-4D97-AF65-F5344CB8AC3E}">
        <p14:creationId xmlns:p14="http://schemas.microsoft.com/office/powerpoint/2010/main" val="133372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09550" y="-1"/>
            <a:ext cx="8770938" cy="981075"/>
          </a:xfrm>
        </p:spPr>
        <p:txBody>
          <a:bodyPr/>
          <a:lstStyle/>
          <a:p>
            <a:r>
              <a:rPr lang="en-US" altLang="en-US" dirty="0"/>
              <a:t>Table 1</a:t>
            </a:r>
            <a:r>
              <a:rPr lang="en-US" altLang="en-US" sz="2800" dirty="0"/>
              <a:t>	Total, Average, and Marginal Revenue for </a:t>
            </a:r>
            <a:br>
              <a:rPr lang="en-US" altLang="en-US" sz="2800" dirty="0"/>
            </a:br>
            <a:r>
              <a:rPr lang="en-US" altLang="en-US" sz="2800" dirty="0"/>
              <a:t>		a Competitive Firm</a:t>
            </a:r>
          </a:p>
        </p:txBody>
      </p:sp>
      <p:graphicFrame>
        <p:nvGraphicFramePr>
          <p:cNvPr id="2" name="Table 1" descr="A table with 5 columns and 9 rows. The column headers are: 1 Quantity (Q); 2 Price (P); 3 Total revenue (Begin equation T R equals P times X end equation); 4 Average Revenue (Begin equation A R equals start fraction T R over Q end fraction end equation); and 5 Marginal Revenue (Begin equation M R equals start fraction delta T R over delta Q end fraction end equation)."/>
          <p:cNvGraphicFramePr>
            <a:graphicFrameLocks noGrp="1"/>
          </p:cNvGraphicFramePr>
          <p:nvPr>
            <p:extLst>
              <p:ext uri="{D42A27DB-BD31-4B8C-83A1-F6EECF244321}">
                <p14:modId xmlns:p14="http://schemas.microsoft.com/office/powerpoint/2010/main" val="2131610691"/>
              </p:ext>
            </p:extLst>
          </p:nvPr>
        </p:nvGraphicFramePr>
        <p:xfrm>
          <a:off x="933445" y="1324739"/>
          <a:ext cx="7277105" cy="4314061"/>
        </p:xfrm>
        <a:graphic>
          <a:graphicData uri="http://schemas.openxmlformats.org/drawingml/2006/table">
            <a:tbl>
              <a:tblPr firstRow="1" bandRow="1">
                <a:tableStyleId>{0505E3EF-67EA-436B-97B2-0124C06EBD24}</a:tableStyleId>
              </a:tblPr>
              <a:tblGrid>
                <a:gridCol w="112395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733552">
                  <a:extLst>
                    <a:ext uri="{9D8B030D-6E8A-4147-A177-3AD203B41FA5}">
                      <a16:colId xmlns:a16="http://schemas.microsoft.com/office/drawing/2014/main" val="20004"/>
                    </a:ext>
                  </a:extLst>
                </a:gridCol>
              </a:tblGrid>
              <a:tr h="552450">
                <a:tc>
                  <a:txBody>
                    <a:bodyPr/>
                    <a:lstStyle/>
                    <a:p>
                      <a:pPr algn="ctr"/>
                      <a:r>
                        <a:rPr lang="en-US" sz="1000" dirty="0"/>
                        <a:t>(1)</a:t>
                      </a:r>
                    </a:p>
                    <a:p>
                      <a:pPr algn="ctr"/>
                      <a:r>
                        <a:rPr lang="en-US" sz="1000" dirty="0"/>
                        <a:t>Quantity</a:t>
                      </a:r>
                    </a:p>
                    <a:p>
                      <a:pPr algn="ctr"/>
                      <a:r>
                        <a:rPr lang="en-US" sz="1000" dirty="0"/>
                        <a:t>(Q)</a:t>
                      </a:r>
                    </a:p>
                  </a:txBody>
                  <a:tcPr marL="109157" marR="109157" marT="54578" marB="5457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(2) </a:t>
                      </a:r>
                    </a:p>
                    <a:p>
                      <a:pPr algn="ctr"/>
                      <a:r>
                        <a:rPr lang="en-US" sz="1000" dirty="0"/>
                        <a:t>Price </a:t>
                      </a:r>
                    </a:p>
                    <a:p>
                      <a:pPr algn="ctr"/>
                      <a:r>
                        <a:rPr lang="en-US" sz="1000" dirty="0"/>
                        <a:t>(P)</a:t>
                      </a:r>
                    </a:p>
                  </a:txBody>
                  <a:tcPr marL="109157" marR="109157" marT="54578" marB="5457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(3) </a:t>
                      </a:r>
                    </a:p>
                    <a:p>
                      <a:pPr algn="ctr"/>
                      <a:r>
                        <a:rPr lang="en-US" sz="1000" dirty="0"/>
                        <a:t>Total Revenue</a:t>
                      </a:r>
                    </a:p>
                    <a:p>
                      <a:pPr algn="ctr"/>
                      <a:r>
                        <a:rPr lang="en-US" sz="1000" dirty="0"/>
                        <a:t>(TR = P × Q)</a:t>
                      </a:r>
                    </a:p>
                  </a:txBody>
                  <a:tcPr marL="109157" marR="109157" marT="54578" marB="5457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(4) </a:t>
                      </a:r>
                    </a:p>
                    <a:p>
                      <a:pPr algn="ctr"/>
                      <a:r>
                        <a:rPr lang="en-US" sz="1000" dirty="0"/>
                        <a:t>Average Revenue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(AR = TR / Q)</a:t>
                      </a:r>
                    </a:p>
                  </a:txBody>
                  <a:tcPr marL="109157" marR="109157" marT="54578" marB="5457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(5) </a:t>
                      </a:r>
                    </a:p>
                    <a:p>
                      <a:pPr algn="ctr"/>
                      <a:r>
                        <a:rPr lang="en-US" sz="1000" dirty="0"/>
                        <a:t>Marginal Revenue </a:t>
                      </a:r>
                    </a:p>
                    <a:p>
                      <a:pPr algn="ctr"/>
                      <a:r>
                        <a:rPr lang="en-US" sz="1000" dirty="0"/>
                        <a:t>(MR = ∆TR / ∆Q)</a:t>
                      </a:r>
                    </a:p>
                  </a:txBody>
                  <a:tcPr marL="109157" marR="109157" marT="54578" marB="54578">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2690">
                <a:tc>
                  <a:txBody>
                    <a:bodyPr/>
                    <a:lstStyle/>
                    <a:p>
                      <a:r>
                        <a:rPr lang="en-US" sz="1000" dirty="0"/>
                        <a:t>1 gallon</a:t>
                      </a:r>
                    </a:p>
                  </a:txBody>
                  <a:tcPr marL="109157" marR="109157" marT="54578" marB="54578">
                    <a:lnT w="12700" cap="flat" cmpd="sng" algn="ctr">
                      <a:solidFill>
                        <a:schemeClr val="tx1"/>
                      </a:solidFill>
                      <a:prstDash val="solid"/>
                      <a:round/>
                      <a:headEnd type="none" w="med" len="med"/>
                      <a:tailEnd type="none" w="med" len="med"/>
                    </a:lnT>
                  </a:tcPr>
                </a:tc>
                <a:tc>
                  <a:txBody>
                    <a:bodyPr/>
                    <a:lstStyle/>
                    <a:p>
                      <a:r>
                        <a:rPr lang="en-US" sz="1000" dirty="0"/>
                        <a:t>$6</a:t>
                      </a:r>
                    </a:p>
                  </a:txBody>
                  <a:tcPr marL="109157" marR="109157" marT="54578" marB="54578">
                    <a:lnT w="12700" cap="flat" cmpd="sng" algn="ctr">
                      <a:solidFill>
                        <a:schemeClr val="tx1"/>
                      </a:solidFill>
                      <a:prstDash val="solid"/>
                      <a:round/>
                      <a:headEnd type="none" w="med" len="med"/>
                      <a:tailEnd type="none" w="med" len="med"/>
                    </a:lnT>
                  </a:tcPr>
                </a:tc>
                <a:tc>
                  <a:txBody>
                    <a:bodyPr/>
                    <a:lstStyle/>
                    <a:p>
                      <a:r>
                        <a:rPr lang="en-US" sz="1000" dirty="0"/>
                        <a:t>$6</a:t>
                      </a:r>
                    </a:p>
                  </a:txBody>
                  <a:tcPr marL="109157" marR="109157" marT="54578" marB="54578">
                    <a:lnT w="12700" cap="flat" cmpd="sng" algn="ctr">
                      <a:solidFill>
                        <a:schemeClr val="tx1"/>
                      </a:solidFill>
                      <a:prstDash val="solid"/>
                      <a:round/>
                      <a:headEnd type="none" w="med" len="med"/>
                      <a:tailEnd type="none" w="med" len="med"/>
                    </a:lnT>
                  </a:tcPr>
                </a:tc>
                <a:tc>
                  <a:txBody>
                    <a:bodyPr/>
                    <a:lstStyle/>
                    <a:p>
                      <a:r>
                        <a:rPr lang="en-US" sz="1000" dirty="0"/>
                        <a:t>$6</a:t>
                      </a:r>
                    </a:p>
                  </a:txBody>
                  <a:tcPr marL="109157" marR="109157" marT="54578" marB="54578">
                    <a:lnT w="12700" cap="flat" cmpd="sng" algn="ctr">
                      <a:solidFill>
                        <a:schemeClr val="tx1"/>
                      </a:solidFill>
                      <a:prstDash val="solid"/>
                      <a:round/>
                      <a:headEnd type="none" w="med" len="med"/>
                      <a:tailEnd type="none" w="med" len="med"/>
                    </a:lnT>
                  </a:tcPr>
                </a:tc>
                <a:tc>
                  <a:txBody>
                    <a:bodyPr/>
                    <a:lstStyle/>
                    <a:p>
                      <a:endParaRPr lang="en-US" sz="1000" dirty="0"/>
                    </a:p>
                  </a:txBody>
                  <a:tcPr marL="109157" marR="109157" marT="54578" marB="54578">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42690">
                <a:tc>
                  <a:txBody>
                    <a:bodyPr/>
                    <a:lstStyle/>
                    <a:p>
                      <a:r>
                        <a:rPr lang="en-US" sz="1000" dirty="0"/>
                        <a:t>2</a:t>
                      </a:r>
                    </a:p>
                  </a:txBody>
                  <a:tcPr marL="109157" marR="109157" marT="54578" marB="54578"/>
                </a:tc>
                <a:tc>
                  <a:txBody>
                    <a:bodyPr/>
                    <a:lstStyle/>
                    <a:p>
                      <a:r>
                        <a:rPr lang="en-US" sz="1000" dirty="0"/>
                        <a:t>6</a:t>
                      </a:r>
                    </a:p>
                  </a:txBody>
                  <a:tcPr marL="109157" marR="109157" marT="54578" marB="54578"/>
                </a:tc>
                <a:tc>
                  <a:txBody>
                    <a:bodyPr/>
                    <a:lstStyle/>
                    <a:p>
                      <a:r>
                        <a:rPr lang="en-US" sz="1000" dirty="0"/>
                        <a:t>12</a:t>
                      </a:r>
                    </a:p>
                  </a:txBody>
                  <a:tcPr marL="109157" marR="109157" marT="54578" marB="54578"/>
                </a:tc>
                <a:tc>
                  <a:txBody>
                    <a:bodyPr/>
                    <a:lstStyle/>
                    <a:p>
                      <a:r>
                        <a:rPr lang="en-US" sz="1000" dirty="0"/>
                        <a:t>6</a:t>
                      </a:r>
                    </a:p>
                  </a:txBody>
                  <a:tcPr marL="109157" marR="109157" marT="54578" marB="54578"/>
                </a:tc>
                <a:tc>
                  <a:txBody>
                    <a:bodyPr/>
                    <a:lstStyle/>
                    <a:p>
                      <a:r>
                        <a:rPr lang="en-US" sz="1000" dirty="0"/>
                        <a:t>$6</a:t>
                      </a:r>
                    </a:p>
                  </a:txBody>
                  <a:tcPr marL="109157" marR="109157" marT="54578" marB="54578"/>
                </a:tc>
                <a:extLst>
                  <a:ext uri="{0D108BD9-81ED-4DB2-BD59-A6C34878D82A}">
                    <a16:rowId xmlns:a16="http://schemas.microsoft.com/office/drawing/2014/main" val="10002"/>
                  </a:ext>
                </a:extLst>
              </a:tr>
              <a:tr h="442690">
                <a:tc>
                  <a:txBody>
                    <a:bodyPr/>
                    <a:lstStyle/>
                    <a:p>
                      <a:r>
                        <a:rPr lang="en-US" sz="1000" dirty="0"/>
                        <a:t>3</a:t>
                      </a:r>
                    </a:p>
                  </a:txBody>
                  <a:tcPr marL="109157" marR="109157" marT="54578" marB="54578"/>
                </a:tc>
                <a:tc>
                  <a:txBody>
                    <a:bodyPr/>
                    <a:lstStyle/>
                    <a:p>
                      <a:r>
                        <a:rPr lang="en-US" sz="1000" dirty="0"/>
                        <a:t>6</a:t>
                      </a:r>
                    </a:p>
                  </a:txBody>
                  <a:tcPr marL="109157" marR="109157" marT="54578" marB="54578"/>
                </a:tc>
                <a:tc>
                  <a:txBody>
                    <a:bodyPr/>
                    <a:lstStyle/>
                    <a:p>
                      <a:r>
                        <a:rPr lang="en-US" sz="1000" dirty="0"/>
                        <a:t>18</a:t>
                      </a:r>
                    </a:p>
                  </a:txBody>
                  <a:tcPr marL="109157" marR="109157" marT="54578" marB="54578"/>
                </a:tc>
                <a:tc>
                  <a:txBody>
                    <a:bodyPr/>
                    <a:lstStyle/>
                    <a:p>
                      <a:r>
                        <a:rPr lang="en-US" sz="1000" dirty="0"/>
                        <a:t>6</a:t>
                      </a:r>
                    </a:p>
                  </a:txBody>
                  <a:tcPr marL="109157" marR="109157" marT="54578" marB="54578"/>
                </a:tc>
                <a:tc>
                  <a:txBody>
                    <a:bodyPr/>
                    <a:lstStyle/>
                    <a:p>
                      <a:r>
                        <a:rPr lang="en-US" sz="1000" dirty="0"/>
                        <a:t>6</a:t>
                      </a:r>
                    </a:p>
                  </a:txBody>
                  <a:tcPr marL="109157" marR="109157" marT="54578" marB="54578"/>
                </a:tc>
                <a:extLst>
                  <a:ext uri="{0D108BD9-81ED-4DB2-BD59-A6C34878D82A}">
                    <a16:rowId xmlns:a16="http://schemas.microsoft.com/office/drawing/2014/main" val="10003"/>
                  </a:ext>
                </a:extLst>
              </a:tr>
              <a:tr h="442690">
                <a:tc>
                  <a:txBody>
                    <a:bodyPr/>
                    <a:lstStyle/>
                    <a:p>
                      <a:r>
                        <a:rPr lang="en-US" sz="1000" dirty="0"/>
                        <a:t>4</a:t>
                      </a:r>
                    </a:p>
                  </a:txBody>
                  <a:tcPr marL="109157" marR="109157" marT="54578" marB="54578"/>
                </a:tc>
                <a:tc>
                  <a:txBody>
                    <a:bodyPr/>
                    <a:lstStyle/>
                    <a:p>
                      <a:r>
                        <a:rPr lang="en-US" sz="1000" dirty="0"/>
                        <a:t>6</a:t>
                      </a:r>
                    </a:p>
                  </a:txBody>
                  <a:tcPr marL="109157" marR="109157" marT="54578" marB="54578"/>
                </a:tc>
                <a:tc>
                  <a:txBody>
                    <a:bodyPr/>
                    <a:lstStyle/>
                    <a:p>
                      <a:r>
                        <a:rPr lang="en-US" sz="1000" dirty="0"/>
                        <a:t>24</a:t>
                      </a:r>
                    </a:p>
                  </a:txBody>
                  <a:tcPr marL="109157" marR="109157" marT="54578" marB="54578"/>
                </a:tc>
                <a:tc>
                  <a:txBody>
                    <a:bodyPr/>
                    <a:lstStyle/>
                    <a:p>
                      <a:r>
                        <a:rPr lang="en-US" sz="1000" dirty="0"/>
                        <a:t>6</a:t>
                      </a:r>
                    </a:p>
                  </a:txBody>
                  <a:tcPr marL="109157" marR="109157" marT="54578" marB="54578"/>
                </a:tc>
                <a:tc>
                  <a:txBody>
                    <a:bodyPr/>
                    <a:lstStyle/>
                    <a:p>
                      <a:r>
                        <a:rPr lang="en-US" sz="1000" dirty="0"/>
                        <a:t>6</a:t>
                      </a:r>
                    </a:p>
                  </a:txBody>
                  <a:tcPr marL="109157" marR="109157" marT="54578" marB="54578"/>
                </a:tc>
                <a:extLst>
                  <a:ext uri="{0D108BD9-81ED-4DB2-BD59-A6C34878D82A}">
                    <a16:rowId xmlns:a16="http://schemas.microsoft.com/office/drawing/2014/main" val="10004"/>
                  </a:ext>
                </a:extLst>
              </a:tr>
              <a:tr h="442690">
                <a:tc>
                  <a:txBody>
                    <a:bodyPr/>
                    <a:lstStyle/>
                    <a:p>
                      <a:r>
                        <a:rPr lang="en-US" sz="1000" dirty="0"/>
                        <a:t>5</a:t>
                      </a:r>
                    </a:p>
                  </a:txBody>
                  <a:tcPr marL="109157" marR="109157" marT="54578" marB="54578"/>
                </a:tc>
                <a:tc>
                  <a:txBody>
                    <a:bodyPr/>
                    <a:lstStyle/>
                    <a:p>
                      <a:r>
                        <a:rPr lang="en-US" sz="1000" dirty="0"/>
                        <a:t>6</a:t>
                      </a:r>
                    </a:p>
                  </a:txBody>
                  <a:tcPr marL="109157" marR="109157" marT="54578" marB="54578"/>
                </a:tc>
                <a:tc>
                  <a:txBody>
                    <a:bodyPr/>
                    <a:lstStyle/>
                    <a:p>
                      <a:r>
                        <a:rPr lang="en-US" sz="1000" dirty="0"/>
                        <a:t>30</a:t>
                      </a:r>
                    </a:p>
                  </a:txBody>
                  <a:tcPr marL="109157" marR="109157" marT="54578" marB="54578"/>
                </a:tc>
                <a:tc>
                  <a:txBody>
                    <a:bodyPr/>
                    <a:lstStyle/>
                    <a:p>
                      <a:r>
                        <a:rPr lang="en-US" sz="1000" dirty="0"/>
                        <a:t>6</a:t>
                      </a:r>
                    </a:p>
                  </a:txBody>
                  <a:tcPr marL="109157" marR="109157" marT="54578" marB="54578"/>
                </a:tc>
                <a:tc>
                  <a:txBody>
                    <a:bodyPr/>
                    <a:lstStyle/>
                    <a:p>
                      <a:r>
                        <a:rPr lang="en-US" sz="1000" dirty="0"/>
                        <a:t>6</a:t>
                      </a:r>
                    </a:p>
                  </a:txBody>
                  <a:tcPr marL="109157" marR="109157" marT="54578" marB="54578"/>
                </a:tc>
                <a:extLst>
                  <a:ext uri="{0D108BD9-81ED-4DB2-BD59-A6C34878D82A}">
                    <a16:rowId xmlns:a16="http://schemas.microsoft.com/office/drawing/2014/main" val="10005"/>
                  </a:ext>
                </a:extLst>
              </a:tr>
              <a:tr h="442690">
                <a:tc>
                  <a:txBody>
                    <a:bodyPr/>
                    <a:lstStyle/>
                    <a:p>
                      <a:r>
                        <a:rPr lang="en-US" sz="1000" dirty="0"/>
                        <a:t>6</a:t>
                      </a:r>
                    </a:p>
                  </a:txBody>
                  <a:tcPr marL="109157" marR="109157" marT="54578" marB="54578"/>
                </a:tc>
                <a:tc>
                  <a:txBody>
                    <a:bodyPr/>
                    <a:lstStyle/>
                    <a:p>
                      <a:r>
                        <a:rPr lang="en-US" sz="1000" dirty="0"/>
                        <a:t>6</a:t>
                      </a:r>
                    </a:p>
                  </a:txBody>
                  <a:tcPr marL="109157" marR="109157" marT="54578" marB="54578"/>
                </a:tc>
                <a:tc>
                  <a:txBody>
                    <a:bodyPr/>
                    <a:lstStyle/>
                    <a:p>
                      <a:r>
                        <a:rPr lang="en-US" sz="1000" dirty="0"/>
                        <a:t>36</a:t>
                      </a:r>
                    </a:p>
                  </a:txBody>
                  <a:tcPr marL="109157" marR="109157" marT="54578" marB="54578"/>
                </a:tc>
                <a:tc>
                  <a:txBody>
                    <a:bodyPr/>
                    <a:lstStyle/>
                    <a:p>
                      <a:r>
                        <a:rPr lang="en-US" sz="1000" dirty="0"/>
                        <a:t>6</a:t>
                      </a:r>
                    </a:p>
                  </a:txBody>
                  <a:tcPr marL="109157" marR="109157" marT="54578" marB="54578"/>
                </a:tc>
                <a:tc>
                  <a:txBody>
                    <a:bodyPr/>
                    <a:lstStyle/>
                    <a:p>
                      <a:r>
                        <a:rPr lang="en-US" sz="1000" dirty="0"/>
                        <a:t>6</a:t>
                      </a:r>
                    </a:p>
                  </a:txBody>
                  <a:tcPr marL="109157" marR="109157" marT="54578" marB="54578"/>
                </a:tc>
                <a:extLst>
                  <a:ext uri="{0D108BD9-81ED-4DB2-BD59-A6C34878D82A}">
                    <a16:rowId xmlns:a16="http://schemas.microsoft.com/office/drawing/2014/main" val="10006"/>
                  </a:ext>
                </a:extLst>
              </a:tr>
              <a:tr h="442690">
                <a:tc>
                  <a:txBody>
                    <a:bodyPr/>
                    <a:lstStyle/>
                    <a:p>
                      <a:r>
                        <a:rPr lang="en-US" sz="1000" dirty="0"/>
                        <a:t>7</a:t>
                      </a:r>
                    </a:p>
                  </a:txBody>
                  <a:tcPr marL="109157" marR="109157" marT="54578" marB="54578"/>
                </a:tc>
                <a:tc>
                  <a:txBody>
                    <a:bodyPr/>
                    <a:lstStyle/>
                    <a:p>
                      <a:r>
                        <a:rPr lang="en-US" sz="1000" dirty="0"/>
                        <a:t>6</a:t>
                      </a:r>
                    </a:p>
                  </a:txBody>
                  <a:tcPr marL="109157" marR="109157" marT="54578" marB="54578"/>
                </a:tc>
                <a:tc>
                  <a:txBody>
                    <a:bodyPr/>
                    <a:lstStyle/>
                    <a:p>
                      <a:r>
                        <a:rPr lang="en-US" sz="1000" dirty="0"/>
                        <a:t>42</a:t>
                      </a:r>
                    </a:p>
                  </a:txBody>
                  <a:tcPr marL="109157" marR="109157" marT="54578" marB="54578"/>
                </a:tc>
                <a:tc>
                  <a:txBody>
                    <a:bodyPr/>
                    <a:lstStyle/>
                    <a:p>
                      <a:r>
                        <a:rPr lang="en-US" sz="1000" dirty="0"/>
                        <a:t>6</a:t>
                      </a:r>
                    </a:p>
                  </a:txBody>
                  <a:tcPr marL="109157" marR="109157" marT="54578" marB="54578"/>
                </a:tc>
                <a:tc>
                  <a:txBody>
                    <a:bodyPr/>
                    <a:lstStyle/>
                    <a:p>
                      <a:r>
                        <a:rPr lang="en-US" sz="1000" dirty="0"/>
                        <a:t>6</a:t>
                      </a:r>
                    </a:p>
                  </a:txBody>
                  <a:tcPr marL="109157" marR="109157" marT="54578" marB="54578"/>
                </a:tc>
                <a:extLst>
                  <a:ext uri="{0D108BD9-81ED-4DB2-BD59-A6C34878D82A}">
                    <a16:rowId xmlns:a16="http://schemas.microsoft.com/office/drawing/2014/main" val="10007"/>
                  </a:ext>
                </a:extLst>
              </a:tr>
              <a:tr h="648875">
                <a:tc>
                  <a:txBody>
                    <a:bodyPr/>
                    <a:lstStyle/>
                    <a:p>
                      <a:r>
                        <a:rPr lang="en-US" sz="1000" dirty="0"/>
                        <a:t>8</a:t>
                      </a:r>
                    </a:p>
                  </a:txBody>
                  <a:tcPr marL="109157" marR="109157" marT="54578" marB="54578"/>
                </a:tc>
                <a:tc>
                  <a:txBody>
                    <a:bodyPr/>
                    <a:lstStyle/>
                    <a:p>
                      <a:r>
                        <a:rPr lang="en-US" sz="1000" dirty="0"/>
                        <a:t>6</a:t>
                      </a:r>
                    </a:p>
                  </a:txBody>
                  <a:tcPr marL="109157" marR="109157" marT="54578" marB="54578"/>
                </a:tc>
                <a:tc>
                  <a:txBody>
                    <a:bodyPr/>
                    <a:lstStyle/>
                    <a:p>
                      <a:r>
                        <a:rPr lang="en-US" sz="1000" dirty="0"/>
                        <a:t>48</a:t>
                      </a:r>
                    </a:p>
                  </a:txBody>
                  <a:tcPr marL="109157" marR="109157" marT="54578" marB="54578"/>
                </a:tc>
                <a:tc>
                  <a:txBody>
                    <a:bodyPr/>
                    <a:lstStyle/>
                    <a:p>
                      <a:r>
                        <a:rPr lang="en-US" sz="1000" dirty="0"/>
                        <a:t>6</a:t>
                      </a:r>
                    </a:p>
                  </a:txBody>
                  <a:tcPr marL="109157" marR="109157" marT="54578" marB="54578"/>
                </a:tc>
                <a:tc>
                  <a:txBody>
                    <a:bodyPr/>
                    <a:lstStyle/>
                    <a:p>
                      <a:r>
                        <a:rPr lang="en-US" sz="1000" dirty="0"/>
                        <a:t>6</a:t>
                      </a:r>
                    </a:p>
                  </a:txBody>
                  <a:tcPr marL="109157" marR="109157" marT="54578" marB="54578"/>
                </a:tc>
                <a:extLst>
                  <a:ext uri="{0D108BD9-81ED-4DB2-BD59-A6C34878D82A}">
                    <a16:rowId xmlns:a16="http://schemas.microsoft.com/office/drawing/2014/main" val="10008"/>
                  </a:ext>
                </a:extLst>
              </a:tr>
            </a:tbl>
          </a:graphicData>
        </a:graphic>
      </p:graphicFrame>
      <p:sp>
        <p:nvSpPr>
          <p:cNvPr id="13316"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5" name="Slide Number Placeholder 1"/>
          <p:cNvSpPr>
            <a:spLocks noGrp="1"/>
          </p:cNvSpPr>
          <p:nvPr>
            <p:ph type="sldNum" sz="quarter" idx="13"/>
          </p:nvPr>
        </p:nvSpPr>
        <p:spPr>
          <a:xfrm>
            <a:off x="8763000" y="6473825"/>
            <a:ext cx="376238"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BF041CB-4003-4426-B569-6A8060C0F871}" type="slidenum">
              <a:rPr lang="en-US" altLang="en-US" sz="1200" smtClean="0">
                <a:solidFill>
                  <a:srgbClr val="002060"/>
                </a:solidFill>
              </a:rPr>
              <a:pPr eaLnBrk="1" hangingPunct="1"/>
              <a:t>5</a:t>
            </a:fld>
            <a:endParaRPr lang="en-US" altLang="en-US" sz="1200">
              <a:solidFill>
                <a:srgbClr val="002060"/>
              </a:solidFill>
            </a:endParaRPr>
          </a:p>
        </p:txBody>
      </p:sp>
    </p:spTree>
    <p:extLst>
      <p:ext uri="{BB962C8B-B14F-4D97-AF65-F5344CB8AC3E}">
        <p14:creationId xmlns:p14="http://schemas.microsoft.com/office/powerpoint/2010/main" val="40141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lstStyle/>
          <a:p>
            <a:r>
              <a:rPr lang="en-US" altLang="en-US" dirty="0"/>
              <a:t>Profit Maximization, Part 1</a:t>
            </a:r>
          </a:p>
        </p:txBody>
      </p:sp>
      <p:sp>
        <p:nvSpPr>
          <p:cNvPr id="14339" name="Content Placeholder 2"/>
          <p:cNvSpPr>
            <a:spLocks noGrp="1"/>
          </p:cNvSpPr>
          <p:nvPr>
            <p:ph idx="1"/>
          </p:nvPr>
        </p:nvSpPr>
        <p:spPr>
          <a:xfrm>
            <a:off x="277813" y="1025525"/>
            <a:ext cx="8588375" cy="4460875"/>
          </a:xfrm>
        </p:spPr>
        <p:txBody>
          <a:bodyPr/>
          <a:lstStyle/>
          <a:p>
            <a:r>
              <a:rPr lang="en-US" altLang="en-US" dirty="0"/>
              <a:t>Maximize profit</a:t>
            </a:r>
          </a:p>
          <a:p>
            <a:pPr lvl="1"/>
            <a:r>
              <a:rPr lang="en-US" altLang="en-US" dirty="0"/>
              <a:t>Produce quantity where total revenue minus total cost is greatest</a:t>
            </a:r>
          </a:p>
          <a:p>
            <a:pPr lvl="1"/>
            <a:r>
              <a:rPr lang="en-US" altLang="en-US" dirty="0"/>
              <a:t>Compare marginal revenue with marginal cost</a:t>
            </a:r>
          </a:p>
          <a:p>
            <a:pPr lvl="2"/>
            <a:r>
              <a:rPr lang="en-US" altLang="en-US" dirty="0"/>
              <a:t>If MR &gt; MC: increase production</a:t>
            </a:r>
          </a:p>
          <a:p>
            <a:pPr lvl="2"/>
            <a:r>
              <a:rPr lang="en-US" altLang="en-US" dirty="0"/>
              <a:t>If MR &lt; MC: decrease production</a:t>
            </a:r>
          </a:p>
          <a:p>
            <a:pPr lvl="2"/>
            <a:r>
              <a:rPr lang="en-US" altLang="en-US" dirty="0"/>
              <a:t>Maximize profit where MR = MC</a:t>
            </a:r>
          </a:p>
        </p:txBody>
      </p:sp>
      <p:sp>
        <p:nvSpPr>
          <p:cNvPr id="14340"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A367694-F088-45EF-96E3-8B5FAC495D12}" type="slidenum">
              <a:rPr lang="en-US" altLang="en-US" sz="1200" smtClean="0">
                <a:solidFill>
                  <a:srgbClr val="002060"/>
                </a:solidFill>
              </a:rPr>
              <a:pPr eaLnBrk="1" hangingPunct="1"/>
              <a:t>6</a:t>
            </a:fld>
            <a:endParaRPr lang="en-US" altLang="en-US" sz="1200">
              <a:solidFill>
                <a:srgbClr val="002060"/>
              </a:solidFill>
            </a:endParaRPr>
          </a:p>
        </p:txBody>
      </p:sp>
    </p:spTree>
    <p:extLst>
      <p:ext uri="{BB962C8B-B14F-4D97-AF65-F5344CB8AC3E}">
        <p14:creationId xmlns:p14="http://schemas.microsoft.com/office/powerpoint/2010/main" val="253957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Table 2</a:t>
            </a:r>
            <a:r>
              <a:rPr lang="en-US" altLang="en-US" sz="2800" dirty="0"/>
              <a:t>	Profit Maximization: A Numerical Example</a:t>
            </a:r>
          </a:p>
        </p:txBody>
      </p:sp>
      <p:graphicFrame>
        <p:nvGraphicFramePr>
          <p:cNvPr id="2" name="Table 1" descr="A table with 7 columns and 10 rows. The column headers are: 1 Quantity (Q); 2 Total revenue (T R); 3 Total cost (T C); 4 Profit (Begin equation T R minus T C end equation); 5 Marginal Revenue (Begin equation M R equals start fraction delta T R over delta Q end fraction end equation); 6 marginal cost (Begin equation M C equals begin faction delta T R over delta Q end fraction end equation); and 7 Change in Profit (begin equation M R minus M C)."/>
          <p:cNvGraphicFramePr>
            <a:graphicFrameLocks noGrp="1"/>
          </p:cNvGraphicFramePr>
          <p:nvPr>
            <p:extLst>
              <p:ext uri="{D42A27DB-BD31-4B8C-83A1-F6EECF244321}">
                <p14:modId xmlns:p14="http://schemas.microsoft.com/office/powerpoint/2010/main" val="2056045322"/>
              </p:ext>
            </p:extLst>
          </p:nvPr>
        </p:nvGraphicFramePr>
        <p:xfrm>
          <a:off x="647699" y="994167"/>
          <a:ext cx="7848603" cy="4720833"/>
        </p:xfrm>
        <a:graphic>
          <a:graphicData uri="http://schemas.openxmlformats.org/drawingml/2006/table">
            <a:tbl>
              <a:tblPr firstRow="1" bandRow="1">
                <a:tableStyleId>{0505E3EF-67EA-436B-97B2-0124C06EBD24}</a:tableStyleId>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1143001">
                <a:tc>
                  <a:txBody>
                    <a:bodyPr/>
                    <a:lstStyle/>
                    <a:p>
                      <a:pPr algn="ctr"/>
                      <a:r>
                        <a:rPr lang="en-US" sz="1300" b="0" dirty="0"/>
                        <a:t>(1)</a:t>
                      </a:r>
                    </a:p>
                    <a:p>
                      <a:pPr algn="ctr"/>
                      <a:r>
                        <a:rPr lang="en-US" sz="1300" b="0" dirty="0"/>
                        <a:t>Quantity (Q)</a:t>
                      </a:r>
                    </a:p>
                  </a:txBody>
                  <a:tcPr marL="97748" marR="97748" marT="48874" marB="48874">
                    <a:lnB w="12700" cap="flat" cmpd="sng" algn="ctr">
                      <a:solidFill>
                        <a:schemeClr val="tx1"/>
                      </a:solidFill>
                      <a:prstDash val="solid"/>
                      <a:round/>
                      <a:headEnd type="none" w="med" len="med"/>
                      <a:tailEnd type="none" w="med" len="med"/>
                    </a:lnB>
                  </a:tcPr>
                </a:tc>
                <a:tc>
                  <a:txBody>
                    <a:bodyPr/>
                    <a:lstStyle/>
                    <a:p>
                      <a:pPr algn="ctr"/>
                      <a:r>
                        <a:rPr lang="en-US" sz="1300" b="0" dirty="0"/>
                        <a:t>(2)</a:t>
                      </a:r>
                    </a:p>
                    <a:p>
                      <a:pPr algn="ctr"/>
                      <a:r>
                        <a:rPr lang="en-US" sz="1300" b="0" dirty="0"/>
                        <a:t>Total Revenue (TR)</a:t>
                      </a:r>
                    </a:p>
                  </a:txBody>
                  <a:tcPr marL="97748" marR="97748" marT="48874" marB="48874">
                    <a:lnB w="12700" cap="flat" cmpd="sng" algn="ctr">
                      <a:solidFill>
                        <a:schemeClr val="tx1"/>
                      </a:solidFill>
                      <a:prstDash val="solid"/>
                      <a:round/>
                      <a:headEnd type="none" w="med" len="med"/>
                      <a:tailEnd type="none" w="med" len="med"/>
                    </a:lnB>
                  </a:tcPr>
                </a:tc>
                <a:tc>
                  <a:txBody>
                    <a:bodyPr/>
                    <a:lstStyle/>
                    <a:p>
                      <a:pPr algn="ctr"/>
                      <a:r>
                        <a:rPr lang="en-US" sz="1300" b="0" dirty="0"/>
                        <a:t>(3)</a:t>
                      </a:r>
                    </a:p>
                    <a:p>
                      <a:pPr algn="ctr"/>
                      <a:r>
                        <a:rPr lang="en-US" sz="1300" b="0" dirty="0"/>
                        <a:t>Total Cost </a:t>
                      </a:r>
                    </a:p>
                    <a:p>
                      <a:pPr algn="ctr"/>
                      <a:r>
                        <a:rPr lang="en-US" sz="1300" b="0" dirty="0"/>
                        <a:t>(TC)</a:t>
                      </a:r>
                    </a:p>
                  </a:txBody>
                  <a:tcPr marL="97748" marR="97748" marT="48874" marB="48874">
                    <a:lnB w="12700" cap="flat" cmpd="sng" algn="ctr">
                      <a:solidFill>
                        <a:schemeClr val="tx1"/>
                      </a:solidFill>
                      <a:prstDash val="solid"/>
                      <a:round/>
                      <a:headEnd type="none" w="med" len="med"/>
                      <a:tailEnd type="none" w="med" len="med"/>
                    </a:lnB>
                  </a:tcPr>
                </a:tc>
                <a:tc>
                  <a:txBody>
                    <a:bodyPr/>
                    <a:lstStyle/>
                    <a:p>
                      <a:pPr algn="ctr"/>
                      <a:r>
                        <a:rPr lang="en-US" sz="1300" b="0" dirty="0"/>
                        <a:t>(4)</a:t>
                      </a:r>
                    </a:p>
                    <a:p>
                      <a:pPr algn="ctr"/>
                      <a:r>
                        <a:rPr lang="en-US" sz="1300" b="0" dirty="0"/>
                        <a:t>Profit</a:t>
                      </a:r>
                      <a:r>
                        <a:rPr lang="en-US" sz="1300" b="0" baseline="0" dirty="0"/>
                        <a:t> </a:t>
                      </a:r>
                    </a:p>
                    <a:p>
                      <a:pPr algn="ctr"/>
                      <a:r>
                        <a:rPr lang="en-US" sz="1300" b="0" baseline="0" dirty="0"/>
                        <a:t>(</a:t>
                      </a:r>
                      <a:r>
                        <a:rPr lang="en-US" sz="1300" b="0" dirty="0"/>
                        <a:t>TR - TC</a:t>
                      </a:r>
                      <a:r>
                        <a:rPr lang="en-US" sz="1300" b="0" baseline="0" dirty="0"/>
                        <a:t>)</a:t>
                      </a:r>
                      <a:endParaRPr lang="en-US" sz="1300" b="0" dirty="0"/>
                    </a:p>
                  </a:txBody>
                  <a:tcPr marL="97748" marR="97748" marT="48874" marB="48874">
                    <a:lnB w="12700" cap="flat" cmpd="sng" algn="ctr">
                      <a:solidFill>
                        <a:schemeClr val="tx1"/>
                      </a:solidFill>
                      <a:prstDash val="solid"/>
                      <a:round/>
                      <a:headEnd type="none" w="med" len="med"/>
                      <a:tailEnd type="none" w="med" len="med"/>
                    </a:lnB>
                  </a:tcPr>
                </a:tc>
                <a:tc>
                  <a:txBody>
                    <a:bodyPr/>
                    <a:lstStyle/>
                    <a:p>
                      <a:pPr algn="ctr"/>
                      <a:r>
                        <a:rPr lang="en-US" sz="1300" b="0" dirty="0"/>
                        <a:t>(5)</a:t>
                      </a:r>
                    </a:p>
                    <a:p>
                      <a:pPr algn="ctr"/>
                      <a:r>
                        <a:rPr lang="en-US" sz="1300" b="0" dirty="0"/>
                        <a:t> Marginal Revenue (</a:t>
                      </a:r>
                      <a:r>
                        <a:rPr lang="en-US" sz="1200" b="0" dirty="0"/>
                        <a:t>MR = </a:t>
                      </a:r>
                      <a:r>
                        <a:rPr lang="en-US" sz="1200" dirty="0"/>
                        <a:t>∆</a:t>
                      </a:r>
                      <a:r>
                        <a:rPr lang="en-US" sz="1200" b="0" dirty="0"/>
                        <a:t>TR / ∆Q</a:t>
                      </a:r>
                      <a:r>
                        <a:rPr lang="en-US" sz="1300" b="0" baseline="0" dirty="0"/>
                        <a:t>)</a:t>
                      </a:r>
                      <a:endParaRPr lang="en-US" sz="1300" b="0" dirty="0"/>
                    </a:p>
                  </a:txBody>
                  <a:tcPr marL="97748" marR="97748" marT="48874" marB="48874">
                    <a:lnB w="12700" cap="flat" cmpd="sng" algn="ctr">
                      <a:solidFill>
                        <a:schemeClr val="tx1"/>
                      </a:solidFill>
                      <a:prstDash val="solid"/>
                      <a:round/>
                      <a:headEnd type="none" w="med" len="med"/>
                      <a:tailEnd type="none" w="med" len="med"/>
                    </a:lnB>
                  </a:tcPr>
                </a:tc>
                <a:tc>
                  <a:txBody>
                    <a:bodyPr/>
                    <a:lstStyle/>
                    <a:p>
                      <a:pPr algn="ctr"/>
                      <a:r>
                        <a:rPr lang="en-US" sz="1300" b="0" dirty="0"/>
                        <a:t>(6)</a:t>
                      </a:r>
                    </a:p>
                    <a:p>
                      <a:pPr algn="ctr"/>
                      <a:r>
                        <a:rPr lang="en-US" sz="1300" b="0" dirty="0"/>
                        <a:t>Marginal</a:t>
                      </a:r>
                      <a:r>
                        <a:rPr lang="en-US" sz="1300" b="0" baseline="0" dirty="0"/>
                        <a:t> Cost </a:t>
                      </a:r>
                    </a:p>
                    <a:p>
                      <a:pPr algn="ctr"/>
                      <a:r>
                        <a:rPr lang="en-US" sz="1300" b="0" baseline="0" dirty="0"/>
                        <a:t>(</a:t>
                      </a:r>
                      <a:r>
                        <a:rPr lang="en-US" sz="1200" b="0" dirty="0"/>
                        <a:t>MC = </a:t>
                      </a:r>
                      <a:r>
                        <a:rPr lang="en-US" sz="1200" dirty="0"/>
                        <a:t>∆</a:t>
                      </a:r>
                      <a:r>
                        <a:rPr lang="en-US" sz="1200" b="0" dirty="0"/>
                        <a:t>TR / ∆Q</a:t>
                      </a:r>
                      <a:r>
                        <a:rPr lang="en-US" sz="1300" b="0" baseline="0" dirty="0"/>
                        <a:t>)</a:t>
                      </a:r>
                      <a:endParaRPr lang="en-US" sz="1300" b="0" dirty="0"/>
                    </a:p>
                  </a:txBody>
                  <a:tcPr marL="97748" marR="97748" marT="48874" marB="48874">
                    <a:lnB w="12700" cap="flat" cmpd="sng" algn="ctr">
                      <a:solidFill>
                        <a:schemeClr val="tx1"/>
                      </a:solidFill>
                      <a:prstDash val="solid"/>
                      <a:round/>
                      <a:headEnd type="none" w="med" len="med"/>
                      <a:tailEnd type="none" w="med" len="med"/>
                    </a:lnB>
                  </a:tcPr>
                </a:tc>
                <a:tc>
                  <a:txBody>
                    <a:bodyPr/>
                    <a:lstStyle/>
                    <a:p>
                      <a:pPr algn="ctr"/>
                      <a:r>
                        <a:rPr lang="en-US" sz="1300" b="0" dirty="0"/>
                        <a:t>(7)</a:t>
                      </a:r>
                    </a:p>
                    <a:p>
                      <a:pPr algn="ctr"/>
                      <a:r>
                        <a:rPr lang="en-US" sz="1300" b="0" dirty="0"/>
                        <a:t>Change in Profit </a:t>
                      </a:r>
                    </a:p>
                    <a:p>
                      <a:pPr algn="ctr"/>
                      <a:r>
                        <a:rPr lang="en-US" sz="1300" b="0" dirty="0"/>
                        <a:t>(MR - MC</a:t>
                      </a:r>
                      <a:r>
                        <a:rPr lang="en-US" sz="1300" b="0" baseline="0" dirty="0"/>
                        <a:t>)</a:t>
                      </a:r>
                      <a:endParaRPr lang="en-US" sz="1300" b="0" dirty="0"/>
                    </a:p>
                  </a:txBody>
                  <a:tcPr marL="97748" marR="97748" marT="48874" marB="48874">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8898">
                <a:tc>
                  <a:txBody>
                    <a:bodyPr/>
                    <a:lstStyle/>
                    <a:p>
                      <a:r>
                        <a:rPr lang="en-US" sz="1500" dirty="0"/>
                        <a:t>0 gallons</a:t>
                      </a:r>
                    </a:p>
                  </a:txBody>
                  <a:tcPr marL="97748" marR="97748" marT="48874" marB="48874">
                    <a:lnT w="12700" cap="flat" cmpd="sng" algn="ctr">
                      <a:solidFill>
                        <a:schemeClr val="tx1"/>
                      </a:solidFill>
                      <a:prstDash val="solid"/>
                      <a:round/>
                      <a:headEnd type="none" w="med" len="med"/>
                      <a:tailEnd type="none" w="med" len="med"/>
                    </a:lnT>
                  </a:tcPr>
                </a:tc>
                <a:tc>
                  <a:txBody>
                    <a:bodyPr/>
                    <a:lstStyle/>
                    <a:p>
                      <a:r>
                        <a:rPr lang="en-US" sz="1500" dirty="0"/>
                        <a:t>$0</a:t>
                      </a:r>
                    </a:p>
                  </a:txBody>
                  <a:tcPr marL="97748" marR="97748" marT="48874" marB="48874">
                    <a:lnT w="12700" cap="flat" cmpd="sng" algn="ctr">
                      <a:solidFill>
                        <a:schemeClr val="tx1"/>
                      </a:solidFill>
                      <a:prstDash val="solid"/>
                      <a:round/>
                      <a:headEnd type="none" w="med" len="med"/>
                      <a:tailEnd type="none" w="med" len="med"/>
                    </a:lnT>
                  </a:tcPr>
                </a:tc>
                <a:tc>
                  <a:txBody>
                    <a:bodyPr/>
                    <a:lstStyle/>
                    <a:p>
                      <a:r>
                        <a:rPr lang="en-US" sz="1500" dirty="0"/>
                        <a:t>$3</a:t>
                      </a:r>
                    </a:p>
                  </a:txBody>
                  <a:tcPr marL="97748" marR="97748" marT="48874" marB="48874">
                    <a:lnT w="12700" cap="flat" cmpd="sng" algn="ctr">
                      <a:solidFill>
                        <a:schemeClr val="tx1"/>
                      </a:solidFill>
                      <a:prstDash val="solid"/>
                      <a:round/>
                      <a:headEnd type="none" w="med" len="med"/>
                      <a:tailEnd type="none" w="med" len="med"/>
                    </a:lnT>
                  </a:tcPr>
                </a:tc>
                <a:tc>
                  <a:txBody>
                    <a:bodyPr/>
                    <a:lstStyle/>
                    <a:p>
                      <a:r>
                        <a:rPr lang="en-US" sz="1500" dirty="0"/>
                        <a:t>-$3</a:t>
                      </a:r>
                    </a:p>
                  </a:txBody>
                  <a:tcPr marL="97748" marR="97748" marT="48874" marB="48874">
                    <a:lnT w="12700" cap="flat" cmpd="sng" algn="ctr">
                      <a:solidFill>
                        <a:schemeClr val="tx1"/>
                      </a:solidFill>
                      <a:prstDash val="solid"/>
                      <a:round/>
                      <a:headEnd type="none" w="med" len="med"/>
                      <a:tailEnd type="none" w="med" len="med"/>
                    </a:lnT>
                  </a:tcPr>
                </a:tc>
                <a:tc>
                  <a:txBody>
                    <a:bodyPr/>
                    <a:lstStyle/>
                    <a:p>
                      <a:endParaRPr lang="en-US" sz="1500" dirty="0"/>
                    </a:p>
                  </a:txBody>
                  <a:tcPr marL="97748" marR="97748" marT="48874" marB="48874">
                    <a:lnT w="12700" cap="flat" cmpd="sng" algn="ctr">
                      <a:solidFill>
                        <a:schemeClr val="tx1"/>
                      </a:solidFill>
                      <a:prstDash val="solid"/>
                      <a:round/>
                      <a:headEnd type="none" w="med" len="med"/>
                      <a:tailEnd type="none" w="med" len="med"/>
                    </a:lnT>
                  </a:tcPr>
                </a:tc>
                <a:tc>
                  <a:txBody>
                    <a:bodyPr/>
                    <a:lstStyle/>
                    <a:p>
                      <a:endParaRPr lang="en-US" sz="1500" dirty="0"/>
                    </a:p>
                  </a:txBody>
                  <a:tcPr marL="97748" marR="97748" marT="48874" marB="48874">
                    <a:lnT w="12700" cap="flat" cmpd="sng" algn="ctr">
                      <a:solidFill>
                        <a:schemeClr val="tx1"/>
                      </a:solidFill>
                      <a:prstDash val="solid"/>
                      <a:round/>
                      <a:headEnd type="none" w="med" len="med"/>
                      <a:tailEnd type="none" w="med" len="med"/>
                    </a:lnT>
                  </a:tcPr>
                </a:tc>
                <a:tc>
                  <a:txBody>
                    <a:bodyPr/>
                    <a:lstStyle/>
                    <a:p>
                      <a:endParaRPr lang="en-US" sz="1500" dirty="0"/>
                    </a:p>
                  </a:txBody>
                  <a:tcPr marL="97748" marR="97748" marT="48874" marB="48874">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94626">
                <a:tc>
                  <a:txBody>
                    <a:bodyPr/>
                    <a:lstStyle/>
                    <a:p>
                      <a:r>
                        <a:rPr lang="en-US" sz="1500" dirty="0"/>
                        <a:t>1 </a:t>
                      </a:r>
                    </a:p>
                  </a:txBody>
                  <a:tcPr marL="97748" marR="97748" marT="48874" marB="48874"/>
                </a:tc>
                <a:tc>
                  <a:txBody>
                    <a:bodyPr/>
                    <a:lstStyle/>
                    <a:p>
                      <a:r>
                        <a:rPr lang="en-US" sz="1500" dirty="0"/>
                        <a:t>6</a:t>
                      </a:r>
                    </a:p>
                  </a:txBody>
                  <a:tcPr marL="97748" marR="97748" marT="48874" marB="48874"/>
                </a:tc>
                <a:tc>
                  <a:txBody>
                    <a:bodyPr/>
                    <a:lstStyle/>
                    <a:p>
                      <a:r>
                        <a:rPr lang="en-US" sz="1500" dirty="0"/>
                        <a:t>5</a:t>
                      </a:r>
                    </a:p>
                  </a:txBody>
                  <a:tcPr marL="97748" marR="97748" marT="48874" marB="48874"/>
                </a:tc>
                <a:tc>
                  <a:txBody>
                    <a:bodyPr/>
                    <a:lstStyle/>
                    <a:p>
                      <a:r>
                        <a:rPr lang="en-US" sz="1500" dirty="0"/>
                        <a:t>1</a:t>
                      </a:r>
                    </a:p>
                  </a:txBody>
                  <a:tcPr marL="97748" marR="97748" marT="48874" marB="48874"/>
                </a:tc>
                <a:tc>
                  <a:txBody>
                    <a:bodyPr/>
                    <a:lstStyle/>
                    <a:p>
                      <a:r>
                        <a:rPr lang="en-US" sz="1500" dirty="0"/>
                        <a:t>$6</a:t>
                      </a:r>
                    </a:p>
                  </a:txBody>
                  <a:tcPr marL="97748" marR="97748" marT="48874" marB="48874"/>
                </a:tc>
                <a:tc>
                  <a:txBody>
                    <a:bodyPr/>
                    <a:lstStyle/>
                    <a:p>
                      <a:r>
                        <a:rPr lang="en-US" sz="1500" dirty="0"/>
                        <a:t>$2</a:t>
                      </a:r>
                    </a:p>
                  </a:txBody>
                  <a:tcPr marL="97748" marR="97748" marT="48874" marB="48874"/>
                </a:tc>
                <a:tc>
                  <a:txBody>
                    <a:bodyPr/>
                    <a:lstStyle/>
                    <a:p>
                      <a:r>
                        <a:rPr lang="en-US" sz="1500" dirty="0"/>
                        <a:t>$4</a:t>
                      </a:r>
                    </a:p>
                  </a:txBody>
                  <a:tcPr marL="97748" marR="97748" marT="48874" marB="48874"/>
                </a:tc>
                <a:extLst>
                  <a:ext uri="{0D108BD9-81ED-4DB2-BD59-A6C34878D82A}">
                    <a16:rowId xmlns:a16="http://schemas.microsoft.com/office/drawing/2014/main" val="10002"/>
                  </a:ext>
                </a:extLst>
              </a:tr>
              <a:tr h="386552">
                <a:tc>
                  <a:txBody>
                    <a:bodyPr/>
                    <a:lstStyle/>
                    <a:p>
                      <a:r>
                        <a:rPr lang="en-US" sz="1500" dirty="0"/>
                        <a:t>2</a:t>
                      </a:r>
                    </a:p>
                  </a:txBody>
                  <a:tcPr marL="97748" marR="97748" marT="48874" marB="48874"/>
                </a:tc>
                <a:tc>
                  <a:txBody>
                    <a:bodyPr/>
                    <a:lstStyle/>
                    <a:p>
                      <a:r>
                        <a:rPr lang="en-US" sz="1500" dirty="0"/>
                        <a:t>12</a:t>
                      </a:r>
                    </a:p>
                  </a:txBody>
                  <a:tcPr marL="97748" marR="97748" marT="48874" marB="48874"/>
                </a:tc>
                <a:tc>
                  <a:txBody>
                    <a:bodyPr/>
                    <a:lstStyle/>
                    <a:p>
                      <a:r>
                        <a:rPr lang="en-US" sz="1500" dirty="0"/>
                        <a:t>8</a:t>
                      </a:r>
                    </a:p>
                  </a:txBody>
                  <a:tcPr marL="97748" marR="97748" marT="48874" marB="48874"/>
                </a:tc>
                <a:tc>
                  <a:txBody>
                    <a:bodyPr/>
                    <a:lstStyle/>
                    <a:p>
                      <a:r>
                        <a:rPr lang="en-US" sz="1500" dirty="0"/>
                        <a:t>4</a:t>
                      </a:r>
                    </a:p>
                  </a:txBody>
                  <a:tcPr marL="97748" marR="97748" marT="48874" marB="48874"/>
                </a:tc>
                <a:tc>
                  <a:txBody>
                    <a:bodyPr/>
                    <a:lstStyle/>
                    <a:p>
                      <a:r>
                        <a:rPr lang="en-US" sz="1500" dirty="0"/>
                        <a:t>6</a:t>
                      </a:r>
                    </a:p>
                  </a:txBody>
                  <a:tcPr marL="97748" marR="97748" marT="48874" marB="48874"/>
                </a:tc>
                <a:tc>
                  <a:txBody>
                    <a:bodyPr/>
                    <a:lstStyle/>
                    <a:p>
                      <a:r>
                        <a:rPr lang="en-US" sz="1500" dirty="0"/>
                        <a:t>3</a:t>
                      </a:r>
                    </a:p>
                  </a:txBody>
                  <a:tcPr marL="97748" marR="97748" marT="48874" marB="48874"/>
                </a:tc>
                <a:tc>
                  <a:txBody>
                    <a:bodyPr/>
                    <a:lstStyle/>
                    <a:p>
                      <a:r>
                        <a:rPr lang="en-US" sz="1500" dirty="0"/>
                        <a:t>3</a:t>
                      </a:r>
                    </a:p>
                  </a:txBody>
                  <a:tcPr marL="97748" marR="97748" marT="48874" marB="48874"/>
                </a:tc>
                <a:extLst>
                  <a:ext uri="{0D108BD9-81ED-4DB2-BD59-A6C34878D82A}">
                    <a16:rowId xmlns:a16="http://schemas.microsoft.com/office/drawing/2014/main" val="10003"/>
                  </a:ext>
                </a:extLst>
              </a:tr>
              <a:tr h="394626">
                <a:tc>
                  <a:txBody>
                    <a:bodyPr/>
                    <a:lstStyle/>
                    <a:p>
                      <a:r>
                        <a:rPr lang="en-US" sz="1500" dirty="0"/>
                        <a:t>3</a:t>
                      </a:r>
                    </a:p>
                  </a:txBody>
                  <a:tcPr marL="97748" marR="97748" marT="48874" marB="48874"/>
                </a:tc>
                <a:tc>
                  <a:txBody>
                    <a:bodyPr/>
                    <a:lstStyle/>
                    <a:p>
                      <a:r>
                        <a:rPr lang="en-US" sz="1500" dirty="0"/>
                        <a:t>18</a:t>
                      </a:r>
                    </a:p>
                  </a:txBody>
                  <a:tcPr marL="97748" marR="97748" marT="48874" marB="48874"/>
                </a:tc>
                <a:tc>
                  <a:txBody>
                    <a:bodyPr/>
                    <a:lstStyle/>
                    <a:p>
                      <a:r>
                        <a:rPr lang="en-US" sz="1500" dirty="0"/>
                        <a:t>12</a:t>
                      </a:r>
                    </a:p>
                  </a:txBody>
                  <a:tcPr marL="97748" marR="97748" marT="48874" marB="48874"/>
                </a:tc>
                <a:tc>
                  <a:txBody>
                    <a:bodyPr/>
                    <a:lstStyle/>
                    <a:p>
                      <a:r>
                        <a:rPr lang="en-US" sz="1500" dirty="0"/>
                        <a:t>6</a:t>
                      </a:r>
                    </a:p>
                  </a:txBody>
                  <a:tcPr marL="97748" marR="97748" marT="48874" marB="48874"/>
                </a:tc>
                <a:tc>
                  <a:txBody>
                    <a:bodyPr/>
                    <a:lstStyle/>
                    <a:p>
                      <a:r>
                        <a:rPr lang="en-US" sz="1500" dirty="0"/>
                        <a:t>6</a:t>
                      </a:r>
                    </a:p>
                  </a:txBody>
                  <a:tcPr marL="97748" marR="97748" marT="48874" marB="48874"/>
                </a:tc>
                <a:tc>
                  <a:txBody>
                    <a:bodyPr/>
                    <a:lstStyle/>
                    <a:p>
                      <a:r>
                        <a:rPr lang="en-US" sz="1500" dirty="0"/>
                        <a:t>4</a:t>
                      </a:r>
                    </a:p>
                  </a:txBody>
                  <a:tcPr marL="97748" marR="97748" marT="48874" marB="48874"/>
                </a:tc>
                <a:tc>
                  <a:txBody>
                    <a:bodyPr/>
                    <a:lstStyle/>
                    <a:p>
                      <a:r>
                        <a:rPr lang="en-US" sz="1500" dirty="0"/>
                        <a:t>2</a:t>
                      </a:r>
                    </a:p>
                  </a:txBody>
                  <a:tcPr marL="97748" marR="97748" marT="48874" marB="48874"/>
                </a:tc>
                <a:extLst>
                  <a:ext uri="{0D108BD9-81ED-4DB2-BD59-A6C34878D82A}">
                    <a16:rowId xmlns:a16="http://schemas.microsoft.com/office/drawing/2014/main" val="10004"/>
                  </a:ext>
                </a:extLst>
              </a:tr>
              <a:tr h="394626">
                <a:tc>
                  <a:txBody>
                    <a:bodyPr/>
                    <a:lstStyle/>
                    <a:p>
                      <a:r>
                        <a:rPr lang="en-US" sz="1500" dirty="0"/>
                        <a:t>4</a:t>
                      </a:r>
                    </a:p>
                  </a:txBody>
                  <a:tcPr marL="97748" marR="97748" marT="48874" marB="48874"/>
                </a:tc>
                <a:tc>
                  <a:txBody>
                    <a:bodyPr/>
                    <a:lstStyle/>
                    <a:p>
                      <a:r>
                        <a:rPr lang="en-US" sz="1500" dirty="0"/>
                        <a:t>24</a:t>
                      </a:r>
                    </a:p>
                  </a:txBody>
                  <a:tcPr marL="97748" marR="97748" marT="48874" marB="48874"/>
                </a:tc>
                <a:tc>
                  <a:txBody>
                    <a:bodyPr/>
                    <a:lstStyle/>
                    <a:p>
                      <a:r>
                        <a:rPr lang="en-US" sz="1500" dirty="0"/>
                        <a:t>17</a:t>
                      </a:r>
                    </a:p>
                  </a:txBody>
                  <a:tcPr marL="97748" marR="97748" marT="48874" marB="48874"/>
                </a:tc>
                <a:tc>
                  <a:txBody>
                    <a:bodyPr/>
                    <a:lstStyle/>
                    <a:p>
                      <a:r>
                        <a:rPr lang="en-US" sz="1500" dirty="0"/>
                        <a:t>7</a:t>
                      </a:r>
                    </a:p>
                  </a:txBody>
                  <a:tcPr marL="97748" marR="97748" marT="48874" marB="48874"/>
                </a:tc>
                <a:tc>
                  <a:txBody>
                    <a:bodyPr/>
                    <a:lstStyle/>
                    <a:p>
                      <a:r>
                        <a:rPr lang="en-US" sz="1500" dirty="0"/>
                        <a:t>6</a:t>
                      </a:r>
                    </a:p>
                  </a:txBody>
                  <a:tcPr marL="97748" marR="97748" marT="48874" marB="48874"/>
                </a:tc>
                <a:tc>
                  <a:txBody>
                    <a:bodyPr/>
                    <a:lstStyle/>
                    <a:p>
                      <a:r>
                        <a:rPr lang="en-US" sz="1500" dirty="0"/>
                        <a:t>5</a:t>
                      </a:r>
                    </a:p>
                  </a:txBody>
                  <a:tcPr marL="97748" marR="97748" marT="48874" marB="48874"/>
                </a:tc>
                <a:tc>
                  <a:txBody>
                    <a:bodyPr/>
                    <a:lstStyle/>
                    <a:p>
                      <a:r>
                        <a:rPr lang="en-US" sz="1500" dirty="0"/>
                        <a:t>1</a:t>
                      </a:r>
                    </a:p>
                  </a:txBody>
                  <a:tcPr marL="97748" marR="97748" marT="48874" marB="48874"/>
                </a:tc>
                <a:extLst>
                  <a:ext uri="{0D108BD9-81ED-4DB2-BD59-A6C34878D82A}">
                    <a16:rowId xmlns:a16="http://schemas.microsoft.com/office/drawing/2014/main" val="10005"/>
                  </a:ext>
                </a:extLst>
              </a:tr>
              <a:tr h="394626">
                <a:tc>
                  <a:txBody>
                    <a:bodyPr/>
                    <a:lstStyle/>
                    <a:p>
                      <a:r>
                        <a:rPr lang="en-US" sz="1500" dirty="0"/>
                        <a:t>5</a:t>
                      </a:r>
                    </a:p>
                  </a:txBody>
                  <a:tcPr marL="97748" marR="97748" marT="48874" marB="48874"/>
                </a:tc>
                <a:tc>
                  <a:txBody>
                    <a:bodyPr/>
                    <a:lstStyle/>
                    <a:p>
                      <a:r>
                        <a:rPr lang="en-US" sz="1500" dirty="0"/>
                        <a:t>30</a:t>
                      </a:r>
                    </a:p>
                  </a:txBody>
                  <a:tcPr marL="97748" marR="97748" marT="48874" marB="48874"/>
                </a:tc>
                <a:tc>
                  <a:txBody>
                    <a:bodyPr/>
                    <a:lstStyle/>
                    <a:p>
                      <a:r>
                        <a:rPr lang="en-US" sz="1500" dirty="0"/>
                        <a:t>23</a:t>
                      </a:r>
                    </a:p>
                  </a:txBody>
                  <a:tcPr marL="97748" marR="97748" marT="48874" marB="48874"/>
                </a:tc>
                <a:tc>
                  <a:txBody>
                    <a:bodyPr/>
                    <a:lstStyle/>
                    <a:p>
                      <a:r>
                        <a:rPr lang="en-US" sz="1500" dirty="0"/>
                        <a:t>7</a:t>
                      </a:r>
                    </a:p>
                  </a:txBody>
                  <a:tcPr marL="97748" marR="97748" marT="48874" marB="48874"/>
                </a:tc>
                <a:tc>
                  <a:txBody>
                    <a:bodyPr/>
                    <a:lstStyle/>
                    <a:p>
                      <a:r>
                        <a:rPr lang="en-US" sz="1500" dirty="0"/>
                        <a:t>6</a:t>
                      </a:r>
                    </a:p>
                  </a:txBody>
                  <a:tcPr marL="97748" marR="97748" marT="48874" marB="48874"/>
                </a:tc>
                <a:tc>
                  <a:txBody>
                    <a:bodyPr/>
                    <a:lstStyle/>
                    <a:p>
                      <a:r>
                        <a:rPr lang="en-US" sz="1500" dirty="0"/>
                        <a:t>6</a:t>
                      </a:r>
                    </a:p>
                  </a:txBody>
                  <a:tcPr marL="97748" marR="97748" marT="48874" marB="48874"/>
                </a:tc>
                <a:tc>
                  <a:txBody>
                    <a:bodyPr/>
                    <a:lstStyle/>
                    <a:p>
                      <a:r>
                        <a:rPr lang="en-US" sz="1500" dirty="0"/>
                        <a:t>0</a:t>
                      </a:r>
                    </a:p>
                  </a:txBody>
                  <a:tcPr marL="97748" marR="97748" marT="48874" marB="48874"/>
                </a:tc>
                <a:extLst>
                  <a:ext uri="{0D108BD9-81ED-4DB2-BD59-A6C34878D82A}">
                    <a16:rowId xmlns:a16="http://schemas.microsoft.com/office/drawing/2014/main" val="10006"/>
                  </a:ext>
                </a:extLst>
              </a:tr>
              <a:tr h="394626">
                <a:tc>
                  <a:txBody>
                    <a:bodyPr/>
                    <a:lstStyle/>
                    <a:p>
                      <a:r>
                        <a:rPr lang="en-US" sz="1500" dirty="0"/>
                        <a:t>6</a:t>
                      </a:r>
                    </a:p>
                  </a:txBody>
                  <a:tcPr marL="97748" marR="97748" marT="48874" marB="48874"/>
                </a:tc>
                <a:tc>
                  <a:txBody>
                    <a:bodyPr/>
                    <a:lstStyle/>
                    <a:p>
                      <a:r>
                        <a:rPr lang="en-US" sz="1500" dirty="0"/>
                        <a:t>36</a:t>
                      </a:r>
                    </a:p>
                  </a:txBody>
                  <a:tcPr marL="97748" marR="97748" marT="48874" marB="48874"/>
                </a:tc>
                <a:tc>
                  <a:txBody>
                    <a:bodyPr/>
                    <a:lstStyle/>
                    <a:p>
                      <a:r>
                        <a:rPr lang="en-US" sz="1500" dirty="0"/>
                        <a:t>30</a:t>
                      </a:r>
                    </a:p>
                  </a:txBody>
                  <a:tcPr marL="97748" marR="97748" marT="48874" marB="48874"/>
                </a:tc>
                <a:tc>
                  <a:txBody>
                    <a:bodyPr/>
                    <a:lstStyle/>
                    <a:p>
                      <a:r>
                        <a:rPr lang="en-US" sz="1500" dirty="0"/>
                        <a:t>6</a:t>
                      </a:r>
                    </a:p>
                  </a:txBody>
                  <a:tcPr marL="97748" marR="97748" marT="48874" marB="48874"/>
                </a:tc>
                <a:tc>
                  <a:txBody>
                    <a:bodyPr/>
                    <a:lstStyle/>
                    <a:p>
                      <a:r>
                        <a:rPr lang="en-US" sz="1500" dirty="0"/>
                        <a:t>6</a:t>
                      </a:r>
                    </a:p>
                  </a:txBody>
                  <a:tcPr marL="97748" marR="97748" marT="48874" marB="48874"/>
                </a:tc>
                <a:tc>
                  <a:txBody>
                    <a:bodyPr/>
                    <a:lstStyle/>
                    <a:p>
                      <a:r>
                        <a:rPr lang="en-US" sz="1500" dirty="0"/>
                        <a:t>7</a:t>
                      </a:r>
                    </a:p>
                  </a:txBody>
                  <a:tcPr marL="97748" marR="97748" marT="48874" marB="48874"/>
                </a:tc>
                <a:tc>
                  <a:txBody>
                    <a:bodyPr/>
                    <a:lstStyle/>
                    <a:p>
                      <a:r>
                        <a:rPr lang="en-US" sz="1500" dirty="0"/>
                        <a:t>-1</a:t>
                      </a:r>
                    </a:p>
                  </a:txBody>
                  <a:tcPr marL="97748" marR="97748" marT="48874" marB="48874"/>
                </a:tc>
                <a:extLst>
                  <a:ext uri="{0D108BD9-81ED-4DB2-BD59-A6C34878D82A}">
                    <a16:rowId xmlns:a16="http://schemas.microsoft.com/office/drawing/2014/main" val="10007"/>
                  </a:ext>
                </a:extLst>
              </a:tr>
              <a:tr h="394626">
                <a:tc>
                  <a:txBody>
                    <a:bodyPr/>
                    <a:lstStyle/>
                    <a:p>
                      <a:r>
                        <a:rPr lang="en-US" sz="1500" dirty="0"/>
                        <a:t>7</a:t>
                      </a:r>
                    </a:p>
                  </a:txBody>
                  <a:tcPr marL="97748" marR="97748" marT="48874" marB="48874"/>
                </a:tc>
                <a:tc>
                  <a:txBody>
                    <a:bodyPr/>
                    <a:lstStyle/>
                    <a:p>
                      <a:r>
                        <a:rPr lang="en-US" sz="1500" dirty="0"/>
                        <a:t>42</a:t>
                      </a:r>
                    </a:p>
                  </a:txBody>
                  <a:tcPr marL="97748" marR="97748" marT="48874" marB="48874"/>
                </a:tc>
                <a:tc>
                  <a:txBody>
                    <a:bodyPr/>
                    <a:lstStyle/>
                    <a:p>
                      <a:r>
                        <a:rPr lang="en-US" sz="1500" dirty="0"/>
                        <a:t>38</a:t>
                      </a:r>
                    </a:p>
                  </a:txBody>
                  <a:tcPr marL="97748" marR="97748" marT="48874" marB="48874"/>
                </a:tc>
                <a:tc>
                  <a:txBody>
                    <a:bodyPr/>
                    <a:lstStyle/>
                    <a:p>
                      <a:r>
                        <a:rPr lang="en-US" sz="1500" dirty="0"/>
                        <a:t>4</a:t>
                      </a:r>
                    </a:p>
                  </a:txBody>
                  <a:tcPr marL="97748" marR="97748" marT="48874" marB="48874"/>
                </a:tc>
                <a:tc>
                  <a:txBody>
                    <a:bodyPr/>
                    <a:lstStyle/>
                    <a:p>
                      <a:r>
                        <a:rPr lang="en-US" sz="1500" dirty="0"/>
                        <a:t>6</a:t>
                      </a:r>
                    </a:p>
                  </a:txBody>
                  <a:tcPr marL="97748" marR="97748" marT="48874" marB="48874"/>
                </a:tc>
                <a:tc>
                  <a:txBody>
                    <a:bodyPr/>
                    <a:lstStyle/>
                    <a:p>
                      <a:r>
                        <a:rPr lang="en-US" sz="1500" dirty="0"/>
                        <a:t>8</a:t>
                      </a:r>
                    </a:p>
                  </a:txBody>
                  <a:tcPr marL="97748" marR="97748" marT="48874" marB="48874"/>
                </a:tc>
                <a:tc>
                  <a:txBody>
                    <a:bodyPr/>
                    <a:lstStyle/>
                    <a:p>
                      <a:r>
                        <a:rPr lang="en-US" sz="1500" dirty="0"/>
                        <a:t>-2</a:t>
                      </a:r>
                    </a:p>
                  </a:txBody>
                  <a:tcPr marL="97748" marR="97748" marT="48874" marB="48874"/>
                </a:tc>
                <a:extLst>
                  <a:ext uri="{0D108BD9-81ED-4DB2-BD59-A6C34878D82A}">
                    <a16:rowId xmlns:a16="http://schemas.microsoft.com/office/drawing/2014/main" val="10008"/>
                  </a:ext>
                </a:extLst>
              </a:tr>
              <a:tr h="394626">
                <a:tc>
                  <a:txBody>
                    <a:bodyPr/>
                    <a:lstStyle/>
                    <a:p>
                      <a:r>
                        <a:rPr lang="en-US" sz="1500" dirty="0"/>
                        <a:t>8</a:t>
                      </a:r>
                    </a:p>
                  </a:txBody>
                  <a:tcPr marL="97748" marR="97748" marT="48874" marB="48874"/>
                </a:tc>
                <a:tc>
                  <a:txBody>
                    <a:bodyPr/>
                    <a:lstStyle/>
                    <a:p>
                      <a:r>
                        <a:rPr lang="en-US" sz="1500" dirty="0"/>
                        <a:t>48</a:t>
                      </a:r>
                    </a:p>
                  </a:txBody>
                  <a:tcPr marL="97748" marR="97748" marT="48874" marB="48874"/>
                </a:tc>
                <a:tc>
                  <a:txBody>
                    <a:bodyPr/>
                    <a:lstStyle/>
                    <a:p>
                      <a:r>
                        <a:rPr lang="en-US" sz="1500" dirty="0"/>
                        <a:t>47</a:t>
                      </a:r>
                    </a:p>
                  </a:txBody>
                  <a:tcPr marL="97748" marR="97748" marT="48874" marB="48874"/>
                </a:tc>
                <a:tc>
                  <a:txBody>
                    <a:bodyPr/>
                    <a:lstStyle/>
                    <a:p>
                      <a:r>
                        <a:rPr lang="en-US" sz="1500" dirty="0"/>
                        <a:t>1</a:t>
                      </a:r>
                    </a:p>
                  </a:txBody>
                  <a:tcPr marL="97748" marR="97748" marT="48874" marB="48874"/>
                </a:tc>
                <a:tc>
                  <a:txBody>
                    <a:bodyPr/>
                    <a:lstStyle/>
                    <a:p>
                      <a:r>
                        <a:rPr lang="en-US" sz="1500" dirty="0"/>
                        <a:t>6</a:t>
                      </a:r>
                    </a:p>
                  </a:txBody>
                  <a:tcPr marL="97748" marR="97748" marT="48874" marB="48874"/>
                </a:tc>
                <a:tc>
                  <a:txBody>
                    <a:bodyPr/>
                    <a:lstStyle/>
                    <a:p>
                      <a:r>
                        <a:rPr lang="en-US" sz="1500" dirty="0"/>
                        <a:t>9</a:t>
                      </a:r>
                    </a:p>
                  </a:txBody>
                  <a:tcPr marL="97748" marR="97748" marT="48874" marB="48874"/>
                </a:tc>
                <a:tc>
                  <a:txBody>
                    <a:bodyPr/>
                    <a:lstStyle/>
                    <a:p>
                      <a:r>
                        <a:rPr lang="en-US" sz="1500" dirty="0"/>
                        <a:t>-3</a:t>
                      </a:r>
                    </a:p>
                  </a:txBody>
                  <a:tcPr marL="97748" marR="97748" marT="48874" marB="48874"/>
                </a:tc>
                <a:extLst>
                  <a:ext uri="{0D108BD9-81ED-4DB2-BD59-A6C34878D82A}">
                    <a16:rowId xmlns:a16="http://schemas.microsoft.com/office/drawing/2014/main" val="10009"/>
                  </a:ext>
                </a:extLst>
              </a:tr>
            </a:tbl>
          </a:graphicData>
        </a:graphic>
      </p:graphicFrame>
      <p:sp>
        <p:nvSpPr>
          <p:cNvPr id="15364" name="Footer Placeholder 3"/>
          <p:cNvSpPr>
            <a:spLocks noGrp="1"/>
          </p:cNvSpPr>
          <p:nvPr>
            <p:ph type="ftr" sz="quarter" idx="14"/>
          </p:nvPr>
        </p:nvSpPr>
        <p:spPr bwMode="auto">
          <a:xfrm>
            <a:off x="1" y="6352697"/>
            <a:ext cx="8458200"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3"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270E4E1-2A0B-4D31-BFD2-C44EFCC28B10}" type="slidenum">
              <a:rPr lang="en-US" altLang="en-US" sz="1200" smtClean="0">
                <a:solidFill>
                  <a:srgbClr val="002060"/>
                </a:solidFill>
              </a:rPr>
              <a:pPr eaLnBrk="1" hangingPunct="1"/>
              <a:t>7</a:t>
            </a:fld>
            <a:endParaRPr lang="en-US" altLang="en-US" sz="1200">
              <a:solidFill>
                <a:srgbClr val="002060"/>
              </a:solidFill>
            </a:endParaRPr>
          </a:p>
        </p:txBody>
      </p:sp>
    </p:spTree>
    <p:extLst>
      <p:ext uri="{BB962C8B-B14F-4D97-AF65-F5344CB8AC3E}">
        <p14:creationId xmlns:p14="http://schemas.microsoft.com/office/powerpoint/2010/main" val="3604449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lstStyle/>
          <a:p>
            <a:r>
              <a:rPr lang="en-US" altLang="en-US" dirty="0"/>
              <a:t>Profit Maximization, Part 2</a:t>
            </a:r>
          </a:p>
        </p:txBody>
      </p:sp>
      <p:sp>
        <p:nvSpPr>
          <p:cNvPr id="16387" name="Content Placeholder 2"/>
          <p:cNvSpPr>
            <a:spLocks noGrp="1"/>
          </p:cNvSpPr>
          <p:nvPr>
            <p:ph idx="1"/>
          </p:nvPr>
        </p:nvSpPr>
        <p:spPr>
          <a:xfrm>
            <a:off x="277813" y="1025525"/>
            <a:ext cx="8588375" cy="4232275"/>
          </a:xfrm>
        </p:spPr>
        <p:txBody>
          <a:bodyPr/>
          <a:lstStyle/>
          <a:p>
            <a:r>
              <a:rPr lang="en-US" altLang="en-US" dirty="0"/>
              <a:t>The marginal-cost curve and the firm’s supply decision</a:t>
            </a:r>
          </a:p>
          <a:p>
            <a:pPr lvl="1"/>
            <a:r>
              <a:rPr lang="en-US" altLang="en-US" dirty="0"/>
              <a:t>MC curve is upward sloping</a:t>
            </a:r>
          </a:p>
          <a:p>
            <a:pPr lvl="1"/>
            <a:r>
              <a:rPr lang="en-US" altLang="en-US" dirty="0"/>
              <a:t>ATC curve is U-shaped</a:t>
            </a:r>
          </a:p>
          <a:p>
            <a:pPr lvl="1"/>
            <a:r>
              <a:rPr lang="en-US" altLang="en-US" dirty="0"/>
              <a:t>MC curve crosses the ATC curve at the minimum of ATC curve</a:t>
            </a:r>
          </a:p>
          <a:p>
            <a:pPr lvl="1"/>
            <a:r>
              <a:rPr lang="en-US" altLang="en-US" dirty="0"/>
              <a:t>The price line is horizontal: P = AR = MR</a:t>
            </a:r>
          </a:p>
        </p:txBody>
      </p:sp>
      <p:sp>
        <p:nvSpPr>
          <p:cNvPr id="16388"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078E6AD-53EC-49D1-A8B4-EC1603A40AC1}" type="slidenum">
              <a:rPr lang="en-US" altLang="en-US" sz="1200" smtClean="0">
                <a:solidFill>
                  <a:srgbClr val="002060"/>
                </a:solidFill>
              </a:rPr>
              <a:pPr eaLnBrk="1" hangingPunct="1"/>
              <a:t>8</a:t>
            </a:fld>
            <a:endParaRPr lang="en-US" altLang="en-US" sz="1200">
              <a:solidFill>
                <a:srgbClr val="002060"/>
              </a:solidFill>
            </a:endParaRPr>
          </a:p>
        </p:txBody>
      </p:sp>
    </p:spTree>
    <p:extLst>
      <p:ext uri="{BB962C8B-B14F-4D97-AF65-F5344CB8AC3E}">
        <p14:creationId xmlns:p14="http://schemas.microsoft.com/office/powerpoint/2010/main" val="15096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Figure 1</a:t>
            </a:r>
            <a:r>
              <a:rPr lang="en-US" altLang="en-US" sz="2800" dirty="0"/>
              <a:t>	Profit Maximization for a Competitive Firm</a:t>
            </a:r>
          </a:p>
        </p:txBody>
      </p:sp>
      <p:sp>
        <p:nvSpPr>
          <p:cNvPr id="3" name="Text Placeholder 2"/>
          <p:cNvSpPr>
            <a:spLocks noGrp="1"/>
          </p:cNvSpPr>
          <p:nvPr>
            <p:ph type="body" sz="quarter" idx="12"/>
          </p:nvPr>
        </p:nvSpPr>
        <p:spPr>
          <a:xfrm>
            <a:off x="57150" y="4570991"/>
            <a:ext cx="9029700" cy="1766133"/>
          </a:xfrm>
        </p:spPr>
        <p:txBody>
          <a:bodyPr/>
          <a:lstStyle/>
          <a:p>
            <a:r>
              <a:rPr lang="en-US" dirty="0"/>
              <a:t>This figure shows the marginal-cost curve (MC), the average-total-cost curve (ATC), and the average-variable-cost curve (AVC). It also shows the market price (P), which for a competitive firm equals both marginal revenue (MR) and average revenue (AR). </a:t>
            </a:r>
          </a:p>
          <a:p>
            <a:r>
              <a:rPr lang="en-US" dirty="0"/>
              <a:t>At the quantity Q</a:t>
            </a:r>
            <a:r>
              <a:rPr lang="en-US" baseline="-25000" dirty="0"/>
              <a:t>1</a:t>
            </a:r>
            <a:r>
              <a:rPr lang="en-US" dirty="0"/>
              <a:t>, MR</a:t>
            </a:r>
            <a:r>
              <a:rPr lang="en-US" baseline="-25000" dirty="0"/>
              <a:t>1</a:t>
            </a:r>
            <a:r>
              <a:rPr lang="en-US" dirty="0"/>
              <a:t> &gt; MC</a:t>
            </a:r>
            <a:r>
              <a:rPr lang="en-US" baseline="-25000" dirty="0"/>
              <a:t>1</a:t>
            </a:r>
            <a:r>
              <a:rPr lang="en-US" dirty="0"/>
              <a:t>, so raising production increases profit. </a:t>
            </a:r>
          </a:p>
          <a:p>
            <a:r>
              <a:rPr lang="en-US" dirty="0"/>
              <a:t>At the quantity Q</a:t>
            </a:r>
            <a:r>
              <a:rPr lang="en-US" baseline="-25000" dirty="0"/>
              <a:t>2</a:t>
            </a:r>
            <a:r>
              <a:rPr lang="en-US" dirty="0"/>
              <a:t>, MC</a:t>
            </a:r>
            <a:r>
              <a:rPr lang="en-US" baseline="-25000" dirty="0"/>
              <a:t>2</a:t>
            </a:r>
            <a:r>
              <a:rPr lang="en-US" dirty="0"/>
              <a:t> &gt; MR</a:t>
            </a:r>
            <a:r>
              <a:rPr lang="en-US" baseline="-25000" dirty="0"/>
              <a:t>2</a:t>
            </a:r>
            <a:r>
              <a:rPr lang="en-US" dirty="0"/>
              <a:t>, so reducing production increases profit. </a:t>
            </a:r>
          </a:p>
          <a:p>
            <a:r>
              <a:rPr lang="en-US" dirty="0"/>
              <a:t>The profit-maximizing quantity Q</a:t>
            </a:r>
            <a:r>
              <a:rPr lang="en-US" baseline="-25000" dirty="0"/>
              <a:t>MAX</a:t>
            </a:r>
            <a:r>
              <a:rPr lang="en-US" dirty="0"/>
              <a:t> is found where the horizontal line representing the price intersects the marginal-cost curve.</a:t>
            </a:r>
          </a:p>
        </p:txBody>
      </p:sp>
      <p:pic>
        <p:nvPicPr>
          <p:cNvPr id="10" name="Picture 9" descr="A line graph with quantity on the x axis and costs and revenue on the y axis. The graph contains four lines. A horizontal line is labeled begin equation P equals A R equals M R end equation and is located at point begin equation P equals M R subscript 1 baseline equals M R subscript 2 baseline end equation on the y axis. A line with a positive slope is labeled M C and intersects the horizontal line at Q subscript max baseline along the x axis. At this point, the firm maximizes profit by producing the quantity at which marginal cost equals marginal revenue. Line M C also has a point where Q subscript 1 and M C subscript 1 intersect as well as a point where Q subscript 2 and M C subscript 2 intersect. A bowed line labeled A T C begins with a high cost and revenue but decreases and then rises as the quantity increases. The line begins picking back up once it intersects line M C. A second bowed line labeled A V C lies under line A T C and contains a similar pattern: it has a high cost and revenue that decreases until the line intersects line M C, where cost and revenue increase as quantity increase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0" y="640845"/>
            <a:ext cx="8093942" cy="3832645"/>
          </a:xfrm>
          <a:prstGeom prst="rect">
            <a:avLst/>
          </a:prstGeom>
        </p:spPr>
      </p:pic>
      <p:sp>
        <p:nvSpPr>
          <p:cNvPr id="17412" name="Footer Placeholder 3"/>
          <p:cNvSpPr>
            <a:spLocks noGrp="1"/>
          </p:cNvSpPr>
          <p:nvPr>
            <p:ph type="ftr" sz="quarter" idx="14"/>
          </p:nvPr>
        </p:nvSpPr>
        <p:spPr bwMode="auto">
          <a:xfrm>
            <a:off x="1" y="6434624"/>
            <a:ext cx="8534400" cy="42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1" name="Slide Number Placeholder 2"/>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3B82A29-BF94-4847-80F1-95D621110F89}" type="slidenum">
              <a:rPr lang="en-US" altLang="en-US" sz="1200" smtClean="0">
                <a:solidFill>
                  <a:srgbClr val="002060"/>
                </a:solidFill>
              </a:rPr>
              <a:pPr eaLnBrk="1" hangingPunct="1"/>
              <a:t>9</a:t>
            </a:fld>
            <a:endParaRPr lang="en-US" altLang="en-US" sz="1200">
              <a:solidFill>
                <a:srgbClr val="002060"/>
              </a:solidFill>
            </a:endParaRPr>
          </a:p>
        </p:txBody>
      </p:sp>
    </p:spTree>
    <p:extLst>
      <p:ext uri="{BB962C8B-B14F-4D97-AF65-F5344CB8AC3E}">
        <p14:creationId xmlns:p14="http://schemas.microsoft.com/office/powerpoint/2010/main" val="1894722557"/>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9118</TotalTime>
  <Words>3817</Words>
  <Application>Microsoft Office PowerPoint</Application>
  <PresentationFormat>On-screen Show (4:3)</PresentationFormat>
  <Paragraphs>379</Paragraphs>
  <Slides>33</Slides>
  <Notes>1</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33</vt:i4>
      </vt:variant>
    </vt:vector>
  </HeadingPairs>
  <TitlesOfParts>
    <vt:vector size="50"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Firms in  Competitive Markets</vt:lpstr>
      <vt:lpstr>What is a Competitive Market, Part 1</vt:lpstr>
      <vt:lpstr>What is a Competitive Market, Part 2</vt:lpstr>
      <vt:lpstr>What is a Competitive Market, Part 3</vt:lpstr>
      <vt:lpstr>Table 1 Total, Average, and Marginal Revenue for    a Competitive Firm</vt:lpstr>
      <vt:lpstr>Profit Maximization, Part 1</vt:lpstr>
      <vt:lpstr>Table 2 Profit Maximization: A Numerical Example</vt:lpstr>
      <vt:lpstr>Profit Maximization, Part 2</vt:lpstr>
      <vt:lpstr>Figure 1 Profit Maximization for a Competitive Firm</vt:lpstr>
      <vt:lpstr>Profit Maximization, Part 3</vt:lpstr>
      <vt:lpstr>Figure 2 Marginal Cost as the Competitive Firm’s    Supply Curve</vt:lpstr>
      <vt:lpstr>Profit Maximization, Part 4</vt:lpstr>
      <vt:lpstr>Profit Maximization, Part 5</vt:lpstr>
      <vt:lpstr>Figure 3 The Competitive Firm’s Short-Run    Supply Curve</vt:lpstr>
      <vt:lpstr>Profit Maximization, Part 6</vt:lpstr>
      <vt:lpstr>Near-empty restaurants &amp; off-season miniature golf, Part 1</vt:lpstr>
      <vt:lpstr>Near-empty restaurants &amp; off-season miniature golf, Part 2</vt:lpstr>
      <vt:lpstr>Profit Maximization, Part 7</vt:lpstr>
      <vt:lpstr>Figure 4 The Competitive Firm’s Long-Run    Supply Curve</vt:lpstr>
      <vt:lpstr>Profit Maximization, Part 8</vt:lpstr>
      <vt:lpstr>Figure 5 Profit as the Area between Price and    Average Total Cost</vt:lpstr>
      <vt:lpstr>Supply Curve, Part 1</vt:lpstr>
      <vt:lpstr>Figure 6 Short-Run Market Supply</vt:lpstr>
      <vt:lpstr>Supply Curve, Part 2</vt:lpstr>
      <vt:lpstr>Supply Curve, Part 3</vt:lpstr>
      <vt:lpstr>Figure 7 Long-Run Market Supply</vt:lpstr>
      <vt:lpstr>Supply Curve, Part 4</vt:lpstr>
      <vt:lpstr>Supply Curve, Part 5</vt:lpstr>
      <vt:lpstr>Supply Curve, Part 6</vt:lpstr>
      <vt:lpstr>Figure 8 An Increase in Demand in the Short Run   and Long Run (a)</vt:lpstr>
      <vt:lpstr>Figure 8 An Increase in Demand in the Short Run   and Long Run (b)</vt:lpstr>
      <vt:lpstr>Figure 8 An Increase in Demand in the Short Run    and Long Run (c)</vt:lpstr>
      <vt:lpstr>Supply Curve, Part 7</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441</cp:revision>
  <dcterms:created xsi:type="dcterms:W3CDTF">2016-03-16T19:41:09Z</dcterms:created>
  <dcterms:modified xsi:type="dcterms:W3CDTF">2018-05-03T20:08:56Z</dcterms:modified>
</cp:coreProperties>
</file>