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 id="2147483682" r:id="rId10"/>
  </p:sldMasterIdLst>
  <p:notesMasterIdLst>
    <p:notesMasterId r:id="rId51"/>
  </p:notesMasterIdLst>
  <p:sldIdLst>
    <p:sldId id="397"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4" r:id="rId45"/>
    <p:sldId id="390" r:id="rId46"/>
    <p:sldId id="391" r:id="rId47"/>
    <p:sldId id="392" r:id="rId48"/>
    <p:sldId id="395" r:id="rId49"/>
    <p:sldId id="3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96461" autoAdjust="0"/>
  </p:normalViewPr>
  <p:slideViewPr>
    <p:cSldViewPr>
      <p:cViewPr varScale="1">
        <p:scale>
          <a:sx n="110" d="100"/>
          <a:sy n="110" d="100"/>
        </p:scale>
        <p:origin x="222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60722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209671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41290136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68558848"/>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Monopoly</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15</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399439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09550" y="-1"/>
            <a:ext cx="8770938" cy="936625"/>
          </a:xfrm>
        </p:spPr>
        <p:txBody>
          <a:bodyPr/>
          <a:lstStyle/>
          <a:p>
            <a:r>
              <a:rPr lang="en-US" altLang="en-US" dirty="0"/>
              <a:t>Figure 2</a:t>
            </a:r>
            <a:r>
              <a:rPr lang="en-US" altLang="en-US" sz="2800" baseline="0" dirty="0"/>
              <a:t> </a:t>
            </a:r>
            <a:r>
              <a:rPr lang="en-US" altLang="en-US" sz="2800" dirty="0"/>
              <a:t>Demand Curves for Competitive and Monopoly Firms</a:t>
            </a:r>
          </a:p>
        </p:txBody>
      </p:sp>
      <p:sp>
        <p:nvSpPr>
          <p:cNvPr id="2" name="Text Placeholder 1"/>
          <p:cNvSpPr>
            <a:spLocks noGrp="1"/>
          </p:cNvSpPr>
          <p:nvPr>
            <p:ph type="body" sz="quarter" idx="12"/>
          </p:nvPr>
        </p:nvSpPr>
        <p:spPr>
          <a:xfrm>
            <a:off x="190500" y="5118099"/>
            <a:ext cx="8877300" cy="1130301"/>
          </a:xfrm>
        </p:spPr>
        <p:txBody>
          <a:bodyPr/>
          <a:lstStyle/>
          <a:p>
            <a:r>
              <a:rPr lang="en-US" dirty="0"/>
              <a:t>Because competitive firms are price takers, they face horizontal demand curves, as in panel (a). </a:t>
            </a:r>
          </a:p>
          <a:p>
            <a:r>
              <a:rPr lang="en-US" dirty="0"/>
              <a:t>Because a monopoly firm is the sole producer in its market, it faces the downward-sloping market demand curve, as in panel (b). As a result, the monopoly has to accept a lower price if it wants to sell more output.</a:t>
            </a:r>
          </a:p>
        </p:txBody>
      </p:sp>
      <p:pic>
        <p:nvPicPr>
          <p:cNvPr id="3" name="Picture 2" descr="Two demand curves. Line curve A is a competitive firm’s demand curve and curve B is a monopolist’s demand curve. Both line curves have an x axis labeled quantity of output and a y axis labeled price. A competitive firm’s demand curve is horizontal. As quantity of output increases the price remains the same. A monopolist’s demand curve slopes declines. As quantity of output increases the prices decrease."/>
          <p:cNvPicPr>
            <a:picLocks noChangeAspect="1"/>
          </p:cNvPicPr>
          <p:nvPr/>
        </p:nvPicPr>
        <p:blipFill>
          <a:blip r:embed="rId2"/>
          <a:stretch>
            <a:fillRect/>
          </a:stretch>
        </p:blipFill>
        <p:spPr>
          <a:xfrm>
            <a:off x="304800" y="1114957"/>
            <a:ext cx="8110155" cy="3824808"/>
          </a:xfrm>
          <a:prstGeom prst="rect">
            <a:avLst/>
          </a:prstGeom>
        </p:spPr>
      </p:pic>
      <p:sp>
        <p:nvSpPr>
          <p:cNvPr id="18436" name="Footer Placeholder 3"/>
          <p:cNvSpPr>
            <a:spLocks noGrp="1"/>
          </p:cNvSpPr>
          <p:nvPr>
            <p:ph type="ftr" sz="quarter" idx="14"/>
          </p:nvPr>
        </p:nvSpPr>
        <p:spPr bwMode="auto">
          <a:xfrm>
            <a:off x="1" y="6366390"/>
            <a:ext cx="8458200" cy="491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5"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3A2CEDF-C7C2-440B-ABC1-0FC4DF9F59F9}" type="slidenum">
              <a:rPr lang="en-US" altLang="en-US" sz="1200" smtClean="0">
                <a:solidFill>
                  <a:srgbClr val="002060"/>
                </a:solidFill>
              </a:rPr>
              <a:pPr eaLnBrk="1" hangingPunct="1"/>
              <a:t>10</a:t>
            </a:fld>
            <a:endParaRPr lang="en-US" altLang="en-US" sz="1200">
              <a:solidFill>
                <a:srgbClr val="002060"/>
              </a:solidFill>
            </a:endParaRPr>
          </a:p>
        </p:txBody>
      </p:sp>
    </p:spTree>
    <p:extLst>
      <p:ext uri="{BB962C8B-B14F-4D97-AF65-F5344CB8AC3E}">
        <p14:creationId xmlns:p14="http://schemas.microsoft.com/office/powerpoint/2010/main" val="218639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71600" y="-1"/>
            <a:ext cx="7767638" cy="1025526"/>
          </a:xfrm>
        </p:spPr>
        <p:txBody>
          <a:bodyPr wrap="square"/>
          <a:lstStyle/>
          <a:p>
            <a:r>
              <a:rPr lang="en-US" altLang="en-US" sz="3600" dirty="0"/>
              <a:t>Production and Pricing Decisions Part 2</a:t>
            </a:r>
          </a:p>
        </p:txBody>
      </p:sp>
      <p:sp>
        <p:nvSpPr>
          <p:cNvPr id="19459" name="Content Placeholder 2"/>
          <p:cNvSpPr>
            <a:spLocks noGrp="1"/>
          </p:cNvSpPr>
          <p:nvPr>
            <p:ph idx="1"/>
          </p:nvPr>
        </p:nvSpPr>
        <p:spPr>
          <a:xfrm>
            <a:off x="304800" y="1143000"/>
            <a:ext cx="8485187" cy="4156075"/>
          </a:xfrm>
        </p:spPr>
        <p:txBody>
          <a:bodyPr/>
          <a:lstStyle/>
          <a:p>
            <a:r>
              <a:rPr lang="en-US" altLang="en-US" dirty="0"/>
              <a:t>A monopoly’s total revenue </a:t>
            </a:r>
          </a:p>
          <a:p>
            <a:pPr lvl="1"/>
            <a:r>
              <a:rPr lang="en-US" altLang="en-US" dirty="0"/>
              <a:t>Total revenue = price times quantity</a:t>
            </a:r>
          </a:p>
          <a:p>
            <a:r>
              <a:rPr lang="en-US" altLang="en-US" dirty="0"/>
              <a:t>A monopoly’s average revenue</a:t>
            </a:r>
          </a:p>
          <a:p>
            <a:pPr lvl="1"/>
            <a:r>
              <a:rPr lang="en-US" altLang="en-US" dirty="0"/>
              <a:t>Revenue per unit sold</a:t>
            </a:r>
          </a:p>
          <a:p>
            <a:pPr lvl="1"/>
            <a:r>
              <a:rPr lang="en-US" altLang="en-US" dirty="0"/>
              <a:t>Total revenue divided by quantity</a:t>
            </a:r>
          </a:p>
          <a:p>
            <a:pPr lvl="1"/>
            <a:r>
              <a:rPr lang="en-US" altLang="en-US" dirty="0"/>
              <a:t>Always equals the price</a:t>
            </a:r>
          </a:p>
        </p:txBody>
      </p:sp>
      <p:sp>
        <p:nvSpPr>
          <p:cNvPr id="19460"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591556F-6BCD-4BDF-BA6C-80C08665E160}" type="slidenum">
              <a:rPr lang="en-US" altLang="en-US" sz="1200" smtClean="0">
                <a:solidFill>
                  <a:srgbClr val="002060"/>
                </a:solidFill>
              </a:rPr>
              <a:pPr eaLnBrk="1" hangingPunct="1"/>
              <a:t>11</a:t>
            </a:fld>
            <a:endParaRPr lang="en-US" altLang="en-US" sz="1200">
              <a:solidFill>
                <a:srgbClr val="002060"/>
              </a:solidFill>
            </a:endParaRPr>
          </a:p>
        </p:txBody>
      </p:sp>
    </p:spTree>
    <p:extLst>
      <p:ext uri="{BB962C8B-B14F-4D97-AF65-F5344CB8AC3E}">
        <p14:creationId xmlns:p14="http://schemas.microsoft.com/office/powerpoint/2010/main" val="12128488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71600" y="76200"/>
            <a:ext cx="7767638" cy="914068"/>
          </a:xfrm>
        </p:spPr>
        <p:txBody>
          <a:bodyPr wrap="square"/>
          <a:lstStyle/>
          <a:p>
            <a:r>
              <a:rPr lang="en-US" altLang="en-US" sz="3600" dirty="0"/>
              <a:t>Production and Pricing Decisions Part 3</a:t>
            </a:r>
          </a:p>
        </p:txBody>
      </p:sp>
      <p:sp>
        <p:nvSpPr>
          <p:cNvPr id="20483" name="Content Placeholder 2"/>
          <p:cNvSpPr>
            <a:spLocks noGrp="1"/>
          </p:cNvSpPr>
          <p:nvPr>
            <p:ph idx="1"/>
          </p:nvPr>
        </p:nvSpPr>
        <p:spPr>
          <a:xfrm>
            <a:off x="228600" y="1089906"/>
            <a:ext cx="8561387" cy="5146675"/>
          </a:xfrm>
        </p:spPr>
        <p:txBody>
          <a:bodyPr/>
          <a:lstStyle/>
          <a:p>
            <a:r>
              <a:rPr lang="en-US" altLang="en-US" dirty="0"/>
              <a:t>A monopoly’s marginal revenue</a:t>
            </a:r>
          </a:p>
          <a:p>
            <a:pPr lvl="1"/>
            <a:r>
              <a:rPr lang="en-US" altLang="en-US" dirty="0"/>
              <a:t>Revenue per each additional unit of output</a:t>
            </a:r>
          </a:p>
          <a:p>
            <a:pPr lvl="2"/>
            <a:r>
              <a:rPr lang="en-US" altLang="en-US" dirty="0"/>
              <a:t>Change in total revenue when output increases by 1 unit</a:t>
            </a:r>
          </a:p>
          <a:p>
            <a:pPr lvl="1"/>
            <a:r>
              <a:rPr lang="en-US" altLang="en-US" dirty="0"/>
              <a:t>MR &lt; P</a:t>
            </a:r>
          </a:p>
          <a:p>
            <a:pPr lvl="2"/>
            <a:r>
              <a:rPr lang="en-US" altLang="en-US" dirty="0"/>
              <a:t>Downward-sloping demand</a:t>
            </a:r>
          </a:p>
          <a:p>
            <a:pPr lvl="2"/>
            <a:r>
              <a:rPr lang="en-US" altLang="en-US" dirty="0"/>
              <a:t>To increase the amount sold, a monopoly firm must lower the price it charges to all customers</a:t>
            </a:r>
          </a:p>
          <a:p>
            <a:pPr lvl="1"/>
            <a:r>
              <a:rPr lang="en-US" altLang="en-US" dirty="0"/>
              <a:t>Can be negative</a:t>
            </a:r>
          </a:p>
        </p:txBody>
      </p:sp>
      <p:sp>
        <p:nvSpPr>
          <p:cNvPr id="2048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48AD98D-07E1-46BC-A6B8-D5EDC72DB1D5}" type="slidenum">
              <a:rPr lang="en-US" altLang="en-US" sz="1200" smtClean="0">
                <a:solidFill>
                  <a:srgbClr val="002060"/>
                </a:solidFill>
              </a:rPr>
              <a:pPr eaLnBrk="1" hangingPunct="1"/>
              <a:t>12</a:t>
            </a:fld>
            <a:endParaRPr lang="en-US" altLang="en-US" sz="1200">
              <a:solidFill>
                <a:srgbClr val="002060"/>
              </a:solidFill>
            </a:endParaRPr>
          </a:p>
        </p:txBody>
      </p:sp>
    </p:spTree>
    <p:extLst>
      <p:ext uri="{BB962C8B-B14F-4D97-AF65-F5344CB8AC3E}">
        <p14:creationId xmlns:p14="http://schemas.microsoft.com/office/powerpoint/2010/main" val="12585953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9550" y="-1"/>
            <a:ext cx="8770938" cy="1008063"/>
          </a:xfrm>
        </p:spPr>
        <p:txBody>
          <a:bodyPr/>
          <a:lstStyle/>
          <a:p>
            <a:r>
              <a:rPr lang="en-US" altLang="en-US" dirty="0"/>
              <a:t>Table 1</a:t>
            </a:r>
            <a:r>
              <a:rPr lang="en-US" altLang="en-US" sz="2800" baseline="0" dirty="0"/>
              <a:t> </a:t>
            </a:r>
            <a:r>
              <a:rPr lang="en-US" altLang="en-US" sz="2800" dirty="0"/>
              <a:t>A Monopoly’s Total, Average, and Marginal Revenue</a:t>
            </a:r>
          </a:p>
        </p:txBody>
      </p:sp>
      <p:graphicFrame>
        <p:nvGraphicFramePr>
          <p:cNvPr id="6" name="Table 5" descr="A table with 5 columns and 10 rows. The column headers are: 1 quantity of water Q; 2 price P; 3 total revenue, begin equation T R equals P multiplied by Q end equation; 4 average revenue, begin equation A R equals start fraction T R over Q end fraction, end equation; and 5 marginal revenue, begin equation M R equals start fraction delta T R over A Q end fraction, end equation."/>
          <p:cNvGraphicFramePr>
            <a:graphicFrameLocks noGrp="1"/>
          </p:cNvGraphicFramePr>
          <p:nvPr>
            <p:extLst>
              <p:ext uri="{D42A27DB-BD31-4B8C-83A1-F6EECF244321}">
                <p14:modId xmlns:p14="http://schemas.microsoft.com/office/powerpoint/2010/main" val="1091494215"/>
              </p:ext>
            </p:extLst>
          </p:nvPr>
        </p:nvGraphicFramePr>
        <p:xfrm>
          <a:off x="1143000" y="1097861"/>
          <a:ext cx="6696076" cy="4846022"/>
        </p:xfrm>
        <a:graphic>
          <a:graphicData uri="http://schemas.openxmlformats.org/drawingml/2006/table">
            <a:tbl>
              <a:tblPr firstRow="1" bandRow="1"/>
              <a:tblGrid>
                <a:gridCol w="1184830">
                  <a:extLst>
                    <a:ext uri="{9D8B030D-6E8A-4147-A177-3AD203B41FA5}">
                      <a16:colId xmlns:a16="http://schemas.microsoft.com/office/drawing/2014/main" val="20000"/>
                    </a:ext>
                  </a:extLst>
                </a:gridCol>
                <a:gridCol w="879645">
                  <a:extLst>
                    <a:ext uri="{9D8B030D-6E8A-4147-A177-3AD203B41FA5}">
                      <a16:colId xmlns:a16="http://schemas.microsoft.com/office/drawing/2014/main" val="20001"/>
                    </a:ext>
                  </a:extLst>
                </a:gridCol>
                <a:gridCol w="1543867">
                  <a:extLst>
                    <a:ext uri="{9D8B030D-6E8A-4147-A177-3AD203B41FA5}">
                      <a16:colId xmlns:a16="http://schemas.microsoft.com/office/drawing/2014/main" val="20002"/>
                    </a:ext>
                  </a:extLst>
                </a:gridCol>
                <a:gridCol w="1543867">
                  <a:extLst>
                    <a:ext uri="{9D8B030D-6E8A-4147-A177-3AD203B41FA5}">
                      <a16:colId xmlns:a16="http://schemas.microsoft.com/office/drawing/2014/main" val="20003"/>
                    </a:ext>
                  </a:extLst>
                </a:gridCol>
                <a:gridCol w="1543867">
                  <a:extLst>
                    <a:ext uri="{9D8B030D-6E8A-4147-A177-3AD203B41FA5}">
                      <a16:colId xmlns:a16="http://schemas.microsoft.com/office/drawing/2014/main" val="20004"/>
                    </a:ext>
                  </a:extLst>
                </a:gridCol>
              </a:tblGrid>
              <a:tr h="126433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dirty="0">
                          <a:latin typeface="Franklin Gothic Medium Cond"/>
                        </a:rPr>
                        <a:t>(1)</a:t>
                      </a:r>
                    </a:p>
                    <a:p>
                      <a:pPr indent="0" algn="ctr"/>
                      <a:endParaRPr lang="en-US" sz="1050" dirty="0">
                        <a:latin typeface="Franklin Gothic Medium Cond"/>
                      </a:endParaRPr>
                    </a:p>
                    <a:p>
                      <a:pPr indent="0" algn="ctr"/>
                      <a:endParaRPr lang="en-US" sz="1050" dirty="0">
                        <a:latin typeface="Franklin Gothic Medium Cond"/>
                      </a:endParaRPr>
                    </a:p>
                    <a:p>
                      <a:pPr indent="0" algn="ctr"/>
                      <a:endParaRPr lang="en-US" sz="1050" dirty="0">
                        <a:latin typeface="Franklin Gothic Medium Cond"/>
                      </a:endParaRPr>
                    </a:p>
                    <a:p>
                      <a:pPr indent="0" algn="ctr">
                        <a:lnSpc>
                          <a:spcPts val="2025"/>
                        </a:lnSpc>
                      </a:pPr>
                      <a:r>
                        <a:rPr lang="en-US" sz="1050" dirty="0">
                          <a:latin typeface="Franklin Gothic Medium Cond"/>
                        </a:rPr>
                        <a:t>Quantity of Water</a:t>
                      </a:r>
                    </a:p>
                    <a:p>
                      <a:pPr indent="0" algn="ctr">
                        <a:lnSpc>
                          <a:spcPts val="2025"/>
                        </a:lnSpc>
                      </a:pPr>
                      <a:r>
                        <a:rPr lang="en-US" sz="1050" i="1" dirty="0">
                          <a:latin typeface="Franklin Gothic Medium Cond"/>
                        </a:rPr>
                        <a:t> </a:t>
                      </a:r>
                      <a:r>
                        <a:rPr lang="en-US" sz="1050" i="1" spc="100" dirty="0">
                          <a:latin typeface="Franklin Gothic Medium Cond"/>
                        </a:rPr>
                        <a:t>(Q)</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76200" indent="0" algn="ctr"/>
                      <a:r>
                        <a:rPr lang="en-US" sz="1050" dirty="0">
                          <a:latin typeface="Franklin Gothic Medium Cond"/>
                        </a:rPr>
                        <a:t>(2)</a:t>
                      </a:r>
                    </a:p>
                    <a:p>
                      <a:pPr marR="76200" indent="0" algn="ctr"/>
                      <a:endParaRPr lang="en-US" sz="1050" dirty="0">
                        <a:latin typeface="Franklin Gothic Medium Cond"/>
                      </a:endParaRPr>
                    </a:p>
                    <a:p>
                      <a:pPr marR="76200" indent="0" algn="ctr"/>
                      <a:endParaRPr lang="en-US" sz="1050" dirty="0">
                        <a:latin typeface="Franklin Gothic Medium Cond"/>
                      </a:endParaRPr>
                    </a:p>
                    <a:p>
                      <a:pPr marR="76200" indent="0" algn="ctr"/>
                      <a:endParaRPr lang="en-US" sz="1050" dirty="0">
                        <a:latin typeface="Franklin Gothic Medium Cond"/>
                      </a:endParaRPr>
                    </a:p>
                    <a:p>
                      <a:pPr indent="0" algn="ctr">
                        <a:lnSpc>
                          <a:spcPts val="2100"/>
                        </a:lnSpc>
                      </a:pPr>
                      <a:r>
                        <a:rPr lang="en-US" sz="1050" dirty="0">
                          <a:latin typeface="Franklin Gothic Medium Cond"/>
                        </a:rPr>
                        <a:t>Price </a:t>
                      </a:r>
                    </a:p>
                    <a:p>
                      <a:pPr indent="0" algn="ctr">
                        <a:lnSpc>
                          <a:spcPts val="2100"/>
                        </a:lnSpc>
                      </a:pPr>
                      <a:r>
                        <a:rPr lang="en-US" sz="1050" i="1" spc="100" dirty="0">
                          <a:latin typeface="Franklin Gothic Medium Cond"/>
                        </a:rPr>
                        <a:t>(P)</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100" dirty="0">
                          <a:latin typeface="Franklin Gothic Medium Cond"/>
                        </a:rPr>
                        <a:t>(3)</a:t>
                      </a:r>
                    </a:p>
                    <a:p>
                      <a:pPr indent="0" algn="ctr"/>
                      <a:endParaRPr lang="en-US" sz="1050" spc="100" dirty="0">
                        <a:latin typeface="Franklin Gothic Medium Cond"/>
                      </a:endParaRPr>
                    </a:p>
                    <a:p>
                      <a:pPr indent="0" algn="ctr"/>
                      <a:endParaRPr lang="en-US" sz="1050" spc="100" dirty="0">
                        <a:latin typeface="Franklin Gothic Medium Cond"/>
                      </a:endParaRPr>
                    </a:p>
                    <a:p>
                      <a:pPr indent="0" algn="ctr"/>
                      <a:endParaRPr lang="en-US" sz="1050" spc="100" dirty="0">
                        <a:latin typeface="Franklin Gothic Medium Cond"/>
                      </a:endParaRPr>
                    </a:p>
                    <a:p>
                      <a:pPr indent="0" algn="ctr">
                        <a:lnSpc>
                          <a:spcPts val="1950"/>
                        </a:lnSpc>
                      </a:pPr>
                      <a:r>
                        <a:rPr lang="en-US" sz="1050" dirty="0">
                          <a:latin typeface="Franklin Gothic Medium Cond"/>
                        </a:rPr>
                        <a:t>Total Revenue </a:t>
                      </a:r>
                    </a:p>
                    <a:p>
                      <a:pPr indent="0" algn="ctr">
                        <a:lnSpc>
                          <a:spcPts val="1950"/>
                        </a:lnSpc>
                      </a:pPr>
                      <a:r>
                        <a:rPr lang="en-US" sz="1050" i="1" dirty="0">
                          <a:latin typeface="Franklin Gothic Medium Cond"/>
                        </a:rPr>
                        <a:t>(TR = P </a:t>
                      </a:r>
                      <a:r>
                        <a:rPr lang="en-US" sz="1050" i="1" spc="50" dirty="0">
                          <a:latin typeface="Franklin Gothic Medium Cond"/>
                        </a:rPr>
                        <a:t>x </a:t>
                      </a:r>
                      <a:r>
                        <a:rPr lang="en-US" sz="1050" i="1" spc="100" dirty="0">
                          <a:latin typeface="Franklin Gothic Medium Cond"/>
                        </a:rPr>
                        <a:t>Q)</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indent="0" algn="ctr">
                        <a:lnSpc>
                          <a:spcPts val="1950"/>
                        </a:lnSpc>
                      </a:pPr>
                      <a:r>
                        <a:rPr lang="en-US" sz="1050" i="0" spc="100" dirty="0">
                          <a:latin typeface="Franklin Gothic Medium Cond"/>
                        </a:rPr>
                        <a:t>(4)</a:t>
                      </a:r>
                    </a:p>
                    <a:p>
                      <a:pPr indent="0" algn="ctr">
                        <a:lnSpc>
                          <a:spcPts val="1950"/>
                        </a:lnSpc>
                      </a:pPr>
                      <a:endParaRPr lang="en-US" sz="1050" i="0" spc="100" dirty="0">
                        <a:latin typeface="Franklin Gothic Medium Cond"/>
                      </a:endParaRPr>
                    </a:p>
                    <a:p>
                      <a:pPr indent="0" algn="ctr">
                        <a:lnSpc>
                          <a:spcPts val="1950"/>
                        </a:lnSpc>
                      </a:pPr>
                      <a:endParaRPr lang="en-US" sz="1050" i="0" spc="100" dirty="0">
                        <a:latin typeface="Franklin Gothic Medium Cond"/>
                      </a:endParaRPr>
                    </a:p>
                    <a:p>
                      <a:pPr indent="0" algn="ctr">
                        <a:lnSpc>
                          <a:spcPts val="1950"/>
                        </a:lnSpc>
                      </a:pPr>
                      <a:r>
                        <a:rPr lang="en-US" sz="1050" i="0" spc="100" dirty="0">
                          <a:latin typeface="Franklin Gothic Medium Cond"/>
                        </a:rPr>
                        <a:t>Average</a:t>
                      </a:r>
                      <a:r>
                        <a:rPr lang="en-US" sz="1050" i="0" spc="100" baseline="0" dirty="0">
                          <a:latin typeface="Franklin Gothic Medium Cond"/>
                        </a:rPr>
                        <a:t> Revenue</a:t>
                      </a:r>
                    </a:p>
                    <a:p>
                      <a:pPr indent="0" algn="ctr">
                        <a:lnSpc>
                          <a:spcPts val="1950"/>
                        </a:lnSpc>
                      </a:pPr>
                      <a:r>
                        <a:rPr lang="en-US" sz="1050" i="1" spc="100" baseline="0" dirty="0">
                          <a:latin typeface="Franklin Gothic Medium Cond"/>
                        </a:rPr>
                        <a:t>(AR = TR/Q)</a:t>
                      </a:r>
                      <a:endParaRPr lang="en-US" sz="1050" i="1" spc="100" dirty="0">
                        <a:latin typeface="Franklin Gothic Medium Con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indent="0" algn="ctr">
                        <a:lnSpc>
                          <a:spcPts val="1950"/>
                        </a:lnSpc>
                      </a:pPr>
                      <a:r>
                        <a:rPr lang="en-US" sz="1050" i="0" spc="100" dirty="0">
                          <a:latin typeface="Franklin Gothic Medium Cond"/>
                        </a:rPr>
                        <a:t>(5)</a:t>
                      </a:r>
                    </a:p>
                    <a:p>
                      <a:pPr indent="0" algn="ctr">
                        <a:lnSpc>
                          <a:spcPts val="1950"/>
                        </a:lnSpc>
                      </a:pPr>
                      <a:endParaRPr lang="en-US" sz="1050" i="0" spc="100" dirty="0">
                        <a:latin typeface="Franklin Gothic Medium Cond"/>
                      </a:endParaRPr>
                    </a:p>
                    <a:p>
                      <a:pPr indent="0" algn="ctr">
                        <a:lnSpc>
                          <a:spcPts val="1950"/>
                        </a:lnSpc>
                      </a:pPr>
                      <a:endParaRPr lang="en-US" sz="1050" i="0" spc="100" dirty="0">
                        <a:latin typeface="Franklin Gothic Medium Cond"/>
                      </a:endParaRPr>
                    </a:p>
                    <a:p>
                      <a:pPr indent="0" algn="ctr">
                        <a:lnSpc>
                          <a:spcPts val="1950"/>
                        </a:lnSpc>
                      </a:pPr>
                      <a:r>
                        <a:rPr lang="en-US" sz="1050" i="0" spc="100" dirty="0">
                          <a:latin typeface="Franklin Gothic Medium Cond"/>
                        </a:rPr>
                        <a:t>Marginal</a:t>
                      </a:r>
                      <a:r>
                        <a:rPr lang="en-US" sz="1050" i="0" spc="100" baseline="0" dirty="0">
                          <a:latin typeface="Franklin Gothic Medium Cond"/>
                        </a:rPr>
                        <a:t> Revenue</a:t>
                      </a:r>
                    </a:p>
                    <a:p>
                      <a:pPr indent="0" algn="ctr">
                        <a:lnSpc>
                          <a:spcPts val="1950"/>
                        </a:lnSpc>
                      </a:pPr>
                      <a:r>
                        <a:rPr lang="en-US" sz="1050" b="0" i="1" spc="200" dirty="0">
                          <a:latin typeface="Franklin Gothic Medium Cond" panose="020B0606030402020204" pitchFamily="34" charset="0"/>
                        </a:rPr>
                        <a:t>(MR= (</a:t>
                      </a:r>
                      <a:r>
                        <a:rPr lang="en-US" sz="1050" b="0" i="1" spc="200" dirty="0">
                          <a:latin typeface="Franklin Gothic Medium Cond" panose="020B0606030402020204" pitchFamily="34" charset="0"/>
                          <a:cs typeface="Arial" panose="020B0604020202020204" pitchFamily="34" charset="0"/>
                        </a:rPr>
                        <a:t>∆</a:t>
                      </a:r>
                      <a:r>
                        <a:rPr lang="en-US" sz="1050" b="0" i="1" spc="200" dirty="0">
                          <a:latin typeface="Franklin Gothic Medium Cond" panose="020B0606030402020204" pitchFamily="34" charset="0"/>
                        </a:rPr>
                        <a:t>TR/AQ)</a:t>
                      </a:r>
                      <a:endParaRPr lang="en-US" sz="1050" i="0" spc="100" dirty="0">
                        <a:latin typeface="Franklin Gothic Medium Con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764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0 gallons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450" dirty="0">
                          <a:latin typeface="Franklin Gothic Medium Cond"/>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050" dirty="0">
                          <a:solidFill>
                            <a:schemeClr val="bg1"/>
                          </a:solidFill>
                        </a:rPr>
                        <a:t>empty</a:t>
                      </a:r>
                      <a:endParaRPr sz="105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4231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9525" indent="0" algn="ctr"/>
                      <a:r>
                        <a:rPr lang="en-US" sz="1050" spc="50" dirty="0">
                          <a:latin typeface="Franklin Gothic Medium Cond"/>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4231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0" dirty="0">
                          <a:latin typeface="Franklin Gothic Medium Cond"/>
                        </a:rPr>
                        <a:t>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5548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24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5548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28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5548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30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73808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30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lnSpc>
                          <a:spcPts val="4050"/>
                        </a:lnSpc>
                      </a:pPr>
                      <a:r>
                        <a:rPr lang="en-US" sz="1050" spc="50" dirty="0">
                          <a:latin typeface="Franklin Gothic Medium Cond"/>
                        </a:rPr>
                        <a:t>0</a:t>
                      </a:r>
                    </a:p>
                    <a:p>
                      <a:pPr indent="0" algn="ctr">
                        <a:lnSpc>
                          <a:spcPts val="4050"/>
                        </a:lnSpc>
                      </a:pPr>
                      <a:r>
                        <a:rPr lang="en-US" sz="1050" spc="50" dirty="0">
                          <a:latin typeface="Franklin Gothic Medium Cond"/>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4231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28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R="9525" indent="0" algn="ctr"/>
                      <a:r>
                        <a:rPr lang="en-US" sz="1050" spc="50" dirty="0">
                          <a:latin typeface="Franklin Gothic Medium Cond"/>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2699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a:latin typeface="Franklin Gothic Medium Cond"/>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a:latin typeface="Franklin Gothic Medium Cond"/>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24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050" spc="50" dirty="0">
                          <a:latin typeface="Franklin Gothic Medium Cond"/>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endParaRPr sz="105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bl>
          </a:graphicData>
        </a:graphic>
      </p:graphicFrame>
      <p:sp>
        <p:nvSpPr>
          <p:cNvPr id="21508" name="Footer Placeholder 3"/>
          <p:cNvSpPr>
            <a:spLocks noGrp="1"/>
          </p:cNvSpPr>
          <p:nvPr>
            <p:ph type="ftr" sz="quarter" idx="14"/>
          </p:nvPr>
        </p:nvSpPr>
        <p:spPr bwMode="auto">
          <a:xfrm>
            <a:off x="1" y="6352697"/>
            <a:ext cx="8534400" cy="5005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7"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C301BBC-AD64-4697-BC36-39351C79DE66}" type="slidenum">
              <a:rPr lang="en-US" altLang="en-US" sz="1200" smtClean="0">
                <a:solidFill>
                  <a:srgbClr val="002060"/>
                </a:solidFill>
              </a:rPr>
              <a:pPr eaLnBrk="1" hangingPunct="1"/>
              <a:t>13</a:t>
            </a:fld>
            <a:endParaRPr lang="en-US" altLang="en-US" sz="1200">
              <a:solidFill>
                <a:srgbClr val="002060"/>
              </a:solidFill>
            </a:endParaRPr>
          </a:p>
        </p:txBody>
      </p:sp>
    </p:spTree>
    <p:extLst>
      <p:ext uri="{BB962C8B-B14F-4D97-AF65-F5344CB8AC3E}">
        <p14:creationId xmlns:p14="http://schemas.microsoft.com/office/powerpoint/2010/main" val="365603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447800" y="1"/>
            <a:ext cx="7691438" cy="1025524"/>
          </a:xfrm>
        </p:spPr>
        <p:txBody>
          <a:bodyPr wrap="square"/>
          <a:lstStyle/>
          <a:p>
            <a:r>
              <a:rPr lang="en-US" altLang="en-US" sz="3600" dirty="0"/>
              <a:t>Production and Pricing Decisions Part</a:t>
            </a:r>
            <a:r>
              <a:rPr lang="en-US" altLang="en-US" sz="3600" baseline="0" dirty="0"/>
              <a:t> 4</a:t>
            </a:r>
            <a:endParaRPr lang="en-US" altLang="en-US" sz="3600" dirty="0"/>
          </a:p>
        </p:txBody>
      </p:sp>
      <p:sp>
        <p:nvSpPr>
          <p:cNvPr id="22531" name="Content Placeholder 2"/>
          <p:cNvSpPr>
            <a:spLocks noGrp="1"/>
          </p:cNvSpPr>
          <p:nvPr>
            <p:ph idx="1"/>
          </p:nvPr>
        </p:nvSpPr>
        <p:spPr>
          <a:xfrm>
            <a:off x="228600" y="1143000"/>
            <a:ext cx="8457991" cy="4689475"/>
          </a:xfrm>
        </p:spPr>
        <p:txBody>
          <a:bodyPr/>
          <a:lstStyle/>
          <a:p>
            <a:r>
              <a:rPr lang="en-US" altLang="en-US" dirty="0"/>
              <a:t>Increase in quantity sold</a:t>
            </a:r>
          </a:p>
          <a:p>
            <a:pPr lvl="1"/>
            <a:r>
              <a:rPr lang="en-US" altLang="en-US" dirty="0"/>
              <a:t>Output effect</a:t>
            </a:r>
          </a:p>
          <a:p>
            <a:pPr lvl="2"/>
            <a:r>
              <a:rPr lang="en-US" altLang="en-US" dirty="0"/>
              <a:t>Q is higher: increase total revenue</a:t>
            </a:r>
          </a:p>
          <a:p>
            <a:pPr lvl="1"/>
            <a:r>
              <a:rPr lang="en-US" altLang="en-US" dirty="0"/>
              <a:t>Price effect</a:t>
            </a:r>
          </a:p>
          <a:p>
            <a:pPr lvl="2"/>
            <a:r>
              <a:rPr lang="en-US" altLang="en-US" dirty="0"/>
              <a:t>P is lower: decrease total revenue</a:t>
            </a:r>
          </a:p>
          <a:p>
            <a:r>
              <a:rPr lang="en-US" altLang="en-US" dirty="0"/>
              <a:t>Because MR &lt; P</a:t>
            </a:r>
          </a:p>
          <a:p>
            <a:pPr lvl="1"/>
            <a:r>
              <a:rPr lang="en-US" altLang="en-US" dirty="0"/>
              <a:t>Marginal-revenue curve is below the demand curve</a:t>
            </a:r>
          </a:p>
        </p:txBody>
      </p:sp>
      <p:sp>
        <p:nvSpPr>
          <p:cNvPr id="22532" name="Footer Placeholder 4"/>
          <p:cNvSpPr>
            <a:spLocks noGrp="1"/>
          </p:cNvSpPr>
          <p:nvPr>
            <p:ph type="ftr" sz="quarter" idx="11"/>
          </p:nvPr>
        </p:nvSpPr>
        <p:spPr bwMode="auto">
          <a:xfrm>
            <a:off x="-48849" y="6359857"/>
            <a:ext cx="8583249" cy="5147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xfrm>
            <a:off x="8615558" y="6423025"/>
            <a:ext cx="523680" cy="392061"/>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4E477C1-D383-48EE-A3ED-7F25171976B1}" type="slidenum">
              <a:rPr lang="en-US" altLang="en-US" sz="1200" smtClean="0">
                <a:solidFill>
                  <a:srgbClr val="002060"/>
                </a:solidFill>
              </a:rPr>
              <a:pPr eaLnBrk="1" hangingPunct="1"/>
              <a:t>14</a:t>
            </a:fld>
            <a:endParaRPr lang="en-US" altLang="en-US" sz="1200">
              <a:solidFill>
                <a:srgbClr val="002060"/>
              </a:solidFill>
            </a:endParaRPr>
          </a:p>
        </p:txBody>
      </p:sp>
    </p:spTree>
    <p:extLst>
      <p:ext uri="{BB962C8B-B14F-4D97-AF65-F5344CB8AC3E}">
        <p14:creationId xmlns:p14="http://schemas.microsoft.com/office/powerpoint/2010/main" val="20984013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09550" y="0"/>
            <a:ext cx="8770938" cy="990600"/>
          </a:xfrm>
        </p:spPr>
        <p:txBody>
          <a:bodyPr/>
          <a:lstStyle/>
          <a:p>
            <a:r>
              <a:rPr lang="en-US" altLang="en-US" dirty="0"/>
              <a:t>Figure 3</a:t>
            </a:r>
            <a:r>
              <a:rPr lang="en-US" altLang="en-US" sz="2800" baseline="0" dirty="0"/>
              <a:t> </a:t>
            </a:r>
            <a:r>
              <a:rPr lang="en-US" altLang="en-US" sz="2800" dirty="0"/>
              <a:t>Demand and Marginal-Revenue Curves for a Monopoly</a:t>
            </a:r>
          </a:p>
        </p:txBody>
      </p:sp>
      <p:sp>
        <p:nvSpPr>
          <p:cNvPr id="3" name="Text Placeholder 2"/>
          <p:cNvSpPr>
            <a:spLocks noGrp="1"/>
          </p:cNvSpPr>
          <p:nvPr>
            <p:ph type="body" sz="quarter" idx="12"/>
          </p:nvPr>
        </p:nvSpPr>
        <p:spPr>
          <a:xfrm>
            <a:off x="152400" y="5029200"/>
            <a:ext cx="8738550" cy="1295400"/>
          </a:xfrm>
        </p:spPr>
        <p:txBody>
          <a:bodyPr/>
          <a:lstStyle/>
          <a:p>
            <a:r>
              <a:rPr lang="en-US" dirty="0"/>
              <a:t>The demand curve shows how the quantity sold affects the price of the good. </a:t>
            </a:r>
          </a:p>
          <a:p>
            <a:r>
              <a:rPr lang="en-US" dirty="0"/>
              <a:t>The marginal-revenue curve shows how the firm’s revenue changes when the quantity increases by 1 unit. </a:t>
            </a:r>
          </a:p>
          <a:p>
            <a:r>
              <a:rPr lang="en-US" dirty="0"/>
              <a:t>Because the price on all units sold must fall if the monopoly increases production, marginal revenue is less than the price.</a:t>
            </a:r>
          </a:p>
        </p:txBody>
      </p:sp>
      <p:pic>
        <p:nvPicPr>
          <p:cNvPr id="2" name="Picture 1" descr="A line graph where the x axis is quantity of water and the y axis is labeled price. There are two negative lines, marginal revenue and demand, average revenue. Both lines begin at a quantity of 0 and a price of $11. The marginal revenue curve is steeper than the demand or average revenue curve. The marginal revenue line ends at quantity of almost eight and negative four dollars. The demand, average revenue, line ends at quantity of eight and a price of three dollars."/>
          <p:cNvPicPr>
            <a:picLocks noChangeAspect="1"/>
          </p:cNvPicPr>
          <p:nvPr/>
        </p:nvPicPr>
        <p:blipFill>
          <a:blip r:embed="rId2"/>
          <a:stretch>
            <a:fillRect/>
          </a:stretch>
        </p:blipFill>
        <p:spPr>
          <a:xfrm>
            <a:off x="1219200" y="1063195"/>
            <a:ext cx="5562600" cy="3892980"/>
          </a:xfrm>
          <a:prstGeom prst="rect">
            <a:avLst/>
          </a:prstGeom>
        </p:spPr>
      </p:pic>
      <p:sp>
        <p:nvSpPr>
          <p:cNvPr id="23556" name="Footer Placeholder 3"/>
          <p:cNvSpPr>
            <a:spLocks noGrp="1"/>
          </p:cNvSpPr>
          <p:nvPr>
            <p:ph type="ftr" sz="quarter" idx="14"/>
          </p:nvPr>
        </p:nvSpPr>
        <p:spPr bwMode="auto">
          <a:xfrm>
            <a:off x="1" y="6400800"/>
            <a:ext cx="8534399" cy="452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5"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65EFB3F-BD2C-4F4D-9549-ED9F625415C4}" type="slidenum">
              <a:rPr lang="en-US" altLang="en-US" sz="1200" smtClean="0">
                <a:solidFill>
                  <a:srgbClr val="002060"/>
                </a:solidFill>
              </a:rPr>
              <a:pPr eaLnBrk="1" hangingPunct="1"/>
              <a:t>15</a:t>
            </a:fld>
            <a:endParaRPr lang="en-US" altLang="en-US" sz="1200">
              <a:solidFill>
                <a:srgbClr val="002060"/>
              </a:solidFill>
            </a:endParaRPr>
          </a:p>
        </p:txBody>
      </p:sp>
    </p:spTree>
    <p:extLst>
      <p:ext uri="{BB962C8B-B14F-4D97-AF65-F5344CB8AC3E}">
        <p14:creationId xmlns:p14="http://schemas.microsoft.com/office/powerpoint/2010/main" val="91642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79761" y="25637"/>
            <a:ext cx="7772400" cy="914400"/>
          </a:xfrm>
        </p:spPr>
        <p:txBody>
          <a:bodyPr wrap="square"/>
          <a:lstStyle/>
          <a:p>
            <a:r>
              <a:rPr lang="en-US" altLang="en-US" sz="3600" dirty="0"/>
              <a:t>Production and Pricing Decisions Part</a:t>
            </a:r>
            <a:r>
              <a:rPr lang="en-US" altLang="en-US" sz="3600" baseline="0" dirty="0"/>
              <a:t> 5</a:t>
            </a:r>
            <a:endParaRPr lang="en-US" altLang="en-US" sz="3600" dirty="0"/>
          </a:p>
        </p:txBody>
      </p:sp>
      <p:sp>
        <p:nvSpPr>
          <p:cNvPr id="24579" name="Content Placeholder 2"/>
          <p:cNvSpPr>
            <a:spLocks noGrp="1"/>
          </p:cNvSpPr>
          <p:nvPr>
            <p:ph idx="1"/>
          </p:nvPr>
        </p:nvSpPr>
        <p:spPr>
          <a:xfrm>
            <a:off x="277813" y="1025525"/>
            <a:ext cx="8485187" cy="4765675"/>
          </a:xfrm>
        </p:spPr>
        <p:txBody>
          <a:bodyPr/>
          <a:lstStyle/>
          <a:p>
            <a:r>
              <a:rPr lang="en-US" altLang="en-US" dirty="0"/>
              <a:t>Profit maximization</a:t>
            </a:r>
          </a:p>
          <a:p>
            <a:pPr lvl="1"/>
            <a:r>
              <a:rPr lang="en-US" altLang="en-US" dirty="0"/>
              <a:t>If MR &gt; MC: increase production</a:t>
            </a:r>
          </a:p>
          <a:p>
            <a:pPr lvl="1"/>
            <a:r>
              <a:rPr lang="en-US" altLang="en-US" dirty="0"/>
              <a:t>If MC &gt; MR: produce less</a:t>
            </a:r>
          </a:p>
          <a:p>
            <a:pPr lvl="1"/>
            <a:r>
              <a:rPr lang="en-US" altLang="en-US" dirty="0"/>
              <a:t>Maximize profit</a:t>
            </a:r>
          </a:p>
          <a:p>
            <a:pPr lvl="2"/>
            <a:r>
              <a:rPr lang="en-US" altLang="en-US" dirty="0"/>
              <a:t>Produce quantity where MR=MC</a:t>
            </a:r>
          </a:p>
          <a:p>
            <a:pPr lvl="2"/>
            <a:r>
              <a:rPr lang="en-US" altLang="en-US" dirty="0"/>
              <a:t>Intersection of the marginal-revenue curve and the marginal-cost curve</a:t>
            </a:r>
          </a:p>
          <a:p>
            <a:pPr lvl="2"/>
            <a:r>
              <a:rPr lang="en-US" altLang="en-US" dirty="0"/>
              <a:t>Price: on the demand curve</a:t>
            </a:r>
          </a:p>
        </p:txBody>
      </p:sp>
      <p:sp>
        <p:nvSpPr>
          <p:cNvPr id="2458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16F50DC-B0EC-494C-A1BC-999532FEF4E8}" type="slidenum">
              <a:rPr lang="en-US" altLang="en-US" sz="1200" smtClean="0">
                <a:solidFill>
                  <a:srgbClr val="002060"/>
                </a:solidFill>
              </a:rPr>
              <a:pPr eaLnBrk="1" hangingPunct="1"/>
              <a:t>16</a:t>
            </a:fld>
            <a:endParaRPr lang="en-US" altLang="en-US" sz="1200">
              <a:solidFill>
                <a:srgbClr val="002060"/>
              </a:solidFill>
            </a:endParaRPr>
          </a:p>
        </p:txBody>
      </p:sp>
    </p:spTree>
    <p:extLst>
      <p:ext uri="{BB962C8B-B14F-4D97-AF65-F5344CB8AC3E}">
        <p14:creationId xmlns:p14="http://schemas.microsoft.com/office/powerpoint/2010/main" val="38237948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Figure 4</a:t>
            </a:r>
            <a:r>
              <a:rPr lang="en-US" altLang="en-US" baseline="0" dirty="0"/>
              <a:t> </a:t>
            </a:r>
            <a:r>
              <a:rPr lang="en-US" altLang="en-US" sz="2800" dirty="0"/>
              <a:t>Profit Maximization for a Monopoly</a:t>
            </a:r>
            <a:endParaRPr lang="en-US" altLang="en-US" dirty="0"/>
          </a:p>
        </p:txBody>
      </p:sp>
      <p:sp>
        <p:nvSpPr>
          <p:cNvPr id="3" name="Text Placeholder 2"/>
          <p:cNvSpPr>
            <a:spLocks noGrp="1"/>
          </p:cNvSpPr>
          <p:nvPr>
            <p:ph type="body" sz="quarter" idx="12"/>
          </p:nvPr>
        </p:nvSpPr>
        <p:spPr>
          <a:xfrm>
            <a:off x="190477" y="5327650"/>
            <a:ext cx="8830693" cy="996950"/>
          </a:xfrm>
        </p:spPr>
        <p:txBody>
          <a:bodyPr/>
          <a:lstStyle/>
          <a:p>
            <a:r>
              <a:rPr lang="en-US" dirty="0"/>
              <a:t>A monopoly maximizes profit by choosing the quantity at which marginal revenue equals marginal cost (point A). </a:t>
            </a:r>
          </a:p>
          <a:p>
            <a:r>
              <a:rPr lang="en-US" dirty="0"/>
              <a:t>It then uses the demand curve to find the price that will induce consumers to buy that quantity (point B).</a:t>
            </a:r>
          </a:p>
        </p:txBody>
      </p:sp>
      <p:pic>
        <p:nvPicPr>
          <p:cNvPr id="2" name="Picture 1" descr="A line graph where the x axis is quantity and the y axis is costs and revenue. There are three lines: marginal cost, average total cost, demand, and marginal revenue curves. Marginal cost increases as quantity increases, the demand and marginal revenue curve decrease as quantity increases. The marginal revenue curve is steeper than the demand curve. Average total cost decreased in between 0 quantity and quantity 1, after quantity 1 average total cost increases. The intersection of the marginal revenue curve and the marginal cost revenue determines the profit maximizing quantity and the demand curve shows the price consistent with this quantity.  Point A is the intersection of the marginal revenue curve and marginal cost curve and point B is the monopoly price on the demand curve."/>
          <p:cNvPicPr>
            <a:picLocks noChangeAspect="1"/>
          </p:cNvPicPr>
          <p:nvPr/>
        </p:nvPicPr>
        <p:blipFill>
          <a:blip r:embed="rId2"/>
          <a:stretch>
            <a:fillRect/>
          </a:stretch>
        </p:blipFill>
        <p:spPr>
          <a:xfrm>
            <a:off x="609600" y="990600"/>
            <a:ext cx="7789271" cy="4038600"/>
          </a:xfrm>
          <a:prstGeom prst="rect">
            <a:avLst/>
          </a:prstGeom>
        </p:spPr>
      </p:pic>
      <p:sp>
        <p:nvSpPr>
          <p:cNvPr id="25604" name="Footer Placeholder 3"/>
          <p:cNvSpPr>
            <a:spLocks noGrp="1"/>
          </p:cNvSpPr>
          <p:nvPr>
            <p:ph type="ftr" sz="quarter" idx="14"/>
          </p:nvPr>
        </p:nvSpPr>
        <p:spPr bwMode="auto">
          <a:xfrm>
            <a:off x="76200" y="6419674"/>
            <a:ext cx="8458200" cy="4335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3"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6FD09C8-372B-4C72-A900-BA806F1A3A96}" type="slidenum">
              <a:rPr lang="en-US" altLang="en-US" sz="1200" smtClean="0">
                <a:solidFill>
                  <a:srgbClr val="002060"/>
                </a:solidFill>
              </a:rPr>
              <a:pPr eaLnBrk="1" hangingPunct="1"/>
              <a:t>17</a:t>
            </a:fld>
            <a:endParaRPr lang="en-US" altLang="en-US" sz="1200">
              <a:solidFill>
                <a:srgbClr val="002060"/>
              </a:solidFill>
            </a:endParaRPr>
          </a:p>
        </p:txBody>
      </p:sp>
    </p:spTree>
    <p:extLst>
      <p:ext uri="{BB962C8B-B14F-4D97-AF65-F5344CB8AC3E}">
        <p14:creationId xmlns:p14="http://schemas.microsoft.com/office/powerpoint/2010/main" val="42495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447800" y="8546"/>
            <a:ext cx="7691438" cy="1016979"/>
          </a:xfrm>
        </p:spPr>
        <p:txBody>
          <a:bodyPr wrap="square"/>
          <a:lstStyle/>
          <a:p>
            <a:r>
              <a:rPr lang="en-US" altLang="en-US" sz="3600" dirty="0"/>
              <a:t>Production and Pricing Decisions Part 6</a:t>
            </a:r>
          </a:p>
        </p:txBody>
      </p:sp>
      <p:sp>
        <p:nvSpPr>
          <p:cNvPr id="26627" name="Content Placeholder 2"/>
          <p:cNvSpPr>
            <a:spLocks noGrp="1"/>
          </p:cNvSpPr>
          <p:nvPr>
            <p:ph idx="1"/>
          </p:nvPr>
        </p:nvSpPr>
        <p:spPr>
          <a:xfrm>
            <a:off x="277813" y="1101725"/>
            <a:ext cx="8340725" cy="4841875"/>
          </a:xfrm>
        </p:spPr>
        <p:txBody>
          <a:bodyPr/>
          <a:lstStyle/>
          <a:p>
            <a:r>
              <a:rPr lang="en-US" altLang="en-US" dirty="0"/>
              <a:t>Profit maximization</a:t>
            </a:r>
          </a:p>
          <a:p>
            <a:pPr lvl="1"/>
            <a:r>
              <a:rPr lang="en-US" altLang="en-US" dirty="0"/>
              <a:t>Perfect competition: P=MR=MC</a:t>
            </a:r>
          </a:p>
          <a:p>
            <a:pPr lvl="2"/>
            <a:r>
              <a:rPr lang="en-US" altLang="en-US" dirty="0"/>
              <a:t>Price equals marginal cost</a:t>
            </a:r>
          </a:p>
          <a:p>
            <a:pPr lvl="1"/>
            <a:r>
              <a:rPr lang="en-US" altLang="en-US" dirty="0"/>
              <a:t>Monopoly: P&gt;MR=MC </a:t>
            </a:r>
          </a:p>
          <a:p>
            <a:pPr lvl="2"/>
            <a:r>
              <a:rPr lang="en-US" altLang="en-US" dirty="0"/>
              <a:t>Price exceeds marginal cost</a:t>
            </a:r>
          </a:p>
          <a:p>
            <a:r>
              <a:rPr lang="en-US" altLang="en-US" dirty="0"/>
              <a:t>A monopoly’s profit</a:t>
            </a:r>
          </a:p>
          <a:p>
            <a:pPr lvl="1"/>
            <a:r>
              <a:rPr lang="en-US" altLang="en-US" dirty="0"/>
              <a:t>Profit = TR – TC = (P – ATC) </a:t>
            </a:r>
            <a:r>
              <a:rPr lang="en-US" altLang="en-US" dirty="0">
                <a:cs typeface="Arial" charset="0"/>
              </a:rPr>
              <a:t>ˣ</a:t>
            </a:r>
            <a:r>
              <a:rPr lang="en-US" altLang="en-US" dirty="0"/>
              <a:t> Q</a:t>
            </a:r>
          </a:p>
        </p:txBody>
      </p:sp>
      <p:sp>
        <p:nvSpPr>
          <p:cNvPr id="2662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04D7ABB-86A2-4444-8796-52FE90E35AA1}" type="slidenum">
              <a:rPr lang="en-US" altLang="en-US" sz="1200" smtClean="0">
                <a:solidFill>
                  <a:srgbClr val="002060"/>
                </a:solidFill>
              </a:rPr>
              <a:pPr eaLnBrk="1" hangingPunct="1"/>
              <a:t>18</a:t>
            </a:fld>
            <a:endParaRPr lang="en-US" altLang="en-US" sz="1200">
              <a:solidFill>
                <a:srgbClr val="002060"/>
              </a:solidFill>
            </a:endParaRPr>
          </a:p>
        </p:txBody>
      </p:sp>
    </p:spTree>
    <p:extLst>
      <p:ext uri="{BB962C8B-B14F-4D97-AF65-F5344CB8AC3E}">
        <p14:creationId xmlns:p14="http://schemas.microsoft.com/office/powerpoint/2010/main" val="2528960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Figure 5</a:t>
            </a:r>
            <a:r>
              <a:rPr lang="en-US" altLang="en-US" baseline="0" dirty="0"/>
              <a:t> </a:t>
            </a:r>
            <a:r>
              <a:rPr lang="en-US" altLang="en-US" sz="2800" dirty="0"/>
              <a:t>The Monopolist’s Profit</a:t>
            </a:r>
          </a:p>
        </p:txBody>
      </p:sp>
      <p:sp>
        <p:nvSpPr>
          <p:cNvPr id="2" name="Text Placeholder 1"/>
          <p:cNvSpPr>
            <a:spLocks noGrp="1"/>
          </p:cNvSpPr>
          <p:nvPr>
            <p:ph type="body" sz="quarter" idx="12"/>
          </p:nvPr>
        </p:nvSpPr>
        <p:spPr>
          <a:xfrm>
            <a:off x="152400" y="5257800"/>
            <a:ext cx="8812213" cy="1011084"/>
          </a:xfrm>
        </p:spPr>
        <p:txBody>
          <a:bodyPr/>
          <a:lstStyle/>
          <a:p>
            <a:r>
              <a:rPr lang="en-US" dirty="0"/>
              <a:t>The area of the box BCDE equals the profit of the monopoly firm. </a:t>
            </a:r>
          </a:p>
          <a:p>
            <a:r>
              <a:rPr lang="en-US" dirty="0"/>
              <a:t>The height of the box (BC) is price minus average total cost, which equals profit per unit sold. </a:t>
            </a:r>
          </a:p>
          <a:p>
            <a:r>
              <a:rPr lang="en-US" dirty="0"/>
              <a:t>The width of the box (DC) is the number of units sold.</a:t>
            </a:r>
          </a:p>
        </p:txBody>
      </p:sp>
      <p:pic>
        <p:nvPicPr>
          <p:cNvPr id="3" name="Picture 2" descr="A line graph where the x axis is quantity and the y axis is costs and revenue. There are four lines: marginal cost, average total cost, demand, and marginal revenue. Marginal cost increases as quantity increases, the demand and marginal revenue curve decrease as quantity increases. The marginal revenue curve is steeper than the demand curve. Average total cost decreased in between 0 quantity and the maximum quantity, after max average total cost increases. Point B is at max quantity and monopoly price on the demand curve, point c is at max quantity and average total cost on the average total cost curve, point D is at 0 quantity and average total cost, and point E is at 0 quantity and monopoly price. The area in between the four points are monopoly profit."/>
          <p:cNvPicPr>
            <a:picLocks noChangeAspect="1"/>
          </p:cNvPicPr>
          <p:nvPr/>
        </p:nvPicPr>
        <p:blipFill>
          <a:blip r:embed="rId2"/>
          <a:stretch>
            <a:fillRect/>
          </a:stretch>
        </p:blipFill>
        <p:spPr>
          <a:xfrm>
            <a:off x="685800" y="674007"/>
            <a:ext cx="7620000" cy="4354286"/>
          </a:xfrm>
          <a:prstGeom prst="rect">
            <a:avLst/>
          </a:prstGeom>
        </p:spPr>
      </p:pic>
      <p:sp>
        <p:nvSpPr>
          <p:cNvPr id="27652" name="Footer Placeholder 3"/>
          <p:cNvSpPr>
            <a:spLocks noGrp="1"/>
          </p:cNvSpPr>
          <p:nvPr>
            <p:ph type="ftr" sz="quarter" idx="14"/>
          </p:nvPr>
        </p:nvSpPr>
        <p:spPr bwMode="auto">
          <a:xfrm>
            <a:off x="9258" y="6462430"/>
            <a:ext cx="8448942" cy="3908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087BFAC-355C-48AF-BF70-6B13A09EBB30}" type="slidenum">
              <a:rPr lang="en-US" altLang="en-US" sz="1200" smtClean="0">
                <a:solidFill>
                  <a:srgbClr val="002060"/>
                </a:solidFill>
              </a:rPr>
              <a:pPr eaLnBrk="1" hangingPunct="1"/>
              <a:t>19</a:t>
            </a:fld>
            <a:endParaRPr lang="en-US" altLang="en-US" sz="1200">
              <a:solidFill>
                <a:srgbClr val="002060"/>
              </a:solidFill>
            </a:endParaRPr>
          </a:p>
        </p:txBody>
      </p:sp>
    </p:spTree>
    <p:extLst>
      <p:ext uri="{BB962C8B-B14F-4D97-AF65-F5344CB8AC3E}">
        <p14:creationId xmlns:p14="http://schemas.microsoft.com/office/powerpoint/2010/main" val="57929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Why Monopolies Arise Part 1</a:t>
            </a:r>
          </a:p>
        </p:txBody>
      </p:sp>
      <p:sp>
        <p:nvSpPr>
          <p:cNvPr id="10243" name="Content Placeholder 2"/>
          <p:cNvSpPr>
            <a:spLocks noGrp="1"/>
          </p:cNvSpPr>
          <p:nvPr>
            <p:ph idx="1"/>
          </p:nvPr>
        </p:nvSpPr>
        <p:spPr>
          <a:xfrm>
            <a:off x="277813" y="1025525"/>
            <a:ext cx="8408987" cy="5146675"/>
          </a:xfrm>
        </p:spPr>
        <p:txBody>
          <a:bodyPr/>
          <a:lstStyle/>
          <a:p>
            <a:r>
              <a:rPr lang="en-US" altLang="en-US" dirty="0"/>
              <a:t>Market power</a:t>
            </a:r>
          </a:p>
          <a:p>
            <a:pPr lvl="1"/>
            <a:r>
              <a:rPr lang="en-US" altLang="en-US" dirty="0"/>
              <a:t>Alters the relationship between a firm’s costs and the selling price</a:t>
            </a:r>
          </a:p>
          <a:p>
            <a:r>
              <a:rPr lang="en-US" altLang="en-US" dirty="0"/>
              <a:t>Monopoly</a:t>
            </a:r>
          </a:p>
          <a:p>
            <a:pPr lvl="1"/>
            <a:r>
              <a:rPr lang="en-US" altLang="en-US" dirty="0"/>
              <a:t>Charges a price that exceeds marginal cost </a:t>
            </a:r>
          </a:p>
          <a:p>
            <a:pPr lvl="1"/>
            <a:r>
              <a:rPr lang="en-US" altLang="en-US" dirty="0"/>
              <a:t>A high price reduces the quantity purchased</a:t>
            </a:r>
          </a:p>
          <a:p>
            <a:pPr lvl="1"/>
            <a:r>
              <a:rPr lang="en-US" altLang="en-US" dirty="0"/>
              <a:t>Outcome: often not the best for society</a:t>
            </a:r>
          </a:p>
        </p:txBody>
      </p:sp>
      <p:sp>
        <p:nvSpPr>
          <p:cNvPr id="1024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E124294-473D-4C1D-AD78-921BBE160876}" type="slidenum">
              <a:rPr lang="en-US" altLang="en-US" sz="1200" smtClean="0">
                <a:solidFill>
                  <a:srgbClr val="002060"/>
                </a:solidFill>
              </a:rPr>
              <a:pPr eaLnBrk="1" hangingPunct="1"/>
              <a:t>2</a:t>
            </a:fld>
            <a:endParaRPr lang="en-US" altLang="en-US" sz="1200">
              <a:solidFill>
                <a:srgbClr val="002060"/>
              </a:solidFill>
            </a:endParaRPr>
          </a:p>
        </p:txBody>
      </p:sp>
    </p:spTree>
    <p:extLst>
      <p:ext uri="{BB962C8B-B14F-4D97-AF65-F5344CB8AC3E}">
        <p14:creationId xmlns:p14="http://schemas.microsoft.com/office/powerpoint/2010/main" val="8452058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nchor="t"/>
          <a:lstStyle/>
          <a:p>
            <a:r>
              <a:rPr lang="en-US" altLang="en-US" dirty="0"/>
              <a:t>Monopoly Drugs versus Generic Drugs</a:t>
            </a:r>
          </a:p>
        </p:txBody>
      </p:sp>
      <p:sp>
        <p:nvSpPr>
          <p:cNvPr id="28675" name="Content Placeholder 1"/>
          <p:cNvSpPr>
            <a:spLocks noGrp="1"/>
          </p:cNvSpPr>
          <p:nvPr>
            <p:ph idx="1"/>
          </p:nvPr>
        </p:nvSpPr>
        <p:spPr>
          <a:xfrm>
            <a:off x="457200" y="688622"/>
            <a:ext cx="8458200" cy="5559778"/>
          </a:xfrm>
        </p:spPr>
        <p:txBody>
          <a:bodyPr/>
          <a:lstStyle/>
          <a:p>
            <a:r>
              <a:rPr lang="en-US" altLang="en-US" dirty="0"/>
              <a:t>Market for pharmaceutical drugs</a:t>
            </a:r>
          </a:p>
          <a:p>
            <a:pPr lvl="1"/>
            <a:r>
              <a:rPr lang="en-US" altLang="en-US" dirty="0"/>
              <a:t>New drug, patent laws, monopoly</a:t>
            </a:r>
          </a:p>
          <a:p>
            <a:pPr lvl="2"/>
            <a:r>
              <a:rPr lang="en-US" altLang="en-US" dirty="0"/>
              <a:t>Produce Q where MR=MC</a:t>
            </a:r>
          </a:p>
          <a:p>
            <a:pPr lvl="2"/>
            <a:r>
              <a:rPr lang="en-US" altLang="en-US" dirty="0"/>
              <a:t>P&gt;MC</a:t>
            </a:r>
          </a:p>
          <a:p>
            <a:pPr lvl="1"/>
            <a:r>
              <a:rPr lang="en-US" altLang="en-US" dirty="0"/>
              <a:t>Generic drugs: competitive market</a:t>
            </a:r>
          </a:p>
          <a:p>
            <a:pPr lvl="2"/>
            <a:r>
              <a:rPr lang="en-US" altLang="en-US" dirty="0"/>
              <a:t>Produce Q where MR=MC</a:t>
            </a:r>
          </a:p>
          <a:p>
            <a:pPr lvl="2"/>
            <a:r>
              <a:rPr lang="en-US" altLang="en-US" dirty="0"/>
              <a:t>And P=MC</a:t>
            </a:r>
          </a:p>
          <a:p>
            <a:r>
              <a:rPr lang="en-US" altLang="en-US" dirty="0"/>
              <a:t>Price of the competitively produced generic drug</a:t>
            </a:r>
          </a:p>
          <a:p>
            <a:pPr lvl="1"/>
            <a:r>
              <a:rPr lang="en-US" altLang="en-US" dirty="0"/>
              <a:t>Below the monopolist’s price</a:t>
            </a:r>
          </a:p>
        </p:txBody>
      </p:sp>
      <p:sp>
        <p:nvSpPr>
          <p:cNvPr id="28676" name="Footer Placeholder 4"/>
          <p:cNvSpPr>
            <a:spLocks noGrp="1"/>
          </p:cNvSpPr>
          <p:nvPr>
            <p:ph type="ftr" sz="quarter" idx="11"/>
          </p:nvPr>
        </p:nvSpPr>
        <p:spPr bwMode="auto">
          <a:xfrm>
            <a:off x="0" y="6400801"/>
            <a:ext cx="8534400" cy="457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D2CC704-F7A7-4D90-9654-9EC0DEDF264E}" type="slidenum">
              <a:rPr lang="en-US" altLang="en-US" sz="1200" smtClean="0">
                <a:solidFill>
                  <a:srgbClr val="002060"/>
                </a:solidFill>
              </a:rPr>
              <a:pPr eaLnBrk="1" hangingPunct="1"/>
              <a:t>20</a:t>
            </a:fld>
            <a:endParaRPr lang="en-US" altLang="en-US" sz="1200">
              <a:solidFill>
                <a:srgbClr val="002060"/>
              </a:solidFill>
            </a:endParaRPr>
          </a:p>
        </p:txBody>
      </p:sp>
    </p:spTree>
    <p:extLst>
      <p:ext uri="{BB962C8B-B14F-4D97-AF65-F5344CB8AC3E}">
        <p14:creationId xmlns:p14="http://schemas.microsoft.com/office/powerpoint/2010/main" val="374226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Figure 6</a:t>
            </a:r>
            <a:r>
              <a:rPr lang="en-US" altLang="en-US" baseline="0" dirty="0"/>
              <a:t> </a:t>
            </a:r>
            <a:r>
              <a:rPr lang="en-US" altLang="en-US" sz="2800" dirty="0"/>
              <a:t>The Market for Drugs</a:t>
            </a:r>
          </a:p>
        </p:txBody>
      </p:sp>
      <p:sp>
        <p:nvSpPr>
          <p:cNvPr id="2" name="Text Placeholder 1"/>
          <p:cNvSpPr>
            <a:spLocks noGrp="1"/>
          </p:cNvSpPr>
          <p:nvPr>
            <p:ph type="body" sz="quarter" idx="12"/>
          </p:nvPr>
        </p:nvSpPr>
        <p:spPr>
          <a:xfrm>
            <a:off x="228600" y="5159374"/>
            <a:ext cx="8673982" cy="1165226"/>
          </a:xfrm>
        </p:spPr>
        <p:txBody>
          <a:bodyPr/>
          <a:lstStyle/>
          <a:p>
            <a:r>
              <a:rPr lang="en-US" dirty="0"/>
              <a:t>When a patent gives a firm a monopoly over the sale of a drug, the firm charges the monopoly price, which is well above the marginal cost of making the drug. When the patent on a drug runs out, new firms enter the market, making it more competitive. As a result, the price falls from the monopoly price to marginal cost.</a:t>
            </a:r>
          </a:p>
        </p:txBody>
      </p:sp>
      <p:pic>
        <p:nvPicPr>
          <p:cNvPr id="3" name="Picture 2" descr="A line graph where the axis is quantity and the y axis is costs and revenue. There are three lines: marginal cost, demand, and marginal revenue. The marginal revenue and demand curve decrease as quantity increases. The marginal revenue curve is steeper than the demand curve. The marginal cost curve is horizontal. As the quantity increases, marginal cost remains at the price after patent expires. The marginal cost curve and marginal revenue curve intersect at monopoly quantity and price after expires. There is a point on the demand curve at monopoly quantity and price during patent life. The marginal cost curve and demand curve intersect at competitive quantity and the price after patent expires."/>
          <p:cNvPicPr>
            <a:picLocks noChangeAspect="1"/>
          </p:cNvPicPr>
          <p:nvPr/>
        </p:nvPicPr>
        <p:blipFill>
          <a:blip r:embed="rId2"/>
          <a:stretch>
            <a:fillRect/>
          </a:stretch>
        </p:blipFill>
        <p:spPr>
          <a:xfrm>
            <a:off x="1143000" y="762000"/>
            <a:ext cx="6858000" cy="4157319"/>
          </a:xfrm>
          <a:prstGeom prst="rect">
            <a:avLst/>
          </a:prstGeom>
        </p:spPr>
      </p:pic>
      <p:sp>
        <p:nvSpPr>
          <p:cNvPr id="29700" name="Footer Placeholder 3"/>
          <p:cNvSpPr>
            <a:spLocks noGrp="1"/>
          </p:cNvSpPr>
          <p:nvPr>
            <p:ph type="ftr" sz="quarter" idx="14"/>
          </p:nvPr>
        </p:nvSpPr>
        <p:spPr bwMode="auto">
          <a:xfrm>
            <a:off x="1" y="6473824"/>
            <a:ext cx="8381999" cy="37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69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286B808-54B4-4629-B754-68571504E919}" type="slidenum">
              <a:rPr lang="en-US" altLang="en-US" sz="1200" smtClean="0">
                <a:solidFill>
                  <a:srgbClr val="002060"/>
                </a:solidFill>
              </a:rPr>
              <a:pPr eaLnBrk="1" hangingPunct="1"/>
              <a:t>21</a:t>
            </a:fld>
            <a:endParaRPr lang="en-US" altLang="en-US" sz="1200">
              <a:solidFill>
                <a:srgbClr val="002060"/>
              </a:solidFill>
            </a:endParaRPr>
          </a:p>
        </p:txBody>
      </p:sp>
    </p:spTree>
    <p:extLst>
      <p:ext uri="{BB962C8B-B14F-4D97-AF65-F5344CB8AC3E}">
        <p14:creationId xmlns:p14="http://schemas.microsoft.com/office/powerpoint/2010/main" val="61964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40068" y="152400"/>
            <a:ext cx="7803931" cy="889661"/>
          </a:xfrm>
        </p:spPr>
        <p:txBody>
          <a:bodyPr wrap="square" anchor="t"/>
          <a:lstStyle/>
          <a:p>
            <a:r>
              <a:rPr lang="en-US" altLang="en-US" sz="3400" dirty="0"/>
              <a:t>The Welfare Cost of Monopolies Part 1</a:t>
            </a:r>
          </a:p>
        </p:txBody>
      </p:sp>
      <p:sp>
        <p:nvSpPr>
          <p:cNvPr id="30723" name="Content Placeholder 2"/>
          <p:cNvSpPr>
            <a:spLocks noGrp="1"/>
          </p:cNvSpPr>
          <p:nvPr>
            <p:ph idx="1"/>
          </p:nvPr>
        </p:nvSpPr>
        <p:spPr>
          <a:xfrm>
            <a:off x="277813" y="1143000"/>
            <a:ext cx="8561387" cy="4537075"/>
          </a:xfrm>
        </p:spPr>
        <p:txBody>
          <a:bodyPr/>
          <a:lstStyle/>
          <a:p>
            <a:r>
              <a:rPr lang="en-US" altLang="en-US" dirty="0"/>
              <a:t>Total surplus</a:t>
            </a:r>
          </a:p>
          <a:p>
            <a:pPr lvl="1"/>
            <a:r>
              <a:rPr lang="en-US" altLang="en-US" dirty="0"/>
              <a:t>Economic well-being of buyers and sellers in a market</a:t>
            </a:r>
          </a:p>
          <a:p>
            <a:pPr lvl="1"/>
            <a:r>
              <a:rPr lang="en-US" altLang="en-US" dirty="0"/>
              <a:t>Sum of consumer surplus and producer surplus</a:t>
            </a:r>
          </a:p>
          <a:p>
            <a:r>
              <a:rPr lang="en-US" altLang="en-US" dirty="0"/>
              <a:t>Consumer surplus</a:t>
            </a:r>
          </a:p>
          <a:p>
            <a:pPr lvl="1"/>
            <a:r>
              <a:rPr lang="en-US" altLang="en-US" dirty="0"/>
              <a:t>Consumers’ willingness to pay for a good</a:t>
            </a:r>
          </a:p>
          <a:p>
            <a:pPr lvl="1"/>
            <a:r>
              <a:rPr lang="en-US" altLang="en-US" dirty="0"/>
              <a:t>Minus the amount they actually pay for it</a:t>
            </a:r>
          </a:p>
        </p:txBody>
      </p:sp>
      <p:sp>
        <p:nvSpPr>
          <p:cNvPr id="3072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7BACB2F-9A6C-4B61-894E-FFB67CB02370}" type="slidenum">
              <a:rPr lang="en-US" altLang="en-US" sz="1200" smtClean="0">
                <a:solidFill>
                  <a:srgbClr val="002060"/>
                </a:solidFill>
              </a:rPr>
              <a:pPr eaLnBrk="1" hangingPunct="1"/>
              <a:t>22</a:t>
            </a:fld>
            <a:endParaRPr lang="en-US" altLang="en-US" sz="1200">
              <a:solidFill>
                <a:srgbClr val="002060"/>
              </a:solidFill>
            </a:endParaRPr>
          </a:p>
        </p:txBody>
      </p:sp>
    </p:spTree>
    <p:extLst>
      <p:ext uri="{BB962C8B-B14F-4D97-AF65-F5344CB8AC3E}">
        <p14:creationId xmlns:p14="http://schemas.microsoft.com/office/powerpoint/2010/main" val="38040184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371600" y="152400"/>
            <a:ext cx="7543800" cy="796925"/>
          </a:xfrm>
        </p:spPr>
        <p:txBody>
          <a:bodyPr wrap="square" anchor="t"/>
          <a:lstStyle/>
          <a:p>
            <a:r>
              <a:rPr lang="en-US" altLang="en-US" sz="3300" dirty="0"/>
              <a:t>The Welfare Cost of Monopolies Part 2</a:t>
            </a:r>
          </a:p>
        </p:txBody>
      </p:sp>
      <p:sp>
        <p:nvSpPr>
          <p:cNvPr id="31747" name="Content Placeholder 2"/>
          <p:cNvSpPr>
            <a:spLocks noGrp="1"/>
          </p:cNvSpPr>
          <p:nvPr>
            <p:ph idx="1"/>
          </p:nvPr>
        </p:nvSpPr>
        <p:spPr>
          <a:xfrm>
            <a:off x="280662" y="1087770"/>
            <a:ext cx="8637587" cy="5146675"/>
          </a:xfrm>
        </p:spPr>
        <p:txBody>
          <a:bodyPr/>
          <a:lstStyle/>
          <a:p>
            <a:r>
              <a:rPr lang="en-US" altLang="en-US" dirty="0"/>
              <a:t>Producer surplus</a:t>
            </a:r>
          </a:p>
          <a:p>
            <a:pPr lvl="1"/>
            <a:r>
              <a:rPr lang="en-US" altLang="en-US" dirty="0"/>
              <a:t>Amount producers receive for a good</a:t>
            </a:r>
          </a:p>
          <a:p>
            <a:pPr lvl="1"/>
            <a:r>
              <a:rPr lang="en-US" altLang="en-US" dirty="0"/>
              <a:t>Minus their costs of producing it</a:t>
            </a:r>
          </a:p>
          <a:p>
            <a:r>
              <a:rPr lang="en-US" altLang="en-US" dirty="0"/>
              <a:t>Benevolent planner: maximize total surplus</a:t>
            </a:r>
          </a:p>
          <a:p>
            <a:pPr lvl="1"/>
            <a:r>
              <a:rPr lang="en-US" altLang="en-US" dirty="0"/>
              <a:t>Socially efficient outcome</a:t>
            </a:r>
          </a:p>
          <a:p>
            <a:pPr lvl="1"/>
            <a:r>
              <a:rPr lang="en-US" altLang="en-US" dirty="0"/>
              <a:t>Produce quantity where</a:t>
            </a:r>
          </a:p>
          <a:p>
            <a:pPr lvl="2"/>
            <a:r>
              <a:rPr lang="en-US" altLang="en-US" dirty="0"/>
              <a:t>Marginal cost curve intersects demand curve</a:t>
            </a:r>
          </a:p>
          <a:p>
            <a:pPr lvl="1"/>
            <a:r>
              <a:rPr lang="en-US" altLang="en-US" dirty="0"/>
              <a:t>Charge P=MC</a:t>
            </a:r>
          </a:p>
        </p:txBody>
      </p:sp>
      <p:sp>
        <p:nvSpPr>
          <p:cNvPr id="3174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1A23A22-9796-4CAE-9DD9-348D0EF2ABBF}" type="slidenum">
              <a:rPr lang="en-US" altLang="en-US" sz="1200" smtClean="0">
                <a:solidFill>
                  <a:srgbClr val="002060"/>
                </a:solidFill>
              </a:rPr>
              <a:pPr eaLnBrk="1" hangingPunct="1"/>
              <a:t>23</a:t>
            </a:fld>
            <a:endParaRPr lang="en-US" altLang="en-US" sz="1200">
              <a:solidFill>
                <a:srgbClr val="002060"/>
              </a:solidFill>
            </a:endParaRPr>
          </a:p>
        </p:txBody>
      </p:sp>
    </p:spTree>
    <p:extLst>
      <p:ext uri="{BB962C8B-B14F-4D97-AF65-F5344CB8AC3E}">
        <p14:creationId xmlns:p14="http://schemas.microsoft.com/office/powerpoint/2010/main" val="22015592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a:t>Figure 7</a:t>
            </a:r>
            <a:r>
              <a:rPr lang="en-US" altLang="en-US" sz="2800" baseline="0" dirty="0"/>
              <a:t> </a:t>
            </a:r>
            <a:r>
              <a:rPr lang="en-US" altLang="en-US" sz="2800" dirty="0"/>
              <a:t>The Efficient Level of Output</a:t>
            </a:r>
          </a:p>
        </p:txBody>
      </p:sp>
      <p:sp>
        <p:nvSpPr>
          <p:cNvPr id="2" name="Text Placeholder 1"/>
          <p:cNvSpPr>
            <a:spLocks noGrp="1"/>
          </p:cNvSpPr>
          <p:nvPr>
            <p:ph type="body" sz="quarter" idx="12"/>
          </p:nvPr>
        </p:nvSpPr>
        <p:spPr>
          <a:xfrm>
            <a:off x="154111" y="4970282"/>
            <a:ext cx="8881816" cy="1295400"/>
          </a:xfrm>
        </p:spPr>
        <p:txBody>
          <a:bodyPr/>
          <a:lstStyle/>
          <a:p>
            <a:r>
              <a:rPr lang="en-US" dirty="0"/>
              <a:t>A benevolent social planner maximizes total surplus in the market by choosing the level of output where the demand curve and marginal-cost curve intersect. </a:t>
            </a:r>
          </a:p>
          <a:p>
            <a:r>
              <a:rPr lang="en-US" dirty="0"/>
              <a:t>Below this level, the value of the good to the marginal buyer (as reflected in the demand curve) exceeds the marginal cost of making the good. </a:t>
            </a:r>
          </a:p>
          <a:p>
            <a:r>
              <a:rPr lang="en-US" dirty="0"/>
              <a:t>Above this level, the value to the marginal buyer is less than marginal cost.</a:t>
            </a:r>
          </a:p>
        </p:txBody>
      </p:sp>
      <p:pic>
        <p:nvPicPr>
          <p:cNvPr id="3" name="Picture 2" descr="A line graph where the x axis is labeled quantity and the y axis is labeled costs and revenue. Marginal cost increases as quantity increases and demand (value to buyers) decreases as quantity increases. The point at which marginal cost and demand intersect is the efficient quantity. In between 0 quantity and the efficient quantity, value to buyers is greater than cost to sellers or monopolists. From the efficient quantity and higher, the value to buyers is less than cost to sellers."/>
          <p:cNvPicPr>
            <a:picLocks noChangeAspect="1"/>
          </p:cNvPicPr>
          <p:nvPr/>
        </p:nvPicPr>
        <p:blipFill>
          <a:blip r:embed="rId2"/>
          <a:stretch>
            <a:fillRect/>
          </a:stretch>
        </p:blipFill>
        <p:spPr>
          <a:xfrm>
            <a:off x="762000" y="609600"/>
            <a:ext cx="7162800" cy="4195582"/>
          </a:xfrm>
          <a:prstGeom prst="rect">
            <a:avLst/>
          </a:prstGeom>
        </p:spPr>
      </p:pic>
      <p:sp>
        <p:nvSpPr>
          <p:cNvPr id="32772" name="Footer Placeholder 3"/>
          <p:cNvSpPr>
            <a:spLocks noGrp="1"/>
          </p:cNvSpPr>
          <p:nvPr>
            <p:ph type="ftr" sz="quarter" idx="14"/>
          </p:nvPr>
        </p:nvSpPr>
        <p:spPr bwMode="auto">
          <a:xfrm>
            <a:off x="1" y="6430782"/>
            <a:ext cx="8458199" cy="4224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65234A8-CF9E-415D-886D-F50D9EA636C2}" type="slidenum">
              <a:rPr lang="en-US" altLang="en-US" sz="1200" smtClean="0">
                <a:solidFill>
                  <a:srgbClr val="002060"/>
                </a:solidFill>
              </a:rPr>
              <a:pPr eaLnBrk="1" hangingPunct="1"/>
              <a:t>24</a:t>
            </a:fld>
            <a:endParaRPr lang="en-US" altLang="en-US" sz="1200">
              <a:solidFill>
                <a:srgbClr val="002060"/>
              </a:solidFill>
            </a:endParaRPr>
          </a:p>
        </p:txBody>
      </p:sp>
    </p:spTree>
    <p:extLst>
      <p:ext uri="{BB962C8B-B14F-4D97-AF65-F5344CB8AC3E}">
        <p14:creationId xmlns:p14="http://schemas.microsoft.com/office/powerpoint/2010/main" val="178423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447800" y="152400"/>
            <a:ext cx="7620000" cy="796925"/>
          </a:xfrm>
        </p:spPr>
        <p:txBody>
          <a:bodyPr wrap="square" anchor="t"/>
          <a:lstStyle/>
          <a:p>
            <a:r>
              <a:rPr lang="en-US" altLang="en-US" sz="3300" dirty="0"/>
              <a:t>The Welfare Cost of Monopolies Part 3</a:t>
            </a:r>
          </a:p>
        </p:txBody>
      </p:sp>
      <p:sp>
        <p:nvSpPr>
          <p:cNvPr id="33795" name="Content Placeholder 2"/>
          <p:cNvSpPr>
            <a:spLocks noGrp="1"/>
          </p:cNvSpPr>
          <p:nvPr>
            <p:ph idx="1"/>
          </p:nvPr>
        </p:nvSpPr>
        <p:spPr>
          <a:xfrm>
            <a:off x="317501" y="1163970"/>
            <a:ext cx="8561387" cy="4551030"/>
          </a:xfrm>
        </p:spPr>
        <p:txBody>
          <a:bodyPr/>
          <a:lstStyle/>
          <a:p>
            <a:r>
              <a:rPr lang="en-US" altLang="en-US" dirty="0"/>
              <a:t>Monopoly </a:t>
            </a:r>
          </a:p>
          <a:p>
            <a:pPr lvl="1"/>
            <a:r>
              <a:rPr lang="en-US" altLang="en-US" dirty="0"/>
              <a:t>Produce quantity where MC = MR</a:t>
            </a:r>
          </a:p>
          <a:p>
            <a:pPr lvl="1"/>
            <a:r>
              <a:rPr lang="en-US" altLang="en-US" dirty="0"/>
              <a:t>Produces less than the socially efficient quantity of output</a:t>
            </a:r>
          </a:p>
          <a:p>
            <a:pPr lvl="1"/>
            <a:r>
              <a:rPr lang="en-US" altLang="en-US" dirty="0"/>
              <a:t>Charge P &gt; MC</a:t>
            </a:r>
          </a:p>
          <a:p>
            <a:pPr lvl="1"/>
            <a:r>
              <a:rPr lang="en-US" altLang="en-US" dirty="0"/>
              <a:t>Deadweight loss</a:t>
            </a:r>
          </a:p>
          <a:p>
            <a:pPr lvl="2"/>
            <a:r>
              <a:rPr lang="en-US" altLang="en-US" dirty="0"/>
              <a:t>Triangle between the demand curve  and MC curve</a:t>
            </a: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6638880-6B70-4E16-96FD-804FA06DAC16}" type="slidenum">
              <a:rPr lang="en-US" altLang="en-US" sz="1200" smtClean="0">
                <a:solidFill>
                  <a:srgbClr val="002060"/>
                </a:solidFill>
              </a:rPr>
              <a:pPr eaLnBrk="1" hangingPunct="1"/>
              <a:t>25</a:t>
            </a:fld>
            <a:endParaRPr lang="en-US" altLang="en-US" sz="1200" dirty="0">
              <a:solidFill>
                <a:srgbClr val="002060"/>
              </a:solidFill>
            </a:endParaRPr>
          </a:p>
        </p:txBody>
      </p:sp>
    </p:spTree>
    <p:extLst>
      <p:ext uri="{BB962C8B-B14F-4D97-AF65-F5344CB8AC3E}">
        <p14:creationId xmlns:p14="http://schemas.microsoft.com/office/powerpoint/2010/main" val="40351744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Figure 8</a:t>
            </a:r>
            <a:r>
              <a:rPr lang="en-US" altLang="en-US" baseline="0" dirty="0"/>
              <a:t> </a:t>
            </a:r>
            <a:r>
              <a:rPr lang="en-US" altLang="en-US" sz="2800" dirty="0"/>
              <a:t>The Inefficiency of Monopoly</a:t>
            </a:r>
          </a:p>
        </p:txBody>
      </p:sp>
      <p:sp>
        <p:nvSpPr>
          <p:cNvPr id="2" name="Text Placeholder 1"/>
          <p:cNvSpPr>
            <a:spLocks noGrp="1"/>
          </p:cNvSpPr>
          <p:nvPr>
            <p:ph type="body" sz="quarter" idx="12"/>
          </p:nvPr>
        </p:nvSpPr>
        <p:spPr>
          <a:xfrm>
            <a:off x="125993" y="5066264"/>
            <a:ext cx="8938051" cy="1295399"/>
          </a:xfrm>
        </p:spPr>
        <p:txBody>
          <a:bodyPr/>
          <a:lstStyle/>
          <a:p>
            <a:r>
              <a:rPr lang="en-US" dirty="0"/>
              <a:t>Because a monopoly charges a price above marginal cost, not all consumers who value the good at more than its cost buy it. Thus, the quantity produced and sold by a monopoly is below the socially efficient level. The deadweight loss is represented by the area of the triangle between the demand curve (which reflects the value of the good to consumers) and the marginal-cost curve (which reflects the costs of the monopoly producer).</a:t>
            </a:r>
          </a:p>
        </p:txBody>
      </p:sp>
      <p:pic>
        <p:nvPicPr>
          <p:cNvPr id="3" name="Picture 2" descr="A line graph where the x axis is labeled quantity and the y axis is labeled costs and revenue. There are three lines: marginal cost, demand, and marginal revenue. The marginal revenue and demand curves decrease as the quantity increases, the marginal revenue curve is steeper than the demand curve. Marginal cost increases as the quantity increases. Marginal cost and marginal revenue intersect at monopoly quantity. The demand and marginal cost lines intersect at efficient quantity. There is a point on the demand curve at monopoly quantity and monopoly price. The prices in between the three points is a triangle labeled deadweight loss."/>
          <p:cNvPicPr>
            <a:picLocks noChangeAspect="1"/>
          </p:cNvPicPr>
          <p:nvPr/>
        </p:nvPicPr>
        <p:blipFill>
          <a:blip r:embed="rId2"/>
          <a:stretch>
            <a:fillRect/>
          </a:stretch>
        </p:blipFill>
        <p:spPr>
          <a:xfrm>
            <a:off x="838200" y="609600"/>
            <a:ext cx="7315200" cy="4325932"/>
          </a:xfrm>
          <a:prstGeom prst="rect">
            <a:avLst/>
          </a:prstGeom>
        </p:spPr>
      </p:pic>
      <p:sp>
        <p:nvSpPr>
          <p:cNvPr id="34820" name="Footer Placeholder 3"/>
          <p:cNvSpPr>
            <a:spLocks noGrp="1"/>
          </p:cNvSpPr>
          <p:nvPr>
            <p:ph type="ftr" sz="quarter" idx="14"/>
          </p:nvPr>
        </p:nvSpPr>
        <p:spPr bwMode="auto">
          <a:xfrm>
            <a:off x="1" y="6473824"/>
            <a:ext cx="8534400" cy="384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1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CAE3330-212F-4253-A6FE-C330039A7E47}" type="slidenum">
              <a:rPr lang="en-US" altLang="en-US" sz="1200" smtClean="0">
                <a:solidFill>
                  <a:srgbClr val="002060"/>
                </a:solidFill>
              </a:rPr>
              <a:pPr eaLnBrk="1" hangingPunct="1"/>
              <a:t>26</a:t>
            </a:fld>
            <a:endParaRPr lang="en-US" altLang="en-US" sz="1200">
              <a:solidFill>
                <a:srgbClr val="002060"/>
              </a:solidFill>
            </a:endParaRPr>
          </a:p>
        </p:txBody>
      </p:sp>
    </p:spTree>
    <p:extLst>
      <p:ext uri="{BB962C8B-B14F-4D97-AF65-F5344CB8AC3E}">
        <p14:creationId xmlns:p14="http://schemas.microsoft.com/office/powerpoint/2010/main" val="25476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371600" y="152400"/>
            <a:ext cx="7620000" cy="838200"/>
          </a:xfrm>
        </p:spPr>
        <p:txBody>
          <a:bodyPr wrap="square" anchor="t"/>
          <a:lstStyle/>
          <a:p>
            <a:r>
              <a:rPr lang="en-US" altLang="en-US" sz="3300" dirty="0"/>
              <a:t>The Welfare Cost of Monopolies Part 4</a:t>
            </a:r>
          </a:p>
        </p:txBody>
      </p:sp>
      <p:sp>
        <p:nvSpPr>
          <p:cNvPr id="35843" name="Content Placeholder 2"/>
          <p:cNvSpPr>
            <a:spLocks noGrp="1"/>
          </p:cNvSpPr>
          <p:nvPr>
            <p:ph idx="1"/>
          </p:nvPr>
        </p:nvSpPr>
        <p:spPr>
          <a:xfrm>
            <a:off x="228600" y="1177925"/>
            <a:ext cx="8485187" cy="4765675"/>
          </a:xfrm>
        </p:spPr>
        <p:txBody>
          <a:bodyPr/>
          <a:lstStyle/>
          <a:p>
            <a:r>
              <a:rPr lang="en-US" altLang="en-US" dirty="0"/>
              <a:t>The monopoly’s profit: a social cost?</a:t>
            </a:r>
          </a:p>
          <a:p>
            <a:pPr lvl="1"/>
            <a:r>
              <a:rPr lang="en-US" altLang="en-US" dirty="0"/>
              <a:t>Monopoly - higher profit</a:t>
            </a:r>
          </a:p>
          <a:p>
            <a:pPr lvl="2"/>
            <a:r>
              <a:rPr lang="en-US" altLang="en-US" dirty="0"/>
              <a:t>Not a reduction of economic welfare</a:t>
            </a:r>
          </a:p>
          <a:p>
            <a:pPr lvl="3"/>
            <a:r>
              <a:rPr lang="en-US" altLang="en-US" dirty="0"/>
              <a:t>Bigger producer surplus</a:t>
            </a:r>
          </a:p>
          <a:p>
            <a:pPr lvl="3"/>
            <a:r>
              <a:rPr lang="en-US" altLang="en-US" dirty="0"/>
              <a:t>Smaller consumer surplus </a:t>
            </a:r>
          </a:p>
          <a:p>
            <a:pPr lvl="2"/>
            <a:r>
              <a:rPr lang="en-US" altLang="en-US" dirty="0"/>
              <a:t>Not a social problem</a:t>
            </a:r>
          </a:p>
          <a:p>
            <a:pPr lvl="1"/>
            <a:r>
              <a:rPr lang="en-US" altLang="en-US" dirty="0"/>
              <a:t>Social loss = Deadweight loss</a:t>
            </a:r>
          </a:p>
          <a:p>
            <a:pPr lvl="2"/>
            <a:r>
              <a:rPr lang="en-US" altLang="en-US" dirty="0"/>
              <a:t>From the inefficiently low quantity of output</a:t>
            </a:r>
          </a:p>
        </p:txBody>
      </p:sp>
      <p:sp>
        <p:nvSpPr>
          <p:cNvPr id="3584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A1059AF-3A96-4EE4-A7FA-2C3C3A9FFCA5}" type="slidenum">
              <a:rPr lang="en-US" altLang="en-US" sz="1200" smtClean="0">
                <a:solidFill>
                  <a:srgbClr val="002060"/>
                </a:solidFill>
              </a:rPr>
              <a:pPr eaLnBrk="1" hangingPunct="1"/>
              <a:t>27</a:t>
            </a:fld>
            <a:endParaRPr lang="en-US" altLang="en-US" sz="1200">
              <a:solidFill>
                <a:srgbClr val="002060"/>
              </a:solidFill>
            </a:endParaRPr>
          </a:p>
        </p:txBody>
      </p:sp>
    </p:spTree>
    <p:extLst>
      <p:ext uri="{BB962C8B-B14F-4D97-AF65-F5344CB8AC3E}">
        <p14:creationId xmlns:p14="http://schemas.microsoft.com/office/powerpoint/2010/main" val="271487020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dirty="0"/>
              <a:t>Price Discrimination Part 1</a:t>
            </a:r>
          </a:p>
        </p:txBody>
      </p:sp>
      <p:sp>
        <p:nvSpPr>
          <p:cNvPr id="36867" name="Content Placeholder 2"/>
          <p:cNvSpPr>
            <a:spLocks noGrp="1"/>
          </p:cNvSpPr>
          <p:nvPr>
            <p:ph idx="1"/>
          </p:nvPr>
        </p:nvSpPr>
        <p:spPr>
          <a:xfrm>
            <a:off x="277813" y="1025525"/>
            <a:ext cx="8713787" cy="4841875"/>
          </a:xfrm>
        </p:spPr>
        <p:txBody>
          <a:bodyPr/>
          <a:lstStyle/>
          <a:p>
            <a:r>
              <a:rPr lang="en-US" altLang="en-US" dirty="0"/>
              <a:t>Price discrimination</a:t>
            </a:r>
          </a:p>
          <a:p>
            <a:pPr lvl="1"/>
            <a:r>
              <a:rPr lang="en-US" altLang="en-US" dirty="0"/>
              <a:t>Business practice</a:t>
            </a:r>
          </a:p>
          <a:p>
            <a:pPr lvl="1"/>
            <a:r>
              <a:rPr lang="en-US" altLang="en-US" dirty="0"/>
              <a:t>Sell the same good at different prices to different customers</a:t>
            </a:r>
          </a:p>
          <a:p>
            <a:pPr lvl="1"/>
            <a:r>
              <a:rPr lang="en-US" altLang="en-US" dirty="0"/>
              <a:t>Rational strategy to increase profit</a:t>
            </a:r>
          </a:p>
          <a:p>
            <a:pPr lvl="1"/>
            <a:r>
              <a:rPr lang="en-US" altLang="en-US" dirty="0"/>
              <a:t>Requires the ability to separate customers according to their willingness to pay</a:t>
            </a:r>
          </a:p>
          <a:p>
            <a:pPr lvl="1"/>
            <a:r>
              <a:rPr lang="en-US" altLang="en-US" dirty="0"/>
              <a:t>Can raise economic welfare</a:t>
            </a:r>
          </a:p>
        </p:txBody>
      </p:sp>
      <p:sp>
        <p:nvSpPr>
          <p:cNvPr id="3686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2E4EFFA-99C3-4B8D-BF92-2AF62604E93E}" type="slidenum">
              <a:rPr lang="en-US" altLang="en-US" sz="1200" smtClean="0">
                <a:solidFill>
                  <a:srgbClr val="002060"/>
                </a:solidFill>
              </a:rPr>
              <a:pPr eaLnBrk="1" hangingPunct="1"/>
              <a:t>28</a:t>
            </a:fld>
            <a:endParaRPr lang="en-US" altLang="en-US" sz="1200">
              <a:solidFill>
                <a:srgbClr val="002060"/>
              </a:solidFill>
            </a:endParaRPr>
          </a:p>
        </p:txBody>
      </p:sp>
    </p:spTree>
    <p:extLst>
      <p:ext uri="{BB962C8B-B14F-4D97-AF65-F5344CB8AC3E}">
        <p14:creationId xmlns:p14="http://schemas.microsoft.com/office/powerpoint/2010/main" val="397564868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r>
              <a:rPr lang="en-US" altLang="en-US" dirty="0"/>
              <a:t>Price Discrimination Part 2</a:t>
            </a:r>
          </a:p>
        </p:txBody>
      </p:sp>
      <p:sp>
        <p:nvSpPr>
          <p:cNvPr id="37891" name="Content Placeholder 2"/>
          <p:cNvSpPr>
            <a:spLocks noGrp="1"/>
          </p:cNvSpPr>
          <p:nvPr>
            <p:ph idx="1"/>
          </p:nvPr>
        </p:nvSpPr>
        <p:spPr>
          <a:xfrm>
            <a:off x="277813" y="1025525"/>
            <a:ext cx="8561387" cy="4613275"/>
          </a:xfrm>
        </p:spPr>
        <p:txBody>
          <a:bodyPr/>
          <a:lstStyle/>
          <a:p>
            <a:r>
              <a:rPr lang="en-US" altLang="en-US" dirty="0"/>
              <a:t>Perfect price discrimination</a:t>
            </a:r>
          </a:p>
          <a:p>
            <a:pPr lvl="1"/>
            <a:r>
              <a:rPr lang="en-US" altLang="en-US" dirty="0"/>
              <a:t>Charge each customer a different price</a:t>
            </a:r>
          </a:p>
          <a:p>
            <a:pPr lvl="2"/>
            <a:r>
              <a:rPr lang="en-US" altLang="en-US" dirty="0"/>
              <a:t>Exactly his or her willingness to pay</a:t>
            </a:r>
          </a:p>
          <a:p>
            <a:pPr lvl="1"/>
            <a:r>
              <a:rPr lang="en-US" altLang="en-US" dirty="0"/>
              <a:t>Monopoly firm gets the entire surplus (Profit)</a:t>
            </a:r>
          </a:p>
          <a:p>
            <a:pPr lvl="1"/>
            <a:r>
              <a:rPr lang="en-US" altLang="en-US" dirty="0"/>
              <a:t>No deadweight loss</a:t>
            </a:r>
          </a:p>
        </p:txBody>
      </p:sp>
      <p:sp>
        <p:nvSpPr>
          <p:cNvPr id="3789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34934E8-3113-480B-850A-6CA7CCBF7FA8}" type="slidenum">
              <a:rPr lang="en-US" altLang="en-US" sz="1200" smtClean="0">
                <a:solidFill>
                  <a:srgbClr val="002060"/>
                </a:solidFill>
              </a:rPr>
              <a:pPr eaLnBrk="1" hangingPunct="1"/>
              <a:t>29</a:t>
            </a:fld>
            <a:endParaRPr lang="en-US" altLang="en-US" sz="1200">
              <a:solidFill>
                <a:srgbClr val="002060"/>
              </a:solidFill>
            </a:endParaRPr>
          </a:p>
        </p:txBody>
      </p:sp>
    </p:spTree>
    <p:extLst>
      <p:ext uri="{BB962C8B-B14F-4D97-AF65-F5344CB8AC3E}">
        <p14:creationId xmlns:p14="http://schemas.microsoft.com/office/powerpoint/2010/main" val="845509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a:t>Why Monopolies Arise Part 2</a:t>
            </a:r>
          </a:p>
        </p:txBody>
      </p:sp>
      <p:sp>
        <p:nvSpPr>
          <p:cNvPr id="11267" name="Content Placeholder 2"/>
          <p:cNvSpPr>
            <a:spLocks noGrp="1"/>
          </p:cNvSpPr>
          <p:nvPr>
            <p:ph idx="1"/>
          </p:nvPr>
        </p:nvSpPr>
        <p:spPr>
          <a:xfrm>
            <a:off x="277813" y="1025525"/>
            <a:ext cx="8485187" cy="5222875"/>
          </a:xfrm>
        </p:spPr>
        <p:txBody>
          <a:bodyPr/>
          <a:lstStyle/>
          <a:p>
            <a:r>
              <a:rPr lang="en-US" altLang="en-US" dirty="0"/>
              <a:t>Governments</a:t>
            </a:r>
          </a:p>
          <a:p>
            <a:pPr lvl="1"/>
            <a:r>
              <a:rPr lang="en-US" altLang="en-US" dirty="0"/>
              <a:t>Can sometimes improve market outcome</a:t>
            </a:r>
          </a:p>
          <a:p>
            <a:r>
              <a:rPr lang="en-US" altLang="en-US" dirty="0"/>
              <a:t>Monopoly</a:t>
            </a:r>
          </a:p>
          <a:p>
            <a:pPr lvl="1"/>
            <a:r>
              <a:rPr lang="en-US" altLang="en-US" dirty="0"/>
              <a:t>Firm that is the sole seller of a product without close substitutes</a:t>
            </a:r>
          </a:p>
          <a:p>
            <a:pPr lvl="1"/>
            <a:r>
              <a:rPr lang="en-US" altLang="en-US" dirty="0"/>
              <a:t>Price maker</a:t>
            </a:r>
          </a:p>
          <a:p>
            <a:pPr lvl="1"/>
            <a:r>
              <a:rPr lang="en-US" altLang="en-US" dirty="0"/>
              <a:t>Cause: barriers to entry</a:t>
            </a:r>
          </a:p>
        </p:txBody>
      </p:sp>
      <p:sp>
        <p:nvSpPr>
          <p:cNvPr id="11268" name="Footer Placeholder 4"/>
          <p:cNvSpPr>
            <a:spLocks noGrp="1"/>
          </p:cNvSpPr>
          <p:nvPr>
            <p:ph type="ftr" sz="quarter" idx="11"/>
          </p:nvPr>
        </p:nvSpPr>
        <p:spPr bwMode="auto">
          <a:xfrm>
            <a:off x="0" y="6359857"/>
            <a:ext cx="85344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43D5099-B686-4F8A-B753-77EF0231446E}" type="slidenum">
              <a:rPr lang="en-US" altLang="en-US" sz="1200" smtClean="0">
                <a:solidFill>
                  <a:srgbClr val="002060"/>
                </a:solidFill>
              </a:rPr>
              <a:pPr eaLnBrk="1" hangingPunct="1"/>
              <a:t>3</a:t>
            </a:fld>
            <a:endParaRPr lang="en-US" altLang="en-US" sz="1200">
              <a:solidFill>
                <a:srgbClr val="002060"/>
              </a:solidFill>
            </a:endParaRPr>
          </a:p>
        </p:txBody>
      </p:sp>
    </p:spTree>
    <p:extLst>
      <p:ext uri="{BB962C8B-B14F-4D97-AF65-F5344CB8AC3E}">
        <p14:creationId xmlns:p14="http://schemas.microsoft.com/office/powerpoint/2010/main" val="207808756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wrap="square" anchor="t"/>
          <a:lstStyle/>
          <a:p>
            <a:r>
              <a:rPr lang="en-US" altLang="en-US" dirty="0"/>
              <a:t>Price Discrimination</a:t>
            </a:r>
            <a:r>
              <a:rPr lang="en-US" altLang="en-US" baseline="0" dirty="0"/>
              <a:t> Part 3</a:t>
            </a:r>
            <a:endParaRPr lang="en-US" altLang="en-US" dirty="0"/>
          </a:p>
        </p:txBody>
      </p:sp>
      <p:sp>
        <p:nvSpPr>
          <p:cNvPr id="38915" name="Content Placeholder 2"/>
          <p:cNvSpPr>
            <a:spLocks noGrp="1"/>
          </p:cNvSpPr>
          <p:nvPr>
            <p:ph idx="1"/>
          </p:nvPr>
        </p:nvSpPr>
        <p:spPr>
          <a:xfrm>
            <a:off x="277813" y="1025525"/>
            <a:ext cx="8561387" cy="4689475"/>
          </a:xfrm>
        </p:spPr>
        <p:txBody>
          <a:bodyPr/>
          <a:lstStyle/>
          <a:p>
            <a:r>
              <a:rPr lang="en-US" altLang="en-US" dirty="0"/>
              <a:t>Without price discrimination</a:t>
            </a:r>
          </a:p>
          <a:p>
            <a:pPr lvl="1"/>
            <a:r>
              <a:rPr lang="en-US" altLang="en-US" dirty="0"/>
              <a:t>Single price &gt; MC</a:t>
            </a:r>
          </a:p>
          <a:p>
            <a:pPr lvl="1"/>
            <a:r>
              <a:rPr lang="en-US" altLang="en-US" dirty="0"/>
              <a:t>Consumer surplus</a:t>
            </a:r>
          </a:p>
          <a:p>
            <a:pPr lvl="1"/>
            <a:r>
              <a:rPr lang="en-US" altLang="en-US" dirty="0"/>
              <a:t>Producer surplus (Profit)</a:t>
            </a:r>
          </a:p>
          <a:p>
            <a:pPr lvl="1"/>
            <a:r>
              <a:rPr lang="en-US" altLang="en-US" dirty="0"/>
              <a:t>Deadweight loss</a:t>
            </a:r>
          </a:p>
        </p:txBody>
      </p:sp>
      <p:sp>
        <p:nvSpPr>
          <p:cNvPr id="3891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6859D4D-42E3-40C1-A5EC-946F47BC7F83}" type="slidenum">
              <a:rPr lang="en-US" altLang="en-US" sz="1200" smtClean="0">
                <a:solidFill>
                  <a:srgbClr val="002060"/>
                </a:solidFill>
              </a:rPr>
              <a:pPr eaLnBrk="1" hangingPunct="1"/>
              <a:t>30</a:t>
            </a:fld>
            <a:endParaRPr lang="en-US" altLang="en-US" sz="1200">
              <a:solidFill>
                <a:srgbClr val="002060"/>
              </a:solidFill>
            </a:endParaRPr>
          </a:p>
        </p:txBody>
      </p:sp>
    </p:spTree>
    <p:extLst>
      <p:ext uri="{BB962C8B-B14F-4D97-AF65-F5344CB8AC3E}">
        <p14:creationId xmlns:p14="http://schemas.microsoft.com/office/powerpoint/2010/main" val="37473059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09550" y="0"/>
            <a:ext cx="8770938" cy="865188"/>
          </a:xfrm>
        </p:spPr>
        <p:txBody>
          <a:bodyPr/>
          <a:lstStyle/>
          <a:p>
            <a:r>
              <a:rPr lang="en-US" altLang="en-US" dirty="0"/>
              <a:t>Figure 9</a:t>
            </a:r>
            <a:r>
              <a:rPr lang="en-US" altLang="en-US" sz="2800" baseline="0" dirty="0"/>
              <a:t> </a:t>
            </a:r>
            <a:r>
              <a:rPr lang="en-US" altLang="en-US" sz="2800" dirty="0"/>
              <a:t>Welfare with and without Price Discrimination</a:t>
            </a:r>
          </a:p>
        </p:txBody>
      </p:sp>
      <p:sp>
        <p:nvSpPr>
          <p:cNvPr id="2" name="Text Placeholder 1"/>
          <p:cNvSpPr>
            <a:spLocks noGrp="1"/>
          </p:cNvSpPr>
          <p:nvPr>
            <p:ph type="body" sz="quarter" idx="12"/>
          </p:nvPr>
        </p:nvSpPr>
        <p:spPr>
          <a:xfrm>
            <a:off x="123031" y="4793828"/>
            <a:ext cx="8943975" cy="1543296"/>
          </a:xfrm>
        </p:spPr>
        <p:txBody>
          <a:bodyPr/>
          <a:lstStyle/>
          <a:p>
            <a:r>
              <a:rPr lang="en-US" dirty="0"/>
              <a:t>Panel (a) shows a monopoly that charges the same price to all customers. Total surplus in this market equals the sum of profit (producer surplus) and consumer surplus. </a:t>
            </a:r>
          </a:p>
          <a:p>
            <a:r>
              <a:rPr lang="en-US" dirty="0"/>
              <a:t>Panel (b) shows a monopoly that can perfectly price discriminate. Because consumer surplus equals zero, total surplus now equals the firm’s profit. </a:t>
            </a:r>
          </a:p>
          <a:p>
            <a:r>
              <a:rPr lang="en-US" dirty="0"/>
              <a:t>Comparing these two panels, you can see that perfect price discrimination raises profit, raises total surplus, and lowers consumer surplus.</a:t>
            </a:r>
          </a:p>
        </p:txBody>
      </p:sp>
      <p:pic>
        <p:nvPicPr>
          <p:cNvPr id="3" name="Picture 2" descr="Two line graphs where the x axis is labeled quantity and the y axis is labeled price. The first graph is titled monopolist with single price. The second graph is titled monopolist with perfect price description. For monopolist with single price, the marginal cost curve is horizontal. As the quantity increases, marginal cost remains the same. The marginal revenue and demand lines decrease as quantity increases, with the marginal revenue curve steeper than the demand curve. The marginal cost curve and marginal revenue curve intersect and the marginal cost curve and the demand curve intersect. A point on the demand curve the intersection of monopoly price on the y axis and quantity sold on the x axis. The difference between the point where marginal cost and marginal revenue intersect and monopoly price is profit. The prices above profit is consumer surplus and the prices to the right of profit and above marginal cost is deadweight loss. On the second graph titled monopolist with perfect price discrimination, the marginal cost is a horizontal line extending from the y axis. The demand line goes down in price as quantity increases. The area on the x axis labeled quantity sold is where the marginal cost and demand lines intersect."/>
          <p:cNvPicPr>
            <a:picLocks noChangeAspect="1"/>
          </p:cNvPicPr>
          <p:nvPr/>
        </p:nvPicPr>
        <p:blipFill>
          <a:blip r:embed="rId2"/>
          <a:stretch>
            <a:fillRect/>
          </a:stretch>
        </p:blipFill>
        <p:spPr>
          <a:xfrm>
            <a:off x="381000" y="990600"/>
            <a:ext cx="8054181" cy="3598351"/>
          </a:xfrm>
          <a:prstGeom prst="rect">
            <a:avLst/>
          </a:prstGeom>
        </p:spPr>
      </p:pic>
      <p:sp>
        <p:nvSpPr>
          <p:cNvPr id="39940" name="Footer Placeholder 3"/>
          <p:cNvSpPr>
            <a:spLocks noGrp="1"/>
          </p:cNvSpPr>
          <p:nvPr>
            <p:ph type="ftr" sz="quarter" idx="14"/>
          </p:nvPr>
        </p:nvSpPr>
        <p:spPr bwMode="auto">
          <a:xfrm>
            <a:off x="0" y="6400800"/>
            <a:ext cx="8435181"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3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AC9B97D-335C-43B0-9681-09776239FDDF}" type="slidenum">
              <a:rPr lang="en-US" altLang="en-US" sz="1200" smtClean="0">
                <a:solidFill>
                  <a:srgbClr val="002060"/>
                </a:solidFill>
              </a:rPr>
              <a:pPr eaLnBrk="1" hangingPunct="1"/>
              <a:t>31</a:t>
            </a:fld>
            <a:endParaRPr lang="en-US" altLang="en-US" sz="1200">
              <a:solidFill>
                <a:srgbClr val="002060"/>
              </a:solidFill>
            </a:endParaRPr>
          </a:p>
        </p:txBody>
      </p:sp>
    </p:spTree>
    <p:extLst>
      <p:ext uri="{BB962C8B-B14F-4D97-AF65-F5344CB8AC3E}">
        <p14:creationId xmlns:p14="http://schemas.microsoft.com/office/powerpoint/2010/main" val="3757137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314431" y="95242"/>
            <a:ext cx="7803931" cy="860961"/>
          </a:xfrm>
        </p:spPr>
        <p:txBody>
          <a:bodyPr wrap="square" anchor="t"/>
          <a:lstStyle/>
          <a:p>
            <a:r>
              <a:rPr lang="en-US" altLang="en-US" dirty="0"/>
              <a:t>Price Discrimination Part 4</a:t>
            </a:r>
          </a:p>
        </p:txBody>
      </p:sp>
      <p:sp>
        <p:nvSpPr>
          <p:cNvPr id="40963" name="Content Placeholder 2"/>
          <p:cNvSpPr>
            <a:spLocks noGrp="1"/>
          </p:cNvSpPr>
          <p:nvPr>
            <p:ph idx="1"/>
          </p:nvPr>
        </p:nvSpPr>
        <p:spPr>
          <a:xfrm>
            <a:off x="252177" y="1019829"/>
            <a:ext cx="8587024" cy="2637771"/>
          </a:xfrm>
        </p:spPr>
        <p:txBody>
          <a:bodyPr/>
          <a:lstStyle/>
          <a:p>
            <a:r>
              <a:rPr lang="en-US" altLang="en-US" sz="3200" dirty="0"/>
              <a:t>Examples of price discrimination</a:t>
            </a:r>
          </a:p>
          <a:p>
            <a:pPr lvl="1"/>
            <a:r>
              <a:rPr lang="en-US" altLang="en-US" sz="2800" dirty="0"/>
              <a:t>Movie tickets</a:t>
            </a:r>
          </a:p>
          <a:p>
            <a:pPr lvl="2"/>
            <a:r>
              <a:rPr lang="en-US" altLang="en-US" sz="2400" dirty="0"/>
              <a:t>Lower price for children and seniors</a:t>
            </a:r>
          </a:p>
          <a:p>
            <a:pPr lvl="1"/>
            <a:r>
              <a:rPr lang="en-US" altLang="en-US" sz="2800" dirty="0"/>
              <a:t>Airline prices</a:t>
            </a:r>
          </a:p>
          <a:p>
            <a:pPr lvl="2"/>
            <a:r>
              <a:rPr lang="en-US" altLang="en-US" sz="2400" dirty="0"/>
              <a:t>Lower price for round-trip with Saturday night stay</a:t>
            </a:r>
          </a:p>
        </p:txBody>
      </p:sp>
      <p:sp>
        <p:nvSpPr>
          <p:cNvPr id="2" name="Text Placeholder 1"/>
          <p:cNvSpPr>
            <a:spLocks noGrp="1"/>
          </p:cNvSpPr>
          <p:nvPr>
            <p:ph type="body" sz="quarter" idx="12"/>
          </p:nvPr>
        </p:nvSpPr>
        <p:spPr>
          <a:xfrm>
            <a:off x="6248400" y="4648200"/>
            <a:ext cx="2869963" cy="1365903"/>
          </a:xfrm>
        </p:spPr>
        <p:txBody>
          <a:bodyPr/>
          <a:lstStyle/>
          <a:p>
            <a:r>
              <a:rPr lang="en-US" dirty="0"/>
              <a:t>“Would it bother you to hear how little I paid for this flight?”</a:t>
            </a:r>
          </a:p>
        </p:txBody>
      </p:sp>
      <p:pic>
        <p:nvPicPr>
          <p:cNvPr id="40967" name="Picture 8" descr="A cartoon shows an airplane filled with passengers. In the front row, a man dressed in a shirt and tie talks to a man wearing a sweater. Copyright information reads: Hamilton, Universal Press Synd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3721226"/>
            <a:ext cx="2807019" cy="2520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0964" name="Footer Placeholder 4"/>
          <p:cNvSpPr>
            <a:spLocks noGrp="1"/>
          </p:cNvSpPr>
          <p:nvPr>
            <p:ph type="ftr" sz="quarter" idx="11"/>
          </p:nvPr>
        </p:nvSpPr>
        <p:spPr bwMode="auto">
          <a:xfrm>
            <a:off x="-25637" y="6354160"/>
            <a:ext cx="8605838"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10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5" name="Slide Number Placeholder 1"/>
          <p:cNvSpPr>
            <a:spLocks noGrp="1"/>
          </p:cNvSpPr>
          <p:nvPr>
            <p:ph type="sldNum" sz="quarter" idx="10"/>
          </p:nvPr>
        </p:nvSpPr>
        <p:spPr>
          <a:xfrm>
            <a:off x="8592901" y="6417328"/>
            <a:ext cx="520700"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30DA7CE-BF23-4FA1-842C-D74002F37E11}" type="slidenum">
              <a:rPr lang="en-US" altLang="en-US" sz="1200" smtClean="0">
                <a:solidFill>
                  <a:srgbClr val="002060"/>
                </a:solidFill>
              </a:rPr>
              <a:pPr eaLnBrk="1" hangingPunct="1"/>
              <a:t>32</a:t>
            </a:fld>
            <a:endParaRPr lang="en-US" altLang="en-US" sz="1200">
              <a:solidFill>
                <a:srgbClr val="002060"/>
              </a:solidFill>
            </a:endParaRPr>
          </a:p>
        </p:txBody>
      </p:sp>
    </p:spTree>
    <p:extLst>
      <p:ext uri="{BB962C8B-B14F-4D97-AF65-F5344CB8AC3E}">
        <p14:creationId xmlns:p14="http://schemas.microsoft.com/office/powerpoint/2010/main" val="40583497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dirty="0"/>
              <a:t>Price Discrimination Part 5</a:t>
            </a:r>
          </a:p>
        </p:txBody>
      </p:sp>
      <p:sp>
        <p:nvSpPr>
          <p:cNvPr id="41987" name="Content Placeholder 2"/>
          <p:cNvSpPr>
            <a:spLocks noGrp="1"/>
          </p:cNvSpPr>
          <p:nvPr>
            <p:ph idx="1"/>
          </p:nvPr>
        </p:nvSpPr>
        <p:spPr>
          <a:xfrm>
            <a:off x="277813" y="1025525"/>
            <a:ext cx="8561387" cy="5222875"/>
          </a:xfrm>
        </p:spPr>
        <p:txBody>
          <a:bodyPr/>
          <a:lstStyle/>
          <a:p>
            <a:r>
              <a:rPr lang="en-US" altLang="en-US" dirty="0"/>
              <a:t>Examples of price discrimination</a:t>
            </a:r>
          </a:p>
          <a:p>
            <a:pPr lvl="1"/>
            <a:r>
              <a:rPr lang="en-US" altLang="en-US" dirty="0"/>
              <a:t>Discount coupons</a:t>
            </a:r>
          </a:p>
          <a:p>
            <a:pPr lvl="2"/>
            <a:r>
              <a:rPr lang="en-US" altLang="en-US" dirty="0"/>
              <a:t>Not all customers are willing to spend time to clip coupons </a:t>
            </a:r>
          </a:p>
          <a:p>
            <a:pPr lvl="1"/>
            <a:r>
              <a:rPr lang="en-US" altLang="en-US" dirty="0"/>
              <a:t>Financial aid</a:t>
            </a:r>
          </a:p>
          <a:p>
            <a:pPr lvl="2"/>
            <a:r>
              <a:rPr lang="en-US" altLang="en-US" dirty="0"/>
              <a:t>High tuition and need-based financial aid</a:t>
            </a:r>
          </a:p>
          <a:p>
            <a:pPr lvl="2"/>
            <a:r>
              <a:rPr lang="en-US" altLang="en-US" dirty="0"/>
              <a:t>Willingness to pay </a:t>
            </a:r>
          </a:p>
          <a:p>
            <a:pPr lvl="1"/>
            <a:r>
              <a:rPr lang="en-US" altLang="en-US" dirty="0"/>
              <a:t>Quantity discounts</a:t>
            </a:r>
          </a:p>
          <a:p>
            <a:pPr lvl="2"/>
            <a:r>
              <a:rPr lang="en-US" altLang="en-US" dirty="0"/>
              <a:t>Customer pays a higher price for the first unit bought than for the last unit bought</a:t>
            </a:r>
          </a:p>
        </p:txBody>
      </p:sp>
      <p:sp>
        <p:nvSpPr>
          <p:cNvPr id="4198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CD3AC72-72B7-4F03-A652-536CD43B9D34}" type="slidenum">
              <a:rPr lang="en-US" altLang="en-US" sz="1200" smtClean="0">
                <a:solidFill>
                  <a:srgbClr val="002060"/>
                </a:solidFill>
              </a:rPr>
              <a:pPr eaLnBrk="1" hangingPunct="1"/>
              <a:t>33</a:t>
            </a:fld>
            <a:endParaRPr lang="en-US" altLang="en-US" sz="1200">
              <a:solidFill>
                <a:srgbClr val="002060"/>
              </a:solidFill>
            </a:endParaRPr>
          </a:p>
        </p:txBody>
      </p:sp>
    </p:spTree>
    <p:extLst>
      <p:ext uri="{BB962C8B-B14F-4D97-AF65-F5344CB8AC3E}">
        <p14:creationId xmlns:p14="http://schemas.microsoft.com/office/powerpoint/2010/main" val="185935731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295400" y="152400"/>
            <a:ext cx="7843838" cy="809754"/>
          </a:xfrm>
        </p:spPr>
        <p:txBody>
          <a:bodyPr wrap="square" anchor="t"/>
          <a:lstStyle/>
          <a:p>
            <a:r>
              <a:rPr lang="en-US" altLang="en-US" sz="3400" dirty="0"/>
              <a:t>Public Policy Toward Monopolies Part 1</a:t>
            </a:r>
          </a:p>
        </p:txBody>
      </p:sp>
      <p:sp>
        <p:nvSpPr>
          <p:cNvPr id="43011" name="Content Placeholder 2"/>
          <p:cNvSpPr>
            <a:spLocks noGrp="1"/>
          </p:cNvSpPr>
          <p:nvPr>
            <p:ph idx="1"/>
          </p:nvPr>
        </p:nvSpPr>
        <p:spPr>
          <a:xfrm>
            <a:off x="304800" y="1112944"/>
            <a:ext cx="5665787" cy="5146675"/>
          </a:xfrm>
        </p:spPr>
        <p:txBody>
          <a:bodyPr/>
          <a:lstStyle/>
          <a:p>
            <a:pPr marL="514350" indent="-514350">
              <a:buFont typeface="+mj-lt"/>
              <a:buAutoNum type="arabicPeriod"/>
            </a:pPr>
            <a:r>
              <a:rPr lang="en-US" altLang="en-US" sz="3200" dirty="0"/>
              <a:t>Increasing competition with antitrust laws</a:t>
            </a:r>
          </a:p>
          <a:p>
            <a:pPr lvl="1"/>
            <a:r>
              <a:rPr lang="en-US" altLang="en-US" sz="2800" dirty="0"/>
              <a:t>Sherman Antitrust Act, 1890</a:t>
            </a:r>
          </a:p>
          <a:p>
            <a:pPr lvl="1"/>
            <a:r>
              <a:rPr lang="en-US" altLang="en-US" sz="2800" dirty="0"/>
              <a:t>Clayton Antitrust Act, 1914</a:t>
            </a:r>
          </a:p>
          <a:p>
            <a:pPr lvl="1"/>
            <a:r>
              <a:rPr lang="en-US" altLang="en-US" sz="2800" dirty="0"/>
              <a:t>Prevent mergers</a:t>
            </a:r>
          </a:p>
          <a:p>
            <a:pPr lvl="1"/>
            <a:r>
              <a:rPr lang="en-US" altLang="en-US" sz="2800" dirty="0"/>
              <a:t>Break up companies</a:t>
            </a:r>
          </a:p>
          <a:p>
            <a:pPr lvl="1"/>
            <a:r>
              <a:rPr lang="en-US" altLang="en-US" sz="2800" dirty="0"/>
              <a:t>Prevent companies from</a:t>
            </a:r>
          </a:p>
          <a:p>
            <a:pPr marL="457200" lvl="1" indent="0">
              <a:buNone/>
            </a:pPr>
            <a:r>
              <a:rPr lang="en-US" altLang="en-US" sz="2800" dirty="0"/>
              <a:t>coordinating their activities</a:t>
            </a:r>
          </a:p>
          <a:p>
            <a:pPr marL="457200" lvl="1" indent="0">
              <a:buNone/>
            </a:pPr>
            <a:r>
              <a:rPr lang="en-US" altLang="en-US" sz="2800" dirty="0"/>
              <a:t>to make markets less competitive</a:t>
            </a:r>
          </a:p>
        </p:txBody>
      </p:sp>
      <p:sp>
        <p:nvSpPr>
          <p:cNvPr id="3" name="Text Placeholder 2"/>
          <p:cNvSpPr>
            <a:spLocks noGrp="1"/>
          </p:cNvSpPr>
          <p:nvPr>
            <p:ph type="body" sz="quarter" idx="12"/>
          </p:nvPr>
        </p:nvSpPr>
        <p:spPr>
          <a:xfrm>
            <a:off x="6181725" y="4191000"/>
            <a:ext cx="2962275" cy="1600200"/>
          </a:xfrm>
        </p:spPr>
        <p:txBody>
          <a:bodyPr/>
          <a:lstStyle/>
          <a:p>
            <a:r>
              <a:rPr lang="en-US" dirty="0"/>
              <a:t>“But if we do merge with Amalgamated, we’ll have enough resources to fight the anti-trust violation caused by the merger.”</a:t>
            </a:r>
          </a:p>
        </p:txBody>
      </p:sp>
      <p:pic>
        <p:nvPicPr>
          <p:cNvPr id="43015" name="Picture 8" descr="A cartoon shows the head of M industries incorporated and a businessman talking in an office while sitting at a table. Copyright information reads: ScienceCartoonsPlu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1296822"/>
            <a:ext cx="28670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301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9610338-9AA9-4A15-B5CB-3C818BFEA1AD}" type="slidenum">
              <a:rPr lang="en-US" altLang="en-US" sz="1200" smtClean="0">
                <a:solidFill>
                  <a:srgbClr val="002060"/>
                </a:solidFill>
              </a:rPr>
              <a:pPr eaLnBrk="1" hangingPunct="1"/>
              <a:t>34</a:t>
            </a:fld>
            <a:endParaRPr lang="en-US" altLang="en-US" sz="1200">
              <a:solidFill>
                <a:srgbClr val="002060"/>
              </a:solidFill>
            </a:endParaRPr>
          </a:p>
        </p:txBody>
      </p:sp>
    </p:spTree>
    <p:extLst>
      <p:ext uri="{BB962C8B-B14F-4D97-AF65-F5344CB8AC3E}">
        <p14:creationId xmlns:p14="http://schemas.microsoft.com/office/powerpoint/2010/main" val="207177866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1"/>
            <a:ext cx="8408987" cy="457200"/>
          </a:xfrm>
        </p:spPr>
        <p:txBody>
          <a:bodyPr/>
          <a:lstStyle/>
          <a:p>
            <a:r>
              <a:rPr lang="en-US" dirty="0"/>
              <a:t>ASK THE EXPERTS</a:t>
            </a:r>
          </a:p>
        </p:txBody>
      </p:sp>
      <p:sp>
        <p:nvSpPr>
          <p:cNvPr id="5" name="Text Placeholder 4"/>
          <p:cNvSpPr>
            <a:spLocks noGrp="1"/>
          </p:cNvSpPr>
          <p:nvPr>
            <p:ph type="body" sz="quarter" idx="12"/>
          </p:nvPr>
        </p:nvSpPr>
        <p:spPr/>
        <p:txBody>
          <a:bodyPr/>
          <a:lstStyle/>
          <a:p>
            <a:r>
              <a:rPr lang="en-US" dirty="0"/>
              <a:t>Airline Mergers</a:t>
            </a:r>
          </a:p>
        </p:txBody>
      </p:sp>
      <p:sp>
        <p:nvSpPr>
          <p:cNvPr id="6" name="Text Placeholder 5"/>
          <p:cNvSpPr>
            <a:spLocks noGrp="1"/>
          </p:cNvSpPr>
          <p:nvPr>
            <p:ph type="body" sz="quarter" idx="14"/>
          </p:nvPr>
        </p:nvSpPr>
        <p:spPr>
          <a:xfrm>
            <a:off x="533400" y="1295400"/>
            <a:ext cx="8001000" cy="2057400"/>
          </a:xfrm>
        </p:spPr>
        <p:txBody>
          <a:bodyPr/>
          <a:lstStyle/>
          <a:p>
            <a:r>
              <a:rPr lang="en-US" dirty="0"/>
              <a:t>“If regulators had not approved mergers in the past decade between major networked airlines, travelers would be better off today.”</a:t>
            </a:r>
          </a:p>
        </p:txBody>
      </p:sp>
      <p:pic>
        <p:nvPicPr>
          <p:cNvPr id="2050" name="Picture 2" descr="A pie chart titled what do economists say? 26% disagree, 29% agree, and 45% are uncert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3429000"/>
            <a:ext cx="55435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534400" cy="457199"/>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35</a:t>
            </a:fld>
            <a:endParaRPr lang="en-US" dirty="0"/>
          </a:p>
        </p:txBody>
      </p:sp>
    </p:spTree>
    <p:extLst>
      <p:ext uri="{BB962C8B-B14F-4D97-AF65-F5344CB8AC3E}">
        <p14:creationId xmlns:p14="http://schemas.microsoft.com/office/powerpoint/2010/main" val="905962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371600" y="152400"/>
            <a:ext cx="7789492" cy="838200"/>
          </a:xfrm>
        </p:spPr>
        <p:txBody>
          <a:bodyPr wrap="square" anchor="t"/>
          <a:lstStyle/>
          <a:p>
            <a:r>
              <a:rPr lang="en-US" altLang="en-US" sz="3400" dirty="0"/>
              <a:t>Public Policy Toward Monopolies Part</a:t>
            </a:r>
            <a:r>
              <a:rPr lang="en-US" altLang="en-US" sz="3400" baseline="0" dirty="0"/>
              <a:t> 2</a:t>
            </a:r>
            <a:endParaRPr lang="en-US" altLang="en-US" sz="3400" dirty="0"/>
          </a:p>
        </p:txBody>
      </p:sp>
      <p:sp>
        <p:nvSpPr>
          <p:cNvPr id="44035" name="Content Placeholder 2"/>
          <p:cNvSpPr>
            <a:spLocks noGrp="1"/>
          </p:cNvSpPr>
          <p:nvPr>
            <p:ph idx="1"/>
          </p:nvPr>
        </p:nvSpPr>
        <p:spPr>
          <a:xfrm>
            <a:off x="228600" y="1143000"/>
            <a:ext cx="8561387" cy="4613275"/>
          </a:xfrm>
        </p:spPr>
        <p:txBody>
          <a:bodyPr/>
          <a:lstStyle/>
          <a:p>
            <a:pPr marL="514350" indent="-514350">
              <a:buFont typeface="+mj-lt"/>
              <a:buAutoNum type="arabicPeriod" startAt="2"/>
            </a:pPr>
            <a:r>
              <a:rPr lang="en-US" altLang="en-US" dirty="0"/>
              <a:t>Regulation </a:t>
            </a:r>
          </a:p>
          <a:p>
            <a:pPr lvl="1"/>
            <a:r>
              <a:rPr lang="en-US" altLang="en-US" dirty="0"/>
              <a:t>Regulate the behavior of monopolists</a:t>
            </a:r>
          </a:p>
          <a:p>
            <a:pPr lvl="2"/>
            <a:r>
              <a:rPr lang="en-US" altLang="en-US" dirty="0"/>
              <a:t>Price </a:t>
            </a:r>
          </a:p>
          <a:p>
            <a:pPr lvl="1"/>
            <a:r>
              <a:rPr lang="en-US" altLang="en-US" dirty="0"/>
              <a:t>Common in case of natural monopolies</a:t>
            </a:r>
          </a:p>
          <a:p>
            <a:pPr lvl="1"/>
            <a:r>
              <a:rPr lang="en-US" altLang="en-US" dirty="0"/>
              <a:t>Marginal-cost pricing</a:t>
            </a:r>
          </a:p>
          <a:p>
            <a:pPr lvl="2"/>
            <a:r>
              <a:rPr lang="en-US" altLang="en-US" dirty="0"/>
              <a:t>May be less than ATC</a:t>
            </a:r>
          </a:p>
          <a:p>
            <a:pPr lvl="2"/>
            <a:r>
              <a:rPr lang="en-US" altLang="en-US" dirty="0"/>
              <a:t>No incentive to reduce costs</a:t>
            </a:r>
          </a:p>
        </p:txBody>
      </p:sp>
      <p:sp>
        <p:nvSpPr>
          <p:cNvPr id="4403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F97D0BB-C857-4D09-BC13-4D2351B119F3}" type="slidenum">
              <a:rPr lang="en-US" altLang="en-US" sz="1200" smtClean="0">
                <a:solidFill>
                  <a:srgbClr val="002060"/>
                </a:solidFill>
              </a:rPr>
              <a:pPr eaLnBrk="1" hangingPunct="1"/>
              <a:t>36</a:t>
            </a:fld>
            <a:endParaRPr lang="en-US" altLang="en-US" sz="1200">
              <a:solidFill>
                <a:srgbClr val="002060"/>
              </a:solidFill>
            </a:endParaRPr>
          </a:p>
        </p:txBody>
      </p:sp>
    </p:spTree>
    <p:extLst>
      <p:ext uri="{BB962C8B-B14F-4D97-AF65-F5344CB8AC3E}">
        <p14:creationId xmlns:p14="http://schemas.microsoft.com/office/powerpoint/2010/main" val="372546133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09550" y="0"/>
            <a:ext cx="8770938" cy="996950"/>
          </a:xfrm>
        </p:spPr>
        <p:txBody>
          <a:bodyPr/>
          <a:lstStyle/>
          <a:p>
            <a:r>
              <a:rPr lang="en-US" altLang="en-US" dirty="0"/>
              <a:t>Figure 10	</a:t>
            </a:r>
            <a:r>
              <a:rPr lang="en-US" altLang="en-US" sz="2800" dirty="0"/>
              <a:t>Marginal-Cost Pricing for a Natural Monopoly</a:t>
            </a:r>
          </a:p>
        </p:txBody>
      </p:sp>
      <p:sp>
        <p:nvSpPr>
          <p:cNvPr id="2" name="Text Placeholder 1"/>
          <p:cNvSpPr>
            <a:spLocks noGrp="1"/>
          </p:cNvSpPr>
          <p:nvPr>
            <p:ph type="body" sz="quarter" idx="12"/>
          </p:nvPr>
        </p:nvSpPr>
        <p:spPr>
          <a:xfrm>
            <a:off x="209550" y="4963270"/>
            <a:ext cx="8699500" cy="1309995"/>
          </a:xfrm>
        </p:spPr>
        <p:txBody>
          <a:bodyPr/>
          <a:lstStyle/>
          <a:p>
            <a:r>
              <a:rPr lang="en-US" dirty="0"/>
              <a:t>Because a natural monopoly has declining average total cost, marginal cost is less than average total cost. Therefore, if regulators require a natural monopoly to charge a price equal to marginal cost, price will be below average total cost, and the monopoly will lose money.</a:t>
            </a:r>
          </a:p>
        </p:txBody>
      </p:sp>
      <p:pic>
        <p:nvPicPr>
          <p:cNvPr id="3" name="Picture 2" descr="A line graph where the x axis is labeled quantity and the y axis is labeled price. The three lines are labeled marginal cost, demand, and average total cost. The marginal cost curve is horizontal, and begins at the y axis at the regulated price. As the quantity increases, marginal cost stays at regulated price. The demand decreases as quantity increases. Average total cost decreases, as quantity increases. Marginal cost and demand intersect at regulated price. The difference between average total cost and marginal cost is a loss."/>
          <p:cNvPicPr>
            <a:picLocks noChangeAspect="1"/>
          </p:cNvPicPr>
          <p:nvPr/>
        </p:nvPicPr>
        <p:blipFill>
          <a:blip r:embed="rId2"/>
          <a:stretch>
            <a:fillRect/>
          </a:stretch>
        </p:blipFill>
        <p:spPr>
          <a:xfrm>
            <a:off x="762000" y="1076410"/>
            <a:ext cx="7437438" cy="3790386"/>
          </a:xfrm>
          <a:prstGeom prst="rect">
            <a:avLst/>
          </a:prstGeom>
        </p:spPr>
      </p:pic>
      <p:sp>
        <p:nvSpPr>
          <p:cNvPr id="45060" name="Footer Placeholder 3"/>
          <p:cNvSpPr>
            <a:spLocks noGrp="1"/>
          </p:cNvSpPr>
          <p:nvPr>
            <p:ph type="ftr" sz="quarter" idx="14"/>
          </p:nvPr>
        </p:nvSpPr>
        <p:spPr bwMode="auto">
          <a:xfrm>
            <a:off x="1" y="6400800"/>
            <a:ext cx="83820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5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516D8A2-F563-48F0-8654-D034CEBE5623}" type="slidenum">
              <a:rPr lang="en-US" altLang="en-US" sz="1200" smtClean="0">
                <a:solidFill>
                  <a:srgbClr val="002060"/>
                </a:solidFill>
              </a:rPr>
              <a:pPr eaLnBrk="1" hangingPunct="1"/>
              <a:t>37</a:t>
            </a:fld>
            <a:endParaRPr lang="en-US" altLang="en-US" sz="1200">
              <a:solidFill>
                <a:srgbClr val="002060"/>
              </a:solidFill>
            </a:endParaRPr>
          </a:p>
        </p:txBody>
      </p:sp>
    </p:spTree>
    <p:extLst>
      <p:ext uri="{BB962C8B-B14F-4D97-AF65-F5344CB8AC3E}">
        <p14:creationId xmlns:p14="http://schemas.microsoft.com/office/powerpoint/2010/main" val="1792087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355710" y="152400"/>
            <a:ext cx="7767638" cy="838200"/>
          </a:xfrm>
        </p:spPr>
        <p:txBody>
          <a:bodyPr wrap="square" anchor="t"/>
          <a:lstStyle/>
          <a:p>
            <a:r>
              <a:rPr lang="en-US" altLang="en-US" sz="3300" dirty="0"/>
              <a:t>Public Policy Toward Monopolies Part 3</a:t>
            </a:r>
          </a:p>
        </p:txBody>
      </p:sp>
      <p:sp>
        <p:nvSpPr>
          <p:cNvPr id="46083" name="Content Placeholder 2"/>
          <p:cNvSpPr>
            <a:spLocks noGrp="1"/>
          </p:cNvSpPr>
          <p:nvPr>
            <p:ph idx="1"/>
          </p:nvPr>
        </p:nvSpPr>
        <p:spPr>
          <a:xfrm>
            <a:off x="228600" y="1143000"/>
            <a:ext cx="8485187" cy="4613275"/>
          </a:xfrm>
        </p:spPr>
        <p:txBody>
          <a:bodyPr/>
          <a:lstStyle/>
          <a:p>
            <a:pPr marL="514350" indent="-514350">
              <a:buFont typeface="+mj-lt"/>
              <a:buAutoNum type="arabicPeriod" startAt="3"/>
            </a:pPr>
            <a:r>
              <a:rPr lang="en-US" altLang="en-US" dirty="0"/>
              <a:t>Public ownership </a:t>
            </a:r>
          </a:p>
          <a:p>
            <a:pPr lvl="1"/>
            <a:r>
              <a:rPr lang="en-US" altLang="en-US" dirty="0"/>
              <a:t>How the ownership of the firm affects the costs of production</a:t>
            </a:r>
          </a:p>
          <a:p>
            <a:pPr lvl="1"/>
            <a:r>
              <a:rPr lang="en-US" altLang="en-US" dirty="0"/>
              <a:t>Private owners</a:t>
            </a:r>
          </a:p>
          <a:p>
            <a:pPr lvl="2"/>
            <a:r>
              <a:rPr lang="en-US" altLang="en-US" dirty="0"/>
              <a:t>Incentive to minimize costs</a:t>
            </a:r>
          </a:p>
          <a:p>
            <a:pPr lvl="1"/>
            <a:r>
              <a:rPr lang="en-US" altLang="en-US" dirty="0"/>
              <a:t>Public owners (government)</a:t>
            </a:r>
          </a:p>
          <a:p>
            <a:pPr lvl="2"/>
            <a:r>
              <a:rPr lang="en-US" altLang="en-US" dirty="0"/>
              <a:t>If it does a bad job, losers are the customers and taxpayers</a:t>
            </a:r>
          </a:p>
        </p:txBody>
      </p:sp>
      <p:sp>
        <p:nvSpPr>
          <p:cNvPr id="4608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E2D1E58-C641-47E0-A19B-C8C3F435E6B2}" type="slidenum">
              <a:rPr lang="en-US" altLang="en-US" sz="1200" smtClean="0">
                <a:solidFill>
                  <a:srgbClr val="002060"/>
                </a:solidFill>
              </a:rPr>
              <a:pPr eaLnBrk="1" hangingPunct="1"/>
              <a:t>38</a:t>
            </a:fld>
            <a:endParaRPr lang="en-US" altLang="en-US" sz="1200">
              <a:solidFill>
                <a:srgbClr val="002060"/>
              </a:solidFill>
            </a:endParaRPr>
          </a:p>
        </p:txBody>
      </p:sp>
    </p:spTree>
    <p:extLst>
      <p:ext uri="{BB962C8B-B14F-4D97-AF65-F5344CB8AC3E}">
        <p14:creationId xmlns:p14="http://schemas.microsoft.com/office/powerpoint/2010/main" val="424119077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295400" y="152400"/>
            <a:ext cx="7843838" cy="863601"/>
          </a:xfrm>
        </p:spPr>
        <p:txBody>
          <a:bodyPr wrap="square" anchor="t"/>
          <a:lstStyle/>
          <a:p>
            <a:r>
              <a:rPr lang="en-US" altLang="en-US" sz="3400" dirty="0"/>
              <a:t>Public Policy Toward Monopolies Part 4</a:t>
            </a:r>
          </a:p>
        </p:txBody>
      </p:sp>
      <p:sp>
        <p:nvSpPr>
          <p:cNvPr id="46083" name="Content Placeholder 2"/>
          <p:cNvSpPr>
            <a:spLocks noGrp="1"/>
          </p:cNvSpPr>
          <p:nvPr>
            <p:ph idx="1"/>
          </p:nvPr>
        </p:nvSpPr>
        <p:spPr>
          <a:xfrm>
            <a:off x="277813" y="1101725"/>
            <a:ext cx="8561387" cy="4841875"/>
          </a:xfrm>
        </p:spPr>
        <p:txBody>
          <a:bodyPr/>
          <a:lstStyle/>
          <a:p>
            <a:pPr marL="514350" indent="-514350">
              <a:buFont typeface="+mj-lt"/>
              <a:buAutoNum type="arabicPeriod" startAt="4"/>
            </a:pPr>
            <a:r>
              <a:rPr lang="en-US" altLang="en-US" dirty="0"/>
              <a:t>Do nothing </a:t>
            </a:r>
          </a:p>
          <a:p>
            <a:pPr lvl="1"/>
            <a:r>
              <a:rPr lang="en-US" altLang="en-US" dirty="0"/>
              <a:t>Some economists argue that it is often best for the government not to try to remedy the inefficiencies of monopoly pricing</a:t>
            </a:r>
          </a:p>
          <a:p>
            <a:pPr lvl="1"/>
            <a:r>
              <a:rPr lang="en-US" altLang="en-US" dirty="0"/>
              <a:t>Determining the proper role of the government in the economy requires judgments about politics as well as economics</a:t>
            </a:r>
          </a:p>
        </p:txBody>
      </p:sp>
      <p:sp>
        <p:nvSpPr>
          <p:cNvPr id="4608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E2D1E58-C641-47E0-A19B-C8C3F435E6B2}" type="slidenum">
              <a:rPr lang="en-US" altLang="en-US" sz="1200" smtClean="0">
                <a:solidFill>
                  <a:srgbClr val="002060"/>
                </a:solidFill>
              </a:rPr>
              <a:pPr eaLnBrk="1" hangingPunct="1"/>
              <a:t>39</a:t>
            </a:fld>
            <a:endParaRPr lang="en-US" altLang="en-US" sz="1200">
              <a:solidFill>
                <a:srgbClr val="002060"/>
              </a:solidFill>
            </a:endParaRPr>
          </a:p>
        </p:txBody>
      </p:sp>
    </p:spTree>
    <p:extLst>
      <p:ext uri="{BB962C8B-B14F-4D97-AF65-F5344CB8AC3E}">
        <p14:creationId xmlns:p14="http://schemas.microsoft.com/office/powerpoint/2010/main" val="3518391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a:t>Why Monopolies Arise Part 3</a:t>
            </a:r>
          </a:p>
        </p:txBody>
      </p:sp>
      <p:sp>
        <p:nvSpPr>
          <p:cNvPr id="12291" name="Content Placeholder 2"/>
          <p:cNvSpPr>
            <a:spLocks noGrp="1"/>
          </p:cNvSpPr>
          <p:nvPr>
            <p:ph idx="1"/>
          </p:nvPr>
        </p:nvSpPr>
        <p:spPr>
          <a:xfrm>
            <a:off x="277813" y="1025525"/>
            <a:ext cx="8485187" cy="5146675"/>
          </a:xfrm>
        </p:spPr>
        <p:txBody>
          <a:bodyPr/>
          <a:lstStyle/>
          <a:p>
            <a:r>
              <a:rPr lang="en-US" altLang="en-US" dirty="0"/>
              <a:t>Barriers to entry</a:t>
            </a:r>
          </a:p>
          <a:p>
            <a:pPr lvl="1"/>
            <a:r>
              <a:rPr lang="en-US" altLang="en-US" dirty="0"/>
              <a:t>A monopoly remains the only seller in the market </a:t>
            </a:r>
          </a:p>
          <a:p>
            <a:pPr lvl="2"/>
            <a:r>
              <a:rPr lang="en-US" altLang="en-US" dirty="0"/>
              <a:t>Because other firms cannot enter the market and compete with it</a:t>
            </a:r>
          </a:p>
          <a:p>
            <a:pPr marL="971550" lvl="1" indent="-514350">
              <a:buFont typeface="+mj-lt"/>
              <a:buAutoNum type="arabicPeriod"/>
            </a:pPr>
            <a:r>
              <a:rPr lang="en-US" altLang="en-US" dirty="0"/>
              <a:t>Monopoly resources</a:t>
            </a:r>
          </a:p>
          <a:p>
            <a:pPr marL="971550" lvl="1" indent="-514350">
              <a:buFont typeface="+mj-lt"/>
              <a:buAutoNum type="arabicPeriod"/>
            </a:pPr>
            <a:r>
              <a:rPr lang="en-US" altLang="en-US" dirty="0"/>
              <a:t>Government regulation</a:t>
            </a:r>
          </a:p>
          <a:p>
            <a:pPr marL="971550" lvl="1" indent="-514350">
              <a:buFont typeface="+mj-lt"/>
              <a:buAutoNum type="arabicPeriod"/>
            </a:pPr>
            <a:r>
              <a:rPr lang="en-US" altLang="en-US" dirty="0"/>
              <a:t>The production process</a:t>
            </a:r>
          </a:p>
        </p:txBody>
      </p:sp>
      <p:sp>
        <p:nvSpPr>
          <p:cNvPr id="1229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3DD88CD-79C2-4E05-9777-F967F7D3DD3A}" type="slidenum">
              <a:rPr lang="en-US" altLang="en-US" sz="1200" smtClean="0">
                <a:solidFill>
                  <a:srgbClr val="002060"/>
                </a:solidFill>
              </a:rPr>
              <a:pPr eaLnBrk="1" hangingPunct="1"/>
              <a:t>4</a:t>
            </a:fld>
            <a:endParaRPr lang="en-US" altLang="en-US" sz="1200">
              <a:solidFill>
                <a:srgbClr val="002060"/>
              </a:solidFill>
            </a:endParaRPr>
          </a:p>
        </p:txBody>
      </p:sp>
    </p:spTree>
    <p:extLst>
      <p:ext uri="{BB962C8B-B14F-4D97-AF65-F5344CB8AC3E}">
        <p14:creationId xmlns:p14="http://schemas.microsoft.com/office/powerpoint/2010/main" val="49157185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9550" y="0"/>
            <a:ext cx="8770938" cy="939800"/>
          </a:xfrm>
        </p:spPr>
        <p:txBody>
          <a:bodyPr/>
          <a:lstStyle/>
          <a:p>
            <a:r>
              <a:rPr lang="en-US" altLang="en-US" dirty="0"/>
              <a:t>Table 2</a:t>
            </a:r>
            <a:r>
              <a:rPr lang="en-US" altLang="en-US" sz="2800" baseline="0" dirty="0"/>
              <a:t> </a:t>
            </a:r>
            <a:r>
              <a:rPr lang="en-US" altLang="en-US" sz="2800" dirty="0"/>
              <a:t>Competition versus Monopoly:</a:t>
            </a:r>
            <a:r>
              <a:rPr lang="en-US" altLang="en-US" sz="2800" baseline="0" dirty="0"/>
              <a:t> </a:t>
            </a:r>
            <a:r>
              <a:rPr lang="en-US" altLang="en-US" sz="2800" dirty="0"/>
              <a:t>A Summary Comparison</a:t>
            </a:r>
          </a:p>
        </p:txBody>
      </p:sp>
      <p:graphicFrame>
        <p:nvGraphicFramePr>
          <p:cNvPr id="6" name="Table 5" descr="A table with three columns and 13 rows. The column headers are competition and monopoly."/>
          <p:cNvGraphicFramePr>
            <a:graphicFrameLocks noGrp="1"/>
          </p:cNvGraphicFramePr>
          <p:nvPr>
            <p:extLst>
              <p:ext uri="{D42A27DB-BD31-4B8C-83A1-F6EECF244321}">
                <p14:modId xmlns:p14="http://schemas.microsoft.com/office/powerpoint/2010/main" val="821998264"/>
              </p:ext>
            </p:extLst>
          </p:nvPr>
        </p:nvGraphicFramePr>
        <p:xfrm>
          <a:off x="1057275" y="1247775"/>
          <a:ext cx="7029450" cy="4238625"/>
        </p:xfrm>
        <a:graphic>
          <a:graphicData uri="http://schemas.openxmlformats.org/drawingml/2006/table">
            <a:tbl>
              <a:tblPr firstRow="1" bandRow="1"/>
              <a:tblGrid>
                <a:gridCol w="2999232">
                  <a:extLst>
                    <a:ext uri="{9D8B030D-6E8A-4147-A177-3AD203B41FA5}">
                      <a16:colId xmlns:a16="http://schemas.microsoft.com/office/drawing/2014/main" val="20000"/>
                    </a:ext>
                  </a:extLst>
                </a:gridCol>
                <a:gridCol w="2096054">
                  <a:extLst>
                    <a:ext uri="{9D8B030D-6E8A-4147-A177-3AD203B41FA5}">
                      <a16:colId xmlns:a16="http://schemas.microsoft.com/office/drawing/2014/main" val="20001"/>
                    </a:ext>
                  </a:extLst>
                </a:gridCol>
                <a:gridCol w="1934164">
                  <a:extLst>
                    <a:ext uri="{9D8B030D-6E8A-4147-A177-3AD203B41FA5}">
                      <a16:colId xmlns:a16="http://schemas.microsoft.com/office/drawing/2014/main" val="20002"/>
                    </a:ext>
                  </a:extLst>
                </a:gridCol>
              </a:tblGrid>
              <a:tr h="30676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a:r>
                        <a:rPr lang="en-US" sz="1050" dirty="0">
                          <a:solidFill>
                            <a:schemeClr val="bg1"/>
                          </a:solidFill>
                        </a:rPr>
                        <a:t>Empty</a:t>
                      </a:r>
                      <a:r>
                        <a:rPr lang="en-US" sz="1050" baseline="0" dirty="0">
                          <a:solidFill>
                            <a:schemeClr val="bg1"/>
                          </a:solidFill>
                        </a:rPr>
                        <a:t> Cell</a:t>
                      </a:r>
                      <a:endParaRPr sz="105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b="1">
                          <a:latin typeface="Franklin Gothic Book"/>
                        </a:rPr>
                        <a:t>Competition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b="1" dirty="0">
                          <a:latin typeface="Franklin Gothic Book"/>
                        </a:rPr>
                        <a:t>Monopoly</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5563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b="1" dirty="0">
                          <a:latin typeface="Franklin Gothic Book"/>
                        </a:rPr>
                        <a:t>Similarities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a:r>
                        <a:rPr lang="en-US" sz="1050" dirty="0">
                          <a:solidFill>
                            <a:schemeClr val="bg1"/>
                          </a:solidFill>
                        </a:rPr>
                        <a:t>Empty</a:t>
                      </a:r>
                      <a:r>
                        <a:rPr lang="en-US" sz="1050" baseline="0" dirty="0">
                          <a:solidFill>
                            <a:schemeClr val="bg1"/>
                          </a:solidFill>
                        </a:rPr>
                        <a:t> Cell</a:t>
                      </a:r>
                      <a:endParaRPr sz="105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a:r>
                        <a:rPr lang="en-US" sz="1050" dirty="0">
                          <a:solidFill>
                            <a:schemeClr val="bg1"/>
                          </a:solidFill>
                        </a:rPr>
                        <a:t>Empty Cell</a:t>
                      </a:r>
                      <a:endParaRPr sz="105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2380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Goal of firms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Maximize profits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Maximize profits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8972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Rule for maximizing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i="1" spc="250">
                          <a:latin typeface="Franklin Gothic Book"/>
                        </a:rPr>
                        <a:t>MR=</a:t>
                      </a:r>
                      <a:r>
                        <a:rPr lang="en-US" sz="1050" i="1">
                          <a:latin typeface="Franklin Gothic Book"/>
                        </a:rPr>
                        <a:t> MC</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i="1" spc="250" dirty="0">
                          <a:latin typeface="Franklin Gothic Book"/>
                        </a:rPr>
                        <a:t>MR=</a:t>
                      </a:r>
                      <a:r>
                        <a:rPr lang="en-US" sz="1050" i="1" dirty="0">
                          <a:latin typeface="Franklin Gothic Book"/>
                        </a:rPr>
                        <a:t> MC</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9569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lnSpc>
                          <a:spcPts val="2175"/>
                        </a:lnSpc>
                      </a:pPr>
                      <a:r>
                        <a:rPr lang="en-US" sz="1050" dirty="0">
                          <a:latin typeface="Franklin Gothic Book"/>
                        </a:rPr>
                        <a:t>Can earn economic profits in the short run?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Yes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Yes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07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b="1" dirty="0">
                          <a:latin typeface="Franklin Gothic Book"/>
                        </a:rPr>
                        <a:t>Differences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479657" rtl="0" eaLnBrk="1" fontAlgn="auto" latinLnBrk="0" hangingPunct="1">
                        <a:lnSpc>
                          <a:spcPct val="100000"/>
                        </a:lnSpc>
                        <a:spcBef>
                          <a:spcPts val="0"/>
                        </a:spcBef>
                        <a:spcAft>
                          <a:spcPts val="0"/>
                        </a:spcAft>
                        <a:buClrTx/>
                        <a:buSzTx/>
                        <a:buFontTx/>
                        <a:buNone/>
                        <a:tabLst/>
                        <a:defRPr/>
                      </a:pPr>
                      <a:r>
                        <a:rPr lang="en-US" sz="1050" dirty="0">
                          <a:solidFill>
                            <a:schemeClr val="bg1"/>
                          </a:solidFill>
                        </a:rPr>
                        <a:t>Empty Cell</a:t>
                      </a:r>
                    </a:p>
                    <a:p>
                      <a:pPr algn="l"/>
                      <a:endParaRPr sz="105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479657" rtl="0" eaLnBrk="1" fontAlgn="auto" latinLnBrk="0" hangingPunct="1">
                        <a:lnSpc>
                          <a:spcPct val="100000"/>
                        </a:lnSpc>
                        <a:spcBef>
                          <a:spcPts val="0"/>
                        </a:spcBef>
                        <a:spcAft>
                          <a:spcPts val="0"/>
                        </a:spcAft>
                        <a:buClrTx/>
                        <a:buSzTx/>
                        <a:buFontTx/>
                        <a:buNone/>
                        <a:tabLst/>
                        <a:defRPr/>
                      </a:pPr>
                      <a:r>
                        <a:rPr lang="en-US" sz="1050" dirty="0">
                          <a:solidFill>
                            <a:schemeClr val="bg1"/>
                          </a:solidFill>
                        </a:rPr>
                        <a:t>Empty Cell</a:t>
                      </a:r>
                    </a:p>
                    <a:p>
                      <a:pPr algn="l"/>
                      <a:endParaRPr sz="105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726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Number of firms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Many</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One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8972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Marginal revenue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i="1">
                          <a:latin typeface="Franklin Gothic Book"/>
                        </a:rPr>
                        <a:t>MR - P</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i="1" dirty="0">
                          <a:latin typeface="Franklin Gothic Book"/>
                        </a:rPr>
                        <a:t>MR &lt; P</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684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Price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i="1" spc="500">
                          <a:latin typeface="Franklin Gothic Book"/>
                        </a:rPr>
                        <a:t>P=</a:t>
                      </a:r>
                      <a:r>
                        <a:rPr lang="en-US" sz="1050" i="1">
                          <a:latin typeface="Franklin Gothic Book"/>
                        </a:rPr>
                        <a:t> MC</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i="1" spc="250" dirty="0">
                          <a:latin typeface="Franklin Gothic Book"/>
                        </a:rPr>
                        <a:t>P&gt;</a:t>
                      </a:r>
                      <a:r>
                        <a:rPr lang="en-US" sz="1050" i="1" dirty="0">
                          <a:latin typeface="Franklin Gothic Book"/>
                        </a:rPr>
                        <a:t> MC</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810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lnSpc>
                          <a:spcPts val="2100"/>
                        </a:lnSpc>
                      </a:pPr>
                      <a:r>
                        <a:rPr lang="en-US" sz="1050">
                          <a:latin typeface="Franklin Gothic Book"/>
                        </a:rPr>
                        <a:t>Produces welfare-maximizing level of output?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Yes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No</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28972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Entry in the long run?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Yes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No</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4319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lnSpc>
                          <a:spcPts val="2175"/>
                        </a:lnSpc>
                      </a:pPr>
                      <a:r>
                        <a:rPr lang="en-US" sz="1050">
                          <a:latin typeface="Franklin Gothic Book"/>
                        </a:rPr>
                        <a:t>Can earn economic profits in the long run?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No</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Yes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4572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lnSpc>
                          <a:spcPts val="2175"/>
                        </a:lnSpc>
                      </a:pPr>
                      <a:r>
                        <a:rPr lang="en-US" sz="1050">
                          <a:latin typeface="Franklin Gothic Book"/>
                        </a:rPr>
                        <a:t>Price discrimination possible?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a:latin typeface="Franklin Gothic Book"/>
                        </a:rPr>
                        <a:t>No</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l"/>
                      <a:r>
                        <a:rPr lang="en-US" sz="1050" dirty="0">
                          <a:latin typeface="Franklin Gothic Book"/>
                        </a:rPr>
                        <a:t>Yes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47108" name="Footer Placeholder 3"/>
          <p:cNvSpPr>
            <a:spLocks noGrp="1"/>
          </p:cNvSpPr>
          <p:nvPr>
            <p:ph type="ftr" sz="quarter" idx="14"/>
          </p:nvPr>
        </p:nvSpPr>
        <p:spPr bwMode="auto">
          <a:xfrm>
            <a:off x="0" y="6347935"/>
            <a:ext cx="8615363"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07"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8A31EEE-C167-4914-A68F-C3326FF8ADC9}" type="slidenum">
              <a:rPr lang="en-US" altLang="en-US" sz="1200" smtClean="0">
                <a:solidFill>
                  <a:srgbClr val="002060"/>
                </a:solidFill>
              </a:rPr>
              <a:pPr eaLnBrk="1" hangingPunct="1"/>
              <a:t>40</a:t>
            </a:fld>
            <a:endParaRPr lang="en-US" altLang="en-US" sz="1200">
              <a:solidFill>
                <a:srgbClr val="002060"/>
              </a:solidFill>
            </a:endParaRPr>
          </a:p>
        </p:txBody>
      </p:sp>
    </p:spTree>
    <p:extLst>
      <p:ext uri="{BB962C8B-B14F-4D97-AF65-F5344CB8AC3E}">
        <p14:creationId xmlns:p14="http://schemas.microsoft.com/office/powerpoint/2010/main" val="234819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40068" y="107613"/>
            <a:ext cx="7523891" cy="854287"/>
          </a:xfrm>
        </p:spPr>
        <p:txBody>
          <a:bodyPr wrap="square" anchor="t"/>
          <a:lstStyle/>
          <a:p>
            <a:r>
              <a:rPr lang="en-US" altLang="en-US" dirty="0"/>
              <a:t>Why Monopolies Arise Part 4</a:t>
            </a:r>
          </a:p>
        </p:txBody>
      </p:sp>
      <p:sp>
        <p:nvSpPr>
          <p:cNvPr id="13315" name="Content Placeholder 2"/>
          <p:cNvSpPr>
            <a:spLocks noGrp="1"/>
          </p:cNvSpPr>
          <p:nvPr>
            <p:ph idx="1"/>
          </p:nvPr>
        </p:nvSpPr>
        <p:spPr>
          <a:xfrm>
            <a:off x="277814" y="1046097"/>
            <a:ext cx="6040748" cy="2715350"/>
          </a:xfrm>
        </p:spPr>
        <p:txBody>
          <a:bodyPr/>
          <a:lstStyle/>
          <a:p>
            <a:r>
              <a:rPr lang="en-US" altLang="en-US" dirty="0"/>
              <a:t>Monopoly resources</a:t>
            </a:r>
          </a:p>
          <a:p>
            <a:pPr lvl="1"/>
            <a:r>
              <a:rPr lang="en-US" altLang="en-US" dirty="0"/>
              <a:t>A key resource required for production is owned by a single firm</a:t>
            </a:r>
          </a:p>
          <a:p>
            <a:pPr lvl="1"/>
            <a:r>
              <a:rPr lang="en-US" altLang="en-US" dirty="0"/>
              <a:t>Higher price</a:t>
            </a:r>
          </a:p>
        </p:txBody>
      </p:sp>
      <p:sp>
        <p:nvSpPr>
          <p:cNvPr id="2" name="Text Placeholder 1"/>
          <p:cNvSpPr>
            <a:spLocks noGrp="1"/>
          </p:cNvSpPr>
          <p:nvPr>
            <p:ph type="body" sz="quarter" idx="12"/>
          </p:nvPr>
        </p:nvSpPr>
        <p:spPr>
          <a:xfrm>
            <a:off x="4661991" y="4963042"/>
            <a:ext cx="3572265" cy="1285358"/>
          </a:xfrm>
        </p:spPr>
        <p:txBody>
          <a:bodyPr/>
          <a:lstStyle/>
          <a:p>
            <a:r>
              <a:rPr lang="en-US" dirty="0"/>
              <a:t>“Rather than a monopoly, we like to consider ourselves ‘the only game in town.’”</a:t>
            </a:r>
          </a:p>
        </p:txBody>
      </p:sp>
      <p:pic>
        <p:nvPicPr>
          <p:cNvPr id="13319" name="Picture 8" descr="A cartoon shows two lawyers approaching the judge’s bench. Copyright information reads: The Wall Street Journal, permission, Cartoon Features Synd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3845644"/>
            <a:ext cx="2933597" cy="2402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3316" name="Footer Placeholder 4"/>
          <p:cNvSpPr>
            <a:spLocks noGrp="1"/>
          </p:cNvSpPr>
          <p:nvPr>
            <p:ph type="ftr" sz="quarter" idx="11"/>
          </p:nvPr>
        </p:nvSpPr>
        <p:spPr bwMode="auto">
          <a:xfrm>
            <a:off x="0" y="6363719"/>
            <a:ext cx="8305799" cy="4942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618538" y="6425966"/>
            <a:ext cx="502015" cy="376472"/>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55799B6-B69F-4A89-BA53-C245FFC7A5AF}" type="slidenum">
              <a:rPr lang="en-US" altLang="en-US" sz="1200" smtClean="0">
                <a:solidFill>
                  <a:srgbClr val="002060"/>
                </a:solidFill>
              </a:rPr>
              <a:pPr eaLnBrk="1" hangingPunct="1"/>
              <a:t>5</a:t>
            </a:fld>
            <a:endParaRPr lang="en-US" altLang="en-US" sz="1200">
              <a:solidFill>
                <a:srgbClr val="002060"/>
              </a:solidFill>
            </a:endParaRPr>
          </a:p>
        </p:txBody>
      </p:sp>
    </p:spTree>
    <p:extLst>
      <p:ext uri="{BB962C8B-B14F-4D97-AF65-F5344CB8AC3E}">
        <p14:creationId xmlns:p14="http://schemas.microsoft.com/office/powerpoint/2010/main" val="19502092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altLang="en-US" dirty="0"/>
              <a:t>Why Monopolies Arise Part</a:t>
            </a:r>
            <a:r>
              <a:rPr lang="en-US" altLang="en-US" baseline="0" dirty="0"/>
              <a:t> 5</a:t>
            </a:r>
            <a:endParaRPr lang="en-US" altLang="en-US" dirty="0"/>
          </a:p>
        </p:txBody>
      </p:sp>
      <p:sp>
        <p:nvSpPr>
          <p:cNvPr id="14339" name="Content Placeholder 2"/>
          <p:cNvSpPr>
            <a:spLocks noGrp="1"/>
          </p:cNvSpPr>
          <p:nvPr>
            <p:ph idx="1"/>
          </p:nvPr>
        </p:nvSpPr>
        <p:spPr>
          <a:xfrm>
            <a:off x="277813" y="1025525"/>
            <a:ext cx="8561387" cy="4613275"/>
          </a:xfrm>
        </p:spPr>
        <p:txBody>
          <a:bodyPr/>
          <a:lstStyle/>
          <a:p>
            <a:r>
              <a:rPr lang="en-US" altLang="en-US" dirty="0"/>
              <a:t>Government regulation</a:t>
            </a:r>
          </a:p>
          <a:p>
            <a:pPr lvl="1"/>
            <a:r>
              <a:rPr lang="en-US" altLang="en-US" dirty="0"/>
              <a:t>Government gives a single firm the exclusive right to produce some good or service</a:t>
            </a:r>
          </a:p>
          <a:p>
            <a:pPr lvl="1"/>
            <a:r>
              <a:rPr lang="en-US" altLang="en-US" dirty="0"/>
              <a:t>Government-created monopolies</a:t>
            </a:r>
          </a:p>
          <a:p>
            <a:pPr lvl="2"/>
            <a:r>
              <a:rPr lang="en-US" altLang="en-US" dirty="0"/>
              <a:t>Patent and copyright laws</a:t>
            </a:r>
          </a:p>
          <a:p>
            <a:pPr lvl="2"/>
            <a:r>
              <a:rPr lang="en-US" altLang="en-US" dirty="0"/>
              <a:t>Higher prices</a:t>
            </a:r>
          </a:p>
          <a:p>
            <a:pPr lvl="2"/>
            <a:r>
              <a:rPr lang="en-US" altLang="en-US" dirty="0"/>
              <a:t>Higher profits</a:t>
            </a:r>
          </a:p>
        </p:txBody>
      </p:sp>
      <p:sp>
        <p:nvSpPr>
          <p:cNvPr id="1434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2DD10C3-A3DF-4FF1-8102-3479F0105A94}" type="slidenum">
              <a:rPr lang="en-US" altLang="en-US" sz="1200" smtClean="0">
                <a:solidFill>
                  <a:srgbClr val="002060"/>
                </a:solidFill>
              </a:rPr>
              <a:pPr eaLnBrk="1" hangingPunct="1"/>
              <a:t>6</a:t>
            </a:fld>
            <a:endParaRPr lang="en-US" altLang="en-US" sz="1200">
              <a:solidFill>
                <a:srgbClr val="002060"/>
              </a:solidFill>
            </a:endParaRPr>
          </a:p>
        </p:txBody>
      </p:sp>
    </p:spTree>
    <p:extLst>
      <p:ext uri="{BB962C8B-B14F-4D97-AF65-F5344CB8AC3E}">
        <p14:creationId xmlns:p14="http://schemas.microsoft.com/office/powerpoint/2010/main" val="33607452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t"/>
          <a:lstStyle/>
          <a:p>
            <a:r>
              <a:rPr lang="en-US" altLang="en-US" dirty="0"/>
              <a:t>Why Monopolies Arise</a:t>
            </a:r>
            <a:r>
              <a:rPr lang="en-US" altLang="en-US" baseline="0" dirty="0"/>
              <a:t> Part 6</a:t>
            </a:r>
            <a:endParaRPr lang="en-US" altLang="en-US" dirty="0"/>
          </a:p>
        </p:txBody>
      </p:sp>
      <p:sp>
        <p:nvSpPr>
          <p:cNvPr id="15363" name="Content Placeholder 2"/>
          <p:cNvSpPr>
            <a:spLocks noGrp="1"/>
          </p:cNvSpPr>
          <p:nvPr>
            <p:ph idx="1"/>
          </p:nvPr>
        </p:nvSpPr>
        <p:spPr>
          <a:xfrm>
            <a:off x="277813" y="1025525"/>
            <a:ext cx="8561387" cy="5070475"/>
          </a:xfrm>
        </p:spPr>
        <p:txBody>
          <a:bodyPr/>
          <a:lstStyle/>
          <a:p>
            <a:r>
              <a:rPr lang="en-US" altLang="en-US" dirty="0"/>
              <a:t>Natural monopoly</a:t>
            </a:r>
          </a:p>
          <a:p>
            <a:pPr lvl="1"/>
            <a:r>
              <a:rPr lang="en-US" altLang="en-US" dirty="0"/>
              <a:t>A single firm can supply a good or service to an entire market</a:t>
            </a:r>
          </a:p>
          <a:p>
            <a:pPr lvl="2"/>
            <a:r>
              <a:rPr lang="en-US" altLang="en-US" dirty="0"/>
              <a:t>At a smaller cost than could two or more firms</a:t>
            </a:r>
          </a:p>
          <a:p>
            <a:pPr lvl="1"/>
            <a:r>
              <a:rPr lang="en-US" altLang="en-US" dirty="0"/>
              <a:t>Economies of scale over the relevant range of output</a:t>
            </a:r>
          </a:p>
          <a:p>
            <a:pPr lvl="1"/>
            <a:r>
              <a:rPr lang="en-US" altLang="en-US" dirty="0"/>
              <a:t>Club goods</a:t>
            </a:r>
          </a:p>
          <a:p>
            <a:pPr lvl="2"/>
            <a:r>
              <a:rPr lang="en-US" altLang="en-US" dirty="0"/>
              <a:t>Excludable but not rival in consumption</a:t>
            </a:r>
          </a:p>
        </p:txBody>
      </p:sp>
      <p:sp>
        <p:nvSpPr>
          <p:cNvPr id="1536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21C79A5-37E5-4131-8CC6-0DA1E31659C7}" type="slidenum">
              <a:rPr lang="en-US" altLang="en-US" sz="1200" smtClean="0">
                <a:solidFill>
                  <a:srgbClr val="002060"/>
                </a:solidFill>
              </a:rPr>
              <a:pPr eaLnBrk="1" hangingPunct="1"/>
              <a:t>7</a:t>
            </a:fld>
            <a:endParaRPr lang="en-US" altLang="en-US" sz="1200">
              <a:solidFill>
                <a:srgbClr val="002060"/>
              </a:solidFill>
            </a:endParaRPr>
          </a:p>
        </p:txBody>
      </p:sp>
    </p:spTree>
    <p:extLst>
      <p:ext uri="{BB962C8B-B14F-4D97-AF65-F5344CB8AC3E}">
        <p14:creationId xmlns:p14="http://schemas.microsoft.com/office/powerpoint/2010/main" val="37839405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09550" y="-1"/>
            <a:ext cx="8770938" cy="955343"/>
          </a:xfrm>
        </p:spPr>
        <p:txBody>
          <a:bodyPr/>
          <a:lstStyle/>
          <a:p>
            <a:r>
              <a:rPr lang="en-US" altLang="en-US" dirty="0"/>
              <a:t>Figure 1</a:t>
            </a:r>
            <a:r>
              <a:rPr lang="en-US" altLang="en-US" sz="2800" baseline="0" dirty="0"/>
              <a:t> </a:t>
            </a:r>
            <a:r>
              <a:rPr lang="en-US" altLang="en-US" sz="2800" dirty="0"/>
              <a:t>Economies of Scale as a Cause of Monopoly</a:t>
            </a:r>
          </a:p>
        </p:txBody>
      </p:sp>
      <p:sp>
        <p:nvSpPr>
          <p:cNvPr id="3" name="Text Placeholder 2"/>
          <p:cNvSpPr>
            <a:spLocks noGrp="1"/>
          </p:cNvSpPr>
          <p:nvPr>
            <p:ph type="body" sz="quarter" idx="12"/>
          </p:nvPr>
        </p:nvSpPr>
        <p:spPr>
          <a:xfrm>
            <a:off x="152400" y="5110160"/>
            <a:ext cx="8924925" cy="1227793"/>
          </a:xfrm>
        </p:spPr>
        <p:txBody>
          <a:bodyPr/>
          <a:lstStyle/>
          <a:p>
            <a:r>
              <a:rPr lang="en-US" dirty="0"/>
              <a:t>When a firm’s average-total-cost curve continually declines, the firm has what is called a natural monopoly. In this case, when production is divided among more firms, each firm produces less, and average total cost rises. As a result, a single firm can produce any given amount at the lowest cost.</a:t>
            </a:r>
          </a:p>
        </p:txBody>
      </p:sp>
      <p:pic>
        <p:nvPicPr>
          <p:cNvPr id="2" name="Picture 1" descr="A line graph shows the decline in average total cost. The x axis is labeled quantity of output and the y axis is labeled cost. As the quantity of output increases the cost decreases."/>
          <p:cNvPicPr>
            <a:picLocks noChangeAspect="1"/>
          </p:cNvPicPr>
          <p:nvPr/>
        </p:nvPicPr>
        <p:blipFill>
          <a:blip r:embed="rId2"/>
          <a:stretch>
            <a:fillRect/>
          </a:stretch>
        </p:blipFill>
        <p:spPr>
          <a:xfrm>
            <a:off x="609600" y="1098822"/>
            <a:ext cx="7628732" cy="3867857"/>
          </a:xfrm>
          <a:prstGeom prst="rect">
            <a:avLst/>
          </a:prstGeom>
        </p:spPr>
      </p:pic>
      <p:sp>
        <p:nvSpPr>
          <p:cNvPr id="16388" name="Footer Placeholder 3"/>
          <p:cNvSpPr>
            <a:spLocks noGrp="1"/>
          </p:cNvSpPr>
          <p:nvPr>
            <p:ph type="ftr" sz="quarter" idx="14"/>
          </p:nvPr>
        </p:nvSpPr>
        <p:spPr bwMode="auto">
          <a:xfrm>
            <a:off x="0" y="6481434"/>
            <a:ext cx="8534400" cy="3718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7"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CFEDE5C-2D92-49A5-9F13-92B0040A6296}" type="slidenum">
              <a:rPr lang="en-US" altLang="en-US" sz="1200" smtClean="0">
                <a:solidFill>
                  <a:srgbClr val="002060"/>
                </a:solidFill>
              </a:rPr>
              <a:pPr eaLnBrk="1" hangingPunct="1"/>
              <a:t>8</a:t>
            </a:fld>
            <a:endParaRPr lang="en-US" altLang="en-US" sz="1200">
              <a:solidFill>
                <a:srgbClr val="002060"/>
              </a:solidFill>
            </a:endParaRPr>
          </a:p>
        </p:txBody>
      </p:sp>
    </p:spTree>
    <p:extLst>
      <p:ext uri="{BB962C8B-B14F-4D97-AF65-F5344CB8AC3E}">
        <p14:creationId xmlns:p14="http://schemas.microsoft.com/office/powerpoint/2010/main" val="9648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69241" y="16379"/>
            <a:ext cx="7696200" cy="914068"/>
          </a:xfrm>
        </p:spPr>
        <p:txBody>
          <a:bodyPr wrap="square"/>
          <a:lstStyle/>
          <a:p>
            <a:r>
              <a:rPr lang="en-US" altLang="en-US" sz="3600" dirty="0"/>
              <a:t>Production and Pricing Decisions Part 1</a:t>
            </a:r>
          </a:p>
        </p:txBody>
      </p:sp>
      <p:sp>
        <p:nvSpPr>
          <p:cNvPr id="17411" name="Content Placeholder 2"/>
          <p:cNvSpPr>
            <a:spLocks noGrp="1"/>
          </p:cNvSpPr>
          <p:nvPr>
            <p:ph idx="1"/>
          </p:nvPr>
        </p:nvSpPr>
        <p:spPr>
          <a:xfrm>
            <a:off x="228601" y="994887"/>
            <a:ext cx="8534400" cy="5177313"/>
          </a:xfrm>
        </p:spPr>
        <p:txBody>
          <a:bodyPr/>
          <a:lstStyle/>
          <a:p>
            <a:r>
              <a:rPr lang="en-US" altLang="en-US" dirty="0"/>
              <a:t>Monopoly</a:t>
            </a:r>
          </a:p>
          <a:p>
            <a:pPr lvl="1"/>
            <a:r>
              <a:rPr lang="en-US" altLang="en-US" dirty="0"/>
              <a:t>Price maker</a:t>
            </a:r>
          </a:p>
          <a:p>
            <a:pPr lvl="1"/>
            <a:r>
              <a:rPr lang="en-US" altLang="en-US" dirty="0"/>
              <a:t>Sole producer</a:t>
            </a:r>
          </a:p>
          <a:p>
            <a:pPr lvl="1"/>
            <a:r>
              <a:rPr lang="en-US" altLang="en-US" dirty="0"/>
              <a:t>Downward sloping demand: the market demand curve</a:t>
            </a:r>
          </a:p>
          <a:p>
            <a:r>
              <a:rPr lang="en-US" altLang="en-US" dirty="0"/>
              <a:t>Competitive firm</a:t>
            </a:r>
          </a:p>
          <a:p>
            <a:pPr lvl="1"/>
            <a:r>
              <a:rPr lang="en-US" altLang="en-US" dirty="0"/>
              <a:t>Price taker</a:t>
            </a:r>
          </a:p>
          <a:p>
            <a:pPr lvl="1"/>
            <a:r>
              <a:rPr lang="en-US" altLang="en-US" dirty="0"/>
              <a:t>One producer of many</a:t>
            </a:r>
          </a:p>
          <a:p>
            <a:pPr lvl="1"/>
            <a:r>
              <a:rPr lang="en-US" altLang="en-US" dirty="0"/>
              <a:t>Demand is a horizontal line (Price)</a:t>
            </a:r>
          </a:p>
        </p:txBody>
      </p:sp>
      <p:sp>
        <p:nvSpPr>
          <p:cNvPr id="17412" name="Footer Placeholder 4"/>
          <p:cNvSpPr>
            <a:spLocks noGrp="1"/>
          </p:cNvSpPr>
          <p:nvPr>
            <p:ph type="ftr" sz="quarter" idx="11"/>
          </p:nvPr>
        </p:nvSpPr>
        <p:spPr bwMode="auto">
          <a:xfrm>
            <a:off x="0" y="6345371"/>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xfrm>
            <a:off x="8616179" y="6345371"/>
            <a:ext cx="520700"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F2E7152-5E08-46C4-B15D-20BB9A18CA32}" type="slidenum">
              <a:rPr lang="en-US" altLang="en-US" sz="1200" smtClean="0">
                <a:solidFill>
                  <a:srgbClr val="002060"/>
                </a:solidFill>
              </a:rPr>
              <a:pPr eaLnBrk="1" hangingPunct="1"/>
              <a:t>9</a:t>
            </a:fld>
            <a:endParaRPr lang="en-US" altLang="en-US" sz="1200">
              <a:solidFill>
                <a:srgbClr val="002060"/>
              </a:solidFill>
            </a:endParaRPr>
          </a:p>
        </p:txBody>
      </p:sp>
    </p:spTree>
    <p:extLst>
      <p:ext uri="{BB962C8B-B14F-4D97-AF65-F5344CB8AC3E}">
        <p14:creationId xmlns:p14="http://schemas.microsoft.com/office/powerpoint/2010/main" val="1854819572"/>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8375</TotalTime>
  <Words>4374</Words>
  <Application>Microsoft Office PowerPoint</Application>
  <PresentationFormat>On-screen Show (4:3)</PresentationFormat>
  <Paragraphs>425</Paragraphs>
  <Slides>40</Slides>
  <Notes>1</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40</vt:i4>
      </vt:variant>
    </vt:vector>
  </HeadingPairs>
  <TitlesOfParts>
    <vt:vector size="60" baseType="lpstr">
      <vt:lpstr>Arial</vt:lpstr>
      <vt:lpstr>Arial Narrow</vt:lpstr>
      <vt:lpstr>Calibri</vt:lpstr>
      <vt:lpstr>Cambria</vt:lpstr>
      <vt:lpstr>Cambria Math</vt:lpstr>
      <vt:lpstr>Franklin Gothic Book</vt:lpstr>
      <vt:lpstr>Franklin Gothic Medium Cond</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1_Chapter content</vt:lpstr>
      <vt:lpstr>Monopoly</vt:lpstr>
      <vt:lpstr>Why Monopolies Arise Part 1</vt:lpstr>
      <vt:lpstr>Why Monopolies Arise Part 2</vt:lpstr>
      <vt:lpstr>Why Monopolies Arise Part 3</vt:lpstr>
      <vt:lpstr>Why Monopolies Arise Part 4</vt:lpstr>
      <vt:lpstr>Why Monopolies Arise Part 5</vt:lpstr>
      <vt:lpstr>Why Monopolies Arise Part 6</vt:lpstr>
      <vt:lpstr>Figure 1 Economies of Scale as a Cause of Monopoly</vt:lpstr>
      <vt:lpstr>Production and Pricing Decisions Part 1</vt:lpstr>
      <vt:lpstr>Figure 2 Demand Curves for Competitive and Monopoly Firms</vt:lpstr>
      <vt:lpstr>Production and Pricing Decisions Part 2</vt:lpstr>
      <vt:lpstr>Production and Pricing Decisions Part 3</vt:lpstr>
      <vt:lpstr>Table 1 A Monopoly’s Total, Average, and Marginal Revenue</vt:lpstr>
      <vt:lpstr>Production and Pricing Decisions Part 4</vt:lpstr>
      <vt:lpstr>Figure 3 Demand and Marginal-Revenue Curves for a Monopoly</vt:lpstr>
      <vt:lpstr>Production and Pricing Decisions Part 5</vt:lpstr>
      <vt:lpstr>Figure 4 Profit Maximization for a Monopoly</vt:lpstr>
      <vt:lpstr>Production and Pricing Decisions Part 6</vt:lpstr>
      <vt:lpstr>Figure 5 The Monopolist’s Profit</vt:lpstr>
      <vt:lpstr>Monopoly Drugs versus Generic Drugs</vt:lpstr>
      <vt:lpstr>Figure 6 The Market for Drugs</vt:lpstr>
      <vt:lpstr>The Welfare Cost of Monopolies Part 1</vt:lpstr>
      <vt:lpstr>The Welfare Cost of Monopolies Part 2</vt:lpstr>
      <vt:lpstr>Figure 7 The Efficient Level of Output</vt:lpstr>
      <vt:lpstr>The Welfare Cost of Monopolies Part 3</vt:lpstr>
      <vt:lpstr>Figure 8 The Inefficiency of Monopoly</vt:lpstr>
      <vt:lpstr>The Welfare Cost of Monopolies Part 4</vt:lpstr>
      <vt:lpstr>Price Discrimination Part 1</vt:lpstr>
      <vt:lpstr>Price Discrimination Part 2</vt:lpstr>
      <vt:lpstr>Price Discrimination Part 3</vt:lpstr>
      <vt:lpstr>Figure 9 Welfare with and without Price Discrimination</vt:lpstr>
      <vt:lpstr>Price Discrimination Part 4</vt:lpstr>
      <vt:lpstr>Price Discrimination Part 5</vt:lpstr>
      <vt:lpstr>Public Policy Toward Monopolies Part 1</vt:lpstr>
      <vt:lpstr>ASK THE EXPERTS</vt:lpstr>
      <vt:lpstr>Public Policy Toward Monopolies Part 2</vt:lpstr>
      <vt:lpstr>Figure 10 Marginal-Cost Pricing for a Natural Monopoly</vt:lpstr>
      <vt:lpstr>Public Policy Toward Monopolies Part 3</vt:lpstr>
      <vt:lpstr>Public Policy Toward Monopolies Part 4</vt:lpstr>
      <vt:lpstr>Table 2 Competition versus Monopoly: A Summary Comparison</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408</cp:revision>
  <dcterms:created xsi:type="dcterms:W3CDTF">2016-03-16T19:41:09Z</dcterms:created>
  <dcterms:modified xsi:type="dcterms:W3CDTF">2018-05-03T20:10:57Z</dcterms:modified>
</cp:coreProperties>
</file>