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34"/>
  </p:notesMasterIdLst>
  <p:sldIdLst>
    <p:sldId id="381"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96866" autoAdjust="0"/>
  </p:normalViewPr>
  <p:slideViewPr>
    <p:cSldViewPr>
      <p:cViewPr varScale="1">
        <p:scale>
          <a:sx n="110" d="100"/>
          <a:sy n="110" d="100"/>
        </p:scale>
        <p:origin x="222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defRPr/>
            </a:pPr>
            <a:r>
              <a:rPr lang="en-US" sz="5400" dirty="0"/>
              <a:t>Monopolistic Competition</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16</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147511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40068" y="0"/>
            <a:ext cx="7803931" cy="860961"/>
          </a:xfrm>
        </p:spPr>
        <p:txBody>
          <a:bodyPr wrap="square" anchor="t"/>
          <a:lstStyle/>
          <a:p>
            <a:r>
              <a:rPr lang="en-US" altLang="en-US" dirty="0"/>
              <a:t>Long Run Equilibrium, Part 2</a:t>
            </a:r>
          </a:p>
        </p:txBody>
      </p:sp>
      <p:sp>
        <p:nvSpPr>
          <p:cNvPr id="18435" name="Content Placeholder 2"/>
          <p:cNvSpPr>
            <a:spLocks noGrp="1"/>
          </p:cNvSpPr>
          <p:nvPr>
            <p:ph idx="1"/>
          </p:nvPr>
        </p:nvSpPr>
        <p:spPr>
          <a:xfrm>
            <a:off x="277813" y="1025525"/>
            <a:ext cx="8588375" cy="4003675"/>
          </a:xfrm>
        </p:spPr>
        <p:txBody>
          <a:bodyPr/>
          <a:lstStyle/>
          <a:p>
            <a:r>
              <a:rPr lang="en-US" altLang="en-US" dirty="0"/>
              <a:t>Zero economic profit</a:t>
            </a:r>
          </a:p>
          <a:p>
            <a:pPr lvl="1"/>
            <a:r>
              <a:rPr lang="en-US" altLang="en-US" dirty="0"/>
              <a:t>Demand curve</a:t>
            </a:r>
          </a:p>
          <a:p>
            <a:pPr lvl="2"/>
            <a:r>
              <a:rPr lang="en-US" altLang="en-US" dirty="0"/>
              <a:t>Tangent to average total cost curve</a:t>
            </a:r>
          </a:p>
          <a:p>
            <a:pPr lvl="2"/>
            <a:r>
              <a:rPr lang="en-US" altLang="en-US" dirty="0"/>
              <a:t>At quantity where marginal revenue = marginal cost</a:t>
            </a:r>
          </a:p>
          <a:p>
            <a:pPr lvl="1"/>
            <a:r>
              <a:rPr lang="en-US" altLang="en-US" dirty="0"/>
              <a:t>Price = average total cost</a:t>
            </a:r>
          </a:p>
          <a:p>
            <a:pPr lvl="1"/>
            <a:r>
              <a:rPr lang="en-US" altLang="en-US" dirty="0"/>
              <a:t>Price exceeds marginal cost</a:t>
            </a:r>
          </a:p>
        </p:txBody>
      </p:sp>
      <p:sp>
        <p:nvSpPr>
          <p:cNvPr id="1843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A8AAE7B-D8B8-4940-9A61-5CC6DBB4E133}" type="slidenum">
              <a:rPr lang="en-US" altLang="en-US" sz="1200" smtClean="0">
                <a:solidFill>
                  <a:srgbClr val="002060"/>
                </a:solidFill>
              </a:rPr>
              <a:pPr eaLnBrk="1" hangingPunct="1"/>
              <a:t>10</a:t>
            </a:fld>
            <a:endParaRPr lang="en-US" altLang="en-US" sz="1200" dirty="0">
              <a:solidFill>
                <a:srgbClr val="002060"/>
              </a:solidFill>
            </a:endParaRPr>
          </a:p>
        </p:txBody>
      </p:sp>
    </p:spTree>
    <p:extLst>
      <p:ext uri="{BB962C8B-B14F-4D97-AF65-F5344CB8AC3E}">
        <p14:creationId xmlns:p14="http://schemas.microsoft.com/office/powerpoint/2010/main" val="263496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40068" y="0"/>
            <a:ext cx="7803931" cy="860961"/>
          </a:xfrm>
        </p:spPr>
        <p:txBody>
          <a:bodyPr wrap="square" anchor="t"/>
          <a:lstStyle/>
          <a:p>
            <a:r>
              <a:rPr lang="en-US" altLang="en-US" dirty="0"/>
              <a:t>Long Run Equilibrium, Part 3</a:t>
            </a:r>
          </a:p>
        </p:txBody>
      </p:sp>
      <p:sp>
        <p:nvSpPr>
          <p:cNvPr id="19459" name="Content Placeholder 2"/>
          <p:cNvSpPr>
            <a:spLocks noGrp="1"/>
          </p:cNvSpPr>
          <p:nvPr>
            <p:ph idx="1"/>
          </p:nvPr>
        </p:nvSpPr>
        <p:spPr>
          <a:xfrm>
            <a:off x="277813" y="1025525"/>
            <a:ext cx="8588375" cy="4460875"/>
          </a:xfrm>
        </p:spPr>
        <p:txBody>
          <a:bodyPr/>
          <a:lstStyle/>
          <a:p>
            <a:r>
              <a:rPr lang="en-US" altLang="en-US" dirty="0"/>
              <a:t>Monopolistic versus perfect competition </a:t>
            </a:r>
          </a:p>
          <a:p>
            <a:pPr lvl="1"/>
            <a:r>
              <a:rPr lang="en-US" altLang="en-US" dirty="0"/>
              <a:t>Monopolistic competition</a:t>
            </a:r>
          </a:p>
          <a:p>
            <a:pPr lvl="2"/>
            <a:r>
              <a:rPr lang="en-US" altLang="en-US" dirty="0"/>
              <a:t>Quantity: not at minimum ATC (excess capacity)</a:t>
            </a:r>
          </a:p>
          <a:p>
            <a:pPr lvl="2"/>
            <a:r>
              <a:rPr lang="en-US" altLang="en-US" dirty="0"/>
              <a:t>P &gt; MC, markup over marginal cost</a:t>
            </a:r>
          </a:p>
          <a:p>
            <a:pPr lvl="1"/>
            <a:r>
              <a:rPr lang="en-US" altLang="en-US" dirty="0"/>
              <a:t>Perfect competition</a:t>
            </a:r>
          </a:p>
          <a:p>
            <a:pPr lvl="2"/>
            <a:r>
              <a:rPr lang="en-US" altLang="en-US" dirty="0"/>
              <a:t>Quantity: at minimum ATC (efficient scale)</a:t>
            </a:r>
          </a:p>
          <a:p>
            <a:pPr lvl="2"/>
            <a:r>
              <a:rPr lang="en-US" altLang="en-US" dirty="0"/>
              <a:t>P = MC </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C57FFDF-35E9-476A-AC26-C50AD996A1EA}" type="slidenum">
              <a:rPr lang="en-US" altLang="en-US" sz="1200" smtClean="0">
                <a:solidFill>
                  <a:srgbClr val="002060"/>
                </a:solidFill>
              </a:rPr>
              <a:pPr eaLnBrk="1" hangingPunct="1"/>
              <a:t>11</a:t>
            </a:fld>
            <a:endParaRPr lang="en-US" altLang="en-US" sz="1200" dirty="0">
              <a:solidFill>
                <a:srgbClr val="002060"/>
              </a:solidFill>
            </a:endParaRPr>
          </a:p>
        </p:txBody>
      </p:sp>
    </p:spTree>
    <p:extLst>
      <p:ext uri="{BB962C8B-B14F-4D97-AF65-F5344CB8AC3E}">
        <p14:creationId xmlns:p14="http://schemas.microsoft.com/office/powerpoint/2010/main" val="414985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Figure 4</a:t>
            </a:r>
            <a:r>
              <a:rPr lang="en-US" altLang="en-US" sz="2800" dirty="0"/>
              <a:t>	Monopolistic versus Perfect Competition</a:t>
            </a:r>
          </a:p>
        </p:txBody>
      </p:sp>
      <p:sp>
        <p:nvSpPr>
          <p:cNvPr id="2" name="Text Placeholder 1"/>
          <p:cNvSpPr>
            <a:spLocks noGrp="1"/>
          </p:cNvSpPr>
          <p:nvPr>
            <p:ph type="body" sz="quarter" idx="12"/>
          </p:nvPr>
        </p:nvSpPr>
        <p:spPr>
          <a:xfrm>
            <a:off x="53975" y="4724400"/>
            <a:ext cx="9090025" cy="1506537"/>
          </a:xfrm>
        </p:spPr>
        <p:txBody>
          <a:bodyPr/>
          <a:lstStyle/>
          <a:p>
            <a:r>
              <a:rPr lang="en-US" dirty="0"/>
              <a:t>Panel (a) shows the long-run equilibrium in a monopolistically competitive market, and panel (b) shows the long-run equilibrium in a perfectly competitive market. Two differences are notable. (1) The perfectly competitive firm produces at the efficient scale, where average total cost is minimized. By contrast, the monopolistically competitive firm produces at less than the efficient scale. (2) Price equals marginal cost under perfect competition, but price is above marginal cost under monopolistic competition.</a:t>
            </a:r>
          </a:p>
        </p:txBody>
      </p:sp>
      <p:pic>
        <p:nvPicPr>
          <p:cNvPr id="3074" name="Picture 2" descr="Two line graphs. The first graph is titled monopolistically competitive firm. The x-axis is quantity. The y-axis is price. There are two negative slopes labeled M R and demand. Intersecting them is a positive slope labeled M C. A curve intersecting the Demand and M C slopes is labeled A T C. The point where M R and M C intersect is the quantity produced on the x-axis and the M C on the y-axis. The point where A T C and M C intersect is the quantity produced on the x-axis and the price on the y-axis. The point where M C and A T C intersect is the efficient scale on the x-axis. Between the quantity produced and efficient scale is the excess capacity. Between the price and M C is the markup. The second graph is for a perfectly competitive firm. The x-axis is quantity. The y-axis is price. There is a positive slope labeled M C. A curve passing through the M C slope is labeled A T C. A line with a slope of 0 passes through M C and A T C. The point where A T C, M C, and the slope of 0 intersect is where quantity produced equals efficient scale on the x-axis. On the right of that intersection is where P equals M R, demand curve. On the left of that intersection is where P equals M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14" y="609600"/>
            <a:ext cx="8326086" cy="406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4"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3" name="Slide Number Placeholder 1"/>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4F27995-9A29-4033-83FE-C18B85025DA5}" type="slidenum">
              <a:rPr lang="en-US" altLang="en-US" sz="1200" smtClean="0">
                <a:solidFill>
                  <a:srgbClr val="002060"/>
                </a:solidFill>
              </a:rPr>
              <a:pPr eaLnBrk="1" hangingPunct="1"/>
              <a:t>12</a:t>
            </a:fld>
            <a:endParaRPr lang="en-US" altLang="en-US" sz="1200" dirty="0">
              <a:solidFill>
                <a:srgbClr val="002060"/>
              </a:solidFill>
            </a:endParaRPr>
          </a:p>
        </p:txBody>
      </p:sp>
    </p:spTree>
    <p:extLst>
      <p:ext uri="{BB962C8B-B14F-4D97-AF65-F5344CB8AC3E}">
        <p14:creationId xmlns:p14="http://schemas.microsoft.com/office/powerpoint/2010/main" val="307122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wrap="square" anchor="t"/>
          <a:lstStyle/>
          <a:p>
            <a:r>
              <a:rPr lang="en-US" altLang="en-US" dirty="0"/>
              <a:t>Welfare of Society</a:t>
            </a:r>
          </a:p>
        </p:txBody>
      </p:sp>
      <p:sp>
        <p:nvSpPr>
          <p:cNvPr id="21507" name="Content Placeholder 2"/>
          <p:cNvSpPr>
            <a:spLocks noGrp="1"/>
          </p:cNvSpPr>
          <p:nvPr>
            <p:ph idx="1"/>
          </p:nvPr>
        </p:nvSpPr>
        <p:spPr>
          <a:xfrm>
            <a:off x="277813" y="1025525"/>
            <a:ext cx="8588375" cy="4308475"/>
          </a:xfrm>
        </p:spPr>
        <p:txBody>
          <a:bodyPr/>
          <a:lstStyle/>
          <a:p>
            <a:r>
              <a:rPr lang="en-US" altLang="en-US" dirty="0"/>
              <a:t>Sources of inefficiency</a:t>
            </a:r>
          </a:p>
          <a:p>
            <a:pPr lvl="1"/>
            <a:r>
              <a:rPr lang="en-US" altLang="en-US" dirty="0"/>
              <a:t>Markup of price over marginal cost</a:t>
            </a:r>
          </a:p>
          <a:p>
            <a:pPr lvl="2"/>
            <a:r>
              <a:rPr lang="en-US" altLang="en-US" dirty="0"/>
              <a:t>Deadweight loss of monopoly pricing</a:t>
            </a:r>
          </a:p>
          <a:p>
            <a:pPr lvl="1"/>
            <a:r>
              <a:rPr lang="en-US" altLang="en-US" dirty="0"/>
              <a:t>Too much or too little entry</a:t>
            </a:r>
          </a:p>
          <a:p>
            <a:pPr lvl="2"/>
            <a:r>
              <a:rPr lang="en-US" altLang="en-US" dirty="0"/>
              <a:t>Product-variety externality (positive externality on consumers)</a:t>
            </a:r>
          </a:p>
          <a:p>
            <a:pPr lvl="2"/>
            <a:r>
              <a:rPr lang="en-US" altLang="en-US" dirty="0"/>
              <a:t>Business-stealing externality (negative externality on existing firms)</a:t>
            </a:r>
          </a:p>
        </p:txBody>
      </p:sp>
      <p:sp>
        <p:nvSpPr>
          <p:cNvPr id="2150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FB41587-71DF-4787-B1F9-2C65508293C2}" type="slidenum">
              <a:rPr lang="en-US" altLang="en-US" sz="1200" smtClean="0">
                <a:solidFill>
                  <a:srgbClr val="002060"/>
                </a:solidFill>
              </a:rPr>
              <a:pPr eaLnBrk="1" hangingPunct="1"/>
              <a:t>13</a:t>
            </a:fld>
            <a:endParaRPr lang="en-US" altLang="en-US" sz="1200" dirty="0">
              <a:solidFill>
                <a:srgbClr val="002060"/>
              </a:solidFill>
            </a:endParaRPr>
          </a:p>
        </p:txBody>
      </p:sp>
    </p:spTree>
    <p:extLst>
      <p:ext uri="{BB962C8B-B14F-4D97-AF65-F5344CB8AC3E}">
        <p14:creationId xmlns:p14="http://schemas.microsoft.com/office/powerpoint/2010/main" val="2810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dirty="0"/>
              <a:t>Advertising, Part 1</a:t>
            </a:r>
          </a:p>
        </p:txBody>
      </p:sp>
      <p:sp>
        <p:nvSpPr>
          <p:cNvPr id="22531" name="Content Placeholder 2"/>
          <p:cNvSpPr>
            <a:spLocks noGrp="1"/>
          </p:cNvSpPr>
          <p:nvPr>
            <p:ph idx="1"/>
          </p:nvPr>
        </p:nvSpPr>
        <p:spPr>
          <a:xfrm>
            <a:off x="277813" y="1025525"/>
            <a:ext cx="8588375" cy="5222875"/>
          </a:xfrm>
        </p:spPr>
        <p:txBody>
          <a:bodyPr/>
          <a:lstStyle/>
          <a:p>
            <a:r>
              <a:rPr lang="en-US" altLang="en-US" dirty="0"/>
              <a:t>Incentive to advertise</a:t>
            </a:r>
          </a:p>
          <a:p>
            <a:pPr lvl="1"/>
            <a:r>
              <a:rPr lang="en-US" altLang="en-US" dirty="0"/>
              <a:t>When firms sell differentiated products and charge prices above marginal cost</a:t>
            </a:r>
          </a:p>
          <a:p>
            <a:pPr lvl="1"/>
            <a:r>
              <a:rPr lang="en-US" altLang="en-US" dirty="0"/>
              <a:t>Advertise to attract more buyers</a:t>
            </a:r>
          </a:p>
          <a:p>
            <a:r>
              <a:rPr lang="en-US" altLang="en-US" dirty="0"/>
              <a:t>Advertising spending</a:t>
            </a:r>
          </a:p>
          <a:p>
            <a:pPr lvl="1"/>
            <a:r>
              <a:rPr lang="en-US" altLang="en-US" dirty="0"/>
              <a:t>Highly differentiated goods: 10-20% of revenue</a:t>
            </a:r>
          </a:p>
          <a:p>
            <a:pPr lvl="1"/>
            <a:r>
              <a:rPr lang="en-US" altLang="en-US" dirty="0"/>
              <a:t>Industrial products: Little advertising</a:t>
            </a:r>
          </a:p>
          <a:p>
            <a:pPr lvl="1"/>
            <a:r>
              <a:rPr lang="en-US" altLang="en-US" dirty="0"/>
              <a:t>Homogenous products: No advertising</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3824A69-AED5-41D1-915D-3EEEB8DEB490}" type="slidenum">
              <a:rPr lang="en-US" altLang="en-US" sz="1200" smtClean="0">
                <a:solidFill>
                  <a:srgbClr val="002060"/>
                </a:solidFill>
              </a:rPr>
              <a:pPr eaLnBrk="1" hangingPunct="1"/>
              <a:t>14</a:t>
            </a:fld>
            <a:endParaRPr lang="en-US" altLang="en-US" sz="1200" dirty="0">
              <a:solidFill>
                <a:srgbClr val="002060"/>
              </a:solidFill>
            </a:endParaRPr>
          </a:p>
        </p:txBody>
      </p:sp>
    </p:spTree>
    <p:extLst>
      <p:ext uri="{BB962C8B-B14F-4D97-AF65-F5344CB8AC3E}">
        <p14:creationId xmlns:p14="http://schemas.microsoft.com/office/powerpoint/2010/main" val="329066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dirty="0"/>
              <a:t>Advertising, Part 2</a:t>
            </a:r>
          </a:p>
        </p:txBody>
      </p:sp>
      <p:sp>
        <p:nvSpPr>
          <p:cNvPr id="23555" name="Content Placeholder 2"/>
          <p:cNvSpPr>
            <a:spLocks noGrp="1"/>
          </p:cNvSpPr>
          <p:nvPr>
            <p:ph idx="1"/>
          </p:nvPr>
        </p:nvSpPr>
        <p:spPr>
          <a:xfrm>
            <a:off x="277813" y="1025525"/>
            <a:ext cx="8588375" cy="4994275"/>
          </a:xfrm>
        </p:spPr>
        <p:txBody>
          <a:bodyPr/>
          <a:lstStyle/>
          <a:p>
            <a:r>
              <a:rPr lang="en-US" altLang="en-US" dirty="0"/>
              <a:t>Debate over advertising</a:t>
            </a:r>
          </a:p>
          <a:p>
            <a:pPr lvl="1"/>
            <a:r>
              <a:rPr lang="en-US" altLang="en-US" dirty="0"/>
              <a:t>Wasting resources?</a:t>
            </a:r>
          </a:p>
          <a:p>
            <a:pPr lvl="1"/>
            <a:r>
              <a:rPr lang="en-US" altLang="en-US" dirty="0"/>
              <a:t>Valuable purpose? </a:t>
            </a:r>
          </a:p>
          <a:p>
            <a:r>
              <a:rPr lang="en-US" altLang="en-US" dirty="0"/>
              <a:t>The critique of advertising</a:t>
            </a:r>
          </a:p>
          <a:p>
            <a:pPr lvl="1"/>
            <a:r>
              <a:rPr lang="en-US" altLang="en-US" dirty="0"/>
              <a:t>Firms advertise to manipulate people’s tastes</a:t>
            </a:r>
          </a:p>
          <a:p>
            <a:pPr lvl="2"/>
            <a:r>
              <a:rPr lang="en-US" altLang="en-US" dirty="0"/>
              <a:t>Psychological rather than informational</a:t>
            </a:r>
          </a:p>
          <a:p>
            <a:pPr lvl="2"/>
            <a:r>
              <a:rPr lang="en-US" altLang="en-US" dirty="0"/>
              <a:t>Creates a desire that otherwise might not exist</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1EC9592-6E5D-49FD-8ADE-7F28DF63EA7D}" type="slidenum">
              <a:rPr lang="en-US" altLang="en-US" sz="1200" smtClean="0">
                <a:solidFill>
                  <a:srgbClr val="002060"/>
                </a:solidFill>
              </a:rPr>
              <a:pPr eaLnBrk="1" hangingPunct="1"/>
              <a:t>15</a:t>
            </a:fld>
            <a:endParaRPr lang="en-US" altLang="en-US" sz="1200" dirty="0">
              <a:solidFill>
                <a:srgbClr val="002060"/>
              </a:solidFill>
            </a:endParaRPr>
          </a:p>
        </p:txBody>
      </p:sp>
    </p:spTree>
    <p:extLst>
      <p:ext uri="{BB962C8B-B14F-4D97-AF65-F5344CB8AC3E}">
        <p14:creationId xmlns:p14="http://schemas.microsoft.com/office/powerpoint/2010/main" val="387737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dirty="0"/>
              <a:t>Advertising, Part 3</a:t>
            </a:r>
          </a:p>
        </p:txBody>
      </p:sp>
      <p:sp>
        <p:nvSpPr>
          <p:cNvPr id="24579" name="Content Placeholder 2"/>
          <p:cNvSpPr>
            <a:spLocks noGrp="1"/>
          </p:cNvSpPr>
          <p:nvPr>
            <p:ph idx="1"/>
          </p:nvPr>
        </p:nvSpPr>
        <p:spPr>
          <a:xfrm>
            <a:off x="277813" y="1025525"/>
            <a:ext cx="8588375" cy="3927475"/>
          </a:xfrm>
        </p:spPr>
        <p:txBody>
          <a:bodyPr/>
          <a:lstStyle/>
          <a:p>
            <a:r>
              <a:rPr lang="en-US" altLang="en-US" dirty="0"/>
              <a:t>The critique of advertising</a:t>
            </a:r>
          </a:p>
          <a:p>
            <a:pPr lvl="1"/>
            <a:r>
              <a:rPr lang="en-US" altLang="en-US" dirty="0"/>
              <a:t>Impedes competition</a:t>
            </a:r>
          </a:p>
          <a:p>
            <a:pPr lvl="1"/>
            <a:r>
              <a:rPr lang="en-US" altLang="en-US" dirty="0"/>
              <a:t>Increase perception of product differentiation</a:t>
            </a:r>
          </a:p>
          <a:p>
            <a:pPr lvl="2"/>
            <a:r>
              <a:rPr lang="en-US" altLang="en-US" dirty="0"/>
              <a:t>Foster brand loyalty</a:t>
            </a:r>
          </a:p>
          <a:p>
            <a:pPr lvl="1"/>
            <a:r>
              <a:rPr lang="en-US" altLang="en-US" dirty="0"/>
              <a:t>Makes buyers less concerned with price differences among similar goods</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3E090C3-E11E-49BE-A02E-823548B24F5B}" type="slidenum">
              <a:rPr lang="en-US" altLang="en-US" sz="1200" smtClean="0">
                <a:solidFill>
                  <a:srgbClr val="002060"/>
                </a:solidFill>
              </a:rPr>
              <a:pP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236829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dirty="0"/>
              <a:t>Advertising, Part 4</a:t>
            </a:r>
          </a:p>
        </p:txBody>
      </p:sp>
      <p:sp>
        <p:nvSpPr>
          <p:cNvPr id="25603" name="Content Placeholder 2"/>
          <p:cNvSpPr>
            <a:spLocks noGrp="1"/>
          </p:cNvSpPr>
          <p:nvPr>
            <p:ph idx="1"/>
          </p:nvPr>
        </p:nvSpPr>
        <p:spPr>
          <a:xfrm>
            <a:off x="277813" y="1025525"/>
            <a:ext cx="8588375" cy="4841875"/>
          </a:xfrm>
        </p:spPr>
        <p:txBody>
          <a:bodyPr/>
          <a:lstStyle/>
          <a:p>
            <a:r>
              <a:rPr lang="en-US" altLang="en-US" dirty="0"/>
              <a:t>The defense of advertising</a:t>
            </a:r>
          </a:p>
          <a:p>
            <a:pPr lvl="1"/>
            <a:r>
              <a:rPr lang="en-US" altLang="en-US" dirty="0"/>
              <a:t>Provide information to customers</a:t>
            </a:r>
          </a:p>
          <a:p>
            <a:pPr lvl="2"/>
            <a:r>
              <a:rPr lang="en-US" altLang="en-US" dirty="0"/>
              <a:t>Customers - make better choices</a:t>
            </a:r>
          </a:p>
          <a:p>
            <a:pPr lvl="2"/>
            <a:r>
              <a:rPr lang="en-US" altLang="en-US" dirty="0"/>
              <a:t>Enhances the ability of markets to allocate resources efficiently</a:t>
            </a:r>
          </a:p>
          <a:p>
            <a:pPr lvl="1"/>
            <a:r>
              <a:rPr lang="en-US" altLang="en-US" dirty="0"/>
              <a:t>Fosters competition</a:t>
            </a:r>
          </a:p>
          <a:p>
            <a:pPr lvl="2"/>
            <a:r>
              <a:rPr lang="en-US" altLang="en-US" dirty="0"/>
              <a:t>Customers - take advantage of price differences</a:t>
            </a:r>
          </a:p>
          <a:p>
            <a:pPr lvl="1"/>
            <a:r>
              <a:rPr lang="en-US" altLang="en-US" dirty="0"/>
              <a:t>Allows new firms to enter more easily</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637D494-9F45-4777-9DA3-D7E8D864FD3B}" type="slidenum">
              <a:rPr lang="en-US" altLang="en-US" sz="1200" smtClean="0">
                <a:solidFill>
                  <a:srgbClr val="002060"/>
                </a:solidFill>
              </a:rPr>
              <a:pPr eaLnBrk="1" hangingPunct="1"/>
              <a:t>17</a:t>
            </a:fld>
            <a:endParaRPr lang="en-US" altLang="en-US" sz="1200" dirty="0">
              <a:solidFill>
                <a:srgbClr val="002060"/>
              </a:solidFill>
            </a:endParaRPr>
          </a:p>
        </p:txBody>
      </p:sp>
    </p:spTree>
    <p:extLst>
      <p:ext uri="{BB962C8B-B14F-4D97-AF65-F5344CB8AC3E}">
        <p14:creationId xmlns:p14="http://schemas.microsoft.com/office/powerpoint/2010/main" val="247437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nchor="t"/>
          <a:lstStyle/>
          <a:p>
            <a:r>
              <a:rPr lang="en-US" altLang="en-US" dirty="0"/>
              <a:t>Advertising and the price of eyeglasses, Part 1</a:t>
            </a:r>
          </a:p>
        </p:txBody>
      </p:sp>
      <p:sp>
        <p:nvSpPr>
          <p:cNvPr id="26627" name="Content Placeholder 1"/>
          <p:cNvSpPr>
            <a:spLocks noGrp="1"/>
          </p:cNvSpPr>
          <p:nvPr>
            <p:ph idx="1"/>
          </p:nvPr>
        </p:nvSpPr>
        <p:spPr>
          <a:xfrm>
            <a:off x="457200" y="688622"/>
            <a:ext cx="8458200" cy="3883378"/>
          </a:xfrm>
        </p:spPr>
        <p:txBody>
          <a:bodyPr/>
          <a:lstStyle/>
          <a:p>
            <a:r>
              <a:rPr lang="en-US" altLang="en-US" dirty="0"/>
              <a:t>What effect does advertising have on the price of a good?</a:t>
            </a:r>
          </a:p>
          <a:p>
            <a:pPr lvl="1"/>
            <a:r>
              <a:rPr lang="en-US" altLang="en-US" dirty="0"/>
              <a:t>Consumers – view products as being more different than they otherwise would</a:t>
            </a:r>
          </a:p>
          <a:p>
            <a:pPr lvl="2"/>
            <a:r>
              <a:rPr lang="en-US" altLang="en-US" dirty="0"/>
              <a:t>Markets less competitive</a:t>
            </a:r>
          </a:p>
          <a:p>
            <a:pPr lvl="2"/>
            <a:r>
              <a:rPr lang="en-US" altLang="en-US" dirty="0"/>
              <a:t>Firms’ demand curves less elastic</a:t>
            </a:r>
          </a:p>
          <a:p>
            <a:pPr lvl="2"/>
            <a:r>
              <a:rPr lang="en-US" altLang="en-US" dirty="0"/>
              <a:t>Higher prices</a:t>
            </a: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8"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3C5666F-78D5-4E8A-8710-665038D83520}" type="slidenum">
              <a:rPr lang="en-US" altLang="en-US" sz="1200" smtClean="0">
                <a:solidFill>
                  <a:srgbClr val="002060"/>
                </a:solidFill>
              </a:rPr>
              <a:pPr eaLnBrk="1" hangingPunct="1"/>
              <a:t>18</a:t>
            </a:fld>
            <a:endParaRPr lang="en-US" altLang="en-US" sz="1200" dirty="0">
              <a:solidFill>
                <a:srgbClr val="002060"/>
              </a:solidFill>
            </a:endParaRPr>
          </a:p>
        </p:txBody>
      </p:sp>
    </p:spTree>
    <p:extLst>
      <p:ext uri="{BB962C8B-B14F-4D97-AF65-F5344CB8AC3E}">
        <p14:creationId xmlns:p14="http://schemas.microsoft.com/office/powerpoint/2010/main" val="189590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nchor="t"/>
          <a:lstStyle/>
          <a:p>
            <a:r>
              <a:rPr lang="en-US" altLang="en-US" dirty="0"/>
              <a:t>Advertising and the price of eyeglasses, Part 2</a:t>
            </a:r>
          </a:p>
        </p:txBody>
      </p:sp>
      <p:sp>
        <p:nvSpPr>
          <p:cNvPr id="27651" name="Content Placeholder 1"/>
          <p:cNvSpPr>
            <a:spLocks noGrp="1"/>
          </p:cNvSpPr>
          <p:nvPr>
            <p:ph idx="1"/>
          </p:nvPr>
        </p:nvSpPr>
        <p:spPr>
          <a:xfrm>
            <a:off x="457200" y="688622"/>
            <a:ext cx="8458200" cy="3883378"/>
          </a:xfrm>
        </p:spPr>
        <p:txBody>
          <a:bodyPr/>
          <a:lstStyle/>
          <a:p>
            <a:r>
              <a:rPr lang="en-US" altLang="en-US" dirty="0"/>
              <a:t>What effect does advertising have on the price of a good?</a:t>
            </a:r>
          </a:p>
          <a:p>
            <a:pPr lvl="1"/>
            <a:r>
              <a:rPr lang="en-US" altLang="en-US" dirty="0"/>
              <a:t>Consumers – easier to find firms with the best prices</a:t>
            </a:r>
          </a:p>
          <a:p>
            <a:pPr lvl="2"/>
            <a:r>
              <a:rPr lang="en-US" altLang="en-US" dirty="0"/>
              <a:t>Markets – more competitive</a:t>
            </a:r>
          </a:p>
          <a:p>
            <a:pPr lvl="2"/>
            <a:r>
              <a:rPr lang="en-US" altLang="en-US" dirty="0"/>
              <a:t>Firms’ demand curves more elastic</a:t>
            </a:r>
          </a:p>
          <a:p>
            <a:pPr lvl="2"/>
            <a:r>
              <a:rPr lang="en-US" altLang="en-US" dirty="0"/>
              <a:t>Lower prices</a:t>
            </a:r>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2"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B267511-2DCA-46E5-A967-0C34F19F54BC}" type="slidenum">
              <a:rPr lang="en-US" altLang="en-US" sz="1200" smtClean="0">
                <a:solidFill>
                  <a:srgbClr val="002060"/>
                </a:solidFill>
              </a:rPr>
              <a:pPr eaLnBrk="1" hangingPunct="1"/>
              <a:t>19</a:t>
            </a:fld>
            <a:endParaRPr lang="en-US" altLang="en-US" sz="1200" dirty="0">
              <a:solidFill>
                <a:srgbClr val="002060"/>
              </a:solidFill>
            </a:endParaRPr>
          </a:p>
        </p:txBody>
      </p:sp>
    </p:spTree>
    <p:extLst>
      <p:ext uri="{BB962C8B-B14F-4D97-AF65-F5344CB8AC3E}">
        <p14:creationId xmlns:p14="http://schemas.microsoft.com/office/powerpoint/2010/main" val="37170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Monopolistic Competition, Part 1</a:t>
            </a:r>
          </a:p>
        </p:txBody>
      </p:sp>
      <p:sp>
        <p:nvSpPr>
          <p:cNvPr id="10243" name="Content Placeholder 2"/>
          <p:cNvSpPr>
            <a:spLocks noGrp="1"/>
          </p:cNvSpPr>
          <p:nvPr>
            <p:ph idx="1"/>
          </p:nvPr>
        </p:nvSpPr>
        <p:spPr>
          <a:xfrm>
            <a:off x="277813" y="1025525"/>
            <a:ext cx="8588375" cy="4841875"/>
          </a:xfrm>
        </p:spPr>
        <p:txBody>
          <a:bodyPr/>
          <a:lstStyle/>
          <a:p>
            <a:r>
              <a:rPr lang="en-US" altLang="en-US" dirty="0"/>
              <a:t>Imperfect competition</a:t>
            </a:r>
          </a:p>
          <a:p>
            <a:pPr lvl="1"/>
            <a:r>
              <a:rPr lang="en-US" altLang="en-US" dirty="0"/>
              <a:t>Between perfect competition and monopoly</a:t>
            </a:r>
          </a:p>
          <a:p>
            <a:pPr lvl="1"/>
            <a:r>
              <a:rPr lang="en-US" altLang="en-US" dirty="0"/>
              <a:t>Oligopoly</a:t>
            </a:r>
          </a:p>
          <a:p>
            <a:pPr lvl="1"/>
            <a:r>
              <a:rPr lang="en-US" altLang="en-US" dirty="0"/>
              <a:t>Monopolistic competition</a:t>
            </a:r>
          </a:p>
          <a:p>
            <a:r>
              <a:rPr lang="en-US" altLang="en-US" dirty="0"/>
              <a:t>Oligopoly</a:t>
            </a:r>
          </a:p>
          <a:p>
            <a:pPr lvl="1"/>
            <a:r>
              <a:rPr lang="en-US" altLang="en-US" dirty="0"/>
              <a:t>Few sellers</a:t>
            </a:r>
          </a:p>
          <a:p>
            <a:pPr lvl="1"/>
            <a:r>
              <a:rPr lang="en-US" altLang="en-US" dirty="0"/>
              <a:t>Offer similar or identical products</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FDD9AF2-3DAE-4E00-8B87-B736240FC89C}" type="slidenum">
              <a:rPr lang="en-US" altLang="en-US" sz="1200" smtClean="0">
                <a:solidFill>
                  <a:srgbClr val="002060"/>
                </a:solidFill>
              </a:rPr>
              <a:pP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24770015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506413" y="1"/>
            <a:ext cx="8450262" cy="533400"/>
          </a:xfrm>
        </p:spPr>
        <p:txBody>
          <a:bodyPr anchor="t"/>
          <a:lstStyle/>
          <a:p>
            <a:r>
              <a:rPr lang="en-US" altLang="en-US" dirty="0"/>
              <a:t>Advertising and the price of eyeglasses, Part 3</a:t>
            </a:r>
          </a:p>
        </p:txBody>
      </p:sp>
      <p:sp>
        <p:nvSpPr>
          <p:cNvPr id="28675" name="Content Placeholder 1"/>
          <p:cNvSpPr>
            <a:spLocks noGrp="1"/>
          </p:cNvSpPr>
          <p:nvPr>
            <p:ph idx="1"/>
          </p:nvPr>
        </p:nvSpPr>
        <p:spPr>
          <a:xfrm>
            <a:off x="457200" y="609600"/>
            <a:ext cx="8458200" cy="5715000"/>
          </a:xfrm>
        </p:spPr>
        <p:txBody>
          <a:bodyPr/>
          <a:lstStyle/>
          <a:p>
            <a:r>
              <a:rPr lang="en-US" altLang="en-US" dirty="0"/>
              <a:t>1972, economist Lee Benham</a:t>
            </a:r>
          </a:p>
          <a:p>
            <a:r>
              <a:rPr lang="en-US" altLang="en-US" dirty="0"/>
              <a:t>States that prohibited advertising</a:t>
            </a:r>
          </a:p>
          <a:p>
            <a:pPr lvl="1"/>
            <a:r>
              <a:rPr lang="en-US" altLang="en-US" dirty="0"/>
              <a:t>Average price = $33 ($248 in 2012 dollars)</a:t>
            </a:r>
          </a:p>
          <a:p>
            <a:r>
              <a:rPr lang="en-US" altLang="en-US" dirty="0"/>
              <a:t>States that did not restrict advertising</a:t>
            </a:r>
          </a:p>
          <a:p>
            <a:pPr lvl="1"/>
            <a:r>
              <a:rPr lang="en-US" altLang="en-US" dirty="0"/>
              <a:t>Average price = $26 ($196 in 2012 dollars)</a:t>
            </a:r>
          </a:p>
          <a:p>
            <a:r>
              <a:rPr lang="en-US" altLang="en-US" dirty="0"/>
              <a:t>Advertising</a:t>
            </a:r>
          </a:p>
          <a:p>
            <a:pPr lvl="1"/>
            <a:r>
              <a:rPr lang="en-US" altLang="en-US" dirty="0"/>
              <a:t>Reduced average prices </a:t>
            </a:r>
          </a:p>
          <a:p>
            <a:pPr lvl="1"/>
            <a:r>
              <a:rPr lang="en-US" altLang="en-US" dirty="0"/>
              <a:t>Fosters competition </a:t>
            </a: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6"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7181EEC-E9D6-4EE1-99A9-9714F9F22144}" type="slidenum">
              <a:rPr lang="en-US" altLang="en-US" sz="1200" smtClean="0">
                <a:solidFill>
                  <a:srgbClr val="002060"/>
                </a:solidFill>
              </a:rPr>
              <a:pPr eaLnBrk="1" hangingPunct="1"/>
              <a:t>20</a:t>
            </a:fld>
            <a:endParaRPr lang="en-US" altLang="en-US" sz="1200" dirty="0">
              <a:solidFill>
                <a:srgbClr val="002060"/>
              </a:solidFill>
            </a:endParaRPr>
          </a:p>
        </p:txBody>
      </p:sp>
    </p:spTree>
    <p:extLst>
      <p:ext uri="{BB962C8B-B14F-4D97-AF65-F5344CB8AC3E}">
        <p14:creationId xmlns:p14="http://schemas.microsoft.com/office/powerpoint/2010/main" val="138268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340068" y="1"/>
            <a:ext cx="7803931" cy="838200"/>
          </a:xfrm>
        </p:spPr>
        <p:txBody>
          <a:bodyPr wrap="square" anchor="t"/>
          <a:lstStyle/>
          <a:p>
            <a:r>
              <a:rPr lang="en-US" altLang="en-US" dirty="0"/>
              <a:t>Advertising, Part 5</a:t>
            </a:r>
          </a:p>
        </p:txBody>
      </p:sp>
      <p:sp>
        <p:nvSpPr>
          <p:cNvPr id="2" name="Content Placeholder 2"/>
          <p:cNvSpPr>
            <a:spLocks noGrp="1"/>
          </p:cNvSpPr>
          <p:nvPr>
            <p:ph idx="1"/>
          </p:nvPr>
        </p:nvSpPr>
        <p:spPr>
          <a:xfrm>
            <a:off x="228600" y="914400"/>
            <a:ext cx="6019800" cy="5181600"/>
          </a:xfrm>
        </p:spPr>
        <p:txBody>
          <a:bodyPr/>
          <a:lstStyle/>
          <a:p>
            <a:pPr>
              <a:defRPr/>
            </a:pPr>
            <a:r>
              <a:rPr lang="en-US" sz="3200" dirty="0"/>
              <a:t>Advertising as a signal of quality </a:t>
            </a:r>
          </a:p>
          <a:p>
            <a:pPr lvl="1">
              <a:defRPr/>
            </a:pPr>
            <a:r>
              <a:rPr lang="en-US" sz="2800" dirty="0"/>
              <a:t>Little apparent information</a:t>
            </a:r>
          </a:p>
          <a:p>
            <a:pPr lvl="1">
              <a:defRPr/>
            </a:pPr>
            <a:r>
              <a:rPr lang="en-US" sz="2800" dirty="0"/>
              <a:t>Real information offered – a signal</a:t>
            </a:r>
          </a:p>
          <a:p>
            <a:pPr lvl="2">
              <a:defRPr/>
            </a:pPr>
            <a:r>
              <a:rPr lang="en-US" sz="2400" dirty="0"/>
              <a:t>Willingness to spend large </a:t>
            </a:r>
          </a:p>
          <a:p>
            <a:pPr marL="914400" lvl="2" indent="0">
              <a:buFontTx/>
              <a:buNone/>
              <a:defRPr/>
            </a:pPr>
            <a:r>
              <a:rPr lang="en-US" sz="2400" dirty="0"/>
              <a:t>amount of money </a:t>
            </a:r>
          </a:p>
          <a:p>
            <a:pPr lvl="2">
              <a:defRPr/>
            </a:pPr>
            <a:r>
              <a:rPr lang="en-US" sz="2400" dirty="0"/>
              <a:t>= signal about quality of the product</a:t>
            </a:r>
          </a:p>
          <a:p>
            <a:pPr lvl="1">
              <a:defRPr/>
            </a:pPr>
            <a:r>
              <a:rPr lang="en-US" sz="2800" dirty="0"/>
              <a:t>Content of advertising = irrelevant</a:t>
            </a:r>
          </a:p>
        </p:txBody>
      </p:sp>
      <p:sp>
        <p:nvSpPr>
          <p:cNvPr id="3" name="Text Placeholder 2"/>
          <p:cNvSpPr>
            <a:spLocks noGrp="1"/>
          </p:cNvSpPr>
          <p:nvPr>
            <p:ph type="body" sz="quarter" idx="12"/>
          </p:nvPr>
        </p:nvSpPr>
        <p:spPr>
          <a:xfrm>
            <a:off x="6400800" y="4374696"/>
            <a:ext cx="2590800" cy="1949904"/>
          </a:xfrm>
        </p:spPr>
        <p:txBody>
          <a:bodyPr/>
          <a:lstStyle/>
          <a:p>
            <a:r>
              <a:rPr lang="en-US" dirty="0"/>
              <a:t>Is it rational for consumers to be impressed that Jennifer Aniston is endorsing this product?</a:t>
            </a:r>
          </a:p>
        </p:txBody>
      </p:sp>
      <p:pic>
        <p:nvPicPr>
          <p:cNvPr id="2050" name="Picture 2" descr="An advertisement for Aveeno. A blonde woman turns her head left and smiles at the camera. The advertisement is captioned: Discover nature's secret for Naturally Beautiful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14425"/>
            <a:ext cx="24003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0"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9ED127-FE30-4024-BA2A-4021C188D391}" type="slidenum">
              <a:rPr lang="en-US" altLang="en-US" sz="1200" smtClean="0">
                <a:solidFill>
                  <a:srgbClr val="002060"/>
                </a:solidFill>
              </a:rPr>
              <a:pPr eaLnBrk="1" hangingPunct="1"/>
              <a:t>21</a:t>
            </a:fld>
            <a:endParaRPr lang="en-US" altLang="en-US" sz="1200" dirty="0">
              <a:solidFill>
                <a:srgbClr val="002060"/>
              </a:solidFill>
            </a:endParaRPr>
          </a:p>
        </p:txBody>
      </p:sp>
    </p:spTree>
    <p:extLst>
      <p:ext uri="{BB962C8B-B14F-4D97-AF65-F5344CB8AC3E}">
        <p14:creationId xmlns:p14="http://schemas.microsoft.com/office/powerpoint/2010/main" val="248987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40068" y="76200"/>
            <a:ext cx="7803931" cy="860961"/>
          </a:xfrm>
        </p:spPr>
        <p:txBody>
          <a:bodyPr wrap="square" anchor="t"/>
          <a:lstStyle/>
          <a:p>
            <a:r>
              <a:rPr lang="en-US" altLang="en-US" dirty="0"/>
              <a:t>Advertising, Part 6</a:t>
            </a:r>
          </a:p>
        </p:txBody>
      </p:sp>
      <p:sp>
        <p:nvSpPr>
          <p:cNvPr id="30723" name="Content Placeholder 2"/>
          <p:cNvSpPr>
            <a:spLocks noGrp="1"/>
          </p:cNvSpPr>
          <p:nvPr>
            <p:ph idx="1"/>
          </p:nvPr>
        </p:nvSpPr>
        <p:spPr>
          <a:xfrm>
            <a:off x="277813" y="1025525"/>
            <a:ext cx="8588375" cy="1793875"/>
          </a:xfrm>
        </p:spPr>
        <p:txBody>
          <a:bodyPr/>
          <a:lstStyle/>
          <a:p>
            <a:r>
              <a:rPr lang="en-US" altLang="en-US" dirty="0"/>
              <a:t>Brand names</a:t>
            </a:r>
          </a:p>
          <a:p>
            <a:pPr lvl="1"/>
            <a:r>
              <a:rPr lang="en-US" altLang="en-US" dirty="0"/>
              <a:t>Spend more on advertising and charge higher prices than generic substitutes</a:t>
            </a: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25EC6C-4343-4AD8-9ACC-9AE4FD87DFCD}" type="slidenum">
              <a:rPr lang="en-US" altLang="en-US" sz="1200" smtClean="0">
                <a:solidFill>
                  <a:srgbClr val="002060"/>
                </a:solidFill>
              </a:rPr>
              <a:pPr eaLnBrk="1" hangingPunct="1"/>
              <a:t>22</a:t>
            </a:fld>
            <a:endParaRPr lang="en-US" altLang="en-US" sz="1200" dirty="0">
              <a:solidFill>
                <a:srgbClr val="002060"/>
              </a:solidFill>
            </a:endParaRPr>
          </a:p>
        </p:txBody>
      </p:sp>
      <p:pic>
        <p:nvPicPr>
          <p:cNvPr id="2" name="Picture 1" descr="A comic strip consisting of two men wandering the desert. A box is captioned: The last word in brand name loyalty. The man on the left, crawling across the sand, mutters: Diet Pepsi... Diet Pepsi... The man on the right, using a cane to walk, mutters: Lipton Iced Tea... Lipton. Copyright information reads: ScienceCartoonsPlus.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88" y="2867025"/>
            <a:ext cx="5076825" cy="3381375"/>
          </a:xfrm>
          <a:prstGeom prst="rect">
            <a:avLst/>
          </a:prstGeom>
        </p:spPr>
      </p:pic>
    </p:spTree>
    <p:extLst>
      <p:ext uri="{BB962C8B-B14F-4D97-AF65-F5344CB8AC3E}">
        <p14:creationId xmlns:p14="http://schemas.microsoft.com/office/powerpoint/2010/main" val="341176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dirty="0"/>
              <a:t>Advertising, Part 7</a:t>
            </a:r>
          </a:p>
        </p:txBody>
      </p:sp>
      <p:sp>
        <p:nvSpPr>
          <p:cNvPr id="31747" name="Content Placeholder 2"/>
          <p:cNvSpPr>
            <a:spLocks noGrp="1"/>
          </p:cNvSpPr>
          <p:nvPr>
            <p:ph idx="1"/>
          </p:nvPr>
        </p:nvSpPr>
        <p:spPr>
          <a:xfrm>
            <a:off x="277813" y="1025525"/>
            <a:ext cx="8588375" cy="4156075"/>
          </a:xfrm>
        </p:spPr>
        <p:txBody>
          <a:bodyPr/>
          <a:lstStyle/>
          <a:p>
            <a:r>
              <a:rPr lang="en-US" altLang="en-US" dirty="0"/>
              <a:t>Critics of brand names</a:t>
            </a:r>
          </a:p>
          <a:p>
            <a:pPr lvl="1"/>
            <a:r>
              <a:rPr lang="en-US" altLang="en-US" dirty="0"/>
              <a:t>Products – not differentiated</a:t>
            </a:r>
          </a:p>
          <a:p>
            <a:pPr lvl="1"/>
            <a:r>
              <a:rPr lang="en-US" altLang="en-US" dirty="0"/>
              <a:t>Irrationality: consumers are willing to pay more for brand names</a:t>
            </a:r>
          </a:p>
          <a:p>
            <a:r>
              <a:rPr lang="en-US" altLang="en-US" dirty="0"/>
              <a:t>Defenders of brand names</a:t>
            </a:r>
          </a:p>
          <a:p>
            <a:pPr lvl="1"/>
            <a:r>
              <a:rPr lang="en-US" altLang="en-US" dirty="0"/>
              <a:t>Consumers – information about quality</a:t>
            </a:r>
          </a:p>
          <a:p>
            <a:pPr lvl="1"/>
            <a:r>
              <a:rPr lang="en-US" altLang="en-US" dirty="0"/>
              <a:t>Firms – incentive to maintain high quality</a:t>
            </a: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B1B59FA-4CEC-413C-8850-C0D160823867}" type="slidenum">
              <a:rPr lang="en-US" altLang="en-US" sz="1200" smtClean="0">
                <a:solidFill>
                  <a:srgbClr val="002060"/>
                </a:solidFill>
              </a:rPr>
              <a:pPr eaLnBrk="1" hangingPunct="1"/>
              <a:t>23</a:t>
            </a:fld>
            <a:endParaRPr lang="en-US" altLang="en-US" sz="1200" dirty="0">
              <a:solidFill>
                <a:srgbClr val="002060"/>
              </a:solidFill>
            </a:endParaRPr>
          </a:p>
        </p:txBody>
      </p:sp>
    </p:spTree>
    <p:extLst>
      <p:ext uri="{BB962C8B-B14F-4D97-AF65-F5344CB8AC3E}">
        <p14:creationId xmlns:p14="http://schemas.microsoft.com/office/powerpoint/2010/main" val="1148423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9550" y="0"/>
            <a:ext cx="8770938" cy="1066800"/>
          </a:xfrm>
        </p:spPr>
        <p:txBody>
          <a:bodyPr/>
          <a:lstStyle/>
          <a:p>
            <a:r>
              <a:rPr lang="en-US" altLang="en-US" dirty="0"/>
              <a:t>Table 1</a:t>
            </a:r>
            <a:r>
              <a:rPr lang="en-US" altLang="en-US" sz="2800" dirty="0"/>
              <a:t>	Monopolistic Competition: Between </a:t>
            </a:r>
            <a:br>
              <a:rPr lang="en-US" altLang="en-US" sz="2800" dirty="0"/>
            </a:br>
            <a:r>
              <a:rPr lang="en-US" altLang="en-US" sz="2800" dirty="0"/>
              <a:t>		Perfect Competition and Monopoly</a:t>
            </a:r>
          </a:p>
        </p:txBody>
      </p:sp>
      <p:graphicFrame>
        <p:nvGraphicFramePr>
          <p:cNvPr id="6" name="Table 5" descr="A table with 4 columns and 14 rows. The column headers are empty cell, market structure perfect competition, market structure monopolistic competition, and market structure monopoly."/>
          <p:cNvGraphicFramePr>
            <a:graphicFrameLocks noGrp="1"/>
          </p:cNvGraphicFramePr>
          <p:nvPr>
            <p:extLst>
              <p:ext uri="{D42A27DB-BD31-4B8C-83A1-F6EECF244321}">
                <p14:modId xmlns:p14="http://schemas.microsoft.com/office/powerpoint/2010/main" val="1510843568"/>
              </p:ext>
            </p:extLst>
          </p:nvPr>
        </p:nvGraphicFramePr>
        <p:xfrm>
          <a:off x="1257300" y="1143000"/>
          <a:ext cx="6629401" cy="5048972"/>
        </p:xfrm>
        <a:graphic>
          <a:graphicData uri="http://schemas.openxmlformats.org/drawingml/2006/table">
            <a:tbl>
              <a:tblPr firstRow="1">
                <a:tableStyleId>{EB344D84-9AFB-497E-A393-DC336BA19D2E}</a:tableStyleId>
              </a:tblPr>
              <a:tblGrid>
                <a:gridCol w="2404143">
                  <a:extLst>
                    <a:ext uri="{9D8B030D-6E8A-4147-A177-3AD203B41FA5}">
                      <a16:colId xmlns:a16="http://schemas.microsoft.com/office/drawing/2014/main" val="20000"/>
                    </a:ext>
                  </a:extLst>
                </a:gridCol>
                <a:gridCol w="1456645">
                  <a:extLst>
                    <a:ext uri="{9D8B030D-6E8A-4147-A177-3AD203B41FA5}">
                      <a16:colId xmlns:a16="http://schemas.microsoft.com/office/drawing/2014/main" val="20001"/>
                    </a:ext>
                  </a:extLst>
                </a:gridCol>
                <a:gridCol w="1536167">
                  <a:extLst>
                    <a:ext uri="{9D8B030D-6E8A-4147-A177-3AD203B41FA5}">
                      <a16:colId xmlns:a16="http://schemas.microsoft.com/office/drawing/2014/main" val="20002"/>
                    </a:ext>
                  </a:extLst>
                </a:gridCol>
                <a:gridCol w="1232446">
                  <a:extLst>
                    <a:ext uri="{9D8B030D-6E8A-4147-A177-3AD203B41FA5}">
                      <a16:colId xmlns:a16="http://schemas.microsoft.com/office/drawing/2014/main" val="20003"/>
                    </a:ext>
                  </a:extLst>
                </a:gridCol>
              </a:tblGrid>
              <a:tr h="3171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Market Structure</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0"/>
                  </a:ext>
                </a:extLst>
              </a:tr>
              <a:tr h="3624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b="1" dirty="0">
                          <a:effectLst/>
                        </a:rPr>
                        <a:t>Perfect Competition</a:t>
                      </a:r>
                      <a:endParaRPr lang="en-US" sz="1200" b="1"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b="1" dirty="0">
                          <a:effectLst/>
                        </a:rPr>
                        <a:t>Monopolistic Competition</a:t>
                      </a:r>
                      <a:endParaRPr lang="en-US" sz="1200" b="1"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b="1" dirty="0">
                          <a:effectLst/>
                        </a:rPr>
                        <a:t>Monopoly</a:t>
                      </a:r>
                      <a:endParaRPr lang="en-US" sz="1200" b="1"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1"/>
                  </a:ext>
                </a:extLst>
              </a:tr>
              <a:tr h="3624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Features that all three market structures share</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2"/>
                  </a:ext>
                </a:extLst>
              </a:tr>
              <a:tr h="3171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Goal of firms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Maximize profits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Maximize profits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Maximize profits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3"/>
                  </a:ext>
                </a:extLst>
              </a:tr>
              <a:tr h="3171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Rule for maximizing profit</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spc="150" dirty="0">
                          <a:effectLst/>
                        </a:rPr>
                        <a:t>MR=</a:t>
                      </a:r>
                      <a:r>
                        <a:rPr lang="en-US" sz="1200" dirty="0">
                          <a:effectLst/>
                        </a:rPr>
                        <a:t> MC</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spc="150" dirty="0">
                          <a:effectLst/>
                        </a:rPr>
                        <a:t>MR=</a:t>
                      </a:r>
                      <a:r>
                        <a:rPr lang="en-US" sz="1200" dirty="0">
                          <a:effectLst/>
                        </a:rPr>
                        <a:t> MC</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spc="150">
                          <a:effectLst/>
                        </a:rPr>
                        <a:t>MR=</a:t>
                      </a:r>
                      <a:r>
                        <a:rPr lang="en-US" sz="1200">
                          <a:effectLst/>
                        </a:rPr>
                        <a:t> MC</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4"/>
                  </a:ext>
                </a:extLst>
              </a:tr>
              <a:tr h="3624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Can earn economic profits in the short run?</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Yes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Yes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Yes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5"/>
                  </a:ext>
                </a:extLst>
              </a:tr>
              <a:tr h="6343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Features that monopolistic competition shares with monopoly</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6"/>
                  </a:ext>
                </a:extLst>
              </a:tr>
              <a:tr h="18123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Price taker?</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Yes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No</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No</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7"/>
                  </a:ext>
                </a:extLst>
              </a:tr>
              <a:tr h="18123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Price</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P = MC</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P &gt; MC</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spc="150" dirty="0">
                          <a:effectLst/>
                        </a:rPr>
                        <a:t>P&gt;</a:t>
                      </a:r>
                      <a:r>
                        <a:rPr lang="en-US" sz="1200" dirty="0">
                          <a:effectLst/>
                        </a:rPr>
                        <a:t> MC</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8"/>
                  </a:ext>
                </a:extLst>
              </a:tr>
              <a:tr h="4757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Produces welfare-maximizing level of output?</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Yes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No</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No</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09"/>
                  </a:ext>
                </a:extLst>
              </a:tr>
              <a:tr h="7928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Features that monopolistic competition shares with perfect competition</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solidFill>
                            <a:schemeClr val="bg1"/>
                          </a:solidFill>
                          <a:effectLst/>
                        </a:rPr>
                        <a:t>Empty cell</a:t>
                      </a:r>
                      <a:endParaRPr lang="en-US" sz="1200" dirty="0">
                        <a:solidFill>
                          <a:schemeClr val="bg1"/>
                        </a:solidFill>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10"/>
                  </a:ext>
                </a:extLst>
              </a:tr>
              <a:tr h="18123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Number of firms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Many</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Many</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One</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11"/>
                  </a:ext>
                </a:extLst>
              </a:tr>
              <a:tr h="18123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Entry in the long run?</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Yes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Yes</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No</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12"/>
                  </a:ext>
                </a:extLst>
              </a:tr>
              <a:tr h="3624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Can earn economic profits in the long run?</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No</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a:effectLst/>
                        </a:rPr>
                        <a:t>No</a:t>
                      </a:r>
                      <a:endParaRPr lang="en-US" sz="120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spcBef>
                          <a:spcPts val="0"/>
                        </a:spcBef>
                        <a:spcAft>
                          <a:spcPts val="0"/>
                        </a:spcAft>
                      </a:pPr>
                      <a:r>
                        <a:rPr lang="en-US" sz="1200" dirty="0">
                          <a:effectLst/>
                        </a:rPr>
                        <a:t>Yes</a:t>
                      </a:r>
                      <a:endParaRPr lang="en-US" sz="1200" dirty="0">
                        <a:effectLst/>
                        <a:latin typeface="Franklin Gothic Medium" panose="020B0603020102020204" pitchFamily="34" charset="0"/>
                        <a:ea typeface="Times New Roman" panose="02020603050405020304" pitchFamily="18" charset="0"/>
                        <a:cs typeface="Times New Roman" panose="02020603050405020304" pitchFamily="18" charset="0"/>
                      </a:endParaRPr>
                    </a:p>
                  </a:txBody>
                  <a:tcPr marL="50992" marR="50992" marT="0" marB="0"/>
                </a:tc>
                <a:extLst>
                  <a:ext uri="{0D108BD9-81ED-4DB2-BD59-A6C34878D82A}">
                    <a16:rowId xmlns:a16="http://schemas.microsoft.com/office/drawing/2014/main" val="10013"/>
                  </a:ext>
                </a:extLst>
              </a:tr>
            </a:tbl>
          </a:graphicData>
        </a:graphic>
      </p:graphicFrame>
      <p:sp>
        <p:nvSpPr>
          <p:cNvPr id="32772" name="Footer Placeholder 3"/>
          <p:cNvSpPr>
            <a:spLocks noGrp="1"/>
          </p:cNvSpPr>
          <p:nvPr>
            <p:ph type="ftr" sz="quarter" idx="14"/>
          </p:nvPr>
        </p:nvSpPr>
        <p:spPr bwMode="auto">
          <a:xfrm>
            <a:off x="1" y="6352697"/>
            <a:ext cx="85344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1" name="Slide Number Placeholder 1"/>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BEBCCB6-1097-4C84-905A-CDA28B83D19A}" type="slidenum">
              <a:rPr lang="en-US" altLang="en-US" sz="1200" smtClean="0">
                <a:solidFill>
                  <a:srgbClr val="002060"/>
                </a:solidFill>
              </a:rPr>
              <a:pPr eaLnBrk="1" hangingPunct="1"/>
              <a:t>24</a:t>
            </a:fld>
            <a:endParaRPr lang="en-US" altLang="en-US" sz="1200" dirty="0">
              <a:solidFill>
                <a:srgbClr val="002060"/>
              </a:solidFill>
            </a:endParaRPr>
          </a:p>
        </p:txBody>
      </p:sp>
    </p:spTree>
    <p:extLst>
      <p:ext uri="{BB962C8B-B14F-4D97-AF65-F5344CB8AC3E}">
        <p14:creationId xmlns:p14="http://schemas.microsoft.com/office/powerpoint/2010/main" val="226439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Monopolistic Competition, Part 2</a:t>
            </a:r>
          </a:p>
        </p:txBody>
      </p:sp>
      <p:sp>
        <p:nvSpPr>
          <p:cNvPr id="11267" name="Content Placeholder 2"/>
          <p:cNvSpPr>
            <a:spLocks noGrp="1"/>
          </p:cNvSpPr>
          <p:nvPr>
            <p:ph idx="1"/>
          </p:nvPr>
        </p:nvSpPr>
        <p:spPr>
          <a:xfrm>
            <a:off x="277813" y="1025525"/>
            <a:ext cx="8588375" cy="5146675"/>
          </a:xfrm>
        </p:spPr>
        <p:txBody>
          <a:bodyPr/>
          <a:lstStyle/>
          <a:p>
            <a:r>
              <a:rPr lang="en-US" altLang="en-US" dirty="0"/>
              <a:t>Concentration ratio</a:t>
            </a:r>
          </a:p>
          <a:p>
            <a:pPr lvl="1"/>
            <a:r>
              <a:rPr lang="en-US" altLang="en-US" dirty="0"/>
              <a:t>Percentage of total output in the market supplied by the four largest firms</a:t>
            </a:r>
          </a:p>
          <a:p>
            <a:r>
              <a:rPr lang="en-US" altLang="en-US" dirty="0"/>
              <a:t>Oligopolies, highly-concentrated industries (concentration ratio %)</a:t>
            </a:r>
          </a:p>
          <a:p>
            <a:pPr lvl="1"/>
            <a:r>
              <a:rPr lang="en-US" altLang="en-US" dirty="0"/>
              <a:t>Major household appliances (90%)</a:t>
            </a:r>
          </a:p>
          <a:p>
            <a:pPr lvl="1"/>
            <a:r>
              <a:rPr lang="en-US" altLang="en-US" dirty="0"/>
              <a:t>Tires (91%), Light bulbs (92%)</a:t>
            </a:r>
          </a:p>
          <a:p>
            <a:pPr lvl="1"/>
            <a:r>
              <a:rPr lang="en-US" altLang="en-US" dirty="0"/>
              <a:t>Soda (94%)</a:t>
            </a:r>
          </a:p>
          <a:p>
            <a:pPr lvl="1"/>
            <a:r>
              <a:rPr lang="en-US" altLang="en-US" dirty="0"/>
              <a:t>Wireless telecommunications (95%)</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AF121A-50EE-46E0-A530-A3451646DB19}" type="slidenum">
              <a:rPr lang="en-US" altLang="en-US" sz="1200" smtClean="0">
                <a:solidFill>
                  <a:srgbClr val="002060"/>
                </a:solidFill>
              </a:rPr>
              <a:pPr eaLnBrk="1" hangingPunct="1"/>
              <a:t>3</a:t>
            </a:fld>
            <a:endParaRPr lang="en-US" altLang="en-US" sz="1200" dirty="0">
              <a:solidFill>
                <a:srgbClr val="002060"/>
              </a:solidFill>
            </a:endParaRPr>
          </a:p>
        </p:txBody>
      </p:sp>
    </p:spTree>
    <p:extLst>
      <p:ext uri="{BB962C8B-B14F-4D97-AF65-F5344CB8AC3E}">
        <p14:creationId xmlns:p14="http://schemas.microsoft.com/office/powerpoint/2010/main" val="8858967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Monopolistic Competition, Part 3</a:t>
            </a:r>
          </a:p>
        </p:txBody>
      </p:sp>
      <p:sp>
        <p:nvSpPr>
          <p:cNvPr id="12291" name="Content Placeholder 2"/>
          <p:cNvSpPr>
            <a:spLocks noGrp="1"/>
          </p:cNvSpPr>
          <p:nvPr>
            <p:ph idx="1"/>
          </p:nvPr>
        </p:nvSpPr>
        <p:spPr>
          <a:xfrm>
            <a:off x="277813" y="1025525"/>
            <a:ext cx="8588375" cy="4079875"/>
          </a:xfrm>
        </p:spPr>
        <p:txBody>
          <a:bodyPr/>
          <a:lstStyle/>
          <a:p>
            <a:r>
              <a:rPr lang="en-US" altLang="en-US" dirty="0"/>
              <a:t>Monopolistic competition</a:t>
            </a:r>
          </a:p>
          <a:p>
            <a:pPr lvl="1"/>
            <a:r>
              <a:rPr lang="en-US" altLang="en-US" dirty="0"/>
              <a:t>Many sellers</a:t>
            </a:r>
          </a:p>
          <a:p>
            <a:pPr lvl="1"/>
            <a:r>
              <a:rPr lang="en-US" altLang="en-US" dirty="0"/>
              <a:t>Product differentiation</a:t>
            </a:r>
          </a:p>
          <a:p>
            <a:pPr lvl="2"/>
            <a:r>
              <a:rPr lang="en-US" altLang="en-US" dirty="0"/>
              <a:t>Not price takers</a:t>
            </a:r>
          </a:p>
          <a:p>
            <a:pPr lvl="2"/>
            <a:r>
              <a:rPr lang="en-US" altLang="en-US" dirty="0"/>
              <a:t>Downward sloping demand curve</a:t>
            </a:r>
          </a:p>
          <a:p>
            <a:pPr lvl="1"/>
            <a:r>
              <a:rPr lang="en-US" altLang="en-US" dirty="0"/>
              <a:t>Free entry and exit</a:t>
            </a:r>
          </a:p>
          <a:p>
            <a:pPr lvl="2"/>
            <a:r>
              <a:rPr lang="en-US" altLang="en-US" dirty="0"/>
              <a:t>Zero economic profit in the long run</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7DCB4F7-9525-4AEF-A246-48CD67094012}" type="slidenum">
              <a:rPr lang="en-US" altLang="en-US" sz="1200" smtClean="0">
                <a:solidFill>
                  <a:srgbClr val="002060"/>
                </a:solidFill>
              </a:rPr>
              <a:pP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7159940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Figure 1	</a:t>
            </a:r>
            <a:r>
              <a:rPr lang="en-US" altLang="en-US" sz="2800" dirty="0"/>
              <a:t>The Four Types of Market Structure</a:t>
            </a:r>
            <a:endParaRPr lang="en-US" altLang="en-US" dirty="0"/>
          </a:p>
        </p:txBody>
      </p:sp>
      <p:sp>
        <p:nvSpPr>
          <p:cNvPr id="3" name="Text Placeholder 2"/>
          <p:cNvSpPr>
            <a:spLocks noGrp="1"/>
          </p:cNvSpPr>
          <p:nvPr>
            <p:ph type="body" sz="quarter" idx="12"/>
          </p:nvPr>
        </p:nvSpPr>
        <p:spPr>
          <a:xfrm>
            <a:off x="152400" y="5613400"/>
            <a:ext cx="8851900" cy="635000"/>
          </a:xfrm>
        </p:spPr>
        <p:txBody>
          <a:bodyPr/>
          <a:lstStyle/>
          <a:p>
            <a:r>
              <a:rPr lang="en-US" dirty="0"/>
              <a:t>Economists who study industrial organization divide markets into four types—monopoly, oligopoly, monopolistic competition, and perfect competition.</a:t>
            </a:r>
          </a:p>
        </p:txBody>
      </p:sp>
      <p:pic>
        <p:nvPicPr>
          <p:cNvPr id="1027" name="Picture 3" descr="A flow chart for the four types of market structure. A box titled Number of Firms? branches out into three lines: One firm, Few firms, and Many firms. One firm is connected to the box captioned Monopoly (Chapter 15), Tap water, Cable TV. Few firms is connected to the box captioned Oligopoly (Chapter 17), Tennis balls, Cigarettes. Many firms is connected to another box titled: Type of Products?, which branches off into two lines: Differentiated products and Identical products. Differentiated products is connected to the box captioned: Monopolistic Competition (Chapter 16), Novels, Movies. Identical products is connected to the box captioned: Perfect Competition (Chapter 14), Wheat, Mi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609600"/>
            <a:ext cx="7353300" cy="491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5" name="Slide Number Placeholder 1"/>
          <p:cNvSpPr>
            <a:spLocks noGrp="1"/>
          </p:cNvSpPr>
          <p:nvPr>
            <p:ph type="sldNum" sz="quarter" idx="13"/>
          </p:nvPr>
        </p:nvSpPr>
        <p:spPr>
          <a:xfrm>
            <a:off x="8691562"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E3E3DA5-C67A-419D-B9B8-99F469C5C197}" type="slidenum">
              <a:rPr lang="en-US" altLang="en-US" sz="1200" smtClean="0">
                <a:solidFill>
                  <a:srgbClr val="002060"/>
                </a:solidFill>
              </a:rPr>
              <a:pPr eaLnBrk="1" hangingPunct="1"/>
              <a:t>5</a:t>
            </a:fld>
            <a:endParaRPr lang="en-US" altLang="en-US" sz="1200" dirty="0">
              <a:solidFill>
                <a:srgbClr val="002060"/>
              </a:solidFill>
            </a:endParaRPr>
          </a:p>
        </p:txBody>
      </p:sp>
    </p:spTree>
    <p:extLst>
      <p:ext uri="{BB962C8B-B14F-4D97-AF65-F5344CB8AC3E}">
        <p14:creationId xmlns:p14="http://schemas.microsoft.com/office/powerpoint/2010/main" val="426339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dirty="0"/>
              <a:t>Short Run Equilibrium</a:t>
            </a:r>
          </a:p>
        </p:txBody>
      </p:sp>
      <p:sp>
        <p:nvSpPr>
          <p:cNvPr id="14339" name="Content Placeholder 2"/>
          <p:cNvSpPr>
            <a:spLocks noGrp="1"/>
          </p:cNvSpPr>
          <p:nvPr>
            <p:ph idx="1"/>
          </p:nvPr>
        </p:nvSpPr>
        <p:spPr>
          <a:xfrm>
            <a:off x="277813" y="1025525"/>
            <a:ext cx="8588375" cy="4156075"/>
          </a:xfrm>
        </p:spPr>
        <p:txBody>
          <a:bodyPr/>
          <a:lstStyle/>
          <a:p>
            <a:r>
              <a:rPr lang="en-US" altLang="en-US" dirty="0"/>
              <a:t>Profit maximization</a:t>
            </a:r>
          </a:p>
          <a:p>
            <a:pPr lvl="1"/>
            <a:r>
              <a:rPr lang="en-US" altLang="en-US" dirty="0"/>
              <a:t>Produce the quantity where marginal revenue = marginal cost</a:t>
            </a:r>
          </a:p>
          <a:p>
            <a:pPr lvl="1"/>
            <a:r>
              <a:rPr lang="en-US" altLang="en-US" dirty="0"/>
              <a:t>Price: on the demand curve</a:t>
            </a:r>
          </a:p>
          <a:p>
            <a:pPr lvl="1"/>
            <a:r>
              <a:rPr lang="en-US" altLang="en-US" dirty="0"/>
              <a:t>If P &gt; ATC: profit</a:t>
            </a:r>
          </a:p>
          <a:p>
            <a:pPr lvl="1"/>
            <a:r>
              <a:rPr lang="en-US" altLang="en-US" dirty="0"/>
              <a:t>If P &lt; ATC: loss</a:t>
            </a:r>
          </a:p>
          <a:p>
            <a:pPr lvl="1"/>
            <a:r>
              <a:rPr lang="en-US" altLang="en-US" dirty="0"/>
              <a:t>Similar to monopoly </a:t>
            </a: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D5ECC6E-E5F8-4F05-9F37-8094FD055D43}" type="slidenum">
              <a:rPr lang="en-US" altLang="en-US" sz="1200" smtClean="0">
                <a:solidFill>
                  <a:srgbClr val="002060"/>
                </a:solidFill>
              </a:rPr>
              <a:pPr eaLnBrk="1" hangingPunct="1"/>
              <a:t>6</a:t>
            </a:fld>
            <a:endParaRPr lang="en-US" altLang="en-US" sz="1200" dirty="0">
              <a:solidFill>
                <a:srgbClr val="002060"/>
              </a:solidFill>
            </a:endParaRPr>
          </a:p>
        </p:txBody>
      </p:sp>
    </p:spTree>
    <p:extLst>
      <p:ext uri="{BB962C8B-B14F-4D97-AF65-F5344CB8AC3E}">
        <p14:creationId xmlns:p14="http://schemas.microsoft.com/office/powerpoint/2010/main" val="112812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Figure 2</a:t>
            </a:r>
            <a:r>
              <a:rPr lang="en-US" altLang="en-US" sz="2800" dirty="0"/>
              <a:t>	Monopolistic Competitors in the Short Run</a:t>
            </a:r>
          </a:p>
        </p:txBody>
      </p:sp>
      <p:sp>
        <p:nvSpPr>
          <p:cNvPr id="2" name="Text Placeholder 1"/>
          <p:cNvSpPr>
            <a:spLocks noGrp="1"/>
          </p:cNvSpPr>
          <p:nvPr>
            <p:ph type="body" sz="quarter" idx="12"/>
          </p:nvPr>
        </p:nvSpPr>
        <p:spPr>
          <a:xfrm>
            <a:off x="83344" y="4806494"/>
            <a:ext cx="8977312" cy="1365706"/>
          </a:xfrm>
        </p:spPr>
        <p:txBody>
          <a:bodyPr/>
          <a:lstStyle/>
          <a:p>
            <a:r>
              <a:rPr lang="en-US" dirty="0"/>
              <a:t>Monopolistic competitors, like monopolists, maximize profit by producing the quantity at which marginal revenue equals marginal cost. The firm in panel (a) makes a profit because, at this quantity, price is greater than average total cost. The firm in panel (b) makes losses because, at this quantity, price is less than average total cost. </a:t>
            </a:r>
          </a:p>
        </p:txBody>
      </p:sp>
      <p:pic>
        <p:nvPicPr>
          <p:cNvPr id="1026" name="Picture 2" descr="A line graph for a firm making a profit. The x-axis is quantity. The y-axis is price. There are two negative slopes labeled: M R and Demand. Intersecting them is a positive slope labeled: M C. A positive curve passing through the Demand and M C lines is labeled A T C. The point where M R and M C intersect is the profit-maximizing quantity. The location between Demand and A T C on the same x-intercept as the Profit-maximizing quantity produces a rectangle. The top side of the rectangle is Price. The bottom side of the rectangle is A T C. The rectangle is labeled: Pro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90601"/>
            <a:ext cx="3866233" cy="3934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A line graph for a firm making losses. The x-axis is quantity. The y-axis is price. There are two negative slopes labeled: M R and Demand. Intersecting them is a positive slope labeled: M C. A positive curve passing through the M C line is labeled A T C. The point where M R and M C intersect is the Loss-minimizing quantity. The location between Demand and A T C on the same x-intercept as the loss-minimizing quantity produces a rectangle. The bottom side of the rectangle is price. The top side of the rectangle is A T C. The rectangle is labeled lo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636" y="685800"/>
            <a:ext cx="4122964" cy="3891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4" name="Footer Placeholder 3"/>
          <p:cNvSpPr>
            <a:spLocks noGrp="1"/>
          </p:cNvSpPr>
          <p:nvPr>
            <p:ph type="ftr" sz="quarter" idx="14"/>
          </p:nvPr>
        </p:nvSpPr>
        <p:spPr bwMode="auto">
          <a:xfrm>
            <a:off x="1" y="6265686"/>
            <a:ext cx="86106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3" name="Slide Number Placeholder 1"/>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F3B8B45-FFD6-44E7-A75A-E741D88E16AD}" type="slidenum">
              <a:rPr lang="en-US" altLang="en-US" sz="1200" smtClean="0">
                <a:solidFill>
                  <a:srgbClr val="002060"/>
                </a:solidFill>
              </a:rPr>
              <a:pP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318124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40068" y="100939"/>
            <a:ext cx="7803931" cy="737261"/>
          </a:xfrm>
        </p:spPr>
        <p:txBody>
          <a:bodyPr wrap="square" anchor="t"/>
          <a:lstStyle/>
          <a:p>
            <a:r>
              <a:rPr lang="en-US" altLang="en-US" dirty="0"/>
              <a:t>Long Run Equilibrium, Part 1</a:t>
            </a:r>
          </a:p>
        </p:txBody>
      </p:sp>
      <p:sp>
        <p:nvSpPr>
          <p:cNvPr id="16387" name="Content Placeholder 2"/>
          <p:cNvSpPr>
            <a:spLocks noGrp="1"/>
          </p:cNvSpPr>
          <p:nvPr>
            <p:ph idx="1"/>
          </p:nvPr>
        </p:nvSpPr>
        <p:spPr>
          <a:xfrm>
            <a:off x="277813" y="1025525"/>
            <a:ext cx="8588375" cy="4156075"/>
          </a:xfrm>
        </p:spPr>
        <p:txBody>
          <a:bodyPr/>
          <a:lstStyle/>
          <a:p>
            <a:r>
              <a:rPr lang="en-US" altLang="en-US" dirty="0"/>
              <a:t>If firms are making profit in short run</a:t>
            </a:r>
          </a:p>
          <a:p>
            <a:pPr lvl="1"/>
            <a:r>
              <a:rPr lang="en-US" altLang="en-US" dirty="0"/>
              <a:t>New firms - incentive to enter the market</a:t>
            </a:r>
          </a:p>
          <a:p>
            <a:pPr lvl="1"/>
            <a:r>
              <a:rPr lang="en-US" altLang="en-US" dirty="0"/>
              <a:t>Increase number of products</a:t>
            </a:r>
          </a:p>
          <a:p>
            <a:pPr lvl="1"/>
            <a:r>
              <a:rPr lang="en-US" altLang="en-US" dirty="0"/>
              <a:t>Reduces demand faced by each firm</a:t>
            </a:r>
          </a:p>
          <a:p>
            <a:pPr lvl="2"/>
            <a:r>
              <a:rPr lang="en-US" altLang="en-US" dirty="0"/>
              <a:t>Demand curve shifts left</a:t>
            </a:r>
          </a:p>
          <a:p>
            <a:pPr lvl="1"/>
            <a:r>
              <a:rPr lang="en-US" altLang="en-US" dirty="0"/>
              <a:t>Each firm’s profit declines until: zero economic profit</a:t>
            </a:r>
          </a:p>
        </p:txBody>
      </p:sp>
      <p:sp>
        <p:nvSpPr>
          <p:cNvPr id="1638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67AFEF9-C98B-4592-A679-D5091C43D0CB}" type="slidenum">
              <a:rPr lang="en-US" altLang="en-US" sz="1200" smtClean="0">
                <a:solidFill>
                  <a:srgbClr val="002060"/>
                </a:solidFill>
              </a:rPr>
              <a:pPr eaLnBrk="1" hangingPunct="1"/>
              <a:t>8</a:t>
            </a:fld>
            <a:endParaRPr lang="en-US" altLang="en-US" sz="1200" dirty="0">
              <a:solidFill>
                <a:srgbClr val="002060"/>
              </a:solidFill>
            </a:endParaRPr>
          </a:p>
        </p:txBody>
      </p:sp>
    </p:spTree>
    <p:extLst>
      <p:ext uri="{BB962C8B-B14F-4D97-AF65-F5344CB8AC3E}">
        <p14:creationId xmlns:p14="http://schemas.microsoft.com/office/powerpoint/2010/main" val="133265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Figure 3</a:t>
            </a:r>
            <a:r>
              <a:rPr lang="en-US" altLang="en-US" sz="2800" dirty="0"/>
              <a:t>	A Monopolistic Competitor in Long Run</a:t>
            </a:r>
          </a:p>
        </p:txBody>
      </p:sp>
      <p:sp>
        <p:nvSpPr>
          <p:cNvPr id="2" name="Text Placeholder 1"/>
          <p:cNvSpPr>
            <a:spLocks noGrp="1"/>
          </p:cNvSpPr>
          <p:nvPr>
            <p:ph type="body" sz="quarter" idx="12"/>
          </p:nvPr>
        </p:nvSpPr>
        <p:spPr>
          <a:xfrm>
            <a:off x="152400" y="4452522"/>
            <a:ext cx="8781954" cy="1567278"/>
          </a:xfrm>
        </p:spPr>
        <p:txBody>
          <a:bodyPr/>
          <a:lstStyle/>
          <a:p>
            <a:r>
              <a:rPr lang="en-US" dirty="0"/>
              <a:t>In a monopolistically competitive market, if firms are making profits, new firms enter, causing the demand curves for the incumbent firms to shift to the left. Similarly, if firms are making losses, some of the firms in the market exit, causing the demand curves of the remaining firms to shift to the right. Because of these shifts in demand, monopolistically competitive firms eventually find themselves in the long-run equilibrium shown here. In this long-run equilibrium, price equals average total cost, and each firm earns zero profit.</a:t>
            </a:r>
          </a:p>
        </p:txBody>
      </p:sp>
      <p:pic>
        <p:nvPicPr>
          <p:cNvPr id="2050" name="Picture 2" descr="A line graph for a monopolistic competitor in the long run. The x-axis is quantity. The y-axis is price. There are two negative slopes labeled M R and Demand. Intersecting them is a positive slope labeled M C. A positive quadratic curve passing through the M C slope and intersecting with the demand slope is labeled A T C. The point where M R and M C intersect is the profit-maximizing quantity. Above it at the location where demand and A T C intersects, while having the same x-intercept as the profit-maximizing quantity, is where the price equals A T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210300" cy="373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1" name="Slide Number Placeholder 1"/>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DCF1249-BD41-4CC8-A4A3-C5CA72809F68}" type="slidenum">
              <a:rPr lang="en-US" altLang="en-US" sz="1200" smtClean="0">
                <a:solidFill>
                  <a:srgbClr val="002060"/>
                </a:solidFill>
              </a:rPr>
              <a:pPr eaLnBrk="1" hangingPunct="1"/>
              <a:t>9</a:t>
            </a:fld>
            <a:endParaRPr lang="en-US" altLang="en-US" sz="1200" dirty="0">
              <a:solidFill>
                <a:srgbClr val="002060"/>
              </a:solidFill>
            </a:endParaRPr>
          </a:p>
        </p:txBody>
      </p:sp>
    </p:spTree>
    <p:extLst>
      <p:ext uri="{BB962C8B-B14F-4D97-AF65-F5344CB8AC3E}">
        <p14:creationId xmlns:p14="http://schemas.microsoft.com/office/powerpoint/2010/main" val="2773901282"/>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8236</TotalTime>
  <Words>2553</Words>
  <Application>Microsoft Office PowerPoint</Application>
  <PresentationFormat>On-screen Show (4:3)</PresentationFormat>
  <Paragraphs>247</Paragraphs>
  <Slides>24</Slides>
  <Notes>1</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24</vt:i4>
      </vt:variant>
    </vt:vector>
  </HeadingPairs>
  <TitlesOfParts>
    <vt:vector size="42" baseType="lpstr">
      <vt:lpstr>Arial</vt:lpstr>
      <vt:lpstr>Arial Narrow</vt:lpstr>
      <vt:lpstr>Calibri</vt:lpstr>
      <vt:lpstr>Cambria</vt:lpstr>
      <vt:lpstr>Cambria Math</vt:lpstr>
      <vt:lpstr>Franklin Gothic Medium</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Monopolistic Competition</vt:lpstr>
      <vt:lpstr>Monopolistic Competition, Part 1</vt:lpstr>
      <vt:lpstr>Monopolistic Competition, Part 2</vt:lpstr>
      <vt:lpstr>Monopolistic Competition, Part 3</vt:lpstr>
      <vt:lpstr>Figure 1 The Four Types of Market Structure</vt:lpstr>
      <vt:lpstr>Short Run Equilibrium</vt:lpstr>
      <vt:lpstr>Figure 2 Monopolistic Competitors in the Short Run</vt:lpstr>
      <vt:lpstr>Long Run Equilibrium, Part 1</vt:lpstr>
      <vt:lpstr>Figure 3 A Monopolistic Competitor in Long Run</vt:lpstr>
      <vt:lpstr>Long Run Equilibrium, Part 2</vt:lpstr>
      <vt:lpstr>Long Run Equilibrium, Part 3</vt:lpstr>
      <vt:lpstr>Figure 4 Monopolistic versus Perfect Competition</vt:lpstr>
      <vt:lpstr>Welfare of Society</vt:lpstr>
      <vt:lpstr>Advertising, Part 1</vt:lpstr>
      <vt:lpstr>Advertising, Part 2</vt:lpstr>
      <vt:lpstr>Advertising, Part 3</vt:lpstr>
      <vt:lpstr>Advertising, Part 4</vt:lpstr>
      <vt:lpstr>Advertising and the price of eyeglasses, Part 1</vt:lpstr>
      <vt:lpstr>Advertising and the price of eyeglasses, Part 2</vt:lpstr>
      <vt:lpstr>Advertising and the price of eyeglasses, Part 3</vt:lpstr>
      <vt:lpstr>Advertising, Part 5</vt:lpstr>
      <vt:lpstr>Advertising, Part 6</vt:lpstr>
      <vt:lpstr>Advertising, Part 7</vt:lpstr>
      <vt:lpstr>Table 1 Monopolistic Competition: Between    Perfect Competition and Monopoly</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402</cp:revision>
  <dcterms:created xsi:type="dcterms:W3CDTF">2016-03-16T19:41:09Z</dcterms:created>
  <dcterms:modified xsi:type="dcterms:W3CDTF">2018-05-03T20:20:31Z</dcterms:modified>
</cp:coreProperties>
</file>