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1"/>
  </p:notesMasterIdLst>
  <p:handoutMasterIdLst>
    <p:handoutMasterId r:id="rId52"/>
  </p:handoutMasterIdLst>
  <p:sldIdLst>
    <p:sldId id="256" r:id="rId10"/>
    <p:sldId id="374" r:id="rId11"/>
    <p:sldId id="855" r:id="rId12"/>
    <p:sldId id="816" r:id="rId13"/>
    <p:sldId id="856" r:id="rId14"/>
    <p:sldId id="818" r:id="rId15"/>
    <p:sldId id="819" r:id="rId16"/>
    <p:sldId id="857" r:id="rId17"/>
    <p:sldId id="768" r:id="rId18"/>
    <p:sldId id="861" r:id="rId19"/>
    <p:sldId id="859" r:id="rId20"/>
    <p:sldId id="864" r:id="rId21"/>
    <p:sldId id="865" r:id="rId22"/>
    <p:sldId id="777" r:id="rId23"/>
    <p:sldId id="779" r:id="rId24"/>
    <p:sldId id="862" r:id="rId25"/>
    <p:sldId id="866" r:id="rId26"/>
    <p:sldId id="783" r:id="rId27"/>
    <p:sldId id="784" r:id="rId28"/>
    <p:sldId id="867" r:id="rId29"/>
    <p:sldId id="832" r:id="rId30"/>
    <p:sldId id="833" r:id="rId31"/>
    <p:sldId id="868" r:id="rId32"/>
    <p:sldId id="835" r:id="rId33"/>
    <p:sldId id="870" r:id="rId34"/>
    <p:sldId id="858" r:id="rId35"/>
    <p:sldId id="869" r:id="rId36"/>
    <p:sldId id="871" r:id="rId37"/>
    <p:sldId id="797" r:id="rId38"/>
    <p:sldId id="841" r:id="rId39"/>
    <p:sldId id="842" r:id="rId40"/>
    <p:sldId id="843" r:id="rId41"/>
    <p:sldId id="798" r:id="rId42"/>
    <p:sldId id="801" r:id="rId43"/>
    <p:sldId id="802" r:id="rId44"/>
    <p:sldId id="847" r:id="rId45"/>
    <p:sldId id="848" r:id="rId46"/>
    <p:sldId id="872" r:id="rId47"/>
    <p:sldId id="874" r:id="rId48"/>
    <p:sldId id="762" r:id="rId49"/>
    <p:sldId id="85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B8E08C"/>
    <a:srgbClr val="FFCCFF"/>
    <a:srgbClr val="AE1221"/>
    <a:srgbClr val="660066"/>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6406" autoAdjust="0"/>
  </p:normalViewPr>
  <p:slideViewPr>
    <p:cSldViewPr>
      <p:cViewPr varScale="1">
        <p:scale>
          <a:sx n="99" d="100"/>
          <a:sy n="99" d="100"/>
        </p:scale>
        <p:origin x="1848" y="78"/>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In the textbook, the preceding chapter (Monopolistic Competition) mentions the concentration ratio in its introductory section,</a:t>
            </a:r>
            <a:r>
              <a:rPr lang="en-US" sz="1200" baseline="0" dirty="0"/>
              <a:t> which briefly introduces the four main market structures (perfect competition, monopoly, oligopoly, and monopolistic competition).  </a:t>
            </a:r>
            <a:endParaRPr lang="en-US" sz="1200" dirty="0"/>
          </a:p>
          <a:p>
            <a:pPr eaLnBrk="1" hangingPunct="1"/>
            <a:endParaRPr lang="en-US" sz="1200" dirty="0"/>
          </a:p>
          <a:p>
            <a:pPr eaLnBrk="1" hangingPunct="1"/>
            <a:r>
              <a:rPr lang="en-US" sz="1200" dirty="0"/>
              <a:t>I have left the concentration ratio here in the Oligopoly chapter and provide a table showing concentration ratios in major U.S. industries to help motivate the study of oligopoly.  </a:t>
            </a:r>
          </a:p>
          <a:p>
            <a:pPr eaLnBrk="1" hangingPunct="1"/>
            <a:endParaRPr lang="en-US" sz="1200" dirty="0"/>
          </a:p>
          <a:p>
            <a:pPr eaLnBrk="1" hangingPunct="1"/>
            <a:r>
              <a:rPr lang="en-US" sz="1200" dirty="0"/>
              <a:t>Mostly, students find this chapter to be of average difficulty.  Some students, however, have a little extra trouble with the simple game theory concepts introduced in the chapter, such as understanding how to read a payoff matrix.  I’ve included extra examples and an Active Learning exercise on this material, and there are more good exercises among the end-of-chapter problems and study guide.  </a:t>
            </a:r>
          </a:p>
          <a:p>
            <a:pPr eaLnBrk="1" hangingPunct="1"/>
            <a:endParaRPr lang="en-US" sz="1200" dirty="0"/>
          </a:p>
          <a:p>
            <a:pPr eaLnBrk="1" hangingPunct="1"/>
            <a:r>
              <a:rPr lang="en-US" sz="1200" dirty="0"/>
              <a:t>One of the extra examples in this PowerPoint chapter is a prisoners dilemma example in which two candidates agree not to run TV ads attacking each other (the best outcome for society).  Self-interest leads to a Nash equilibrium in which each candidate reneges (the worst outcome for society).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2796714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3947410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This exercise shows students that Q = 40 is the profit-maximizing output for each firm.  </a:t>
            </a:r>
          </a:p>
          <a:p>
            <a:pPr eaLnBrk="1" hangingPunct="1"/>
            <a:endParaRPr lang="en-US" sz="1200" dirty="0"/>
          </a:p>
          <a:p>
            <a:pPr eaLnBrk="1" hangingPunct="1"/>
            <a:r>
              <a:rPr lang="en-US" sz="1200" dirty="0"/>
              <a:t>In the previous exercise, students were instructed to find the new market price—an important intermediate step—before determining the effect on profit.  </a:t>
            </a:r>
          </a:p>
          <a:p>
            <a:pPr eaLnBrk="1" hangingPunct="1"/>
            <a:endParaRPr lang="en-US" sz="1200" dirty="0"/>
          </a:p>
          <a:p>
            <a:pPr eaLnBrk="1" hangingPunct="1"/>
            <a:r>
              <a:rPr lang="en-US" sz="1200" dirty="0"/>
              <a:t>In this exercise, the instructions do not ask students to determine the effect on market price.  The intention is to see if they will remember to do this critical intermediate step themselves.</a:t>
            </a:r>
          </a:p>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796714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79671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5961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cell phone duopoly example demonstrates that the </a:t>
            </a:r>
            <a:r>
              <a:rPr lang="en-US" dirty="0" err="1"/>
              <a:t>noncooperative</a:t>
            </a:r>
            <a:r>
              <a:rPr lang="en-US" dirty="0"/>
              <a:t> oligopoly outcome falls in between the monopoly and competitive outcomes.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129916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output effect &gt; price effect, the firm increases production.  </a:t>
            </a:r>
          </a:p>
          <a:p>
            <a:r>
              <a:rPr lang="en-US" dirty="0"/>
              <a:t>If price effect &gt; output effect, the firm reduces production. </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1243436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Example from the textbook:</a:t>
            </a:r>
          </a:p>
          <a:p>
            <a:pPr eaLnBrk="1" hangingPunct="1"/>
            <a:endParaRPr lang="en-US" dirty="0"/>
          </a:p>
          <a:p>
            <a:pPr eaLnBrk="1" hangingPunct="1"/>
            <a:r>
              <a:rPr lang="en-US" dirty="0"/>
              <a:t>Suppose the U.S., Germany, and Japan each have two automakers:</a:t>
            </a:r>
          </a:p>
          <a:p>
            <a:pPr eaLnBrk="1" hangingPunct="1"/>
            <a:endParaRPr lang="en-US" dirty="0"/>
          </a:p>
          <a:p>
            <a:pPr eaLnBrk="1" hangingPunct="1"/>
            <a:r>
              <a:rPr lang="en-US" dirty="0"/>
              <a:t>* Ford and GM in the U.S.</a:t>
            </a:r>
          </a:p>
          <a:p>
            <a:pPr eaLnBrk="1" hangingPunct="1"/>
            <a:endParaRPr lang="en-US" dirty="0"/>
          </a:p>
          <a:p>
            <a:pPr eaLnBrk="1" hangingPunct="1"/>
            <a:r>
              <a:rPr lang="en-US" dirty="0"/>
              <a:t>* BMW and Mercedes in Germany</a:t>
            </a:r>
          </a:p>
          <a:p>
            <a:pPr eaLnBrk="1" hangingPunct="1"/>
            <a:endParaRPr lang="en-US" dirty="0"/>
          </a:p>
          <a:p>
            <a:pPr eaLnBrk="1" hangingPunct="1"/>
            <a:r>
              <a:rPr lang="en-US" dirty="0"/>
              <a:t>* Honda and Toyota in Japan</a:t>
            </a:r>
          </a:p>
          <a:p>
            <a:pPr eaLnBrk="1" hangingPunct="1"/>
            <a:endParaRPr lang="en-US" dirty="0"/>
          </a:p>
          <a:p>
            <a:pPr eaLnBrk="1" hangingPunct="1"/>
            <a:r>
              <a:rPr lang="en-US" dirty="0"/>
              <a:t>Without international trade in autos, each country has a duopoly.  </a:t>
            </a:r>
          </a:p>
          <a:p>
            <a:pPr eaLnBrk="1" hangingPunct="1"/>
            <a:endParaRPr lang="en-US" dirty="0"/>
          </a:p>
          <a:p>
            <a:pPr eaLnBrk="1" hangingPunct="1"/>
            <a:r>
              <a:rPr lang="en-US" dirty="0"/>
              <a:t>With international trade, the number of sellers competing with each other increases to six, which drives prices down toward marginal cost and increases the market quantity toward the socially efficient quantity.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4045519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597751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Game theory helps us understand oligopoly and other situations where “players” interact and behave strategically.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“game” is a situation in which players interact.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term “payoff matrix” is fairly standard in microeconomics, so it may be worth mentioning to your students. However, the textbook only uses this term in the problems and application section.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There are three elements to a game; and all of these elements are represented in the payoff matrix: </a:t>
            </a:r>
          </a:p>
          <a:p>
            <a:r>
              <a:rPr lang="en-US" dirty="0"/>
              <a:t>- “Players” can be people, firms, countries, or other entities.  </a:t>
            </a:r>
          </a:p>
          <a:p>
            <a:pPr marL="171450" indent="-171450">
              <a:buFontTx/>
              <a:buChar char="-"/>
            </a:pPr>
            <a:r>
              <a:rPr lang="en-US" dirty="0"/>
              <a:t>A “strategy” is a decision or decision-plan chosen by a player, which takes into account the behavior and likely reactions of other players. </a:t>
            </a:r>
          </a:p>
          <a:p>
            <a:pPr marL="171450" indent="-171450">
              <a:buFontTx/>
              <a:buChar char="-"/>
            </a:pPr>
            <a:r>
              <a:rPr lang="en-US" dirty="0"/>
              <a:t>Payoffs</a:t>
            </a:r>
            <a:r>
              <a:rPr lang="en-US" baseline="0" dirty="0"/>
              <a:t> are the reward (profit, revenue, winning) or punishment (years in jail) for choosing a specific strategy. The payoffs for a player depend not only on the strategy chosen, but also on what the other player does (strategic interaction). </a:t>
            </a:r>
          </a:p>
          <a:p>
            <a:pPr marL="171450" indent="-171450">
              <a:buFontTx/>
              <a:buChar char="-"/>
            </a:pPr>
            <a:endParaRPr lang="en-US" baseline="0" dirty="0"/>
          </a:p>
          <a:p>
            <a:pPr eaLnBrk="1" hangingPunct="1"/>
            <a:r>
              <a:rPr lang="en-US" dirty="0"/>
              <a:t> </a:t>
            </a:r>
          </a:p>
          <a:p>
            <a:pPr eaLnBrk="1" hangingPunct="1"/>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43432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191000"/>
            <a:ext cx="6096000" cy="4724400"/>
          </a:xfrm>
        </p:spPr>
        <p:txBody>
          <a:bodyPr/>
          <a:lstStyle/>
          <a:p>
            <a:pPr eaLnBrk="1" hangingPunct="1"/>
            <a:r>
              <a:rPr lang="en-US" sz="1150" dirty="0"/>
              <a:t>SUGGESTION:  Instead of showing this slide, ask for two volunteers to be your prisoners.  You should pick two students that sit in different parts of the classroom, who are less likely to know each other. Tell them they will be playing bank robbers who have been caught.  You are going to interrogate each one separately, like they do on police dramas (have any 20-year-olds heard of NYPD Blue?).  </a:t>
            </a:r>
          </a:p>
          <a:p>
            <a:pPr eaLnBrk="1" hangingPunct="1"/>
            <a:endParaRPr lang="en-US" sz="1150" dirty="0"/>
          </a:p>
          <a:p>
            <a:pPr eaLnBrk="1" hangingPunct="1"/>
            <a:r>
              <a:rPr lang="en-US" sz="1150" dirty="0"/>
              <a:t>Ask Student #2 to step out of the room for a few moments.  Offer to Student #1 the deal described on this slide.  Make a note of his or her choice, but do not write it on the board. (Remind all the other</a:t>
            </a:r>
            <a:r>
              <a:rPr lang="en-US" sz="1150" baseline="0" dirty="0"/>
              <a:t> students that they are witnesses on the other side of the one-way mirror.)</a:t>
            </a:r>
            <a:r>
              <a:rPr lang="en-US" sz="1150" dirty="0"/>
              <a:t>  </a:t>
            </a:r>
          </a:p>
          <a:p>
            <a:pPr eaLnBrk="1" hangingPunct="1"/>
            <a:endParaRPr lang="en-US" sz="1150" dirty="0"/>
          </a:p>
          <a:p>
            <a:pPr eaLnBrk="1" hangingPunct="1"/>
            <a:r>
              <a:rPr lang="en-US" sz="1150" dirty="0"/>
              <a:t>Have Student #2 step into the room, and ask Student #1 to wait outside.  Offer to Student #2 the deal described on this slide.  Ask the class not to give any hints about the decision that Student #1 made. Make a note of Student #2’s choice.  </a:t>
            </a:r>
          </a:p>
          <a:p>
            <a:pPr eaLnBrk="1" hangingPunct="1"/>
            <a:endParaRPr lang="en-US" sz="1150" dirty="0"/>
          </a:p>
          <a:p>
            <a:pPr eaLnBrk="1" hangingPunct="1"/>
            <a:r>
              <a:rPr lang="en-US" sz="1150" dirty="0"/>
              <a:t>Invite Student #1 back into the room.  Write down both of their choices on the board and reveal to each of them their fate.  </a:t>
            </a:r>
          </a:p>
          <a:p>
            <a:pPr eaLnBrk="1" hangingPunct="1"/>
            <a:endParaRPr lang="en-US" sz="1150" dirty="0"/>
          </a:p>
          <a:p>
            <a:pPr eaLnBrk="1" hangingPunct="1"/>
            <a:r>
              <a:rPr lang="en-US" sz="1150" dirty="0"/>
              <a:t>Hopefully, each student plays the “confess” strategy, so that the outcome of this role-play is the classic Prisoner’s Dilemma Nash Equilibrium.  But even if the outcome is different, that’s okay.  Ask each student to give the reasons for the strategy he or she chose.  Explain why you would have expected both to play the “confess” strategy, and show the payoff matrix on the next slide.  </a:t>
            </a:r>
          </a:p>
          <a:p>
            <a:pPr eaLnBrk="1" hangingPunct="1"/>
            <a:endParaRPr lang="en-US" sz="1150" dirty="0"/>
          </a:p>
          <a:p>
            <a:pPr eaLnBrk="1" hangingPunct="1"/>
            <a:r>
              <a:rPr lang="en-US" sz="1150" dirty="0"/>
              <a:t>I’m telling you, students LOVE this.  It takes a little longer to get through the material, but the material has much more impact then merely lecturing on the Bonnie and Clyde example. </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29522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E2ADDE9-7253-4CBD-91FC-093637BEA864}" type="slidenum">
              <a:rPr lang="en-US" smtClean="0"/>
              <a:pPr/>
              <a:t>21</a:t>
            </a:fld>
            <a:endParaRPr lang="en-US"/>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54A61D5-663A-4DF0-962C-0C5C649A35C8}" type="slidenum">
              <a:rPr lang="en-US" sz="1200">
                <a:cs typeface="Arial" charset="0"/>
              </a:rPr>
              <a:pPr algn="r"/>
              <a:t>21</a:t>
            </a:fld>
            <a:endParaRPr lang="en-US" sz="1200">
              <a:cs typeface="Arial" charset="0"/>
            </a:endParaRPr>
          </a:p>
        </p:txBody>
      </p:sp>
      <p:sp>
        <p:nvSpPr>
          <p:cNvPr id="67588" name="Rectangle 2"/>
          <p:cNvSpPr>
            <a:spLocks noGrp="1" noRot="1" noChangeAspect="1" noChangeArrowheads="1" noTextEdit="1"/>
          </p:cNvSpPr>
          <p:nvPr>
            <p:ph type="sldImg"/>
          </p:nvPr>
        </p:nvSpPr>
        <p:spPr>
          <a:xfrm>
            <a:off x="1143000" y="534988"/>
            <a:ext cx="4572000" cy="3429000"/>
          </a:xfrm>
          <a:ln/>
        </p:spPr>
      </p:sp>
      <p:sp>
        <p:nvSpPr>
          <p:cNvPr id="67589" name="Rectangle 3"/>
          <p:cNvSpPr>
            <a:spLocks noGrp="1" noChangeArrowheads="1"/>
          </p:cNvSpPr>
          <p:nvPr>
            <p:ph type="body" idx="1"/>
          </p:nvPr>
        </p:nvSpPr>
        <p:spPr>
          <a:xfrm>
            <a:off x="685800" y="4248150"/>
            <a:ext cx="5486400" cy="4210050"/>
          </a:xfrm>
          <a:noFill/>
          <a:ln/>
        </p:spPr>
        <p:txBody>
          <a:bodyPr/>
          <a:lstStyle/>
          <a:p>
            <a:pPr eaLnBrk="1" hangingPunct="1"/>
            <a:r>
              <a:rPr lang="en-US" sz="1200" dirty="0"/>
              <a:t>This slide is animated carefully as follows:</a:t>
            </a:r>
          </a:p>
          <a:p>
            <a:pPr eaLnBrk="1" hangingPunct="1"/>
            <a:endParaRPr lang="en-US" sz="1200" dirty="0"/>
          </a:p>
          <a:p>
            <a:pPr eaLnBrk="1" hangingPunct="1"/>
            <a:r>
              <a:rPr lang="en-US" sz="1200" dirty="0"/>
              <a:t>1)  If Clyde confesses, then Bonnie gets 8 years if she confesses or 20 years if she does not.  </a:t>
            </a:r>
          </a:p>
          <a:p>
            <a:pPr eaLnBrk="1" hangingPunct="1"/>
            <a:endParaRPr lang="en-US" sz="1200" dirty="0"/>
          </a:p>
          <a:p>
            <a:pPr eaLnBrk="1" hangingPunct="1"/>
            <a:r>
              <a:rPr lang="en-US" sz="1200" dirty="0"/>
              <a:t>2)  If Clyde remains silent, Bonnie goes free if she confesses or gets 1 year if she does not.  </a:t>
            </a:r>
          </a:p>
          <a:p>
            <a:pPr eaLnBrk="1" hangingPunct="1"/>
            <a:endParaRPr lang="en-US" sz="1200" dirty="0"/>
          </a:p>
          <a:p>
            <a:pPr eaLnBrk="1" hangingPunct="1"/>
            <a:r>
              <a:rPr lang="en-US" sz="1200" dirty="0"/>
              <a:t>At this point, it may be worth mentioning that Bonnie’s best move is to confess, regardless of Clyde’s decision—hence, “confess” is Bonnie’s </a:t>
            </a:r>
            <a:r>
              <a:rPr lang="en-US" sz="1200" i="1" dirty="0"/>
              <a:t>dominant strategy</a:t>
            </a:r>
            <a:r>
              <a:rPr lang="en-US" sz="1200" dirty="0"/>
              <a:t>.  </a:t>
            </a:r>
          </a:p>
          <a:p>
            <a:pPr eaLnBrk="1" hangingPunct="1"/>
            <a:endParaRPr lang="en-US" sz="1200" dirty="0"/>
          </a:p>
          <a:p>
            <a:pPr eaLnBrk="1" hangingPunct="1"/>
            <a:r>
              <a:rPr lang="en-US" sz="1200" dirty="0"/>
              <a:t>3)  If Bonnie confesses, Clyde gets 8 years if he confesses or 20 years if he does not. </a:t>
            </a:r>
          </a:p>
          <a:p>
            <a:pPr eaLnBrk="1" hangingPunct="1"/>
            <a:endParaRPr lang="en-US" sz="1200" dirty="0"/>
          </a:p>
          <a:p>
            <a:pPr eaLnBrk="1" hangingPunct="1"/>
            <a:r>
              <a:rPr lang="en-US" sz="1200" dirty="0"/>
              <a:t>4)  If Bonnie remains silent, Clyde goes free if he confesses or gets 1 year if he does not.  </a:t>
            </a:r>
          </a:p>
          <a:p>
            <a:pPr eaLnBrk="1" hangingPunct="1"/>
            <a:endParaRPr lang="en-US" sz="1200" dirty="0"/>
          </a:p>
          <a:p>
            <a:pPr eaLnBrk="1" hangingPunct="1"/>
            <a:r>
              <a:rPr lang="en-US" sz="1200" dirty="0"/>
              <a:t>Regardless of Bonnie’s decision, Clyde’s best move is to confess.  </a:t>
            </a:r>
          </a:p>
          <a:p>
            <a:pPr eaLnBrk="1" hangingPunct="1"/>
            <a:endParaRPr lang="en-US" sz="1200" dirty="0"/>
          </a:p>
          <a:p>
            <a:pPr eaLnBrk="1" hangingPunct="1"/>
            <a:r>
              <a:rPr lang="en-US" sz="1200" dirty="0"/>
              <a:t>Both players have a dominant strategy of confessing.  </a:t>
            </a:r>
            <a:endParaRPr lang="en-US" sz="11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ABA921A-2074-49A0-BA2C-F87AF111AE1B}" type="slidenum">
              <a:rPr lang="en-US" smtClean="0"/>
              <a:pPr/>
              <a:t>22</a:t>
            </a:fld>
            <a:endParaRPr lang="en-US"/>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660CF4-EC2B-49CC-B471-6BF0B8FD0532}" type="slidenum">
              <a:rPr lang="en-US" sz="1200">
                <a:cs typeface="Arial" charset="0"/>
              </a:rPr>
              <a:pPr algn="r"/>
              <a:t>22</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p:spPr>
        <p:txBody>
          <a:bodyPr/>
          <a:lstStyle/>
          <a:p>
            <a:pPr eaLnBrk="1" hangingPunct="1"/>
            <a:r>
              <a:rPr lang="en-US"/>
              <a:t>The prisoners’ dilemma illustrates why cooperation is so difficult even when it is in both players’ mutual interest.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81227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CE8B327-5A95-4316-86CF-6D8F448F928C}" type="slidenum">
              <a:rPr lang="en-US" smtClean="0"/>
              <a:pPr/>
              <a:t>24</a:t>
            </a:fld>
            <a:endParaRPr lang="en-US"/>
          </a:p>
        </p:txBody>
      </p:sp>
      <p:sp>
        <p:nvSpPr>
          <p:cNvPr id="706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57AEDCF-F085-4A7B-84C4-3C0CE5AEE1EF}" type="slidenum">
              <a:rPr lang="en-US" sz="1200">
                <a:cs typeface="Arial" charset="0"/>
              </a:rPr>
              <a:pPr algn="r"/>
              <a:t>24</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The title I have given this game (the “fare wars” game) might be too much of a hint about what happens in the Nash equilibrium.  Feel free to change it to something like “airfare pricing strategies.”</a:t>
            </a:r>
            <a:r>
              <a:rPr lang="en-US" sz="1200" b="0" i="0" baseline="0" dirty="0"/>
              <a:t> </a:t>
            </a: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796714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796714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first example, “ad wars,” is not mentioned in the textbook. </a:t>
            </a:r>
          </a:p>
          <a:p>
            <a:pPr eaLnBrk="1" hangingPunct="1"/>
            <a:endParaRPr lang="en-US" dirty="0"/>
          </a:p>
          <a:p>
            <a:pPr eaLnBrk="1" hangingPunct="1"/>
            <a:r>
              <a:rPr lang="en-US" dirty="0"/>
              <a:t>An interesting note:  When Congress banned cigarette advertising on television in 1971, cigarette manufacturers’ profits rose.  Prior to the ban, cigarette companies were stuck in a Nash equilibrium in which all were spending heavily on TV ads to steal business from each other.  The ban, in effect, forced cigarette manufacturers to switch to the cooperative outcome in which none advertises on TV. </a:t>
            </a:r>
          </a:p>
          <a:p>
            <a:pPr eaLnBrk="1" hangingPunct="1"/>
            <a:endParaRPr lang="en-US" dirty="0"/>
          </a:p>
          <a:p>
            <a:pPr eaLnBrk="1" hangingPunct="1"/>
            <a:r>
              <a:rPr lang="en-US" dirty="0"/>
              <a:t>The next three examples (OPEC on this slide, arms race and common resources on the next slide) are discussed in much more detail in the textbook.  Instead of covering these same examples in detail in this PowerPoint, I chose to present different examples, so that students who read the book still have a reason to attend class (and vice versa).  </a:t>
            </a:r>
          </a:p>
          <a:p>
            <a:pPr eaLnBrk="1" hangingPunct="1"/>
            <a:endParaRPr lang="en-US" dirty="0"/>
          </a:p>
          <a:p>
            <a:pPr eaLnBrk="1" hangingPunct="1"/>
            <a:r>
              <a:rPr lang="en-US" dirty="0"/>
              <a:t>However, it’s still useful to mention the book’s examples here, and briefly discuss them if you wish, so they will be familiar to students when students read the chapter.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358135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35813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arms race “game,” each of the superpowers would be better off if they could cooperate and sign an agreement to disarm.  But the logic of self-interest dictates that each country will arm itself to the teeth.  As a result, both countries are worse off for two reasons:</a:t>
            </a:r>
          </a:p>
          <a:p>
            <a:endParaRPr lang="en-US" dirty="0"/>
          </a:p>
          <a:p>
            <a:r>
              <a:rPr lang="en-US" dirty="0"/>
              <a:t>1) The risk of nuclear annihilation is higher.</a:t>
            </a:r>
          </a:p>
          <a:p>
            <a:endParaRPr lang="en-US" dirty="0"/>
          </a:p>
          <a:p>
            <a:r>
              <a:rPr lang="en-US" dirty="0"/>
              <a:t>2) Resources consumed in the arms race could have been used elsewhere.</a:t>
            </a:r>
          </a:p>
          <a:p>
            <a:endParaRPr lang="en-US" dirty="0"/>
          </a:p>
          <a:p>
            <a:r>
              <a:rPr lang="en-US" dirty="0"/>
              <a:t>The following slide presents another example in which the inability to cooperate reduces social welfare. </a:t>
            </a:r>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42651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480108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EF12131-E09C-4439-92D9-B05160D5B04F}" type="slidenum">
              <a:rPr lang="en-US" smtClean="0"/>
              <a:pPr/>
              <a:t>30</a:t>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4395212-96D0-4447-A95D-3923C901344A}" type="slidenum">
              <a:rPr lang="en-US" sz="1200">
                <a:cs typeface="Arial" charset="0"/>
              </a:rPr>
              <a:pPr algn="r"/>
              <a:t>30</a:t>
            </a:fld>
            <a:endParaRPr lang="en-US" sz="1200">
              <a:cs typeface="Arial" charset="0"/>
            </a:endParaRPr>
          </a:p>
        </p:txBody>
      </p:sp>
      <p:sp>
        <p:nvSpPr>
          <p:cNvPr id="76804" name="Rectangle 2"/>
          <p:cNvSpPr>
            <a:spLocks noGrp="1" noRot="1" noChangeAspect="1" noChangeArrowheads="1" noTextEdit="1"/>
          </p:cNvSpPr>
          <p:nvPr>
            <p:ph type="sldImg"/>
          </p:nvPr>
        </p:nvSpPr>
        <p:spPr>
          <a:xfrm>
            <a:off x="1143000" y="534988"/>
            <a:ext cx="4572000" cy="3429000"/>
          </a:xfrm>
          <a:ln/>
        </p:spPr>
      </p:sp>
      <p:sp>
        <p:nvSpPr>
          <p:cNvPr id="76805" name="Rectangle 3"/>
          <p:cNvSpPr>
            <a:spLocks noGrp="1" noChangeArrowheads="1"/>
          </p:cNvSpPr>
          <p:nvPr>
            <p:ph type="body" idx="1"/>
          </p:nvPr>
        </p:nvSpPr>
        <p:spPr>
          <a:xfrm>
            <a:off x="685800" y="4248150"/>
            <a:ext cx="5486400" cy="4210050"/>
          </a:xfrm>
          <a:noFill/>
          <a:ln/>
        </p:spPr>
        <p:txBody>
          <a:bodyPr/>
          <a:lstStyle/>
          <a:p>
            <a:pPr eaLnBrk="1" hangingPunct="1"/>
            <a:r>
              <a:rPr lang="en-US" dirty="0"/>
              <a:t>This slide and the two that follow work through an example that is especially topical during election years.  </a:t>
            </a:r>
          </a:p>
          <a:p>
            <a:pPr eaLnBrk="1" hangingPunct="1"/>
            <a:endParaRPr lang="en-US" dirty="0"/>
          </a:p>
          <a:p>
            <a:pPr eaLnBrk="1" hangingPunct="1"/>
            <a:r>
              <a:rPr lang="en-US" dirty="0"/>
              <a:t>It does not appear in the textbook, so it is not supported with Test Bank questions or Study Guide questions.  Please feel free to omit it from your presentation. </a:t>
            </a:r>
          </a:p>
          <a:p>
            <a:pPr eaLnBrk="1" hangingPunct="1"/>
            <a:endParaRPr lang="en-US" dirty="0"/>
          </a:p>
          <a:p>
            <a:pPr eaLnBrk="1" hangingPunct="1"/>
            <a:r>
              <a:rPr lang="en-US" dirty="0"/>
              <a:t>Yet, I encourage you to consider keeping this example.  Students find it interesting:  it explains why negative ads flood the airwaves prior to elections, and it explains the effects of these ads on society.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0EE0CD1-C53A-49DB-B6EC-23C49A9A245B}" type="slidenum">
              <a:rPr lang="en-US" smtClean="0"/>
              <a:pPr/>
              <a:t>31</a:t>
            </a:fld>
            <a:endParaRPr lang="en-US"/>
          </a:p>
        </p:txBody>
      </p:sp>
      <p:sp>
        <p:nvSpPr>
          <p:cNvPr id="778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125F347-3C11-4E10-9162-FA2C14B942E0}" type="slidenum">
              <a:rPr lang="en-US" sz="1200">
                <a:cs typeface="Arial" charset="0"/>
              </a:rPr>
              <a:pPr algn="r"/>
              <a:t>31</a:t>
            </a:fld>
            <a:endParaRPr lang="en-US" sz="1200">
              <a:cs typeface="Arial" charset="0"/>
            </a:endParaRPr>
          </a:p>
        </p:txBody>
      </p:sp>
      <p:sp>
        <p:nvSpPr>
          <p:cNvPr id="77828" name="Rectangle 2"/>
          <p:cNvSpPr>
            <a:spLocks noGrp="1" noRot="1" noChangeAspect="1" noChangeArrowheads="1" noTextEdit="1"/>
          </p:cNvSpPr>
          <p:nvPr>
            <p:ph type="sldImg"/>
          </p:nvPr>
        </p:nvSpPr>
        <p:spPr>
          <a:xfrm>
            <a:off x="1143000" y="534988"/>
            <a:ext cx="4572000" cy="3429000"/>
          </a:xfrm>
          <a:ln/>
        </p:spPr>
      </p:sp>
      <p:sp>
        <p:nvSpPr>
          <p:cNvPr id="77829" name="Rectangle 3"/>
          <p:cNvSpPr>
            <a:spLocks noGrp="1" noChangeArrowheads="1"/>
          </p:cNvSpPr>
          <p:nvPr>
            <p:ph type="body" idx="1"/>
          </p:nvPr>
        </p:nvSpPr>
        <p:spPr>
          <a:xfrm>
            <a:off x="685800" y="4248150"/>
            <a:ext cx="5486400" cy="4210050"/>
          </a:xfrm>
          <a:noFill/>
          <a:ln/>
        </p:spPr>
        <p:txBody>
          <a:bodyPr/>
          <a:lstStyle/>
          <a:p>
            <a:pPr eaLnBrk="1" hangingPunct="1"/>
            <a:r>
              <a:rPr lang="en-US" b="1" dirty="0"/>
              <a:t>Understanding the payoffs:</a:t>
            </a:r>
          </a:p>
          <a:p>
            <a:pPr eaLnBrk="1" hangingPunct="1"/>
            <a:r>
              <a:rPr lang="en-US" dirty="0"/>
              <a:t>Mutual cooperation is the benchmark outcome:  Payoffs in other cells are differences in votes received relative to the mutual cooperation outcome.  (This does not mean that there is a tie in the mutual cooperation outcome or the mutual defection outcome.  It means that the winner will be decided by factors other than whether attack ads run or not.)</a:t>
            </a:r>
          </a:p>
          <a:p>
            <a:pPr eaLnBrk="1" hangingPunct="1"/>
            <a:endParaRPr lang="en-US" dirty="0"/>
          </a:p>
          <a:p>
            <a:pPr eaLnBrk="1" hangingPunct="1"/>
            <a:r>
              <a:rPr lang="en-US" dirty="0"/>
              <a:t>Consider R’s decision.  R is better off defecting (running ads attacking D) whether D cooperates or defects.  If D cooperates, R’s attack ads result in 1000 more votes for R and 3000 fewer votes for D.  If D defects, R loses fewer votes if he runs the attack ad than if he cooperates. Hence, running attack ads is a dominant strategy for R.  </a:t>
            </a:r>
          </a:p>
          <a:p>
            <a:pPr eaLnBrk="1" hangingPunct="1"/>
            <a:endParaRPr lang="en-US" dirty="0"/>
          </a:p>
          <a:p>
            <a:pPr eaLnBrk="1" hangingPunct="1"/>
            <a:r>
              <a:rPr lang="en-US" dirty="0"/>
              <a:t>The payoffs here are symmetric, so defecting is also D’s dominant strategy.  This game has a Nash equilibrium in which both candidates defect.  This is one reason why, in the real world, we see so many attack ads in the weeks leading up to an election.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127B104-DB59-41DD-A473-74B310203237}" type="slidenum">
              <a:rPr lang="en-US" smtClean="0"/>
              <a:pPr/>
              <a:t>32</a:t>
            </a:fld>
            <a:endParaRPr lang="en-US"/>
          </a:p>
        </p:txBody>
      </p:sp>
      <p:sp>
        <p:nvSpPr>
          <p:cNvPr id="788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46C3FB6-51A5-4410-8A23-462A10813102}" type="slidenum">
              <a:rPr lang="en-US" sz="1200">
                <a:cs typeface="Arial" charset="0"/>
              </a:rPr>
              <a:pPr algn="r"/>
              <a:t>32</a:t>
            </a:fld>
            <a:endParaRPr lang="en-US" sz="1200">
              <a:cs typeface="Arial" charset="0"/>
            </a:endParaRPr>
          </a:p>
        </p:txBody>
      </p:sp>
      <p:sp>
        <p:nvSpPr>
          <p:cNvPr id="78852" name="Rectangle 2"/>
          <p:cNvSpPr>
            <a:spLocks noGrp="1" noRot="1" noChangeAspect="1" noChangeArrowheads="1" noTextEdit="1"/>
          </p:cNvSpPr>
          <p:nvPr>
            <p:ph type="sldImg"/>
          </p:nvPr>
        </p:nvSpPr>
        <p:spPr>
          <a:xfrm>
            <a:off x="1143000" y="534988"/>
            <a:ext cx="4572000" cy="3429000"/>
          </a:xfrm>
          <a:ln/>
        </p:spPr>
      </p:sp>
      <p:sp>
        <p:nvSpPr>
          <p:cNvPr id="78853" name="Rectangle 3"/>
          <p:cNvSpPr>
            <a:spLocks noGrp="1" noChangeArrowheads="1"/>
          </p:cNvSpPr>
          <p:nvPr>
            <p:ph type="body" idx="1"/>
          </p:nvPr>
        </p:nvSpPr>
        <p:spPr>
          <a:xfrm>
            <a:off x="685800" y="4248150"/>
            <a:ext cx="5486400" cy="4210050"/>
          </a:xfrm>
          <a:noFill/>
          <a:ln/>
        </p:spPr>
        <p:txBody>
          <a:bodyPr/>
          <a:lstStyle/>
          <a:p>
            <a:pPr eaLnBrk="1" hangingPunct="1"/>
            <a:r>
              <a:rPr lang="en-US"/>
              <a:t>This slide considers the effects of the attack ads on election outcomes and on social well-being.  </a:t>
            </a:r>
          </a:p>
          <a:p>
            <a:pPr eaLnBrk="1" hangingPunct="1"/>
            <a:endParaRPr lang="en-US"/>
          </a:p>
          <a:p>
            <a:pPr eaLnBrk="1" hangingPunct="1"/>
            <a:r>
              <a:rPr lang="en-US"/>
              <a:t>The negative impact on social well-being is like a negative externality:  the “bystanders” are voters who are worse off as a result of the candidates’ actions.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your students</a:t>
            </a:r>
            <a:r>
              <a:rPr lang="en-US" baseline="0" dirty="0"/>
              <a:t> to read t</a:t>
            </a:r>
            <a:r>
              <a:rPr lang="en-US" dirty="0"/>
              <a:t>he case study ‘The prisoners’ dilemma tournament’ in the book for a more detailed analysis.</a:t>
            </a:r>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1870700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bullet point is one of the 10 principles we studied in chapter 1.</a:t>
            </a:r>
          </a:p>
          <a:p>
            <a:r>
              <a:rPr lang="en-US" dirty="0"/>
              <a:t>Because in oligopolies production is too low and prices are too high relative to the social optimum,</a:t>
            </a:r>
            <a:r>
              <a:rPr lang="en-US" baseline="0" dirty="0"/>
              <a:t> we need government interference to improve the outcome.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4172273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If you’re so inclined, this might be a good place to mention the infamous phone call in which Robert Crandall, CEO of American Airlines, tried to convince </a:t>
            </a:r>
            <a:r>
              <a:rPr lang="en-US" dirty="0" err="1"/>
              <a:t>Braniff’s</a:t>
            </a:r>
            <a:r>
              <a:rPr lang="en-US" dirty="0"/>
              <a:t> CEO Howard Putnam to raise fares 20%.  </a:t>
            </a:r>
          </a:p>
          <a:p>
            <a:pPr eaLnBrk="1" hangingPunct="1"/>
            <a:r>
              <a:rPr lang="en-US" dirty="0"/>
              <a:t>The</a:t>
            </a:r>
            <a:r>
              <a:rPr lang="en-US" baseline="0" dirty="0"/>
              <a:t> transcript is in the case study ‘An illegal phone call.’</a:t>
            </a:r>
            <a:r>
              <a:rPr lang="en-US" dirty="0"/>
              <a:t> Students will find it interesting:  it has curse words.  </a:t>
            </a:r>
          </a:p>
          <a:p>
            <a:pPr eaLnBrk="1" hangingPunct="1"/>
            <a:endParaRPr lang="en-US" dirty="0"/>
          </a:p>
          <a:p>
            <a:pPr eaLnBrk="1" hangingPunct="1"/>
            <a:r>
              <a:rPr lang="en-US" dirty="0"/>
              <a:t>Robert Crandall - president of American Airlines</a:t>
            </a:r>
          </a:p>
          <a:p>
            <a:pPr eaLnBrk="1" hangingPunct="1"/>
            <a:r>
              <a:rPr lang="en-US" dirty="0"/>
              <a:t>Howard Putnam - president of </a:t>
            </a:r>
            <a:r>
              <a:rPr lang="en-US" dirty="0" err="1"/>
              <a:t>Braniff</a:t>
            </a:r>
            <a:r>
              <a:rPr lang="en-US" dirty="0"/>
              <a:t> Airways</a:t>
            </a:r>
          </a:p>
          <a:p>
            <a:pPr eaLnBrk="1" hangingPunct="1"/>
            <a:r>
              <a:rPr lang="en-US" dirty="0"/>
              <a:t>Crandall: I think it’s dumb as hell . . . to sit here and pound the @#$% out of each other and neither one of us making a #$%&amp; dime.</a:t>
            </a:r>
          </a:p>
          <a:p>
            <a:pPr eaLnBrk="1" hangingPunct="1"/>
            <a:r>
              <a:rPr lang="en-US" dirty="0"/>
              <a:t>Putnam: Do you have a suggestion for me?</a:t>
            </a:r>
          </a:p>
          <a:p>
            <a:pPr eaLnBrk="1" hangingPunct="1"/>
            <a:r>
              <a:rPr lang="en-US" dirty="0"/>
              <a:t>Crandall: Yes, I have a suggestion for you. Raise your $%*&amp; fares 20 percent. I’ll raise mine the next morning.</a:t>
            </a:r>
          </a:p>
          <a:p>
            <a:r>
              <a:rPr lang="en-US" dirty="0"/>
              <a:t>Putnam: Robert, we . . .</a:t>
            </a:r>
          </a:p>
          <a:p>
            <a:r>
              <a:rPr lang="en-US" dirty="0"/>
              <a:t>Crandall: You’ll make more money, and I will, too.</a:t>
            </a:r>
          </a:p>
          <a:p>
            <a:r>
              <a:rPr lang="en-US" dirty="0"/>
              <a:t>Putnam: We can’t talk about pricing!</a:t>
            </a:r>
          </a:p>
          <a:p>
            <a:r>
              <a:rPr lang="en-US" dirty="0"/>
              <a:t>Crandall: Oh @#$%, Howard. We can talk about any &amp;*#@ thing we want to talk about.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883871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30EB841-24E9-488C-8367-BC12BB67EA0F}" type="slidenum">
              <a:rPr lang="en-US" smtClean="0"/>
              <a:pPr/>
              <a:t>36</a:t>
            </a:fld>
            <a:endParaRPr lang="en-US"/>
          </a:p>
        </p:txBody>
      </p:sp>
      <p:sp>
        <p:nvSpPr>
          <p:cNvPr id="82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10398AB-95CB-4659-90A3-2C9D4031B42C}" type="slidenum">
              <a:rPr lang="en-US" sz="1200">
                <a:cs typeface="Arial" charset="0"/>
              </a:rPr>
              <a:pPr algn="r"/>
              <a:t>36</a:t>
            </a:fld>
            <a:endParaRPr lang="en-US" sz="1200">
              <a:cs typeface="Arial" charset="0"/>
            </a:endParaRPr>
          </a:p>
        </p:txBody>
      </p:sp>
      <p:sp>
        <p:nvSpPr>
          <p:cNvPr id="82948" name="Rectangle 2"/>
          <p:cNvSpPr>
            <a:spLocks noGrp="1" noRot="1" noChangeAspect="1" noChangeArrowheads="1" noTextEdit="1"/>
          </p:cNvSpPr>
          <p:nvPr>
            <p:ph type="sldImg"/>
          </p:nvPr>
        </p:nvSpPr>
        <p:spPr>
          <a:xfrm>
            <a:off x="1143000" y="534988"/>
            <a:ext cx="4572000" cy="3429000"/>
          </a:xfrm>
          <a:ln/>
        </p:spPr>
      </p:sp>
      <p:sp>
        <p:nvSpPr>
          <p:cNvPr id="82949"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EBA718-1CBC-4ED9-BB31-88BA6D36BE3E}" type="slidenum">
              <a:rPr lang="en-US" smtClean="0"/>
              <a:pPr/>
              <a:t>37</a:t>
            </a:fld>
            <a:endParaRPr lang="en-US"/>
          </a:p>
        </p:txBody>
      </p:sp>
      <p:sp>
        <p:nvSpPr>
          <p:cNvPr id="839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B748C61-8AED-4F04-914E-6AD751B43A70}" type="slidenum">
              <a:rPr lang="en-US" sz="1200">
                <a:cs typeface="Arial" charset="0"/>
              </a:rPr>
              <a:pPr algn="r"/>
              <a:t>37</a:t>
            </a:fld>
            <a:endParaRPr lang="en-US" sz="1200">
              <a:cs typeface="Arial" charset="0"/>
            </a:endParaRPr>
          </a:p>
        </p:txBody>
      </p:sp>
      <p:sp>
        <p:nvSpPr>
          <p:cNvPr id="83972" name="Rectangle 2"/>
          <p:cNvSpPr>
            <a:spLocks noGrp="1" noRot="1" noChangeAspect="1" noChangeArrowheads="1" noTextEdit="1"/>
          </p:cNvSpPr>
          <p:nvPr>
            <p:ph type="sldImg"/>
          </p:nvPr>
        </p:nvSpPr>
        <p:spPr>
          <a:xfrm>
            <a:off x="1143000" y="534988"/>
            <a:ext cx="4572000" cy="3429000"/>
          </a:xfrm>
          <a:ln/>
        </p:spPr>
      </p:sp>
      <p:sp>
        <p:nvSpPr>
          <p:cNvPr id="83973" name="Rectangle 3"/>
          <p:cNvSpPr>
            <a:spLocks noGrp="1" noChangeArrowheads="1"/>
          </p:cNvSpPr>
          <p:nvPr>
            <p:ph type="body" idx="1"/>
          </p:nvPr>
        </p:nvSpPr>
        <p:spPr>
          <a:xfrm>
            <a:off x="685800" y="4038600"/>
            <a:ext cx="5638800" cy="4419600"/>
          </a:xfrm>
          <a:noFill/>
          <a:ln/>
        </p:spPr>
        <p:txBody>
          <a:bodyPr/>
          <a:lstStyle/>
          <a:p>
            <a:pPr eaLnBrk="1" hangingPunct="1">
              <a:lnSpc>
                <a:spcPct val="90000"/>
              </a:lnSpc>
            </a:pPr>
            <a:r>
              <a:rPr lang="en-US" sz="1100" dirty="0"/>
              <a:t>As I prepare this PowerPoint, I am shopping for a home theater sound system.  My experience is relevant to this slide, and students have had similar experiences when shopping for stereo components, computers, or other products.  </a:t>
            </a:r>
          </a:p>
          <a:p>
            <a:pPr eaLnBrk="1" hangingPunct="1">
              <a:lnSpc>
                <a:spcPct val="90000"/>
              </a:lnSpc>
            </a:pPr>
            <a:endParaRPr lang="en-US" sz="1100" dirty="0"/>
          </a:p>
          <a:p>
            <a:pPr eaLnBrk="1" hangingPunct="1">
              <a:lnSpc>
                <a:spcPct val="90000"/>
              </a:lnSpc>
            </a:pPr>
            <a:r>
              <a:rPr lang="en-US" sz="1100" dirty="0"/>
              <a:t>I visited a local store to check out different brands and models.  The salesperson at this store is very knowledgeable, and the store provided several comfortable, sound-proofed rooms where I could spend as much time as I wanted “auditioning” the various components without the intrusion of outside noise.  Based on this shopping experience, I have selected a particular model made by </a:t>
            </a:r>
            <a:r>
              <a:rPr lang="en-US" sz="1100" dirty="0" err="1"/>
              <a:t>Denon</a:t>
            </a:r>
            <a:r>
              <a:rPr lang="en-US" sz="1100" dirty="0"/>
              <a:t>, a high-end brand that you really have to hear to appreciate.  </a:t>
            </a:r>
          </a:p>
          <a:p>
            <a:pPr eaLnBrk="1" hangingPunct="1">
              <a:lnSpc>
                <a:spcPct val="90000"/>
              </a:lnSpc>
            </a:pPr>
            <a:endParaRPr lang="en-US" sz="1100" dirty="0"/>
          </a:p>
          <a:p>
            <a:pPr eaLnBrk="1" hangingPunct="1">
              <a:lnSpc>
                <a:spcPct val="90000"/>
              </a:lnSpc>
            </a:pPr>
            <a:r>
              <a:rPr lang="en-US" sz="1100" dirty="0"/>
              <a:t>Now that I have decided on a brand and model, I have an incentive to buy from a discount retailer.  If I do, the discount retailer is, in effect, free-riding off of the full-service retailer I visited. If all consumers used the full-service retailers only for information and purchased from discount superstores, then full-service retailers would go out of business.  </a:t>
            </a:r>
          </a:p>
          <a:p>
            <a:pPr eaLnBrk="1" hangingPunct="1">
              <a:lnSpc>
                <a:spcPct val="90000"/>
              </a:lnSpc>
            </a:pPr>
            <a:endParaRPr lang="en-US" sz="1100" dirty="0"/>
          </a:p>
          <a:p>
            <a:pPr eaLnBrk="1" hangingPunct="1">
              <a:lnSpc>
                <a:spcPct val="90000"/>
              </a:lnSpc>
            </a:pPr>
            <a:r>
              <a:rPr lang="en-US" sz="1100" dirty="0" err="1"/>
              <a:t>Denon</a:t>
            </a:r>
            <a:r>
              <a:rPr lang="en-US" sz="1100" dirty="0"/>
              <a:t> knows this.  They also know that consumers are less likely to choose their equipment over cheaper brands if consumers do not have the opportunity to hear how great </a:t>
            </a:r>
            <a:r>
              <a:rPr lang="en-US" sz="1100" dirty="0" err="1"/>
              <a:t>Denon’s</a:t>
            </a:r>
            <a:r>
              <a:rPr lang="en-US" sz="1100" dirty="0"/>
              <a:t> gear sounds.  </a:t>
            </a:r>
          </a:p>
          <a:p>
            <a:pPr eaLnBrk="1" hangingPunct="1">
              <a:lnSpc>
                <a:spcPct val="90000"/>
              </a:lnSpc>
            </a:pPr>
            <a:endParaRPr lang="en-US" sz="1100" dirty="0"/>
          </a:p>
          <a:p>
            <a:pPr eaLnBrk="1" hangingPunct="1">
              <a:lnSpc>
                <a:spcPct val="90000"/>
              </a:lnSpc>
            </a:pPr>
            <a:r>
              <a:rPr lang="en-US" sz="1100" dirty="0"/>
              <a:t>So, to prevent discount retailers from driving full-service retailers out of business, </a:t>
            </a:r>
            <a:r>
              <a:rPr lang="en-US" sz="1100" dirty="0" err="1"/>
              <a:t>Denon</a:t>
            </a:r>
            <a:r>
              <a:rPr lang="en-US" sz="1100" dirty="0"/>
              <a:t> engages in a variation of the “fair trade” practice discussed on this slide:  </a:t>
            </a:r>
            <a:r>
              <a:rPr lang="en-US" sz="1100" dirty="0" err="1"/>
              <a:t>Denon</a:t>
            </a:r>
            <a:r>
              <a:rPr lang="en-US" sz="1100" dirty="0"/>
              <a:t> only honors its warranty if the consumer purchased the product from an “authorized retailer.”  For a retailer to be “authorized,” it must agree to sell </a:t>
            </a:r>
            <a:r>
              <a:rPr lang="en-US" sz="1100" dirty="0" err="1"/>
              <a:t>Denon’s</a:t>
            </a:r>
            <a:r>
              <a:rPr lang="en-US" sz="1100" dirty="0"/>
              <a:t> products at prices not lower than </a:t>
            </a:r>
            <a:r>
              <a:rPr lang="en-US" sz="1100" dirty="0" err="1"/>
              <a:t>Denon</a:t>
            </a:r>
            <a:r>
              <a:rPr lang="en-US" sz="1100" dirty="0"/>
              <a:t> specifies.  I can find unauthorized retailers who will sell me </a:t>
            </a:r>
            <a:r>
              <a:rPr lang="en-US" sz="1100" dirty="0" err="1"/>
              <a:t>Denon</a:t>
            </a:r>
            <a:r>
              <a:rPr lang="en-US" sz="1100" dirty="0"/>
              <a:t> gear at lower prices, but </a:t>
            </a:r>
            <a:r>
              <a:rPr lang="en-US" sz="1100" dirty="0" err="1"/>
              <a:t>Denon’s</a:t>
            </a:r>
            <a:r>
              <a:rPr lang="en-US" sz="1100" dirty="0"/>
              <a:t> practice of not honoring the warranty gives me an incentive to pay a few extra bucks to buy it from an “authorized” seller of </a:t>
            </a:r>
            <a:r>
              <a:rPr lang="en-US" sz="1100" dirty="0" err="1"/>
              <a:t>Denon</a:t>
            </a:r>
            <a:r>
              <a:rPr lang="en-US" sz="1100" dirty="0"/>
              <a:t> products.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Regarding the last two points: </a:t>
            </a:r>
          </a:p>
          <a:p>
            <a:pPr eaLnBrk="1" hangingPunct="1"/>
            <a:endParaRPr lang="en-US" dirty="0"/>
          </a:p>
          <a:p>
            <a:pPr eaLnBrk="1" hangingPunct="1"/>
            <a:r>
              <a:rPr lang="en-US" dirty="0"/>
              <a:t>Predatory pricing requires selling products below cost, generating losses.  The firm must have deep pockets to sustain such losses and survive until its competitor leaves the market.  Afterward, there is no guarantee that the economic profits from charging the monopoly price will make up for the losses sustained during the period of predatory pricing.  </a:t>
            </a:r>
          </a:p>
          <a:p>
            <a:pPr eaLnBrk="1" hangingPunct="1"/>
            <a:endParaRPr lang="en-US" dirty="0"/>
          </a:p>
          <a:p>
            <a:pPr eaLnBrk="1" hangingPunct="1"/>
            <a:r>
              <a:rPr lang="en-US" dirty="0"/>
              <a:t>Suppose a firm engages in predatory pricing and sustains deep losses for a period of time, but succeeds in driving its competitor out of business.  Even then, the pressure is not off—a potential entrant may be standing by, ready to jump into the market to take a share of the monopoly profits the firm would otherwise enjoy all to itself.  If so, then the firm is less likely to recover the losses it endures while it is engaging in predatory pricing.  </a:t>
            </a:r>
          </a:p>
          <a:p>
            <a:pPr eaLnBrk="1" hangingPunct="1"/>
            <a:endParaRPr lang="en-US" dirty="0"/>
          </a:p>
          <a:p>
            <a:pPr eaLnBrk="1" hangingPunct="1"/>
            <a:r>
              <a:rPr lang="en-US" dirty="0"/>
              <a:t>Economists have done a fair amount of research on predatory pricing, and there is not yet any consensus.  Until there is, it might not be a good idea to prosecute predatory pricing under the antitrust laws.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054272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tying: Microsoft including a browser with its operating system.</a:t>
            </a:r>
            <a:r>
              <a:rPr lang="en-US" baseline="0" dirty="0"/>
              <a:t> (the details of the Microsoft case are in the last case study in the text)</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245514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7BFD9EC-9121-4B38-BF6F-43F655220FA2}" type="slidenum">
              <a:rPr lang="en-US" smtClean="0"/>
              <a:pPr/>
              <a:t>4</a:t>
            </a:fld>
            <a:endParaRPr lang="en-US"/>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73802B-3FC9-4A34-A0B5-3CE0366EDFDE}" type="slidenum">
              <a:rPr lang="en-US" sz="1200">
                <a:cs typeface="Arial" charset="0"/>
              </a:rPr>
              <a:pPr algn="r"/>
              <a:t>4</a:t>
            </a:fld>
            <a:endParaRPr lang="en-US" sz="1200">
              <a:cs typeface="Arial" charset="0"/>
            </a:endParaRPr>
          </a:p>
        </p:txBody>
      </p:sp>
      <p:sp>
        <p:nvSpPr>
          <p:cNvPr id="51204" name="Rectangle 2"/>
          <p:cNvSpPr>
            <a:spLocks noGrp="1" noRot="1" noChangeAspect="1" noChangeArrowheads="1" noTextEdit="1"/>
          </p:cNvSpPr>
          <p:nvPr>
            <p:ph type="sldImg"/>
          </p:nvPr>
        </p:nvSpPr>
        <p:spPr>
          <a:xfrm>
            <a:off x="1143000" y="534988"/>
            <a:ext cx="4572000" cy="3429000"/>
          </a:xfrm>
          <a:ln/>
        </p:spPr>
      </p:sp>
      <p:sp>
        <p:nvSpPr>
          <p:cNvPr id="51205" name="Rectangle 3"/>
          <p:cNvSpPr>
            <a:spLocks noGrp="1" noChangeArrowheads="1"/>
          </p:cNvSpPr>
          <p:nvPr>
            <p:ph type="body" idx="1"/>
          </p:nvPr>
        </p:nvSpPr>
        <p:spPr>
          <a:xfrm>
            <a:off x="685800" y="4248150"/>
            <a:ext cx="5486400" cy="4210050"/>
          </a:xfrm>
          <a:noFill/>
          <a:ln/>
        </p:spPr>
        <p:txBody>
          <a:bodyPr/>
          <a:lstStyle/>
          <a:p>
            <a:pPr eaLnBrk="1" hangingPunct="1"/>
            <a:r>
              <a:rPr lang="en-US"/>
              <a:t>Sources:  U.S. Census Bureau (www.census.gov), Federal Trade Commission (www.ftc.gov), and various periodicals and microeconomics textbooks.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43163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793DB96-8EA3-4994-903F-94114DCD4E1A}" type="slidenum">
              <a:rPr lang="en-US" smtClean="0"/>
              <a:pPr/>
              <a:t>6</a:t>
            </a:fld>
            <a:endParaRPr lang="en-US"/>
          </a:p>
        </p:txBody>
      </p:sp>
      <p:sp>
        <p:nvSpPr>
          <p:cNvPr id="532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A1E10F9-3D32-4A9B-96FC-5BE41F3039E9}" type="slidenum">
              <a:rPr lang="en-US" sz="1200">
                <a:cs typeface="Arial" charset="0"/>
              </a:rPr>
              <a:pPr algn="r"/>
              <a:t>6</a:t>
            </a:fld>
            <a:endParaRPr lang="en-US" sz="1200">
              <a:cs typeface="Arial" charset="0"/>
            </a:endParaRPr>
          </a:p>
        </p:txBody>
      </p:sp>
      <p:sp>
        <p:nvSpPr>
          <p:cNvPr id="53252" name="Rectangle 2"/>
          <p:cNvSpPr>
            <a:spLocks noGrp="1" noRot="1" noChangeAspect="1" noChangeArrowheads="1" noTextEdit="1"/>
          </p:cNvSpPr>
          <p:nvPr>
            <p:ph type="sldImg"/>
          </p:nvPr>
        </p:nvSpPr>
        <p:spPr>
          <a:xfrm>
            <a:off x="1143000" y="534988"/>
            <a:ext cx="4572000" cy="3429000"/>
          </a:xfrm>
          <a:ln/>
        </p:spPr>
      </p:sp>
      <p:sp>
        <p:nvSpPr>
          <p:cNvPr id="53253" name="Rectangle 3"/>
          <p:cNvSpPr>
            <a:spLocks noGrp="1" noChangeArrowheads="1"/>
          </p:cNvSpPr>
          <p:nvPr>
            <p:ph type="body" idx="1"/>
          </p:nvPr>
        </p:nvSpPr>
        <p:spPr>
          <a:xfrm>
            <a:off x="685800" y="4248150"/>
            <a:ext cx="5486400" cy="4210050"/>
          </a:xfrm>
          <a:noFill/>
          <a:ln/>
        </p:spPr>
        <p:txBody>
          <a:bodyPr/>
          <a:lstStyle/>
          <a:p>
            <a:pPr eaLnBrk="1" hangingPunct="1"/>
            <a:r>
              <a:rPr lang="en-US" sz="1100" dirty="0"/>
              <a:t>To understand the behavior of oligopoly, we will consider an oligopoly with just two members—a duopoly.  </a:t>
            </a:r>
          </a:p>
          <a:p>
            <a:pPr eaLnBrk="1" hangingPunct="1"/>
            <a:endParaRPr lang="en-US" sz="1100" dirty="0"/>
          </a:p>
          <a:p>
            <a:pPr eaLnBrk="1" hangingPunct="1"/>
            <a:r>
              <a:rPr lang="en-US" sz="1100" dirty="0"/>
              <a:t>The textbook’s example (water) is simpler, because it uses zero marginal cost (as well as zero fixed cost).  This is appropriate, because students will not have the instructor’s assistance when reading the textbook.  </a:t>
            </a:r>
          </a:p>
          <a:p>
            <a:pPr eaLnBrk="1" hangingPunct="1"/>
            <a:endParaRPr lang="en-US" sz="1100" dirty="0"/>
          </a:p>
          <a:p>
            <a:pPr eaLnBrk="1" hangingPunct="1"/>
            <a:r>
              <a:rPr lang="en-US" sz="1100" dirty="0"/>
              <a:t>But in class, with the instructor’s guidance, a slightly more complex example is appropriate.  The added complexity in this example is non-zero marginal cost.  (However, fixed costs are still zero.)  </a:t>
            </a:r>
          </a:p>
          <a:p>
            <a:pPr eaLnBrk="1" hangingPunct="1"/>
            <a:endParaRPr lang="en-US" sz="1100" dirty="0"/>
          </a:p>
          <a:p>
            <a:pPr eaLnBrk="1" hangingPunct="1"/>
            <a:r>
              <a:rPr lang="en-US" sz="1100" dirty="0"/>
              <a:t>Students probably think cell phones are more interesting than water, so they may like this example better than the one in the textbook.  </a:t>
            </a:r>
          </a:p>
          <a:p>
            <a:pPr eaLnBrk="1" hangingPunct="1"/>
            <a:endParaRPr lang="en-US" sz="1100" dirty="0"/>
          </a:p>
          <a:p>
            <a:pPr eaLnBrk="1" hangingPunct="1"/>
            <a:r>
              <a:rPr lang="en-US" sz="1100" dirty="0"/>
              <a:t>To keep the example manageably simple, we assume unlimited anytime minutes and a free cell phone.  Without either of these assumptions, the “product” consumers buy would not have a single well-defined price, but the price would vary based on how many minutes the customer used, or what kind of phone the customer wanted with her service plan.  </a:t>
            </a:r>
          </a:p>
          <a:p>
            <a:pPr eaLnBrk="1" hangingPunct="1"/>
            <a:endParaRPr lang="en-US" sz="1100" dirty="0"/>
          </a:p>
          <a:p>
            <a:pPr eaLnBrk="1" hangingPunct="1"/>
            <a:r>
              <a:rPr lang="en-US" sz="1100" dirty="0"/>
              <a:t>Regarding the zero fixed cost assumption:  This merely makes the math easier.  As students will recall from Chapter 13, fixed costs are sunk costs and do not affect decisions or outcomes.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A89C275-9E96-43E7-8B8E-60EA4AA9F060}" type="slidenum">
              <a:rPr lang="en-US" smtClean="0"/>
              <a:pPr/>
              <a:t>7</a:t>
            </a:fld>
            <a:endParaRPr lang="en-US"/>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F290FF3-8077-43CB-A518-0782A59BF429}" type="slidenum">
              <a:rPr lang="en-US" sz="1200">
                <a:cs typeface="Arial" charset="0"/>
              </a:rPr>
              <a:pPr algn="r"/>
              <a:t>7</a:t>
            </a:fld>
            <a:endParaRPr lang="en-US" sz="1200">
              <a:cs typeface="Arial" charset="0"/>
            </a:endParaRPr>
          </a:p>
        </p:txBody>
      </p:sp>
      <p:sp>
        <p:nvSpPr>
          <p:cNvPr id="54276" name="Rectangle 2"/>
          <p:cNvSpPr>
            <a:spLocks noGrp="1" noRot="1" noChangeAspect="1" noChangeArrowheads="1" noTextEdit="1"/>
          </p:cNvSpPr>
          <p:nvPr>
            <p:ph type="sldImg"/>
          </p:nvPr>
        </p:nvSpPr>
        <p:spPr>
          <a:xfrm>
            <a:off x="1143000" y="534988"/>
            <a:ext cx="4572000" cy="3429000"/>
          </a:xfrm>
          <a:ln/>
        </p:spPr>
      </p:sp>
      <p:sp>
        <p:nvSpPr>
          <p:cNvPr id="54277" name="Rectangle 3"/>
          <p:cNvSpPr>
            <a:spLocks noGrp="1" noChangeArrowheads="1"/>
          </p:cNvSpPr>
          <p:nvPr>
            <p:ph type="body" idx="1"/>
          </p:nvPr>
        </p:nvSpPr>
        <p:spPr>
          <a:xfrm>
            <a:off x="685800" y="4248150"/>
            <a:ext cx="5486400" cy="4210050"/>
          </a:xfrm>
          <a:noFill/>
          <a:ln/>
        </p:spPr>
        <p:txBody>
          <a:bodyPr/>
          <a:lstStyle/>
          <a:p>
            <a:pPr eaLnBrk="1" hangingPunct="1"/>
            <a:r>
              <a:rPr lang="en-US" dirty="0"/>
              <a:t>Calculating the last three columns of the table:</a:t>
            </a:r>
          </a:p>
          <a:p>
            <a:pPr marL="171450" indent="-171450" eaLnBrk="1" hangingPunct="1">
              <a:buFontTx/>
              <a:buChar char="-"/>
            </a:pPr>
            <a:r>
              <a:rPr lang="en-US" dirty="0"/>
              <a:t>Revenue (TR) = P*Q; </a:t>
            </a:r>
          </a:p>
          <a:p>
            <a:pPr marL="171450" indent="-171450" eaLnBrk="1" hangingPunct="1">
              <a:buFontTx/>
              <a:buChar char="-"/>
            </a:pPr>
            <a:r>
              <a:rPr lang="en-US" dirty="0"/>
              <a:t>Cost (TC =</a:t>
            </a:r>
            <a:r>
              <a:rPr lang="en-US" baseline="0" dirty="0"/>
              <a:t> FC + VC), but FC = 0 and MC = $10, so  AVC = $10 and constant, therefore TC = Q*AVC = Q*$10. </a:t>
            </a:r>
          </a:p>
          <a:p>
            <a:pPr marL="171450" indent="-171450" eaLnBrk="1" hangingPunct="1">
              <a:buFontTx/>
              <a:buChar char="-"/>
            </a:pPr>
            <a:r>
              <a:rPr lang="en-US" baseline="0" dirty="0"/>
              <a:t>Profit = TR – TC.</a:t>
            </a:r>
            <a:endParaRPr lang="en-US" dirty="0"/>
          </a:p>
          <a:p>
            <a:pPr eaLnBrk="1" hangingPunct="1"/>
            <a:endParaRPr lang="en-US" dirty="0"/>
          </a:p>
          <a:p>
            <a:pPr eaLnBrk="1" hangingPunct="1"/>
            <a:r>
              <a:rPr lang="en-US" dirty="0"/>
              <a:t>Before considering possible duopoly outcomes, we first review the competitive and monopoly outcomes.</a:t>
            </a:r>
          </a:p>
          <a:p>
            <a:pPr eaLnBrk="1" hangingPunct="1"/>
            <a:endParaRPr lang="en-US" dirty="0"/>
          </a:p>
          <a:p>
            <a:pPr eaLnBrk="1" hangingPunct="1"/>
            <a:r>
              <a:rPr lang="en-US" dirty="0"/>
              <a:t>Competitive outcome:  P = MC = $10 (remember, we are assuming MC is constant at $10/unit).  At P = $10, market demand equals 120 units, which the two firms split.  Economic profit is zero, as we learned in the chapter “Firms in Competitive Markets.”  </a:t>
            </a:r>
          </a:p>
          <a:p>
            <a:pPr eaLnBrk="1" hangingPunct="1"/>
            <a:endParaRPr lang="en-US" dirty="0"/>
          </a:p>
          <a:p>
            <a:pPr eaLnBrk="1" hangingPunct="1"/>
            <a:r>
              <a:rPr lang="en-US" dirty="0"/>
              <a:t>Monopoly outcome:  A single firm would produce the quantity where economic profit is maximized.  In this example, Q = 60.  The firm would set P = $40, from the demand curve.  </a:t>
            </a:r>
          </a:p>
          <a:p>
            <a:pPr eaLnBrk="1" hangingPunct="1"/>
            <a:endParaRPr lang="en-US" dirty="0"/>
          </a:p>
          <a:p>
            <a:pPr eaLnBrk="1" hangingPunct="1"/>
            <a:r>
              <a:rPr lang="en-US" dirty="0"/>
              <a:t>It is true, in fact, that MR = MC at Q = 60, even though the table does not provide sufficient detail to see this.  But if a student asks about this, here is a response that might satisfy the student:</a:t>
            </a:r>
          </a:p>
          <a:p>
            <a:pPr eaLnBrk="1" hangingPunct="1"/>
            <a:endParaRPr lang="en-US" dirty="0"/>
          </a:p>
          <a:p>
            <a:pPr eaLnBrk="1" hangingPunct="1"/>
            <a:r>
              <a:rPr lang="en-US" dirty="0"/>
              <a:t>We can estimate MR at Q = 60 as follows:</a:t>
            </a:r>
          </a:p>
          <a:p>
            <a:pPr eaLnBrk="1" hangingPunct="1"/>
            <a:r>
              <a:rPr lang="en-US" dirty="0"/>
              <a:t>Increase output from 50 to 70, </a:t>
            </a:r>
            <a:r>
              <a:rPr lang="en-US" dirty="0" err="1"/>
              <a:t>dR</a:t>
            </a:r>
            <a:r>
              <a:rPr lang="en-US" dirty="0"/>
              <a:t> = $200, </a:t>
            </a:r>
            <a:r>
              <a:rPr lang="en-US" dirty="0" err="1"/>
              <a:t>dQ</a:t>
            </a:r>
            <a:r>
              <a:rPr lang="en-US" dirty="0"/>
              <a:t>=20, MR = </a:t>
            </a:r>
            <a:r>
              <a:rPr lang="en-US" dirty="0" err="1"/>
              <a:t>dR</a:t>
            </a:r>
            <a:r>
              <a:rPr lang="en-US" dirty="0"/>
              <a:t>/</a:t>
            </a:r>
            <a:r>
              <a:rPr lang="en-US" dirty="0" err="1"/>
              <a:t>dQ</a:t>
            </a:r>
            <a:r>
              <a:rPr lang="en-US" dirty="0"/>
              <a:t> = $200/20 = $10.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34447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This exercise leads students to discover that each firm has an incentive to cheat on the agreement, causing a breakdown of the profit-maximizing cartel outcome.</a:t>
            </a:r>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79671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07202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5" r:id="rId3"/>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657600"/>
            <a:ext cx="7010399" cy="1981200"/>
          </a:xfrm>
        </p:spPr>
        <p:txBody>
          <a:bodyPr/>
          <a:lstStyle/>
          <a:p>
            <a:pPr>
              <a:defRPr/>
            </a:pPr>
            <a:r>
              <a:rPr lang="en-US" dirty="0"/>
              <a:t>Oligopoly</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17</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1				</a:t>
            </a:r>
            <a:r>
              <a:rPr lang="en-US" dirty="0">
                <a:solidFill>
                  <a:srgbClr val="AE1221"/>
                </a:solidFill>
              </a:rPr>
              <a:t>Answers</a:t>
            </a:r>
            <a:endParaRPr lang="en-US" dirty="0"/>
          </a:p>
        </p:txBody>
      </p:sp>
      <p:sp>
        <p:nvSpPr>
          <p:cNvPr id="3" name="Content Placeholder 2"/>
          <p:cNvSpPr>
            <a:spLocks noGrp="1"/>
          </p:cNvSpPr>
          <p:nvPr>
            <p:ph idx="1"/>
          </p:nvPr>
        </p:nvSpPr>
        <p:spPr>
          <a:xfrm>
            <a:off x="1752600" y="609600"/>
            <a:ext cx="7391400" cy="5838825"/>
          </a:xfrm>
        </p:spPr>
        <p:txBody>
          <a:bodyPr>
            <a:noAutofit/>
          </a:bodyPr>
          <a:lstStyle/>
          <a:p>
            <a:pPr marL="0" indent="0">
              <a:buNone/>
            </a:pPr>
            <a:r>
              <a:rPr lang="en-US" sz="2800" dirty="0">
                <a:solidFill>
                  <a:schemeClr val="tx1"/>
                </a:solidFill>
              </a:rPr>
              <a:t>If both firms stick to agreement, each firm’s profit = </a:t>
            </a:r>
            <a:r>
              <a:rPr lang="en-US" sz="2800" dirty="0">
                <a:solidFill>
                  <a:srgbClr val="C00000"/>
                </a:solidFill>
              </a:rPr>
              <a:t>$900</a:t>
            </a:r>
          </a:p>
          <a:p>
            <a:pPr marL="514350" indent="-514350">
              <a:buFont typeface="+mj-lt"/>
              <a:buAutoNum type="arabicPeriod"/>
            </a:pPr>
            <a:r>
              <a:rPr lang="en-US" sz="2800" dirty="0">
                <a:solidFill>
                  <a:schemeClr val="accent6">
                    <a:lumMod val="50000"/>
                  </a:schemeClr>
                </a:solidFill>
              </a:rPr>
              <a:t>If AT&amp;T reneges on agreement, produces Q = 40:</a:t>
            </a:r>
          </a:p>
          <a:p>
            <a:pPr lvl="1"/>
            <a:r>
              <a:rPr lang="en-US" dirty="0">
                <a:solidFill>
                  <a:schemeClr val="accent6">
                    <a:lumMod val="50000"/>
                  </a:schemeClr>
                </a:solidFill>
              </a:rPr>
              <a:t>Market quantity = 70,  P = $35</a:t>
            </a:r>
          </a:p>
          <a:p>
            <a:pPr lvl="1"/>
            <a:r>
              <a:rPr lang="en-US" dirty="0">
                <a:solidFill>
                  <a:schemeClr val="accent6">
                    <a:lumMod val="50000"/>
                  </a:schemeClr>
                </a:solidFill>
              </a:rPr>
              <a:t>AT&amp;T’s profit = 40 x ($35 – 10)=</a:t>
            </a:r>
            <a:r>
              <a:rPr lang="en-US" dirty="0">
                <a:solidFill>
                  <a:srgbClr val="C00000"/>
                </a:solidFill>
              </a:rPr>
              <a:t>$1000</a:t>
            </a:r>
          </a:p>
          <a:p>
            <a:pPr marL="514350" indent="-514350">
              <a:buFont typeface="+mj-lt"/>
              <a:buAutoNum type="arabicPeriod"/>
            </a:pPr>
            <a:r>
              <a:rPr lang="en-US" sz="2800" dirty="0">
                <a:solidFill>
                  <a:schemeClr val="accent6">
                    <a:lumMod val="50000"/>
                  </a:schemeClr>
                </a:solidFill>
              </a:rPr>
              <a:t>AT&amp;T’s profits are higher if it reneges.</a:t>
            </a:r>
          </a:p>
          <a:p>
            <a:pPr marL="514350" indent="-514350">
              <a:buFont typeface="+mj-lt"/>
              <a:buAutoNum type="arabicPeriod"/>
            </a:pPr>
            <a:r>
              <a:rPr lang="en-US" sz="2800" dirty="0">
                <a:solidFill>
                  <a:schemeClr val="accent6">
                    <a:lumMod val="50000"/>
                  </a:schemeClr>
                </a:solidFill>
              </a:rPr>
              <a:t>Verizon will conclude the same, both firms renege, each produces Q = 40:</a:t>
            </a:r>
          </a:p>
          <a:p>
            <a:pPr lvl="1"/>
            <a:r>
              <a:rPr lang="en-US" dirty="0">
                <a:solidFill>
                  <a:schemeClr val="accent6">
                    <a:lumMod val="50000"/>
                  </a:schemeClr>
                </a:solidFill>
              </a:rPr>
              <a:t>Market quantity = 80, P = $30</a:t>
            </a:r>
          </a:p>
          <a:p>
            <a:pPr lvl="1"/>
            <a:r>
              <a:rPr lang="en-US" dirty="0">
                <a:solidFill>
                  <a:schemeClr val="accent6">
                    <a:lumMod val="50000"/>
                  </a:schemeClr>
                </a:solidFill>
              </a:rPr>
              <a:t>Each firm’s profit =40x($30–10) = </a:t>
            </a:r>
            <a:r>
              <a:rPr lang="en-US" dirty="0">
                <a:solidFill>
                  <a:srgbClr val="C00000"/>
                </a:solidFill>
              </a:rPr>
              <a:t>$800</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8"/>
          <p:cNvGraphicFramePr>
            <a:graphicFrameLocks noGrp="1"/>
          </p:cNvGraphicFramePr>
          <p:nvPr>
            <p:extLst>
              <p:ext uri="{D42A27DB-BD31-4B8C-83A1-F6EECF244321}">
                <p14:modId xmlns:p14="http://schemas.microsoft.com/office/powerpoint/2010/main" val="201306777"/>
              </p:ext>
            </p:extLst>
          </p:nvPr>
        </p:nvGraphicFramePr>
        <p:xfrm>
          <a:off x="304800" y="762000"/>
          <a:ext cx="1524000" cy="5266055"/>
        </p:xfrm>
        <a:graphic>
          <a:graphicData uri="http://schemas.openxmlformats.org/drawingml/2006/table">
            <a:tbl>
              <a:tblPr/>
              <a:tblGrid>
                <a:gridCol w="688975">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843432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Collusion vs. Self-Interest</a:t>
            </a:r>
          </a:p>
        </p:txBody>
      </p:sp>
      <p:sp>
        <p:nvSpPr>
          <p:cNvPr id="3" name="Content Placeholder 2"/>
          <p:cNvSpPr>
            <a:spLocks noGrp="1"/>
          </p:cNvSpPr>
          <p:nvPr>
            <p:ph idx="1"/>
          </p:nvPr>
        </p:nvSpPr>
        <p:spPr/>
        <p:txBody>
          <a:bodyPr/>
          <a:lstStyle/>
          <a:p>
            <a:r>
              <a:rPr lang="en-US" dirty="0"/>
              <a:t>Both firms would be better off if both stick to the cartel agreement. </a:t>
            </a:r>
          </a:p>
          <a:p>
            <a:pPr lvl="1"/>
            <a:r>
              <a:rPr lang="en-US" dirty="0"/>
              <a:t>But each firm has incentive to renege on the agreement.  </a:t>
            </a:r>
          </a:p>
          <a:p>
            <a:pPr lvl="1"/>
            <a:r>
              <a:rPr lang="en-US" dirty="0"/>
              <a:t>Lesson: It is difficult for oligopoly firms to form cartels and honor their agreements.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848648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2   	    </a:t>
            </a:r>
            <a:r>
              <a:rPr lang="en-US" dirty="0">
                <a:solidFill>
                  <a:srgbClr val="AE1221"/>
                </a:solidFill>
              </a:rPr>
              <a:t>The oligopoly equilibrium</a:t>
            </a:r>
            <a:endParaRPr lang="en-US" dirty="0"/>
          </a:p>
        </p:txBody>
      </p:sp>
      <p:sp>
        <p:nvSpPr>
          <p:cNvPr id="3" name="Content Placeholder 2"/>
          <p:cNvSpPr>
            <a:spLocks noGrp="1"/>
          </p:cNvSpPr>
          <p:nvPr>
            <p:ph idx="1"/>
          </p:nvPr>
        </p:nvSpPr>
        <p:spPr>
          <a:xfrm>
            <a:off x="2133600" y="762000"/>
            <a:ext cx="6732588" cy="5686425"/>
          </a:xfrm>
        </p:spPr>
        <p:txBody>
          <a:bodyPr>
            <a:normAutofit/>
          </a:bodyPr>
          <a:lstStyle/>
          <a:p>
            <a:pPr marL="0" indent="0">
              <a:buNone/>
            </a:pPr>
            <a:r>
              <a:rPr lang="en-US" dirty="0">
                <a:solidFill>
                  <a:schemeClr val="tx1"/>
                </a:solidFill>
              </a:rPr>
              <a:t>If each firm produces Q = 40, market quantity = 80, P = $30, each firm’s profit = $800</a:t>
            </a:r>
          </a:p>
          <a:p>
            <a:r>
              <a:rPr lang="en-US" dirty="0">
                <a:solidFill>
                  <a:schemeClr val="accent6">
                    <a:lumMod val="50000"/>
                  </a:schemeClr>
                </a:solidFill>
              </a:rPr>
              <a:t>Is it in AT&amp;T’s interest to increase its output further, to Q = 50?  </a:t>
            </a:r>
          </a:p>
          <a:p>
            <a:r>
              <a:rPr lang="en-US" dirty="0">
                <a:solidFill>
                  <a:schemeClr val="accent6">
                    <a:lumMod val="50000"/>
                  </a:schemeClr>
                </a:solidFill>
              </a:rPr>
              <a:t>Is it in Verizon’s interest to increase its output to Q = 50?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8"/>
          <p:cNvGraphicFramePr>
            <a:graphicFrameLocks noGrp="1"/>
          </p:cNvGraphicFramePr>
          <p:nvPr>
            <p:extLst>
              <p:ext uri="{D42A27DB-BD31-4B8C-83A1-F6EECF244321}">
                <p14:modId xmlns:p14="http://schemas.microsoft.com/office/powerpoint/2010/main" val="1924842759"/>
              </p:ext>
            </p:extLst>
          </p:nvPr>
        </p:nvGraphicFramePr>
        <p:xfrm>
          <a:off x="381000" y="829945"/>
          <a:ext cx="1524000" cy="5266055"/>
        </p:xfrm>
        <a:graphic>
          <a:graphicData uri="http://schemas.openxmlformats.org/drawingml/2006/table">
            <a:tbl>
              <a:tblPr/>
              <a:tblGrid>
                <a:gridCol w="688975">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53830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3" name="Content Placeholder 2"/>
          <p:cNvSpPr>
            <a:spLocks noGrp="1"/>
          </p:cNvSpPr>
          <p:nvPr>
            <p:ph idx="1"/>
          </p:nvPr>
        </p:nvSpPr>
        <p:spPr>
          <a:xfrm>
            <a:off x="2133600" y="914400"/>
            <a:ext cx="6732588" cy="5534025"/>
          </a:xfrm>
        </p:spPr>
        <p:txBody>
          <a:bodyPr>
            <a:normAutofit/>
          </a:bodyPr>
          <a:lstStyle/>
          <a:p>
            <a:r>
              <a:rPr lang="en-US" sz="3000" dirty="0">
                <a:solidFill>
                  <a:schemeClr val="accent6">
                    <a:lumMod val="50000"/>
                  </a:schemeClr>
                </a:solidFill>
              </a:rPr>
              <a:t>If each firm produces Q = 40, </a:t>
            </a:r>
            <a:br>
              <a:rPr lang="en-US" sz="3000" dirty="0">
                <a:solidFill>
                  <a:schemeClr val="accent6">
                    <a:lumMod val="50000"/>
                  </a:schemeClr>
                </a:solidFill>
              </a:rPr>
            </a:br>
            <a:r>
              <a:rPr lang="en-US" sz="3000" dirty="0">
                <a:solidFill>
                  <a:schemeClr val="accent6">
                    <a:lumMod val="50000"/>
                  </a:schemeClr>
                </a:solidFill>
              </a:rPr>
              <a:t>then each firm’s profit = $800. </a:t>
            </a:r>
          </a:p>
          <a:p>
            <a:r>
              <a:rPr lang="en-US" sz="3000" dirty="0">
                <a:solidFill>
                  <a:schemeClr val="accent6">
                    <a:lumMod val="50000"/>
                  </a:schemeClr>
                </a:solidFill>
              </a:rPr>
              <a:t>If AT&amp;T increases output to Q = 50:</a:t>
            </a:r>
          </a:p>
          <a:p>
            <a:pPr lvl="1"/>
            <a:r>
              <a:rPr lang="en-US" dirty="0">
                <a:solidFill>
                  <a:schemeClr val="accent6">
                    <a:lumMod val="50000"/>
                  </a:schemeClr>
                </a:solidFill>
              </a:rPr>
              <a:t>Market quantity = 90,  P = $25</a:t>
            </a:r>
          </a:p>
          <a:p>
            <a:pPr lvl="1"/>
            <a:r>
              <a:rPr lang="en-US" dirty="0">
                <a:solidFill>
                  <a:schemeClr val="accent6">
                    <a:lumMod val="50000"/>
                  </a:schemeClr>
                </a:solidFill>
              </a:rPr>
              <a:t>AT&amp;T’s profit = 50 x ($25 – 10) = $750</a:t>
            </a:r>
          </a:p>
          <a:p>
            <a:r>
              <a:rPr lang="en-US" dirty="0">
                <a:solidFill>
                  <a:srgbClr val="C00000"/>
                </a:solidFill>
              </a:rPr>
              <a:t>AT&amp;T’s profits are higher at Q = 40 than at Q = 50. </a:t>
            </a:r>
          </a:p>
          <a:p>
            <a:r>
              <a:rPr lang="en-US" dirty="0">
                <a:solidFill>
                  <a:srgbClr val="C00000"/>
                </a:solidFill>
              </a:rPr>
              <a:t>The same is true for Verizon.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8"/>
          <p:cNvGraphicFramePr>
            <a:graphicFrameLocks noGrp="1"/>
          </p:cNvGraphicFramePr>
          <p:nvPr>
            <p:extLst>
              <p:ext uri="{D42A27DB-BD31-4B8C-83A1-F6EECF244321}">
                <p14:modId xmlns:p14="http://schemas.microsoft.com/office/powerpoint/2010/main" val="2491919730"/>
              </p:ext>
            </p:extLst>
          </p:nvPr>
        </p:nvGraphicFramePr>
        <p:xfrm>
          <a:off x="381000" y="906145"/>
          <a:ext cx="1524000" cy="5266055"/>
        </p:xfrm>
        <a:graphic>
          <a:graphicData uri="http://schemas.openxmlformats.org/drawingml/2006/table">
            <a:tbl>
              <a:tblPr/>
              <a:tblGrid>
                <a:gridCol w="688975">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021883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a:t>Equilibrium for an Oligopoly </a:t>
            </a:r>
          </a:p>
        </p:txBody>
      </p:sp>
      <p:sp>
        <p:nvSpPr>
          <p:cNvPr id="17411" name="Content Placeholder 2"/>
          <p:cNvSpPr>
            <a:spLocks noGrp="1"/>
          </p:cNvSpPr>
          <p:nvPr>
            <p:ph idx="1"/>
          </p:nvPr>
        </p:nvSpPr>
        <p:spPr/>
        <p:txBody>
          <a:bodyPr/>
          <a:lstStyle/>
          <a:p>
            <a:r>
              <a:rPr lang="en-US" altLang="en-US" dirty="0"/>
              <a:t>Nash equilibrium</a:t>
            </a:r>
          </a:p>
          <a:p>
            <a:pPr lvl="1"/>
            <a:r>
              <a:rPr lang="en-US" altLang="en-US" dirty="0"/>
              <a:t>Economic actors interacting with one another, each choose their best strategy</a:t>
            </a:r>
          </a:p>
          <a:p>
            <a:pPr lvl="1"/>
            <a:r>
              <a:rPr lang="en-US" altLang="en-US" dirty="0"/>
              <a:t>Given the strategies that all the other actors have chosen</a:t>
            </a:r>
          </a:p>
          <a:p>
            <a:r>
              <a:rPr lang="en-US" altLang="en-US" dirty="0"/>
              <a:t>Duopoly example has a Nash equilibrium </a:t>
            </a:r>
          </a:p>
          <a:p>
            <a:pPr lvl="2"/>
            <a:r>
              <a:rPr lang="en-US" altLang="en-US" dirty="0"/>
              <a:t>Given that Verizon produces Q = 40, </a:t>
            </a:r>
            <a:br>
              <a:rPr lang="en-US" altLang="en-US" dirty="0"/>
            </a:br>
            <a:r>
              <a:rPr lang="en-US" altLang="en-US" dirty="0"/>
              <a:t>AT&amp;T’s best move is to produce Q = 40</a:t>
            </a:r>
          </a:p>
          <a:p>
            <a:pPr lvl="2"/>
            <a:r>
              <a:rPr lang="en-US" altLang="en-US" dirty="0"/>
              <a:t>Given that AT&amp;T produces Q = 40, </a:t>
            </a:r>
            <a:br>
              <a:rPr lang="en-US" altLang="en-US" dirty="0"/>
            </a:br>
            <a:r>
              <a:rPr lang="en-US" altLang="en-US" dirty="0"/>
              <a:t>Verizon’s best move is to produce Q = 40</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CAB80CF-3EB2-4094-BF62-5C9682C5BCC5}" type="slidenum">
              <a:rPr lang="en-US" altLang="en-US" sz="1200" smtClean="0">
                <a:solidFill>
                  <a:srgbClr val="002060"/>
                </a:solidFill>
              </a:rPr>
              <a:pPr eaLnBrk="1" hangingPunct="1"/>
              <a:t>14</a:t>
            </a:fld>
            <a:endParaRPr lang="en-US" altLang="en-US" sz="1200">
              <a:solidFill>
                <a:srgbClr val="002060"/>
              </a:solidFill>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104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a:t>Equilibrium for an Oligopoly </a:t>
            </a:r>
          </a:p>
        </p:txBody>
      </p:sp>
      <p:sp>
        <p:nvSpPr>
          <p:cNvPr id="19459" name="Content Placeholder 2"/>
          <p:cNvSpPr>
            <a:spLocks noGrp="1"/>
          </p:cNvSpPr>
          <p:nvPr>
            <p:ph idx="1"/>
          </p:nvPr>
        </p:nvSpPr>
        <p:spPr/>
        <p:txBody>
          <a:bodyPr/>
          <a:lstStyle/>
          <a:p>
            <a:r>
              <a:rPr lang="en-US" altLang="en-US" dirty="0"/>
              <a:t>When firms in an oligopoly individually choose production to maximize profit</a:t>
            </a:r>
          </a:p>
          <a:p>
            <a:pPr lvl="1"/>
            <a:r>
              <a:rPr lang="en-US" altLang="en-US" dirty="0"/>
              <a:t>Produce Q </a:t>
            </a:r>
          </a:p>
          <a:p>
            <a:pPr lvl="2"/>
            <a:r>
              <a:rPr lang="en-US" altLang="en-US" dirty="0"/>
              <a:t>Greater than monopoly Q</a:t>
            </a:r>
          </a:p>
          <a:p>
            <a:pPr lvl="2"/>
            <a:r>
              <a:rPr lang="en-US" altLang="en-US" dirty="0"/>
              <a:t>Less than competitive Q</a:t>
            </a:r>
          </a:p>
          <a:p>
            <a:pPr lvl="1"/>
            <a:r>
              <a:rPr lang="en-US" altLang="en-US" dirty="0"/>
              <a:t>The price is </a:t>
            </a:r>
          </a:p>
          <a:p>
            <a:pPr lvl="2"/>
            <a:r>
              <a:rPr lang="en-US" altLang="en-US" dirty="0"/>
              <a:t>Less than the monopoly P</a:t>
            </a:r>
          </a:p>
          <a:p>
            <a:pPr lvl="2"/>
            <a:r>
              <a:rPr lang="en-US" altLang="en-US" dirty="0"/>
              <a:t>Greater than the competitive P = MC</a:t>
            </a:r>
          </a:p>
          <a:p>
            <a:pPr lvl="1"/>
            <a:endParaRPr lang="en-US" altLang="en-US" dirty="0"/>
          </a:p>
          <a:p>
            <a:pPr lvl="1"/>
            <a:endParaRPr lang="en-US" altLang="en-US" dirty="0"/>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50C473B-B656-4CA8-9C44-5960523F7880}" type="slidenum">
              <a:rPr lang="en-US" altLang="en-US" sz="1200" smtClean="0">
                <a:solidFill>
                  <a:srgbClr val="002060"/>
                </a:solidFill>
              </a:rPr>
              <a:pPr eaLnBrk="1" hangingPunct="1"/>
              <a:t>15</a:t>
            </a:fld>
            <a:endParaRPr lang="en-US" altLang="en-US" sz="1200">
              <a:solidFill>
                <a:srgbClr val="002060"/>
              </a:solidFill>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3215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Output &amp; Price Effects</a:t>
            </a:r>
          </a:p>
        </p:txBody>
      </p:sp>
      <p:sp>
        <p:nvSpPr>
          <p:cNvPr id="3" name="Content Placeholder 2"/>
          <p:cNvSpPr>
            <a:spLocks noGrp="1"/>
          </p:cNvSpPr>
          <p:nvPr>
            <p:ph idx="1"/>
          </p:nvPr>
        </p:nvSpPr>
        <p:spPr/>
        <p:txBody>
          <a:bodyPr/>
          <a:lstStyle/>
          <a:p>
            <a:r>
              <a:rPr lang="en-US" dirty="0"/>
              <a:t>Increasing output has two effects on a firm’s profits: </a:t>
            </a:r>
          </a:p>
          <a:p>
            <a:pPr lvl="1"/>
            <a:r>
              <a:rPr lang="en-US" dirty="0"/>
              <a:t>Output effect: </a:t>
            </a:r>
          </a:p>
          <a:p>
            <a:pPr marL="457200" lvl="1" indent="0">
              <a:buNone/>
            </a:pPr>
            <a:r>
              <a:rPr lang="en-US" dirty="0"/>
              <a:t>	If P &gt; MC, increasing output raises profits</a:t>
            </a:r>
          </a:p>
          <a:p>
            <a:pPr lvl="1"/>
            <a:r>
              <a:rPr lang="en-US" dirty="0"/>
              <a:t>Price effect: </a:t>
            </a:r>
          </a:p>
          <a:p>
            <a:pPr marL="457200" lvl="1" indent="0">
              <a:buNone/>
            </a:pPr>
            <a:r>
              <a:rPr lang="en-US" dirty="0"/>
              <a:t>	Raising output increases market quantity, 	which reduces price and reduces profit 	on all units sold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703934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Size of the Oligopoly</a:t>
            </a:r>
          </a:p>
        </p:txBody>
      </p:sp>
      <p:sp>
        <p:nvSpPr>
          <p:cNvPr id="3" name="Content Placeholder 2"/>
          <p:cNvSpPr>
            <a:spLocks noGrp="1"/>
          </p:cNvSpPr>
          <p:nvPr>
            <p:ph idx="1"/>
          </p:nvPr>
        </p:nvSpPr>
        <p:spPr/>
        <p:txBody>
          <a:bodyPr/>
          <a:lstStyle/>
          <a:p>
            <a:r>
              <a:rPr lang="en-US" dirty="0"/>
              <a:t>As the number of sellers in an oligopoly increases:</a:t>
            </a:r>
          </a:p>
          <a:p>
            <a:pPr lvl="1"/>
            <a:r>
              <a:rPr lang="en-US" dirty="0"/>
              <a:t>The price effect becomes smaller</a:t>
            </a:r>
          </a:p>
          <a:p>
            <a:pPr lvl="1"/>
            <a:r>
              <a:rPr lang="en-US" dirty="0"/>
              <a:t>The oligopoly looks more and more like a competitive market</a:t>
            </a:r>
          </a:p>
          <a:p>
            <a:pPr lvl="1"/>
            <a:r>
              <a:rPr lang="en-US" dirty="0"/>
              <a:t>P approaches MC</a:t>
            </a:r>
          </a:p>
          <a:p>
            <a:pPr lvl="1"/>
            <a:r>
              <a:rPr lang="en-US" dirty="0"/>
              <a:t>The market quantity approaches the socially efficient quantity</a:t>
            </a:r>
          </a:p>
          <a:p>
            <a:r>
              <a:rPr lang="en-US" dirty="0"/>
              <a:t>Another benefit of international trade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898352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18</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Nash Equilibrium</a:t>
            </a:r>
          </a:p>
        </p:txBody>
      </p:sp>
      <p:sp>
        <p:nvSpPr>
          <p:cNvPr id="6" name="Text Placeholder 5"/>
          <p:cNvSpPr>
            <a:spLocks noGrp="1"/>
          </p:cNvSpPr>
          <p:nvPr>
            <p:ph type="body" sz="quarter" idx="14"/>
          </p:nvPr>
        </p:nvSpPr>
        <p:spPr>
          <a:xfrm>
            <a:off x="304800" y="1143000"/>
            <a:ext cx="8610600" cy="2971800"/>
          </a:xfrm>
        </p:spPr>
        <p:txBody>
          <a:bodyPr/>
          <a:lstStyle/>
          <a:p>
            <a:r>
              <a:rPr lang="en-US" sz="2600" dirty="0"/>
              <a:t>“Behavior in many complex and seemingly intractable strategic settings can be understood more clearly by working out what each party in the game will choose to do if they realize that the other parties will be solving the same problem. This insight has helped us understand behavior as diverse as military conflicts, price setting by competing firms and penalty kicking in soccer.”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343400"/>
            <a:ext cx="3666378"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522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a:t>The Economics of Cooperation</a:t>
            </a:r>
          </a:p>
        </p:txBody>
      </p:sp>
      <p:sp>
        <p:nvSpPr>
          <p:cNvPr id="23555" name="Content Placeholder 2"/>
          <p:cNvSpPr>
            <a:spLocks noGrp="1"/>
          </p:cNvSpPr>
          <p:nvPr>
            <p:ph idx="1"/>
          </p:nvPr>
        </p:nvSpPr>
        <p:spPr/>
        <p:txBody>
          <a:bodyPr/>
          <a:lstStyle/>
          <a:p>
            <a:r>
              <a:rPr lang="en-US" altLang="en-US" dirty="0"/>
              <a:t>The prisoners’ dilemma</a:t>
            </a:r>
          </a:p>
          <a:p>
            <a:pPr lvl="1"/>
            <a:r>
              <a:rPr lang="en-US" altLang="en-US" sz="3000" dirty="0"/>
              <a:t>Particular “game” between two captured prisoners</a:t>
            </a:r>
          </a:p>
          <a:p>
            <a:pPr lvl="1"/>
            <a:r>
              <a:rPr lang="en-US" altLang="en-US" sz="3000" dirty="0"/>
              <a:t>Illustrates why cooperation is difficult to maintain even when it is mutually beneficial</a:t>
            </a:r>
          </a:p>
          <a:p>
            <a:r>
              <a:rPr lang="en-US" altLang="en-US" dirty="0"/>
              <a:t>Dominant strategy</a:t>
            </a:r>
          </a:p>
          <a:p>
            <a:pPr lvl="1"/>
            <a:r>
              <a:rPr lang="en-US" altLang="en-US" dirty="0"/>
              <a:t>Strategy that is best for a player in a game</a:t>
            </a:r>
          </a:p>
          <a:p>
            <a:pPr lvl="1"/>
            <a:r>
              <a:rPr lang="en-US" altLang="en-US" dirty="0"/>
              <a:t>Regardless of the strategies chosen by the other players</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1CB4CC0-0A66-444C-A6E3-4ED7B936D05F}" type="slidenum">
              <a:rPr lang="en-US" altLang="en-US" sz="1200" smtClean="0">
                <a:solidFill>
                  <a:srgbClr val="002060"/>
                </a:solidFill>
              </a:rPr>
              <a:pPr eaLnBrk="1" hangingPunct="1"/>
              <a:t>19</a:t>
            </a:fld>
            <a:endParaRPr lang="en-US" altLang="en-US" sz="120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7034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outcomes are possible under oligopoly? </a:t>
            </a:r>
          </a:p>
          <a:p>
            <a:r>
              <a:rPr lang="en-US" sz="3200" dirty="0"/>
              <a:t>Why is it difficult for oligopoly firms to cooperate?</a:t>
            </a:r>
          </a:p>
          <a:p>
            <a:r>
              <a:rPr lang="en-US" sz="3200" dirty="0"/>
              <a:t>How are antitrust laws used to foster competition?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Prisoners’ Dilemma Example</a:t>
            </a:r>
          </a:p>
        </p:txBody>
      </p:sp>
      <p:sp>
        <p:nvSpPr>
          <p:cNvPr id="3" name="Content Placeholder 2"/>
          <p:cNvSpPr>
            <a:spLocks noGrp="1"/>
          </p:cNvSpPr>
          <p:nvPr>
            <p:ph idx="1"/>
          </p:nvPr>
        </p:nvSpPr>
        <p:spPr/>
        <p:txBody>
          <a:bodyPr/>
          <a:lstStyle/>
          <a:p>
            <a:pPr marL="57150" indent="0">
              <a:buNone/>
            </a:pPr>
            <a:r>
              <a:rPr lang="en-US" sz="2800" dirty="0">
                <a:solidFill>
                  <a:srgbClr val="C00000"/>
                </a:solidFill>
              </a:rPr>
              <a:t>The police have caught Bonnie and Clyde, two suspected bank robbers, but only have enough evidence to imprison each for 1 year.</a:t>
            </a:r>
          </a:p>
          <a:p>
            <a:r>
              <a:rPr lang="en-US" sz="2800" dirty="0"/>
              <a:t>The police question each in separate rooms, offer each the following deal:</a:t>
            </a:r>
          </a:p>
          <a:p>
            <a:pPr lvl="1"/>
            <a:r>
              <a:rPr lang="en-US" sz="2800" dirty="0"/>
              <a:t>If you confess and implicate your partner, </a:t>
            </a:r>
            <a:br>
              <a:rPr lang="en-US" sz="2800" dirty="0"/>
            </a:br>
            <a:r>
              <a:rPr lang="en-US" sz="2800" dirty="0"/>
              <a:t>you go free.</a:t>
            </a:r>
          </a:p>
          <a:p>
            <a:pPr lvl="1"/>
            <a:r>
              <a:rPr lang="en-US" sz="2800" dirty="0"/>
              <a:t>If you do not confess but your partner implicates you, you get 20 years in prison.</a:t>
            </a:r>
          </a:p>
          <a:p>
            <a:pPr lvl="1"/>
            <a:r>
              <a:rPr lang="en-US" sz="2800" dirty="0"/>
              <a:t>If you both confess, each gets 8 years in prison.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254093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pPr eaLnBrk="1" hangingPunct="1"/>
            <a:r>
              <a:rPr lang="en-US" sz="3200"/>
              <a:t>Prisoners’ Dilemma Example</a:t>
            </a:r>
          </a:p>
        </p:txBody>
      </p:sp>
      <p:grpSp>
        <p:nvGrpSpPr>
          <p:cNvPr id="2" name="Group 43"/>
          <p:cNvGrpSpPr>
            <a:grpSpLocks/>
          </p:cNvGrpSpPr>
          <p:nvPr/>
        </p:nvGrpSpPr>
        <p:grpSpPr bwMode="auto">
          <a:xfrm>
            <a:off x="2851150" y="2660650"/>
            <a:ext cx="5983288" cy="3536950"/>
            <a:chOff x="1522" y="1296"/>
            <a:chExt cx="2421" cy="1658"/>
          </a:xfrm>
        </p:grpSpPr>
        <p:sp>
          <p:nvSpPr>
            <p:cNvPr id="23579" name="AutoShape 33"/>
            <p:cNvSpPr>
              <a:spLocks noChangeArrowheads="1"/>
            </p:cNvSpPr>
            <p:nvPr/>
          </p:nvSpPr>
          <p:spPr bwMode="auto">
            <a:xfrm>
              <a:off x="152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0" name="AutoShape 36"/>
            <p:cNvSpPr>
              <a:spLocks noChangeArrowheads="1"/>
            </p:cNvSpPr>
            <p:nvPr/>
          </p:nvSpPr>
          <p:spPr bwMode="auto">
            <a:xfrm>
              <a:off x="273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1" name="AutoShape 37"/>
            <p:cNvSpPr>
              <a:spLocks noChangeArrowheads="1"/>
            </p:cNvSpPr>
            <p:nvPr/>
          </p:nvSpPr>
          <p:spPr bwMode="auto">
            <a:xfrm>
              <a:off x="2735" y="2125"/>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2" name="AutoShape 38"/>
            <p:cNvSpPr>
              <a:spLocks noChangeArrowheads="1"/>
            </p:cNvSpPr>
            <p:nvPr/>
          </p:nvSpPr>
          <p:spPr bwMode="auto">
            <a:xfrm>
              <a:off x="1527" y="2126"/>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3583" name="AutoShape 39"/>
            <p:cNvSpPr>
              <a:spLocks noChangeArrowheads="1"/>
            </p:cNvSpPr>
            <p:nvPr/>
          </p:nvSpPr>
          <p:spPr bwMode="auto">
            <a:xfrm rot="10800000">
              <a:off x="152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4" name="AutoShape 40"/>
            <p:cNvSpPr>
              <a:spLocks noChangeArrowheads="1"/>
            </p:cNvSpPr>
            <p:nvPr/>
          </p:nvSpPr>
          <p:spPr bwMode="auto">
            <a:xfrm rot="10800000">
              <a:off x="273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5" name="AutoShape 41"/>
            <p:cNvSpPr>
              <a:spLocks noChangeArrowheads="1"/>
            </p:cNvSpPr>
            <p:nvPr/>
          </p:nvSpPr>
          <p:spPr bwMode="auto">
            <a:xfrm rot="10800000">
              <a:off x="2730" y="2125"/>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3586" name="AutoShape 42"/>
            <p:cNvSpPr>
              <a:spLocks noChangeArrowheads="1"/>
            </p:cNvSpPr>
            <p:nvPr/>
          </p:nvSpPr>
          <p:spPr bwMode="auto">
            <a:xfrm rot="10800000">
              <a:off x="1522" y="2126"/>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grpSp>
          <p:nvGrpSpPr>
            <p:cNvPr id="3" name="Group 32"/>
            <p:cNvGrpSpPr>
              <a:grpSpLocks/>
            </p:cNvGrpSpPr>
            <p:nvPr/>
          </p:nvGrpSpPr>
          <p:grpSpPr bwMode="auto">
            <a:xfrm>
              <a:off x="1524" y="1296"/>
              <a:ext cx="2417" cy="1658"/>
              <a:chOff x="1335" y="1089"/>
              <a:chExt cx="2290" cy="1791"/>
            </a:xfrm>
          </p:grpSpPr>
          <p:sp>
            <p:nvSpPr>
              <p:cNvPr id="23588" name="Rectangle 27"/>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23589" name="Line 28"/>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23590" name="Line 29"/>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23558" name="Text Box 44"/>
          <p:cNvSpPr txBox="1">
            <a:spLocks noChangeArrowheads="1"/>
          </p:cNvSpPr>
          <p:nvPr/>
        </p:nvSpPr>
        <p:spPr bwMode="auto">
          <a:xfrm>
            <a:off x="3136900" y="2206625"/>
            <a:ext cx="2516188"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Confess</a:t>
            </a:r>
          </a:p>
        </p:txBody>
      </p:sp>
      <p:sp>
        <p:nvSpPr>
          <p:cNvPr id="23559" name="Text Box 45"/>
          <p:cNvSpPr txBox="1">
            <a:spLocks noChangeArrowheads="1"/>
          </p:cNvSpPr>
          <p:nvPr/>
        </p:nvSpPr>
        <p:spPr bwMode="auto">
          <a:xfrm>
            <a:off x="6067425" y="2214563"/>
            <a:ext cx="2549525"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Remain silent</a:t>
            </a:r>
          </a:p>
        </p:txBody>
      </p:sp>
      <p:sp>
        <p:nvSpPr>
          <p:cNvPr id="23560" name="Text Box 46"/>
          <p:cNvSpPr txBox="1">
            <a:spLocks noChangeArrowheads="1"/>
          </p:cNvSpPr>
          <p:nvPr/>
        </p:nvSpPr>
        <p:spPr bwMode="auto">
          <a:xfrm>
            <a:off x="1468438" y="3351213"/>
            <a:ext cx="1271587" cy="369332"/>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Confess</a:t>
            </a:r>
          </a:p>
        </p:txBody>
      </p:sp>
      <p:sp>
        <p:nvSpPr>
          <p:cNvPr id="23561" name="Text Box 47"/>
          <p:cNvSpPr txBox="1">
            <a:spLocks noChangeArrowheads="1"/>
          </p:cNvSpPr>
          <p:nvPr/>
        </p:nvSpPr>
        <p:spPr bwMode="auto">
          <a:xfrm>
            <a:off x="1584325" y="4954588"/>
            <a:ext cx="1149350" cy="738664"/>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Remain </a:t>
            </a:r>
            <a:br>
              <a:rPr lang="en-US" sz="2400" i="1">
                <a:latin typeface="Arial"/>
                <a:cs typeface="Arial"/>
              </a:rPr>
            </a:br>
            <a:r>
              <a:rPr lang="en-US" sz="2400" i="1">
                <a:latin typeface="Arial"/>
                <a:cs typeface="Arial"/>
              </a:rPr>
              <a:t>silent</a:t>
            </a:r>
          </a:p>
        </p:txBody>
      </p:sp>
      <p:sp>
        <p:nvSpPr>
          <p:cNvPr id="23562" name="Text Box 48"/>
          <p:cNvSpPr txBox="1">
            <a:spLocks noChangeArrowheads="1"/>
          </p:cNvSpPr>
          <p:nvPr/>
        </p:nvSpPr>
        <p:spPr bwMode="auto">
          <a:xfrm>
            <a:off x="4344988" y="1511300"/>
            <a:ext cx="3000375" cy="558800"/>
          </a:xfrm>
          <a:prstGeom prst="rect">
            <a:avLst/>
          </a:prstGeom>
          <a:solidFill>
            <a:srgbClr val="CCFFCC"/>
          </a:solidFill>
          <a:ln w="9525">
            <a:solidFill>
              <a:schemeClr val="tx1"/>
            </a:solidFill>
            <a:miter lim="800000"/>
            <a:headEnd/>
            <a:tailEnd/>
          </a:ln>
        </p:spPr>
        <p:txBody>
          <a:bodyPr tIns="91440" bIns="91440">
            <a:spAutoFit/>
          </a:bodyPr>
          <a:lstStyle/>
          <a:p>
            <a:pPr algn="ctr">
              <a:spcBef>
                <a:spcPct val="50000"/>
              </a:spcBef>
            </a:pPr>
            <a:r>
              <a:rPr lang="en-US" sz="2400" b="1">
                <a:latin typeface="Arial"/>
                <a:cs typeface="Arial"/>
              </a:rPr>
              <a:t>Bonnie’s decision</a:t>
            </a:r>
          </a:p>
        </p:txBody>
      </p:sp>
      <p:sp>
        <p:nvSpPr>
          <p:cNvPr id="23563" name="Text Box 49"/>
          <p:cNvSpPr txBox="1">
            <a:spLocks noChangeArrowheads="1"/>
          </p:cNvSpPr>
          <p:nvPr/>
        </p:nvSpPr>
        <p:spPr bwMode="auto">
          <a:xfrm>
            <a:off x="746125" y="3910013"/>
            <a:ext cx="1550988" cy="923925"/>
          </a:xfrm>
          <a:prstGeom prst="rect">
            <a:avLst/>
          </a:prstGeom>
          <a:solidFill>
            <a:srgbClr val="FFFFCC"/>
          </a:solidFill>
          <a:ln w="9525">
            <a:solidFill>
              <a:schemeClr val="tx1"/>
            </a:solidFill>
            <a:miter lim="800000"/>
            <a:headEnd/>
            <a:tailEnd/>
          </a:ln>
        </p:spPr>
        <p:txBody>
          <a:bodyPr tIns="91440" bIns="91440">
            <a:spAutoFit/>
          </a:bodyPr>
          <a:lstStyle/>
          <a:p>
            <a:pPr>
              <a:spcBef>
                <a:spcPct val="50000"/>
              </a:spcBef>
            </a:pPr>
            <a:r>
              <a:rPr lang="en-US" sz="2400" b="1">
                <a:latin typeface="Arial"/>
                <a:cs typeface="Arial"/>
              </a:rPr>
              <a:t>Clyde’s </a:t>
            </a:r>
            <a:br>
              <a:rPr lang="en-US" sz="2400" b="1">
                <a:latin typeface="Arial"/>
                <a:cs typeface="Arial"/>
              </a:rPr>
            </a:br>
            <a:r>
              <a:rPr lang="en-US" sz="2400" b="1">
                <a:latin typeface="Arial"/>
                <a:cs typeface="Arial"/>
              </a:rPr>
              <a:t>decision</a:t>
            </a:r>
          </a:p>
        </p:txBody>
      </p:sp>
      <p:sp>
        <p:nvSpPr>
          <p:cNvPr id="167986" name="Text Box 50"/>
          <p:cNvSpPr txBox="1">
            <a:spLocks noChangeArrowheads="1"/>
          </p:cNvSpPr>
          <p:nvPr/>
        </p:nvSpPr>
        <p:spPr bwMode="auto">
          <a:xfrm>
            <a:off x="4100513" y="2693988"/>
            <a:ext cx="1751012"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8 years</a:t>
            </a:r>
          </a:p>
        </p:txBody>
      </p:sp>
      <p:sp>
        <p:nvSpPr>
          <p:cNvPr id="167987" name="Text Box 51"/>
          <p:cNvSpPr txBox="1">
            <a:spLocks noChangeArrowheads="1"/>
          </p:cNvSpPr>
          <p:nvPr/>
        </p:nvSpPr>
        <p:spPr bwMode="auto">
          <a:xfrm>
            <a:off x="2879725" y="3622675"/>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8 years</a:t>
            </a:r>
          </a:p>
        </p:txBody>
      </p:sp>
      <p:sp>
        <p:nvSpPr>
          <p:cNvPr id="167988" name="Text Box 52"/>
          <p:cNvSpPr txBox="1">
            <a:spLocks noChangeArrowheads="1"/>
          </p:cNvSpPr>
          <p:nvPr/>
        </p:nvSpPr>
        <p:spPr bwMode="auto">
          <a:xfrm>
            <a:off x="7046913" y="2693988"/>
            <a:ext cx="1751012"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20 years</a:t>
            </a:r>
          </a:p>
        </p:txBody>
      </p:sp>
      <p:sp>
        <p:nvSpPr>
          <p:cNvPr id="167989" name="Text Box 53"/>
          <p:cNvSpPr txBox="1">
            <a:spLocks noChangeArrowheads="1"/>
          </p:cNvSpPr>
          <p:nvPr/>
        </p:nvSpPr>
        <p:spPr bwMode="auto">
          <a:xfrm>
            <a:off x="7026275" y="4441825"/>
            <a:ext cx="1751013"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gets </a:t>
            </a:r>
            <a:br>
              <a:rPr lang="en-US" sz="2300">
                <a:solidFill>
                  <a:srgbClr val="FF0000"/>
                </a:solidFill>
                <a:latin typeface="Arial"/>
                <a:cs typeface="Arial"/>
              </a:rPr>
            </a:br>
            <a:r>
              <a:rPr lang="en-US" sz="2300">
                <a:solidFill>
                  <a:srgbClr val="FF0000"/>
                </a:solidFill>
                <a:latin typeface="Arial"/>
                <a:cs typeface="Arial"/>
              </a:rPr>
              <a:t>1 year</a:t>
            </a:r>
          </a:p>
        </p:txBody>
      </p:sp>
      <p:sp>
        <p:nvSpPr>
          <p:cNvPr id="167990" name="Text Box 54"/>
          <p:cNvSpPr txBox="1">
            <a:spLocks noChangeArrowheads="1"/>
          </p:cNvSpPr>
          <p:nvPr/>
        </p:nvSpPr>
        <p:spPr bwMode="auto">
          <a:xfrm>
            <a:off x="4019550" y="4440238"/>
            <a:ext cx="1806575" cy="793750"/>
          </a:xfrm>
          <a:prstGeom prst="rect">
            <a:avLst/>
          </a:prstGeom>
          <a:noFill/>
          <a:ln w="9525">
            <a:noFill/>
            <a:miter lim="800000"/>
            <a:headEnd/>
            <a:tailEnd/>
          </a:ln>
        </p:spPr>
        <p:txBody>
          <a:bodyPr>
            <a:spAutoFit/>
          </a:bodyPr>
          <a:lstStyle/>
          <a:p>
            <a:pPr algn="r">
              <a:spcBef>
                <a:spcPct val="50000"/>
              </a:spcBef>
            </a:pPr>
            <a:r>
              <a:rPr lang="en-US" sz="2300">
                <a:solidFill>
                  <a:srgbClr val="FF0000"/>
                </a:solidFill>
                <a:latin typeface="Arial"/>
                <a:cs typeface="Arial"/>
              </a:rPr>
              <a:t>Bonnie goes free</a:t>
            </a:r>
          </a:p>
        </p:txBody>
      </p:sp>
      <p:sp>
        <p:nvSpPr>
          <p:cNvPr id="167991" name="Text Box 55"/>
          <p:cNvSpPr txBox="1">
            <a:spLocks noChangeArrowheads="1"/>
          </p:cNvSpPr>
          <p:nvPr/>
        </p:nvSpPr>
        <p:spPr bwMode="auto">
          <a:xfrm>
            <a:off x="5848350" y="3625850"/>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goes free</a:t>
            </a:r>
          </a:p>
        </p:txBody>
      </p:sp>
      <p:sp>
        <p:nvSpPr>
          <p:cNvPr id="167992" name="Text Box 56"/>
          <p:cNvSpPr txBox="1">
            <a:spLocks noChangeArrowheads="1"/>
          </p:cNvSpPr>
          <p:nvPr/>
        </p:nvSpPr>
        <p:spPr bwMode="auto">
          <a:xfrm>
            <a:off x="5848350" y="5351463"/>
            <a:ext cx="1906588"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1 year</a:t>
            </a:r>
          </a:p>
        </p:txBody>
      </p:sp>
      <p:sp>
        <p:nvSpPr>
          <p:cNvPr id="167993" name="Text Box 57"/>
          <p:cNvSpPr txBox="1">
            <a:spLocks noChangeArrowheads="1"/>
          </p:cNvSpPr>
          <p:nvPr/>
        </p:nvSpPr>
        <p:spPr bwMode="auto">
          <a:xfrm>
            <a:off x="2889250" y="5359400"/>
            <a:ext cx="2095500" cy="793750"/>
          </a:xfrm>
          <a:prstGeom prst="rect">
            <a:avLst/>
          </a:prstGeom>
          <a:noFill/>
          <a:ln w="9525">
            <a:noFill/>
            <a:miter lim="800000"/>
            <a:headEnd/>
            <a:tailEnd/>
          </a:ln>
        </p:spPr>
        <p:txBody>
          <a:bodyPr>
            <a:spAutoFit/>
          </a:bodyPr>
          <a:lstStyle/>
          <a:p>
            <a:pPr>
              <a:spcBef>
                <a:spcPct val="50000"/>
              </a:spcBef>
            </a:pPr>
            <a:r>
              <a:rPr lang="en-US" sz="2300">
                <a:solidFill>
                  <a:srgbClr val="FF0000"/>
                </a:solidFill>
                <a:latin typeface="Arial"/>
                <a:cs typeface="Arial"/>
              </a:rPr>
              <a:t>Clyde </a:t>
            </a:r>
            <a:br>
              <a:rPr lang="en-US" sz="2300">
                <a:solidFill>
                  <a:srgbClr val="FF0000"/>
                </a:solidFill>
                <a:latin typeface="Arial"/>
                <a:cs typeface="Arial"/>
              </a:rPr>
            </a:br>
            <a:r>
              <a:rPr lang="en-US" sz="2300">
                <a:solidFill>
                  <a:srgbClr val="FF0000"/>
                </a:solidFill>
                <a:latin typeface="Arial"/>
                <a:cs typeface="Arial"/>
              </a:rPr>
              <a:t>gets 20 years</a:t>
            </a:r>
          </a:p>
        </p:txBody>
      </p:sp>
      <p:sp>
        <p:nvSpPr>
          <p:cNvPr id="167994" name="Text Box 58"/>
          <p:cNvSpPr txBox="1">
            <a:spLocks noChangeArrowheads="1"/>
          </p:cNvSpPr>
          <p:nvPr/>
        </p:nvSpPr>
        <p:spPr bwMode="auto">
          <a:xfrm>
            <a:off x="295275" y="836613"/>
            <a:ext cx="8266113" cy="563562"/>
          </a:xfrm>
          <a:prstGeom prst="rect">
            <a:avLst/>
          </a:prstGeom>
          <a:noFill/>
          <a:ln w="9525">
            <a:noFill/>
            <a:miter lim="800000"/>
            <a:headEnd/>
            <a:tailEnd/>
          </a:ln>
        </p:spPr>
        <p:txBody>
          <a:bodyPr/>
          <a:lstStyle/>
          <a:p>
            <a:pPr>
              <a:spcBef>
                <a:spcPct val="50000"/>
              </a:spcBef>
            </a:pPr>
            <a:r>
              <a:rPr lang="en-US" sz="2600" dirty="0">
                <a:solidFill>
                  <a:srgbClr val="0000FF"/>
                </a:solidFill>
                <a:latin typeface="Arial"/>
                <a:cs typeface="Arial"/>
              </a:rPr>
              <a:t>Confessing is the dominant strategy for both players.</a:t>
            </a:r>
          </a:p>
        </p:txBody>
      </p:sp>
      <p:sp>
        <p:nvSpPr>
          <p:cNvPr id="167995" name="Text Box 59"/>
          <p:cNvSpPr txBox="1">
            <a:spLocks noChangeArrowheads="1"/>
          </p:cNvSpPr>
          <p:nvPr/>
        </p:nvSpPr>
        <p:spPr bwMode="auto">
          <a:xfrm>
            <a:off x="314325" y="1300163"/>
            <a:ext cx="3567113" cy="917575"/>
          </a:xfrm>
          <a:prstGeom prst="rect">
            <a:avLst/>
          </a:prstGeom>
          <a:noFill/>
          <a:ln w="9525">
            <a:noFill/>
            <a:miter lim="800000"/>
            <a:headEnd/>
            <a:tailEnd/>
          </a:ln>
        </p:spPr>
        <p:txBody>
          <a:bodyPr/>
          <a:lstStyle/>
          <a:p>
            <a:pPr>
              <a:spcBef>
                <a:spcPct val="50000"/>
              </a:spcBef>
            </a:pPr>
            <a:r>
              <a:rPr lang="en-US" sz="2600">
                <a:solidFill>
                  <a:srgbClr val="0000FF"/>
                </a:solidFill>
                <a:latin typeface="Arial"/>
                <a:cs typeface="Arial"/>
              </a:rPr>
              <a:t>Nash equilibrium:  </a:t>
            </a:r>
            <a:br>
              <a:rPr lang="en-US" sz="2600">
                <a:solidFill>
                  <a:srgbClr val="0000FF"/>
                </a:solidFill>
                <a:latin typeface="Arial"/>
                <a:cs typeface="Arial"/>
              </a:rPr>
            </a:br>
            <a:r>
              <a:rPr lang="en-US" sz="2600">
                <a:solidFill>
                  <a:srgbClr val="0000FF"/>
                </a:solidFill>
                <a:latin typeface="Arial"/>
                <a:cs typeface="Arial"/>
              </a:rPr>
              <a:t>both confess</a:t>
            </a:r>
          </a:p>
        </p:txBody>
      </p:sp>
      <p:sp>
        <p:nvSpPr>
          <p:cNvPr id="167996" name="Line 60"/>
          <p:cNvSpPr>
            <a:spLocks noChangeShapeType="1"/>
          </p:cNvSpPr>
          <p:nvPr/>
        </p:nvSpPr>
        <p:spPr bwMode="auto">
          <a:xfrm>
            <a:off x="844550" y="3532188"/>
            <a:ext cx="639763"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7" name="Line 61"/>
          <p:cNvSpPr>
            <a:spLocks noChangeShapeType="1"/>
          </p:cNvSpPr>
          <p:nvPr/>
        </p:nvSpPr>
        <p:spPr bwMode="auto">
          <a:xfrm>
            <a:off x="904875" y="5354638"/>
            <a:ext cx="639763"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8" name="Line 62"/>
          <p:cNvSpPr>
            <a:spLocks noChangeShapeType="1"/>
          </p:cNvSpPr>
          <p:nvPr/>
        </p:nvSpPr>
        <p:spPr bwMode="auto">
          <a:xfrm>
            <a:off x="3087688" y="2403475"/>
            <a:ext cx="639762"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167999" name="Line 63"/>
          <p:cNvSpPr>
            <a:spLocks noChangeShapeType="1"/>
          </p:cNvSpPr>
          <p:nvPr/>
        </p:nvSpPr>
        <p:spPr bwMode="auto">
          <a:xfrm>
            <a:off x="5719763" y="2384425"/>
            <a:ext cx="639762" cy="0"/>
          </a:xfrm>
          <a:prstGeom prst="line">
            <a:avLst/>
          </a:prstGeom>
          <a:noFill/>
          <a:ln w="50800">
            <a:solidFill>
              <a:srgbClr val="FF0000"/>
            </a:solidFill>
            <a:round/>
            <a:headEnd/>
            <a:tailEnd type="triangle" w="lg" len="lg"/>
          </a:ln>
        </p:spPr>
        <p:txBody>
          <a:bodyPr/>
          <a:lstStyle/>
          <a:p>
            <a:endParaRPr lang="en-US">
              <a:latin typeface="Arial"/>
              <a:cs typeface="Arial"/>
            </a:endParaRPr>
          </a:p>
        </p:txBody>
      </p:sp>
      <p:sp>
        <p:nvSpPr>
          <p:cNvPr id="2357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21</a:t>
            </a:fld>
            <a:endParaRPr lang="en-US" dirty="0"/>
          </a:p>
        </p:txBody>
      </p:sp>
      <p:sp>
        <p:nvSpPr>
          <p:cNvPr id="40" name="Rectangle 35"/>
          <p:cNvSpPr>
            <a:spLocks noChangeArrowheads="1"/>
          </p:cNvSpPr>
          <p:nvPr/>
        </p:nvSpPr>
        <p:spPr bwMode="auto">
          <a:xfrm>
            <a:off x="2846388" y="2659063"/>
            <a:ext cx="2971800" cy="1760537"/>
          </a:xfrm>
          <a:prstGeom prst="rect">
            <a:avLst/>
          </a:prstGeom>
          <a:noFill/>
          <a:ln w="47625" cmpd="sng">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20646723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996"/>
                                        </p:tgtEl>
                                        <p:attrNameLst>
                                          <p:attrName>style.visibility</p:attrName>
                                        </p:attrNameLst>
                                      </p:cBhvr>
                                      <p:to>
                                        <p:strVal val="visible"/>
                                      </p:to>
                                    </p:set>
                                    <p:animEffect transition="in" filter="fade">
                                      <p:cBhvr>
                                        <p:cTn id="7" dur="500"/>
                                        <p:tgtEl>
                                          <p:spTgt spid="1679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986"/>
                                        </p:tgtEl>
                                        <p:attrNameLst>
                                          <p:attrName>style.visibility</p:attrName>
                                        </p:attrNameLst>
                                      </p:cBhvr>
                                      <p:to>
                                        <p:strVal val="visible"/>
                                      </p:to>
                                    </p:set>
                                    <p:animEffect transition="in" filter="fade">
                                      <p:cBhvr>
                                        <p:cTn id="10" dur="500"/>
                                        <p:tgtEl>
                                          <p:spTgt spid="167986"/>
                                        </p:tgtEl>
                                      </p:cBhvr>
                                    </p:animEffect>
                                  </p:childTnLst>
                                  <p:subTnLst>
                                    <p:animClr clrSpc="rgb" dir="cw">
                                      <p:cBhvr override="childStyle">
                                        <p:cTn dur="1" fill="hold" display="0" masterRel="nextClick" afterEffect="1"/>
                                        <p:tgtEl>
                                          <p:spTgt spid="167986"/>
                                        </p:tgtEl>
                                        <p:attrNameLst>
                                          <p:attrName>ppt_c</p:attrName>
                                        </p:attrNameLst>
                                      </p:cBhvr>
                                      <p:to>
                                        <a:srgbClr val="000000"/>
                                      </p:to>
                                    </p:animClr>
                                  </p:subTnLst>
                                </p:cTn>
                              </p:par>
                              <p:par>
                                <p:cTn id="11" presetID="10" presetClass="entr" presetSubtype="0" fill="hold" grpId="0" nodeType="withEffect">
                                  <p:stCondLst>
                                    <p:cond delay="0"/>
                                  </p:stCondLst>
                                  <p:childTnLst>
                                    <p:set>
                                      <p:cBhvr>
                                        <p:cTn id="12" dur="1" fill="hold">
                                          <p:stCondLst>
                                            <p:cond delay="0"/>
                                          </p:stCondLst>
                                        </p:cTn>
                                        <p:tgtEl>
                                          <p:spTgt spid="167988"/>
                                        </p:tgtEl>
                                        <p:attrNameLst>
                                          <p:attrName>style.visibility</p:attrName>
                                        </p:attrNameLst>
                                      </p:cBhvr>
                                      <p:to>
                                        <p:strVal val="visible"/>
                                      </p:to>
                                    </p:set>
                                    <p:animEffect transition="in" filter="fade">
                                      <p:cBhvr>
                                        <p:cTn id="13" dur="500"/>
                                        <p:tgtEl>
                                          <p:spTgt spid="167988"/>
                                        </p:tgtEl>
                                      </p:cBhvr>
                                    </p:animEffect>
                                  </p:childTnLst>
                                  <p:subTnLst>
                                    <p:animClr clrSpc="rgb" dir="cw">
                                      <p:cBhvr override="childStyle">
                                        <p:cTn dur="1" fill="hold" display="0" masterRel="nextClick" afterEffect="1"/>
                                        <p:tgtEl>
                                          <p:spTgt spid="167988"/>
                                        </p:tgtEl>
                                        <p:attrNameLst>
                                          <p:attrName>ppt_c</p:attrName>
                                        </p:attrNameLst>
                                      </p:cBhvr>
                                      <p:to>
                                        <a:srgbClr val="000000"/>
                                      </p:to>
                                    </p:animClr>
                                  </p:sub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799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67997"/>
                                        </p:tgtEl>
                                        <p:attrNameLst>
                                          <p:attrName>style.visibility</p:attrName>
                                        </p:attrNameLst>
                                      </p:cBhvr>
                                      <p:to>
                                        <p:strVal val="visible"/>
                                      </p:to>
                                    </p:set>
                                    <p:animEffect transition="in" filter="fade">
                                      <p:cBhvr>
                                        <p:cTn id="20" dur="500"/>
                                        <p:tgtEl>
                                          <p:spTgt spid="16799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7990"/>
                                        </p:tgtEl>
                                        <p:attrNameLst>
                                          <p:attrName>style.visibility</p:attrName>
                                        </p:attrNameLst>
                                      </p:cBhvr>
                                      <p:to>
                                        <p:strVal val="visible"/>
                                      </p:to>
                                    </p:set>
                                    <p:animEffect transition="in" filter="fade">
                                      <p:cBhvr>
                                        <p:cTn id="23" dur="500"/>
                                        <p:tgtEl>
                                          <p:spTgt spid="167990"/>
                                        </p:tgtEl>
                                      </p:cBhvr>
                                    </p:animEffect>
                                  </p:childTnLst>
                                  <p:subTnLst>
                                    <p:animClr clrSpc="rgb" dir="cw">
                                      <p:cBhvr override="childStyle">
                                        <p:cTn dur="1" fill="hold" display="0" masterRel="nextClick" afterEffect="1"/>
                                        <p:tgtEl>
                                          <p:spTgt spid="167990"/>
                                        </p:tgtEl>
                                        <p:attrNameLst>
                                          <p:attrName>ppt_c</p:attrName>
                                        </p:attrNameLst>
                                      </p:cBhvr>
                                      <p:to>
                                        <a:srgbClr val="000000"/>
                                      </p:to>
                                    </p:animClr>
                                  </p:subTnLst>
                                </p:cTn>
                              </p:par>
                              <p:par>
                                <p:cTn id="24" presetID="10" presetClass="entr" presetSubtype="0" fill="hold" grpId="0" nodeType="withEffect">
                                  <p:stCondLst>
                                    <p:cond delay="0"/>
                                  </p:stCondLst>
                                  <p:childTnLst>
                                    <p:set>
                                      <p:cBhvr>
                                        <p:cTn id="25" dur="1" fill="hold">
                                          <p:stCondLst>
                                            <p:cond delay="0"/>
                                          </p:stCondLst>
                                        </p:cTn>
                                        <p:tgtEl>
                                          <p:spTgt spid="167989"/>
                                        </p:tgtEl>
                                        <p:attrNameLst>
                                          <p:attrName>style.visibility</p:attrName>
                                        </p:attrNameLst>
                                      </p:cBhvr>
                                      <p:to>
                                        <p:strVal val="visible"/>
                                      </p:to>
                                    </p:set>
                                    <p:animEffect transition="in" filter="fade">
                                      <p:cBhvr>
                                        <p:cTn id="26" dur="500"/>
                                        <p:tgtEl>
                                          <p:spTgt spid="167989"/>
                                        </p:tgtEl>
                                      </p:cBhvr>
                                    </p:animEffect>
                                  </p:childTnLst>
                                  <p:subTnLst>
                                    <p:animClr clrSpc="rgb" dir="cw">
                                      <p:cBhvr override="childStyle">
                                        <p:cTn dur="1" fill="hold" display="0" masterRel="nextClick" afterEffect="1"/>
                                        <p:tgtEl>
                                          <p:spTgt spid="167989"/>
                                        </p:tgtEl>
                                        <p:attrNameLst>
                                          <p:attrName>ppt_c</p:attrName>
                                        </p:attrNameLst>
                                      </p:cBhvr>
                                      <p:to>
                                        <a:srgbClr val="000000"/>
                                      </p:to>
                                    </p:animClr>
                                  </p:sub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799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7998"/>
                                        </p:tgtEl>
                                        <p:attrNameLst>
                                          <p:attrName>style.visibility</p:attrName>
                                        </p:attrNameLst>
                                      </p:cBhvr>
                                      <p:to>
                                        <p:strVal val="visible"/>
                                      </p:to>
                                    </p:set>
                                    <p:animEffect transition="in" filter="fade">
                                      <p:cBhvr>
                                        <p:cTn id="35" dur="500"/>
                                        <p:tgtEl>
                                          <p:spTgt spid="16799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7987"/>
                                        </p:tgtEl>
                                        <p:attrNameLst>
                                          <p:attrName>style.visibility</p:attrName>
                                        </p:attrNameLst>
                                      </p:cBhvr>
                                      <p:to>
                                        <p:strVal val="visible"/>
                                      </p:to>
                                    </p:set>
                                    <p:animEffect transition="in" filter="fade">
                                      <p:cBhvr>
                                        <p:cTn id="38" dur="500"/>
                                        <p:tgtEl>
                                          <p:spTgt spid="167987"/>
                                        </p:tgtEl>
                                      </p:cBhvr>
                                    </p:animEffect>
                                  </p:childTnLst>
                                  <p:subTnLst>
                                    <p:animClr clrSpc="rgb" dir="cw">
                                      <p:cBhvr override="childStyle">
                                        <p:cTn dur="1" fill="hold" display="0" masterRel="nextClick" afterEffect="1"/>
                                        <p:tgtEl>
                                          <p:spTgt spid="167987"/>
                                        </p:tgtEl>
                                        <p:attrNameLst>
                                          <p:attrName>ppt_c</p:attrName>
                                        </p:attrNameLst>
                                      </p:cBhvr>
                                      <p:to>
                                        <a:srgbClr val="000000"/>
                                      </p:to>
                                    </p:animClr>
                                  </p:subTnLst>
                                </p:cTn>
                              </p:par>
                              <p:par>
                                <p:cTn id="39" presetID="10" presetClass="entr" presetSubtype="0" fill="hold" grpId="0" nodeType="withEffect">
                                  <p:stCondLst>
                                    <p:cond delay="0"/>
                                  </p:stCondLst>
                                  <p:childTnLst>
                                    <p:set>
                                      <p:cBhvr>
                                        <p:cTn id="40" dur="1" fill="hold">
                                          <p:stCondLst>
                                            <p:cond delay="0"/>
                                          </p:stCondLst>
                                        </p:cTn>
                                        <p:tgtEl>
                                          <p:spTgt spid="167993"/>
                                        </p:tgtEl>
                                        <p:attrNameLst>
                                          <p:attrName>style.visibility</p:attrName>
                                        </p:attrNameLst>
                                      </p:cBhvr>
                                      <p:to>
                                        <p:strVal val="visible"/>
                                      </p:to>
                                    </p:set>
                                    <p:animEffect transition="in" filter="fade">
                                      <p:cBhvr>
                                        <p:cTn id="41" dur="500"/>
                                        <p:tgtEl>
                                          <p:spTgt spid="167993"/>
                                        </p:tgtEl>
                                      </p:cBhvr>
                                    </p:animEffect>
                                  </p:childTnLst>
                                  <p:subTnLst>
                                    <p:animClr clrSpc="rgb" dir="cw">
                                      <p:cBhvr override="childStyle">
                                        <p:cTn dur="1" fill="hold" display="0" masterRel="nextClick" afterEffect="1"/>
                                        <p:tgtEl>
                                          <p:spTgt spid="167993"/>
                                        </p:tgtEl>
                                        <p:attrNameLst>
                                          <p:attrName>ppt_c</p:attrName>
                                        </p:attrNameLst>
                                      </p:cBhvr>
                                      <p:to>
                                        <a:srgbClr val="000000"/>
                                      </p:to>
                                    </p:animClr>
                                  </p:sub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67998"/>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67999"/>
                                        </p:tgtEl>
                                        <p:attrNameLst>
                                          <p:attrName>style.visibility</p:attrName>
                                        </p:attrNameLst>
                                      </p:cBhvr>
                                      <p:to>
                                        <p:strVal val="visible"/>
                                      </p:to>
                                    </p:set>
                                    <p:animEffect transition="in" filter="fade">
                                      <p:cBhvr>
                                        <p:cTn id="48" dur="500"/>
                                        <p:tgtEl>
                                          <p:spTgt spid="16799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7991"/>
                                        </p:tgtEl>
                                        <p:attrNameLst>
                                          <p:attrName>style.visibility</p:attrName>
                                        </p:attrNameLst>
                                      </p:cBhvr>
                                      <p:to>
                                        <p:strVal val="visible"/>
                                      </p:to>
                                    </p:set>
                                    <p:animEffect transition="in" filter="fade">
                                      <p:cBhvr>
                                        <p:cTn id="51" dur="500"/>
                                        <p:tgtEl>
                                          <p:spTgt spid="167991"/>
                                        </p:tgtEl>
                                      </p:cBhvr>
                                    </p:animEffect>
                                  </p:childTnLst>
                                  <p:subTnLst>
                                    <p:animClr clrSpc="rgb" dir="cw">
                                      <p:cBhvr override="childStyle">
                                        <p:cTn dur="1" fill="hold" display="0" masterRel="nextClick" afterEffect="1"/>
                                        <p:tgtEl>
                                          <p:spTgt spid="167991"/>
                                        </p:tgtEl>
                                        <p:attrNameLst>
                                          <p:attrName>ppt_c</p:attrName>
                                        </p:attrNameLst>
                                      </p:cBhvr>
                                      <p:to>
                                        <a:schemeClr val="tx1"/>
                                      </p:to>
                                    </p:animClr>
                                  </p:subTnLst>
                                </p:cTn>
                              </p:par>
                              <p:par>
                                <p:cTn id="52" presetID="10" presetClass="entr" presetSubtype="0" fill="hold" grpId="0" nodeType="withEffect">
                                  <p:stCondLst>
                                    <p:cond delay="0"/>
                                  </p:stCondLst>
                                  <p:childTnLst>
                                    <p:set>
                                      <p:cBhvr>
                                        <p:cTn id="53" dur="1" fill="hold">
                                          <p:stCondLst>
                                            <p:cond delay="0"/>
                                          </p:stCondLst>
                                        </p:cTn>
                                        <p:tgtEl>
                                          <p:spTgt spid="167992"/>
                                        </p:tgtEl>
                                        <p:attrNameLst>
                                          <p:attrName>style.visibility</p:attrName>
                                        </p:attrNameLst>
                                      </p:cBhvr>
                                      <p:to>
                                        <p:strVal val="visible"/>
                                      </p:to>
                                    </p:set>
                                    <p:animEffect transition="in" filter="fade">
                                      <p:cBhvr>
                                        <p:cTn id="54" dur="500"/>
                                        <p:tgtEl>
                                          <p:spTgt spid="167992"/>
                                        </p:tgtEl>
                                      </p:cBhvr>
                                    </p:animEffect>
                                  </p:childTnLst>
                                  <p:subTnLst>
                                    <p:animClr clrSpc="rgb" dir="cw">
                                      <p:cBhvr override="childStyle">
                                        <p:cTn dur="1" fill="hold" display="0" masterRel="nextClick" afterEffect="1"/>
                                        <p:tgtEl>
                                          <p:spTgt spid="167992"/>
                                        </p:tgtEl>
                                        <p:attrNameLst>
                                          <p:attrName>ppt_c</p:attrName>
                                        </p:attrNameLst>
                                      </p:cBhvr>
                                      <p:to>
                                        <a:schemeClr val="tx1"/>
                                      </p:to>
                                    </p:animClr>
                                  </p:sub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6799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7994"/>
                                        </p:tgtEl>
                                        <p:attrNameLst>
                                          <p:attrName>style.visibility</p:attrName>
                                        </p:attrNameLst>
                                      </p:cBhvr>
                                      <p:to>
                                        <p:strVal val="visible"/>
                                      </p:to>
                                    </p:set>
                                    <p:animEffect transition="in" filter="fade">
                                      <p:cBhvr>
                                        <p:cTn id="63" dur="500"/>
                                        <p:tgtEl>
                                          <p:spTgt spid="167994"/>
                                        </p:tgtEl>
                                      </p:cBhvr>
                                    </p:animEffect>
                                  </p:childTnLst>
                                  <p:subTnLst>
                                    <p:animClr clrSpc="rgb" dir="cw">
                                      <p:cBhvr override="childStyle">
                                        <p:cTn dur="1" fill="hold" display="0" masterRel="nextClick" afterEffect="1"/>
                                        <p:tgtEl>
                                          <p:spTgt spid="167994"/>
                                        </p:tgtEl>
                                        <p:attrNameLst>
                                          <p:attrName>ppt_c</p:attrName>
                                        </p:attrNameLst>
                                      </p:cBhvr>
                                      <p:to>
                                        <a:schemeClr val="tx1"/>
                                      </p:to>
                                    </p:animClr>
                                  </p:sub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7995"/>
                                        </p:tgtEl>
                                        <p:attrNameLst>
                                          <p:attrName>style.visibility</p:attrName>
                                        </p:attrNameLst>
                                      </p:cBhvr>
                                      <p:to>
                                        <p:strVal val="visible"/>
                                      </p:to>
                                    </p:set>
                                    <p:animEffect transition="in" filter="fade">
                                      <p:cBhvr>
                                        <p:cTn id="68" dur="500"/>
                                        <p:tgtEl>
                                          <p:spTgt spid="16799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86" grpId="0"/>
      <p:bldP spid="167987" grpId="0"/>
      <p:bldP spid="167988" grpId="0"/>
      <p:bldP spid="167989" grpId="0"/>
      <p:bldP spid="167990" grpId="0"/>
      <p:bldP spid="167991" grpId="0"/>
      <p:bldP spid="167992" grpId="0"/>
      <p:bldP spid="167993" grpId="0"/>
      <p:bldP spid="167994" grpId="0"/>
      <p:bldP spid="167995" grpId="0"/>
      <p:bldP spid="167996" grpId="0" animBg="1"/>
      <p:bldP spid="167996" grpId="1" animBg="1"/>
      <p:bldP spid="167997" grpId="0" animBg="1"/>
      <p:bldP spid="167997" grpId="1" animBg="1"/>
      <p:bldP spid="167998" grpId="0" animBg="1"/>
      <p:bldP spid="167998" grpId="1" animBg="1"/>
      <p:bldP spid="167999" grpId="0" animBg="1"/>
      <p:bldP spid="167999" grpId="1"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a:t>Prisoners’ Dilemma Example</a:t>
            </a:r>
          </a:p>
        </p:txBody>
      </p:sp>
      <p:sp>
        <p:nvSpPr>
          <p:cNvPr id="24581" name="Rectangle 3"/>
          <p:cNvSpPr>
            <a:spLocks noGrp="1" noChangeArrowheads="1"/>
          </p:cNvSpPr>
          <p:nvPr>
            <p:ph idx="1"/>
          </p:nvPr>
        </p:nvSpPr>
        <p:spPr/>
        <p:txBody>
          <a:bodyPr/>
          <a:lstStyle/>
          <a:p>
            <a:pPr eaLnBrk="1" hangingPunct="1"/>
            <a:r>
              <a:rPr lang="en-US" dirty="0"/>
              <a:t>Outcome:  Bonnie and Clyde both confess, each gets 8 years in prison.  </a:t>
            </a:r>
          </a:p>
          <a:p>
            <a:pPr lvl="1" eaLnBrk="1" hangingPunct="1"/>
            <a:r>
              <a:rPr lang="en-US" dirty="0"/>
              <a:t>Both would have been better off if both remained silent.</a:t>
            </a:r>
          </a:p>
          <a:p>
            <a:pPr lvl="1" eaLnBrk="1" hangingPunct="1"/>
            <a:r>
              <a:rPr lang="en-US" dirty="0"/>
              <a:t>But even if Bonnie and Clyde had agreed before being caught to remain silent, the logic of self-interest takes over and leads them to confess.</a:t>
            </a:r>
          </a:p>
          <a:p>
            <a:pPr eaLnBrk="1" hangingPunct="1"/>
            <a:endParaRPr lang="en-US" dirty="0"/>
          </a:p>
          <a:p>
            <a:pPr eaLnBrk="1" hangingPunct="1"/>
            <a:endParaRPr lang="en-US" dirty="0"/>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45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5565247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Oligopolies as a Prisoners’ Dilemma</a:t>
            </a:r>
          </a:p>
        </p:txBody>
      </p:sp>
      <p:sp>
        <p:nvSpPr>
          <p:cNvPr id="3" name="Content Placeholder 2"/>
          <p:cNvSpPr>
            <a:spLocks noGrp="1"/>
          </p:cNvSpPr>
          <p:nvPr>
            <p:ph idx="1"/>
          </p:nvPr>
        </p:nvSpPr>
        <p:spPr>
          <a:xfrm>
            <a:off x="277813" y="1025525"/>
            <a:ext cx="8866187" cy="5422900"/>
          </a:xfrm>
        </p:spPr>
        <p:txBody>
          <a:bodyPr/>
          <a:lstStyle/>
          <a:p>
            <a:r>
              <a:rPr lang="en-US" dirty="0"/>
              <a:t>When oligopolies form a cartel </a:t>
            </a:r>
          </a:p>
          <a:p>
            <a:pPr lvl="1"/>
            <a:r>
              <a:rPr lang="en-US" dirty="0"/>
              <a:t>In hopes of reaching the monopoly outcome, they become players in a prisoners’ dilemma. </a:t>
            </a:r>
          </a:p>
          <a:p>
            <a:r>
              <a:rPr lang="en-US" dirty="0"/>
              <a:t>Our earlier duopoly example:</a:t>
            </a:r>
          </a:p>
          <a:p>
            <a:pPr lvl="2"/>
            <a:r>
              <a:rPr lang="en-US" dirty="0"/>
              <a:t>AT&amp;T and Verizon are duopolists in </a:t>
            </a:r>
            <a:r>
              <a:rPr lang="en-US" dirty="0" err="1"/>
              <a:t>Smalltown</a:t>
            </a:r>
            <a:endParaRPr lang="en-US" dirty="0"/>
          </a:p>
          <a:p>
            <a:pPr lvl="1"/>
            <a:r>
              <a:rPr lang="en-US" dirty="0"/>
              <a:t>The cartel outcome maximizes profits:</a:t>
            </a:r>
          </a:p>
          <a:p>
            <a:pPr lvl="1"/>
            <a:r>
              <a:rPr lang="en-US" dirty="0"/>
              <a:t>Each firm agrees to serve Q = 30 customers.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445363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fontScale="90000"/>
          </a:bodyPr>
          <a:lstStyle/>
          <a:p>
            <a:r>
              <a:rPr lang="en-US" sz="3000" dirty="0"/>
              <a:t>AT&amp;T &amp; Verizon in the Prisoners’ Dilemma</a:t>
            </a: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24</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3"/>
          <p:cNvGrpSpPr>
            <a:grpSpLocks/>
          </p:cNvGrpSpPr>
          <p:nvPr/>
        </p:nvGrpSpPr>
        <p:grpSpPr bwMode="auto">
          <a:xfrm>
            <a:off x="2336800" y="2660650"/>
            <a:ext cx="6497638" cy="3536950"/>
            <a:chOff x="1522" y="1296"/>
            <a:chExt cx="2421" cy="1658"/>
          </a:xfrm>
        </p:grpSpPr>
        <p:sp>
          <p:nvSpPr>
            <p:cNvPr id="26646" name="AutoShape 4"/>
            <p:cNvSpPr>
              <a:spLocks noChangeArrowheads="1"/>
            </p:cNvSpPr>
            <p:nvPr/>
          </p:nvSpPr>
          <p:spPr bwMode="auto">
            <a:xfrm>
              <a:off x="152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7" name="AutoShape 5"/>
            <p:cNvSpPr>
              <a:spLocks noChangeArrowheads="1"/>
            </p:cNvSpPr>
            <p:nvPr/>
          </p:nvSpPr>
          <p:spPr bwMode="auto">
            <a:xfrm>
              <a:off x="273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8" name="AutoShape 6"/>
            <p:cNvSpPr>
              <a:spLocks noChangeArrowheads="1"/>
            </p:cNvSpPr>
            <p:nvPr/>
          </p:nvSpPr>
          <p:spPr bwMode="auto">
            <a:xfrm>
              <a:off x="2735" y="2125"/>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49" name="AutoShape 7"/>
            <p:cNvSpPr>
              <a:spLocks noChangeArrowheads="1"/>
            </p:cNvSpPr>
            <p:nvPr/>
          </p:nvSpPr>
          <p:spPr bwMode="auto">
            <a:xfrm>
              <a:off x="1527" y="2126"/>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26650" name="AutoShape 8"/>
            <p:cNvSpPr>
              <a:spLocks noChangeArrowheads="1"/>
            </p:cNvSpPr>
            <p:nvPr/>
          </p:nvSpPr>
          <p:spPr bwMode="auto">
            <a:xfrm rot="10800000">
              <a:off x="152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1" name="AutoShape 9"/>
            <p:cNvSpPr>
              <a:spLocks noChangeArrowheads="1"/>
            </p:cNvSpPr>
            <p:nvPr/>
          </p:nvSpPr>
          <p:spPr bwMode="auto">
            <a:xfrm rot="10800000">
              <a:off x="273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2" name="AutoShape 10"/>
            <p:cNvSpPr>
              <a:spLocks noChangeArrowheads="1"/>
            </p:cNvSpPr>
            <p:nvPr/>
          </p:nvSpPr>
          <p:spPr bwMode="auto">
            <a:xfrm rot="10800000">
              <a:off x="2730" y="2125"/>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26653" name="AutoShape 11"/>
            <p:cNvSpPr>
              <a:spLocks noChangeArrowheads="1"/>
            </p:cNvSpPr>
            <p:nvPr/>
          </p:nvSpPr>
          <p:spPr bwMode="auto">
            <a:xfrm rot="10800000">
              <a:off x="1522" y="2126"/>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grpSp>
          <p:nvGrpSpPr>
            <p:cNvPr id="3" name="Group 12"/>
            <p:cNvGrpSpPr>
              <a:grpSpLocks/>
            </p:cNvGrpSpPr>
            <p:nvPr/>
          </p:nvGrpSpPr>
          <p:grpSpPr bwMode="auto">
            <a:xfrm>
              <a:off x="1524" y="1296"/>
              <a:ext cx="2417" cy="1658"/>
              <a:chOff x="1335" y="1089"/>
              <a:chExt cx="2290" cy="1791"/>
            </a:xfrm>
          </p:grpSpPr>
          <p:sp>
            <p:nvSpPr>
              <p:cNvPr id="26655" name="Rectangle 13"/>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26656" name="Line 14"/>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26657" name="Line 15"/>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26630" name="Text Box 16"/>
          <p:cNvSpPr txBox="1">
            <a:spLocks noChangeArrowheads="1"/>
          </p:cNvSpPr>
          <p:nvPr/>
        </p:nvSpPr>
        <p:spPr bwMode="auto">
          <a:xfrm>
            <a:off x="2747963" y="2206625"/>
            <a:ext cx="2516187" cy="369332"/>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a:latin typeface="Arial"/>
                <a:cs typeface="Arial"/>
              </a:rPr>
              <a:t> = 30</a:t>
            </a:r>
          </a:p>
        </p:txBody>
      </p:sp>
      <p:sp>
        <p:nvSpPr>
          <p:cNvPr id="26631" name="Text Box 17"/>
          <p:cNvSpPr txBox="1">
            <a:spLocks noChangeArrowheads="1"/>
          </p:cNvSpPr>
          <p:nvPr/>
        </p:nvSpPr>
        <p:spPr bwMode="auto">
          <a:xfrm>
            <a:off x="5978525" y="2214563"/>
            <a:ext cx="2549525" cy="369332"/>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a:latin typeface="Arial"/>
                <a:cs typeface="Arial"/>
              </a:rPr>
              <a:t> = 40</a:t>
            </a:r>
          </a:p>
        </p:txBody>
      </p:sp>
      <p:sp>
        <p:nvSpPr>
          <p:cNvPr id="26632" name="Text Box 18"/>
          <p:cNvSpPr txBox="1">
            <a:spLocks noChangeArrowheads="1"/>
          </p:cNvSpPr>
          <p:nvPr/>
        </p:nvSpPr>
        <p:spPr bwMode="auto">
          <a:xfrm>
            <a:off x="1163638" y="3351213"/>
            <a:ext cx="1065212" cy="369332"/>
          </a:xfrm>
          <a:prstGeom prst="rect">
            <a:avLst/>
          </a:prstGeom>
          <a:noFill/>
          <a:ln w="9525">
            <a:noFill/>
            <a:miter lim="800000"/>
            <a:headEnd/>
            <a:tailEnd/>
          </a:ln>
        </p:spPr>
        <p:txBody>
          <a:bodyPr lIns="0" tIns="0" rIns="0" bIns="0">
            <a:spAutoFit/>
          </a:bodyPr>
          <a:lstStyle/>
          <a:p>
            <a:pPr algn="r">
              <a:spcBef>
                <a:spcPct val="50000"/>
              </a:spcBef>
            </a:pPr>
            <a:r>
              <a:rPr lang="en-US" sz="2400" b="1" i="1">
                <a:latin typeface="Arial"/>
                <a:cs typeface="Arial"/>
              </a:rPr>
              <a:t>Q</a:t>
            </a:r>
            <a:r>
              <a:rPr lang="en-US" sz="2400">
                <a:latin typeface="Arial"/>
                <a:cs typeface="Arial"/>
              </a:rPr>
              <a:t> = 30</a:t>
            </a:r>
          </a:p>
        </p:txBody>
      </p:sp>
      <p:sp>
        <p:nvSpPr>
          <p:cNvPr id="26633" name="Text Box 19"/>
          <p:cNvSpPr txBox="1">
            <a:spLocks noChangeArrowheads="1"/>
          </p:cNvSpPr>
          <p:nvPr/>
        </p:nvSpPr>
        <p:spPr bwMode="auto">
          <a:xfrm>
            <a:off x="1209675" y="5076825"/>
            <a:ext cx="1012825" cy="369332"/>
          </a:xfrm>
          <a:prstGeom prst="rect">
            <a:avLst/>
          </a:prstGeom>
          <a:noFill/>
          <a:ln w="9525">
            <a:noFill/>
            <a:miter lim="800000"/>
            <a:headEnd/>
            <a:tailEnd/>
          </a:ln>
        </p:spPr>
        <p:txBody>
          <a:bodyPr lIns="0" tIns="0" rIns="0" bIns="0">
            <a:spAutoFit/>
          </a:bodyPr>
          <a:lstStyle/>
          <a:p>
            <a:pPr algn="r">
              <a:spcBef>
                <a:spcPct val="50000"/>
              </a:spcBef>
            </a:pPr>
            <a:r>
              <a:rPr lang="en-US" sz="2400" b="1" i="1">
                <a:latin typeface="Arial"/>
                <a:cs typeface="Arial"/>
              </a:rPr>
              <a:t>Q</a:t>
            </a:r>
            <a:r>
              <a:rPr lang="en-US" sz="2400">
                <a:latin typeface="Arial"/>
                <a:cs typeface="Arial"/>
              </a:rPr>
              <a:t> = 40</a:t>
            </a:r>
          </a:p>
        </p:txBody>
      </p:sp>
      <p:sp>
        <p:nvSpPr>
          <p:cNvPr id="26634" name="Text Box 20"/>
          <p:cNvSpPr txBox="1">
            <a:spLocks noChangeArrowheads="1"/>
          </p:cNvSpPr>
          <p:nvPr/>
        </p:nvSpPr>
        <p:spPr bwMode="auto">
          <a:xfrm>
            <a:off x="4765675" y="1604963"/>
            <a:ext cx="1597025" cy="553998"/>
          </a:xfrm>
          <a:prstGeom prst="rect">
            <a:avLst/>
          </a:prstGeom>
          <a:solidFill>
            <a:srgbClr val="CCFFCC"/>
          </a:solidFill>
          <a:ln w="9525">
            <a:solidFill>
              <a:schemeClr val="tx1"/>
            </a:solidFill>
            <a:miter lim="800000"/>
            <a:headEnd/>
            <a:tailEnd/>
          </a:ln>
        </p:spPr>
        <p:txBody>
          <a:bodyPr tIns="91440" bIns="91440">
            <a:spAutoFit/>
          </a:bodyPr>
          <a:lstStyle/>
          <a:p>
            <a:pPr algn="ctr">
              <a:spcBef>
                <a:spcPct val="50000"/>
              </a:spcBef>
            </a:pPr>
            <a:r>
              <a:rPr lang="en-US" sz="2400" b="1" dirty="0">
                <a:latin typeface="Arial"/>
                <a:cs typeface="Arial"/>
              </a:rPr>
              <a:t>AT&amp;T</a:t>
            </a:r>
          </a:p>
        </p:txBody>
      </p:sp>
      <p:sp>
        <p:nvSpPr>
          <p:cNvPr id="26635" name="Text Box 21"/>
          <p:cNvSpPr txBox="1">
            <a:spLocks noChangeArrowheads="1"/>
          </p:cNvSpPr>
          <p:nvPr/>
        </p:nvSpPr>
        <p:spPr bwMode="auto">
          <a:xfrm>
            <a:off x="479425" y="4154488"/>
            <a:ext cx="1368425" cy="558800"/>
          </a:xfrm>
          <a:prstGeom prst="rect">
            <a:avLst/>
          </a:prstGeom>
          <a:solidFill>
            <a:srgbClr val="FFFFCC"/>
          </a:solidFill>
          <a:ln w="9525">
            <a:solidFill>
              <a:schemeClr val="tx1"/>
            </a:solidFill>
            <a:miter lim="800000"/>
            <a:headEnd/>
            <a:tailEnd/>
          </a:ln>
        </p:spPr>
        <p:txBody>
          <a:bodyPr tIns="91440" bIns="91440">
            <a:spAutoFit/>
          </a:bodyPr>
          <a:lstStyle/>
          <a:p>
            <a:pPr>
              <a:spcBef>
                <a:spcPct val="50000"/>
              </a:spcBef>
            </a:pPr>
            <a:r>
              <a:rPr lang="en-US" sz="2400" b="1">
                <a:latin typeface="Arial"/>
                <a:cs typeface="Arial"/>
              </a:rPr>
              <a:t>Verizon</a:t>
            </a:r>
          </a:p>
        </p:txBody>
      </p:sp>
      <p:sp>
        <p:nvSpPr>
          <p:cNvPr id="26636" name="Text Box 22"/>
          <p:cNvSpPr txBox="1">
            <a:spLocks noChangeArrowheads="1"/>
          </p:cNvSpPr>
          <p:nvPr/>
        </p:nvSpPr>
        <p:spPr bwMode="auto">
          <a:xfrm>
            <a:off x="3649663" y="2693988"/>
            <a:ext cx="1957387"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profit = $900</a:t>
            </a:r>
          </a:p>
        </p:txBody>
      </p:sp>
      <p:sp>
        <p:nvSpPr>
          <p:cNvPr id="26637" name="Text Box 23"/>
          <p:cNvSpPr txBox="1">
            <a:spLocks noChangeArrowheads="1"/>
          </p:cNvSpPr>
          <p:nvPr/>
        </p:nvSpPr>
        <p:spPr bwMode="auto">
          <a:xfrm>
            <a:off x="2368550" y="3622675"/>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$900</a:t>
            </a:r>
          </a:p>
        </p:txBody>
      </p:sp>
      <p:sp>
        <p:nvSpPr>
          <p:cNvPr id="26638" name="Text Box 24"/>
          <p:cNvSpPr txBox="1">
            <a:spLocks noChangeArrowheads="1"/>
          </p:cNvSpPr>
          <p:nvPr/>
        </p:nvSpPr>
        <p:spPr bwMode="auto">
          <a:xfrm>
            <a:off x="6840538" y="2693988"/>
            <a:ext cx="1979612"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profit = $1000</a:t>
            </a:r>
          </a:p>
        </p:txBody>
      </p:sp>
      <p:sp>
        <p:nvSpPr>
          <p:cNvPr id="26639" name="Text Box 25"/>
          <p:cNvSpPr txBox="1">
            <a:spLocks noChangeArrowheads="1"/>
          </p:cNvSpPr>
          <p:nvPr/>
        </p:nvSpPr>
        <p:spPr bwMode="auto">
          <a:xfrm>
            <a:off x="6956425" y="4452938"/>
            <a:ext cx="1843088"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profit = $800</a:t>
            </a:r>
          </a:p>
        </p:txBody>
      </p:sp>
      <p:sp>
        <p:nvSpPr>
          <p:cNvPr id="26640" name="Text Box 26"/>
          <p:cNvSpPr txBox="1">
            <a:spLocks noChangeArrowheads="1"/>
          </p:cNvSpPr>
          <p:nvPr/>
        </p:nvSpPr>
        <p:spPr bwMode="auto">
          <a:xfrm>
            <a:off x="3444875" y="4440238"/>
            <a:ext cx="2136775" cy="815608"/>
          </a:xfrm>
          <a:prstGeom prst="rect">
            <a:avLst/>
          </a:prstGeom>
          <a:noFill/>
          <a:ln w="9525">
            <a:noFill/>
            <a:miter lim="800000"/>
            <a:headEnd/>
            <a:tailEnd/>
          </a:ln>
        </p:spPr>
        <p:txBody>
          <a:bodyPr>
            <a:spAutoFit/>
          </a:bodyPr>
          <a:lstStyle/>
          <a:p>
            <a:pPr algn="r">
              <a:spcBef>
                <a:spcPct val="50000"/>
              </a:spcBef>
            </a:pPr>
            <a:r>
              <a:rPr lang="en-US" sz="2300" dirty="0">
                <a:latin typeface="Arial"/>
                <a:cs typeface="Arial"/>
              </a:rPr>
              <a:t>AT&amp;T’s profit = $750</a:t>
            </a:r>
          </a:p>
        </p:txBody>
      </p:sp>
      <p:sp>
        <p:nvSpPr>
          <p:cNvPr id="26641" name="Text Box 27"/>
          <p:cNvSpPr txBox="1">
            <a:spLocks noChangeArrowheads="1"/>
          </p:cNvSpPr>
          <p:nvPr/>
        </p:nvSpPr>
        <p:spPr bwMode="auto">
          <a:xfrm>
            <a:off x="5603875" y="3625850"/>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$750</a:t>
            </a:r>
          </a:p>
        </p:txBody>
      </p:sp>
      <p:sp>
        <p:nvSpPr>
          <p:cNvPr id="26642" name="Text Box 28"/>
          <p:cNvSpPr txBox="1">
            <a:spLocks noChangeArrowheads="1"/>
          </p:cNvSpPr>
          <p:nvPr/>
        </p:nvSpPr>
        <p:spPr bwMode="auto">
          <a:xfrm>
            <a:off x="5603875" y="5351463"/>
            <a:ext cx="1906588" cy="793750"/>
          </a:xfrm>
          <a:prstGeom prst="rect">
            <a:avLst/>
          </a:prstGeom>
          <a:noFill/>
          <a:ln w="9525">
            <a:noFill/>
            <a:miter lim="800000"/>
            <a:headEnd/>
            <a:tailEnd/>
          </a:ln>
        </p:spPr>
        <p:txBody>
          <a:bodyPr>
            <a:spAutoFit/>
          </a:bodyPr>
          <a:lstStyle/>
          <a:p>
            <a:pPr>
              <a:spcBef>
                <a:spcPct val="50000"/>
              </a:spcBef>
            </a:pPr>
            <a:r>
              <a:rPr lang="en-US" sz="2300">
                <a:latin typeface="Arial"/>
                <a:cs typeface="Arial"/>
              </a:rPr>
              <a:t>Verizon’s profit = $800</a:t>
            </a:r>
          </a:p>
        </p:txBody>
      </p:sp>
      <p:sp>
        <p:nvSpPr>
          <p:cNvPr id="26643" name="Text Box 29"/>
          <p:cNvSpPr txBox="1">
            <a:spLocks noChangeArrowheads="1"/>
          </p:cNvSpPr>
          <p:nvPr/>
        </p:nvSpPr>
        <p:spPr bwMode="auto">
          <a:xfrm>
            <a:off x="2378075" y="5359400"/>
            <a:ext cx="2095500" cy="793750"/>
          </a:xfrm>
          <a:prstGeom prst="rect">
            <a:avLst/>
          </a:prstGeom>
          <a:noFill/>
          <a:ln w="9525">
            <a:noFill/>
            <a:miter lim="800000"/>
            <a:headEnd/>
            <a:tailEnd/>
          </a:ln>
        </p:spPr>
        <p:txBody>
          <a:bodyPr>
            <a:spAutoFit/>
          </a:bodyPr>
          <a:lstStyle/>
          <a:p>
            <a:pPr>
              <a:spcBef>
                <a:spcPct val="50000"/>
              </a:spcBef>
            </a:pPr>
            <a:r>
              <a:rPr lang="en-US" sz="2300" dirty="0">
                <a:latin typeface="Arial"/>
                <a:cs typeface="Arial"/>
              </a:rPr>
              <a:t>Verizon’s </a:t>
            </a:r>
            <a:br>
              <a:rPr lang="en-US" sz="2300" dirty="0">
                <a:latin typeface="Arial"/>
                <a:cs typeface="Arial"/>
              </a:rPr>
            </a:br>
            <a:r>
              <a:rPr lang="en-US" sz="2300" dirty="0">
                <a:latin typeface="Arial"/>
                <a:cs typeface="Arial"/>
              </a:rPr>
              <a:t>profit = $1000</a:t>
            </a:r>
          </a:p>
        </p:txBody>
      </p:sp>
      <p:sp>
        <p:nvSpPr>
          <p:cNvPr id="198686" name="Text Box 30"/>
          <p:cNvSpPr txBox="1">
            <a:spLocks noChangeArrowheads="1"/>
          </p:cNvSpPr>
          <p:nvPr/>
        </p:nvSpPr>
        <p:spPr bwMode="auto">
          <a:xfrm>
            <a:off x="295275" y="869950"/>
            <a:ext cx="8266113" cy="884238"/>
          </a:xfrm>
          <a:prstGeom prst="rect">
            <a:avLst/>
          </a:prstGeom>
          <a:noFill/>
          <a:ln w="9525">
            <a:noFill/>
            <a:miter lim="800000"/>
            <a:headEnd/>
            <a:tailEnd/>
          </a:ln>
        </p:spPr>
        <p:txBody>
          <a:bodyPr/>
          <a:lstStyle/>
          <a:p>
            <a:pPr>
              <a:spcBef>
                <a:spcPct val="50000"/>
              </a:spcBef>
            </a:pPr>
            <a:r>
              <a:rPr lang="en-US" sz="2600" dirty="0">
                <a:solidFill>
                  <a:srgbClr val="0000FF"/>
                </a:solidFill>
                <a:latin typeface="Arial"/>
                <a:cs typeface="Arial"/>
              </a:rPr>
              <a:t>Each firm’s dominant strategy:  renege on agreement, </a:t>
            </a:r>
            <a:br>
              <a:rPr lang="en-US" sz="2600" dirty="0">
                <a:solidFill>
                  <a:srgbClr val="0000FF"/>
                </a:solidFill>
                <a:latin typeface="Arial"/>
                <a:cs typeface="Arial"/>
              </a:rPr>
            </a:br>
            <a:r>
              <a:rPr lang="en-US" sz="2600" dirty="0">
                <a:solidFill>
                  <a:srgbClr val="0000FF"/>
                </a:solidFill>
                <a:latin typeface="Arial"/>
                <a:cs typeface="Arial"/>
              </a:rPr>
              <a:t>produce </a:t>
            </a:r>
            <a:r>
              <a:rPr lang="en-US" sz="2600" b="1" i="1" dirty="0">
                <a:solidFill>
                  <a:srgbClr val="0000FF"/>
                </a:solidFill>
                <a:latin typeface="Arial"/>
                <a:cs typeface="Arial"/>
              </a:rPr>
              <a:t>Q</a:t>
            </a:r>
            <a:r>
              <a:rPr lang="en-US" sz="2600" dirty="0">
                <a:solidFill>
                  <a:srgbClr val="0000FF"/>
                </a:solidFill>
                <a:latin typeface="Arial"/>
                <a:cs typeface="Arial"/>
              </a:rPr>
              <a:t> = 40.</a:t>
            </a:r>
          </a:p>
        </p:txBody>
      </p:sp>
      <p:sp>
        <p:nvSpPr>
          <p:cNvPr id="2664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6" name="Rectangle 35"/>
          <p:cNvSpPr>
            <a:spLocks noChangeArrowheads="1"/>
          </p:cNvSpPr>
          <p:nvPr/>
        </p:nvSpPr>
        <p:spPr bwMode="auto">
          <a:xfrm>
            <a:off x="5607050" y="4419600"/>
            <a:ext cx="3232150" cy="1760537"/>
          </a:xfrm>
          <a:prstGeom prst="rect">
            <a:avLst/>
          </a:prstGeom>
          <a:noFill/>
          <a:ln w="47625" cmpd="sng">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3488103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686"/>
                                        </p:tgtEl>
                                        <p:attrNameLst>
                                          <p:attrName>style.visibility</p:attrName>
                                        </p:attrNameLst>
                                      </p:cBhvr>
                                      <p:to>
                                        <p:strVal val="visible"/>
                                      </p:to>
                                    </p:set>
                                    <p:animEffect transition="in" filter="fade">
                                      <p:cBhvr>
                                        <p:cTn id="7" dur="500"/>
                                        <p:tgtEl>
                                          <p:spTgt spid="1986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6" grpId="0"/>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3	   	 </a:t>
            </a:r>
            <a:r>
              <a:rPr lang="en-US" dirty="0">
                <a:solidFill>
                  <a:srgbClr val="AE1221"/>
                </a:solidFill>
              </a:rPr>
              <a:t>The fare wars game</a:t>
            </a:r>
            <a:endParaRPr lang="en-US" dirty="0"/>
          </a:p>
        </p:txBody>
      </p:sp>
      <p:sp>
        <p:nvSpPr>
          <p:cNvPr id="3" name="Content Placeholder 2"/>
          <p:cNvSpPr>
            <a:spLocks noGrp="1"/>
          </p:cNvSpPr>
          <p:nvPr>
            <p:ph idx="1"/>
          </p:nvPr>
        </p:nvSpPr>
        <p:spPr>
          <a:xfrm>
            <a:off x="347241" y="914400"/>
            <a:ext cx="8644359" cy="5534025"/>
          </a:xfrm>
        </p:spPr>
        <p:txBody>
          <a:bodyPr>
            <a:noAutofit/>
          </a:bodyPr>
          <a:lstStyle/>
          <a:p>
            <a:pPr marL="0" indent="0">
              <a:buNone/>
            </a:pPr>
            <a:r>
              <a:rPr lang="en-US" sz="3000" dirty="0">
                <a:solidFill>
                  <a:schemeClr val="accent6">
                    <a:lumMod val="50000"/>
                  </a:schemeClr>
                </a:solidFill>
              </a:rPr>
              <a:t>The players: Delta Airlines and United Airlines</a:t>
            </a:r>
          </a:p>
          <a:p>
            <a:pPr marL="0" indent="0">
              <a:buNone/>
            </a:pPr>
            <a:r>
              <a:rPr lang="en-US" sz="3000" dirty="0">
                <a:solidFill>
                  <a:schemeClr val="accent6">
                    <a:lumMod val="50000"/>
                  </a:schemeClr>
                </a:solidFill>
              </a:rPr>
              <a:t>The choice: cut fares by 50% or leave fares alone</a:t>
            </a:r>
          </a:p>
          <a:p>
            <a:pPr lvl="1"/>
            <a:r>
              <a:rPr lang="en-US" dirty="0">
                <a:solidFill>
                  <a:schemeClr val="tx1"/>
                </a:solidFill>
              </a:rPr>
              <a:t>If both airlines cut fares, each airline’s profit = $400 million</a:t>
            </a:r>
          </a:p>
          <a:p>
            <a:pPr lvl="1"/>
            <a:r>
              <a:rPr lang="en-US" dirty="0">
                <a:solidFill>
                  <a:schemeClr val="tx1"/>
                </a:solidFill>
              </a:rPr>
              <a:t>If neither airline cuts fares, each airline’s profit = $600 million </a:t>
            </a:r>
          </a:p>
          <a:p>
            <a:pPr lvl="1"/>
            <a:r>
              <a:rPr lang="en-US" dirty="0">
                <a:solidFill>
                  <a:schemeClr val="tx1"/>
                </a:solidFill>
              </a:rPr>
              <a:t>If only one airline cuts its fares, its profit = $800 million; the other airline’s profits = $200 million</a:t>
            </a:r>
          </a:p>
          <a:p>
            <a:r>
              <a:rPr lang="en-US" sz="3000" dirty="0">
                <a:solidFill>
                  <a:schemeClr val="accent6">
                    <a:lumMod val="50000"/>
                  </a:schemeClr>
                </a:solidFill>
              </a:rPr>
              <a:t>Draw the payoff matrix, find the Nash equilibrium</a:t>
            </a:r>
          </a:p>
          <a:p>
            <a:pPr marL="0" indent="0">
              <a:buNone/>
            </a:pPr>
            <a:endParaRPr lang="en-US" sz="3000"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052918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3			  </a:t>
            </a:r>
            <a:r>
              <a:rPr lang="en-US" dirty="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5" name="Rectangle 6"/>
          <p:cNvSpPr>
            <a:spLocks noChangeArrowheads="1"/>
          </p:cNvSpPr>
          <p:nvPr/>
        </p:nvSpPr>
        <p:spPr bwMode="auto">
          <a:xfrm>
            <a:off x="563563" y="914400"/>
            <a:ext cx="3233737" cy="1022350"/>
          </a:xfrm>
          <a:prstGeom prst="rect">
            <a:avLst/>
          </a:prstGeom>
          <a:noFill/>
          <a:ln w="9525">
            <a:noFill/>
            <a:miter lim="800000"/>
            <a:headEnd/>
            <a:tailEnd/>
          </a:ln>
        </p:spPr>
        <p:txBody>
          <a:bodyPr/>
          <a:lstStyle/>
          <a:p>
            <a:pPr>
              <a:lnSpc>
                <a:spcPct val="105000"/>
              </a:lnSpc>
              <a:spcBef>
                <a:spcPct val="45000"/>
              </a:spcBef>
              <a:buClr>
                <a:srgbClr val="669900"/>
              </a:buClr>
              <a:buSzPct val="120000"/>
              <a:buFont typeface="Wingdings" pitchFamily="2" charset="2"/>
              <a:buNone/>
            </a:pPr>
            <a:r>
              <a:rPr lang="en-US" sz="2600">
                <a:latin typeface="Arial"/>
                <a:cs typeface="Arial"/>
              </a:rPr>
              <a:t>Nash equilibrium:</a:t>
            </a:r>
            <a:br>
              <a:rPr lang="en-US" sz="2600">
                <a:latin typeface="Arial"/>
                <a:cs typeface="Arial"/>
              </a:rPr>
            </a:br>
            <a:r>
              <a:rPr lang="en-US" sz="2600">
                <a:solidFill>
                  <a:srgbClr val="FF0000"/>
                </a:solidFill>
                <a:latin typeface="Arial"/>
                <a:cs typeface="Arial"/>
              </a:rPr>
              <a:t>both firms cut fares</a:t>
            </a:r>
          </a:p>
        </p:txBody>
      </p:sp>
      <p:grpSp>
        <p:nvGrpSpPr>
          <p:cNvPr id="36" name="Group 35"/>
          <p:cNvGrpSpPr>
            <a:grpSpLocks/>
          </p:cNvGrpSpPr>
          <p:nvPr/>
        </p:nvGrpSpPr>
        <p:grpSpPr bwMode="auto">
          <a:xfrm>
            <a:off x="2836863" y="2325687"/>
            <a:ext cx="5983287" cy="3536950"/>
            <a:chOff x="1522" y="1296"/>
            <a:chExt cx="2421" cy="1658"/>
          </a:xfrm>
        </p:grpSpPr>
        <p:sp>
          <p:nvSpPr>
            <p:cNvPr id="37" name="AutoShape 9"/>
            <p:cNvSpPr>
              <a:spLocks noChangeArrowheads="1"/>
            </p:cNvSpPr>
            <p:nvPr/>
          </p:nvSpPr>
          <p:spPr bwMode="auto">
            <a:xfrm>
              <a:off x="152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38" name="AutoShape 10"/>
            <p:cNvSpPr>
              <a:spLocks noChangeArrowheads="1"/>
            </p:cNvSpPr>
            <p:nvPr/>
          </p:nvSpPr>
          <p:spPr bwMode="auto">
            <a:xfrm>
              <a:off x="2737" y="1298"/>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39" name="AutoShape 11"/>
            <p:cNvSpPr>
              <a:spLocks noChangeArrowheads="1"/>
            </p:cNvSpPr>
            <p:nvPr/>
          </p:nvSpPr>
          <p:spPr bwMode="auto">
            <a:xfrm>
              <a:off x="2735" y="2125"/>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40" name="AutoShape 12"/>
            <p:cNvSpPr>
              <a:spLocks noChangeArrowheads="1"/>
            </p:cNvSpPr>
            <p:nvPr/>
          </p:nvSpPr>
          <p:spPr bwMode="auto">
            <a:xfrm>
              <a:off x="1527" y="2126"/>
              <a:ext cx="1206" cy="826"/>
            </a:xfrm>
            <a:prstGeom prst="rtTriangle">
              <a:avLst/>
            </a:prstGeom>
            <a:solidFill>
              <a:srgbClr val="FFFFCC"/>
            </a:solidFill>
            <a:ln w="9525">
              <a:noFill/>
              <a:miter lim="800000"/>
              <a:headEnd/>
              <a:tailEnd/>
            </a:ln>
          </p:spPr>
          <p:txBody>
            <a:bodyPr wrap="none" anchor="ctr"/>
            <a:lstStyle/>
            <a:p>
              <a:endParaRPr lang="en-US">
                <a:latin typeface="Arial"/>
                <a:cs typeface="Arial"/>
              </a:endParaRPr>
            </a:p>
          </p:txBody>
        </p:sp>
        <p:sp>
          <p:nvSpPr>
            <p:cNvPr id="41" name="AutoShape 13"/>
            <p:cNvSpPr>
              <a:spLocks noChangeArrowheads="1"/>
            </p:cNvSpPr>
            <p:nvPr/>
          </p:nvSpPr>
          <p:spPr bwMode="auto">
            <a:xfrm rot="10800000">
              <a:off x="152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42" name="AutoShape 14"/>
            <p:cNvSpPr>
              <a:spLocks noChangeArrowheads="1"/>
            </p:cNvSpPr>
            <p:nvPr/>
          </p:nvSpPr>
          <p:spPr bwMode="auto">
            <a:xfrm rot="10800000">
              <a:off x="2732" y="1298"/>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43" name="AutoShape 15"/>
            <p:cNvSpPr>
              <a:spLocks noChangeArrowheads="1"/>
            </p:cNvSpPr>
            <p:nvPr/>
          </p:nvSpPr>
          <p:spPr bwMode="auto">
            <a:xfrm rot="10800000">
              <a:off x="2730" y="2125"/>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sp>
          <p:nvSpPr>
            <p:cNvPr id="44" name="AutoShape 16"/>
            <p:cNvSpPr>
              <a:spLocks noChangeArrowheads="1"/>
            </p:cNvSpPr>
            <p:nvPr/>
          </p:nvSpPr>
          <p:spPr bwMode="auto">
            <a:xfrm rot="10800000">
              <a:off x="1522" y="2126"/>
              <a:ext cx="1206" cy="826"/>
            </a:xfrm>
            <a:prstGeom prst="rtTriangle">
              <a:avLst/>
            </a:prstGeom>
            <a:solidFill>
              <a:srgbClr val="CCFFCC"/>
            </a:solidFill>
            <a:ln w="9525">
              <a:noFill/>
              <a:miter lim="800000"/>
              <a:headEnd/>
              <a:tailEnd/>
            </a:ln>
          </p:spPr>
          <p:txBody>
            <a:bodyPr wrap="none" anchor="ctr"/>
            <a:lstStyle/>
            <a:p>
              <a:endParaRPr lang="en-US">
                <a:latin typeface="Arial"/>
                <a:cs typeface="Arial"/>
              </a:endParaRPr>
            </a:p>
          </p:txBody>
        </p:sp>
        <p:grpSp>
          <p:nvGrpSpPr>
            <p:cNvPr id="45" name="Group 44"/>
            <p:cNvGrpSpPr>
              <a:grpSpLocks/>
            </p:cNvGrpSpPr>
            <p:nvPr/>
          </p:nvGrpSpPr>
          <p:grpSpPr bwMode="auto">
            <a:xfrm>
              <a:off x="1524" y="1296"/>
              <a:ext cx="2417" cy="1658"/>
              <a:chOff x="1335" y="1089"/>
              <a:chExt cx="2290" cy="1791"/>
            </a:xfrm>
          </p:grpSpPr>
          <p:sp>
            <p:nvSpPr>
              <p:cNvPr id="46" name="Rectangle 45"/>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47" name="Line 19"/>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48" name="Line 20"/>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49" name="Text Box 21"/>
          <p:cNvSpPr txBox="1">
            <a:spLocks noChangeArrowheads="1"/>
          </p:cNvSpPr>
          <p:nvPr/>
        </p:nvSpPr>
        <p:spPr bwMode="auto">
          <a:xfrm>
            <a:off x="3122613" y="1871662"/>
            <a:ext cx="2516187"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Cut fares</a:t>
            </a:r>
          </a:p>
        </p:txBody>
      </p:sp>
      <p:sp>
        <p:nvSpPr>
          <p:cNvPr id="50" name="Text Box 22"/>
          <p:cNvSpPr txBox="1">
            <a:spLocks noChangeArrowheads="1"/>
          </p:cNvSpPr>
          <p:nvPr/>
        </p:nvSpPr>
        <p:spPr bwMode="auto">
          <a:xfrm>
            <a:off x="6053138" y="1879600"/>
            <a:ext cx="2549525" cy="369332"/>
          </a:xfrm>
          <a:prstGeom prst="rect">
            <a:avLst/>
          </a:prstGeom>
          <a:noFill/>
          <a:ln w="9525">
            <a:noFill/>
            <a:miter lim="800000"/>
            <a:headEnd/>
            <a:tailEnd/>
          </a:ln>
        </p:spPr>
        <p:txBody>
          <a:bodyPr lIns="0" tIns="0" rIns="0" bIns="0">
            <a:spAutoFit/>
          </a:bodyPr>
          <a:lstStyle/>
          <a:p>
            <a:pPr algn="ctr">
              <a:spcBef>
                <a:spcPct val="50000"/>
              </a:spcBef>
            </a:pPr>
            <a:r>
              <a:rPr lang="en-US" sz="2400" i="1">
                <a:latin typeface="Arial"/>
                <a:cs typeface="Arial"/>
              </a:rPr>
              <a:t>Don’t cut fares</a:t>
            </a:r>
          </a:p>
        </p:txBody>
      </p:sp>
      <p:sp>
        <p:nvSpPr>
          <p:cNvPr id="51" name="Text Box 23"/>
          <p:cNvSpPr txBox="1">
            <a:spLocks noChangeArrowheads="1"/>
          </p:cNvSpPr>
          <p:nvPr/>
        </p:nvSpPr>
        <p:spPr bwMode="auto">
          <a:xfrm>
            <a:off x="779463" y="3016250"/>
            <a:ext cx="1946275" cy="369332"/>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Cut fares</a:t>
            </a:r>
          </a:p>
        </p:txBody>
      </p:sp>
      <p:sp>
        <p:nvSpPr>
          <p:cNvPr id="52" name="Text Box 24"/>
          <p:cNvSpPr txBox="1">
            <a:spLocks noChangeArrowheads="1"/>
          </p:cNvSpPr>
          <p:nvPr/>
        </p:nvSpPr>
        <p:spPr bwMode="auto">
          <a:xfrm>
            <a:off x="1203325" y="4619625"/>
            <a:ext cx="1516063" cy="738664"/>
          </a:xfrm>
          <a:prstGeom prst="rect">
            <a:avLst/>
          </a:prstGeom>
          <a:noFill/>
          <a:ln w="9525">
            <a:noFill/>
            <a:miter lim="800000"/>
            <a:headEnd/>
            <a:tailEnd/>
          </a:ln>
        </p:spPr>
        <p:txBody>
          <a:bodyPr lIns="0" tIns="0" rIns="0" bIns="0">
            <a:spAutoFit/>
          </a:bodyPr>
          <a:lstStyle/>
          <a:p>
            <a:pPr algn="r">
              <a:spcBef>
                <a:spcPct val="50000"/>
              </a:spcBef>
            </a:pPr>
            <a:r>
              <a:rPr lang="en-US" sz="2400" i="1">
                <a:latin typeface="Arial"/>
                <a:cs typeface="Arial"/>
              </a:rPr>
              <a:t>Don’t cut fares</a:t>
            </a:r>
          </a:p>
        </p:txBody>
      </p:sp>
      <p:sp>
        <p:nvSpPr>
          <p:cNvPr id="53" name="Text Box 25"/>
          <p:cNvSpPr txBox="1">
            <a:spLocks noChangeArrowheads="1"/>
          </p:cNvSpPr>
          <p:nvPr/>
        </p:nvSpPr>
        <p:spPr bwMode="auto">
          <a:xfrm>
            <a:off x="4330700" y="1176337"/>
            <a:ext cx="3000375" cy="558800"/>
          </a:xfrm>
          <a:prstGeom prst="rect">
            <a:avLst/>
          </a:prstGeom>
          <a:solidFill>
            <a:srgbClr val="CCFFCC"/>
          </a:solidFill>
          <a:ln w="9525">
            <a:solidFill>
              <a:schemeClr val="tx1"/>
            </a:solidFill>
            <a:miter lim="800000"/>
            <a:headEnd/>
            <a:tailEnd/>
          </a:ln>
        </p:spPr>
        <p:txBody>
          <a:bodyPr tIns="91440" bIns="91440">
            <a:spAutoFit/>
          </a:bodyPr>
          <a:lstStyle/>
          <a:p>
            <a:pPr algn="ctr">
              <a:spcBef>
                <a:spcPct val="50000"/>
              </a:spcBef>
            </a:pPr>
            <a:r>
              <a:rPr lang="en-US" sz="2400" b="1" dirty="0">
                <a:latin typeface="Arial"/>
                <a:cs typeface="Arial"/>
              </a:rPr>
              <a:t>Delta Airlines</a:t>
            </a:r>
          </a:p>
        </p:txBody>
      </p:sp>
      <p:sp>
        <p:nvSpPr>
          <p:cNvPr id="54" name="Text Box 26"/>
          <p:cNvSpPr txBox="1">
            <a:spLocks noChangeArrowheads="1"/>
          </p:cNvSpPr>
          <p:nvPr/>
        </p:nvSpPr>
        <p:spPr bwMode="auto">
          <a:xfrm>
            <a:off x="787400" y="3575050"/>
            <a:ext cx="1379538" cy="923925"/>
          </a:xfrm>
          <a:prstGeom prst="rect">
            <a:avLst/>
          </a:prstGeom>
          <a:solidFill>
            <a:srgbClr val="FFFFCC"/>
          </a:solidFill>
          <a:ln w="9525">
            <a:solidFill>
              <a:schemeClr val="tx1"/>
            </a:solidFill>
            <a:miter lim="800000"/>
            <a:headEnd/>
            <a:tailEnd/>
          </a:ln>
        </p:spPr>
        <p:txBody>
          <a:bodyPr tIns="91440" bIns="91440">
            <a:spAutoFit/>
          </a:bodyPr>
          <a:lstStyle/>
          <a:p>
            <a:pPr>
              <a:spcBef>
                <a:spcPct val="50000"/>
              </a:spcBef>
            </a:pPr>
            <a:r>
              <a:rPr lang="en-US" sz="2400" b="1">
                <a:latin typeface="Arial"/>
                <a:cs typeface="Arial"/>
              </a:rPr>
              <a:t>United Airlines</a:t>
            </a:r>
          </a:p>
        </p:txBody>
      </p:sp>
      <p:sp>
        <p:nvSpPr>
          <p:cNvPr id="55" name="Text Box 27"/>
          <p:cNvSpPr txBox="1">
            <a:spLocks noChangeArrowheads="1"/>
          </p:cNvSpPr>
          <p:nvPr/>
        </p:nvSpPr>
        <p:spPr bwMode="auto">
          <a:xfrm>
            <a:off x="7000875" y="4173537"/>
            <a:ext cx="1751013" cy="442913"/>
          </a:xfrm>
          <a:prstGeom prst="rect">
            <a:avLst/>
          </a:prstGeom>
          <a:noFill/>
          <a:ln w="9525">
            <a:noFill/>
            <a:miter lim="800000"/>
            <a:headEnd/>
            <a:tailEnd/>
          </a:ln>
        </p:spPr>
        <p:txBody>
          <a:bodyPr>
            <a:spAutoFit/>
          </a:bodyPr>
          <a:lstStyle/>
          <a:p>
            <a:pPr algn="r">
              <a:spcBef>
                <a:spcPct val="50000"/>
              </a:spcBef>
            </a:pPr>
            <a:r>
              <a:rPr lang="en-US" sz="2300">
                <a:latin typeface="Arial"/>
                <a:cs typeface="Arial"/>
              </a:rPr>
              <a:t>$600 million</a:t>
            </a:r>
          </a:p>
        </p:txBody>
      </p:sp>
      <p:sp>
        <p:nvSpPr>
          <p:cNvPr id="56" name="Text Box 28"/>
          <p:cNvSpPr txBox="1">
            <a:spLocks noChangeArrowheads="1"/>
          </p:cNvSpPr>
          <p:nvPr/>
        </p:nvSpPr>
        <p:spPr bwMode="auto">
          <a:xfrm>
            <a:off x="5822950" y="5383212"/>
            <a:ext cx="1906588" cy="442913"/>
          </a:xfrm>
          <a:prstGeom prst="rect">
            <a:avLst/>
          </a:prstGeom>
          <a:noFill/>
          <a:ln w="9525">
            <a:noFill/>
            <a:miter lim="800000"/>
            <a:headEnd/>
            <a:tailEnd/>
          </a:ln>
        </p:spPr>
        <p:txBody>
          <a:bodyPr>
            <a:spAutoFit/>
          </a:bodyPr>
          <a:lstStyle/>
          <a:p>
            <a:pPr>
              <a:spcBef>
                <a:spcPct val="50000"/>
              </a:spcBef>
            </a:pPr>
            <a:r>
              <a:rPr lang="en-US" sz="2300">
                <a:latin typeface="Arial"/>
                <a:cs typeface="Arial"/>
              </a:rPr>
              <a:t>$600 million</a:t>
            </a:r>
          </a:p>
        </p:txBody>
      </p:sp>
      <p:sp>
        <p:nvSpPr>
          <p:cNvPr id="57" name="Text Box 29"/>
          <p:cNvSpPr txBox="1">
            <a:spLocks noChangeArrowheads="1"/>
          </p:cNvSpPr>
          <p:nvPr/>
        </p:nvSpPr>
        <p:spPr bwMode="auto">
          <a:xfrm>
            <a:off x="6992938" y="2384425"/>
            <a:ext cx="1751012" cy="442912"/>
          </a:xfrm>
          <a:prstGeom prst="rect">
            <a:avLst/>
          </a:prstGeom>
          <a:noFill/>
          <a:ln w="9525">
            <a:noFill/>
            <a:miter lim="800000"/>
            <a:headEnd/>
            <a:tailEnd/>
          </a:ln>
        </p:spPr>
        <p:txBody>
          <a:bodyPr>
            <a:spAutoFit/>
          </a:bodyPr>
          <a:lstStyle/>
          <a:p>
            <a:pPr algn="r">
              <a:spcBef>
                <a:spcPct val="50000"/>
              </a:spcBef>
            </a:pPr>
            <a:r>
              <a:rPr lang="en-US" sz="2300">
                <a:latin typeface="Arial"/>
                <a:cs typeface="Arial"/>
              </a:rPr>
              <a:t>$200 million</a:t>
            </a:r>
          </a:p>
        </p:txBody>
      </p:sp>
      <p:sp>
        <p:nvSpPr>
          <p:cNvPr id="58" name="Text Box 30"/>
          <p:cNvSpPr txBox="1">
            <a:spLocks noChangeArrowheads="1"/>
          </p:cNvSpPr>
          <p:nvPr/>
        </p:nvSpPr>
        <p:spPr bwMode="auto">
          <a:xfrm>
            <a:off x="5848350" y="3635375"/>
            <a:ext cx="1906588" cy="442912"/>
          </a:xfrm>
          <a:prstGeom prst="rect">
            <a:avLst/>
          </a:prstGeom>
          <a:noFill/>
          <a:ln w="9525">
            <a:noFill/>
            <a:miter lim="800000"/>
            <a:headEnd/>
            <a:tailEnd/>
          </a:ln>
        </p:spPr>
        <p:txBody>
          <a:bodyPr>
            <a:spAutoFit/>
          </a:bodyPr>
          <a:lstStyle/>
          <a:p>
            <a:pPr>
              <a:spcBef>
                <a:spcPct val="50000"/>
              </a:spcBef>
            </a:pPr>
            <a:r>
              <a:rPr lang="en-US" sz="2300">
                <a:latin typeface="Arial"/>
                <a:cs typeface="Arial"/>
              </a:rPr>
              <a:t>$800 million</a:t>
            </a:r>
          </a:p>
        </p:txBody>
      </p:sp>
      <p:sp>
        <p:nvSpPr>
          <p:cNvPr id="59" name="Text Box 31"/>
          <p:cNvSpPr txBox="1">
            <a:spLocks noChangeArrowheads="1"/>
          </p:cNvSpPr>
          <p:nvPr/>
        </p:nvSpPr>
        <p:spPr bwMode="auto">
          <a:xfrm>
            <a:off x="4041775" y="4181475"/>
            <a:ext cx="1751013" cy="442912"/>
          </a:xfrm>
          <a:prstGeom prst="rect">
            <a:avLst/>
          </a:prstGeom>
          <a:noFill/>
          <a:ln w="9525">
            <a:noFill/>
            <a:miter lim="800000"/>
            <a:headEnd/>
            <a:tailEnd/>
          </a:ln>
        </p:spPr>
        <p:txBody>
          <a:bodyPr>
            <a:spAutoFit/>
          </a:bodyPr>
          <a:lstStyle/>
          <a:p>
            <a:pPr algn="r">
              <a:spcBef>
                <a:spcPct val="50000"/>
              </a:spcBef>
            </a:pPr>
            <a:r>
              <a:rPr lang="en-US" sz="2300">
                <a:latin typeface="Arial"/>
                <a:cs typeface="Arial"/>
              </a:rPr>
              <a:t>$800 million</a:t>
            </a:r>
          </a:p>
        </p:txBody>
      </p:sp>
      <p:sp>
        <p:nvSpPr>
          <p:cNvPr id="60" name="Text Box 32"/>
          <p:cNvSpPr txBox="1">
            <a:spLocks noChangeArrowheads="1"/>
          </p:cNvSpPr>
          <p:nvPr/>
        </p:nvSpPr>
        <p:spPr bwMode="auto">
          <a:xfrm>
            <a:off x="2863850" y="5391150"/>
            <a:ext cx="1906588" cy="442912"/>
          </a:xfrm>
          <a:prstGeom prst="rect">
            <a:avLst/>
          </a:prstGeom>
          <a:noFill/>
          <a:ln w="9525">
            <a:noFill/>
            <a:miter lim="800000"/>
            <a:headEnd/>
            <a:tailEnd/>
          </a:ln>
        </p:spPr>
        <p:txBody>
          <a:bodyPr>
            <a:spAutoFit/>
          </a:bodyPr>
          <a:lstStyle/>
          <a:p>
            <a:pPr>
              <a:spcBef>
                <a:spcPct val="50000"/>
              </a:spcBef>
            </a:pPr>
            <a:r>
              <a:rPr lang="en-US" sz="2300">
                <a:latin typeface="Arial"/>
                <a:cs typeface="Arial"/>
              </a:rPr>
              <a:t>$200 million</a:t>
            </a:r>
          </a:p>
        </p:txBody>
      </p:sp>
      <p:sp>
        <p:nvSpPr>
          <p:cNvPr id="61" name="Text Box 33"/>
          <p:cNvSpPr txBox="1">
            <a:spLocks noChangeArrowheads="1"/>
          </p:cNvSpPr>
          <p:nvPr/>
        </p:nvSpPr>
        <p:spPr bwMode="auto">
          <a:xfrm>
            <a:off x="4033838" y="2392362"/>
            <a:ext cx="1751012" cy="442913"/>
          </a:xfrm>
          <a:prstGeom prst="rect">
            <a:avLst/>
          </a:prstGeom>
          <a:noFill/>
          <a:ln w="9525">
            <a:noFill/>
            <a:miter lim="800000"/>
            <a:headEnd/>
            <a:tailEnd/>
          </a:ln>
        </p:spPr>
        <p:txBody>
          <a:bodyPr>
            <a:spAutoFit/>
          </a:bodyPr>
          <a:lstStyle/>
          <a:p>
            <a:pPr algn="r">
              <a:spcBef>
                <a:spcPct val="50000"/>
              </a:spcBef>
            </a:pPr>
            <a:r>
              <a:rPr lang="en-US" sz="2300">
                <a:latin typeface="Arial"/>
                <a:cs typeface="Arial"/>
              </a:rPr>
              <a:t>$400 million</a:t>
            </a:r>
          </a:p>
        </p:txBody>
      </p:sp>
      <p:sp>
        <p:nvSpPr>
          <p:cNvPr id="62" name="Text Box 34"/>
          <p:cNvSpPr txBox="1">
            <a:spLocks noChangeArrowheads="1"/>
          </p:cNvSpPr>
          <p:nvPr/>
        </p:nvSpPr>
        <p:spPr bwMode="auto">
          <a:xfrm>
            <a:off x="2889250" y="3643312"/>
            <a:ext cx="1906588" cy="442913"/>
          </a:xfrm>
          <a:prstGeom prst="rect">
            <a:avLst/>
          </a:prstGeom>
          <a:noFill/>
          <a:ln w="9525">
            <a:noFill/>
            <a:miter lim="800000"/>
            <a:headEnd/>
            <a:tailEnd/>
          </a:ln>
        </p:spPr>
        <p:txBody>
          <a:bodyPr>
            <a:spAutoFit/>
          </a:bodyPr>
          <a:lstStyle/>
          <a:p>
            <a:pPr>
              <a:spcBef>
                <a:spcPct val="50000"/>
              </a:spcBef>
            </a:pPr>
            <a:r>
              <a:rPr lang="en-US" sz="2300">
                <a:latin typeface="Arial"/>
                <a:cs typeface="Arial"/>
              </a:rPr>
              <a:t>$400 million</a:t>
            </a:r>
          </a:p>
        </p:txBody>
      </p:sp>
      <p:sp>
        <p:nvSpPr>
          <p:cNvPr id="63" name="Rectangle 35"/>
          <p:cNvSpPr>
            <a:spLocks noChangeArrowheads="1"/>
          </p:cNvSpPr>
          <p:nvPr/>
        </p:nvSpPr>
        <p:spPr bwMode="auto">
          <a:xfrm>
            <a:off x="2846388" y="2346325"/>
            <a:ext cx="2971800" cy="1760537"/>
          </a:xfrm>
          <a:prstGeom prst="rect">
            <a:avLst/>
          </a:prstGeom>
          <a:noFill/>
          <a:ln w="47625" cmpd="sng">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204647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Other Examples of </a:t>
            </a:r>
            <a:br>
              <a:rPr lang="en-US" sz="3600" dirty="0"/>
            </a:br>
            <a:r>
              <a:rPr lang="en-US" sz="3600" dirty="0"/>
              <a:t>the Prisoners’ Dilemma</a:t>
            </a:r>
          </a:p>
        </p:txBody>
      </p:sp>
      <p:sp>
        <p:nvSpPr>
          <p:cNvPr id="3" name="Content Placeholder 2"/>
          <p:cNvSpPr>
            <a:spLocks noGrp="1"/>
          </p:cNvSpPr>
          <p:nvPr>
            <p:ph idx="1"/>
          </p:nvPr>
        </p:nvSpPr>
        <p:spPr>
          <a:xfrm>
            <a:off x="277813" y="1025525"/>
            <a:ext cx="8866187" cy="5422900"/>
          </a:xfrm>
        </p:spPr>
        <p:txBody>
          <a:bodyPr/>
          <a:lstStyle/>
          <a:p>
            <a:r>
              <a:rPr lang="en-US" sz="3000" u="sng" dirty="0"/>
              <a:t>Ad Wars</a:t>
            </a:r>
          </a:p>
          <a:p>
            <a:pPr lvl="1"/>
            <a:r>
              <a:rPr lang="en-US" sz="2800" dirty="0"/>
              <a:t>Two firms spend millions on TV ads to steal business from each other.  </a:t>
            </a:r>
          </a:p>
          <a:p>
            <a:pPr lvl="1"/>
            <a:r>
              <a:rPr lang="en-US" sz="2800" dirty="0"/>
              <a:t>Each firm’s ad cancels out the effects of the other, and both firms’ profits fall by the cost of the ads.  </a:t>
            </a:r>
          </a:p>
          <a:p>
            <a:r>
              <a:rPr lang="en-US" sz="3000" u="sng" dirty="0"/>
              <a:t>Organization of Petroleum Exporting Countries </a:t>
            </a:r>
          </a:p>
          <a:p>
            <a:pPr lvl="1"/>
            <a:r>
              <a:rPr lang="en-US" sz="2800" dirty="0"/>
              <a:t>Member countries try to act like a cartel, agree to limit oil production to boost prices and profits.   </a:t>
            </a:r>
          </a:p>
          <a:p>
            <a:pPr lvl="1"/>
            <a:r>
              <a:rPr lang="en-US" sz="2800" dirty="0"/>
              <a:t>But agreements sometimes break down when individual countries renege.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318659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Other Examples of </a:t>
            </a:r>
            <a:br>
              <a:rPr lang="en-US" sz="3600" dirty="0"/>
            </a:br>
            <a:r>
              <a:rPr lang="en-US" sz="3600" dirty="0"/>
              <a:t>the Prisoners’ Dilemma</a:t>
            </a:r>
          </a:p>
        </p:txBody>
      </p:sp>
      <p:sp>
        <p:nvSpPr>
          <p:cNvPr id="3" name="Content Placeholder 2"/>
          <p:cNvSpPr>
            <a:spLocks noGrp="1"/>
          </p:cNvSpPr>
          <p:nvPr>
            <p:ph idx="1"/>
          </p:nvPr>
        </p:nvSpPr>
        <p:spPr>
          <a:xfrm>
            <a:off x="277813" y="1025525"/>
            <a:ext cx="8866187" cy="5422900"/>
          </a:xfrm>
        </p:spPr>
        <p:txBody>
          <a:bodyPr/>
          <a:lstStyle/>
          <a:p>
            <a:r>
              <a:rPr lang="en-US" sz="3200" u="sng" dirty="0"/>
              <a:t>Arms race between military superpowers </a:t>
            </a:r>
            <a:r>
              <a:rPr lang="en-US" sz="3200" dirty="0"/>
              <a:t> </a:t>
            </a:r>
          </a:p>
          <a:p>
            <a:pPr lvl="1"/>
            <a:r>
              <a:rPr lang="en-US" sz="3000" dirty="0"/>
              <a:t>Each country would be better off if both disarm, but each has a dominant strategy of arming.  </a:t>
            </a:r>
          </a:p>
          <a:p>
            <a:r>
              <a:rPr lang="en-US" sz="3200" u="sng" dirty="0"/>
              <a:t>Common resources </a:t>
            </a:r>
          </a:p>
          <a:p>
            <a:pPr lvl="1"/>
            <a:r>
              <a:rPr lang="en-US" sz="3000" dirty="0"/>
              <a:t>All would be better off if everyone conserved common resources, but each person’s dominant strategy is overusing the resources.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22259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a:t>Welfare of Society</a:t>
            </a:r>
          </a:p>
        </p:txBody>
      </p:sp>
      <p:sp>
        <p:nvSpPr>
          <p:cNvPr id="36867" name="Content Placeholder 2"/>
          <p:cNvSpPr>
            <a:spLocks noGrp="1"/>
          </p:cNvSpPr>
          <p:nvPr>
            <p:ph idx="1"/>
          </p:nvPr>
        </p:nvSpPr>
        <p:spPr/>
        <p:txBody>
          <a:bodyPr/>
          <a:lstStyle/>
          <a:p>
            <a:r>
              <a:rPr lang="en-US" altLang="en-US" dirty="0"/>
              <a:t>Noncooperative oligopoly equilibrium </a:t>
            </a:r>
          </a:p>
          <a:p>
            <a:pPr lvl="1"/>
            <a:r>
              <a:rPr lang="en-US" altLang="en-US" dirty="0"/>
              <a:t>May be bad for oligopolists</a:t>
            </a:r>
          </a:p>
          <a:p>
            <a:pPr lvl="2"/>
            <a:r>
              <a:rPr lang="en-US" altLang="en-US" dirty="0"/>
              <a:t>Prevents them from achieving monopoly profits</a:t>
            </a:r>
          </a:p>
          <a:p>
            <a:pPr lvl="1"/>
            <a:r>
              <a:rPr lang="en-US" altLang="en-US" dirty="0"/>
              <a:t>May be bad for society  </a:t>
            </a:r>
          </a:p>
          <a:p>
            <a:pPr lvl="2"/>
            <a:r>
              <a:rPr lang="en-US" altLang="en-US" dirty="0"/>
              <a:t>Examples: Arms race game, Common resource game</a:t>
            </a:r>
          </a:p>
          <a:p>
            <a:pPr lvl="1"/>
            <a:r>
              <a:rPr lang="en-US" altLang="en-US" dirty="0"/>
              <a:t>May be good for society</a:t>
            </a:r>
          </a:p>
          <a:p>
            <a:pPr lvl="2"/>
            <a:r>
              <a:rPr lang="en-US" altLang="en-US" dirty="0"/>
              <a:t>Quantity and price – closer to optimal level</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39400F5-AB92-4E2C-9E91-A6FEAB00B458}" type="slidenum">
              <a:rPr lang="en-US" altLang="en-US" sz="1200" smtClean="0">
                <a:solidFill>
                  <a:srgbClr val="002060"/>
                </a:solidFill>
              </a:rPr>
              <a:pPr eaLnBrk="1" hangingPunct="1"/>
              <a:t>29</a:t>
            </a:fld>
            <a:endParaRPr lang="en-US" altLang="en-US" sz="1200">
              <a:solidFill>
                <a:srgbClr val="002060"/>
              </a:solidFill>
            </a:endParaRP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3251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Measuring Market Concentration</a:t>
            </a:r>
            <a:endParaRPr lang="en-US" altLang="en-US" dirty="0"/>
          </a:p>
        </p:txBody>
      </p:sp>
      <p:sp>
        <p:nvSpPr>
          <p:cNvPr id="11267" name="Content Placeholder 2"/>
          <p:cNvSpPr>
            <a:spLocks noGrp="1"/>
          </p:cNvSpPr>
          <p:nvPr>
            <p:ph idx="1"/>
          </p:nvPr>
        </p:nvSpPr>
        <p:spPr/>
        <p:txBody>
          <a:bodyPr/>
          <a:lstStyle/>
          <a:p>
            <a:r>
              <a:rPr lang="en-US" altLang="en-US" dirty="0"/>
              <a:t>Concentration ratio</a:t>
            </a:r>
          </a:p>
          <a:p>
            <a:pPr lvl="1"/>
            <a:r>
              <a:rPr lang="en-US" altLang="en-US" dirty="0"/>
              <a:t>Percentage of total output in the market supplied by the four largest firms</a:t>
            </a:r>
          </a:p>
          <a:p>
            <a:pPr lvl="1"/>
            <a:r>
              <a:rPr lang="en-US" altLang="en-US" dirty="0"/>
              <a:t>The higher the concentration ratio, the less competition</a:t>
            </a:r>
          </a:p>
          <a:p>
            <a:r>
              <a:rPr lang="en-US" dirty="0"/>
              <a:t>This chapter focuses on oligopoly, a market structure with high concentration ratios.</a:t>
            </a:r>
          </a:p>
          <a:p>
            <a:endParaRPr lang="en-US" altLang="en-US" dirty="0"/>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AF121A-50EE-46E0-A530-A3451646DB19}" type="slidenum">
              <a:rPr lang="en-US" altLang="en-US" sz="1200" smtClean="0">
                <a:solidFill>
                  <a:srgbClr val="002060"/>
                </a:solidFill>
              </a:rPr>
              <a:pPr eaLnBrk="1" hangingPunct="1"/>
              <a:t>3</a:t>
            </a:fld>
            <a:endParaRPr lang="en-US" altLang="en-US" sz="120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785904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340068" y="1"/>
            <a:ext cx="7803931" cy="961900"/>
          </a:xfrm>
        </p:spPr>
        <p:txBody>
          <a:bodyPr>
            <a:noAutofit/>
          </a:bodyPr>
          <a:lstStyle/>
          <a:p>
            <a:pPr algn="ctr" eaLnBrk="1" hangingPunct="1"/>
            <a:r>
              <a:rPr lang="en-US" sz="3600" dirty="0"/>
              <a:t>Another Example:  </a:t>
            </a:r>
            <a:br>
              <a:rPr lang="en-US" sz="3600" dirty="0"/>
            </a:br>
            <a:r>
              <a:rPr lang="en-US" sz="3600" dirty="0"/>
              <a:t>Negative Campaign Ads</a:t>
            </a:r>
          </a:p>
        </p:txBody>
      </p:sp>
      <p:sp>
        <p:nvSpPr>
          <p:cNvPr id="32773" name="Rectangle 3"/>
          <p:cNvSpPr>
            <a:spLocks noGrp="1" noChangeArrowheads="1"/>
          </p:cNvSpPr>
          <p:nvPr>
            <p:ph idx="1"/>
          </p:nvPr>
        </p:nvSpPr>
        <p:spPr/>
        <p:txBody>
          <a:bodyPr/>
          <a:lstStyle/>
          <a:p>
            <a:pPr eaLnBrk="1" hangingPunct="1">
              <a:spcBef>
                <a:spcPct val="50000"/>
              </a:spcBef>
            </a:pPr>
            <a:r>
              <a:rPr lang="en-US" dirty="0"/>
              <a:t>Election with two candidates, “R” and “D.”</a:t>
            </a:r>
          </a:p>
          <a:p>
            <a:pPr lvl="1" eaLnBrk="1" hangingPunct="1">
              <a:spcBef>
                <a:spcPct val="50000"/>
              </a:spcBef>
            </a:pPr>
            <a:r>
              <a:rPr lang="en-US" sz="3000" dirty="0"/>
              <a:t>If R runs a negative ad attacking D, 3000 fewer people will vote for D (1000 of these people vote for R, the rest abstain).</a:t>
            </a:r>
          </a:p>
          <a:p>
            <a:pPr lvl="1" eaLnBrk="1" hangingPunct="1">
              <a:spcBef>
                <a:spcPct val="50000"/>
              </a:spcBef>
            </a:pPr>
            <a:r>
              <a:rPr lang="en-US" sz="3000" dirty="0"/>
              <a:t>If D runs a negative ad attacking R, R loses 3000 votes, D gains 1000, 2000 abstain.</a:t>
            </a:r>
          </a:p>
          <a:p>
            <a:pPr lvl="1" eaLnBrk="1" hangingPunct="1">
              <a:spcBef>
                <a:spcPct val="50000"/>
              </a:spcBef>
            </a:pPr>
            <a:r>
              <a:rPr lang="en-US" sz="3000" dirty="0"/>
              <a:t>R and D agree to refrain from running attack ads.  Will each of them stick to the agreement?</a:t>
            </a:r>
            <a:endParaRPr lang="en-US" dirty="0"/>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Tree>
    <p:extLst>
      <p:ext uri="{BB962C8B-B14F-4D97-AF65-F5344CB8AC3E}">
        <p14:creationId xmlns:p14="http://schemas.microsoft.com/office/powerpoint/2010/main" val="9373923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left)">
                                      <p:cBhvr>
                                        <p:cTn id="22"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pPr algn="ctr" eaLnBrk="1" hangingPunct="1"/>
            <a:r>
              <a:rPr lang="en-US" sz="3400" dirty="0"/>
              <a:t>Another Example:  Negative Campaign Ads</a:t>
            </a:r>
          </a:p>
        </p:txBody>
      </p:sp>
      <p:sp>
        <p:nvSpPr>
          <p:cNvPr id="4" name="Text Placeholder 3"/>
          <p:cNvSpPr>
            <a:spLocks noGrp="1"/>
          </p:cNvSpPr>
          <p:nvPr>
            <p:ph type="body" sz="quarter" idx="12"/>
          </p:nvPr>
        </p:nvSpPr>
        <p:spPr/>
        <p:txBody>
          <a:bodyPr/>
          <a:lstStyle/>
          <a:p>
            <a:endParaRPr lang="en-US"/>
          </a:p>
        </p:txBody>
      </p:sp>
      <p:grpSp>
        <p:nvGrpSpPr>
          <p:cNvPr id="2" name="Group 3"/>
          <p:cNvGrpSpPr>
            <a:grpSpLocks/>
          </p:cNvGrpSpPr>
          <p:nvPr/>
        </p:nvGrpSpPr>
        <p:grpSpPr bwMode="auto">
          <a:xfrm>
            <a:off x="2336800" y="2660650"/>
            <a:ext cx="6497638" cy="3536950"/>
            <a:chOff x="1522" y="1296"/>
            <a:chExt cx="2421" cy="1658"/>
          </a:xfrm>
        </p:grpSpPr>
        <p:sp>
          <p:nvSpPr>
            <p:cNvPr id="33814" name="AutoShape 4"/>
            <p:cNvSpPr>
              <a:spLocks noChangeArrowheads="1"/>
            </p:cNvSpPr>
            <p:nvPr/>
          </p:nvSpPr>
          <p:spPr bwMode="auto">
            <a:xfrm>
              <a:off x="1527" y="1298"/>
              <a:ext cx="1206" cy="826"/>
            </a:xfrm>
            <a:prstGeom prst="rtTriangle">
              <a:avLst/>
            </a:prstGeom>
            <a:solidFill>
              <a:srgbClr val="5B82FF"/>
            </a:solidFill>
            <a:ln w="9525">
              <a:noFill/>
              <a:miter lim="800000"/>
              <a:headEnd/>
              <a:tailEnd/>
            </a:ln>
          </p:spPr>
          <p:txBody>
            <a:bodyPr wrap="none" anchor="ctr"/>
            <a:lstStyle/>
            <a:p>
              <a:endParaRPr lang="en-US">
                <a:latin typeface="Arial"/>
                <a:cs typeface="Arial"/>
              </a:endParaRPr>
            </a:p>
          </p:txBody>
        </p:sp>
        <p:sp>
          <p:nvSpPr>
            <p:cNvPr id="33815" name="AutoShape 5"/>
            <p:cNvSpPr>
              <a:spLocks noChangeArrowheads="1"/>
            </p:cNvSpPr>
            <p:nvPr/>
          </p:nvSpPr>
          <p:spPr bwMode="auto">
            <a:xfrm>
              <a:off x="2737" y="1298"/>
              <a:ext cx="1206" cy="826"/>
            </a:xfrm>
            <a:prstGeom prst="rtTriangle">
              <a:avLst/>
            </a:prstGeom>
            <a:solidFill>
              <a:srgbClr val="5B82FF"/>
            </a:solidFill>
            <a:ln w="9525">
              <a:noFill/>
              <a:miter lim="800000"/>
              <a:headEnd/>
              <a:tailEnd/>
            </a:ln>
          </p:spPr>
          <p:txBody>
            <a:bodyPr wrap="none" anchor="ctr"/>
            <a:lstStyle/>
            <a:p>
              <a:endParaRPr lang="en-US">
                <a:latin typeface="Arial"/>
                <a:cs typeface="Arial"/>
              </a:endParaRPr>
            </a:p>
          </p:txBody>
        </p:sp>
        <p:sp>
          <p:nvSpPr>
            <p:cNvPr id="33816" name="AutoShape 6"/>
            <p:cNvSpPr>
              <a:spLocks noChangeArrowheads="1"/>
            </p:cNvSpPr>
            <p:nvPr/>
          </p:nvSpPr>
          <p:spPr bwMode="auto">
            <a:xfrm>
              <a:off x="2735" y="2125"/>
              <a:ext cx="1206" cy="826"/>
            </a:xfrm>
            <a:prstGeom prst="rtTriangle">
              <a:avLst/>
            </a:prstGeom>
            <a:solidFill>
              <a:srgbClr val="5B82FF"/>
            </a:solidFill>
            <a:ln w="9525">
              <a:noFill/>
              <a:miter lim="800000"/>
              <a:headEnd/>
              <a:tailEnd/>
            </a:ln>
          </p:spPr>
          <p:txBody>
            <a:bodyPr wrap="none" anchor="ctr"/>
            <a:lstStyle/>
            <a:p>
              <a:endParaRPr lang="en-US">
                <a:latin typeface="Arial"/>
                <a:cs typeface="Arial"/>
              </a:endParaRPr>
            </a:p>
          </p:txBody>
        </p:sp>
        <p:sp>
          <p:nvSpPr>
            <p:cNvPr id="33817" name="AutoShape 7"/>
            <p:cNvSpPr>
              <a:spLocks noChangeArrowheads="1"/>
            </p:cNvSpPr>
            <p:nvPr/>
          </p:nvSpPr>
          <p:spPr bwMode="auto">
            <a:xfrm>
              <a:off x="1527" y="2126"/>
              <a:ext cx="1206" cy="826"/>
            </a:xfrm>
            <a:prstGeom prst="rtTriangle">
              <a:avLst/>
            </a:prstGeom>
            <a:solidFill>
              <a:srgbClr val="5B82FF"/>
            </a:solidFill>
            <a:ln w="9525">
              <a:noFill/>
              <a:miter lim="800000"/>
              <a:headEnd/>
              <a:tailEnd/>
            </a:ln>
          </p:spPr>
          <p:txBody>
            <a:bodyPr wrap="none" anchor="ctr"/>
            <a:lstStyle/>
            <a:p>
              <a:endParaRPr lang="en-US">
                <a:latin typeface="Arial"/>
                <a:cs typeface="Arial"/>
              </a:endParaRPr>
            </a:p>
          </p:txBody>
        </p:sp>
        <p:sp>
          <p:nvSpPr>
            <p:cNvPr id="33818" name="AutoShape 8"/>
            <p:cNvSpPr>
              <a:spLocks noChangeArrowheads="1"/>
            </p:cNvSpPr>
            <p:nvPr/>
          </p:nvSpPr>
          <p:spPr bwMode="auto">
            <a:xfrm rot="10800000">
              <a:off x="1522" y="1298"/>
              <a:ext cx="1206" cy="826"/>
            </a:xfrm>
            <a:prstGeom prst="rtTriangle">
              <a:avLst/>
            </a:prstGeom>
            <a:solidFill>
              <a:srgbClr val="FF5B5B"/>
            </a:solidFill>
            <a:ln w="9525">
              <a:noFill/>
              <a:miter lim="800000"/>
              <a:headEnd/>
              <a:tailEnd/>
            </a:ln>
          </p:spPr>
          <p:txBody>
            <a:bodyPr wrap="none" anchor="ctr"/>
            <a:lstStyle/>
            <a:p>
              <a:endParaRPr lang="en-US">
                <a:latin typeface="Arial"/>
                <a:cs typeface="Arial"/>
              </a:endParaRPr>
            </a:p>
          </p:txBody>
        </p:sp>
        <p:sp>
          <p:nvSpPr>
            <p:cNvPr id="33819" name="AutoShape 9"/>
            <p:cNvSpPr>
              <a:spLocks noChangeArrowheads="1"/>
            </p:cNvSpPr>
            <p:nvPr/>
          </p:nvSpPr>
          <p:spPr bwMode="auto">
            <a:xfrm rot="10800000">
              <a:off x="2732" y="1298"/>
              <a:ext cx="1206" cy="826"/>
            </a:xfrm>
            <a:prstGeom prst="rtTriangle">
              <a:avLst/>
            </a:prstGeom>
            <a:solidFill>
              <a:srgbClr val="FF5B5B"/>
            </a:solidFill>
            <a:ln w="9525">
              <a:noFill/>
              <a:miter lim="800000"/>
              <a:headEnd/>
              <a:tailEnd/>
            </a:ln>
          </p:spPr>
          <p:txBody>
            <a:bodyPr wrap="none" anchor="ctr"/>
            <a:lstStyle/>
            <a:p>
              <a:endParaRPr lang="en-US">
                <a:latin typeface="Arial"/>
                <a:cs typeface="Arial"/>
              </a:endParaRPr>
            </a:p>
          </p:txBody>
        </p:sp>
        <p:sp>
          <p:nvSpPr>
            <p:cNvPr id="33820" name="AutoShape 10"/>
            <p:cNvSpPr>
              <a:spLocks noChangeArrowheads="1"/>
            </p:cNvSpPr>
            <p:nvPr/>
          </p:nvSpPr>
          <p:spPr bwMode="auto">
            <a:xfrm rot="10800000">
              <a:off x="2730" y="2125"/>
              <a:ext cx="1206" cy="826"/>
            </a:xfrm>
            <a:prstGeom prst="rtTriangle">
              <a:avLst/>
            </a:prstGeom>
            <a:solidFill>
              <a:srgbClr val="FF5B5B"/>
            </a:solidFill>
            <a:ln w="9525">
              <a:noFill/>
              <a:miter lim="800000"/>
              <a:headEnd/>
              <a:tailEnd/>
            </a:ln>
          </p:spPr>
          <p:txBody>
            <a:bodyPr wrap="none" anchor="ctr"/>
            <a:lstStyle/>
            <a:p>
              <a:endParaRPr lang="en-US">
                <a:latin typeface="Arial"/>
                <a:cs typeface="Arial"/>
              </a:endParaRPr>
            </a:p>
          </p:txBody>
        </p:sp>
        <p:sp>
          <p:nvSpPr>
            <p:cNvPr id="33821" name="AutoShape 11"/>
            <p:cNvSpPr>
              <a:spLocks noChangeArrowheads="1"/>
            </p:cNvSpPr>
            <p:nvPr/>
          </p:nvSpPr>
          <p:spPr bwMode="auto">
            <a:xfrm rot="10800000">
              <a:off x="1522" y="2126"/>
              <a:ext cx="1206" cy="826"/>
            </a:xfrm>
            <a:prstGeom prst="rtTriangle">
              <a:avLst/>
            </a:prstGeom>
            <a:solidFill>
              <a:srgbClr val="FF5B5B"/>
            </a:solidFill>
            <a:ln w="9525">
              <a:noFill/>
              <a:miter lim="800000"/>
              <a:headEnd/>
              <a:tailEnd/>
            </a:ln>
          </p:spPr>
          <p:txBody>
            <a:bodyPr wrap="none" anchor="ctr"/>
            <a:lstStyle/>
            <a:p>
              <a:endParaRPr lang="en-US">
                <a:latin typeface="Arial"/>
                <a:cs typeface="Arial"/>
              </a:endParaRPr>
            </a:p>
          </p:txBody>
        </p:sp>
        <p:grpSp>
          <p:nvGrpSpPr>
            <p:cNvPr id="3" name="Group 12"/>
            <p:cNvGrpSpPr>
              <a:grpSpLocks/>
            </p:cNvGrpSpPr>
            <p:nvPr/>
          </p:nvGrpSpPr>
          <p:grpSpPr bwMode="auto">
            <a:xfrm>
              <a:off x="1524" y="1296"/>
              <a:ext cx="2417" cy="1658"/>
              <a:chOff x="1335" y="1089"/>
              <a:chExt cx="2290" cy="1791"/>
            </a:xfrm>
          </p:grpSpPr>
          <p:sp>
            <p:nvSpPr>
              <p:cNvPr id="33823" name="Rectangle 13"/>
              <p:cNvSpPr>
                <a:spLocks noChangeArrowheads="1"/>
              </p:cNvSpPr>
              <p:nvPr/>
            </p:nvSpPr>
            <p:spPr bwMode="auto">
              <a:xfrm>
                <a:off x="1335" y="1089"/>
                <a:ext cx="2290" cy="1791"/>
              </a:xfrm>
              <a:prstGeom prst="rect">
                <a:avLst/>
              </a:prstGeom>
              <a:noFill/>
              <a:ln w="9525">
                <a:solidFill>
                  <a:schemeClr val="tx1"/>
                </a:solidFill>
                <a:miter lim="800000"/>
                <a:headEnd/>
                <a:tailEnd/>
              </a:ln>
            </p:spPr>
            <p:txBody>
              <a:bodyPr wrap="none" anchor="ctr"/>
              <a:lstStyle/>
              <a:p>
                <a:endParaRPr lang="en-US">
                  <a:latin typeface="Arial"/>
                  <a:cs typeface="Arial"/>
                </a:endParaRPr>
              </a:p>
            </p:txBody>
          </p:sp>
          <p:sp>
            <p:nvSpPr>
              <p:cNvPr id="33824" name="Line 14"/>
              <p:cNvSpPr>
                <a:spLocks noChangeShapeType="1"/>
              </p:cNvSpPr>
              <p:nvPr/>
            </p:nvSpPr>
            <p:spPr bwMode="auto">
              <a:xfrm>
                <a:off x="1335" y="1988"/>
                <a:ext cx="2290" cy="0"/>
              </a:xfrm>
              <a:prstGeom prst="line">
                <a:avLst/>
              </a:prstGeom>
              <a:noFill/>
              <a:ln w="9525">
                <a:solidFill>
                  <a:schemeClr val="tx1"/>
                </a:solidFill>
                <a:round/>
                <a:headEnd/>
                <a:tailEnd/>
              </a:ln>
            </p:spPr>
            <p:txBody>
              <a:bodyPr/>
              <a:lstStyle/>
              <a:p>
                <a:endParaRPr lang="en-US">
                  <a:latin typeface="Arial"/>
                  <a:cs typeface="Arial"/>
                </a:endParaRPr>
              </a:p>
            </p:txBody>
          </p:sp>
          <p:sp>
            <p:nvSpPr>
              <p:cNvPr id="33825" name="Line 15"/>
              <p:cNvSpPr>
                <a:spLocks noChangeShapeType="1"/>
              </p:cNvSpPr>
              <p:nvPr/>
            </p:nvSpPr>
            <p:spPr bwMode="auto">
              <a:xfrm>
                <a:off x="2480" y="1089"/>
                <a:ext cx="0" cy="1791"/>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33798" name="Text Box 16"/>
          <p:cNvSpPr txBox="1">
            <a:spLocks noChangeArrowheads="1"/>
          </p:cNvSpPr>
          <p:nvPr/>
        </p:nvSpPr>
        <p:spPr bwMode="auto">
          <a:xfrm>
            <a:off x="2684463" y="1868488"/>
            <a:ext cx="2541587" cy="738664"/>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Do not run attack ads (cooperate)</a:t>
            </a:r>
          </a:p>
        </p:txBody>
      </p:sp>
      <p:sp>
        <p:nvSpPr>
          <p:cNvPr id="106513" name="Text Box 20"/>
          <p:cNvSpPr txBox="1">
            <a:spLocks noChangeArrowheads="1"/>
          </p:cNvSpPr>
          <p:nvPr/>
        </p:nvSpPr>
        <p:spPr bwMode="auto">
          <a:xfrm>
            <a:off x="4281488" y="1141413"/>
            <a:ext cx="2538412" cy="558800"/>
          </a:xfrm>
          <a:prstGeom prst="rect">
            <a:avLst/>
          </a:prstGeom>
          <a:solidFill>
            <a:srgbClr val="FF5B5B"/>
          </a:solidFill>
          <a:ln w="9525">
            <a:solidFill>
              <a:schemeClr val="tx1"/>
            </a:solidFill>
            <a:miter lim="800000"/>
            <a:headEnd/>
            <a:tailEnd/>
          </a:ln>
        </p:spPr>
        <p:txBody>
          <a:bodyPr tIns="91440" bIns="91440">
            <a:spAutoFit/>
          </a:bodyPr>
          <a:lstStyle/>
          <a:p>
            <a:pPr algn="ctr">
              <a:spcBef>
                <a:spcPct val="50000"/>
              </a:spcBef>
              <a:defRPr/>
            </a:pPr>
            <a:r>
              <a:rPr lang="en-US" sz="2400" b="1">
                <a:solidFill>
                  <a:schemeClr val="bg1"/>
                </a:solidFill>
                <a:effectLst>
                  <a:outerShdw blurRad="38100" dist="38100" dir="2700000" algn="tl">
                    <a:srgbClr val="000000"/>
                  </a:outerShdw>
                </a:effectLst>
                <a:latin typeface="Arial"/>
                <a:cs typeface="Arial"/>
              </a:rPr>
              <a:t>R’s decision</a:t>
            </a:r>
          </a:p>
        </p:txBody>
      </p:sp>
      <p:sp>
        <p:nvSpPr>
          <p:cNvPr id="106514" name="Text Box 21"/>
          <p:cNvSpPr txBox="1">
            <a:spLocks noChangeArrowheads="1"/>
          </p:cNvSpPr>
          <p:nvPr/>
        </p:nvSpPr>
        <p:spPr bwMode="auto">
          <a:xfrm>
            <a:off x="192088" y="4192588"/>
            <a:ext cx="2019300" cy="558800"/>
          </a:xfrm>
          <a:prstGeom prst="rect">
            <a:avLst/>
          </a:prstGeom>
          <a:solidFill>
            <a:srgbClr val="5B82FF"/>
          </a:solidFill>
          <a:ln w="9525">
            <a:solidFill>
              <a:schemeClr val="tx1"/>
            </a:solidFill>
            <a:miter lim="800000"/>
            <a:headEnd/>
            <a:tailEnd/>
          </a:ln>
        </p:spPr>
        <p:txBody>
          <a:bodyPr tIns="91440" bIns="91440">
            <a:spAutoFit/>
          </a:bodyPr>
          <a:lstStyle/>
          <a:p>
            <a:pPr algn="ctr">
              <a:spcBef>
                <a:spcPct val="50000"/>
              </a:spcBef>
              <a:defRPr/>
            </a:pPr>
            <a:r>
              <a:rPr lang="en-US" sz="2400" b="1">
                <a:solidFill>
                  <a:schemeClr val="bg1"/>
                </a:solidFill>
                <a:effectLst>
                  <a:outerShdw blurRad="38100" dist="38100" dir="2700000" algn="tl">
                    <a:srgbClr val="000000"/>
                  </a:outerShdw>
                </a:effectLst>
                <a:latin typeface="Arial"/>
                <a:cs typeface="Arial"/>
              </a:rPr>
              <a:t>D’s decision</a:t>
            </a:r>
          </a:p>
        </p:txBody>
      </p:sp>
      <p:sp>
        <p:nvSpPr>
          <p:cNvPr id="106515" name="Text Box 22"/>
          <p:cNvSpPr txBox="1">
            <a:spLocks noChangeArrowheads="1"/>
          </p:cNvSpPr>
          <p:nvPr/>
        </p:nvSpPr>
        <p:spPr bwMode="auto">
          <a:xfrm>
            <a:off x="3649663" y="2693988"/>
            <a:ext cx="1957387" cy="793750"/>
          </a:xfrm>
          <a:prstGeom prst="rect">
            <a:avLst/>
          </a:prstGeom>
          <a:noFill/>
          <a:ln w="9525">
            <a:noFill/>
            <a:miter lim="800000"/>
            <a:headEnd/>
            <a:tailEnd/>
          </a:ln>
        </p:spPr>
        <p:txBody>
          <a:bodyPr>
            <a:spAutoFit/>
          </a:bodyPr>
          <a:lstStyle/>
          <a:p>
            <a:pPr algn="r">
              <a:spcBef>
                <a:spcPct val="50000"/>
              </a:spcBef>
              <a:defRPr/>
            </a:pPr>
            <a:r>
              <a:rPr lang="en-US" sz="2300" dirty="0">
                <a:solidFill>
                  <a:schemeClr val="bg1"/>
                </a:solidFill>
                <a:latin typeface="Arial"/>
                <a:cs typeface="Arial"/>
              </a:rPr>
              <a:t>no votes lost or gained</a:t>
            </a:r>
          </a:p>
        </p:txBody>
      </p:sp>
      <p:sp>
        <p:nvSpPr>
          <p:cNvPr id="106516" name="Text Box 23"/>
          <p:cNvSpPr txBox="1">
            <a:spLocks noChangeArrowheads="1"/>
          </p:cNvSpPr>
          <p:nvPr/>
        </p:nvSpPr>
        <p:spPr bwMode="auto">
          <a:xfrm>
            <a:off x="2368550" y="3622675"/>
            <a:ext cx="2132013" cy="793750"/>
          </a:xfrm>
          <a:prstGeom prst="rect">
            <a:avLst/>
          </a:prstGeom>
          <a:noFill/>
          <a:ln w="9525">
            <a:noFill/>
            <a:miter lim="800000"/>
            <a:headEnd/>
            <a:tailEnd/>
          </a:ln>
        </p:spPr>
        <p:txBody>
          <a:bodyPr>
            <a:spAutoFit/>
          </a:bodyPr>
          <a:lstStyle/>
          <a:p>
            <a:pPr>
              <a:spcBef>
                <a:spcPct val="50000"/>
              </a:spcBef>
              <a:defRPr/>
            </a:pPr>
            <a:r>
              <a:rPr lang="en-US" sz="2300" dirty="0">
                <a:solidFill>
                  <a:schemeClr val="bg1"/>
                </a:solidFill>
                <a:latin typeface="Arial"/>
                <a:cs typeface="Arial"/>
              </a:rPr>
              <a:t>no votes </a:t>
            </a:r>
            <a:br>
              <a:rPr lang="en-US" sz="2300" dirty="0">
                <a:solidFill>
                  <a:schemeClr val="bg1"/>
                </a:solidFill>
                <a:latin typeface="Arial"/>
                <a:cs typeface="Arial"/>
              </a:rPr>
            </a:br>
            <a:r>
              <a:rPr lang="en-US" sz="2300" dirty="0">
                <a:solidFill>
                  <a:schemeClr val="bg1"/>
                </a:solidFill>
                <a:latin typeface="Arial"/>
                <a:cs typeface="Arial"/>
              </a:rPr>
              <a:t>lost or gained</a:t>
            </a:r>
          </a:p>
        </p:txBody>
      </p:sp>
      <p:sp>
        <p:nvSpPr>
          <p:cNvPr id="106517" name="Text Box 24"/>
          <p:cNvSpPr txBox="1">
            <a:spLocks noChangeArrowheads="1"/>
          </p:cNvSpPr>
          <p:nvPr/>
        </p:nvSpPr>
        <p:spPr bwMode="auto">
          <a:xfrm>
            <a:off x="6840538" y="2693988"/>
            <a:ext cx="1979612" cy="793750"/>
          </a:xfrm>
          <a:prstGeom prst="rect">
            <a:avLst/>
          </a:prstGeom>
          <a:noFill/>
          <a:ln w="9525">
            <a:noFill/>
            <a:miter lim="800000"/>
            <a:headEnd/>
            <a:tailEnd/>
          </a:ln>
        </p:spPr>
        <p:txBody>
          <a:bodyPr>
            <a:spAutoFit/>
          </a:bodyPr>
          <a:lstStyle/>
          <a:p>
            <a:pPr algn="r">
              <a:spcBef>
                <a:spcPct val="50000"/>
              </a:spcBef>
              <a:defRPr/>
            </a:pPr>
            <a:r>
              <a:rPr lang="en-US" sz="2300">
                <a:solidFill>
                  <a:schemeClr val="bg1"/>
                </a:solidFill>
                <a:latin typeface="Arial"/>
                <a:cs typeface="Arial"/>
              </a:rPr>
              <a:t>R gains 1000 votes</a:t>
            </a:r>
          </a:p>
        </p:txBody>
      </p:sp>
      <p:sp>
        <p:nvSpPr>
          <p:cNvPr id="106518" name="Text Box 25"/>
          <p:cNvSpPr txBox="1">
            <a:spLocks noChangeArrowheads="1"/>
          </p:cNvSpPr>
          <p:nvPr/>
        </p:nvSpPr>
        <p:spPr bwMode="auto">
          <a:xfrm>
            <a:off x="6956425" y="4452938"/>
            <a:ext cx="1843088" cy="793750"/>
          </a:xfrm>
          <a:prstGeom prst="rect">
            <a:avLst/>
          </a:prstGeom>
          <a:noFill/>
          <a:ln w="9525">
            <a:noFill/>
            <a:miter lim="800000"/>
            <a:headEnd/>
            <a:tailEnd/>
          </a:ln>
        </p:spPr>
        <p:txBody>
          <a:bodyPr>
            <a:spAutoFit/>
          </a:bodyPr>
          <a:lstStyle/>
          <a:p>
            <a:pPr algn="r">
              <a:spcBef>
                <a:spcPct val="50000"/>
              </a:spcBef>
              <a:defRPr/>
            </a:pPr>
            <a:r>
              <a:rPr lang="en-US" sz="2300">
                <a:solidFill>
                  <a:schemeClr val="bg1"/>
                </a:solidFill>
                <a:latin typeface="Arial"/>
                <a:cs typeface="Arial"/>
              </a:rPr>
              <a:t>R loses 2000 votes</a:t>
            </a:r>
          </a:p>
        </p:txBody>
      </p:sp>
      <p:sp>
        <p:nvSpPr>
          <p:cNvPr id="106519" name="Text Box 26"/>
          <p:cNvSpPr txBox="1">
            <a:spLocks noChangeArrowheads="1"/>
          </p:cNvSpPr>
          <p:nvPr/>
        </p:nvSpPr>
        <p:spPr bwMode="auto">
          <a:xfrm>
            <a:off x="3444875" y="4440238"/>
            <a:ext cx="2136775" cy="793750"/>
          </a:xfrm>
          <a:prstGeom prst="rect">
            <a:avLst/>
          </a:prstGeom>
          <a:noFill/>
          <a:ln w="9525">
            <a:noFill/>
            <a:miter lim="800000"/>
            <a:headEnd/>
            <a:tailEnd/>
          </a:ln>
        </p:spPr>
        <p:txBody>
          <a:bodyPr>
            <a:spAutoFit/>
          </a:bodyPr>
          <a:lstStyle/>
          <a:p>
            <a:pPr algn="r">
              <a:spcBef>
                <a:spcPct val="50000"/>
              </a:spcBef>
              <a:defRPr/>
            </a:pPr>
            <a:r>
              <a:rPr lang="en-US" sz="2300">
                <a:solidFill>
                  <a:schemeClr val="bg1"/>
                </a:solidFill>
                <a:latin typeface="Arial"/>
                <a:cs typeface="Arial"/>
              </a:rPr>
              <a:t>R loses 3000 votes</a:t>
            </a:r>
          </a:p>
        </p:txBody>
      </p:sp>
      <p:sp>
        <p:nvSpPr>
          <p:cNvPr id="106520" name="Text Box 27"/>
          <p:cNvSpPr txBox="1">
            <a:spLocks noChangeArrowheads="1"/>
          </p:cNvSpPr>
          <p:nvPr/>
        </p:nvSpPr>
        <p:spPr bwMode="auto">
          <a:xfrm>
            <a:off x="5603875" y="3625850"/>
            <a:ext cx="1906588" cy="793750"/>
          </a:xfrm>
          <a:prstGeom prst="rect">
            <a:avLst/>
          </a:prstGeom>
          <a:noFill/>
          <a:ln w="9525">
            <a:noFill/>
            <a:miter lim="800000"/>
            <a:headEnd/>
            <a:tailEnd/>
          </a:ln>
        </p:spPr>
        <p:txBody>
          <a:bodyPr>
            <a:spAutoFit/>
          </a:bodyPr>
          <a:lstStyle/>
          <a:p>
            <a:pPr>
              <a:spcBef>
                <a:spcPct val="50000"/>
              </a:spcBef>
              <a:defRPr/>
            </a:pPr>
            <a:r>
              <a:rPr lang="en-US" sz="2300">
                <a:solidFill>
                  <a:schemeClr val="bg1"/>
                </a:solidFill>
                <a:latin typeface="Arial"/>
                <a:cs typeface="Arial"/>
              </a:rPr>
              <a:t>D loses </a:t>
            </a:r>
            <a:br>
              <a:rPr lang="en-US" sz="2300">
                <a:solidFill>
                  <a:schemeClr val="bg1"/>
                </a:solidFill>
                <a:latin typeface="Arial"/>
                <a:cs typeface="Arial"/>
              </a:rPr>
            </a:br>
            <a:r>
              <a:rPr lang="en-US" sz="2300">
                <a:solidFill>
                  <a:schemeClr val="bg1"/>
                </a:solidFill>
                <a:latin typeface="Arial"/>
                <a:cs typeface="Arial"/>
              </a:rPr>
              <a:t>3000 votes</a:t>
            </a:r>
          </a:p>
        </p:txBody>
      </p:sp>
      <p:sp>
        <p:nvSpPr>
          <p:cNvPr id="106521" name="Text Box 28"/>
          <p:cNvSpPr txBox="1">
            <a:spLocks noChangeArrowheads="1"/>
          </p:cNvSpPr>
          <p:nvPr/>
        </p:nvSpPr>
        <p:spPr bwMode="auto">
          <a:xfrm>
            <a:off x="5603875" y="5351463"/>
            <a:ext cx="1906588" cy="793750"/>
          </a:xfrm>
          <a:prstGeom prst="rect">
            <a:avLst/>
          </a:prstGeom>
          <a:noFill/>
          <a:ln w="9525">
            <a:noFill/>
            <a:miter lim="800000"/>
            <a:headEnd/>
            <a:tailEnd/>
          </a:ln>
        </p:spPr>
        <p:txBody>
          <a:bodyPr>
            <a:spAutoFit/>
          </a:bodyPr>
          <a:lstStyle/>
          <a:p>
            <a:pPr>
              <a:spcBef>
                <a:spcPct val="50000"/>
              </a:spcBef>
              <a:defRPr/>
            </a:pPr>
            <a:r>
              <a:rPr lang="en-US" sz="2300">
                <a:solidFill>
                  <a:schemeClr val="bg1"/>
                </a:solidFill>
                <a:latin typeface="Arial"/>
                <a:cs typeface="Arial"/>
              </a:rPr>
              <a:t>D loses </a:t>
            </a:r>
            <a:br>
              <a:rPr lang="en-US" sz="2300">
                <a:solidFill>
                  <a:schemeClr val="bg1"/>
                </a:solidFill>
                <a:latin typeface="Arial"/>
                <a:cs typeface="Arial"/>
              </a:rPr>
            </a:br>
            <a:r>
              <a:rPr lang="en-US" sz="2300">
                <a:solidFill>
                  <a:schemeClr val="bg1"/>
                </a:solidFill>
                <a:latin typeface="Arial"/>
                <a:cs typeface="Arial"/>
              </a:rPr>
              <a:t>2000 votes</a:t>
            </a:r>
          </a:p>
        </p:txBody>
      </p:sp>
      <p:sp>
        <p:nvSpPr>
          <p:cNvPr id="106522" name="Text Box 29"/>
          <p:cNvSpPr txBox="1">
            <a:spLocks noChangeArrowheads="1"/>
          </p:cNvSpPr>
          <p:nvPr/>
        </p:nvSpPr>
        <p:spPr bwMode="auto">
          <a:xfrm>
            <a:off x="2378075" y="5359400"/>
            <a:ext cx="2095500" cy="793750"/>
          </a:xfrm>
          <a:prstGeom prst="rect">
            <a:avLst/>
          </a:prstGeom>
          <a:noFill/>
          <a:ln w="9525">
            <a:noFill/>
            <a:miter lim="800000"/>
            <a:headEnd/>
            <a:tailEnd/>
          </a:ln>
        </p:spPr>
        <p:txBody>
          <a:bodyPr>
            <a:spAutoFit/>
          </a:bodyPr>
          <a:lstStyle/>
          <a:p>
            <a:pPr>
              <a:spcBef>
                <a:spcPct val="50000"/>
              </a:spcBef>
              <a:defRPr/>
            </a:pPr>
            <a:r>
              <a:rPr lang="en-US" sz="2300">
                <a:solidFill>
                  <a:schemeClr val="bg1"/>
                </a:solidFill>
                <a:latin typeface="Arial"/>
                <a:cs typeface="Arial"/>
              </a:rPr>
              <a:t>D gains </a:t>
            </a:r>
            <a:br>
              <a:rPr lang="en-US" sz="2300">
                <a:solidFill>
                  <a:schemeClr val="bg1"/>
                </a:solidFill>
                <a:latin typeface="Arial"/>
                <a:cs typeface="Arial"/>
              </a:rPr>
            </a:br>
            <a:r>
              <a:rPr lang="en-US" sz="2300">
                <a:solidFill>
                  <a:schemeClr val="bg1"/>
                </a:solidFill>
                <a:latin typeface="Arial"/>
                <a:cs typeface="Arial"/>
              </a:rPr>
              <a:t>1000 votes</a:t>
            </a:r>
          </a:p>
        </p:txBody>
      </p:sp>
      <p:sp>
        <p:nvSpPr>
          <p:cNvPr id="257054" name="Text Box 30"/>
          <p:cNvSpPr txBox="1">
            <a:spLocks noChangeArrowheads="1"/>
          </p:cNvSpPr>
          <p:nvPr/>
        </p:nvSpPr>
        <p:spPr bwMode="auto">
          <a:xfrm>
            <a:off x="282575" y="793750"/>
            <a:ext cx="2917825" cy="1258888"/>
          </a:xfrm>
          <a:prstGeom prst="rect">
            <a:avLst/>
          </a:prstGeom>
          <a:noFill/>
          <a:ln w="9525">
            <a:noFill/>
            <a:miter lim="800000"/>
            <a:headEnd/>
            <a:tailEnd/>
          </a:ln>
          <a:effectLst/>
        </p:spPr>
        <p:txBody>
          <a:bodyPr/>
          <a:lstStyle/>
          <a:p>
            <a:pPr>
              <a:spcBef>
                <a:spcPct val="50000"/>
              </a:spcBef>
              <a:defRPr/>
            </a:pPr>
            <a:r>
              <a:rPr lang="en-US" sz="2600" dirty="0">
                <a:solidFill>
                  <a:srgbClr val="FF0000"/>
                </a:solidFill>
                <a:effectLst>
                  <a:outerShdw blurRad="38100" dist="38100" dir="2700000" algn="tl">
                    <a:srgbClr val="C0C0C0"/>
                  </a:outerShdw>
                </a:effectLst>
                <a:latin typeface="Arial"/>
                <a:cs typeface="Arial"/>
              </a:rPr>
              <a:t>Each candidate’s dominant strategy:  </a:t>
            </a:r>
            <a:r>
              <a:rPr lang="en-US" sz="2600" b="1" i="1" dirty="0">
                <a:solidFill>
                  <a:srgbClr val="FF0000"/>
                </a:solidFill>
                <a:effectLst>
                  <a:outerShdw blurRad="38100" dist="38100" dir="2700000" algn="tl">
                    <a:srgbClr val="C0C0C0"/>
                  </a:outerShdw>
                </a:effectLst>
                <a:latin typeface="Arial"/>
                <a:cs typeface="Arial"/>
              </a:rPr>
              <a:t>run attack ads.</a:t>
            </a:r>
          </a:p>
        </p:txBody>
      </p:sp>
      <p:sp>
        <p:nvSpPr>
          <p:cNvPr id="3381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3811" name="Text Box 32"/>
          <p:cNvSpPr txBox="1">
            <a:spLocks noChangeArrowheads="1"/>
          </p:cNvSpPr>
          <p:nvPr/>
        </p:nvSpPr>
        <p:spPr bwMode="auto">
          <a:xfrm>
            <a:off x="5945188" y="1858963"/>
            <a:ext cx="2516187" cy="738664"/>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Run attack ads (defect)</a:t>
            </a:r>
          </a:p>
        </p:txBody>
      </p:sp>
      <p:sp>
        <p:nvSpPr>
          <p:cNvPr id="33812" name="Text Box 33"/>
          <p:cNvSpPr txBox="1">
            <a:spLocks noChangeArrowheads="1"/>
          </p:cNvSpPr>
          <p:nvPr/>
        </p:nvSpPr>
        <p:spPr bwMode="auto">
          <a:xfrm>
            <a:off x="363538" y="2844800"/>
            <a:ext cx="1827212" cy="1107995"/>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Do not run attack ads (cooperate)</a:t>
            </a:r>
          </a:p>
        </p:txBody>
      </p:sp>
      <p:sp>
        <p:nvSpPr>
          <p:cNvPr id="33813" name="Text Box 34"/>
          <p:cNvSpPr txBox="1">
            <a:spLocks noChangeArrowheads="1"/>
          </p:cNvSpPr>
          <p:nvPr/>
        </p:nvSpPr>
        <p:spPr bwMode="auto">
          <a:xfrm>
            <a:off x="423863" y="4879975"/>
            <a:ext cx="1601787" cy="1107995"/>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Run </a:t>
            </a:r>
            <a:br>
              <a:rPr lang="en-US" sz="2400">
                <a:latin typeface="Arial"/>
                <a:cs typeface="Arial"/>
              </a:rPr>
            </a:br>
            <a:r>
              <a:rPr lang="en-US" sz="2400">
                <a:latin typeface="Arial"/>
                <a:cs typeface="Arial"/>
              </a:rPr>
              <a:t>attack ads (defect)</a:t>
            </a:r>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31</a:t>
            </a:fld>
            <a:endParaRPr lang="en-US" dirty="0"/>
          </a:p>
        </p:txBody>
      </p:sp>
    </p:spTree>
    <p:extLst>
      <p:ext uri="{BB962C8B-B14F-4D97-AF65-F5344CB8AC3E}">
        <p14:creationId xmlns:p14="http://schemas.microsoft.com/office/powerpoint/2010/main" val="18800805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054"/>
                                        </p:tgtEl>
                                        <p:attrNameLst>
                                          <p:attrName>style.visibility</p:attrName>
                                        </p:attrNameLst>
                                      </p:cBhvr>
                                      <p:to>
                                        <p:strVal val="visible"/>
                                      </p:to>
                                    </p:set>
                                    <p:animEffect transition="in" filter="fade">
                                      <p:cBhvr>
                                        <p:cTn id="7" dur="500"/>
                                        <p:tgtEl>
                                          <p:spTgt spid="257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340068" y="1"/>
            <a:ext cx="7803931" cy="961900"/>
          </a:xfrm>
        </p:spPr>
        <p:txBody>
          <a:bodyPr>
            <a:noAutofit/>
          </a:bodyPr>
          <a:lstStyle/>
          <a:p>
            <a:pPr algn="ctr" eaLnBrk="1" hangingPunct="1"/>
            <a:r>
              <a:rPr lang="en-US" sz="3600" dirty="0"/>
              <a:t>Another Example:  </a:t>
            </a:r>
            <a:br>
              <a:rPr lang="en-US" sz="3600" dirty="0"/>
            </a:br>
            <a:r>
              <a:rPr lang="en-US" sz="3600" dirty="0"/>
              <a:t>Negative Campaign Ads</a:t>
            </a:r>
          </a:p>
        </p:txBody>
      </p:sp>
      <p:sp>
        <p:nvSpPr>
          <p:cNvPr id="34821" name="Rectangle 3"/>
          <p:cNvSpPr>
            <a:spLocks noGrp="1" noChangeArrowheads="1"/>
          </p:cNvSpPr>
          <p:nvPr>
            <p:ph idx="1"/>
          </p:nvPr>
        </p:nvSpPr>
        <p:spPr/>
        <p:txBody>
          <a:bodyPr/>
          <a:lstStyle/>
          <a:p>
            <a:pPr eaLnBrk="1" hangingPunct="1"/>
            <a:r>
              <a:rPr lang="en-US" dirty="0"/>
              <a:t>Nash equilibrium</a:t>
            </a:r>
          </a:p>
          <a:p>
            <a:pPr lvl="1" eaLnBrk="1" hangingPunct="1"/>
            <a:r>
              <a:rPr lang="en-US" dirty="0"/>
              <a:t>Both candidates run attack ads.  </a:t>
            </a:r>
          </a:p>
          <a:p>
            <a:pPr eaLnBrk="1" hangingPunct="1"/>
            <a:r>
              <a:rPr lang="en-US" dirty="0"/>
              <a:t>Effects on election outcome:  </a:t>
            </a:r>
            <a:r>
              <a:rPr lang="en-US" dirty="0">
                <a:solidFill>
                  <a:srgbClr val="C00000"/>
                </a:solidFill>
              </a:rPr>
              <a:t>NONE</a:t>
            </a:r>
            <a:r>
              <a:rPr lang="en-US" dirty="0"/>
              <a:t>  </a:t>
            </a:r>
          </a:p>
          <a:p>
            <a:pPr lvl="1" eaLnBrk="1" hangingPunct="1"/>
            <a:r>
              <a:rPr lang="en-US" dirty="0"/>
              <a:t>Each side’s ads cancel out the effects of the other side’s ads.  </a:t>
            </a:r>
          </a:p>
          <a:p>
            <a:pPr eaLnBrk="1" hangingPunct="1"/>
            <a:r>
              <a:rPr lang="en-US" dirty="0"/>
              <a:t>Effects on society:  </a:t>
            </a:r>
            <a:r>
              <a:rPr lang="en-US" dirty="0">
                <a:solidFill>
                  <a:srgbClr val="C00000"/>
                </a:solidFill>
              </a:rPr>
              <a:t>NEGATIVE</a:t>
            </a:r>
          </a:p>
          <a:p>
            <a:pPr lvl="1" eaLnBrk="1" hangingPunct="1"/>
            <a:r>
              <a:rPr lang="en-US" dirty="0"/>
              <a:t>Lower voter turnout, higher apathy about politics, less voter scrutiny of elected officials’ actions.</a:t>
            </a:r>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Tree>
    <p:extLst>
      <p:ext uri="{BB962C8B-B14F-4D97-AF65-F5344CB8AC3E}">
        <p14:creationId xmlns:p14="http://schemas.microsoft.com/office/powerpoint/2010/main" val="25753706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wipe(left)">
                                      <p:cBhvr>
                                        <p:cTn id="27" dur="500"/>
                                        <p:tgtEl>
                                          <p:spTgt spid="348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1">
                                            <p:txEl>
                                              <p:pRg st="5" end="5"/>
                                            </p:txEl>
                                          </p:spTgt>
                                        </p:tgtEl>
                                        <p:attrNameLst>
                                          <p:attrName>style.visibility</p:attrName>
                                        </p:attrNameLst>
                                      </p:cBhvr>
                                      <p:to>
                                        <p:strVal val="visible"/>
                                      </p:to>
                                    </p:set>
                                    <p:animEffect transition="in" filter="wipe(left)">
                                      <p:cBhvr>
                                        <p:cTn id="32" dur="500"/>
                                        <p:tgtEl>
                                          <p:spTgt spid="348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r>
              <a:rPr lang="en-US" altLang="en-US" sz="3800"/>
              <a:t>Why People Sometimes Cooperate</a:t>
            </a:r>
          </a:p>
        </p:txBody>
      </p:sp>
      <p:sp>
        <p:nvSpPr>
          <p:cNvPr id="37891" name="Content Placeholder 2"/>
          <p:cNvSpPr>
            <a:spLocks noGrp="1"/>
          </p:cNvSpPr>
          <p:nvPr>
            <p:ph idx="1"/>
          </p:nvPr>
        </p:nvSpPr>
        <p:spPr>
          <a:xfrm>
            <a:off x="277813" y="1025525"/>
            <a:ext cx="8866187" cy="5422900"/>
          </a:xfrm>
        </p:spPr>
        <p:txBody>
          <a:bodyPr/>
          <a:lstStyle/>
          <a:p>
            <a:pPr lvl="1"/>
            <a:r>
              <a:rPr lang="en-US" altLang="en-US" dirty="0"/>
              <a:t>When the game is repeated many times, cooperation may be possible</a:t>
            </a:r>
          </a:p>
          <a:p>
            <a:r>
              <a:rPr lang="en-US" altLang="en-US" dirty="0"/>
              <a:t>Two strategies may lead to cooperation:</a:t>
            </a:r>
          </a:p>
          <a:p>
            <a:pPr lvl="1"/>
            <a:r>
              <a:rPr lang="en-US" altLang="en-US" dirty="0"/>
              <a:t>If your rival reneges in one round, you renege in all subsequent rounds.</a:t>
            </a:r>
          </a:p>
          <a:p>
            <a:pPr lvl="1"/>
            <a:r>
              <a:rPr lang="en-US" altLang="en-US" dirty="0"/>
              <a:t>“Tit-for-tat” </a:t>
            </a:r>
            <a:br>
              <a:rPr lang="en-US" altLang="en-US" dirty="0"/>
            </a:br>
            <a:r>
              <a:rPr lang="en-US" altLang="en-US" dirty="0"/>
              <a:t>Whatever your rival does in one round </a:t>
            </a:r>
            <a:br>
              <a:rPr lang="en-US" altLang="en-US" dirty="0"/>
            </a:br>
            <a:r>
              <a:rPr lang="en-US" altLang="en-US" dirty="0"/>
              <a:t>(whether renege or cooperate), you do in the following round. </a:t>
            </a:r>
          </a:p>
          <a:p>
            <a:endParaRPr lang="en-US" altLang="en-US" dirty="0"/>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9890D6E-9F1D-42E1-880E-FB3282E54C15}" type="slidenum">
              <a:rPr lang="en-US" altLang="en-US" sz="1200" smtClean="0">
                <a:solidFill>
                  <a:srgbClr val="002060"/>
                </a:solidFill>
              </a:rPr>
              <a:pPr eaLnBrk="1" hangingPunct="1"/>
              <a:t>33</a:t>
            </a:fld>
            <a:endParaRPr lang="en-US" altLang="en-US" sz="1200">
              <a:solidFill>
                <a:srgbClr val="002060"/>
              </a:solidFill>
            </a:endParaRP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54940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t"/>
          <a:lstStyle/>
          <a:p>
            <a:r>
              <a:rPr lang="en-US" altLang="en-US"/>
              <a:t>Public Policy Toward Oligopolies</a:t>
            </a:r>
          </a:p>
        </p:txBody>
      </p:sp>
      <p:sp>
        <p:nvSpPr>
          <p:cNvPr id="40963" name="Content Placeholder 2"/>
          <p:cNvSpPr>
            <a:spLocks noGrp="1"/>
          </p:cNvSpPr>
          <p:nvPr>
            <p:ph idx="1"/>
          </p:nvPr>
        </p:nvSpPr>
        <p:spPr/>
        <p:txBody>
          <a:bodyPr/>
          <a:lstStyle/>
          <a:p>
            <a:r>
              <a:rPr lang="en-US" altLang="en-US"/>
              <a:t>Governments</a:t>
            </a:r>
          </a:p>
          <a:p>
            <a:pPr lvl="1"/>
            <a:r>
              <a:rPr lang="en-US" altLang="en-US"/>
              <a:t>Can sometimes improve market outcomes</a:t>
            </a:r>
          </a:p>
          <a:p>
            <a:r>
              <a:rPr lang="en-US" altLang="en-US"/>
              <a:t>Policymakers</a:t>
            </a:r>
          </a:p>
          <a:p>
            <a:pPr lvl="1"/>
            <a:r>
              <a:rPr lang="en-US" altLang="en-US"/>
              <a:t>Try to induce firms in an oligopoly to compete rather than cooperate</a:t>
            </a:r>
          </a:p>
          <a:p>
            <a:pPr lvl="1"/>
            <a:r>
              <a:rPr lang="en-US" altLang="en-US"/>
              <a:t>Move the allocation of resources closer to the social optimum</a:t>
            </a:r>
          </a:p>
        </p:txBody>
      </p:sp>
      <p:sp>
        <p:nvSpPr>
          <p:cNvPr id="409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8F2BF2B-2E29-4670-8893-B4336E24612B}" type="slidenum">
              <a:rPr lang="en-US" altLang="en-US" sz="1200" smtClean="0">
                <a:solidFill>
                  <a:srgbClr val="002060"/>
                </a:solidFill>
              </a:rPr>
              <a:pPr eaLnBrk="1" hangingPunct="1"/>
              <a:t>34</a:t>
            </a:fld>
            <a:endParaRPr lang="en-US" altLang="en-US" sz="1200">
              <a:solidFill>
                <a:srgbClr val="002060"/>
              </a:solidFill>
            </a:endParaRP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15815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a:t>Public Policy Toward Oligopolies</a:t>
            </a:r>
          </a:p>
        </p:txBody>
      </p:sp>
      <p:sp>
        <p:nvSpPr>
          <p:cNvPr id="41987" name="Content Placeholder 2"/>
          <p:cNvSpPr>
            <a:spLocks noGrp="1"/>
          </p:cNvSpPr>
          <p:nvPr>
            <p:ph idx="1"/>
          </p:nvPr>
        </p:nvSpPr>
        <p:spPr/>
        <p:txBody>
          <a:bodyPr/>
          <a:lstStyle/>
          <a:p>
            <a:r>
              <a:rPr lang="en-US" altLang="en-US"/>
              <a:t>Antitrust laws</a:t>
            </a:r>
          </a:p>
          <a:p>
            <a:pPr lvl="1"/>
            <a:r>
              <a:rPr lang="en-US" altLang="en-US"/>
              <a:t>The Sherman Antitrust Act, 1890</a:t>
            </a:r>
          </a:p>
          <a:p>
            <a:pPr lvl="2"/>
            <a:r>
              <a:rPr lang="en-US" altLang="en-US"/>
              <a:t>Elevated agreements among oligopolists from an unenforceable contract to a criminal conspiracy</a:t>
            </a:r>
          </a:p>
          <a:p>
            <a:pPr lvl="1"/>
            <a:r>
              <a:rPr lang="en-US" altLang="en-US"/>
              <a:t>The Clayton Act, 1914</a:t>
            </a:r>
          </a:p>
          <a:p>
            <a:pPr lvl="2"/>
            <a:r>
              <a:rPr lang="en-US" altLang="en-US"/>
              <a:t>Further strengthened the antitrust laws</a:t>
            </a:r>
          </a:p>
          <a:p>
            <a:pPr lvl="1"/>
            <a:r>
              <a:rPr lang="en-US" altLang="en-US"/>
              <a:t>Used to prevent mergers</a:t>
            </a:r>
          </a:p>
          <a:p>
            <a:pPr lvl="1"/>
            <a:r>
              <a:rPr lang="en-US" altLang="en-US"/>
              <a:t>Used to prevent oligopolists from colluding</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7E58C8-F9C8-40F7-B609-D39031E8B607}" type="slidenum">
              <a:rPr lang="en-US" altLang="en-US" sz="1200" smtClean="0">
                <a:solidFill>
                  <a:srgbClr val="002060"/>
                </a:solidFill>
              </a:rPr>
              <a:pPr eaLnBrk="1" hangingPunct="1"/>
              <a:t>35</a:t>
            </a:fld>
            <a:endParaRPr lang="en-US" altLang="en-US" sz="1200">
              <a:solidFill>
                <a:srgbClr val="002060"/>
              </a:solidFill>
            </a:endParaRP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34509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sz="3800" dirty="0"/>
              <a:t>Controversies Over Antitrust Policy</a:t>
            </a:r>
          </a:p>
        </p:txBody>
      </p:sp>
      <p:sp>
        <p:nvSpPr>
          <p:cNvPr id="230403" name="Rectangle 3"/>
          <p:cNvSpPr>
            <a:spLocks noGrp="1" noChangeArrowheads="1"/>
          </p:cNvSpPr>
          <p:nvPr>
            <p:ph idx="1"/>
          </p:nvPr>
        </p:nvSpPr>
        <p:spPr/>
        <p:txBody>
          <a:bodyPr/>
          <a:lstStyle/>
          <a:p>
            <a:pPr lvl="1" eaLnBrk="1" hangingPunct="1"/>
            <a:r>
              <a:rPr lang="en-US" dirty="0"/>
              <a:t>Most people agree that price-fixing agreements among competitors should be illegal.  </a:t>
            </a:r>
          </a:p>
          <a:p>
            <a:pPr lvl="1" eaLnBrk="1" hangingPunct="1"/>
            <a:r>
              <a:rPr lang="en-US" dirty="0"/>
              <a:t>Some economists are concerned that policymakers go too far when using antitrust laws to stifle business practices that are not necessarily harmful, and may have legitimate objectives.  </a:t>
            </a:r>
          </a:p>
          <a:p>
            <a:pPr eaLnBrk="1" hangingPunct="1"/>
            <a:r>
              <a:rPr lang="en-US" dirty="0"/>
              <a:t>We consider three such practices…</a:t>
            </a:r>
          </a:p>
        </p:txBody>
      </p:sp>
      <p:sp>
        <p:nvSpPr>
          <p:cNvPr id="389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Tree>
    <p:extLst>
      <p:ext uri="{BB962C8B-B14F-4D97-AF65-F5344CB8AC3E}">
        <p14:creationId xmlns:p14="http://schemas.microsoft.com/office/powerpoint/2010/main" val="25184127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left)">
                                      <p:cBhvr>
                                        <p:cTn id="7" dur="500"/>
                                        <p:tgtEl>
                                          <p:spTgt spid="230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wipe(left)">
                                      <p:cBhvr>
                                        <p:cTn id="12" dur="500"/>
                                        <p:tgtEl>
                                          <p:spTgt spid="230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wipe(left)">
                                      <p:cBhvr>
                                        <p:cTn id="17" dur="500"/>
                                        <p:tgtEl>
                                          <p:spTgt spid="230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bldLvl="5"/>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1340068" y="1"/>
            <a:ext cx="7803931" cy="961900"/>
          </a:xfrm>
        </p:spPr>
        <p:txBody>
          <a:bodyPr>
            <a:noAutofit/>
          </a:bodyPr>
          <a:lstStyle/>
          <a:p>
            <a:pPr algn="ctr" eaLnBrk="1" hangingPunct="1"/>
            <a:r>
              <a:rPr lang="en-US" sz="3600" dirty="0"/>
              <a:t>1.  Resale Price Maintenance </a:t>
            </a:r>
            <a:br>
              <a:rPr lang="en-US" sz="3600" dirty="0"/>
            </a:br>
            <a:r>
              <a:rPr lang="en-US" sz="3600" dirty="0"/>
              <a:t>(“Fair Trade”)</a:t>
            </a:r>
          </a:p>
        </p:txBody>
      </p:sp>
      <p:sp>
        <p:nvSpPr>
          <p:cNvPr id="39941" name="Rectangle 3"/>
          <p:cNvSpPr>
            <a:spLocks noGrp="1" noChangeArrowheads="1"/>
          </p:cNvSpPr>
          <p:nvPr>
            <p:ph idx="1"/>
          </p:nvPr>
        </p:nvSpPr>
        <p:spPr/>
        <p:txBody>
          <a:bodyPr/>
          <a:lstStyle/>
          <a:p>
            <a:pPr eaLnBrk="1" hangingPunct="1"/>
            <a:r>
              <a:rPr lang="en-US" sz="3200" dirty="0"/>
              <a:t>A manufacturer imposes lower limits on the prices retailers can charge  </a:t>
            </a:r>
          </a:p>
          <a:p>
            <a:pPr lvl="1" eaLnBrk="1" hangingPunct="1"/>
            <a:r>
              <a:rPr lang="en-US" sz="2800" dirty="0"/>
              <a:t>Often opposed because it appears to reduce competition at the retail level</a:t>
            </a:r>
          </a:p>
          <a:p>
            <a:pPr lvl="1" eaLnBrk="1" hangingPunct="1"/>
            <a:r>
              <a:rPr lang="en-US" sz="2800" dirty="0"/>
              <a:t>Yet, any market power the manufacturer has is at the wholesale level </a:t>
            </a:r>
          </a:p>
          <a:p>
            <a:pPr lvl="2" eaLnBrk="1" hangingPunct="1"/>
            <a:r>
              <a:rPr lang="en-US" dirty="0"/>
              <a:t>No gains from restricting competition at the retail level </a:t>
            </a:r>
          </a:p>
          <a:p>
            <a:pPr lvl="1" eaLnBrk="1" hangingPunct="1"/>
            <a:r>
              <a:rPr lang="en-US" sz="2800" dirty="0"/>
              <a:t>Legitimate objective: preventing discount retailers from free-riding on the services provided by full-service retailers </a:t>
            </a:r>
          </a:p>
        </p:txBody>
      </p:sp>
      <p:sp>
        <p:nvSpPr>
          <p:cNvPr id="399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Tree>
    <p:extLst>
      <p:ext uri="{BB962C8B-B14F-4D97-AF65-F5344CB8AC3E}">
        <p14:creationId xmlns:p14="http://schemas.microsoft.com/office/powerpoint/2010/main" val="21902717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left)">
                                      <p:cBhvr>
                                        <p:cTn id="12" dur="500"/>
                                        <p:tgtEl>
                                          <p:spTgt spid="39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left)">
                                      <p:cBhvr>
                                        <p:cTn id="17" dur="500"/>
                                        <p:tgtEl>
                                          <p:spTgt spid="39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1">
                                            <p:txEl>
                                              <p:pRg st="3" end="3"/>
                                            </p:txEl>
                                          </p:spTgt>
                                        </p:tgtEl>
                                        <p:attrNameLst>
                                          <p:attrName>style.visibility</p:attrName>
                                        </p:attrNameLst>
                                      </p:cBhvr>
                                      <p:to>
                                        <p:strVal val="visible"/>
                                      </p:to>
                                    </p:set>
                                    <p:animEffect transition="in" filter="wipe(left)">
                                      <p:cBhvr>
                                        <p:cTn id="22" dur="500"/>
                                        <p:tgtEl>
                                          <p:spTgt spid="399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1">
                                            <p:txEl>
                                              <p:pRg st="4" end="4"/>
                                            </p:txEl>
                                          </p:spTgt>
                                        </p:tgtEl>
                                        <p:attrNameLst>
                                          <p:attrName>style.visibility</p:attrName>
                                        </p:attrNameLst>
                                      </p:cBhvr>
                                      <p:to>
                                        <p:strVal val="visible"/>
                                      </p:to>
                                    </p:set>
                                    <p:animEffect transition="in" filter="wipe(left)">
                                      <p:cBhvr>
                                        <p:cTn id="27" dur="500"/>
                                        <p:tgtEl>
                                          <p:spTgt spid="399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Predatory Pricing</a:t>
            </a:r>
          </a:p>
        </p:txBody>
      </p:sp>
      <p:sp>
        <p:nvSpPr>
          <p:cNvPr id="3" name="Content Placeholder 2"/>
          <p:cNvSpPr>
            <a:spLocks noGrp="1"/>
          </p:cNvSpPr>
          <p:nvPr>
            <p:ph idx="1"/>
          </p:nvPr>
        </p:nvSpPr>
        <p:spPr/>
        <p:txBody>
          <a:bodyPr/>
          <a:lstStyle/>
          <a:p>
            <a:r>
              <a:rPr lang="en-US" sz="3000" dirty="0"/>
              <a:t>A firm cuts prices to prevent entry or drive a competitor out of the market</a:t>
            </a:r>
          </a:p>
          <a:p>
            <a:pPr lvl="1"/>
            <a:r>
              <a:rPr lang="en-US" sz="2800" dirty="0"/>
              <a:t>So that it can charge monopoly prices later</a:t>
            </a:r>
          </a:p>
          <a:p>
            <a:r>
              <a:rPr lang="en-US" sz="3000" dirty="0"/>
              <a:t>Illegal under antitrust laws</a:t>
            </a:r>
          </a:p>
          <a:p>
            <a:pPr lvl="1"/>
            <a:r>
              <a:rPr lang="en-US" sz="2800" dirty="0"/>
              <a:t>Difficult: when a price cut is predatory and when it is competitive &amp; beneficial to consumers?</a:t>
            </a:r>
            <a:endParaRPr lang="en-US" sz="2400" dirty="0"/>
          </a:p>
          <a:p>
            <a:r>
              <a:rPr lang="en-US" sz="3000" dirty="0"/>
              <a:t>Many economists doubt that predatory pricing is a rational strategy:</a:t>
            </a:r>
          </a:p>
          <a:p>
            <a:pPr lvl="1"/>
            <a:r>
              <a:rPr lang="en-US" sz="2800" dirty="0"/>
              <a:t>It involves selling at a loss (costly for the firm)</a:t>
            </a:r>
          </a:p>
          <a:p>
            <a:pPr lvl="1"/>
            <a:r>
              <a:rPr lang="en-US" sz="2800" dirty="0"/>
              <a:t>It can backfire</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997686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Tying</a:t>
            </a:r>
          </a:p>
        </p:txBody>
      </p:sp>
      <p:sp>
        <p:nvSpPr>
          <p:cNvPr id="3" name="Content Placeholder 2"/>
          <p:cNvSpPr>
            <a:spLocks noGrp="1"/>
          </p:cNvSpPr>
          <p:nvPr>
            <p:ph idx="1"/>
          </p:nvPr>
        </p:nvSpPr>
        <p:spPr>
          <a:xfrm>
            <a:off x="277813" y="1025525"/>
            <a:ext cx="8866187" cy="5422900"/>
          </a:xfrm>
        </p:spPr>
        <p:txBody>
          <a:bodyPr/>
          <a:lstStyle/>
          <a:p>
            <a:r>
              <a:rPr lang="en-US" sz="3000" dirty="0"/>
              <a:t>A manufacturer bundles two products together and sells them for one price </a:t>
            </a:r>
          </a:p>
          <a:p>
            <a:r>
              <a:rPr lang="en-US" sz="3000" dirty="0"/>
              <a:t>Critics </a:t>
            </a:r>
          </a:p>
          <a:p>
            <a:pPr lvl="1"/>
            <a:r>
              <a:rPr lang="en-US" sz="2800" dirty="0"/>
              <a:t>Tying gives firms more market power by connecting weak products to strong ones  </a:t>
            </a:r>
          </a:p>
          <a:p>
            <a:r>
              <a:rPr lang="en-US" sz="3000" dirty="0"/>
              <a:t>Others: tying cannot change market power</a:t>
            </a:r>
          </a:p>
          <a:p>
            <a:pPr lvl="1"/>
            <a:r>
              <a:rPr lang="en-US" sz="2800" dirty="0"/>
              <a:t>Buyers are not willing to pay more for two goods together than for the goods separately </a:t>
            </a:r>
          </a:p>
          <a:p>
            <a:r>
              <a:rPr lang="en-US" sz="3000" dirty="0"/>
              <a:t>Firms may use tying for price discrimination </a:t>
            </a:r>
          </a:p>
          <a:p>
            <a:pPr lvl="1"/>
            <a:r>
              <a:rPr lang="en-US" sz="2800" dirty="0"/>
              <a:t>Sometimes increases economic efficiency</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679753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defRPr/>
            </a:pPr>
            <a:r>
              <a:rPr lang="en-US" sz="3100" dirty="0"/>
              <a:t>Concentration Ratios in Selected U.S. Industries</a:t>
            </a:r>
          </a:p>
        </p:txBody>
      </p:sp>
      <p:graphicFrame>
        <p:nvGraphicFramePr>
          <p:cNvPr id="55352" name="Group 56"/>
          <p:cNvGraphicFramePr>
            <a:graphicFrameLocks noGrp="1"/>
          </p:cNvGraphicFramePr>
          <p:nvPr>
            <p:ph idx="4294967295"/>
            <p:extLst>
              <p:ext uri="{D42A27DB-BD31-4B8C-83A1-F6EECF244321}">
                <p14:modId xmlns:p14="http://schemas.microsoft.com/office/powerpoint/2010/main" val="393163177"/>
              </p:ext>
            </p:extLst>
          </p:nvPr>
        </p:nvGraphicFramePr>
        <p:xfrm>
          <a:off x="1219200" y="609600"/>
          <a:ext cx="6581775" cy="5661029"/>
        </p:xfrm>
        <a:graphic>
          <a:graphicData uri="http://schemas.openxmlformats.org/drawingml/2006/table">
            <a:tbl>
              <a:tblPr/>
              <a:tblGrid>
                <a:gridCol w="3251200">
                  <a:extLst>
                    <a:ext uri="{9D8B030D-6E8A-4147-A177-3AD203B41FA5}">
                      <a16:colId xmlns:a16="http://schemas.microsoft.com/office/drawing/2014/main" val="20000"/>
                    </a:ext>
                  </a:extLst>
                </a:gridCol>
                <a:gridCol w="3330575">
                  <a:extLst>
                    <a:ext uri="{9D8B030D-6E8A-4147-A177-3AD203B41FA5}">
                      <a16:colId xmlns:a16="http://schemas.microsoft.com/office/drawing/2014/main" val="20001"/>
                    </a:ext>
                  </a:extLst>
                </a:gridCol>
              </a:tblGrid>
              <a:tr h="5016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dirty="0">
                          <a:ln>
                            <a:noFill/>
                          </a:ln>
                          <a:solidFill>
                            <a:schemeClr val="tx1"/>
                          </a:solidFill>
                          <a:effectLst/>
                          <a:latin typeface="Arial" charset="0"/>
                        </a:rPr>
                        <a:t>Industry</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Concentration ratio</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Video game consoles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Tennis balls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Credit cards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Batteries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94%</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Soft drinks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94%</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Web search engines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Breakfast cereal</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Cigarettes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Greeting cards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88%</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4318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Beer</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85%</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4286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Cell phone service</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82%</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r h="4302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Autos</a:t>
                      </a:r>
                    </a:p>
                  </a:txBody>
                  <a:tcPr marL="13716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79%</a:t>
                      </a:r>
                    </a:p>
                  </a:txBody>
                  <a:tcPr marL="137160" marR="128016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2"/>
                  </a:ext>
                </a:extLst>
              </a:tr>
            </a:tbl>
          </a:graphicData>
        </a:graphic>
      </p:graphicFrame>
      <p:sp>
        <p:nvSpPr>
          <p:cNvPr id="721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Tree>
    <p:extLst>
      <p:ext uri="{BB962C8B-B14F-4D97-AF65-F5344CB8AC3E}">
        <p14:creationId xmlns:p14="http://schemas.microsoft.com/office/powerpoint/2010/main" val="2004253721"/>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3100" dirty="0"/>
              <a:t>Oligopolists can maximize profits if they form a cartel and act like a monopolist. </a:t>
            </a:r>
          </a:p>
          <a:p>
            <a:r>
              <a:rPr lang="en-US" sz="3100" dirty="0"/>
              <a:t>Yet, self-interest leads each </a:t>
            </a:r>
            <a:r>
              <a:rPr lang="en-US" sz="3100" dirty="0" err="1"/>
              <a:t>oligopolist</a:t>
            </a:r>
            <a:r>
              <a:rPr lang="en-US" sz="3100" dirty="0"/>
              <a:t> to a higher quantity and lower price than under the monopoly outcome.  </a:t>
            </a:r>
          </a:p>
          <a:p>
            <a:r>
              <a:rPr lang="en-US" sz="3100" dirty="0"/>
              <a:t>The larger the number of firms, the closer will be the quantity and price to the levels that would prevail under competition.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940850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3100" dirty="0"/>
              <a:t>The prisoners’ dilemma shows that self-interest can prevent people from cooperating, even when cooperation is in their mutual interest.  The logic of the prisoners’ dilemma applies in many situations.</a:t>
            </a:r>
          </a:p>
          <a:p>
            <a:r>
              <a:rPr lang="en-US" sz="3100" dirty="0"/>
              <a:t>Policymakers use the antitrust laws to prevent oligopolies from engaging in anticompetitive behavior such as price-fixing.  But the application of these laws is sometimes controversial.</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29621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Oligopoly</a:t>
            </a:r>
          </a:p>
        </p:txBody>
      </p:sp>
      <p:sp>
        <p:nvSpPr>
          <p:cNvPr id="3" name="Content Placeholder 2"/>
          <p:cNvSpPr>
            <a:spLocks noGrp="1"/>
          </p:cNvSpPr>
          <p:nvPr>
            <p:ph idx="1"/>
          </p:nvPr>
        </p:nvSpPr>
        <p:spPr/>
        <p:txBody>
          <a:bodyPr/>
          <a:lstStyle/>
          <a:p>
            <a:r>
              <a:rPr lang="en-US" dirty="0"/>
              <a:t>Oligopoly</a:t>
            </a:r>
          </a:p>
          <a:p>
            <a:pPr lvl="1"/>
            <a:r>
              <a:rPr lang="en-US" dirty="0"/>
              <a:t>Market structure in which only a few sellers offer similar or identical products </a:t>
            </a:r>
          </a:p>
          <a:p>
            <a:pPr lvl="1"/>
            <a:r>
              <a:rPr lang="en-US" dirty="0"/>
              <a:t>Strategic behavior in oligopoly:  </a:t>
            </a:r>
          </a:p>
          <a:p>
            <a:pPr lvl="2"/>
            <a:r>
              <a:rPr lang="en-US" dirty="0"/>
              <a:t>A firm’s decisions about P or Q can affect other firms and cause them to react  </a:t>
            </a:r>
          </a:p>
          <a:p>
            <a:pPr lvl="2"/>
            <a:r>
              <a:rPr lang="en-US" dirty="0"/>
              <a:t>The firm will consider these reactions when making decisions</a:t>
            </a:r>
          </a:p>
          <a:p>
            <a:r>
              <a:rPr lang="en-US" dirty="0"/>
              <a:t>Game theory:</a:t>
            </a:r>
            <a:r>
              <a:rPr lang="en-US" sz="3200" dirty="0">
                <a:solidFill>
                  <a:schemeClr val="tx1"/>
                </a:solidFill>
              </a:rPr>
              <a:t> the study of how people behave in strategic situations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583534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9" name="Rectangle 4"/>
          <p:cNvSpPr>
            <a:spLocks noGrp="1" noChangeArrowheads="1"/>
          </p:cNvSpPr>
          <p:nvPr>
            <p:ph type="title"/>
          </p:nvPr>
        </p:nvSpPr>
        <p:spPr/>
        <p:txBody>
          <a:bodyPr/>
          <a:lstStyle/>
          <a:p>
            <a:pPr algn="ctr" eaLnBrk="1" hangingPunct="1"/>
            <a:r>
              <a:rPr lang="en-US" sz="2800" b="1" dirty="0"/>
              <a:t>EXAMPLE:  </a:t>
            </a:r>
            <a:r>
              <a:rPr lang="en-US" sz="3200" dirty="0"/>
              <a:t>Cell Phone Duopoly in </a:t>
            </a:r>
            <a:r>
              <a:rPr lang="en-US" sz="3200" dirty="0" err="1"/>
              <a:t>Smalltown</a:t>
            </a:r>
            <a:endParaRPr lang="en-US" sz="3200" dirty="0"/>
          </a:p>
        </p:txBody>
      </p:sp>
      <p:sp>
        <p:nvSpPr>
          <p:cNvPr id="2" name="Text Placeholder 1"/>
          <p:cNvSpPr>
            <a:spLocks noGrp="1"/>
          </p:cNvSpPr>
          <p:nvPr>
            <p:ph type="body" sz="quarter" idx="12"/>
          </p:nvPr>
        </p:nvSpPr>
        <p:spPr>
          <a:xfrm>
            <a:off x="2362200" y="685800"/>
            <a:ext cx="6553200" cy="5562600"/>
          </a:xfrm>
        </p:spPr>
        <p:txBody>
          <a:bodyPr/>
          <a:lstStyle/>
          <a:p>
            <a:pPr marL="285750" indent="-285750">
              <a:lnSpc>
                <a:spcPct val="105000"/>
              </a:lnSpc>
              <a:spcBef>
                <a:spcPct val="50000"/>
              </a:spcBef>
              <a:buClr>
                <a:srgbClr val="339966"/>
              </a:buClr>
              <a:buSzPct val="120000"/>
              <a:buFont typeface="Arial" panose="020B0604020202020204" pitchFamily="34" charset="0"/>
              <a:buChar char="•"/>
            </a:pPr>
            <a:r>
              <a:rPr lang="en-US" sz="2800" dirty="0" err="1">
                <a:cs typeface="Arial"/>
              </a:rPr>
              <a:t>Smalltown</a:t>
            </a:r>
            <a:r>
              <a:rPr lang="en-US" sz="2800" dirty="0">
                <a:cs typeface="Arial"/>
              </a:rPr>
              <a:t> has 140 residents</a:t>
            </a:r>
          </a:p>
          <a:p>
            <a:pPr marL="285750" indent="-285750">
              <a:lnSpc>
                <a:spcPct val="105000"/>
              </a:lnSpc>
              <a:spcBef>
                <a:spcPct val="50000"/>
              </a:spcBef>
              <a:buClr>
                <a:srgbClr val="339966"/>
              </a:buClr>
              <a:buSzPct val="120000"/>
              <a:buFont typeface="Arial" panose="020B0604020202020204" pitchFamily="34" charset="0"/>
              <a:buChar char="•"/>
            </a:pPr>
            <a:r>
              <a:rPr lang="en-US" sz="2800" dirty="0">
                <a:cs typeface="Arial"/>
              </a:rPr>
              <a:t>The “good”:  cell phone service with unlimited anytime minutes and free phone</a:t>
            </a:r>
          </a:p>
          <a:p>
            <a:pPr marL="285750" indent="-285750">
              <a:lnSpc>
                <a:spcPct val="105000"/>
              </a:lnSpc>
              <a:spcBef>
                <a:spcPct val="50000"/>
              </a:spcBef>
              <a:buClr>
                <a:srgbClr val="339966"/>
              </a:buClr>
              <a:buSzPct val="120000"/>
              <a:buFont typeface="Arial" panose="020B0604020202020204" pitchFamily="34" charset="0"/>
              <a:buChar char="•"/>
            </a:pPr>
            <a:r>
              <a:rPr lang="en-US" sz="2800" dirty="0" err="1">
                <a:cs typeface="Arial"/>
              </a:rPr>
              <a:t>Smalltown’s</a:t>
            </a:r>
            <a:r>
              <a:rPr lang="en-US" sz="2800" dirty="0">
                <a:cs typeface="Arial"/>
              </a:rPr>
              <a:t> demand schedule</a:t>
            </a:r>
          </a:p>
          <a:p>
            <a:pPr marL="285750" indent="-285750">
              <a:lnSpc>
                <a:spcPct val="105000"/>
              </a:lnSpc>
              <a:spcBef>
                <a:spcPct val="50000"/>
              </a:spcBef>
              <a:buClr>
                <a:srgbClr val="339966"/>
              </a:buClr>
              <a:buSzPct val="120000"/>
              <a:buFont typeface="Arial" panose="020B0604020202020204" pitchFamily="34" charset="0"/>
              <a:buChar char="•"/>
            </a:pPr>
            <a:r>
              <a:rPr lang="en-US" sz="2800" dirty="0">
                <a:cs typeface="Arial"/>
              </a:rPr>
              <a:t>Two firms:  AT&amp;T, Verizon</a:t>
            </a:r>
            <a:br>
              <a:rPr lang="en-US" sz="2800" dirty="0">
                <a:cs typeface="Arial"/>
              </a:rPr>
            </a:br>
            <a:r>
              <a:rPr lang="en-US" sz="2800" dirty="0">
                <a:cs typeface="Arial"/>
              </a:rPr>
              <a:t>(</a:t>
            </a:r>
            <a:r>
              <a:rPr lang="en-US" sz="2800" b="1" dirty="0">
                <a:solidFill>
                  <a:srgbClr val="800080"/>
                </a:solidFill>
                <a:cs typeface="Arial"/>
              </a:rPr>
              <a:t>duopoly</a:t>
            </a:r>
            <a:r>
              <a:rPr lang="en-US" sz="2800" dirty="0">
                <a:cs typeface="Arial"/>
              </a:rPr>
              <a:t>:  an oligopoly with two firms)</a:t>
            </a:r>
          </a:p>
          <a:p>
            <a:pPr marL="285750" indent="-285750">
              <a:lnSpc>
                <a:spcPct val="105000"/>
              </a:lnSpc>
              <a:spcBef>
                <a:spcPct val="50000"/>
              </a:spcBef>
              <a:buClr>
                <a:srgbClr val="339966"/>
              </a:buClr>
              <a:buSzPct val="120000"/>
              <a:buFont typeface="Arial" panose="020B0604020202020204" pitchFamily="34" charset="0"/>
              <a:buChar char="•"/>
            </a:pPr>
            <a:r>
              <a:rPr lang="en-US" sz="2800" dirty="0">
                <a:cs typeface="Arial"/>
              </a:rPr>
              <a:t>Each firm’s costs:  </a:t>
            </a:r>
            <a:r>
              <a:rPr lang="en-US" sz="2800" i="1" dirty="0">
                <a:cs typeface="Arial"/>
              </a:rPr>
              <a:t>FC</a:t>
            </a:r>
            <a:r>
              <a:rPr lang="en-US" sz="2800" dirty="0">
                <a:cs typeface="Arial"/>
              </a:rPr>
              <a:t> = $0, </a:t>
            </a:r>
            <a:r>
              <a:rPr lang="en-US" sz="2800" i="1" dirty="0">
                <a:cs typeface="Arial"/>
              </a:rPr>
              <a:t>MC</a:t>
            </a:r>
            <a:r>
              <a:rPr lang="en-US" sz="2800" dirty="0">
                <a:cs typeface="Arial"/>
              </a:rPr>
              <a:t> = $10</a:t>
            </a:r>
          </a:p>
          <a:p>
            <a:pPr marL="285750" indent="-285750">
              <a:buFont typeface="Arial" panose="020B0604020202020204" pitchFamily="34" charset="0"/>
              <a:buChar char="•"/>
            </a:pPr>
            <a:endParaRPr lang="en-US" sz="2800" dirty="0"/>
          </a:p>
        </p:txBody>
      </p:sp>
      <p:graphicFrame>
        <p:nvGraphicFramePr>
          <p:cNvPr id="123199" name="Group 319"/>
          <p:cNvGraphicFramePr>
            <a:graphicFrameLocks noGrp="1"/>
          </p:cNvGraphicFramePr>
          <p:nvPr>
            <p:ph idx="4294967295"/>
            <p:extLst>
              <p:ext uri="{D42A27DB-BD31-4B8C-83A1-F6EECF244321}">
                <p14:modId xmlns:p14="http://schemas.microsoft.com/office/powerpoint/2010/main" val="904737069"/>
              </p:ext>
            </p:extLst>
          </p:nvPr>
        </p:nvGraphicFramePr>
        <p:xfrm>
          <a:off x="457200" y="685800"/>
          <a:ext cx="1855787" cy="5434015"/>
        </p:xfrm>
        <a:graphic>
          <a:graphicData uri="http://schemas.openxmlformats.org/drawingml/2006/table">
            <a:tbl>
              <a:tblPr/>
              <a:tblGrid>
                <a:gridCol w="773003">
                  <a:extLst>
                    <a:ext uri="{9D8B030D-6E8A-4147-A177-3AD203B41FA5}">
                      <a16:colId xmlns:a16="http://schemas.microsoft.com/office/drawing/2014/main" val="20000"/>
                    </a:ext>
                  </a:extLst>
                </a:gridCol>
                <a:gridCol w="1082784">
                  <a:extLst>
                    <a:ext uri="{9D8B030D-6E8A-4147-A177-3AD203B41FA5}">
                      <a16:colId xmlns:a16="http://schemas.microsoft.com/office/drawing/2014/main" val="20001"/>
                    </a:ext>
                  </a:extLst>
                </a:gridCol>
              </a:tblGrid>
              <a:tr h="7747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1" i="1" u="none" strike="noStrike" cap="none" normalizeH="0" baseline="0" dirty="0">
                          <a:ln>
                            <a:noFill/>
                          </a:ln>
                          <a:solidFill>
                            <a:schemeClr val="tx1"/>
                          </a:solidFill>
                          <a:effectLst/>
                          <a:latin typeface="Arial" charset="0"/>
                        </a:rPr>
                        <a:t>P</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1" i="1" u="none" strike="noStrike" cap="none" normalizeH="0" baseline="0" dirty="0">
                          <a:ln>
                            <a:noFill/>
                          </a:ln>
                          <a:solidFill>
                            <a:schemeClr val="tx1"/>
                          </a:solidFill>
                          <a:effectLst/>
                          <a:latin typeface="Arial" charset="0"/>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140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130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100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90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30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80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1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35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70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67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40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60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51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45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Arial" panose="020B0604020202020204" pitchFamily="34" charset="0"/>
                        <a:buNone/>
                        <a:tabLst/>
                      </a:pPr>
                      <a:r>
                        <a:rPr kumimoji="0" lang="en-US" sz="2400" b="0" i="0" u="none" strike="noStrike" cap="none" normalizeH="0" baseline="0" dirty="0">
                          <a:ln>
                            <a:noFill/>
                          </a:ln>
                          <a:solidFill>
                            <a:schemeClr val="tx1"/>
                          </a:solidFill>
                          <a:effectLst/>
                          <a:latin typeface="Arial" charset="0"/>
                        </a:rPr>
                        <a:t>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926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26420843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199"/>
                                        </p:tgtEl>
                                        <p:attrNameLst>
                                          <p:attrName>style.visibility</p:attrName>
                                        </p:attrNameLst>
                                      </p:cBhvr>
                                      <p:to>
                                        <p:strVal val="visible"/>
                                      </p:to>
                                    </p:set>
                                    <p:animEffect transition="in" filter="fade">
                                      <p:cBhvr>
                                        <p:cTn id="7" dur="500"/>
                                        <p:tgtEl>
                                          <p:spTgt spid="1231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322263" y="2409825"/>
            <a:ext cx="5243512" cy="465138"/>
          </a:xfrm>
          <a:prstGeom prst="rect">
            <a:avLst/>
          </a:prstGeom>
          <a:solidFill>
            <a:srgbClr val="99FF99"/>
          </a:solidFill>
          <a:ln w="9525">
            <a:noFill/>
            <a:miter lim="800000"/>
            <a:headEnd/>
            <a:tailEnd/>
          </a:ln>
        </p:spPr>
        <p:txBody>
          <a:bodyPr wrap="none" anchor="ctr"/>
          <a:lstStyle/>
          <a:p>
            <a:endParaRPr lang="en-US">
              <a:latin typeface="Arial"/>
              <a:cs typeface="Arial"/>
            </a:endParaRPr>
          </a:p>
        </p:txBody>
      </p:sp>
      <p:sp>
        <p:nvSpPr>
          <p:cNvPr id="125956" name="Rectangle 4"/>
          <p:cNvSpPr>
            <a:spLocks noChangeArrowheads="1"/>
          </p:cNvSpPr>
          <p:nvPr/>
        </p:nvSpPr>
        <p:spPr bwMode="auto">
          <a:xfrm>
            <a:off x="319088" y="5259388"/>
            <a:ext cx="5243512" cy="465137"/>
          </a:xfrm>
          <a:prstGeom prst="rect">
            <a:avLst/>
          </a:prstGeom>
          <a:solidFill>
            <a:srgbClr val="FF99CC"/>
          </a:solidFill>
          <a:ln w="9525">
            <a:noFill/>
            <a:miter lim="800000"/>
            <a:headEnd/>
            <a:tailEnd/>
          </a:ln>
        </p:spPr>
        <p:txBody>
          <a:bodyPr wrap="none" anchor="ctr"/>
          <a:lstStyle/>
          <a:p>
            <a:endParaRPr lang="en-US">
              <a:latin typeface="Arial"/>
              <a:cs typeface="Arial"/>
            </a:endParaRPr>
          </a:p>
        </p:txBody>
      </p:sp>
      <p:grpSp>
        <p:nvGrpSpPr>
          <p:cNvPr id="2" name="Group 82"/>
          <p:cNvGrpSpPr>
            <a:grpSpLocks/>
          </p:cNvGrpSpPr>
          <p:nvPr/>
        </p:nvGrpSpPr>
        <p:grpSpPr bwMode="auto">
          <a:xfrm>
            <a:off x="315913" y="946150"/>
            <a:ext cx="1524000" cy="5257800"/>
            <a:chOff x="199" y="596"/>
            <a:chExt cx="960" cy="3312"/>
          </a:xfrm>
        </p:grpSpPr>
        <p:sp>
          <p:nvSpPr>
            <p:cNvPr id="10309" name="Rectangle 9"/>
            <p:cNvSpPr>
              <a:spLocks noChangeArrowheads="1"/>
            </p:cNvSpPr>
            <p:nvPr/>
          </p:nvSpPr>
          <p:spPr bwMode="auto">
            <a:xfrm>
              <a:off x="633" y="3609"/>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50</a:t>
              </a:r>
            </a:p>
          </p:txBody>
        </p:sp>
        <p:sp>
          <p:nvSpPr>
            <p:cNvPr id="10310" name="Rectangle 10"/>
            <p:cNvSpPr>
              <a:spLocks noChangeArrowheads="1"/>
            </p:cNvSpPr>
            <p:nvPr/>
          </p:nvSpPr>
          <p:spPr bwMode="auto">
            <a:xfrm>
              <a:off x="199" y="3609"/>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45</a:t>
              </a:r>
            </a:p>
          </p:txBody>
        </p:sp>
        <p:sp>
          <p:nvSpPr>
            <p:cNvPr id="10311" name="Rectangle 14"/>
            <p:cNvSpPr>
              <a:spLocks noChangeArrowheads="1"/>
            </p:cNvSpPr>
            <p:nvPr/>
          </p:nvSpPr>
          <p:spPr bwMode="auto">
            <a:xfrm>
              <a:off x="633" y="3310"/>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60</a:t>
              </a:r>
            </a:p>
          </p:txBody>
        </p:sp>
        <p:sp>
          <p:nvSpPr>
            <p:cNvPr id="10312" name="Rectangle 15"/>
            <p:cNvSpPr>
              <a:spLocks noChangeArrowheads="1"/>
            </p:cNvSpPr>
            <p:nvPr/>
          </p:nvSpPr>
          <p:spPr bwMode="auto">
            <a:xfrm>
              <a:off x="199" y="3310"/>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40</a:t>
              </a:r>
            </a:p>
          </p:txBody>
        </p:sp>
        <p:sp>
          <p:nvSpPr>
            <p:cNvPr id="10313" name="Rectangle 19"/>
            <p:cNvSpPr>
              <a:spLocks noChangeArrowheads="1"/>
            </p:cNvSpPr>
            <p:nvPr/>
          </p:nvSpPr>
          <p:spPr bwMode="auto">
            <a:xfrm>
              <a:off x="633" y="3011"/>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70</a:t>
              </a:r>
            </a:p>
          </p:txBody>
        </p:sp>
        <p:sp>
          <p:nvSpPr>
            <p:cNvPr id="10314" name="Rectangle 20"/>
            <p:cNvSpPr>
              <a:spLocks noChangeArrowheads="1"/>
            </p:cNvSpPr>
            <p:nvPr/>
          </p:nvSpPr>
          <p:spPr bwMode="auto">
            <a:xfrm>
              <a:off x="199" y="3011"/>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35</a:t>
              </a:r>
            </a:p>
          </p:txBody>
        </p:sp>
        <p:sp>
          <p:nvSpPr>
            <p:cNvPr id="10315" name="Rectangle 24"/>
            <p:cNvSpPr>
              <a:spLocks noChangeArrowheads="1"/>
            </p:cNvSpPr>
            <p:nvPr/>
          </p:nvSpPr>
          <p:spPr bwMode="auto">
            <a:xfrm>
              <a:off x="633" y="2712"/>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80</a:t>
              </a:r>
            </a:p>
          </p:txBody>
        </p:sp>
        <p:sp>
          <p:nvSpPr>
            <p:cNvPr id="10316" name="Rectangle 25"/>
            <p:cNvSpPr>
              <a:spLocks noChangeArrowheads="1"/>
            </p:cNvSpPr>
            <p:nvPr/>
          </p:nvSpPr>
          <p:spPr bwMode="auto">
            <a:xfrm>
              <a:off x="199" y="2712"/>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30</a:t>
              </a:r>
            </a:p>
          </p:txBody>
        </p:sp>
        <p:sp>
          <p:nvSpPr>
            <p:cNvPr id="10317" name="Rectangle 29"/>
            <p:cNvSpPr>
              <a:spLocks noChangeArrowheads="1"/>
            </p:cNvSpPr>
            <p:nvPr/>
          </p:nvSpPr>
          <p:spPr bwMode="auto">
            <a:xfrm>
              <a:off x="633" y="2413"/>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90</a:t>
              </a:r>
            </a:p>
          </p:txBody>
        </p:sp>
        <p:sp>
          <p:nvSpPr>
            <p:cNvPr id="10318" name="Rectangle 30"/>
            <p:cNvSpPr>
              <a:spLocks noChangeArrowheads="1"/>
            </p:cNvSpPr>
            <p:nvPr/>
          </p:nvSpPr>
          <p:spPr bwMode="auto">
            <a:xfrm>
              <a:off x="199" y="2413"/>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25</a:t>
              </a:r>
            </a:p>
          </p:txBody>
        </p:sp>
        <p:sp>
          <p:nvSpPr>
            <p:cNvPr id="10319" name="Rectangle 34"/>
            <p:cNvSpPr>
              <a:spLocks noChangeArrowheads="1"/>
            </p:cNvSpPr>
            <p:nvPr/>
          </p:nvSpPr>
          <p:spPr bwMode="auto">
            <a:xfrm>
              <a:off x="633" y="2114"/>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10320" name="Rectangle 35"/>
            <p:cNvSpPr>
              <a:spLocks noChangeArrowheads="1"/>
            </p:cNvSpPr>
            <p:nvPr/>
          </p:nvSpPr>
          <p:spPr bwMode="auto">
            <a:xfrm>
              <a:off x="199" y="2114"/>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20</a:t>
              </a:r>
            </a:p>
          </p:txBody>
        </p:sp>
        <p:sp>
          <p:nvSpPr>
            <p:cNvPr id="10321" name="Rectangle 39"/>
            <p:cNvSpPr>
              <a:spLocks noChangeArrowheads="1"/>
            </p:cNvSpPr>
            <p:nvPr/>
          </p:nvSpPr>
          <p:spPr bwMode="auto">
            <a:xfrm>
              <a:off x="633" y="1815"/>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dirty="0">
                  <a:latin typeface="Arial"/>
                  <a:cs typeface="Arial"/>
                </a:rPr>
                <a:t>110</a:t>
              </a:r>
            </a:p>
          </p:txBody>
        </p:sp>
        <p:sp>
          <p:nvSpPr>
            <p:cNvPr id="10322" name="Rectangle 40"/>
            <p:cNvSpPr>
              <a:spLocks noChangeArrowheads="1"/>
            </p:cNvSpPr>
            <p:nvPr/>
          </p:nvSpPr>
          <p:spPr bwMode="auto">
            <a:xfrm>
              <a:off x="199" y="1815"/>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15</a:t>
              </a:r>
            </a:p>
          </p:txBody>
        </p:sp>
        <p:sp>
          <p:nvSpPr>
            <p:cNvPr id="10323" name="Rectangle 44"/>
            <p:cNvSpPr>
              <a:spLocks noChangeArrowheads="1"/>
            </p:cNvSpPr>
            <p:nvPr/>
          </p:nvSpPr>
          <p:spPr bwMode="auto">
            <a:xfrm>
              <a:off x="633" y="1516"/>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120</a:t>
              </a:r>
            </a:p>
          </p:txBody>
        </p:sp>
        <p:sp>
          <p:nvSpPr>
            <p:cNvPr id="10324" name="Rectangle 45"/>
            <p:cNvSpPr>
              <a:spLocks noChangeArrowheads="1"/>
            </p:cNvSpPr>
            <p:nvPr/>
          </p:nvSpPr>
          <p:spPr bwMode="auto">
            <a:xfrm>
              <a:off x="199" y="1516"/>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a:t>
              </a:r>
            </a:p>
          </p:txBody>
        </p:sp>
        <p:sp>
          <p:nvSpPr>
            <p:cNvPr id="10325" name="Rectangle 49"/>
            <p:cNvSpPr>
              <a:spLocks noChangeArrowheads="1"/>
            </p:cNvSpPr>
            <p:nvPr/>
          </p:nvSpPr>
          <p:spPr bwMode="auto">
            <a:xfrm>
              <a:off x="633" y="1217"/>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130</a:t>
              </a:r>
            </a:p>
          </p:txBody>
        </p:sp>
        <p:sp>
          <p:nvSpPr>
            <p:cNvPr id="10326" name="Rectangle 50"/>
            <p:cNvSpPr>
              <a:spLocks noChangeArrowheads="1"/>
            </p:cNvSpPr>
            <p:nvPr/>
          </p:nvSpPr>
          <p:spPr bwMode="auto">
            <a:xfrm>
              <a:off x="199" y="1217"/>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a:t>
              </a:r>
            </a:p>
          </p:txBody>
        </p:sp>
        <p:sp>
          <p:nvSpPr>
            <p:cNvPr id="10327" name="Rectangle 54"/>
            <p:cNvSpPr>
              <a:spLocks noChangeArrowheads="1"/>
            </p:cNvSpPr>
            <p:nvPr/>
          </p:nvSpPr>
          <p:spPr bwMode="auto">
            <a:xfrm>
              <a:off x="633" y="918"/>
              <a:ext cx="526"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140</a:t>
              </a:r>
            </a:p>
          </p:txBody>
        </p:sp>
        <p:sp>
          <p:nvSpPr>
            <p:cNvPr id="10328" name="Rectangle 55"/>
            <p:cNvSpPr>
              <a:spLocks noChangeArrowheads="1"/>
            </p:cNvSpPr>
            <p:nvPr/>
          </p:nvSpPr>
          <p:spPr bwMode="auto">
            <a:xfrm>
              <a:off x="199" y="918"/>
              <a:ext cx="434" cy="299"/>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10329" name="Rectangle 59"/>
            <p:cNvSpPr>
              <a:spLocks noChangeArrowheads="1"/>
            </p:cNvSpPr>
            <p:nvPr/>
          </p:nvSpPr>
          <p:spPr bwMode="auto">
            <a:xfrm>
              <a:off x="633" y="596"/>
              <a:ext cx="526" cy="322"/>
            </a:xfrm>
            <a:prstGeom prst="rect">
              <a:avLst/>
            </a:prstGeom>
            <a:no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b="1" i="1">
                  <a:latin typeface="Arial"/>
                  <a:cs typeface="Arial"/>
                </a:rPr>
                <a:t>Q</a:t>
              </a:r>
            </a:p>
          </p:txBody>
        </p:sp>
        <p:sp>
          <p:nvSpPr>
            <p:cNvPr id="10330" name="Rectangle 60"/>
            <p:cNvSpPr>
              <a:spLocks noChangeArrowheads="1"/>
            </p:cNvSpPr>
            <p:nvPr/>
          </p:nvSpPr>
          <p:spPr bwMode="auto">
            <a:xfrm>
              <a:off x="199" y="596"/>
              <a:ext cx="434" cy="322"/>
            </a:xfrm>
            <a:prstGeom prst="rect">
              <a:avLst/>
            </a:prstGeom>
            <a:no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b="1" i="1">
                  <a:latin typeface="Arial"/>
                  <a:cs typeface="Arial"/>
                </a:rPr>
                <a:t>P</a:t>
              </a:r>
            </a:p>
          </p:txBody>
        </p:sp>
      </p:grpSp>
      <p:grpSp>
        <p:nvGrpSpPr>
          <p:cNvPr id="3" name="Group 85"/>
          <p:cNvGrpSpPr>
            <a:grpSpLocks/>
          </p:cNvGrpSpPr>
          <p:nvPr/>
        </p:nvGrpSpPr>
        <p:grpSpPr bwMode="auto">
          <a:xfrm>
            <a:off x="4368800" y="946150"/>
            <a:ext cx="1196975" cy="5257800"/>
            <a:chOff x="2752" y="596"/>
            <a:chExt cx="754" cy="3312"/>
          </a:xfrm>
        </p:grpSpPr>
        <p:sp>
          <p:nvSpPr>
            <p:cNvPr id="10298" name="Rectangle 6"/>
            <p:cNvSpPr>
              <a:spLocks noChangeArrowheads="1"/>
            </p:cNvSpPr>
            <p:nvPr/>
          </p:nvSpPr>
          <p:spPr bwMode="auto">
            <a:xfrm>
              <a:off x="2752" y="3609"/>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1,750</a:t>
              </a:r>
            </a:p>
          </p:txBody>
        </p:sp>
        <p:sp>
          <p:nvSpPr>
            <p:cNvPr id="10299" name="Rectangle 11"/>
            <p:cNvSpPr>
              <a:spLocks noChangeArrowheads="1"/>
            </p:cNvSpPr>
            <p:nvPr/>
          </p:nvSpPr>
          <p:spPr bwMode="auto">
            <a:xfrm>
              <a:off x="2752" y="3310"/>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1,800</a:t>
              </a:r>
            </a:p>
          </p:txBody>
        </p:sp>
        <p:sp>
          <p:nvSpPr>
            <p:cNvPr id="10300" name="Rectangle 16"/>
            <p:cNvSpPr>
              <a:spLocks noChangeArrowheads="1"/>
            </p:cNvSpPr>
            <p:nvPr/>
          </p:nvSpPr>
          <p:spPr bwMode="auto">
            <a:xfrm>
              <a:off x="2752" y="3011"/>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1,750</a:t>
              </a:r>
            </a:p>
          </p:txBody>
        </p:sp>
        <p:sp>
          <p:nvSpPr>
            <p:cNvPr id="10301" name="Rectangle 21"/>
            <p:cNvSpPr>
              <a:spLocks noChangeArrowheads="1"/>
            </p:cNvSpPr>
            <p:nvPr/>
          </p:nvSpPr>
          <p:spPr bwMode="auto">
            <a:xfrm>
              <a:off x="2752" y="2712"/>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1,600</a:t>
              </a:r>
            </a:p>
          </p:txBody>
        </p:sp>
        <p:sp>
          <p:nvSpPr>
            <p:cNvPr id="10302" name="Rectangle 26"/>
            <p:cNvSpPr>
              <a:spLocks noChangeArrowheads="1"/>
            </p:cNvSpPr>
            <p:nvPr/>
          </p:nvSpPr>
          <p:spPr bwMode="auto">
            <a:xfrm>
              <a:off x="2752" y="2413"/>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1,350</a:t>
              </a:r>
            </a:p>
          </p:txBody>
        </p:sp>
        <p:sp>
          <p:nvSpPr>
            <p:cNvPr id="10303" name="Rectangle 31"/>
            <p:cNvSpPr>
              <a:spLocks noChangeArrowheads="1"/>
            </p:cNvSpPr>
            <p:nvPr/>
          </p:nvSpPr>
          <p:spPr bwMode="auto">
            <a:xfrm>
              <a:off x="2752" y="2114"/>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1,000</a:t>
              </a:r>
            </a:p>
          </p:txBody>
        </p:sp>
        <p:sp>
          <p:nvSpPr>
            <p:cNvPr id="10304" name="Rectangle 36"/>
            <p:cNvSpPr>
              <a:spLocks noChangeArrowheads="1"/>
            </p:cNvSpPr>
            <p:nvPr/>
          </p:nvSpPr>
          <p:spPr bwMode="auto">
            <a:xfrm>
              <a:off x="2752" y="1815"/>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550</a:t>
              </a:r>
            </a:p>
          </p:txBody>
        </p:sp>
        <p:sp>
          <p:nvSpPr>
            <p:cNvPr id="10305" name="Rectangle 41"/>
            <p:cNvSpPr>
              <a:spLocks noChangeArrowheads="1"/>
            </p:cNvSpPr>
            <p:nvPr/>
          </p:nvSpPr>
          <p:spPr bwMode="auto">
            <a:xfrm>
              <a:off x="2752" y="1516"/>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10306" name="Rectangle 46"/>
            <p:cNvSpPr>
              <a:spLocks noChangeArrowheads="1"/>
            </p:cNvSpPr>
            <p:nvPr/>
          </p:nvSpPr>
          <p:spPr bwMode="auto">
            <a:xfrm>
              <a:off x="2752" y="1217"/>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–650</a:t>
              </a:r>
            </a:p>
          </p:txBody>
        </p:sp>
        <p:sp>
          <p:nvSpPr>
            <p:cNvPr id="10307" name="Rectangle 51"/>
            <p:cNvSpPr>
              <a:spLocks noChangeArrowheads="1"/>
            </p:cNvSpPr>
            <p:nvPr/>
          </p:nvSpPr>
          <p:spPr bwMode="auto">
            <a:xfrm>
              <a:off x="2752" y="918"/>
              <a:ext cx="754"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–1,400</a:t>
              </a:r>
            </a:p>
          </p:txBody>
        </p:sp>
        <p:sp>
          <p:nvSpPr>
            <p:cNvPr id="10308" name="Rectangle 56"/>
            <p:cNvSpPr>
              <a:spLocks noChangeArrowheads="1"/>
            </p:cNvSpPr>
            <p:nvPr/>
          </p:nvSpPr>
          <p:spPr bwMode="auto">
            <a:xfrm>
              <a:off x="2752" y="596"/>
              <a:ext cx="754" cy="322"/>
            </a:xfrm>
            <a:prstGeom prst="rect">
              <a:avLst/>
            </a:prstGeom>
            <a:no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Profit</a:t>
              </a:r>
            </a:p>
          </p:txBody>
        </p:sp>
      </p:grpSp>
      <p:grpSp>
        <p:nvGrpSpPr>
          <p:cNvPr id="4" name="Group 84"/>
          <p:cNvGrpSpPr>
            <a:grpSpLocks/>
          </p:cNvGrpSpPr>
          <p:nvPr/>
        </p:nvGrpSpPr>
        <p:grpSpPr bwMode="auto">
          <a:xfrm>
            <a:off x="3206750" y="946150"/>
            <a:ext cx="1162050" cy="5257800"/>
            <a:chOff x="2020" y="596"/>
            <a:chExt cx="732" cy="3312"/>
          </a:xfrm>
        </p:grpSpPr>
        <p:sp>
          <p:nvSpPr>
            <p:cNvPr id="10287" name="Rectangle 7"/>
            <p:cNvSpPr>
              <a:spLocks noChangeArrowheads="1"/>
            </p:cNvSpPr>
            <p:nvPr/>
          </p:nvSpPr>
          <p:spPr bwMode="auto">
            <a:xfrm>
              <a:off x="2020" y="3609"/>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500</a:t>
              </a:r>
            </a:p>
          </p:txBody>
        </p:sp>
        <p:sp>
          <p:nvSpPr>
            <p:cNvPr id="10288" name="Rectangle 12"/>
            <p:cNvSpPr>
              <a:spLocks noChangeArrowheads="1"/>
            </p:cNvSpPr>
            <p:nvPr/>
          </p:nvSpPr>
          <p:spPr bwMode="auto">
            <a:xfrm>
              <a:off x="2020" y="3310"/>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600</a:t>
              </a:r>
            </a:p>
          </p:txBody>
        </p:sp>
        <p:sp>
          <p:nvSpPr>
            <p:cNvPr id="10289" name="Rectangle 17"/>
            <p:cNvSpPr>
              <a:spLocks noChangeArrowheads="1"/>
            </p:cNvSpPr>
            <p:nvPr/>
          </p:nvSpPr>
          <p:spPr bwMode="auto">
            <a:xfrm>
              <a:off x="2020" y="3011"/>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700</a:t>
              </a:r>
            </a:p>
          </p:txBody>
        </p:sp>
        <p:sp>
          <p:nvSpPr>
            <p:cNvPr id="10290" name="Rectangle 22"/>
            <p:cNvSpPr>
              <a:spLocks noChangeArrowheads="1"/>
            </p:cNvSpPr>
            <p:nvPr/>
          </p:nvSpPr>
          <p:spPr bwMode="auto">
            <a:xfrm>
              <a:off x="2020" y="2712"/>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800</a:t>
              </a:r>
            </a:p>
          </p:txBody>
        </p:sp>
        <p:sp>
          <p:nvSpPr>
            <p:cNvPr id="10291" name="Rectangle 27"/>
            <p:cNvSpPr>
              <a:spLocks noChangeArrowheads="1"/>
            </p:cNvSpPr>
            <p:nvPr/>
          </p:nvSpPr>
          <p:spPr bwMode="auto">
            <a:xfrm>
              <a:off x="2020" y="2413"/>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900</a:t>
              </a:r>
            </a:p>
          </p:txBody>
        </p:sp>
        <p:sp>
          <p:nvSpPr>
            <p:cNvPr id="10292" name="Rectangle 32"/>
            <p:cNvSpPr>
              <a:spLocks noChangeArrowheads="1"/>
            </p:cNvSpPr>
            <p:nvPr/>
          </p:nvSpPr>
          <p:spPr bwMode="auto">
            <a:xfrm>
              <a:off x="2020" y="2114"/>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1,000</a:t>
              </a:r>
            </a:p>
          </p:txBody>
        </p:sp>
        <p:sp>
          <p:nvSpPr>
            <p:cNvPr id="10293" name="Rectangle 37"/>
            <p:cNvSpPr>
              <a:spLocks noChangeArrowheads="1"/>
            </p:cNvSpPr>
            <p:nvPr/>
          </p:nvSpPr>
          <p:spPr bwMode="auto">
            <a:xfrm>
              <a:off x="2020" y="1815"/>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1,100</a:t>
              </a:r>
            </a:p>
          </p:txBody>
        </p:sp>
        <p:sp>
          <p:nvSpPr>
            <p:cNvPr id="10294" name="Rectangle 42"/>
            <p:cNvSpPr>
              <a:spLocks noChangeArrowheads="1"/>
            </p:cNvSpPr>
            <p:nvPr/>
          </p:nvSpPr>
          <p:spPr bwMode="auto">
            <a:xfrm>
              <a:off x="2020" y="1516"/>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1,200</a:t>
              </a:r>
            </a:p>
          </p:txBody>
        </p:sp>
        <p:sp>
          <p:nvSpPr>
            <p:cNvPr id="10295" name="Rectangle 47"/>
            <p:cNvSpPr>
              <a:spLocks noChangeArrowheads="1"/>
            </p:cNvSpPr>
            <p:nvPr/>
          </p:nvSpPr>
          <p:spPr bwMode="auto">
            <a:xfrm>
              <a:off x="2020" y="1217"/>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1,300</a:t>
              </a:r>
            </a:p>
          </p:txBody>
        </p:sp>
        <p:sp>
          <p:nvSpPr>
            <p:cNvPr id="10296" name="Rectangle 52"/>
            <p:cNvSpPr>
              <a:spLocks noChangeArrowheads="1"/>
            </p:cNvSpPr>
            <p:nvPr/>
          </p:nvSpPr>
          <p:spPr bwMode="auto">
            <a:xfrm>
              <a:off x="2020" y="918"/>
              <a:ext cx="732"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$1,400</a:t>
              </a:r>
            </a:p>
          </p:txBody>
        </p:sp>
        <p:sp>
          <p:nvSpPr>
            <p:cNvPr id="10297" name="Rectangle 57"/>
            <p:cNvSpPr>
              <a:spLocks noChangeArrowheads="1"/>
            </p:cNvSpPr>
            <p:nvPr/>
          </p:nvSpPr>
          <p:spPr bwMode="auto">
            <a:xfrm>
              <a:off x="2020" y="596"/>
              <a:ext cx="732" cy="322"/>
            </a:xfrm>
            <a:prstGeom prst="rect">
              <a:avLst/>
            </a:prstGeom>
            <a:no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Cost</a:t>
              </a:r>
            </a:p>
          </p:txBody>
        </p:sp>
      </p:grpSp>
      <p:grpSp>
        <p:nvGrpSpPr>
          <p:cNvPr id="5" name="Group 83"/>
          <p:cNvGrpSpPr>
            <a:grpSpLocks/>
          </p:cNvGrpSpPr>
          <p:nvPr/>
        </p:nvGrpSpPr>
        <p:grpSpPr bwMode="auto">
          <a:xfrm>
            <a:off x="1839913" y="946150"/>
            <a:ext cx="1366837" cy="5257800"/>
            <a:chOff x="1159" y="596"/>
            <a:chExt cx="861" cy="3312"/>
          </a:xfrm>
        </p:grpSpPr>
        <p:sp>
          <p:nvSpPr>
            <p:cNvPr id="10276" name="Rectangle 8"/>
            <p:cNvSpPr>
              <a:spLocks noChangeArrowheads="1"/>
            </p:cNvSpPr>
            <p:nvPr/>
          </p:nvSpPr>
          <p:spPr bwMode="auto">
            <a:xfrm>
              <a:off x="1159" y="3609"/>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2,250</a:t>
              </a:r>
            </a:p>
          </p:txBody>
        </p:sp>
        <p:sp>
          <p:nvSpPr>
            <p:cNvPr id="10277" name="Rectangle 13"/>
            <p:cNvSpPr>
              <a:spLocks noChangeArrowheads="1"/>
            </p:cNvSpPr>
            <p:nvPr/>
          </p:nvSpPr>
          <p:spPr bwMode="auto">
            <a:xfrm>
              <a:off x="1159" y="3310"/>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2,400</a:t>
              </a:r>
            </a:p>
          </p:txBody>
        </p:sp>
        <p:sp>
          <p:nvSpPr>
            <p:cNvPr id="10278" name="Rectangle 18"/>
            <p:cNvSpPr>
              <a:spLocks noChangeArrowheads="1"/>
            </p:cNvSpPr>
            <p:nvPr/>
          </p:nvSpPr>
          <p:spPr bwMode="auto">
            <a:xfrm>
              <a:off x="1159" y="3011"/>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2,450</a:t>
              </a:r>
            </a:p>
          </p:txBody>
        </p:sp>
        <p:sp>
          <p:nvSpPr>
            <p:cNvPr id="10279" name="Rectangle 23"/>
            <p:cNvSpPr>
              <a:spLocks noChangeArrowheads="1"/>
            </p:cNvSpPr>
            <p:nvPr/>
          </p:nvSpPr>
          <p:spPr bwMode="auto">
            <a:xfrm>
              <a:off x="1159" y="2712"/>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2,400</a:t>
              </a:r>
            </a:p>
          </p:txBody>
        </p:sp>
        <p:sp>
          <p:nvSpPr>
            <p:cNvPr id="10280" name="Rectangle 28"/>
            <p:cNvSpPr>
              <a:spLocks noChangeArrowheads="1"/>
            </p:cNvSpPr>
            <p:nvPr/>
          </p:nvSpPr>
          <p:spPr bwMode="auto">
            <a:xfrm>
              <a:off x="1159" y="2413"/>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2,250</a:t>
              </a:r>
            </a:p>
          </p:txBody>
        </p:sp>
        <p:sp>
          <p:nvSpPr>
            <p:cNvPr id="10281" name="Rectangle 33"/>
            <p:cNvSpPr>
              <a:spLocks noChangeArrowheads="1"/>
            </p:cNvSpPr>
            <p:nvPr/>
          </p:nvSpPr>
          <p:spPr bwMode="auto">
            <a:xfrm>
              <a:off x="1159" y="2114"/>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2,000</a:t>
              </a:r>
            </a:p>
          </p:txBody>
        </p:sp>
        <p:sp>
          <p:nvSpPr>
            <p:cNvPr id="10282" name="Rectangle 38"/>
            <p:cNvSpPr>
              <a:spLocks noChangeArrowheads="1"/>
            </p:cNvSpPr>
            <p:nvPr/>
          </p:nvSpPr>
          <p:spPr bwMode="auto">
            <a:xfrm>
              <a:off x="1159" y="1815"/>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1,650</a:t>
              </a:r>
            </a:p>
          </p:txBody>
        </p:sp>
        <p:sp>
          <p:nvSpPr>
            <p:cNvPr id="10283" name="Rectangle 43"/>
            <p:cNvSpPr>
              <a:spLocks noChangeArrowheads="1"/>
            </p:cNvSpPr>
            <p:nvPr/>
          </p:nvSpPr>
          <p:spPr bwMode="auto">
            <a:xfrm>
              <a:off x="1159" y="1516"/>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1,200</a:t>
              </a:r>
            </a:p>
          </p:txBody>
        </p:sp>
        <p:sp>
          <p:nvSpPr>
            <p:cNvPr id="10284" name="Rectangle 48"/>
            <p:cNvSpPr>
              <a:spLocks noChangeArrowheads="1"/>
            </p:cNvSpPr>
            <p:nvPr/>
          </p:nvSpPr>
          <p:spPr bwMode="auto">
            <a:xfrm>
              <a:off x="1159" y="1217"/>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650</a:t>
              </a:r>
            </a:p>
          </p:txBody>
        </p:sp>
        <p:sp>
          <p:nvSpPr>
            <p:cNvPr id="10285" name="Rectangle 53"/>
            <p:cNvSpPr>
              <a:spLocks noChangeArrowheads="1"/>
            </p:cNvSpPr>
            <p:nvPr/>
          </p:nvSpPr>
          <p:spPr bwMode="auto">
            <a:xfrm>
              <a:off x="1159" y="918"/>
              <a:ext cx="861" cy="299"/>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10286" name="Rectangle 58"/>
            <p:cNvSpPr>
              <a:spLocks noChangeArrowheads="1"/>
            </p:cNvSpPr>
            <p:nvPr/>
          </p:nvSpPr>
          <p:spPr bwMode="auto">
            <a:xfrm>
              <a:off x="1159" y="596"/>
              <a:ext cx="861" cy="322"/>
            </a:xfrm>
            <a:prstGeom prst="rect">
              <a:avLst/>
            </a:prstGeom>
            <a:no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Revenue</a:t>
              </a:r>
            </a:p>
          </p:txBody>
        </p:sp>
      </p:grpSp>
      <p:grpSp>
        <p:nvGrpSpPr>
          <p:cNvPr id="6" name="Group 88"/>
          <p:cNvGrpSpPr>
            <a:grpSpLocks/>
          </p:cNvGrpSpPr>
          <p:nvPr/>
        </p:nvGrpSpPr>
        <p:grpSpPr bwMode="auto">
          <a:xfrm>
            <a:off x="315913" y="946150"/>
            <a:ext cx="5249862" cy="5257800"/>
            <a:chOff x="199" y="596"/>
            <a:chExt cx="3307" cy="3312"/>
          </a:xfrm>
        </p:grpSpPr>
        <p:grpSp>
          <p:nvGrpSpPr>
            <p:cNvPr id="7" name="Group 86"/>
            <p:cNvGrpSpPr>
              <a:grpSpLocks/>
            </p:cNvGrpSpPr>
            <p:nvPr/>
          </p:nvGrpSpPr>
          <p:grpSpPr bwMode="auto">
            <a:xfrm>
              <a:off x="199" y="596"/>
              <a:ext cx="3307" cy="3312"/>
              <a:chOff x="199" y="596"/>
              <a:chExt cx="3307" cy="3312"/>
            </a:xfrm>
          </p:grpSpPr>
          <p:sp>
            <p:nvSpPr>
              <p:cNvPr id="10264" name="Line 61"/>
              <p:cNvSpPr>
                <a:spLocks noChangeShapeType="1"/>
              </p:cNvSpPr>
              <p:nvPr/>
            </p:nvSpPr>
            <p:spPr bwMode="auto">
              <a:xfrm>
                <a:off x="199" y="596"/>
                <a:ext cx="3307" cy="0"/>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10265" name="Line 62"/>
              <p:cNvSpPr>
                <a:spLocks noChangeShapeType="1"/>
              </p:cNvSpPr>
              <p:nvPr/>
            </p:nvSpPr>
            <p:spPr bwMode="auto">
              <a:xfrm>
                <a:off x="199" y="918"/>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6" name="Line 63"/>
              <p:cNvSpPr>
                <a:spLocks noChangeShapeType="1"/>
              </p:cNvSpPr>
              <p:nvPr/>
            </p:nvSpPr>
            <p:spPr bwMode="auto">
              <a:xfrm>
                <a:off x="199" y="1217"/>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7" name="Line 64"/>
              <p:cNvSpPr>
                <a:spLocks noChangeShapeType="1"/>
              </p:cNvSpPr>
              <p:nvPr/>
            </p:nvSpPr>
            <p:spPr bwMode="auto">
              <a:xfrm>
                <a:off x="199" y="1516"/>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8" name="Line 65"/>
              <p:cNvSpPr>
                <a:spLocks noChangeShapeType="1"/>
              </p:cNvSpPr>
              <p:nvPr/>
            </p:nvSpPr>
            <p:spPr bwMode="auto">
              <a:xfrm>
                <a:off x="199" y="1815"/>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9" name="Line 66"/>
              <p:cNvSpPr>
                <a:spLocks noChangeShapeType="1"/>
              </p:cNvSpPr>
              <p:nvPr/>
            </p:nvSpPr>
            <p:spPr bwMode="auto">
              <a:xfrm>
                <a:off x="199" y="2114"/>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0" name="Line 67"/>
              <p:cNvSpPr>
                <a:spLocks noChangeShapeType="1"/>
              </p:cNvSpPr>
              <p:nvPr/>
            </p:nvSpPr>
            <p:spPr bwMode="auto">
              <a:xfrm>
                <a:off x="199" y="2413"/>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1" name="Line 68"/>
              <p:cNvSpPr>
                <a:spLocks noChangeShapeType="1"/>
              </p:cNvSpPr>
              <p:nvPr/>
            </p:nvSpPr>
            <p:spPr bwMode="auto">
              <a:xfrm>
                <a:off x="199" y="2712"/>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2" name="Line 69"/>
              <p:cNvSpPr>
                <a:spLocks noChangeShapeType="1"/>
              </p:cNvSpPr>
              <p:nvPr/>
            </p:nvSpPr>
            <p:spPr bwMode="auto">
              <a:xfrm>
                <a:off x="199" y="3011"/>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3" name="Line 70"/>
              <p:cNvSpPr>
                <a:spLocks noChangeShapeType="1"/>
              </p:cNvSpPr>
              <p:nvPr/>
            </p:nvSpPr>
            <p:spPr bwMode="auto">
              <a:xfrm>
                <a:off x="199" y="3310"/>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4" name="Line 71"/>
              <p:cNvSpPr>
                <a:spLocks noChangeShapeType="1"/>
              </p:cNvSpPr>
              <p:nvPr/>
            </p:nvSpPr>
            <p:spPr bwMode="auto">
              <a:xfrm>
                <a:off x="199" y="3609"/>
                <a:ext cx="3307"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75" name="Line 72"/>
              <p:cNvSpPr>
                <a:spLocks noChangeShapeType="1"/>
              </p:cNvSpPr>
              <p:nvPr/>
            </p:nvSpPr>
            <p:spPr bwMode="auto">
              <a:xfrm>
                <a:off x="199" y="3908"/>
                <a:ext cx="3307" cy="0"/>
              </a:xfrm>
              <a:prstGeom prst="line">
                <a:avLst/>
              </a:prstGeom>
              <a:noFill/>
              <a:ln w="12700" cap="sq">
                <a:solidFill>
                  <a:schemeClr val="tx1"/>
                </a:solidFill>
                <a:round/>
                <a:headEnd/>
                <a:tailEnd/>
              </a:ln>
            </p:spPr>
            <p:txBody>
              <a:bodyPr rIns="0" anchor="ctr"/>
              <a:lstStyle/>
              <a:p>
                <a:endParaRPr lang="en-US">
                  <a:latin typeface="Arial"/>
                  <a:cs typeface="Arial"/>
                </a:endParaRPr>
              </a:p>
            </p:txBody>
          </p:sp>
        </p:grpSp>
        <p:grpSp>
          <p:nvGrpSpPr>
            <p:cNvPr id="8" name="Group 87"/>
            <p:cNvGrpSpPr>
              <a:grpSpLocks/>
            </p:cNvGrpSpPr>
            <p:nvPr/>
          </p:nvGrpSpPr>
          <p:grpSpPr bwMode="auto">
            <a:xfrm>
              <a:off x="199" y="596"/>
              <a:ext cx="3307" cy="3312"/>
              <a:chOff x="199" y="596"/>
              <a:chExt cx="3307" cy="3312"/>
            </a:xfrm>
          </p:grpSpPr>
          <p:sp>
            <p:nvSpPr>
              <p:cNvPr id="10258" name="Line 73"/>
              <p:cNvSpPr>
                <a:spLocks noChangeShapeType="1"/>
              </p:cNvSpPr>
              <p:nvPr/>
            </p:nvSpPr>
            <p:spPr bwMode="auto">
              <a:xfrm>
                <a:off x="199" y="596"/>
                <a:ext cx="0" cy="3312"/>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10259" name="Line 74"/>
              <p:cNvSpPr>
                <a:spLocks noChangeShapeType="1"/>
              </p:cNvSpPr>
              <p:nvPr/>
            </p:nvSpPr>
            <p:spPr bwMode="auto">
              <a:xfrm>
                <a:off x="633" y="596"/>
                <a:ext cx="0" cy="3312"/>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0" name="Line 75"/>
              <p:cNvSpPr>
                <a:spLocks noChangeShapeType="1"/>
              </p:cNvSpPr>
              <p:nvPr/>
            </p:nvSpPr>
            <p:spPr bwMode="auto">
              <a:xfrm>
                <a:off x="1159" y="596"/>
                <a:ext cx="0" cy="3312"/>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1" name="Line 76"/>
              <p:cNvSpPr>
                <a:spLocks noChangeShapeType="1"/>
              </p:cNvSpPr>
              <p:nvPr/>
            </p:nvSpPr>
            <p:spPr bwMode="auto">
              <a:xfrm>
                <a:off x="2020" y="596"/>
                <a:ext cx="0" cy="3312"/>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2" name="Line 77"/>
              <p:cNvSpPr>
                <a:spLocks noChangeShapeType="1"/>
              </p:cNvSpPr>
              <p:nvPr/>
            </p:nvSpPr>
            <p:spPr bwMode="auto">
              <a:xfrm>
                <a:off x="2752" y="596"/>
                <a:ext cx="0" cy="3312"/>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10263" name="Line 78"/>
              <p:cNvSpPr>
                <a:spLocks noChangeShapeType="1"/>
              </p:cNvSpPr>
              <p:nvPr/>
            </p:nvSpPr>
            <p:spPr bwMode="auto">
              <a:xfrm>
                <a:off x="3506" y="596"/>
                <a:ext cx="0" cy="3312"/>
              </a:xfrm>
              <a:prstGeom prst="line">
                <a:avLst/>
              </a:prstGeom>
              <a:noFill/>
              <a:ln w="12700" cap="sq">
                <a:solidFill>
                  <a:schemeClr val="tx1"/>
                </a:solidFill>
                <a:round/>
                <a:headEnd/>
                <a:tailEnd/>
              </a:ln>
            </p:spPr>
            <p:txBody>
              <a:bodyPr rIns="0" anchor="ctr"/>
              <a:lstStyle/>
              <a:p>
                <a:endParaRPr lang="en-US">
                  <a:latin typeface="Arial"/>
                  <a:cs typeface="Arial"/>
                </a:endParaRPr>
              </a:p>
            </p:txBody>
          </p:sp>
        </p:grpSp>
      </p:grpSp>
      <p:sp>
        <p:nvSpPr>
          <p:cNvPr id="10252" name="Rectangle 79"/>
          <p:cNvSpPr>
            <a:spLocks noGrp="1" noChangeArrowheads="1"/>
          </p:cNvSpPr>
          <p:nvPr>
            <p:ph type="title"/>
          </p:nvPr>
        </p:nvSpPr>
        <p:spPr/>
        <p:txBody>
          <a:bodyPr/>
          <a:lstStyle/>
          <a:p>
            <a:pPr algn="ctr" eaLnBrk="1" hangingPunct="1"/>
            <a:r>
              <a:rPr lang="en-US" sz="2800" b="1" dirty="0"/>
              <a:t>EXAMPLE:  </a:t>
            </a:r>
            <a:r>
              <a:rPr lang="en-US" sz="3200" dirty="0"/>
              <a:t>Cell Phone Duopoly in </a:t>
            </a:r>
            <a:r>
              <a:rPr lang="en-US" sz="3200" dirty="0" err="1"/>
              <a:t>Smalltown</a:t>
            </a:r>
            <a:endParaRPr lang="en-US" sz="3200" dirty="0"/>
          </a:p>
        </p:txBody>
      </p:sp>
      <p:sp>
        <p:nvSpPr>
          <p:cNvPr id="126032" name="Text Box 80"/>
          <p:cNvSpPr txBox="1">
            <a:spLocks noChangeArrowheads="1"/>
          </p:cNvSpPr>
          <p:nvPr/>
        </p:nvSpPr>
        <p:spPr bwMode="auto">
          <a:xfrm>
            <a:off x="5791200" y="685800"/>
            <a:ext cx="2743200" cy="2440668"/>
          </a:xfrm>
          <a:prstGeom prst="rect">
            <a:avLst/>
          </a:prstGeom>
          <a:solidFill>
            <a:srgbClr val="99FF99"/>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15000"/>
              </a:spcBef>
              <a:defRPr/>
            </a:pPr>
            <a:r>
              <a:rPr lang="en-US" sz="2800" dirty="0">
                <a:latin typeface="Arial"/>
                <a:cs typeface="Arial"/>
              </a:rPr>
              <a:t>Competitive outcome:</a:t>
            </a:r>
          </a:p>
          <a:p>
            <a:pPr algn="ctr">
              <a:spcBef>
                <a:spcPct val="15000"/>
              </a:spcBef>
              <a:defRPr/>
            </a:pPr>
            <a:r>
              <a:rPr lang="en-US" sz="2800" b="1" i="1" dirty="0">
                <a:latin typeface="Arial"/>
                <a:cs typeface="Arial"/>
              </a:rPr>
              <a:t>P</a:t>
            </a:r>
            <a:r>
              <a:rPr lang="en-US" sz="2800" dirty="0">
                <a:latin typeface="Arial"/>
                <a:cs typeface="Arial"/>
              </a:rPr>
              <a:t> = </a:t>
            </a:r>
            <a:r>
              <a:rPr lang="en-US" sz="2800" i="1" dirty="0">
                <a:latin typeface="Arial"/>
                <a:cs typeface="Arial"/>
              </a:rPr>
              <a:t>MC</a:t>
            </a:r>
            <a:r>
              <a:rPr lang="en-US" sz="2800" dirty="0">
                <a:latin typeface="Arial"/>
                <a:cs typeface="Arial"/>
              </a:rPr>
              <a:t> = $10</a:t>
            </a:r>
          </a:p>
          <a:p>
            <a:pPr algn="ctr">
              <a:spcBef>
                <a:spcPct val="15000"/>
              </a:spcBef>
              <a:defRPr/>
            </a:pPr>
            <a:r>
              <a:rPr lang="en-US" sz="2800" b="1" i="1" dirty="0">
                <a:latin typeface="Arial"/>
                <a:cs typeface="Arial"/>
              </a:rPr>
              <a:t>Q</a:t>
            </a:r>
            <a:r>
              <a:rPr lang="en-US" sz="2800" dirty="0">
                <a:latin typeface="Arial"/>
                <a:cs typeface="Arial"/>
              </a:rPr>
              <a:t> = 120</a:t>
            </a:r>
          </a:p>
          <a:p>
            <a:pPr algn="ctr">
              <a:spcBef>
                <a:spcPct val="15000"/>
              </a:spcBef>
              <a:defRPr/>
            </a:pPr>
            <a:r>
              <a:rPr lang="en-US" sz="2800" dirty="0">
                <a:latin typeface="Arial"/>
                <a:cs typeface="Arial"/>
              </a:rPr>
              <a:t>Profit = $0</a:t>
            </a:r>
          </a:p>
        </p:txBody>
      </p:sp>
      <p:sp>
        <p:nvSpPr>
          <p:cNvPr id="126033" name="Text Box 81"/>
          <p:cNvSpPr txBox="1">
            <a:spLocks noChangeArrowheads="1"/>
          </p:cNvSpPr>
          <p:nvPr/>
        </p:nvSpPr>
        <p:spPr bwMode="auto">
          <a:xfrm>
            <a:off x="5791200" y="3657600"/>
            <a:ext cx="2811463" cy="2440668"/>
          </a:xfrm>
          <a:prstGeom prst="rect">
            <a:avLst/>
          </a:prstGeom>
          <a:solidFill>
            <a:srgbClr val="FF99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15000"/>
              </a:spcBef>
              <a:defRPr/>
            </a:pPr>
            <a:r>
              <a:rPr lang="en-US" sz="2800" dirty="0">
                <a:latin typeface="Arial"/>
                <a:cs typeface="Arial"/>
              </a:rPr>
              <a:t>Monopoly outcome:</a:t>
            </a:r>
          </a:p>
          <a:p>
            <a:pPr algn="ctr">
              <a:spcBef>
                <a:spcPct val="15000"/>
              </a:spcBef>
              <a:defRPr/>
            </a:pPr>
            <a:r>
              <a:rPr lang="en-US" sz="2800" b="1" i="1" dirty="0">
                <a:latin typeface="Arial"/>
                <a:cs typeface="Arial"/>
              </a:rPr>
              <a:t>P</a:t>
            </a:r>
            <a:r>
              <a:rPr lang="en-US" sz="2800" dirty="0">
                <a:latin typeface="Arial"/>
                <a:cs typeface="Arial"/>
              </a:rPr>
              <a:t> = $40</a:t>
            </a:r>
          </a:p>
          <a:p>
            <a:pPr algn="ctr">
              <a:spcBef>
                <a:spcPct val="15000"/>
              </a:spcBef>
              <a:defRPr/>
            </a:pPr>
            <a:r>
              <a:rPr lang="en-US" sz="2800" b="1" i="1" dirty="0">
                <a:latin typeface="Arial"/>
                <a:cs typeface="Arial"/>
              </a:rPr>
              <a:t>Q</a:t>
            </a:r>
            <a:r>
              <a:rPr lang="en-US" sz="2800" dirty="0">
                <a:latin typeface="Arial"/>
                <a:cs typeface="Arial"/>
              </a:rPr>
              <a:t> = 60</a:t>
            </a:r>
          </a:p>
          <a:p>
            <a:pPr algn="ctr">
              <a:spcBef>
                <a:spcPct val="15000"/>
              </a:spcBef>
              <a:defRPr/>
            </a:pPr>
            <a:r>
              <a:rPr lang="en-US" sz="2800" dirty="0">
                <a:latin typeface="Arial"/>
                <a:cs typeface="Arial"/>
              </a:rPr>
              <a:t>Profit = $1,800</a:t>
            </a:r>
          </a:p>
        </p:txBody>
      </p:sp>
      <p:sp>
        <p:nvSpPr>
          <p:cNvPr id="1025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1" name="Footer Placeholder 10"/>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2" name="Slide Number Placeholder 11"/>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889746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955"/>
                                        </p:tgtEl>
                                        <p:attrNameLst>
                                          <p:attrName>style.visibility</p:attrName>
                                        </p:attrNameLst>
                                      </p:cBhvr>
                                      <p:to>
                                        <p:strVal val="visible"/>
                                      </p:to>
                                    </p:set>
                                    <p:animEffect transition="in" filter="fade">
                                      <p:cBhvr>
                                        <p:cTn id="22" dur="500"/>
                                        <p:tgtEl>
                                          <p:spTgt spid="1259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6032"/>
                                        </p:tgtEl>
                                        <p:attrNameLst>
                                          <p:attrName>style.visibility</p:attrName>
                                        </p:attrNameLst>
                                      </p:cBhvr>
                                      <p:to>
                                        <p:strVal val="visible"/>
                                      </p:to>
                                    </p:set>
                                    <p:animEffect transition="in" filter="fade">
                                      <p:cBhvr>
                                        <p:cTn id="25" dur="500"/>
                                        <p:tgtEl>
                                          <p:spTgt spid="1260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5956"/>
                                        </p:tgtEl>
                                        <p:attrNameLst>
                                          <p:attrName>style.visibility</p:attrName>
                                        </p:attrNameLst>
                                      </p:cBhvr>
                                      <p:to>
                                        <p:strVal val="visible"/>
                                      </p:to>
                                    </p:set>
                                    <p:animEffect transition="in" filter="fade">
                                      <p:cBhvr>
                                        <p:cTn id="30" dur="500"/>
                                        <p:tgtEl>
                                          <p:spTgt spid="125956"/>
                                        </p:tgtEl>
                                      </p:cBhvr>
                                    </p:animEffect>
                                  </p:childTnLst>
                                </p:cTn>
                              </p:par>
                              <p:par>
                                <p:cTn id="31" presetID="10" presetClass="exit" presetSubtype="0" fill="hold" grpId="1" nodeType="withEffect">
                                  <p:stCondLst>
                                    <p:cond delay="0"/>
                                  </p:stCondLst>
                                  <p:childTnLst>
                                    <p:animEffect transition="out" filter="fade">
                                      <p:cBhvr>
                                        <p:cTn id="32" dur="500"/>
                                        <p:tgtEl>
                                          <p:spTgt spid="125955"/>
                                        </p:tgtEl>
                                      </p:cBhvr>
                                    </p:animEffect>
                                    <p:set>
                                      <p:cBhvr>
                                        <p:cTn id="33" dur="1" fill="hold">
                                          <p:stCondLst>
                                            <p:cond delay="499"/>
                                          </p:stCondLst>
                                        </p:cTn>
                                        <p:tgtEl>
                                          <p:spTgt spid="12595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26033"/>
                                        </p:tgtEl>
                                        <p:attrNameLst>
                                          <p:attrName>style.visibility</p:attrName>
                                        </p:attrNameLst>
                                      </p:cBhvr>
                                      <p:to>
                                        <p:strVal val="visible"/>
                                      </p:to>
                                    </p:set>
                                    <p:animEffect transition="in" filter="fade">
                                      <p:cBhvr>
                                        <p:cTn id="36" dur="500"/>
                                        <p:tgtEl>
                                          <p:spTgt spid="126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nimBg="1"/>
      <p:bldP spid="125955" grpId="1" animBg="1"/>
      <p:bldP spid="125956" grpId="0" animBg="1"/>
      <p:bldP spid="126032" grpId="0" animBg="1"/>
      <p:bldP spid="1260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Cell Phone Duopoly in </a:t>
            </a:r>
            <a:r>
              <a:rPr lang="en-US" dirty="0" err="1"/>
              <a:t>Smalltown</a:t>
            </a:r>
            <a:endParaRPr lang="en-US" dirty="0"/>
          </a:p>
        </p:txBody>
      </p:sp>
      <p:sp>
        <p:nvSpPr>
          <p:cNvPr id="8" name="Content Placeholder 7"/>
          <p:cNvSpPr>
            <a:spLocks noGrp="1"/>
          </p:cNvSpPr>
          <p:nvPr>
            <p:ph idx="1"/>
          </p:nvPr>
        </p:nvSpPr>
        <p:spPr>
          <a:xfrm>
            <a:off x="277813" y="1025525"/>
            <a:ext cx="8866187" cy="5422900"/>
          </a:xfrm>
        </p:spPr>
        <p:txBody>
          <a:bodyPr/>
          <a:lstStyle/>
          <a:p>
            <a:r>
              <a:rPr lang="en-US" dirty="0"/>
              <a:t>One possible duopoly outcome:  collusion</a:t>
            </a:r>
          </a:p>
          <a:p>
            <a:r>
              <a:rPr lang="en-US" dirty="0"/>
              <a:t>Collusion:  </a:t>
            </a:r>
          </a:p>
          <a:p>
            <a:pPr lvl="1"/>
            <a:r>
              <a:rPr lang="en-US" dirty="0"/>
              <a:t>Agreement among firms in a market about quantities to produce or prices to charge</a:t>
            </a:r>
          </a:p>
          <a:p>
            <a:pPr lvl="1"/>
            <a:r>
              <a:rPr lang="en-US" dirty="0"/>
              <a:t>AT&amp;T and Verizon could agree to each produce half of the monopoly output:</a:t>
            </a:r>
          </a:p>
          <a:p>
            <a:pPr lvl="2"/>
            <a:r>
              <a:rPr lang="en-US" dirty="0"/>
              <a:t>For each firm:  </a:t>
            </a:r>
            <a:r>
              <a:rPr lang="en-US" dirty="0">
                <a:solidFill>
                  <a:srgbClr val="C00000"/>
                </a:solidFill>
              </a:rPr>
              <a:t>Q = 30, P = $40, profits = $900</a:t>
            </a:r>
          </a:p>
          <a:p>
            <a:r>
              <a:rPr lang="en-US" dirty="0"/>
              <a:t>Cartel:  </a:t>
            </a:r>
          </a:p>
          <a:p>
            <a:pPr lvl="1"/>
            <a:r>
              <a:rPr lang="en-US" dirty="0"/>
              <a:t>A group of firms acting in unison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983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1	</a:t>
            </a:r>
            <a:r>
              <a:rPr lang="en-US" dirty="0">
                <a:solidFill>
                  <a:srgbClr val="AE1221"/>
                </a:solidFill>
              </a:rPr>
              <a:t>Collusion vs. self-interest</a:t>
            </a:r>
            <a:endParaRPr lang="en-US" dirty="0"/>
          </a:p>
        </p:txBody>
      </p:sp>
      <p:sp>
        <p:nvSpPr>
          <p:cNvPr id="3" name="Content Placeholder 2"/>
          <p:cNvSpPr>
            <a:spLocks noGrp="1"/>
          </p:cNvSpPr>
          <p:nvPr>
            <p:ph idx="1"/>
          </p:nvPr>
        </p:nvSpPr>
        <p:spPr>
          <a:xfrm>
            <a:off x="1905000" y="762000"/>
            <a:ext cx="7086600" cy="5686425"/>
          </a:xfrm>
        </p:spPr>
        <p:txBody>
          <a:bodyPr>
            <a:noAutofit/>
          </a:bodyPr>
          <a:lstStyle/>
          <a:p>
            <a:pPr marL="0" indent="0">
              <a:buNone/>
            </a:pPr>
            <a:r>
              <a:rPr lang="en-US" dirty="0">
                <a:solidFill>
                  <a:schemeClr val="tx1"/>
                </a:solidFill>
              </a:rPr>
              <a:t>Duopoly outcome with collusion:</a:t>
            </a:r>
            <a:br>
              <a:rPr lang="en-US" dirty="0">
                <a:solidFill>
                  <a:schemeClr val="tx1"/>
                </a:solidFill>
              </a:rPr>
            </a:br>
            <a:r>
              <a:rPr lang="en-US" dirty="0">
                <a:solidFill>
                  <a:schemeClr val="tx1"/>
                </a:solidFill>
              </a:rPr>
              <a:t>Each firm agrees to produce Q = 30, </a:t>
            </a:r>
            <a:br>
              <a:rPr lang="en-US" dirty="0">
                <a:solidFill>
                  <a:schemeClr val="tx1"/>
                </a:solidFill>
              </a:rPr>
            </a:br>
            <a:r>
              <a:rPr lang="en-US" dirty="0">
                <a:solidFill>
                  <a:schemeClr val="tx1"/>
                </a:solidFill>
              </a:rPr>
              <a:t>earns profit = $900.</a:t>
            </a:r>
          </a:p>
          <a:p>
            <a:pPr marL="514350" indent="-514350">
              <a:buFont typeface="+mj-lt"/>
              <a:buAutoNum type="arabicPeriod"/>
            </a:pPr>
            <a:r>
              <a:rPr lang="en-US" sz="3000" dirty="0">
                <a:solidFill>
                  <a:schemeClr val="accent6">
                    <a:lumMod val="50000"/>
                  </a:schemeClr>
                </a:solidFill>
              </a:rPr>
              <a:t>If AT&amp;T reneges on the agreement and produces Q = 40, what happens to the market price? AT&amp;T’s profits?  </a:t>
            </a:r>
          </a:p>
          <a:p>
            <a:pPr marL="514350" indent="-514350">
              <a:buFont typeface="+mj-lt"/>
              <a:buAutoNum type="arabicPeriod"/>
            </a:pPr>
            <a:r>
              <a:rPr lang="en-US" sz="3000" dirty="0">
                <a:solidFill>
                  <a:schemeClr val="accent6">
                    <a:lumMod val="50000"/>
                  </a:schemeClr>
                </a:solidFill>
              </a:rPr>
              <a:t>Is it in AT&amp;T’s interest to renege on the agreement?  </a:t>
            </a:r>
          </a:p>
          <a:p>
            <a:pPr marL="514350" indent="-514350">
              <a:buFont typeface="+mj-lt"/>
              <a:buAutoNum type="arabicPeriod"/>
            </a:pPr>
            <a:r>
              <a:rPr lang="en-US" sz="3000" dirty="0">
                <a:solidFill>
                  <a:schemeClr val="accent6">
                    <a:lumMod val="50000"/>
                  </a:schemeClr>
                </a:solidFill>
              </a:rPr>
              <a:t>If both firms renege and produce Q = 40, determine each firm’s profits.</a:t>
            </a:r>
          </a:p>
          <a:p>
            <a:pPr marL="0" indent="0">
              <a:buNone/>
            </a:pP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8"/>
          <p:cNvGraphicFramePr>
            <a:graphicFrameLocks noGrp="1"/>
          </p:cNvGraphicFramePr>
          <p:nvPr>
            <p:extLst>
              <p:ext uri="{D42A27DB-BD31-4B8C-83A1-F6EECF244321}">
                <p14:modId xmlns:p14="http://schemas.microsoft.com/office/powerpoint/2010/main" val="2701390090"/>
              </p:ext>
            </p:extLst>
          </p:nvPr>
        </p:nvGraphicFramePr>
        <p:xfrm>
          <a:off x="304800" y="762000"/>
          <a:ext cx="1524000" cy="5266055"/>
        </p:xfrm>
        <a:graphic>
          <a:graphicData uri="http://schemas.openxmlformats.org/drawingml/2006/table">
            <a:tbl>
              <a:tblPr/>
              <a:tblGrid>
                <a:gridCol w="688975">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26270392"/>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21168</TotalTime>
  <Words>7969</Words>
  <Application>Microsoft Office PowerPoint</Application>
  <PresentationFormat>On-screen Show (4:3)</PresentationFormat>
  <Paragraphs>776</Paragraphs>
  <Slides>41</Slides>
  <Notes>41</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41</vt:i4>
      </vt:variant>
    </vt:vector>
  </HeadingPairs>
  <TitlesOfParts>
    <vt:vector size="60" baseType="lpstr">
      <vt:lpstr>Arial</vt:lpstr>
      <vt:lpstr>Arial Narrow</vt:lpstr>
      <vt:lpstr>Calibri</vt:lpstr>
      <vt:lpstr>Cambria</vt:lpstr>
      <vt:lpstr>Cambria Math</vt:lpstr>
      <vt:lpstr>Sabon-Bold</vt:lpstr>
      <vt:lpstr>Tahoma</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Measuring Market Concentration</vt:lpstr>
      <vt:lpstr>Concentration Ratios in Selected U.S. Industries</vt:lpstr>
      <vt:lpstr>Oligopoly</vt:lpstr>
      <vt:lpstr>EXAMPLE:  Cell Phone Duopoly in Smalltown</vt:lpstr>
      <vt:lpstr>EXAMPLE:  Cell Phone Duopoly in Smalltown</vt:lpstr>
      <vt:lpstr>Cell Phone Duopoly in Smalltown</vt:lpstr>
      <vt:lpstr>Active Learning 1 Collusion vs. self-interest</vt:lpstr>
      <vt:lpstr>Active Learning 1    Answers</vt:lpstr>
      <vt:lpstr>Collusion vs. Self-Interest</vt:lpstr>
      <vt:lpstr>Active Learning 2        The oligopoly equilibrium</vt:lpstr>
      <vt:lpstr>Active Learning 2          Answers</vt:lpstr>
      <vt:lpstr>Equilibrium for an Oligopoly </vt:lpstr>
      <vt:lpstr>Equilibrium for an Oligopoly </vt:lpstr>
      <vt:lpstr>The Output &amp; Price Effects</vt:lpstr>
      <vt:lpstr>The Size of the Oligopoly</vt:lpstr>
      <vt:lpstr>ASK THE EXPERTS</vt:lpstr>
      <vt:lpstr>The Economics of Cooperation</vt:lpstr>
      <vt:lpstr>Prisoners’ Dilemma Example</vt:lpstr>
      <vt:lpstr>Prisoners’ Dilemma Example</vt:lpstr>
      <vt:lpstr>Prisoners’ Dilemma Example</vt:lpstr>
      <vt:lpstr>Oligopolies as a Prisoners’ Dilemma</vt:lpstr>
      <vt:lpstr>AT&amp;T &amp; Verizon in the Prisoners’ Dilemma</vt:lpstr>
      <vt:lpstr>Active Learning 3      The fare wars game</vt:lpstr>
      <vt:lpstr>Active Learning 3     Answers</vt:lpstr>
      <vt:lpstr>Other Examples of  the Prisoners’ Dilemma</vt:lpstr>
      <vt:lpstr>Other Examples of  the Prisoners’ Dilemma</vt:lpstr>
      <vt:lpstr>Welfare of Society</vt:lpstr>
      <vt:lpstr>Another Example:   Negative Campaign Ads</vt:lpstr>
      <vt:lpstr>Another Example:  Negative Campaign Ads</vt:lpstr>
      <vt:lpstr>Another Example:   Negative Campaign Ads</vt:lpstr>
      <vt:lpstr>Why People Sometimes Cooperate</vt:lpstr>
      <vt:lpstr>Public Policy Toward Oligopolies</vt:lpstr>
      <vt:lpstr>Public Policy Toward Oligopolies</vt:lpstr>
      <vt:lpstr>Controversies Over Antitrust Policy</vt:lpstr>
      <vt:lpstr>1.  Resale Price Maintenance  (“Fair Trade”)</vt:lpstr>
      <vt:lpstr>2.  Predatory Pricing</vt:lpstr>
      <vt:lpstr>3.  Tying</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677</cp:revision>
  <dcterms:created xsi:type="dcterms:W3CDTF">2016-03-16T19:41:09Z</dcterms:created>
  <dcterms:modified xsi:type="dcterms:W3CDTF">2018-05-04T15:08:14Z</dcterms:modified>
</cp:coreProperties>
</file>