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4"/>
  </p:notesMasterIdLst>
  <p:sldIdLst>
    <p:sldId id="31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09" r:id="rId35"/>
    <p:sldId id="287" r:id="rId36"/>
    <p:sldId id="308" r:id="rId37"/>
    <p:sldId id="290" r:id="rId38"/>
    <p:sldId id="291"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397" autoAdjust="0"/>
  </p:normalViewPr>
  <p:slideViewPr>
    <p:cSldViewPr>
      <p:cViewPr varScale="1">
        <p:scale>
          <a:sx n="109" d="100"/>
          <a:sy n="109" d="100"/>
        </p:scale>
        <p:origin x="16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F6792-DBE1-4461-97FA-F85A7B4881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570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427164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27056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Source: IGM Economic Experts Panel, April 16, 2012.</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7887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b="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474788" cy="1131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 stClick to edit Master yles</a:t>
            </a:r>
          </a:p>
          <a:p>
            <a:pPr lvl="1"/>
            <a:r>
              <a:rPr lang="en-US" altLang="en-US"/>
              <a:t>Second level</a:t>
            </a:r>
          </a:p>
          <a:p>
            <a:pPr lvl="2"/>
            <a:r>
              <a:rPr lang="en-US" altLang="en-US"/>
              <a:t>Thirdlevel</a:t>
            </a:r>
          </a:p>
          <a:p>
            <a:pPr lvl="2"/>
            <a:r>
              <a:rPr lang="en-US" altLang="en-US"/>
              <a:t> Fourth level</a:t>
            </a:r>
          </a:p>
          <a:p>
            <a:pPr lvl="4"/>
            <a:r>
              <a:rPr lang="en-US" altLang="en-US"/>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39.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Thinking Like an Economist</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2</a:t>
            </a:r>
          </a:p>
        </p:txBody>
      </p:sp>
      <p:sp>
        <p:nvSpPr>
          <p:cNvPr id="5" name="Footer Placeholder 4"/>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BCAE2A-3771-4BE5-9C85-74C66AABFB75}" type="slidenum">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0939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nchor="t"/>
          <a:lstStyle/>
          <a:p>
            <a:pPr eaLnBrk="1" hangingPunct="1"/>
            <a:r>
              <a:rPr lang="en-US" altLang="en-US" sz="3600" dirty="0"/>
              <a:t>The Economist as a Scientist, Part 8</a:t>
            </a:r>
          </a:p>
        </p:txBody>
      </p:sp>
      <p:sp>
        <p:nvSpPr>
          <p:cNvPr id="18435" name="Content Placeholder 2"/>
          <p:cNvSpPr>
            <a:spLocks noGrp="1"/>
          </p:cNvSpPr>
          <p:nvPr>
            <p:ph idx="1"/>
          </p:nvPr>
        </p:nvSpPr>
        <p:spPr>
          <a:xfrm>
            <a:off x="304800" y="1219200"/>
            <a:ext cx="8588375" cy="4079875"/>
          </a:xfrm>
        </p:spPr>
        <p:txBody>
          <a:bodyPr/>
          <a:lstStyle/>
          <a:p>
            <a:r>
              <a:rPr lang="en-US" altLang="en-US" dirty="0">
                <a:solidFill>
                  <a:srgbClr val="005696"/>
                </a:solidFill>
              </a:rPr>
              <a:t>Production possibilities frontier</a:t>
            </a:r>
          </a:p>
          <a:p>
            <a:pPr lvl="1"/>
            <a:r>
              <a:rPr lang="en-US" altLang="en-US" dirty="0"/>
              <a:t>A graph</a:t>
            </a:r>
          </a:p>
          <a:p>
            <a:pPr lvl="1"/>
            <a:r>
              <a:rPr lang="en-US" altLang="en-US" dirty="0"/>
              <a:t>Combinations of output that the economy can possibly produce</a:t>
            </a:r>
          </a:p>
          <a:p>
            <a:pPr lvl="1"/>
            <a:r>
              <a:rPr lang="en-US" altLang="en-US" dirty="0"/>
              <a:t>Given the available</a:t>
            </a:r>
          </a:p>
          <a:p>
            <a:pPr lvl="2"/>
            <a:r>
              <a:rPr lang="en-US" altLang="en-US" dirty="0"/>
              <a:t>Factors of production</a:t>
            </a:r>
          </a:p>
          <a:p>
            <a:pPr lvl="2"/>
            <a:r>
              <a:rPr lang="en-US" altLang="en-US" dirty="0"/>
              <a:t>Production technology</a:t>
            </a:r>
          </a:p>
        </p:txBody>
      </p:sp>
      <p:sp>
        <p:nvSpPr>
          <p:cNvPr id="18436"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873B2A1-42AF-4082-91D3-E8BC15B135CF}" type="slidenum">
              <a:rPr lang="en-US" altLang="en-US" sz="1200" smtClean="0">
                <a:solidFill>
                  <a:srgbClr val="002060"/>
                </a:solidFill>
              </a:rPr>
              <a:pPr algn="ctr" eaLnBrk="1" hangingPunct="1"/>
              <a:t>10</a:t>
            </a:fld>
            <a:endParaRPr lang="en-US" altLang="en-US" sz="1200">
              <a:solidFill>
                <a:srgbClr val="002060"/>
              </a:solidFill>
            </a:endParaRPr>
          </a:p>
        </p:txBody>
      </p:sp>
    </p:spTree>
    <p:extLst>
      <p:ext uri="{BB962C8B-B14F-4D97-AF65-F5344CB8AC3E}">
        <p14:creationId xmlns:p14="http://schemas.microsoft.com/office/powerpoint/2010/main" val="79759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57"/>
          <p:cNvSpPr>
            <a:spLocks noGrp="1"/>
          </p:cNvSpPr>
          <p:nvPr>
            <p:ph type="title"/>
          </p:nvPr>
        </p:nvSpPr>
        <p:spPr/>
        <p:txBody>
          <a:bodyPr/>
          <a:lstStyle/>
          <a:p>
            <a:r>
              <a:rPr lang="en-US" altLang="en-US" dirty="0"/>
              <a:t>Figure 2	</a:t>
            </a:r>
            <a:r>
              <a:rPr lang="en-US" altLang="en-US" sz="2800" dirty="0"/>
              <a:t>The production possibilities frontier</a:t>
            </a:r>
          </a:p>
        </p:txBody>
      </p:sp>
      <p:sp>
        <p:nvSpPr>
          <p:cNvPr id="23" name="Text Placeholder 22"/>
          <p:cNvSpPr>
            <a:spLocks noGrp="1"/>
          </p:cNvSpPr>
          <p:nvPr>
            <p:ph type="body" sz="quarter" idx="12"/>
          </p:nvPr>
        </p:nvSpPr>
        <p:spPr>
          <a:xfrm>
            <a:off x="6042024" y="901700"/>
            <a:ext cx="2949575" cy="5270500"/>
          </a:xfrm>
        </p:spPr>
        <p:txBody>
          <a:bodyPr/>
          <a:lstStyle/>
          <a:p>
            <a:r>
              <a:rPr lang="en-US" dirty="0"/>
              <a:t>The production possibilities frontier shows the combinations of output—in this case, cars and computers—that the economy can possibly produce. </a:t>
            </a:r>
          </a:p>
          <a:p>
            <a:r>
              <a:rPr lang="en-US" dirty="0"/>
              <a:t>The economy can produce any combination on or inside the frontier. </a:t>
            </a:r>
          </a:p>
          <a:p>
            <a:r>
              <a:rPr lang="en-US" dirty="0"/>
              <a:t>Points outside the frontier are not feasible given the economy’s resources. </a:t>
            </a:r>
          </a:p>
          <a:p>
            <a:r>
              <a:rPr lang="en-US" dirty="0"/>
              <a:t>The slope of the production possibilities frontier measures the opportunity cost of a car in terms of computers. This opportunity cost varies, depending on how much of the two goods the economy is producing.</a:t>
            </a:r>
          </a:p>
        </p:txBody>
      </p:sp>
      <p:pic>
        <p:nvPicPr>
          <p:cNvPr id="24" name="Picture 23" descr="A production possibilities frontier graph. The x axis is the quantity of cars produced, from 0 to 1000. The y axis is the quantity of computers produced, from 0 to 3000. The Production Possibilities Frontier line has a negative slope, bowed out to the right. The line intersects the y axis at 3000 and the x axis at 1000. There are 4 points on the line. Point A corresponds to 2200 computers on the y axis and 600 cars on the x axis. Point B corresponds to 2000 computers and 700 cars on the x axis. Point C is an outlier to the right of the line at about 3000 computers and 550 cars. Point D is to the left of the line and represents 1000 computers on the y axis and 300 computers on the x axis. Point E is the lowest on the y axis and highest on the x axis while Point F is the highest point on the y axis and lowest on the x axis."/>
          <p:cNvPicPr>
            <a:picLocks noChangeAspect="1"/>
          </p:cNvPicPr>
          <p:nvPr/>
        </p:nvPicPr>
        <p:blipFill>
          <a:blip r:embed="rId2"/>
          <a:stretch>
            <a:fillRect/>
          </a:stretch>
        </p:blipFill>
        <p:spPr>
          <a:xfrm>
            <a:off x="533400" y="1219200"/>
            <a:ext cx="5025130" cy="4343400"/>
          </a:xfrm>
          <a:prstGeom prst="rect">
            <a:avLst/>
          </a:prstGeom>
        </p:spPr>
      </p:pic>
      <p:sp>
        <p:nvSpPr>
          <p:cNvPr id="19461" name="Footer Placeholder 60"/>
          <p:cNvSpPr>
            <a:spLocks noGrp="1"/>
          </p:cNvSpPr>
          <p:nvPr>
            <p:ph type="ftr" sz="quarter" idx="14"/>
          </p:nvPr>
        </p:nvSpPr>
        <p:spPr bwMode="auto">
          <a:xfrm>
            <a:off x="1"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0" name="Slide Number Placeholder 2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F5AC925-1EA8-4969-B18A-B43EB652FEBD}" type="slidenum">
              <a:rPr lang="en-US" altLang="en-US" smtClean="0">
                <a:solidFill>
                  <a:srgbClr val="002060"/>
                </a:solidFill>
              </a:rPr>
              <a:pPr algn="ctr" eaLnBrk="1" hangingPunct="1"/>
              <a:t>11</a:t>
            </a:fld>
            <a:endParaRPr lang="en-US" altLang="en-US">
              <a:solidFill>
                <a:srgbClr val="002060"/>
              </a:solidFill>
            </a:endParaRPr>
          </a:p>
        </p:txBody>
      </p:sp>
    </p:spTree>
    <p:extLst>
      <p:ext uri="{BB962C8B-B14F-4D97-AF65-F5344CB8AC3E}">
        <p14:creationId xmlns:p14="http://schemas.microsoft.com/office/powerpoint/2010/main" val="152437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049338" y="101601"/>
            <a:ext cx="8094662" cy="660400"/>
          </a:xfrm>
        </p:spPr>
        <p:txBody>
          <a:bodyPr wrap="square" anchor="t"/>
          <a:lstStyle/>
          <a:p>
            <a:pPr eaLnBrk="1" hangingPunct="1"/>
            <a:r>
              <a:rPr lang="en-US" altLang="en-US" sz="3600" dirty="0"/>
              <a:t>The Economist as a Scientist, Part 9</a:t>
            </a:r>
          </a:p>
        </p:txBody>
      </p:sp>
      <p:sp>
        <p:nvSpPr>
          <p:cNvPr id="20483" name="Content Placeholder 2"/>
          <p:cNvSpPr>
            <a:spLocks noGrp="1"/>
          </p:cNvSpPr>
          <p:nvPr>
            <p:ph idx="1"/>
          </p:nvPr>
        </p:nvSpPr>
        <p:spPr>
          <a:xfrm>
            <a:off x="304800" y="990600"/>
            <a:ext cx="8485187" cy="5216857"/>
          </a:xfrm>
        </p:spPr>
        <p:txBody>
          <a:bodyPr/>
          <a:lstStyle/>
          <a:p>
            <a:r>
              <a:rPr lang="en-US" altLang="en-US" sz="3600" dirty="0"/>
              <a:t>Efficient levels of production</a:t>
            </a:r>
          </a:p>
          <a:p>
            <a:pPr lvl="1"/>
            <a:r>
              <a:rPr lang="en-US" altLang="en-US" dirty="0"/>
              <a:t>The economy is getting all it can from the scarce resources available</a:t>
            </a:r>
          </a:p>
          <a:p>
            <a:pPr lvl="1"/>
            <a:r>
              <a:rPr lang="en-US" altLang="en-US" dirty="0"/>
              <a:t>Points on the production possibilities frontier</a:t>
            </a:r>
          </a:p>
          <a:p>
            <a:pPr lvl="1"/>
            <a:r>
              <a:rPr lang="en-US" altLang="en-US" dirty="0"/>
              <a:t>Trade-off:</a:t>
            </a:r>
          </a:p>
          <a:p>
            <a:pPr lvl="2"/>
            <a:r>
              <a:rPr lang="en-US" altLang="en-US" dirty="0"/>
              <a:t>The only way to produce more of one good is to produce less of the other good</a:t>
            </a:r>
          </a:p>
          <a:p>
            <a:pPr lvl="2"/>
            <a:r>
              <a:rPr lang="en-US" altLang="en-US" dirty="0"/>
              <a:t>Moving from point A to point B: give up 200 computers to produce 100 more cars</a:t>
            </a:r>
          </a:p>
        </p:txBody>
      </p:sp>
      <p:sp>
        <p:nvSpPr>
          <p:cNvPr id="20484"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E48DC65-080A-430A-9CE7-AFD4A0DFFECA}" type="slidenum">
              <a:rPr lang="en-US" altLang="en-US" sz="1200" smtClean="0">
                <a:solidFill>
                  <a:srgbClr val="002060"/>
                </a:solidFill>
              </a:rPr>
              <a:pPr algn="ctr" eaLnBrk="1" hangingPunct="1"/>
              <a:t>12</a:t>
            </a:fld>
            <a:endParaRPr lang="en-US" altLang="en-US" sz="1200">
              <a:solidFill>
                <a:srgbClr val="002060"/>
              </a:solidFill>
            </a:endParaRPr>
          </a:p>
        </p:txBody>
      </p:sp>
    </p:spTree>
    <p:extLst>
      <p:ext uri="{BB962C8B-B14F-4D97-AF65-F5344CB8AC3E}">
        <p14:creationId xmlns:p14="http://schemas.microsoft.com/office/powerpoint/2010/main" val="290222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219200" y="152400"/>
            <a:ext cx="7848600" cy="860425"/>
          </a:xfrm>
        </p:spPr>
        <p:txBody>
          <a:bodyPr wrap="square" anchor="t"/>
          <a:lstStyle/>
          <a:p>
            <a:pPr eaLnBrk="1" hangingPunct="1"/>
            <a:r>
              <a:rPr lang="en-US" altLang="en-US" sz="3200" dirty="0"/>
              <a:t>The Economist as a Scientist, Part 10</a:t>
            </a:r>
          </a:p>
        </p:txBody>
      </p:sp>
      <p:sp>
        <p:nvSpPr>
          <p:cNvPr id="21507" name="Content Placeholder 2"/>
          <p:cNvSpPr>
            <a:spLocks noGrp="1"/>
          </p:cNvSpPr>
          <p:nvPr>
            <p:ph idx="1"/>
          </p:nvPr>
        </p:nvSpPr>
        <p:spPr>
          <a:xfrm>
            <a:off x="381000" y="1371600"/>
            <a:ext cx="8588375" cy="4079875"/>
          </a:xfrm>
        </p:spPr>
        <p:txBody>
          <a:bodyPr/>
          <a:lstStyle/>
          <a:p>
            <a:r>
              <a:rPr lang="en-US" altLang="en-US" dirty="0"/>
              <a:t>Inefficient levels of production</a:t>
            </a:r>
          </a:p>
          <a:p>
            <a:pPr lvl="1"/>
            <a:r>
              <a:rPr lang="en-US" altLang="en-US" dirty="0"/>
              <a:t>Points inside production possibilities frontier</a:t>
            </a:r>
          </a:p>
          <a:p>
            <a:r>
              <a:rPr lang="en-US" altLang="en-US" dirty="0"/>
              <a:t>Opportunity cost of producing one good</a:t>
            </a:r>
          </a:p>
          <a:p>
            <a:pPr lvl="1"/>
            <a:r>
              <a:rPr lang="en-US" altLang="en-US" dirty="0"/>
              <a:t>Give up producing units of the other good</a:t>
            </a:r>
          </a:p>
          <a:p>
            <a:pPr lvl="1"/>
            <a:r>
              <a:rPr lang="en-US" altLang="en-US" dirty="0"/>
              <a:t>Slope of the production possibilities frontier </a:t>
            </a:r>
          </a:p>
        </p:txBody>
      </p:sp>
      <p:sp>
        <p:nvSpPr>
          <p:cNvPr id="21508"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9AE0F80-5848-43B2-BFD8-A0D7D340C1BA}" type="slidenum">
              <a:rPr lang="en-US" altLang="en-US" sz="1200" smtClean="0">
                <a:solidFill>
                  <a:srgbClr val="002060"/>
                </a:solidFill>
              </a:rPr>
              <a:pPr algn="ctr" eaLnBrk="1" hangingPunct="1"/>
              <a:t>13</a:t>
            </a:fld>
            <a:endParaRPr lang="en-US" altLang="en-US" sz="1200">
              <a:solidFill>
                <a:srgbClr val="002060"/>
              </a:solidFill>
            </a:endParaRPr>
          </a:p>
        </p:txBody>
      </p:sp>
    </p:spTree>
    <p:extLst>
      <p:ext uri="{BB962C8B-B14F-4D97-AF65-F5344CB8AC3E}">
        <p14:creationId xmlns:p14="http://schemas.microsoft.com/office/powerpoint/2010/main" val="131231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219200" y="177800"/>
            <a:ext cx="8094662" cy="860425"/>
          </a:xfrm>
        </p:spPr>
        <p:txBody>
          <a:bodyPr wrap="square" anchor="t"/>
          <a:lstStyle/>
          <a:p>
            <a:pPr eaLnBrk="1" hangingPunct="1"/>
            <a:r>
              <a:rPr lang="en-US" altLang="en-US" sz="3600" dirty="0"/>
              <a:t>The Economist as a Scientist, Part 11</a:t>
            </a:r>
          </a:p>
        </p:txBody>
      </p:sp>
      <p:sp>
        <p:nvSpPr>
          <p:cNvPr id="22531" name="Content Placeholder 2"/>
          <p:cNvSpPr>
            <a:spLocks noGrp="1"/>
          </p:cNvSpPr>
          <p:nvPr>
            <p:ph idx="1"/>
          </p:nvPr>
        </p:nvSpPr>
        <p:spPr>
          <a:xfrm>
            <a:off x="304800" y="1219200"/>
            <a:ext cx="8588375" cy="4841875"/>
          </a:xfrm>
        </p:spPr>
        <p:txBody>
          <a:bodyPr/>
          <a:lstStyle/>
          <a:p>
            <a:r>
              <a:rPr lang="en-US" altLang="en-US" dirty="0"/>
              <a:t>Bowed outward production possibilities frontier</a:t>
            </a:r>
          </a:p>
          <a:p>
            <a:pPr lvl="1"/>
            <a:r>
              <a:rPr lang="en-US" altLang="en-US" dirty="0"/>
              <a:t>Opportunity cost of a car is highest</a:t>
            </a:r>
          </a:p>
          <a:p>
            <a:pPr lvl="2"/>
            <a:r>
              <a:rPr lang="en-US" altLang="en-US" dirty="0"/>
              <a:t>When the economy is producing many cars and fewer computers</a:t>
            </a:r>
          </a:p>
          <a:p>
            <a:pPr lvl="1"/>
            <a:r>
              <a:rPr lang="en-US" altLang="en-US" dirty="0"/>
              <a:t>Opportunity cost of a car is lower</a:t>
            </a:r>
          </a:p>
          <a:p>
            <a:pPr lvl="2"/>
            <a:r>
              <a:rPr lang="en-US" altLang="en-US" dirty="0"/>
              <a:t>When the economy is producing fewer cars and many computers</a:t>
            </a:r>
          </a:p>
          <a:p>
            <a:pPr lvl="1"/>
            <a:r>
              <a:rPr lang="en-US" altLang="en-US" dirty="0"/>
              <a:t>Resource specialization</a:t>
            </a:r>
          </a:p>
        </p:txBody>
      </p:sp>
      <p:sp>
        <p:nvSpPr>
          <p:cNvPr id="22532"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F7807B4-97EA-48FA-9F98-DF170A7C1F30}" type="slidenum">
              <a:rPr lang="en-US" altLang="en-US" sz="1200" smtClean="0">
                <a:solidFill>
                  <a:srgbClr val="002060"/>
                </a:solidFill>
              </a:rPr>
              <a:pPr algn="ctr" eaLnBrk="1" hangingPunct="1"/>
              <a:t>14</a:t>
            </a:fld>
            <a:endParaRPr lang="en-US" altLang="en-US" sz="1200">
              <a:solidFill>
                <a:srgbClr val="002060"/>
              </a:solidFill>
            </a:endParaRPr>
          </a:p>
        </p:txBody>
      </p:sp>
    </p:spTree>
    <p:extLst>
      <p:ext uri="{BB962C8B-B14F-4D97-AF65-F5344CB8AC3E}">
        <p14:creationId xmlns:p14="http://schemas.microsoft.com/office/powerpoint/2010/main" val="288129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295400" y="76200"/>
            <a:ext cx="7772400" cy="860425"/>
          </a:xfrm>
        </p:spPr>
        <p:txBody>
          <a:bodyPr wrap="square" anchor="t"/>
          <a:lstStyle/>
          <a:p>
            <a:pPr eaLnBrk="1" hangingPunct="1"/>
            <a:r>
              <a:rPr lang="en-US" altLang="en-US" sz="3200" dirty="0"/>
              <a:t>The Economist as a Scientist, Part 12</a:t>
            </a:r>
          </a:p>
        </p:txBody>
      </p:sp>
      <p:sp>
        <p:nvSpPr>
          <p:cNvPr id="23555" name="Content Placeholder 2"/>
          <p:cNvSpPr>
            <a:spLocks noGrp="1"/>
          </p:cNvSpPr>
          <p:nvPr>
            <p:ph idx="1"/>
          </p:nvPr>
        </p:nvSpPr>
        <p:spPr>
          <a:xfrm>
            <a:off x="381000" y="1295400"/>
            <a:ext cx="8558213" cy="3276600"/>
          </a:xfrm>
        </p:spPr>
        <p:txBody>
          <a:bodyPr/>
          <a:lstStyle/>
          <a:p>
            <a:r>
              <a:rPr lang="en-US" altLang="en-US" dirty="0"/>
              <a:t>Technological advance</a:t>
            </a:r>
          </a:p>
          <a:p>
            <a:pPr lvl="1"/>
            <a:r>
              <a:rPr lang="en-US" altLang="en-US" dirty="0"/>
              <a:t>Outward shift of the production possibilities frontier</a:t>
            </a:r>
          </a:p>
          <a:p>
            <a:pPr lvl="1"/>
            <a:r>
              <a:rPr lang="en-US" altLang="en-US" dirty="0"/>
              <a:t>Economic growth</a:t>
            </a:r>
          </a:p>
          <a:p>
            <a:pPr lvl="1"/>
            <a:r>
              <a:rPr lang="en-US" altLang="en-US" dirty="0"/>
              <a:t>Produce more of both goods</a:t>
            </a:r>
          </a:p>
        </p:txBody>
      </p:sp>
      <p:sp>
        <p:nvSpPr>
          <p:cNvPr id="23556"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522A396-1E1E-4DEF-B0D4-23A6CD2CF599}" type="slidenum">
              <a:rPr lang="en-US" altLang="en-US" sz="1200" smtClean="0">
                <a:solidFill>
                  <a:srgbClr val="002060"/>
                </a:solidFill>
              </a:rPr>
              <a:pPr algn="ctr" eaLnBrk="1" hangingPunct="1"/>
              <a:t>15</a:t>
            </a:fld>
            <a:endParaRPr lang="en-US" altLang="en-US" sz="1200">
              <a:solidFill>
                <a:srgbClr val="002060"/>
              </a:solidFill>
            </a:endParaRPr>
          </a:p>
        </p:txBody>
      </p:sp>
    </p:spTree>
    <p:extLst>
      <p:ext uri="{BB962C8B-B14F-4D97-AF65-F5344CB8AC3E}">
        <p14:creationId xmlns:p14="http://schemas.microsoft.com/office/powerpoint/2010/main" val="150180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09550" y="0"/>
            <a:ext cx="8934450" cy="444500"/>
          </a:xfrm>
        </p:spPr>
        <p:txBody>
          <a:bodyPr/>
          <a:lstStyle/>
          <a:p>
            <a:r>
              <a:rPr lang="en-US" altLang="en-US" dirty="0"/>
              <a:t>Figure 3	</a:t>
            </a:r>
            <a:r>
              <a:rPr lang="en-US" altLang="en-US" sz="2800" dirty="0"/>
              <a:t>A shift in the production possibilities frontier</a:t>
            </a:r>
          </a:p>
        </p:txBody>
      </p:sp>
      <p:sp>
        <p:nvSpPr>
          <p:cNvPr id="15" name="Text Placeholder 14"/>
          <p:cNvSpPr>
            <a:spLocks noGrp="1"/>
          </p:cNvSpPr>
          <p:nvPr>
            <p:ph type="body" sz="quarter" idx="12"/>
          </p:nvPr>
        </p:nvSpPr>
        <p:spPr>
          <a:xfrm>
            <a:off x="6172200" y="1431628"/>
            <a:ext cx="2628900" cy="4296072"/>
          </a:xfrm>
        </p:spPr>
        <p:txBody>
          <a:bodyPr/>
          <a:lstStyle/>
          <a:p>
            <a:r>
              <a:rPr lang="en-US" dirty="0"/>
              <a:t>A technological advance in the computer industry enables the economy to produce more computers for any given number of cars. </a:t>
            </a:r>
          </a:p>
          <a:p>
            <a:r>
              <a:rPr lang="en-US" dirty="0"/>
              <a:t>As a result, the production possibilities frontier shifts outward. </a:t>
            </a:r>
          </a:p>
          <a:p>
            <a:r>
              <a:rPr lang="en-US" dirty="0"/>
              <a:t>If the economy moves from point A to point G, then the production of both cars and computers increases.</a:t>
            </a:r>
          </a:p>
        </p:txBody>
      </p:sp>
      <p:pic>
        <p:nvPicPr>
          <p:cNvPr id="17" name="Picture 16" descr="A production possibilities frontier graph with two lines. The graph plots quantity of cars produced from 0 to 1,000 on the X axis and quantity of computer produced from 0 to 4,000 on the Y axis. The first line on the graph is the economy before a technological advance. It goes from 0 cars and 3,000 computers to 1,000 cars and 0 computers. Line A is on this curve at 600 cars and 2,200 computers. The new line signifies the economy after a technological advancement. The curve now goes from 0 cars and 4,000 computers to 1,000 cars and 0 computers. Point G lies on this line at 600 cars and 2,300 computers."/>
          <p:cNvPicPr>
            <a:picLocks noChangeAspect="1"/>
          </p:cNvPicPr>
          <p:nvPr/>
        </p:nvPicPr>
        <p:blipFill>
          <a:blip r:embed="rId2"/>
          <a:stretch>
            <a:fillRect/>
          </a:stretch>
        </p:blipFill>
        <p:spPr>
          <a:xfrm>
            <a:off x="609600" y="1219200"/>
            <a:ext cx="5181600" cy="4686406"/>
          </a:xfrm>
          <a:prstGeom prst="rect">
            <a:avLst/>
          </a:prstGeom>
        </p:spPr>
      </p:pic>
      <p:sp>
        <p:nvSpPr>
          <p:cNvPr id="24580" name="Footer Placeholder 3"/>
          <p:cNvSpPr>
            <a:spLocks noGrp="1"/>
          </p:cNvSpPr>
          <p:nvPr>
            <p:ph type="ftr" sz="quarter" idx="14"/>
          </p:nvPr>
        </p:nvSpPr>
        <p:spPr bwMode="auto">
          <a:xfrm>
            <a:off x="1"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79" name="Slide Number Placeholder 14"/>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DFA1CD1-DF1E-4A46-8CCB-641481E5B216}" type="slidenum">
              <a:rPr lang="en-US" altLang="en-US" smtClean="0">
                <a:solidFill>
                  <a:srgbClr val="002060"/>
                </a:solidFill>
              </a:rPr>
              <a:pPr algn="ctr" eaLnBrk="1" hangingPunct="1"/>
              <a:t>16</a:t>
            </a:fld>
            <a:endParaRPr lang="en-US" altLang="en-US">
              <a:solidFill>
                <a:srgbClr val="002060"/>
              </a:solidFill>
            </a:endParaRPr>
          </a:p>
        </p:txBody>
      </p:sp>
    </p:spTree>
    <p:extLst>
      <p:ext uri="{BB962C8B-B14F-4D97-AF65-F5344CB8AC3E}">
        <p14:creationId xmlns:p14="http://schemas.microsoft.com/office/powerpoint/2010/main" val="380925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219200" y="122237"/>
            <a:ext cx="8094662" cy="860425"/>
          </a:xfrm>
        </p:spPr>
        <p:txBody>
          <a:bodyPr wrap="square" anchor="t"/>
          <a:lstStyle/>
          <a:p>
            <a:pPr eaLnBrk="1" hangingPunct="1"/>
            <a:r>
              <a:rPr lang="en-US" altLang="en-US" sz="3200" dirty="0"/>
              <a:t>The Economist as a Scientist, Part 13</a:t>
            </a:r>
          </a:p>
        </p:txBody>
      </p:sp>
      <p:sp>
        <p:nvSpPr>
          <p:cNvPr id="25603" name="Content Placeholder 2"/>
          <p:cNvSpPr>
            <a:spLocks noGrp="1"/>
          </p:cNvSpPr>
          <p:nvPr>
            <p:ph idx="1"/>
          </p:nvPr>
        </p:nvSpPr>
        <p:spPr>
          <a:xfrm>
            <a:off x="304800" y="1295400"/>
            <a:ext cx="8588375" cy="4384675"/>
          </a:xfrm>
        </p:spPr>
        <p:txBody>
          <a:bodyPr/>
          <a:lstStyle/>
          <a:p>
            <a:r>
              <a:rPr lang="en-US" altLang="en-US" dirty="0"/>
              <a:t>Microeconomics</a:t>
            </a:r>
          </a:p>
          <a:p>
            <a:pPr lvl="1"/>
            <a:r>
              <a:rPr lang="en-US" altLang="en-US" dirty="0"/>
              <a:t>The study of how households and firms make decisions and how they interact in markets</a:t>
            </a:r>
          </a:p>
          <a:p>
            <a:r>
              <a:rPr lang="en-US" altLang="en-US" dirty="0"/>
              <a:t>Macroeconomics</a:t>
            </a:r>
          </a:p>
          <a:p>
            <a:pPr lvl="1"/>
            <a:r>
              <a:rPr lang="en-US" altLang="en-US" dirty="0"/>
              <a:t>The study of economy-wide phenomena, including inflation, unemployment, and economic growth</a:t>
            </a:r>
          </a:p>
        </p:txBody>
      </p:sp>
      <p:sp>
        <p:nvSpPr>
          <p:cNvPr id="25604"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8F44925-B67B-47B3-86BE-BD70E00B735D}" type="slidenum">
              <a:rPr lang="en-US" altLang="en-US" sz="1200" smtClean="0">
                <a:solidFill>
                  <a:srgbClr val="002060"/>
                </a:solidFill>
              </a:rPr>
              <a:pPr algn="ctr" eaLnBrk="1" hangingPunct="1"/>
              <a:t>17</a:t>
            </a:fld>
            <a:endParaRPr lang="en-US" altLang="en-US" sz="1200">
              <a:solidFill>
                <a:srgbClr val="002060"/>
              </a:solidFill>
            </a:endParaRPr>
          </a:p>
        </p:txBody>
      </p:sp>
    </p:spTree>
    <p:extLst>
      <p:ext uri="{BB962C8B-B14F-4D97-AF65-F5344CB8AC3E}">
        <p14:creationId xmlns:p14="http://schemas.microsoft.com/office/powerpoint/2010/main" val="358047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14400" y="139700"/>
            <a:ext cx="8094662" cy="860425"/>
          </a:xfrm>
        </p:spPr>
        <p:txBody>
          <a:bodyPr wrap="square" anchor="t"/>
          <a:lstStyle/>
          <a:p>
            <a:pPr algn="r" eaLnBrk="1" hangingPunct="1"/>
            <a:r>
              <a:rPr lang="en-US" altLang="en-US" sz="3200" dirty="0"/>
              <a:t>The Economist as Policy Adviser, Part 1</a:t>
            </a:r>
          </a:p>
        </p:txBody>
      </p:sp>
      <p:sp>
        <p:nvSpPr>
          <p:cNvPr id="26627" name="Content Placeholder 2"/>
          <p:cNvSpPr>
            <a:spLocks noGrp="1"/>
          </p:cNvSpPr>
          <p:nvPr>
            <p:ph idx="1"/>
          </p:nvPr>
        </p:nvSpPr>
        <p:spPr>
          <a:xfrm>
            <a:off x="304800" y="1143000"/>
            <a:ext cx="8588375" cy="4994275"/>
          </a:xfrm>
        </p:spPr>
        <p:txBody>
          <a:bodyPr/>
          <a:lstStyle/>
          <a:p>
            <a:r>
              <a:rPr lang="en-US" altLang="en-US" dirty="0"/>
              <a:t>Positive statements: descriptive</a:t>
            </a:r>
          </a:p>
          <a:p>
            <a:pPr lvl="1"/>
            <a:r>
              <a:rPr lang="en-US" altLang="en-US" dirty="0"/>
              <a:t>Attempt to describe the world as it is</a:t>
            </a:r>
          </a:p>
          <a:p>
            <a:pPr lvl="1"/>
            <a:r>
              <a:rPr lang="en-US" altLang="en-US" dirty="0"/>
              <a:t>Confirm or refute by examining evidence: “Minimum-wage laws cause unemployment”</a:t>
            </a:r>
          </a:p>
          <a:p>
            <a:r>
              <a:rPr lang="en-US" altLang="en-US" dirty="0"/>
              <a:t>Normative statements: prescriptive</a:t>
            </a:r>
          </a:p>
          <a:p>
            <a:pPr lvl="1"/>
            <a:r>
              <a:rPr lang="en-US" altLang="en-US" dirty="0"/>
              <a:t>Attempt to prescribe how the world should be: “The government should raise the minimum wage”</a:t>
            </a:r>
          </a:p>
        </p:txBody>
      </p:sp>
      <p:sp>
        <p:nvSpPr>
          <p:cNvPr id="26628"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B639FC9-B438-42E9-9B7E-4529763DCBB5}" type="slidenum">
              <a:rPr lang="en-US" altLang="en-US" sz="1200" smtClean="0">
                <a:solidFill>
                  <a:srgbClr val="002060"/>
                </a:solidFill>
              </a:rPr>
              <a:pPr algn="ctr" eaLnBrk="1" hangingPunct="1"/>
              <a:t>18</a:t>
            </a:fld>
            <a:endParaRPr lang="en-US" altLang="en-US" sz="1200">
              <a:solidFill>
                <a:srgbClr val="002060"/>
              </a:solidFill>
            </a:endParaRPr>
          </a:p>
        </p:txBody>
      </p:sp>
    </p:spTree>
    <p:extLst>
      <p:ext uri="{BB962C8B-B14F-4D97-AF65-F5344CB8AC3E}">
        <p14:creationId xmlns:p14="http://schemas.microsoft.com/office/powerpoint/2010/main" val="261680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97369" y="78087"/>
            <a:ext cx="7803931" cy="860961"/>
          </a:xfrm>
        </p:spPr>
        <p:txBody>
          <a:bodyPr wrap="square" anchor="t"/>
          <a:lstStyle/>
          <a:p>
            <a:pPr algn="r" eaLnBrk="1" hangingPunct="1"/>
            <a:r>
              <a:rPr lang="en-US" altLang="en-US" sz="3200" dirty="0"/>
              <a:t>The Economist as Policy Adviser, Part 2</a:t>
            </a:r>
          </a:p>
        </p:txBody>
      </p:sp>
      <p:sp>
        <p:nvSpPr>
          <p:cNvPr id="27651" name="Content Placeholder 2"/>
          <p:cNvSpPr>
            <a:spLocks noGrp="1"/>
          </p:cNvSpPr>
          <p:nvPr>
            <p:ph idx="1"/>
          </p:nvPr>
        </p:nvSpPr>
        <p:spPr>
          <a:xfrm>
            <a:off x="152400" y="1233653"/>
            <a:ext cx="6246812" cy="4384675"/>
          </a:xfrm>
        </p:spPr>
        <p:txBody>
          <a:bodyPr/>
          <a:lstStyle/>
          <a:p>
            <a:r>
              <a:rPr lang="en-US" altLang="en-US" dirty="0"/>
              <a:t>Economists in Washington</a:t>
            </a:r>
          </a:p>
          <a:p>
            <a:pPr lvl="1"/>
            <a:r>
              <a:rPr lang="en-US" altLang="en-US" sz="3100" dirty="0"/>
              <a:t>Council of Economic Advisers</a:t>
            </a:r>
          </a:p>
          <a:p>
            <a:pPr lvl="2"/>
            <a:r>
              <a:rPr lang="en-US" altLang="en-US" sz="2600" dirty="0"/>
              <a:t>Advise the president of the United States</a:t>
            </a:r>
          </a:p>
          <a:p>
            <a:pPr lvl="2"/>
            <a:r>
              <a:rPr lang="en-US" altLang="en-US" sz="2600" dirty="0"/>
              <a:t>Annual </a:t>
            </a:r>
            <a:r>
              <a:rPr lang="en-US" altLang="en-US" sz="2600" i="1" dirty="0"/>
              <a:t>Economic Report of the President</a:t>
            </a:r>
            <a:r>
              <a:rPr lang="en-US" altLang="en-US" sz="2600" dirty="0"/>
              <a:t>: discusses recent developments in the economy and presents the council’s analysis of current policy issues</a:t>
            </a:r>
          </a:p>
        </p:txBody>
      </p:sp>
      <p:sp>
        <p:nvSpPr>
          <p:cNvPr id="2" name="Text Placeholder 1"/>
          <p:cNvSpPr>
            <a:spLocks noGrp="1"/>
          </p:cNvSpPr>
          <p:nvPr>
            <p:ph type="body" sz="quarter" idx="12"/>
          </p:nvPr>
        </p:nvSpPr>
        <p:spPr>
          <a:xfrm>
            <a:off x="6508703" y="3581400"/>
            <a:ext cx="2619375" cy="1295400"/>
          </a:xfrm>
        </p:spPr>
        <p:txBody>
          <a:bodyPr/>
          <a:lstStyle/>
          <a:p>
            <a:r>
              <a:rPr lang="en-US" dirty="0"/>
              <a:t>“Let’s switch. I’ll make the policy, you implement it, and he’ll explain it.”</a:t>
            </a:r>
          </a:p>
        </p:txBody>
      </p:sp>
      <p:pic>
        <p:nvPicPr>
          <p:cNvPr id="27655" name="Picture 9" descr="Three men wearing suits and carrying briefcases, talking among themselves on the street. There are other people in the background. Copyright information reads: James Stevenson, the New Yorker Collection, www.cartoonbank.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5" y="1430544"/>
            <a:ext cx="26193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7652"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364D337-B932-499B-BA65-77EAEBD3C2E6}" type="slidenum">
              <a:rPr lang="en-US" altLang="en-US" sz="1200" smtClean="0">
                <a:solidFill>
                  <a:srgbClr val="002060"/>
                </a:solidFill>
              </a:rPr>
              <a:pPr algn="ctr" eaLnBrk="1" hangingPunct="1"/>
              <a:t>19</a:t>
            </a:fld>
            <a:endParaRPr lang="en-US" altLang="en-US" sz="1200">
              <a:solidFill>
                <a:srgbClr val="002060"/>
              </a:solidFill>
            </a:endParaRPr>
          </a:p>
        </p:txBody>
      </p:sp>
    </p:spTree>
    <p:extLst>
      <p:ext uri="{BB962C8B-B14F-4D97-AF65-F5344CB8AC3E}">
        <p14:creationId xmlns:p14="http://schemas.microsoft.com/office/powerpoint/2010/main" val="249845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pPr eaLnBrk="1" hangingPunct="1"/>
            <a:r>
              <a:rPr lang="en-US" altLang="en-US" sz="3600" dirty="0"/>
              <a:t>The Economist as a Scientist, Part 1</a:t>
            </a:r>
          </a:p>
        </p:txBody>
      </p:sp>
      <p:sp>
        <p:nvSpPr>
          <p:cNvPr id="10243" name="Content Placeholder 2"/>
          <p:cNvSpPr>
            <a:spLocks noGrp="1"/>
          </p:cNvSpPr>
          <p:nvPr>
            <p:ph idx="1"/>
          </p:nvPr>
        </p:nvSpPr>
        <p:spPr>
          <a:xfrm>
            <a:off x="277814" y="1219200"/>
            <a:ext cx="5557837" cy="4384675"/>
          </a:xfrm>
        </p:spPr>
        <p:txBody>
          <a:bodyPr/>
          <a:lstStyle/>
          <a:p>
            <a:pPr eaLnBrk="1" hangingPunct="1"/>
            <a:r>
              <a:rPr lang="en-US" altLang="en-US" dirty="0"/>
              <a:t>Economics is a science</a:t>
            </a:r>
          </a:p>
          <a:p>
            <a:pPr eaLnBrk="1" hangingPunct="1"/>
            <a:r>
              <a:rPr lang="en-US" altLang="en-US" dirty="0"/>
              <a:t>Economists are scientists</a:t>
            </a:r>
          </a:p>
          <a:p>
            <a:pPr lvl="1"/>
            <a:r>
              <a:rPr lang="en-US" altLang="en-US" dirty="0"/>
              <a:t>Devise theories</a:t>
            </a:r>
          </a:p>
          <a:p>
            <a:pPr lvl="1"/>
            <a:r>
              <a:rPr lang="en-US" altLang="en-US" dirty="0"/>
              <a:t>Collect data</a:t>
            </a:r>
          </a:p>
          <a:p>
            <a:pPr lvl="1"/>
            <a:r>
              <a:rPr lang="en-US" altLang="en-US" dirty="0"/>
              <a:t>Analyze these data</a:t>
            </a:r>
          </a:p>
          <a:p>
            <a:pPr lvl="2"/>
            <a:r>
              <a:rPr lang="en-US" altLang="en-US" dirty="0"/>
              <a:t>Verify or refute their theories</a:t>
            </a:r>
          </a:p>
          <a:p>
            <a:pPr lvl="1"/>
            <a:r>
              <a:rPr lang="en-US" altLang="en-US" dirty="0"/>
              <a:t>Use the scientific method </a:t>
            </a:r>
          </a:p>
        </p:txBody>
      </p:sp>
      <p:sp>
        <p:nvSpPr>
          <p:cNvPr id="3" name="Text Placeholder 2"/>
          <p:cNvSpPr>
            <a:spLocks noGrp="1"/>
          </p:cNvSpPr>
          <p:nvPr>
            <p:ph type="body" sz="quarter" idx="12"/>
          </p:nvPr>
        </p:nvSpPr>
        <p:spPr>
          <a:xfrm>
            <a:off x="6223001" y="3724608"/>
            <a:ext cx="2916237" cy="2357437"/>
          </a:xfrm>
        </p:spPr>
        <p:txBody>
          <a:bodyPr/>
          <a:lstStyle/>
          <a:p>
            <a:r>
              <a:rPr lang="en-US" dirty="0"/>
              <a:t>“I’m a social scientist, Michael. That means I can’t explain electricity or anything like that, but if you ever want to know about people, I’m your man.”</a:t>
            </a:r>
          </a:p>
        </p:txBody>
      </p:sp>
      <p:pic>
        <p:nvPicPr>
          <p:cNvPr id="10247" name="Picture 9" descr="A man sitting on the couch in a house, reading a newspaper and talking to a child. Copyright information reads: J.B. Handelsman, the New Yorker Collection, www.cartoonbank.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1" y="1070368"/>
            <a:ext cx="25241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0244"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7CD5F2-C5FB-4AD9-8E42-4D84311E995E}" type="slidenum">
              <a:rPr lang="en-US" altLang="en-US" sz="1200" smtClean="0">
                <a:solidFill>
                  <a:srgbClr val="002060"/>
                </a:solidFill>
              </a:rPr>
              <a:pPr algn="ctr" eaLnBrk="1" hangingPunct="1"/>
              <a:t>2</a:t>
            </a:fld>
            <a:endParaRPr lang="en-US" altLang="en-US" sz="1200">
              <a:solidFill>
                <a:srgbClr val="002060"/>
              </a:solidFill>
            </a:endParaRPr>
          </a:p>
        </p:txBody>
      </p:sp>
    </p:spTree>
    <p:extLst>
      <p:ext uri="{BB962C8B-B14F-4D97-AF65-F5344CB8AC3E}">
        <p14:creationId xmlns:p14="http://schemas.microsoft.com/office/powerpoint/2010/main" val="36748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49338" y="101600"/>
            <a:ext cx="8094662" cy="860425"/>
          </a:xfrm>
        </p:spPr>
        <p:txBody>
          <a:bodyPr wrap="square" anchor="t"/>
          <a:lstStyle/>
          <a:p>
            <a:pPr algn="r" eaLnBrk="1" hangingPunct="1"/>
            <a:r>
              <a:rPr lang="en-US" altLang="en-US" sz="3200" dirty="0"/>
              <a:t>The Economist as Policy Adviser, Part 3</a:t>
            </a:r>
          </a:p>
        </p:txBody>
      </p:sp>
      <p:sp>
        <p:nvSpPr>
          <p:cNvPr id="28675" name="Content Placeholder 2"/>
          <p:cNvSpPr>
            <a:spLocks noGrp="1"/>
          </p:cNvSpPr>
          <p:nvPr>
            <p:ph idx="1"/>
          </p:nvPr>
        </p:nvSpPr>
        <p:spPr>
          <a:xfrm>
            <a:off x="304800" y="1219200"/>
            <a:ext cx="8551862" cy="4232275"/>
          </a:xfrm>
        </p:spPr>
        <p:txBody>
          <a:bodyPr/>
          <a:lstStyle/>
          <a:p>
            <a:r>
              <a:rPr lang="en-US" altLang="en-US" dirty="0"/>
              <a:t>Economists in Washington</a:t>
            </a:r>
          </a:p>
          <a:p>
            <a:pPr lvl="1"/>
            <a:r>
              <a:rPr lang="en-US" altLang="en-US" sz="3100" dirty="0"/>
              <a:t>Office of Management and Budget</a:t>
            </a:r>
          </a:p>
          <a:p>
            <a:pPr lvl="1"/>
            <a:r>
              <a:rPr lang="en-US" altLang="en-US" sz="3100" dirty="0"/>
              <a:t>Department of the Treasury</a:t>
            </a:r>
          </a:p>
          <a:p>
            <a:pPr lvl="1"/>
            <a:r>
              <a:rPr lang="en-US" altLang="en-US" sz="3100" dirty="0"/>
              <a:t>Department of Labor</a:t>
            </a:r>
          </a:p>
          <a:p>
            <a:pPr lvl="1"/>
            <a:r>
              <a:rPr lang="en-US" altLang="en-US" sz="3100" dirty="0"/>
              <a:t>Department of Justice</a:t>
            </a:r>
          </a:p>
          <a:p>
            <a:pPr lvl="1"/>
            <a:r>
              <a:rPr lang="en-US" altLang="en-US" sz="3100" dirty="0"/>
              <a:t>Congressional Budget Office</a:t>
            </a:r>
          </a:p>
          <a:p>
            <a:pPr lvl="1"/>
            <a:r>
              <a:rPr lang="en-US" altLang="en-US" sz="3100" dirty="0"/>
              <a:t>The Federal Reserve</a:t>
            </a:r>
          </a:p>
        </p:txBody>
      </p:sp>
      <p:sp>
        <p:nvSpPr>
          <p:cNvPr id="28676"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BEEBA5C-ED9A-401A-9EF4-CF959A8B55CE}" type="slidenum">
              <a:rPr lang="en-US" altLang="en-US" sz="1200" smtClean="0">
                <a:solidFill>
                  <a:srgbClr val="002060"/>
                </a:solidFill>
              </a:rPr>
              <a:pPr algn="ctr" eaLnBrk="1" hangingPunct="1"/>
              <a:t>20</a:t>
            </a:fld>
            <a:endParaRPr lang="en-US" altLang="en-US" sz="1200">
              <a:solidFill>
                <a:srgbClr val="002060"/>
              </a:solidFill>
            </a:endParaRPr>
          </a:p>
        </p:txBody>
      </p:sp>
    </p:spTree>
    <p:extLst>
      <p:ext uri="{BB962C8B-B14F-4D97-AF65-F5344CB8AC3E}">
        <p14:creationId xmlns:p14="http://schemas.microsoft.com/office/powerpoint/2010/main" val="344754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296988" y="101601"/>
            <a:ext cx="7847012" cy="584200"/>
          </a:xfrm>
        </p:spPr>
        <p:txBody>
          <a:bodyPr wrap="square" anchor="t"/>
          <a:lstStyle/>
          <a:p>
            <a:pPr algn="r" eaLnBrk="1" hangingPunct="1"/>
            <a:r>
              <a:rPr lang="en-US" altLang="en-US" sz="3200" dirty="0"/>
              <a:t>The Economist as Policy Adviser, Part 4</a:t>
            </a:r>
          </a:p>
        </p:txBody>
      </p:sp>
      <p:sp>
        <p:nvSpPr>
          <p:cNvPr id="29699" name="Content Placeholder 2"/>
          <p:cNvSpPr>
            <a:spLocks noGrp="1"/>
          </p:cNvSpPr>
          <p:nvPr>
            <p:ph idx="1"/>
          </p:nvPr>
        </p:nvSpPr>
        <p:spPr>
          <a:xfrm>
            <a:off x="304800" y="982829"/>
            <a:ext cx="8713787" cy="5293057"/>
          </a:xfrm>
        </p:spPr>
        <p:txBody>
          <a:bodyPr/>
          <a:lstStyle/>
          <a:p>
            <a:r>
              <a:rPr lang="en-US" altLang="en-US" dirty="0"/>
              <a:t>Economists’ advice is not always followed</a:t>
            </a:r>
          </a:p>
          <a:p>
            <a:pPr lvl="1"/>
            <a:r>
              <a:rPr lang="en-US" altLang="en-US" sz="3050" dirty="0"/>
              <a:t>Economic advisers: what policy is best </a:t>
            </a:r>
          </a:p>
          <a:p>
            <a:pPr lvl="1"/>
            <a:r>
              <a:rPr lang="en-US" altLang="en-US" sz="3050" dirty="0"/>
              <a:t>Communication advisers: how best to explain it to the public</a:t>
            </a:r>
          </a:p>
          <a:p>
            <a:pPr lvl="1"/>
            <a:r>
              <a:rPr lang="en-US" altLang="en-US" sz="3050" dirty="0"/>
              <a:t>Press advisers: how the news media will report</a:t>
            </a:r>
          </a:p>
          <a:p>
            <a:pPr lvl="1"/>
            <a:r>
              <a:rPr lang="en-US" altLang="en-US" sz="3050" dirty="0"/>
              <a:t>Legislative affairs advisers: how Congress will view the proposal</a:t>
            </a:r>
          </a:p>
          <a:p>
            <a:pPr lvl="1"/>
            <a:r>
              <a:rPr lang="en-US" altLang="en-US" sz="3050" dirty="0"/>
              <a:t>Political advisers: effect on the electorate</a:t>
            </a:r>
          </a:p>
          <a:p>
            <a:pPr lvl="1"/>
            <a:r>
              <a:rPr lang="en-US" altLang="en-US" sz="3050" dirty="0"/>
              <a:t>The president: decision </a:t>
            </a:r>
          </a:p>
        </p:txBody>
      </p:sp>
      <p:sp>
        <p:nvSpPr>
          <p:cNvPr id="29700"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BAF1200-5A18-4A11-B3A2-6803F4742624}" type="slidenum">
              <a:rPr lang="en-US" altLang="en-US" sz="1200" smtClean="0">
                <a:solidFill>
                  <a:srgbClr val="002060"/>
                </a:solidFill>
              </a:rPr>
              <a:pPr algn="ctr" eaLnBrk="1" hangingPunct="1"/>
              <a:t>21</a:t>
            </a:fld>
            <a:endParaRPr lang="en-US" altLang="en-US" sz="1200">
              <a:solidFill>
                <a:srgbClr val="002060"/>
              </a:solidFill>
            </a:endParaRPr>
          </a:p>
        </p:txBody>
      </p:sp>
    </p:spTree>
    <p:extLst>
      <p:ext uri="{BB962C8B-B14F-4D97-AF65-F5344CB8AC3E}">
        <p14:creationId xmlns:p14="http://schemas.microsoft.com/office/powerpoint/2010/main" val="1335039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49338" y="101600"/>
            <a:ext cx="8094662" cy="860425"/>
          </a:xfrm>
        </p:spPr>
        <p:txBody>
          <a:bodyPr wrap="square" anchor="t"/>
          <a:lstStyle/>
          <a:p>
            <a:pPr eaLnBrk="1" hangingPunct="1"/>
            <a:r>
              <a:rPr lang="en-US" altLang="en-US" sz="3600" dirty="0"/>
              <a:t>Why Economists Disagree, Part 1</a:t>
            </a:r>
          </a:p>
        </p:txBody>
      </p:sp>
      <p:sp>
        <p:nvSpPr>
          <p:cNvPr id="30723" name="Content Placeholder 2"/>
          <p:cNvSpPr>
            <a:spLocks noGrp="1"/>
          </p:cNvSpPr>
          <p:nvPr>
            <p:ph idx="1"/>
          </p:nvPr>
        </p:nvSpPr>
        <p:spPr>
          <a:xfrm>
            <a:off x="381000" y="1219200"/>
            <a:ext cx="8588375" cy="3546475"/>
          </a:xfrm>
        </p:spPr>
        <p:txBody>
          <a:bodyPr/>
          <a:lstStyle/>
          <a:p>
            <a:r>
              <a:rPr lang="en-US" altLang="en-US" dirty="0"/>
              <a:t>Economists may disagree </a:t>
            </a:r>
          </a:p>
          <a:p>
            <a:pPr lvl="1"/>
            <a:r>
              <a:rPr lang="en-US" altLang="en-US" dirty="0"/>
              <a:t>Validity of alternative positive theories about how the world works</a:t>
            </a:r>
          </a:p>
          <a:p>
            <a:r>
              <a:rPr lang="en-US" altLang="en-US" dirty="0"/>
              <a:t>Economists may have different values</a:t>
            </a:r>
          </a:p>
          <a:p>
            <a:pPr lvl="1"/>
            <a:r>
              <a:rPr lang="en-US" altLang="en-US" dirty="0"/>
              <a:t>Different normative views about what policy should try to accomplish</a:t>
            </a:r>
          </a:p>
        </p:txBody>
      </p:sp>
      <p:sp>
        <p:nvSpPr>
          <p:cNvPr id="30724"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2D89629-B7EE-41CE-BDB1-20C18644E240}" type="slidenum">
              <a:rPr lang="en-US" altLang="en-US" sz="1200" smtClean="0">
                <a:solidFill>
                  <a:srgbClr val="002060"/>
                </a:solidFill>
              </a:rPr>
              <a:pPr algn="ctr" eaLnBrk="1" hangingPunct="1"/>
              <a:t>22</a:t>
            </a:fld>
            <a:endParaRPr lang="en-US" altLang="en-US" sz="1200">
              <a:solidFill>
                <a:srgbClr val="002060"/>
              </a:solidFill>
            </a:endParaRPr>
          </a:p>
        </p:txBody>
      </p:sp>
    </p:spTree>
    <p:extLst>
      <p:ext uri="{BB962C8B-B14F-4D97-AF65-F5344CB8AC3E}">
        <p14:creationId xmlns:p14="http://schemas.microsoft.com/office/powerpoint/2010/main" val="295631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49338" y="101600"/>
            <a:ext cx="8094662" cy="860425"/>
          </a:xfrm>
        </p:spPr>
        <p:txBody>
          <a:bodyPr wrap="square" anchor="t"/>
          <a:lstStyle/>
          <a:p>
            <a:pPr eaLnBrk="1" hangingPunct="1"/>
            <a:r>
              <a:rPr lang="en-US" altLang="en-US" sz="3600" dirty="0"/>
              <a:t>Why Economists Disagree, Part 2</a:t>
            </a:r>
          </a:p>
        </p:txBody>
      </p:sp>
      <p:sp>
        <p:nvSpPr>
          <p:cNvPr id="33795" name="Content Placeholder 2"/>
          <p:cNvSpPr>
            <a:spLocks noGrp="1"/>
          </p:cNvSpPr>
          <p:nvPr>
            <p:ph idx="1"/>
          </p:nvPr>
        </p:nvSpPr>
        <p:spPr>
          <a:xfrm>
            <a:off x="304800" y="1295400"/>
            <a:ext cx="8588375" cy="3241675"/>
          </a:xfrm>
        </p:spPr>
        <p:txBody>
          <a:bodyPr/>
          <a:lstStyle/>
          <a:p>
            <a:pPr marL="0" indent="0">
              <a:buNone/>
              <a:defRPr/>
            </a:pPr>
            <a:r>
              <a:rPr lang="en-US" dirty="0"/>
              <a:t>Differences in scientific judgments</a:t>
            </a:r>
          </a:p>
          <a:p>
            <a:pPr>
              <a:defRPr/>
            </a:pPr>
            <a:r>
              <a:rPr lang="en-US" dirty="0"/>
              <a:t>Different hunches about</a:t>
            </a:r>
          </a:p>
          <a:p>
            <a:pPr lvl="1">
              <a:buFont typeface="Arial" pitchFamily="34" charset="0"/>
              <a:buChar char="–"/>
              <a:defRPr/>
            </a:pPr>
            <a:r>
              <a:rPr lang="en-US" dirty="0"/>
              <a:t>Validity of alternative theories</a:t>
            </a:r>
          </a:p>
          <a:p>
            <a:pPr lvl="1">
              <a:buFont typeface="Arial" pitchFamily="34" charset="0"/>
              <a:buChar char="–"/>
              <a:defRPr/>
            </a:pPr>
            <a:r>
              <a:rPr lang="en-US" dirty="0"/>
              <a:t>Size of important parameters</a:t>
            </a:r>
          </a:p>
          <a:p>
            <a:pPr lvl="2">
              <a:defRPr/>
            </a:pPr>
            <a:r>
              <a:rPr lang="en-US" dirty="0"/>
              <a:t>Measure how economic variables are related</a:t>
            </a:r>
          </a:p>
        </p:txBody>
      </p:sp>
      <p:sp>
        <p:nvSpPr>
          <p:cNvPr id="31748"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2FD454E-9898-4DBD-B70A-D8C2BDFDECF5}" type="slidenum">
              <a:rPr lang="en-US" altLang="en-US" sz="1200" smtClean="0">
                <a:solidFill>
                  <a:srgbClr val="002060"/>
                </a:solidFill>
              </a:rPr>
              <a:pPr algn="ctr" eaLnBrk="1" hangingPunct="1"/>
              <a:t>23</a:t>
            </a:fld>
            <a:endParaRPr lang="en-US" altLang="en-US" sz="1200">
              <a:solidFill>
                <a:srgbClr val="002060"/>
              </a:solidFill>
            </a:endParaRPr>
          </a:p>
        </p:txBody>
      </p:sp>
    </p:spTree>
    <p:extLst>
      <p:ext uri="{BB962C8B-B14F-4D97-AF65-F5344CB8AC3E}">
        <p14:creationId xmlns:p14="http://schemas.microsoft.com/office/powerpoint/2010/main" val="590289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49338" y="101600"/>
            <a:ext cx="8094662" cy="860425"/>
          </a:xfrm>
        </p:spPr>
        <p:txBody>
          <a:bodyPr wrap="square" anchor="t"/>
          <a:lstStyle/>
          <a:p>
            <a:pPr eaLnBrk="1" hangingPunct="1"/>
            <a:r>
              <a:rPr lang="en-US" altLang="en-US" sz="3600" dirty="0"/>
              <a:t>Why Economists Disagree, Part 3</a:t>
            </a:r>
          </a:p>
        </p:txBody>
      </p:sp>
      <p:sp>
        <p:nvSpPr>
          <p:cNvPr id="34819" name="Content Placeholder 2"/>
          <p:cNvSpPr>
            <a:spLocks noGrp="1"/>
          </p:cNvSpPr>
          <p:nvPr>
            <p:ph idx="1"/>
          </p:nvPr>
        </p:nvSpPr>
        <p:spPr>
          <a:xfrm>
            <a:off x="304800" y="1295400"/>
            <a:ext cx="8588375" cy="4079875"/>
          </a:xfrm>
        </p:spPr>
        <p:txBody>
          <a:bodyPr/>
          <a:lstStyle/>
          <a:p>
            <a:pPr marL="0" indent="0">
              <a:buNone/>
              <a:defRPr/>
            </a:pPr>
            <a:r>
              <a:rPr lang="en-US" dirty="0"/>
              <a:t>Differences in values</a:t>
            </a:r>
          </a:p>
          <a:p>
            <a:pPr>
              <a:defRPr/>
            </a:pPr>
            <a:r>
              <a:rPr lang="en-US" dirty="0"/>
              <a:t>Peter and Paula – take the same amount of water from the town well</a:t>
            </a:r>
          </a:p>
          <a:p>
            <a:pPr lvl="1">
              <a:buFont typeface="Arial" pitchFamily="34" charset="0"/>
              <a:buChar char="–"/>
              <a:defRPr/>
            </a:pPr>
            <a:r>
              <a:rPr lang="en-US" dirty="0"/>
              <a:t>Peter’s income = $100,000</a:t>
            </a:r>
          </a:p>
          <a:p>
            <a:pPr lvl="2">
              <a:defRPr/>
            </a:pPr>
            <a:r>
              <a:rPr lang="en-US" dirty="0"/>
              <a:t>Tax = $10,000 (10%)</a:t>
            </a:r>
          </a:p>
          <a:p>
            <a:pPr lvl="1">
              <a:buFont typeface="Arial" pitchFamily="34" charset="0"/>
              <a:buChar char="–"/>
              <a:defRPr/>
            </a:pPr>
            <a:r>
              <a:rPr lang="en-US" dirty="0"/>
              <a:t>Paula’s income = $20,000</a:t>
            </a:r>
          </a:p>
          <a:p>
            <a:pPr lvl="2">
              <a:defRPr/>
            </a:pPr>
            <a:r>
              <a:rPr lang="en-US" dirty="0"/>
              <a:t>Tax = $4,000 (20%)</a:t>
            </a:r>
          </a:p>
        </p:txBody>
      </p:sp>
      <p:sp>
        <p:nvSpPr>
          <p:cNvPr id="32772"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4389DA4-E504-4A67-93B9-1F2FE3073FA7}" type="slidenum">
              <a:rPr lang="en-US" altLang="en-US" sz="1200" smtClean="0">
                <a:solidFill>
                  <a:srgbClr val="002060"/>
                </a:solidFill>
              </a:rPr>
              <a:pPr algn="ctr" eaLnBrk="1" hangingPunct="1"/>
              <a:t>24</a:t>
            </a:fld>
            <a:endParaRPr lang="en-US" altLang="en-US" sz="1200">
              <a:solidFill>
                <a:srgbClr val="002060"/>
              </a:solidFill>
            </a:endParaRPr>
          </a:p>
        </p:txBody>
      </p:sp>
    </p:spTree>
    <p:extLst>
      <p:ext uri="{BB962C8B-B14F-4D97-AF65-F5344CB8AC3E}">
        <p14:creationId xmlns:p14="http://schemas.microsoft.com/office/powerpoint/2010/main" val="1489582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049338" y="101600"/>
            <a:ext cx="8094662" cy="860425"/>
          </a:xfrm>
        </p:spPr>
        <p:txBody>
          <a:bodyPr wrap="square" anchor="t"/>
          <a:lstStyle/>
          <a:p>
            <a:pPr eaLnBrk="1" hangingPunct="1"/>
            <a:r>
              <a:rPr lang="en-US" altLang="en-US" sz="3600" dirty="0"/>
              <a:t>Why Economists Disagree, Part 4</a:t>
            </a:r>
          </a:p>
        </p:txBody>
      </p:sp>
      <p:sp>
        <p:nvSpPr>
          <p:cNvPr id="35843" name="Content Placeholder 2"/>
          <p:cNvSpPr>
            <a:spLocks noGrp="1"/>
          </p:cNvSpPr>
          <p:nvPr>
            <p:ph idx="1"/>
          </p:nvPr>
        </p:nvSpPr>
        <p:spPr>
          <a:xfrm>
            <a:off x="304800" y="1143000"/>
            <a:ext cx="8588375" cy="5146675"/>
          </a:xfrm>
        </p:spPr>
        <p:txBody>
          <a:bodyPr/>
          <a:lstStyle/>
          <a:p>
            <a:pPr marL="0" indent="0">
              <a:buNone/>
              <a:defRPr/>
            </a:pPr>
            <a:r>
              <a:rPr lang="en-US" dirty="0"/>
              <a:t>Perception versus Reality</a:t>
            </a:r>
          </a:p>
          <a:p>
            <a:pPr>
              <a:defRPr/>
            </a:pPr>
            <a:r>
              <a:rPr lang="en-US" dirty="0"/>
              <a:t>Rent control</a:t>
            </a:r>
          </a:p>
          <a:p>
            <a:pPr lvl="1">
              <a:buFont typeface="Arial" pitchFamily="34" charset="0"/>
              <a:buChar char="–"/>
              <a:defRPr/>
            </a:pPr>
            <a:r>
              <a:rPr lang="en-US" dirty="0"/>
              <a:t>Adversely affects availability and quality of housing</a:t>
            </a:r>
          </a:p>
          <a:p>
            <a:pPr lvl="1">
              <a:buFont typeface="Arial" pitchFamily="34" charset="0"/>
              <a:buChar char="–"/>
              <a:defRPr/>
            </a:pPr>
            <a:r>
              <a:rPr lang="en-US" dirty="0"/>
              <a:t>Costly way of helping the neediest members of society</a:t>
            </a:r>
          </a:p>
          <a:p>
            <a:pPr lvl="1">
              <a:buFont typeface="Arial" pitchFamily="34" charset="0"/>
              <a:buChar char="–"/>
              <a:defRPr/>
            </a:pPr>
            <a:r>
              <a:rPr lang="en-US" dirty="0"/>
              <a:t>Many cities use rent control</a:t>
            </a:r>
          </a:p>
          <a:p>
            <a:pPr>
              <a:defRPr/>
            </a:pPr>
            <a:r>
              <a:rPr lang="en-US" dirty="0"/>
              <a:t>Trade barriers (tariffs and import quotas)</a:t>
            </a:r>
          </a:p>
          <a:p>
            <a:pPr lvl="1">
              <a:buFont typeface="Arial" pitchFamily="34" charset="0"/>
              <a:buChar char="–"/>
              <a:defRPr/>
            </a:pPr>
            <a:r>
              <a:rPr lang="en-US" dirty="0"/>
              <a:t>Economists oppose it</a:t>
            </a:r>
          </a:p>
        </p:txBody>
      </p:sp>
      <p:sp>
        <p:nvSpPr>
          <p:cNvPr id="33796"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E0D89D7-7417-4DA7-97C8-859AB34C8EFC}" type="slidenum">
              <a:rPr lang="en-US" altLang="en-US" sz="1200" smtClean="0">
                <a:solidFill>
                  <a:srgbClr val="002060"/>
                </a:solidFill>
              </a:rPr>
              <a:pPr algn="ctr" eaLnBrk="1" hangingPunct="1"/>
              <a:t>25</a:t>
            </a:fld>
            <a:endParaRPr lang="en-US" altLang="en-US" sz="1200">
              <a:solidFill>
                <a:srgbClr val="002060"/>
              </a:solidFill>
            </a:endParaRPr>
          </a:p>
        </p:txBody>
      </p:sp>
    </p:spTree>
    <p:extLst>
      <p:ext uri="{BB962C8B-B14F-4D97-AF65-F5344CB8AC3E}">
        <p14:creationId xmlns:p14="http://schemas.microsoft.com/office/powerpoint/2010/main" val="1112786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5" name="Text Placeholder 4"/>
          <p:cNvSpPr>
            <a:spLocks noGrp="1"/>
          </p:cNvSpPr>
          <p:nvPr>
            <p:ph type="body" sz="quarter" idx="12"/>
          </p:nvPr>
        </p:nvSpPr>
        <p:spPr>
          <a:xfrm>
            <a:off x="502444" y="652076"/>
            <a:ext cx="8458200" cy="533400"/>
          </a:xfrm>
        </p:spPr>
        <p:txBody>
          <a:bodyPr/>
          <a:lstStyle/>
          <a:p>
            <a:r>
              <a:rPr lang="en-US" dirty="0"/>
              <a:t>Ticket Resale</a:t>
            </a:r>
          </a:p>
        </p:txBody>
      </p:sp>
      <p:sp>
        <p:nvSpPr>
          <p:cNvPr id="6" name="Text Placeholder 5"/>
          <p:cNvSpPr>
            <a:spLocks noGrp="1"/>
          </p:cNvSpPr>
          <p:nvPr>
            <p:ph type="body" sz="quarter" idx="14"/>
          </p:nvPr>
        </p:nvSpPr>
        <p:spPr>
          <a:xfrm>
            <a:off x="550863" y="1317625"/>
            <a:ext cx="8077200" cy="2209800"/>
          </a:xfrm>
        </p:spPr>
        <p:txBody>
          <a:bodyPr/>
          <a:lstStyle/>
          <a:p>
            <a:r>
              <a:rPr lang="en-US" dirty="0"/>
              <a:t>“Laws that limit the resale of tickets for entertainment and sports events make potential audience members for those events worse off on average.”</a:t>
            </a:r>
          </a:p>
        </p:txBody>
      </p:sp>
      <p:pic>
        <p:nvPicPr>
          <p:cNvPr id="3076" name="Picture 4" descr="A pie chart titled What do economists say? 80 percent of economists agree, 12 percent uncertain, and 8 percent disag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592126"/>
            <a:ext cx="5071069" cy="265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0" y="6400801"/>
            <a:ext cx="8153400" cy="457200"/>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26</a:t>
            </a:fld>
            <a:endParaRPr lang="en-US" dirty="0"/>
          </a:p>
        </p:txBody>
      </p:sp>
    </p:spTree>
    <p:extLst>
      <p:ext uri="{BB962C8B-B14F-4D97-AF65-F5344CB8AC3E}">
        <p14:creationId xmlns:p14="http://schemas.microsoft.com/office/powerpoint/2010/main" val="196194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Table 1   </a:t>
            </a:r>
            <a:r>
              <a:rPr lang="en-US" altLang="en-US" sz="2000" dirty="0"/>
              <a:t>Propositions about Which Most Economists Agree, Part 1</a:t>
            </a:r>
            <a:endParaRPr lang="en-US" altLang="en-US" sz="2400" dirty="0"/>
          </a:p>
        </p:txBody>
      </p:sp>
      <p:sp>
        <p:nvSpPr>
          <p:cNvPr id="2" name="Text Placeholder 1"/>
          <p:cNvSpPr>
            <a:spLocks noGrp="1"/>
          </p:cNvSpPr>
          <p:nvPr>
            <p:ph type="body" sz="quarter" idx="12"/>
          </p:nvPr>
        </p:nvSpPr>
        <p:spPr>
          <a:xfrm>
            <a:off x="228600" y="685800"/>
            <a:ext cx="8686800" cy="5334000"/>
          </a:xfrm>
        </p:spPr>
        <p:txBody>
          <a:bodyPr/>
          <a:lstStyle/>
          <a:p>
            <a:r>
              <a:rPr lang="en-US" sz="1800" i="1" dirty="0"/>
              <a:t>Proposition (and percentage of economists who agree)</a:t>
            </a:r>
          </a:p>
          <a:p>
            <a:pPr marL="342900" indent="-342900">
              <a:buFont typeface="+mj-lt"/>
              <a:buAutoNum type="arabicPeriod"/>
            </a:pPr>
            <a:r>
              <a:rPr lang="en-US" sz="1800" dirty="0"/>
              <a:t>A ceiling on rents reduces the quantity and quality of housing available. (93%)</a:t>
            </a:r>
          </a:p>
          <a:p>
            <a:pPr marL="342900" indent="-342900">
              <a:buFont typeface="+mj-lt"/>
              <a:buAutoNum type="arabicPeriod"/>
            </a:pPr>
            <a:r>
              <a:rPr lang="en-US" sz="1800" dirty="0"/>
              <a:t>Tariffs and import quotas usually reduce general economic welfare. (93%)</a:t>
            </a:r>
          </a:p>
          <a:p>
            <a:pPr marL="342900" indent="-342900">
              <a:buFont typeface="+mj-lt"/>
              <a:buAutoNum type="arabicPeriod"/>
            </a:pPr>
            <a:r>
              <a:rPr lang="en-US" sz="1800" dirty="0"/>
              <a:t>Flexible and floating exchange rates offer an effective international monetary arrangement. (90%)</a:t>
            </a:r>
          </a:p>
          <a:p>
            <a:pPr marL="342900" indent="-342900">
              <a:buFont typeface="+mj-lt"/>
              <a:buAutoNum type="arabicPeriod"/>
            </a:pPr>
            <a:r>
              <a:rPr lang="en-US" sz="1800" dirty="0"/>
              <a:t>Fiscal policy (for example, tax cut and/or government expenditure increase) has a significant stimulative impact on a less than fully employed economy. (90%)</a:t>
            </a:r>
          </a:p>
          <a:p>
            <a:pPr marL="342900" indent="-342900">
              <a:buFont typeface="+mj-lt"/>
              <a:buAutoNum type="arabicPeriod"/>
            </a:pPr>
            <a:r>
              <a:rPr lang="en-US" sz="1800" dirty="0"/>
              <a:t>The United States should not restrict employers from outsourcing work to foreign countries. (90%)</a:t>
            </a:r>
          </a:p>
          <a:p>
            <a:pPr marL="342900" indent="-342900">
              <a:buFont typeface="+mj-lt"/>
              <a:buAutoNum type="arabicPeriod"/>
            </a:pPr>
            <a:r>
              <a:rPr lang="en-US" sz="1800" dirty="0"/>
              <a:t>Economic growth in developed countries like the United States leads to greater levels of well-being. (88%)</a:t>
            </a:r>
          </a:p>
          <a:p>
            <a:pPr marL="342900" indent="-342900">
              <a:buFont typeface="+mj-lt"/>
              <a:buAutoNum type="arabicPeriod"/>
            </a:pPr>
            <a:r>
              <a:rPr lang="en-US" sz="1800" dirty="0"/>
              <a:t>The United States should eliminate agricultural subsidies. (85%)</a:t>
            </a:r>
          </a:p>
          <a:p>
            <a:pPr marL="342900" indent="-342900">
              <a:buFont typeface="+mj-lt"/>
              <a:buAutoNum type="arabicPeriod"/>
            </a:pPr>
            <a:r>
              <a:rPr lang="en-US" sz="1800" dirty="0"/>
              <a:t>An appropriately designed fiscal policy can increase the long-run rate of capital formation. (85%)</a:t>
            </a:r>
          </a:p>
          <a:p>
            <a:pPr marL="342900" indent="-342900">
              <a:buFont typeface="+mj-lt"/>
              <a:buAutoNum type="arabicPeriod"/>
            </a:pPr>
            <a:r>
              <a:rPr lang="en-US" sz="1800" dirty="0"/>
              <a:t>Local and state governments should eliminate subsidies to professional sports franchises. (85%)</a:t>
            </a:r>
          </a:p>
          <a:p>
            <a:pPr marL="342900" indent="-342900">
              <a:buFont typeface="+mj-lt"/>
              <a:buAutoNum type="arabicPeriod"/>
            </a:pPr>
            <a:r>
              <a:rPr lang="en-US" sz="1800" dirty="0"/>
              <a:t>If the federal budget is to be balanced, it should be done over the business cycle rather than yearly. (85%)</a:t>
            </a:r>
          </a:p>
        </p:txBody>
      </p:sp>
      <p:sp>
        <p:nvSpPr>
          <p:cNvPr id="34820" name="Footer Placeholder 3"/>
          <p:cNvSpPr>
            <a:spLocks noGrp="1"/>
          </p:cNvSpPr>
          <p:nvPr>
            <p:ph type="ftr" sz="quarter" idx="14"/>
          </p:nvPr>
        </p:nvSpPr>
        <p:spPr bwMode="auto">
          <a:xfrm>
            <a:off x="1" y="6352697"/>
            <a:ext cx="8229600"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19"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92051F12-2F1E-4F44-864F-5FD0E83E8309}" type="slidenum">
              <a:rPr lang="en-US" altLang="en-US" smtClean="0">
                <a:solidFill>
                  <a:srgbClr val="002060"/>
                </a:solidFill>
              </a:rPr>
              <a:pPr algn="ctr" eaLnBrk="1" hangingPunct="1"/>
              <a:t>27</a:t>
            </a:fld>
            <a:endParaRPr lang="en-US" altLang="en-US">
              <a:solidFill>
                <a:srgbClr val="002060"/>
              </a:solidFill>
            </a:endParaRPr>
          </a:p>
        </p:txBody>
      </p:sp>
    </p:spTree>
    <p:extLst>
      <p:ext uri="{BB962C8B-B14F-4D97-AF65-F5344CB8AC3E}">
        <p14:creationId xmlns:p14="http://schemas.microsoft.com/office/powerpoint/2010/main" val="3962763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Table 1   </a:t>
            </a:r>
            <a:r>
              <a:rPr lang="en-US" altLang="en-US" sz="2000" dirty="0"/>
              <a:t>Propositions about Which Most Economists Agree, Part 2</a:t>
            </a:r>
            <a:endParaRPr lang="en-US" altLang="en-US" sz="2400" dirty="0"/>
          </a:p>
        </p:txBody>
      </p:sp>
      <p:sp>
        <p:nvSpPr>
          <p:cNvPr id="2" name="Text Placeholder 1"/>
          <p:cNvSpPr>
            <a:spLocks noGrp="1"/>
          </p:cNvSpPr>
          <p:nvPr>
            <p:ph type="body" sz="quarter" idx="12"/>
          </p:nvPr>
        </p:nvSpPr>
        <p:spPr>
          <a:xfrm>
            <a:off x="228600" y="685800"/>
            <a:ext cx="8686800" cy="5334000"/>
          </a:xfrm>
        </p:spPr>
        <p:txBody>
          <a:bodyPr/>
          <a:lstStyle/>
          <a:p>
            <a:pPr marL="342900" indent="-342900">
              <a:buFont typeface="+mj-lt"/>
              <a:buAutoNum type="arabicPeriod" startAt="11"/>
            </a:pPr>
            <a:r>
              <a:rPr lang="en-US" sz="1800" dirty="0"/>
              <a:t>The gap between Social Security funds and expenditures will become unsustainably large within the next 50 years if current policies remain unchanged. (85%)</a:t>
            </a:r>
          </a:p>
          <a:p>
            <a:pPr marL="342900" indent="-342900">
              <a:buFont typeface="+mj-lt"/>
              <a:buAutoNum type="arabicPeriod" startAt="11"/>
            </a:pPr>
            <a:r>
              <a:rPr lang="en-US" sz="1800" dirty="0"/>
              <a:t>Cash payments increase the welfare of recipients to a greater degree than do transfers-in kind of equal cash value. (84%)</a:t>
            </a:r>
          </a:p>
          <a:p>
            <a:pPr marL="342900" indent="-342900">
              <a:buFont typeface="+mj-lt"/>
              <a:buAutoNum type="arabicPeriod" startAt="11"/>
            </a:pPr>
            <a:r>
              <a:rPr lang="en-US" sz="1800" dirty="0"/>
              <a:t>A large federal budget deficit has an adverse effect on the economy. (83%)</a:t>
            </a:r>
          </a:p>
          <a:p>
            <a:pPr marL="342900" indent="-342900">
              <a:buFont typeface="+mj-lt"/>
              <a:buAutoNum type="arabicPeriod" startAt="11"/>
            </a:pPr>
            <a:r>
              <a:rPr lang="en-US" sz="1800" dirty="0"/>
              <a:t>The redistribution of income in the United States is a legitimate role for the government.(83%)</a:t>
            </a:r>
          </a:p>
          <a:p>
            <a:pPr marL="342900" indent="-342900">
              <a:buFont typeface="+mj-lt"/>
              <a:buAutoNum type="arabicPeriod" startAt="11"/>
            </a:pPr>
            <a:r>
              <a:rPr lang="en-US" sz="1800" dirty="0"/>
              <a:t> Inflation is caused primarily by too much growth in the money supply. (83%)</a:t>
            </a:r>
          </a:p>
          <a:p>
            <a:pPr marL="342900" indent="-342900">
              <a:buFont typeface="+mj-lt"/>
              <a:buAutoNum type="arabicPeriod" startAt="11"/>
            </a:pPr>
            <a:r>
              <a:rPr lang="en-US" sz="1800" dirty="0"/>
              <a:t>The United States should not ban genetically modified crops. (82%)</a:t>
            </a:r>
          </a:p>
          <a:p>
            <a:pPr marL="342900" indent="-342900">
              <a:buFont typeface="+mj-lt"/>
              <a:buAutoNum type="arabicPeriod" startAt="11"/>
            </a:pPr>
            <a:r>
              <a:rPr lang="en-US" sz="1800" dirty="0"/>
              <a:t>A minimum wage increases unemployment among young and unskilled workers. (79%)</a:t>
            </a:r>
          </a:p>
          <a:p>
            <a:pPr marL="342900" indent="-342900">
              <a:buFont typeface="+mj-lt"/>
              <a:buAutoNum type="arabicPeriod" startAt="11"/>
            </a:pPr>
            <a:r>
              <a:rPr lang="en-US" sz="1800" dirty="0"/>
              <a:t>The government should restructure the welfare system along the lines of a “negative income tax.” (79%)</a:t>
            </a:r>
          </a:p>
          <a:p>
            <a:pPr marL="342900" indent="-342900">
              <a:buFont typeface="+mj-lt"/>
              <a:buAutoNum type="arabicPeriod" startAt="11"/>
            </a:pPr>
            <a:r>
              <a:rPr lang="en-US" sz="1800" dirty="0"/>
              <a:t>Effluent taxes and marketable pollution permits represent a better approach to pollution control than the imposition of pollution ceilings. (78%)</a:t>
            </a:r>
          </a:p>
          <a:p>
            <a:pPr marL="342900" indent="-342900">
              <a:buFont typeface="+mj-lt"/>
              <a:buAutoNum type="arabicPeriod" startAt="11"/>
            </a:pPr>
            <a:r>
              <a:rPr lang="en-US" sz="1800" dirty="0"/>
              <a:t>Government subsidies on ethanol in the United States should be reduced or eliminated. (78%)</a:t>
            </a:r>
          </a:p>
        </p:txBody>
      </p:sp>
      <p:sp>
        <p:nvSpPr>
          <p:cNvPr id="34820" name="Footer Placeholder 3"/>
          <p:cNvSpPr>
            <a:spLocks noGrp="1"/>
          </p:cNvSpPr>
          <p:nvPr>
            <p:ph type="ftr" sz="quarter" idx="14"/>
          </p:nvPr>
        </p:nvSpPr>
        <p:spPr bwMode="auto">
          <a:xfrm>
            <a:off x="1" y="6352697"/>
            <a:ext cx="8229600"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19"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92051F12-2F1E-4F44-864F-5FD0E83E8309}" type="slidenum">
              <a:rPr lang="en-US" altLang="en-US" smtClean="0">
                <a:solidFill>
                  <a:srgbClr val="002060"/>
                </a:solidFill>
              </a:rPr>
              <a:pPr algn="ctr" eaLnBrk="1" hangingPunct="1"/>
              <a:t>28</a:t>
            </a:fld>
            <a:endParaRPr lang="en-US" altLang="en-US">
              <a:solidFill>
                <a:srgbClr val="002060"/>
              </a:solidFill>
            </a:endParaRPr>
          </a:p>
        </p:txBody>
      </p:sp>
    </p:spTree>
    <p:extLst>
      <p:ext uri="{BB962C8B-B14F-4D97-AF65-F5344CB8AC3E}">
        <p14:creationId xmlns:p14="http://schemas.microsoft.com/office/powerpoint/2010/main" val="4085020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r>
              <a:rPr lang="en-US" altLang="en-US" dirty="0"/>
              <a:t>Graphing: A Brief Review, Part 1</a:t>
            </a:r>
          </a:p>
        </p:txBody>
      </p:sp>
      <p:sp>
        <p:nvSpPr>
          <p:cNvPr id="37891" name="Content Placeholder 1"/>
          <p:cNvSpPr>
            <a:spLocks noGrp="1"/>
          </p:cNvSpPr>
          <p:nvPr>
            <p:ph idx="1"/>
          </p:nvPr>
        </p:nvSpPr>
        <p:spPr>
          <a:xfrm>
            <a:off x="457200" y="685800"/>
            <a:ext cx="8492836" cy="5186081"/>
          </a:xfrm>
        </p:spPr>
        <p:txBody>
          <a:bodyPr/>
          <a:lstStyle/>
          <a:p>
            <a:r>
              <a:rPr lang="en-US" altLang="en-US" dirty="0"/>
              <a:t>Graphs serve two purposes:</a:t>
            </a:r>
          </a:p>
          <a:p>
            <a:pPr lvl="1"/>
            <a:r>
              <a:rPr lang="en-US" altLang="en-US" dirty="0"/>
              <a:t>Visually express ideas that might be less clear if described with equations or words </a:t>
            </a:r>
          </a:p>
          <a:p>
            <a:pPr lvl="1"/>
            <a:r>
              <a:rPr lang="en-US" altLang="en-US" dirty="0"/>
              <a:t>Powerful way of finding and interpreting patterns </a:t>
            </a:r>
          </a:p>
          <a:p>
            <a:r>
              <a:rPr lang="en-US" altLang="en-US" dirty="0"/>
              <a:t>Graphs of a single variable</a:t>
            </a:r>
          </a:p>
          <a:p>
            <a:pPr lvl="1"/>
            <a:r>
              <a:rPr lang="en-US" altLang="en-US" dirty="0"/>
              <a:t>Pie chart</a:t>
            </a:r>
          </a:p>
          <a:p>
            <a:pPr lvl="1"/>
            <a:r>
              <a:rPr lang="en-US" altLang="en-US" dirty="0"/>
              <a:t>Bar graph</a:t>
            </a:r>
          </a:p>
          <a:p>
            <a:pPr lvl="1"/>
            <a:r>
              <a:rPr lang="en-US" altLang="en-US" dirty="0"/>
              <a:t>Time-series graph</a:t>
            </a:r>
          </a:p>
        </p:txBody>
      </p:sp>
      <p:sp>
        <p:nvSpPr>
          <p:cNvPr id="37893" name="Footer Placeholder 4"/>
          <p:cNvSpPr>
            <a:spLocks noGrp="1"/>
          </p:cNvSpPr>
          <p:nvPr>
            <p:ph type="ftr" sz="quarter" idx="11"/>
          </p:nvPr>
        </p:nvSpPr>
        <p:spPr bwMode="auto">
          <a:xfrm>
            <a:off x="0" y="6324600"/>
            <a:ext cx="8229600" cy="533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9CDE7A0F-4614-4E1B-905B-A649F27D76E0}" type="slidenum">
              <a:rPr lang="en-US" altLang="en-US" sz="1200" smtClean="0">
                <a:solidFill>
                  <a:srgbClr val="002060"/>
                </a:solidFill>
              </a:rPr>
              <a:pPr algn="ctr" eaLnBrk="1" hangingPunct="1"/>
              <a:t>29</a:t>
            </a:fld>
            <a:endParaRPr lang="en-US" altLang="en-US" sz="1200">
              <a:solidFill>
                <a:srgbClr val="002060"/>
              </a:solidFill>
            </a:endParaRPr>
          </a:p>
        </p:txBody>
      </p:sp>
    </p:spTree>
    <p:extLst>
      <p:ext uri="{BB962C8B-B14F-4D97-AF65-F5344CB8AC3E}">
        <p14:creationId xmlns:p14="http://schemas.microsoft.com/office/powerpoint/2010/main" val="74593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pPr eaLnBrk="1" hangingPunct="1"/>
            <a:r>
              <a:rPr lang="en-US" altLang="en-US" sz="3600" dirty="0"/>
              <a:t>The Economist as a Scientist, Part 2</a:t>
            </a:r>
          </a:p>
        </p:txBody>
      </p:sp>
      <p:sp>
        <p:nvSpPr>
          <p:cNvPr id="11267" name="Content Placeholder 2"/>
          <p:cNvSpPr>
            <a:spLocks noGrp="1"/>
          </p:cNvSpPr>
          <p:nvPr>
            <p:ph idx="1"/>
          </p:nvPr>
        </p:nvSpPr>
        <p:spPr>
          <a:xfrm>
            <a:off x="304800" y="1143000"/>
            <a:ext cx="8588375" cy="5105400"/>
          </a:xfrm>
        </p:spPr>
        <p:txBody>
          <a:bodyPr/>
          <a:lstStyle/>
          <a:p>
            <a:r>
              <a:rPr lang="en-US" altLang="en-US" dirty="0"/>
              <a:t>Scientific method</a:t>
            </a:r>
          </a:p>
          <a:p>
            <a:pPr lvl="1"/>
            <a:r>
              <a:rPr lang="en-US" altLang="en-US" dirty="0"/>
              <a:t>Dispassionate development and testing of theories about how the world works</a:t>
            </a:r>
          </a:p>
          <a:p>
            <a:pPr lvl="1"/>
            <a:r>
              <a:rPr lang="en-US" altLang="en-US" dirty="0"/>
              <a:t>Observation, theory, more observation </a:t>
            </a:r>
          </a:p>
          <a:p>
            <a:pPr eaLnBrk="1" hangingPunct="1"/>
            <a:r>
              <a:rPr lang="en-US" altLang="en-US" dirty="0"/>
              <a:t>Conducting experiments in economics</a:t>
            </a:r>
          </a:p>
          <a:p>
            <a:pPr lvl="1" eaLnBrk="1" hangingPunct="1"/>
            <a:r>
              <a:rPr lang="en-US" altLang="en-US" dirty="0"/>
              <a:t>Is often impractical </a:t>
            </a:r>
          </a:p>
          <a:p>
            <a:pPr eaLnBrk="1" hangingPunct="1"/>
            <a:r>
              <a:rPr lang="en-US" altLang="en-US" dirty="0"/>
              <a:t>Substitute for laboratory experiments</a:t>
            </a:r>
          </a:p>
          <a:p>
            <a:pPr lvl="1" eaLnBrk="1" hangingPunct="1"/>
            <a:r>
              <a:rPr lang="en-US" altLang="en-US" dirty="0"/>
              <a:t>Economists pay close attention to the natural experiments offered by history</a:t>
            </a:r>
          </a:p>
        </p:txBody>
      </p:sp>
      <p:sp>
        <p:nvSpPr>
          <p:cNvPr id="11268" name="Footer Placeholder 4"/>
          <p:cNvSpPr>
            <a:spLocks noGrp="1"/>
          </p:cNvSpPr>
          <p:nvPr>
            <p:ph type="ftr" sz="quarter" idx="11"/>
          </p:nvPr>
        </p:nvSpPr>
        <p:spPr bwMode="auto">
          <a:xfrm>
            <a:off x="0" y="6359857"/>
            <a:ext cx="82296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007E026-DF82-4854-85AC-D7AFD7D96D0C}" type="slidenum">
              <a:rPr lang="en-US" altLang="en-US" sz="1200" smtClean="0">
                <a:solidFill>
                  <a:srgbClr val="002060"/>
                </a:solidFill>
              </a:rPr>
              <a:pPr algn="ctr" eaLnBrk="1" hangingPunct="1"/>
              <a:t>3</a:t>
            </a:fld>
            <a:endParaRPr lang="en-US" altLang="en-US" sz="1200">
              <a:solidFill>
                <a:srgbClr val="002060"/>
              </a:solidFill>
            </a:endParaRPr>
          </a:p>
        </p:txBody>
      </p:sp>
    </p:spTree>
    <p:extLst>
      <p:ext uri="{BB962C8B-B14F-4D97-AF65-F5344CB8AC3E}">
        <p14:creationId xmlns:p14="http://schemas.microsoft.com/office/powerpoint/2010/main" val="2493655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Figure A-1	</a:t>
            </a:r>
            <a:r>
              <a:rPr lang="en-US" altLang="en-US" sz="2800" dirty="0"/>
              <a:t>Types of Graphs </a:t>
            </a:r>
          </a:p>
        </p:txBody>
      </p:sp>
      <p:pic>
        <p:nvPicPr>
          <p:cNvPr id="4099" name="Picture 3" descr="A pie chart showing how the US national income is derived from various sources. 61 percent is derived from Compensation of employees, 15 percent from Corporate profits, 9 percent from Proprietors' income, 8 percent from Taxes on production, 3 percent from Interest income, and 4 percent from Rental inc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875358"/>
            <a:ext cx="2143269" cy="235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A bar graph comparing the average income in the United States, United Kingdom, Mexico, and India. The x axis has the 4 countries labeled. The y axis is Income per person in 2014, from $0 to $60,000. United States has an average income of $54,630. United Kingdom has an average income of $39,137. Mexico has an average income of $17,167. India has an average income of $5,8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027620"/>
            <a:ext cx="2689529" cy="2193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A time series graph showing the productivity of labor in US businesses over time. The x axis is the year, from 1950 to 2010. The y axis is the productivity index, from 20 to 120. The line is steadily increasing. In 1950, the productivity index was around 30. In 1960, the index was 40. In 1970, the index was around 50. In 1980, the index was 60. In 1990, the index was around 70. In 2000, the index was around 80, and in 2010, the index was around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063" y="977426"/>
            <a:ext cx="3006068" cy="2243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sz="quarter" idx="12"/>
          </p:nvPr>
        </p:nvSpPr>
        <p:spPr>
          <a:xfrm>
            <a:off x="161499" y="3810000"/>
            <a:ext cx="8601075" cy="1536700"/>
          </a:xfrm>
        </p:spPr>
        <p:txBody>
          <a:bodyPr/>
          <a:lstStyle/>
          <a:p>
            <a:pPr>
              <a:spcAft>
                <a:spcPts val="1800"/>
              </a:spcAft>
            </a:pPr>
            <a:r>
              <a:rPr lang="en-US" dirty="0"/>
              <a:t>The pie chart in panel (a) shows how U.S. national income is derived from various sources. </a:t>
            </a:r>
          </a:p>
          <a:p>
            <a:pPr>
              <a:spcAft>
                <a:spcPts val="1800"/>
              </a:spcAft>
            </a:pPr>
            <a:r>
              <a:rPr lang="en-US" dirty="0"/>
              <a:t>The bar graph in panel (b) compares the average income in four countries. </a:t>
            </a:r>
          </a:p>
          <a:p>
            <a:r>
              <a:rPr lang="en-US" dirty="0"/>
              <a:t>The time-series graph in panel (c) shows the productivity of labor in U.S. businesses over time.</a:t>
            </a:r>
          </a:p>
        </p:txBody>
      </p:sp>
      <p:sp>
        <p:nvSpPr>
          <p:cNvPr id="38916" name="Footer Placeholder 3"/>
          <p:cNvSpPr>
            <a:spLocks noGrp="1"/>
          </p:cNvSpPr>
          <p:nvPr>
            <p:ph type="ftr" sz="quarter" idx="14"/>
          </p:nvPr>
        </p:nvSpPr>
        <p:spPr bwMode="auto">
          <a:xfrm>
            <a:off x="1"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15"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2EC46305-910F-453F-9B67-B150D8773F29}" type="slidenum">
              <a:rPr lang="en-US" altLang="en-US" smtClean="0">
                <a:solidFill>
                  <a:srgbClr val="002060"/>
                </a:solidFill>
              </a:rPr>
              <a:pPr algn="ctr" eaLnBrk="1" hangingPunct="1"/>
              <a:t>30</a:t>
            </a:fld>
            <a:endParaRPr lang="en-US" altLang="en-US" dirty="0">
              <a:solidFill>
                <a:srgbClr val="002060"/>
              </a:solidFill>
            </a:endParaRPr>
          </a:p>
        </p:txBody>
      </p:sp>
    </p:spTree>
    <p:extLst>
      <p:ext uri="{BB962C8B-B14F-4D97-AF65-F5344CB8AC3E}">
        <p14:creationId xmlns:p14="http://schemas.microsoft.com/office/powerpoint/2010/main" val="191440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r>
              <a:rPr lang="en-US" altLang="en-US" dirty="0"/>
              <a:t>Graphing: A Brief Review, Part 2</a:t>
            </a:r>
          </a:p>
        </p:txBody>
      </p:sp>
      <p:sp>
        <p:nvSpPr>
          <p:cNvPr id="41987" name="Content Placeholder 1"/>
          <p:cNvSpPr>
            <a:spLocks noGrp="1"/>
          </p:cNvSpPr>
          <p:nvPr>
            <p:ph idx="1"/>
          </p:nvPr>
        </p:nvSpPr>
        <p:spPr>
          <a:xfrm>
            <a:off x="457200" y="838200"/>
            <a:ext cx="8492836" cy="4881281"/>
          </a:xfrm>
        </p:spPr>
        <p:txBody>
          <a:bodyPr/>
          <a:lstStyle/>
          <a:p>
            <a:r>
              <a:rPr lang="en-US" altLang="en-US" dirty="0"/>
              <a:t>Graphs of two variables: the coordinate system</a:t>
            </a:r>
          </a:p>
          <a:p>
            <a:pPr lvl="1"/>
            <a:r>
              <a:rPr lang="en-US" altLang="en-US" dirty="0"/>
              <a:t>Display two variables on a single graph</a:t>
            </a:r>
          </a:p>
          <a:p>
            <a:pPr lvl="1"/>
            <a:r>
              <a:rPr lang="en-US" altLang="en-US" dirty="0"/>
              <a:t>Scatterplot </a:t>
            </a:r>
          </a:p>
          <a:p>
            <a:pPr lvl="1"/>
            <a:r>
              <a:rPr lang="en-US" altLang="en-US" dirty="0"/>
              <a:t>Ordered pairs of points</a:t>
            </a:r>
          </a:p>
          <a:p>
            <a:pPr lvl="2"/>
            <a:r>
              <a:rPr lang="en-US" altLang="en-US" dirty="0"/>
              <a:t>x-coordinate</a:t>
            </a:r>
          </a:p>
          <a:p>
            <a:pPr lvl="3"/>
            <a:r>
              <a:rPr lang="en-US" altLang="en-US" dirty="0"/>
              <a:t>Horizontal location</a:t>
            </a:r>
          </a:p>
          <a:p>
            <a:pPr lvl="2"/>
            <a:r>
              <a:rPr lang="en-US" altLang="en-US" dirty="0"/>
              <a:t>y-coordinate </a:t>
            </a:r>
          </a:p>
          <a:p>
            <a:pPr lvl="3"/>
            <a:r>
              <a:rPr lang="en-US" altLang="en-US" dirty="0"/>
              <a:t>Vertical location</a:t>
            </a:r>
          </a:p>
        </p:txBody>
      </p:sp>
      <p:sp>
        <p:nvSpPr>
          <p:cNvPr id="41989" name="Footer Placeholder 4"/>
          <p:cNvSpPr>
            <a:spLocks noGrp="1"/>
          </p:cNvSpPr>
          <p:nvPr>
            <p:ph type="ftr" sz="quarter" idx="11"/>
          </p:nvPr>
        </p:nvSpPr>
        <p:spPr bwMode="auto">
          <a:xfrm>
            <a:off x="0" y="6324600"/>
            <a:ext cx="8153400" cy="533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E1FF569E-24C8-47DD-93A9-0DB06DEB9041}" type="slidenum">
              <a:rPr lang="en-US" altLang="en-US" sz="1200" smtClean="0">
                <a:solidFill>
                  <a:srgbClr val="002060"/>
                </a:solidFill>
              </a:rPr>
              <a:pPr algn="ctr" eaLnBrk="1" hangingPunct="1"/>
              <a:t>31</a:t>
            </a:fld>
            <a:endParaRPr lang="en-US" altLang="en-US" sz="1200">
              <a:solidFill>
                <a:srgbClr val="002060"/>
              </a:solidFill>
            </a:endParaRPr>
          </a:p>
        </p:txBody>
      </p:sp>
    </p:spTree>
    <p:extLst>
      <p:ext uri="{BB962C8B-B14F-4D97-AF65-F5344CB8AC3E}">
        <p14:creationId xmlns:p14="http://schemas.microsoft.com/office/powerpoint/2010/main" val="1552188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Figure A-2 	</a:t>
            </a:r>
            <a:r>
              <a:rPr lang="en-US" altLang="en-US" sz="2800" dirty="0"/>
              <a:t>Using the Coordinate System</a:t>
            </a:r>
          </a:p>
        </p:txBody>
      </p:sp>
      <p:sp>
        <p:nvSpPr>
          <p:cNvPr id="2" name="Text Placeholder 1"/>
          <p:cNvSpPr>
            <a:spLocks noGrp="1"/>
          </p:cNvSpPr>
          <p:nvPr>
            <p:ph type="body" sz="quarter" idx="12"/>
          </p:nvPr>
        </p:nvSpPr>
        <p:spPr>
          <a:xfrm>
            <a:off x="285750" y="5029200"/>
            <a:ext cx="8572500" cy="1003300"/>
          </a:xfrm>
        </p:spPr>
        <p:txBody>
          <a:bodyPr/>
          <a:lstStyle/>
          <a:p>
            <a:r>
              <a:rPr lang="en-US" dirty="0"/>
              <a:t>Grade point average is measured on the vertical axis and study time on the horizontal axis. </a:t>
            </a:r>
          </a:p>
          <a:p>
            <a:r>
              <a:rPr lang="en-US" dirty="0"/>
              <a:t>Albert E., Alfred E., and their classmates are represented by various points. </a:t>
            </a:r>
          </a:p>
          <a:p>
            <a:r>
              <a:rPr lang="en-US" dirty="0"/>
              <a:t>We can see from the graph that students who study more tend to get higher grades.</a:t>
            </a:r>
          </a:p>
        </p:txBody>
      </p:sp>
      <p:pic>
        <p:nvPicPr>
          <p:cNvPr id="5123" name="Picture 3" descr="A scatterplot comparing the grade point average of students with study time. The x axis is the study time in hours per week, from 0 to 40. The y axis is the grade point average, from 0 to 4.0. In general, high study time corresponds to higher grade point average. Most of the points are between study times 10 and 25. A point for Alfred E. has study time 5 and grade point average 2.0. A point for Albert E. has study time 25 and grade point averag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685800"/>
            <a:ext cx="68008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2" name="Footer Placeholder 3"/>
          <p:cNvSpPr>
            <a:spLocks noGrp="1"/>
          </p:cNvSpPr>
          <p:nvPr>
            <p:ph type="ftr" sz="quarter" idx="14"/>
          </p:nvPr>
        </p:nvSpPr>
        <p:spPr bwMode="auto">
          <a:xfrm>
            <a:off x="0" y="6341886"/>
            <a:ext cx="8153399"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1"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6A451C6-A54F-4BB1-8876-267275AA49EB}" type="slidenum">
              <a:rPr lang="en-US" altLang="en-US" smtClean="0">
                <a:solidFill>
                  <a:srgbClr val="002060"/>
                </a:solidFill>
              </a:rPr>
              <a:pPr algn="ctr" eaLnBrk="1" hangingPunct="1"/>
              <a:t>32</a:t>
            </a:fld>
            <a:endParaRPr lang="en-US" altLang="en-US">
              <a:solidFill>
                <a:srgbClr val="002060"/>
              </a:solidFill>
            </a:endParaRPr>
          </a:p>
        </p:txBody>
      </p:sp>
    </p:spTree>
    <p:extLst>
      <p:ext uri="{BB962C8B-B14F-4D97-AF65-F5344CB8AC3E}">
        <p14:creationId xmlns:p14="http://schemas.microsoft.com/office/powerpoint/2010/main" val="3512340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r>
              <a:rPr lang="en-US" altLang="en-US" dirty="0"/>
              <a:t>Graphing: A Brief Review, Part 3</a:t>
            </a:r>
          </a:p>
        </p:txBody>
      </p:sp>
      <p:sp>
        <p:nvSpPr>
          <p:cNvPr id="44035" name="Content Placeholder 1"/>
          <p:cNvSpPr>
            <a:spLocks noGrp="1"/>
          </p:cNvSpPr>
          <p:nvPr>
            <p:ph idx="1"/>
          </p:nvPr>
        </p:nvSpPr>
        <p:spPr>
          <a:xfrm>
            <a:off x="445346" y="797859"/>
            <a:ext cx="8492836" cy="5338481"/>
          </a:xfrm>
        </p:spPr>
        <p:txBody>
          <a:bodyPr/>
          <a:lstStyle/>
          <a:p>
            <a:pPr marL="0" indent="0">
              <a:buNone/>
            </a:pPr>
            <a:r>
              <a:rPr lang="en-US" altLang="en-US" dirty="0"/>
              <a:t>Curves in the coordinate system</a:t>
            </a:r>
          </a:p>
          <a:p>
            <a:r>
              <a:rPr lang="en-US" altLang="en-US" dirty="0"/>
              <a:t>Data</a:t>
            </a:r>
          </a:p>
          <a:p>
            <a:pPr lvl="1"/>
            <a:r>
              <a:rPr lang="en-US" altLang="en-US" dirty="0"/>
              <a:t>Number of novels purchased</a:t>
            </a:r>
          </a:p>
          <a:p>
            <a:pPr lvl="1"/>
            <a:r>
              <a:rPr lang="en-US" altLang="en-US" dirty="0"/>
              <a:t>Price of novels and Income</a:t>
            </a:r>
          </a:p>
          <a:p>
            <a:r>
              <a:rPr lang="en-US" altLang="en-US" dirty="0"/>
              <a:t>Demand curve</a:t>
            </a:r>
          </a:p>
          <a:p>
            <a:pPr lvl="1"/>
            <a:r>
              <a:rPr lang="en-US" altLang="en-US" dirty="0"/>
              <a:t>Effect of a good’s price</a:t>
            </a:r>
          </a:p>
          <a:p>
            <a:pPr lvl="1"/>
            <a:r>
              <a:rPr lang="en-US" altLang="en-US" dirty="0"/>
              <a:t>On the quantity of the good consumers want to buy</a:t>
            </a:r>
          </a:p>
          <a:p>
            <a:pPr lvl="1"/>
            <a:r>
              <a:rPr lang="en-US" altLang="en-US" dirty="0"/>
              <a:t>For a given income</a:t>
            </a:r>
          </a:p>
        </p:txBody>
      </p:sp>
      <p:sp>
        <p:nvSpPr>
          <p:cNvPr id="44037" name="Footer Placeholder 4"/>
          <p:cNvSpPr>
            <a:spLocks noGrp="1"/>
          </p:cNvSpPr>
          <p:nvPr>
            <p:ph type="ftr" sz="quarter" idx="11"/>
          </p:nvPr>
        </p:nvSpPr>
        <p:spPr bwMode="auto">
          <a:xfrm>
            <a:off x="0" y="6324600"/>
            <a:ext cx="8229600" cy="533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9FACAC64-6048-44FB-AE5B-E21CEDF93BC0}" type="slidenum">
              <a:rPr lang="en-US" altLang="en-US" sz="1200" smtClean="0">
                <a:solidFill>
                  <a:srgbClr val="002060"/>
                </a:solidFill>
              </a:rPr>
              <a:pPr algn="ctr" eaLnBrk="1" hangingPunct="1"/>
              <a:t>33</a:t>
            </a:fld>
            <a:endParaRPr lang="en-US" altLang="en-US" sz="1200">
              <a:solidFill>
                <a:srgbClr val="002060"/>
              </a:solidFill>
            </a:endParaRPr>
          </a:p>
        </p:txBody>
      </p:sp>
    </p:spTree>
    <p:extLst>
      <p:ext uri="{BB962C8B-B14F-4D97-AF65-F5344CB8AC3E}">
        <p14:creationId xmlns:p14="http://schemas.microsoft.com/office/powerpoint/2010/main" val="2089436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Table A-1		</a:t>
            </a:r>
            <a:r>
              <a:rPr lang="en-US" altLang="en-US" sz="2800" dirty="0"/>
              <a:t>Novels Purchased by Emma</a:t>
            </a:r>
          </a:p>
        </p:txBody>
      </p:sp>
      <p:sp>
        <p:nvSpPr>
          <p:cNvPr id="2" name="Text Placeholder 1"/>
          <p:cNvSpPr>
            <a:spLocks noGrp="1"/>
          </p:cNvSpPr>
          <p:nvPr>
            <p:ph type="body" sz="quarter" idx="12"/>
          </p:nvPr>
        </p:nvSpPr>
        <p:spPr>
          <a:xfrm>
            <a:off x="361950" y="4114800"/>
            <a:ext cx="8420100" cy="914400"/>
          </a:xfrm>
        </p:spPr>
        <p:txBody>
          <a:bodyPr/>
          <a:lstStyle/>
          <a:p>
            <a:r>
              <a:rPr lang="en-US" dirty="0"/>
              <a:t>This table shows the number of novels Emma buys at various incomes and prices.</a:t>
            </a:r>
          </a:p>
          <a:p>
            <a:r>
              <a:rPr lang="en-US" dirty="0"/>
              <a:t>For any given level of income, the data on price and quantity demanded can be graphed to produce Emma’s demand curve for novels, as shown in Figures A-3 and A-4.</a:t>
            </a:r>
          </a:p>
        </p:txBody>
      </p:sp>
      <p:graphicFrame>
        <p:nvGraphicFramePr>
          <p:cNvPr id="3" name="Table 2" descr="A table titled Novels Purchased by Emma. It has 4 columns, titled Price, For $30,000 income, For $40,000 income, and For $50,000 income. The table has 8 rows."/>
          <p:cNvGraphicFramePr>
            <a:graphicFrameLocks noGrp="1"/>
          </p:cNvGraphicFramePr>
          <p:nvPr>
            <p:extLst>
              <p:ext uri="{D42A27DB-BD31-4B8C-83A1-F6EECF244321}">
                <p14:modId xmlns:p14="http://schemas.microsoft.com/office/powerpoint/2010/main" val="1165050692"/>
              </p:ext>
            </p:extLst>
          </p:nvPr>
        </p:nvGraphicFramePr>
        <p:xfrm>
          <a:off x="1219200" y="679599"/>
          <a:ext cx="6934200" cy="32359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1146034528"/>
                    </a:ext>
                  </a:extLst>
                </a:gridCol>
                <a:gridCol w="2057400">
                  <a:extLst>
                    <a:ext uri="{9D8B030D-6E8A-4147-A177-3AD203B41FA5}">
                      <a16:colId xmlns:a16="http://schemas.microsoft.com/office/drawing/2014/main" val="1444669573"/>
                    </a:ext>
                  </a:extLst>
                </a:gridCol>
                <a:gridCol w="2057400">
                  <a:extLst>
                    <a:ext uri="{9D8B030D-6E8A-4147-A177-3AD203B41FA5}">
                      <a16:colId xmlns:a16="http://schemas.microsoft.com/office/drawing/2014/main" val="3323735954"/>
                    </a:ext>
                  </a:extLst>
                </a:gridCol>
                <a:gridCol w="2057400">
                  <a:extLst>
                    <a:ext uri="{9D8B030D-6E8A-4147-A177-3AD203B41FA5}">
                      <a16:colId xmlns:a16="http://schemas.microsoft.com/office/drawing/2014/main" val="2753117693"/>
                    </a:ext>
                  </a:extLst>
                </a:gridCol>
              </a:tblGrid>
              <a:tr h="612458">
                <a:tc>
                  <a:txBody>
                    <a:bodyPr/>
                    <a:lstStyle/>
                    <a:p>
                      <a:r>
                        <a:rPr lang="en-US" b="1" dirty="0"/>
                        <a:t>Price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t>For $30,000 Income: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t>For $40,000 Income: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t>For $50,000 Income: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1497842"/>
                  </a:ext>
                </a:extLst>
              </a:tr>
              <a:tr h="370840">
                <a:tc>
                  <a:txBody>
                    <a:bodyPr/>
                    <a:lstStyle/>
                    <a:p>
                      <a:pPr algn="r"/>
                      <a:r>
                        <a:rPr lang="en-US"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2 novels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5 novels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8 novels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3351845"/>
                  </a:ext>
                </a:extLst>
              </a:tr>
              <a:tr h="370840">
                <a:tc>
                  <a:txBody>
                    <a:bodyPr/>
                    <a:lstStyle/>
                    <a:p>
                      <a:pPr algn="r"/>
                      <a:r>
                        <a:rPr lang="en-US" dirty="0"/>
                        <a:t>9</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6</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9</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12</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2438806"/>
                  </a:ext>
                </a:extLst>
              </a:tr>
              <a:tr h="370840">
                <a:tc>
                  <a:txBody>
                    <a:bodyPr/>
                    <a:lstStyle/>
                    <a:p>
                      <a:pPr algn="r"/>
                      <a:r>
                        <a:rPr lang="en-US"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749782"/>
                  </a:ext>
                </a:extLst>
              </a:tr>
              <a:tr h="370840">
                <a:tc>
                  <a:txBody>
                    <a:bodyPr/>
                    <a:lstStyle/>
                    <a:p>
                      <a:pPr algn="r"/>
                      <a:r>
                        <a:rPr lang="en-US"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638380"/>
                  </a:ext>
                </a:extLst>
              </a:tr>
              <a:tr h="370840">
                <a:tc>
                  <a:txBody>
                    <a:bodyPr/>
                    <a:lstStyle/>
                    <a:p>
                      <a:pPr algn="r"/>
                      <a:r>
                        <a:rPr lang="en-US"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3249217"/>
                  </a:ext>
                </a:extLst>
              </a:tr>
              <a:tr h="370840">
                <a:tc>
                  <a:txBody>
                    <a:bodyPr/>
                    <a:lstStyle/>
                    <a:p>
                      <a:pPr algn="r"/>
                      <a:r>
                        <a:rPr lang="en-US"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6452036"/>
                  </a:ext>
                </a:extLst>
              </a:tr>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Demand</a:t>
                      </a:r>
                      <a:r>
                        <a:rPr lang="en-US" baseline="0" dirty="0"/>
                        <a:t> curve, D</a:t>
                      </a:r>
                      <a:r>
                        <a:rPr lang="en-US" baseline="-25000"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Demand</a:t>
                      </a:r>
                      <a:r>
                        <a:rPr lang="en-US" baseline="0" dirty="0"/>
                        <a:t> curve, D</a:t>
                      </a:r>
                      <a:r>
                        <a:rPr lang="en-US" baseline="-25000"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Demand</a:t>
                      </a:r>
                      <a:r>
                        <a:rPr lang="en-US" baseline="0" dirty="0"/>
                        <a:t> curve, D</a:t>
                      </a:r>
                      <a:r>
                        <a:rPr lang="en-US" baseline="-25000"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2956969"/>
                  </a:ext>
                </a:extLst>
              </a:tr>
            </a:tbl>
          </a:graphicData>
        </a:graphic>
      </p:graphicFrame>
      <p:sp>
        <p:nvSpPr>
          <p:cNvPr id="45060" name="Footer Placeholder 3"/>
          <p:cNvSpPr>
            <a:spLocks noGrp="1"/>
          </p:cNvSpPr>
          <p:nvPr>
            <p:ph type="ftr" sz="quarter" idx="14"/>
          </p:nvPr>
        </p:nvSpPr>
        <p:spPr bwMode="auto">
          <a:xfrm>
            <a:off x="1" y="6352697"/>
            <a:ext cx="8229600"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59"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8B1EFE5C-925B-489A-B3CE-97819E9455E5}" type="slidenum">
              <a:rPr lang="en-US" altLang="en-US" smtClean="0">
                <a:solidFill>
                  <a:srgbClr val="002060"/>
                </a:solidFill>
              </a:rPr>
              <a:pPr algn="ctr" eaLnBrk="1" hangingPunct="1"/>
              <a:t>34</a:t>
            </a:fld>
            <a:endParaRPr lang="en-US" altLang="en-US">
              <a:solidFill>
                <a:srgbClr val="002060"/>
              </a:solidFill>
            </a:endParaRPr>
          </a:p>
        </p:txBody>
      </p:sp>
    </p:spTree>
    <p:extLst>
      <p:ext uri="{BB962C8B-B14F-4D97-AF65-F5344CB8AC3E}">
        <p14:creationId xmlns:p14="http://schemas.microsoft.com/office/powerpoint/2010/main" val="4049747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r>
              <a:rPr lang="en-US" altLang="en-US" dirty="0"/>
              <a:t>Graphing: A Brief Review, Part 4</a:t>
            </a:r>
          </a:p>
        </p:txBody>
      </p:sp>
      <p:sp>
        <p:nvSpPr>
          <p:cNvPr id="46083" name="Content Placeholder 1"/>
          <p:cNvSpPr>
            <a:spLocks noGrp="1"/>
          </p:cNvSpPr>
          <p:nvPr>
            <p:ph idx="1"/>
          </p:nvPr>
        </p:nvSpPr>
        <p:spPr>
          <a:xfrm>
            <a:off x="457200" y="762000"/>
            <a:ext cx="8492836" cy="5490881"/>
          </a:xfrm>
        </p:spPr>
        <p:txBody>
          <a:bodyPr/>
          <a:lstStyle/>
          <a:p>
            <a:r>
              <a:rPr lang="en-US" altLang="en-US" sz="3200" dirty="0"/>
              <a:t>Negatively related variables</a:t>
            </a:r>
          </a:p>
          <a:p>
            <a:pPr lvl="1"/>
            <a:r>
              <a:rPr lang="en-US" altLang="en-US" sz="2800" dirty="0"/>
              <a:t>The two variables move in opposite direction</a:t>
            </a:r>
          </a:p>
          <a:p>
            <a:pPr lvl="1"/>
            <a:r>
              <a:rPr lang="en-US" altLang="en-US" sz="2800" dirty="0"/>
              <a:t>Downward sloping curve</a:t>
            </a:r>
          </a:p>
          <a:p>
            <a:r>
              <a:rPr lang="en-US" altLang="en-US" sz="3200" dirty="0"/>
              <a:t>Positively related variables</a:t>
            </a:r>
          </a:p>
          <a:p>
            <a:pPr lvl="1"/>
            <a:r>
              <a:rPr lang="en-US" altLang="en-US" sz="2800" dirty="0"/>
              <a:t>The two variables move in the same direction</a:t>
            </a:r>
          </a:p>
          <a:p>
            <a:pPr lvl="1"/>
            <a:r>
              <a:rPr lang="en-US" altLang="en-US" sz="2800" dirty="0"/>
              <a:t>Upward sloping curve</a:t>
            </a:r>
          </a:p>
          <a:p>
            <a:r>
              <a:rPr lang="en-US" altLang="en-US" sz="3200" dirty="0"/>
              <a:t>Movement along a curve</a:t>
            </a:r>
          </a:p>
          <a:p>
            <a:r>
              <a:rPr lang="en-US" altLang="en-US" sz="3200" dirty="0"/>
              <a:t>Shifts in a curve</a:t>
            </a:r>
          </a:p>
        </p:txBody>
      </p:sp>
      <p:sp>
        <p:nvSpPr>
          <p:cNvPr id="46085" name="Footer Placeholder 4"/>
          <p:cNvSpPr>
            <a:spLocks noGrp="1"/>
          </p:cNvSpPr>
          <p:nvPr>
            <p:ph type="ftr" sz="quarter" idx="11"/>
          </p:nvPr>
        </p:nvSpPr>
        <p:spPr bwMode="auto">
          <a:xfrm>
            <a:off x="0" y="6400800"/>
            <a:ext cx="8153400" cy="457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64ADC913-36B1-4479-BC39-8700DC257BE2}" type="slidenum">
              <a:rPr lang="en-US" altLang="en-US" sz="1200" smtClean="0">
                <a:solidFill>
                  <a:srgbClr val="002060"/>
                </a:solidFill>
              </a:rPr>
              <a:pPr algn="ctr" eaLnBrk="1" hangingPunct="1"/>
              <a:t>35</a:t>
            </a:fld>
            <a:endParaRPr lang="en-US" altLang="en-US" sz="1200">
              <a:solidFill>
                <a:srgbClr val="002060"/>
              </a:solidFill>
            </a:endParaRPr>
          </a:p>
        </p:txBody>
      </p:sp>
    </p:spTree>
    <p:extLst>
      <p:ext uri="{BB962C8B-B14F-4D97-AF65-F5344CB8AC3E}">
        <p14:creationId xmlns:p14="http://schemas.microsoft.com/office/powerpoint/2010/main" val="3270674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Figure A-3	Demand Curve</a:t>
            </a:r>
          </a:p>
        </p:txBody>
      </p:sp>
      <p:sp>
        <p:nvSpPr>
          <p:cNvPr id="3" name="Text Placeholder 2"/>
          <p:cNvSpPr>
            <a:spLocks noGrp="1"/>
          </p:cNvSpPr>
          <p:nvPr>
            <p:ph type="body" sz="quarter" idx="12"/>
          </p:nvPr>
        </p:nvSpPr>
        <p:spPr>
          <a:xfrm>
            <a:off x="247650" y="5181601"/>
            <a:ext cx="8648700" cy="1066800"/>
          </a:xfrm>
        </p:spPr>
        <p:txBody>
          <a:bodyPr/>
          <a:lstStyle/>
          <a:p>
            <a:r>
              <a:rPr lang="en-US" dirty="0"/>
              <a:t>The line </a:t>
            </a:r>
            <a:r>
              <a:rPr lang="en-US" i="1" dirty="0"/>
              <a:t>D</a:t>
            </a:r>
            <a:r>
              <a:rPr lang="en-US" baseline="-25000" dirty="0"/>
              <a:t>1</a:t>
            </a:r>
            <a:r>
              <a:rPr lang="en-US" dirty="0"/>
              <a:t> shows how Emma’s purchases of novels depend on the price of novels when her income is held constant. Because the price and the quantity demanded are negatively related, the demand curve slopes downward.</a:t>
            </a:r>
          </a:p>
        </p:txBody>
      </p:sp>
      <p:pic>
        <p:nvPicPr>
          <p:cNvPr id="5" name="Picture 4" descr="A demand curve with a negative slope. The x axis is the quantity of novels purchased, from 0 to 30. The y axis is the price of novels from $0 to $11. There are 6 points on the graph. The first point corresponds to 5 novels for $10 each. The second point corresponds to 9 novels for $9 each. The third point corresponds to 13 novels for $8 each. The fourth point corresponds to 17 novels for $7 each. The fifth point corresponds to 21 novels for $6 each. The last point corresponds to 25 novels for $5 each."/>
          <p:cNvPicPr>
            <a:picLocks noChangeAspect="1"/>
          </p:cNvPicPr>
          <p:nvPr/>
        </p:nvPicPr>
        <p:blipFill>
          <a:blip r:embed="rId2"/>
          <a:stretch>
            <a:fillRect/>
          </a:stretch>
        </p:blipFill>
        <p:spPr>
          <a:xfrm>
            <a:off x="962422" y="946848"/>
            <a:ext cx="7265194" cy="3988734"/>
          </a:xfrm>
          <a:prstGeom prst="rect">
            <a:avLst/>
          </a:prstGeom>
        </p:spPr>
      </p:pic>
      <p:sp>
        <p:nvSpPr>
          <p:cNvPr id="47108" name="Footer Placeholder 3"/>
          <p:cNvSpPr>
            <a:spLocks noGrp="1"/>
          </p:cNvSpPr>
          <p:nvPr>
            <p:ph type="ftr" sz="quarter" idx="14"/>
          </p:nvPr>
        </p:nvSpPr>
        <p:spPr bwMode="auto">
          <a:xfrm>
            <a:off x="1"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7107" name="Slide Number Placeholder 4"/>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8F7D9FA-A839-462B-AC95-CEF3EBC1B1D6}" type="slidenum">
              <a:rPr lang="en-US" altLang="en-US" smtClean="0">
                <a:solidFill>
                  <a:srgbClr val="002060"/>
                </a:solidFill>
              </a:rPr>
              <a:pPr algn="ctr" eaLnBrk="1" hangingPunct="1"/>
              <a:t>36</a:t>
            </a:fld>
            <a:endParaRPr lang="en-US" altLang="en-US">
              <a:solidFill>
                <a:srgbClr val="002060"/>
              </a:solidFill>
            </a:endParaRPr>
          </a:p>
        </p:txBody>
      </p:sp>
    </p:spTree>
    <p:extLst>
      <p:ext uri="{BB962C8B-B14F-4D97-AF65-F5344CB8AC3E}">
        <p14:creationId xmlns:p14="http://schemas.microsoft.com/office/powerpoint/2010/main" val="1822421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Figure A-4	</a:t>
            </a:r>
            <a:r>
              <a:rPr lang="en-US" altLang="en-US" sz="2800" dirty="0"/>
              <a:t>Shifting Demand Curves</a:t>
            </a:r>
          </a:p>
        </p:txBody>
      </p:sp>
      <p:sp>
        <p:nvSpPr>
          <p:cNvPr id="3" name="Text Placeholder 2"/>
          <p:cNvSpPr>
            <a:spLocks noGrp="1"/>
          </p:cNvSpPr>
          <p:nvPr>
            <p:ph type="body" sz="quarter" idx="12"/>
          </p:nvPr>
        </p:nvSpPr>
        <p:spPr>
          <a:xfrm>
            <a:off x="209550" y="4568529"/>
            <a:ext cx="8670925" cy="1600200"/>
          </a:xfrm>
        </p:spPr>
        <p:txBody>
          <a:bodyPr/>
          <a:lstStyle/>
          <a:p>
            <a:r>
              <a:rPr lang="en-US" dirty="0"/>
              <a:t>The location of Emma’s demand curve for novels depends on how much income she earns. The more she earns, the more novels she will purchase at any given price, and the farther to the right her demand curve will lie. Curve D</a:t>
            </a:r>
            <a:r>
              <a:rPr lang="en-US" baseline="-25000" dirty="0"/>
              <a:t>1</a:t>
            </a:r>
            <a:r>
              <a:rPr lang="en-US" dirty="0"/>
              <a:t> represents Emma’s original demand curve when her income is $40,000 per year. </a:t>
            </a:r>
          </a:p>
          <a:p>
            <a:r>
              <a:rPr lang="en-US" dirty="0"/>
              <a:t>If her income rises to $50,000 per year, her demand curve shifts to D</a:t>
            </a:r>
            <a:r>
              <a:rPr lang="en-US" baseline="-25000" dirty="0"/>
              <a:t>2</a:t>
            </a:r>
            <a:r>
              <a:rPr lang="en-US" dirty="0"/>
              <a:t>. </a:t>
            </a:r>
          </a:p>
          <a:p>
            <a:r>
              <a:rPr lang="en-US" dirty="0"/>
              <a:t>If her income falls to $30,000 per year, her demand curve shifts to D</a:t>
            </a:r>
            <a:r>
              <a:rPr lang="en-US" baseline="-25000" dirty="0"/>
              <a:t>3</a:t>
            </a:r>
            <a:r>
              <a:rPr lang="en-US" dirty="0"/>
              <a:t>.</a:t>
            </a:r>
          </a:p>
        </p:txBody>
      </p:sp>
      <p:pic>
        <p:nvPicPr>
          <p:cNvPr id="5" name="Picture 4" descr="Three demand curves for different annual incomes. The x axis is quantity of novels purchased, from 0 to 30. The y axis is the price of novels, from $0 to $11. Curve D1 corresponds to income of $40,000. There are 6 points on this curve, listed as quantity and then price: (5, 10), (9, 9), (13, 8), (17, 7), (21, 6), and (25, 5). When the income increases to $50,000, the demand curve shifts to the right and becomes demand curve D2. There are 6 points on this curve, listed as quantity and then price: (8, 10), (12, 9), (16, 8), (20, 7), (24, 6), and (28, 5). When the income decreases to $30,000, the curve shifts to the left and becomes demand curve D3. There are 6 points on this curve, listed as quantity and then price: (2, 10), (6, 9), (10, 8), (14, 7), (18, 6), and (22, 5)."/>
          <p:cNvPicPr>
            <a:picLocks noChangeAspect="1"/>
          </p:cNvPicPr>
          <p:nvPr/>
        </p:nvPicPr>
        <p:blipFill>
          <a:blip r:embed="rId2"/>
          <a:stretch>
            <a:fillRect/>
          </a:stretch>
        </p:blipFill>
        <p:spPr>
          <a:xfrm>
            <a:off x="820737" y="849728"/>
            <a:ext cx="7548563" cy="3545644"/>
          </a:xfrm>
          <a:prstGeom prst="rect">
            <a:avLst/>
          </a:prstGeom>
        </p:spPr>
      </p:pic>
      <p:sp>
        <p:nvSpPr>
          <p:cNvPr id="48132" name="Footer Placeholder 3"/>
          <p:cNvSpPr>
            <a:spLocks noGrp="1"/>
          </p:cNvSpPr>
          <p:nvPr>
            <p:ph type="ftr" sz="quarter" idx="14"/>
          </p:nvPr>
        </p:nvSpPr>
        <p:spPr bwMode="auto">
          <a:xfrm>
            <a:off x="1"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813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1626FEE0-31A0-463F-A4E7-58855CD2FDBA}" type="slidenum">
              <a:rPr lang="en-US" altLang="en-US" smtClean="0">
                <a:solidFill>
                  <a:srgbClr val="002060"/>
                </a:solidFill>
              </a:rPr>
              <a:pPr algn="ctr" eaLnBrk="1" hangingPunct="1"/>
              <a:t>37</a:t>
            </a:fld>
            <a:endParaRPr lang="en-US" altLang="en-US">
              <a:solidFill>
                <a:srgbClr val="002060"/>
              </a:solidFill>
            </a:endParaRPr>
          </a:p>
        </p:txBody>
      </p:sp>
    </p:spTree>
    <p:extLst>
      <p:ext uri="{BB962C8B-B14F-4D97-AF65-F5344CB8AC3E}">
        <p14:creationId xmlns:p14="http://schemas.microsoft.com/office/powerpoint/2010/main" val="351434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a:extLst>
            <a:ext uri="{909E8E84-426E-40DD-AFC4-6F175D3DCCD1}">
              <a14:hiddenFill xmlns:a14="http://schemas.microsoft.com/office/drawing/2010/main">
                <a:blipFill dpi="0" rotWithShape="1">
                  <a:blip r:embed="rId3"/>
                  <a:srcRect/>
                  <a:stretch>
                    <a:fillRect/>
                  </a:stretch>
                </a:blipFill>
              </a14:hiddenFill>
            </a:ext>
          </a:extLst>
        </p:spPr>
        <p:txBody>
          <a:bodyPr anchor="t"/>
          <a:lstStyle/>
          <a:p>
            <a:r>
              <a:rPr lang="en-US" altLang="en-US" dirty="0"/>
              <a:t>Graphing: A Brief Review, Part 5</a:t>
            </a:r>
          </a:p>
        </p:txBody>
      </p:sp>
      <p:sp>
        <p:nvSpPr>
          <p:cNvPr id="49155" name="Content Placeholder 1"/>
          <p:cNvSpPr>
            <a:spLocks noGrp="1"/>
          </p:cNvSpPr>
          <p:nvPr>
            <p:ph idx="1"/>
          </p:nvPr>
        </p:nvSpPr>
        <p:spPr>
          <a:xfrm>
            <a:off x="457200" y="762000"/>
            <a:ext cx="8492836" cy="3890681"/>
          </a:xfrm>
        </p:spPr>
        <p:txBody>
          <a:bodyPr/>
          <a:lstStyle/>
          <a:p>
            <a:r>
              <a:rPr lang="en-US" altLang="en-US" dirty="0"/>
              <a:t>Slope  </a:t>
            </a:r>
          </a:p>
          <a:p>
            <a:pPr lvl="1"/>
            <a:r>
              <a:rPr lang="en-US" altLang="en-US" dirty="0"/>
              <a:t>Ratio of the vertical distance covered</a:t>
            </a:r>
          </a:p>
          <a:p>
            <a:pPr lvl="1"/>
            <a:r>
              <a:rPr lang="en-US" altLang="en-US" dirty="0"/>
              <a:t>To the horizontal distance covered </a:t>
            </a:r>
          </a:p>
          <a:p>
            <a:pPr lvl="1"/>
            <a:r>
              <a:rPr lang="en-US" altLang="en-US" dirty="0"/>
              <a:t>As we move along the line</a:t>
            </a:r>
          </a:p>
          <a:p>
            <a:pPr lvl="2"/>
            <a:r>
              <a:rPr lang="en-US" altLang="en-US" dirty="0"/>
              <a:t>Δ (delta) =  change in a variable</a:t>
            </a:r>
          </a:p>
          <a:p>
            <a:pPr lvl="2"/>
            <a:r>
              <a:rPr lang="en-US" altLang="en-US" dirty="0"/>
              <a:t>The “rise” (change in </a:t>
            </a:r>
            <a:r>
              <a:rPr lang="en-US" altLang="en-US" i="1" dirty="0">
                <a:latin typeface="Cambria" panose="02040503050406030204" pitchFamily="18" charset="0"/>
              </a:rPr>
              <a:t>y</a:t>
            </a:r>
            <a:r>
              <a:rPr lang="en-US" altLang="en-US" dirty="0"/>
              <a:t>) divided by the “run” (change in </a:t>
            </a:r>
            <a:r>
              <a:rPr lang="en-US" altLang="en-US" i="1" dirty="0">
                <a:latin typeface="Cambria" panose="02040503050406030204" pitchFamily="18" charset="0"/>
              </a:rPr>
              <a:t>x</a:t>
            </a:r>
            <a:r>
              <a:rPr lang="en-US" altLang="en-US" dirty="0"/>
              <a:t>). </a:t>
            </a:r>
          </a:p>
        </p:txBody>
      </p:sp>
      <p:graphicFrame>
        <p:nvGraphicFramePr>
          <p:cNvPr id="5" name="Object 2" descr="An equation. Begin equation. Slope equals start fraction delta y over delta x end fraction. End equation."/>
          <p:cNvGraphicFramePr>
            <a:graphicFrameLocks noChangeAspect="1"/>
          </p:cNvGraphicFramePr>
          <p:nvPr>
            <p:extLst>
              <p:ext uri="{D42A27DB-BD31-4B8C-83A1-F6EECF244321}">
                <p14:modId xmlns:p14="http://schemas.microsoft.com/office/powerpoint/2010/main" val="491309932"/>
              </p:ext>
            </p:extLst>
          </p:nvPr>
        </p:nvGraphicFramePr>
        <p:xfrm>
          <a:off x="1676400" y="4876800"/>
          <a:ext cx="2008187" cy="1027113"/>
        </p:xfrm>
        <a:graphic>
          <a:graphicData uri="http://schemas.openxmlformats.org/presentationml/2006/ole">
            <mc:AlternateContent xmlns:mc="http://schemas.openxmlformats.org/markup-compatibility/2006">
              <mc:Choice xmlns:v="urn:schemas-microsoft-com:vml" Requires="v">
                <p:oleObj spid="_x0000_s1107" name="Equation" r:id="rId4" imgW="1612900" imgH="825500" progId="Equation.3">
                  <p:embed/>
                </p:oleObj>
              </mc:Choice>
              <mc:Fallback>
                <p:oleObj name="Equation" r:id="rId4" imgW="1612900" imgH="825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876800"/>
                        <a:ext cx="2008187"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Footer Placeholder 5"/>
          <p:cNvSpPr>
            <a:spLocks noGrp="1"/>
          </p:cNvSpPr>
          <p:nvPr>
            <p:ph type="ftr" sz="quarter" idx="11"/>
          </p:nvPr>
        </p:nvSpPr>
        <p:spPr bwMode="auto">
          <a:xfrm>
            <a:off x="0" y="6324600"/>
            <a:ext cx="8153400" cy="533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915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8417F52F-A13E-46B9-A683-DB2D2C0EADF0}" type="slidenum">
              <a:rPr lang="en-US" altLang="en-US" sz="1200" smtClean="0">
                <a:solidFill>
                  <a:srgbClr val="002060"/>
                </a:solidFill>
              </a:rPr>
              <a:pPr algn="ctr" eaLnBrk="1" hangingPunct="1"/>
              <a:t>38</a:t>
            </a:fld>
            <a:endParaRPr lang="en-US" altLang="en-US" sz="1200">
              <a:solidFill>
                <a:srgbClr val="002060"/>
              </a:solidFill>
            </a:endParaRPr>
          </a:p>
        </p:txBody>
      </p:sp>
    </p:spTree>
    <p:extLst>
      <p:ext uri="{BB962C8B-B14F-4D97-AF65-F5344CB8AC3E}">
        <p14:creationId xmlns:p14="http://schemas.microsoft.com/office/powerpoint/2010/main" val="3045202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r>
              <a:rPr lang="en-US" altLang="en-US" dirty="0"/>
              <a:t>Graphing: A Brief Review, Part 6</a:t>
            </a:r>
          </a:p>
        </p:txBody>
      </p:sp>
      <p:sp>
        <p:nvSpPr>
          <p:cNvPr id="50179" name="Content Placeholder 1"/>
          <p:cNvSpPr>
            <a:spLocks noGrp="1"/>
          </p:cNvSpPr>
          <p:nvPr>
            <p:ph idx="1"/>
          </p:nvPr>
        </p:nvSpPr>
        <p:spPr>
          <a:xfrm>
            <a:off x="457200" y="838200"/>
            <a:ext cx="8492836" cy="5109881"/>
          </a:xfrm>
        </p:spPr>
        <p:txBody>
          <a:bodyPr/>
          <a:lstStyle/>
          <a:p>
            <a:r>
              <a:rPr lang="en-US" altLang="en-US" dirty="0"/>
              <a:t>Slope</a:t>
            </a:r>
          </a:p>
          <a:p>
            <a:pPr lvl="1"/>
            <a:r>
              <a:rPr lang="en-US" altLang="en-US" dirty="0"/>
              <a:t>Fairly flat upward-sloping line</a:t>
            </a:r>
          </a:p>
          <a:p>
            <a:pPr lvl="2"/>
            <a:r>
              <a:rPr lang="en-US" altLang="en-US" dirty="0"/>
              <a:t>Slope is a small positive number</a:t>
            </a:r>
          </a:p>
          <a:p>
            <a:pPr lvl="1"/>
            <a:r>
              <a:rPr lang="en-US" altLang="en-US" dirty="0"/>
              <a:t>Steep upward-sloping line</a:t>
            </a:r>
          </a:p>
          <a:p>
            <a:pPr lvl="2"/>
            <a:r>
              <a:rPr lang="en-US" altLang="en-US" dirty="0"/>
              <a:t>Slope is a large positive number</a:t>
            </a:r>
          </a:p>
          <a:p>
            <a:pPr lvl="1"/>
            <a:r>
              <a:rPr lang="en-US" altLang="en-US" dirty="0"/>
              <a:t>Downward sloping line</a:t>
            </a:r>
          </a:p>
          <a:p>
            <a:pPr lvl="2"/>
            <a:r>
              <a:rPr lang="en-US" altLang="en-US" dirty="0"/>
              <a:t>Slope is a negative number</a:t>
            </a:r>
          </a:p>
          <a:p>
            <a:pPr lvl="1"/>
            <a:r>
              <a:rPr lang="en-US" altLang="en-US" dirty="0"/>
              <a:t>Horizontal line: slope is zero</a:t>
            </a:r>
          </a:p>
          <a:p>
            <a:pPr lvl="1"/>
            <a:r>
              <a:rPr lang="en-US" altLang="en-US" dirty="0"/>
              <a:t>Vertical line: infinite slope</a:t>
            </a:r>
          </a:p>
        </p:txBody>
      </p:sp>
      <p:sp>
        <p:nvSpPr>
          <p:cNvPr id="50181" name="Footer Placeholder 4"/>
          <p:cNvSpPr>
            <a:spLocks noGrp="1"/>
          </p:cNvSpPr>
          <p:nvPr>
            <p:ph type="ftr" sz="quarter" idx="11"/>
          </p:nvPr>
        </p:nvSpPr>
        <p:spPr bwMode="auto">
          <a:xfrm>
            <a:off x="0" y="6324600"/>
            <a:ext cx="8153400" cy="533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018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90D8E721-9724-49DD-A71A-CEF63D3195ED}" type="slidenum">
              <a:rPr lang="en-US" altLang="en-US" sz="1200" smtClean="0">
                <a:solidFill>
                  <a:srgbClr val="002060"/>
                </a:solidFill>
              </a:rPr>
              <a:pPr algn="ctr" eaLnBrk="1" hangingPunct="1"/>
              <a:t>39</a:t>
            </a:fld>
            <a:endParaRPr lang="en-US" altLang="en-US" sz="1200">
              <a:solidFill>
                <a:srgbClr val="002060"/>
              </a:solidFill>
            </a:endParaRPr>
          </a:p>
        </p:txBody>
      </p:sp>
    </p:spTree>
    <p:extLst>
      <p:ext uri="{BB962C8B-B14F-4D97-AF65-F5344CB8AC3E}">
        <p14:creationId xmlns:p14="http://schemas.microsoft.com/office/powerpoint/2010/main" val="317992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pPr eaLnBrk="1" hangingPunct="1"/>
            <a:r>
              <a:rPr lang="en-US" altLang="en-US" sz="3600" dirty="0"/>
              <a:t>The Economist as a Scientist, Part 3</a:t>
            </a:r>
          </a:p>
        </p:txBody>
      </p:sp>
      <p:sp>
        <p:nvSpPr>
          <p:cNvPr id="12291" name="Content Placeholder 2"/>
          <p:cNvSpPr>
            <a:spLocks noGrp="1"/>
          </p:cNvSpPr>
          <p:nvPr>
            <p:ph idx="1"/>
          </p:nvPr>
        </p:nvSpPr>
        <p:spPr>
          <a:xfrm>
            <a:off x="304800" y="1143000"/>
            <a:ext cx="8588375" cy="5105400"/>
          </a:xfrm>
        </p:spPr>
        <p:txBody>
          <a:bodyPr/>
          <a:lstStyle/>
          <a:p>
            <a:pPr marL="0" indent="0">
              <a:buNone/>
            </a:pPr>
            <a:r>
              <a:rPr lang="en-US" altLang="en-US" dirty="0"/>
              <a:t>The role of assumptions</a:t>
            </a:r>
          </a:p>
          <a:p>
            <a:r>
              <a:rPr lang="en-US" altLang="en-US" dirty="0"/>
              <a:t>Assumptions</a:t>
            </a:r>
          </a:p>
          <a:p>
            <a:pPr lvl="1"/>
            <a:r>
              <a:rPr lang="en-US" altLang="en-US" dirty="0"/>
              <a:t>Can simplify the complex world and make it easier to understand</a:t>
            </a:r>
          </a:p>
          <a:p>
            <a:pPr lvl="1"/>
            <a:r>
              <a:rPr lang="en-US" altLang="en-US" dirty="0"/>
              <a:t>The art in scientific thinking: deciding which assumptions to make</a:t>
            </a:r>
          </a:p>
          <a:p>
            <a:r>
              <a:rPr lang="en-US" altLang="en-US" dirty="0"/>
              <a:t>Different assumptions</a:t>
            </a:r>
          </a:p>
          <a:p>
            <a:pPr lvl="1"/>
            <a:r>
              <a:rPr lang="en-US" altLang="en-US" dirty="0"/>
              <a:t>To answer different questions</a:t>
            </a:r>
          </a:p>
          <a:p>
            <a:pPr lvl="1"/>
            <a:r>
              <a:rPr lang="en-US" altLang="en-US" dirty="0"/>
              <a:t>To study short-run or long-run effects</a:t>
            </a:r>
          </a:p>
        </p:txBody>
      </p:sp>
      <p:sp>
        <p:nvSpPr>
          <p:cNvPr id="12292" name="Footer Placeholder 4"/>
          <p:cNvSpPr>
            <a:spLocks noGrp="1"/>
          </p:cNvSpPr>
          <p:nvPr>
            <p:ph type="ftr" sz="quarter" idx="11"/>
          </p:nvPr>
        </p:nvSpPr>
        <p:spPr bwMode="auto">
          <a:xfrm>
            <a:off x="0" y="6359857"/>
            <a:ext cx="82296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CCF7F1E-CB53-4DBC-92FB-D6687189B98A}" type="slidenum">
              <a:rPr lang="en-US" altLang="en-US" sz="1200" smtClean="0">
                <a:solidFill>
                  <a:srgbClr val="002060"/>
                </a:solidFill>
              </a:rPr>
              <a:pPr algn="ctr" eaLnBrk="1" hangingPunct="1"/>
              <a:t>4</a:t>
            </a:fld>
            <a:endParaRPr lang="en-US" altLang="en-US" sz="1200">
              <a:solidFill>
                <a:srgbClr val="002060"/>
              </a:solidFill>
            </a:endParaRPr>
          </a:p>
        </p:txBody>
      </p:sp>
    </p:spTree>
    <p:extLst>
      <p:ext uri="{BB962C8B-B14F-4D97-AF65-F5344CB8AC3E}">
        <p14:creationId xmlns:p14="http://schemas.microsoft.com/office/powerpoint/2010/main" val="1705000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Figure A-5	</a:t>
            </a:r>
            <a:r>
              <a:rPr lang="en-US" altLang="en-US" sz="2800" dirty="0"/>
              <a:t>Calculating the Slope of a Line</a:t>
            </a:r>
          </a:p>
        </p:txBody>
      </p:sp>
      <p:sp>
        <p:nvSpPr>
          <p:cNvPr id="3" name="Text Placeholder 2"/>
          <p:cNvSpPr>
            <a:spLocks noGrp="1"/>
          </p:cNvSpPr>
          <p:nvPr>
            <p:ph type="body" sz="quarter" idx="12"/>
          </p:nvPr>
        </p:nvSpPr>
        <p:spPr>
          <a:xfrm>
            <a:off x="193074" y="5026819"/>
            <a:ext cx="8661400" cy="1219200"/>
          </a:xfrm>
        </p:spPr>
        <p:txBody>
          <a:bodyPr/>
          <a:lstStyle/>
          <a:p>
            <a:r>
              <a:rPr lang="en-US" altLang="en-US" dirty="0"/>
              <a:t>To calculate the slope of the demand curve, we can look at the changes in the </a:t>
            </a:r>
            <a:r>
              <a:rPr lang="en-US" altLang="en-US" i="1" dirty="0">
                <a:latin typeface="Cambria" panose="02040503050406030204" pitchFamily="18" charset="0"/>
              </a:rPr>
              <a:t>x</a:t>
            </a:r>
            <a:r>
              <a:rPr lang="en-US" altLang="en-US" dirty="0"/>
              <a:t>- and </a:t>
            </a:r>
            <a:r>
              <a:rPr lang="en-US" altLang="en-US" i="1" dirty="0">
                <a:latin typeface="Cambria" panose="02040503050406030204" pitchFamily="18" charset="0"/>
              </a:rPr>
              <a:t>y</a:t>
            </a:r>
            <a:r>
              <a:rPr lang="en-US" altLang="en-US" dirty="0"/>
              <a:t>-coordinates as we move from the point (21 novels, $6) to the point (13 novels, $8). The slope of the line is the ratio of the change in the </a:t>
            </a:r>
            <a:r>
              <a:rPr lang="en-US" altLang="en-US" i="1" dirty="0">
                <a:latin typeface="Cambria" panose="02040503050406030204" pitchFamily="18" charset="0"/>
              </a:rPr>
              <a:t>y</a:t>
            </a:r>
            <a:r>
              <a:rPr lang="en-US" altLang="en-US" dirty="0"/>
              <a:t>-coordinate (–2) to the change in the </a:t>
            </a:r>
            <a:r>
              <a:rPr lang="en-US" altLang="en-US" i="1" dirty="0">
                <a:latin typeface="Cambria" panose="02040503050406030204" pitchFamily="18" charset="0"/>
              </a:rPr>
              <a:t>x</a:t>
            </a:r>
            <a:r>
              <a:rPr lang="en-US" altLang="en-US" dirty="0"/>
              <a:t>-coordinate (+8), which equals –1⁄4.</a:t>
            </a:r>
          </a:p>
        </p:txBody>
      </p:sp>
      <p:pic>
        <p:nvPicPr>
          <p:cNvPr id="5" name="Picture 4" descr="A demand curve. The x axis is quantity of novels purchased, from 0 to 30. The y axis is the price of novels, from $0 to $11. The curve is a straight line sloping downwards. There are 6 points on the curve. Two points are labeled: The point corresponds to 13 novels for $8 each and the point that corresponds to 21 novels for $6 each. The difference in the price values of the two points is negative 2. The difference in the quantity of novels purchased of the two points is 8."/>
          <p:cNvPicPr>
            <a:picLocks noChangeAspect="1"/>
          </p:cNvPicPr>
          <p:nvPr/>
        </p:nvPicPr>
        <p:blipFill>
          <a:blip r:embed="rId2"/>
          <a:stretch>
            <a:fillRect/>
          </a:stretch>
        </p:blipFill>
        <p:spPr>
          <a:xfrm>
            <a:off x="209550" y="685800"/>
            <a:ext cx="8374166" cy="4191000"/>
          </a:xfrm>
          <a:prstGeom prst="rect">
            <a:avLst/>
          </a:prstGeom>
        </p:spPr>
      </p:pic>
      <p:sp>
        <p:nvSpPr>
          <p:cNvPr id="51204" name="Footer Placeholder 3"/>
          <p:cNvSpPr>
            <a:spLocks noGrp="1"/>
          </p:cNvSpPr>
          <p:nvPr>
            <p:ph type="ftr" sz="quarter" idx="14"/>
          </p:nvPr>
        </p:nvSpPr>
        <p:spPr bwMode="auto">
          <a:xfrm>
            <a:off x="1"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1203"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3D2C1F1-9481-41CF-9A9F-27708EA6F353}" type="slidenum">
              <a:rPr lang="en-US" altLang="en-US" smtClean="0">
                <a:solidFill>
                  <a:srgbClr val="002060"/>
                </a:solidFill>
              </a:rPr>
              <a:pPr algn="ctr" eaLnBrk="1" hangingPunct="1"/>
              <a:t>40</a:t>
            </a:fld>
            <a:endParaRPr lang="en-US" altLang="en-US">
              <a:solidFill>
                <a:srgbClr val="002060"/>
              </a:solidFill>
            </a:endParaRPr>
          </a:p>
        </p:txBody>
      </p:sp>
    </p:spTree>
    <p:extLst>
      <p:ext uri="{BB962C8B-B14F-4D97-AF65-F5344CB8AC3E}">
        <p14:creationId xmlns:p14="http://schemas.microsoft.com/office/powerpoint/2010/main" val="449302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r>
              <a:rPr lang="en-US" altLang="en-US" dirty="0"/>
              <a:t>Graphing: A Brief Review, Part 7</a:t>
            </a:r>
          </a:p>
        </p:txBody>
      </p:sp>
      <p:sp>
        <p:nvSpPr>
          <p:cNvPr id="52227" name="Content Placeholder 1"/>
          <p:cNvSpPr>
            <a:spLocks noGrp="1"/>
          </p:cNvSpPr>
          <p:nvPr>
            <p:ph idx="1"/>
          </p:nvPr>
        </p:nvSpPr>
        <p:spPr>
          <a:xfrm>
            <a:off x="457200" y="838200"/>
            <a:ext cx="8492836" cy="3128681"/>
          </a:xfrm>
        </p:spPr>
        <p:txBody>
          <a:bodyPr/>
          <a:lstStyle/>
          <a:p>
            <a:r>
              <a:rPr lang="en-US" altLang="en-US" dirty="0"/>
              <a:t>Cause and effect</a:t>
            </a:r>
          </a:p>
          <a:p>
            <a:pPr lvl="1"/>
            <a:r>
              <a:rPr lang="en-US" altLang="en-US" dirty="0"/>
              <a:t>One set of events</a:t>
            </a:r>
          </a:p>
          <a:p>
            <a:pPr lvl="2"/>
            <a:r>
              <a:rPr lang="en-US" altLang="en-US" dirty="0"/>
              <a:t>Causes another set of events</a:t>
            </a:r>
          </a:p>
          <a:p>
            <a:pPr lvl="1"/>
            <a:r>
              <a:rPr lang="en-US" altLang="en-US" dirty="0"/>
              <a:t>Omitted variables</a:t>
            </a:r>
          </a:p>
          <a:p>
            <a:pPr lvl="2"/>
            <a:r>
              <a:rPr lang="en-US" altLang="en-US" dirty="0"/>
              <a:t>Lead to a deceptive graph</a:t>
            </a:r>
          </a:p>
        </p:txBody>
      </p:sp>
      <p:sp>
        <p:nvSpPr>
          <p:cNvPr id="52229" name="Footer Placeholder 4"/>
          <p:cNvSpPr>
            <a:spLocks noGrp="1"/>
          </p:cNvSpPr>
          <p:nvPr>
            <p:ph type="ftr" sz="quarter" idx="11"/>
          </p:nvPr>
        </p:nvSpPr>
        <p:spPr bwMode="auto">
          <a:xfrm>
            <a:off x="0" y="6324600"/>
            <a:ext cx="8153400" cy="533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222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AE06141E-D135-4642-A899-ADA0DAB74B81}" type="slidenum">
              <a:rPr lang="en-US" altLang="en-US" sz="1200" smtClean="0">
                <a:solidFill>
                  <a:srgbClr val="002060"/>
                </a:solidFill>
              </a:rPr>
              <a:pPr algn="ctr" eaLnBrk="1" hangingPunct="1"/>
              <a:t>41</a:t>
            </a:fld>
            <a:endParaRPr lang="en-US" altLang="en-US" sz="1200">
              <a:solidFill>
                <a:srgbClr val="002060"/>
              </a:solidFill>
            </a:endParaRPr>
          </a:p>
        </p:txBody>
      </p:sp>
    </p:spTree>
    <p:extLst>
      <p:ext uri="{BB962C8B-B14F-4D97-AF65-F5344CB8AC3E}">
        <p14:creationId xmlns:p14="http://schemas.microsoft.com/office/powerpoint/2010/main" val="3917929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Figure A-6	</a:t>
            </a:r>
            <a:r>
              <a:rPr lang="en-US" altLang="en-US" sz="2800" dirty="0"/>
              <a:t>Graph with an Omitted Variable</a:t>
            </a:r>
          </a:p>
        </p:txBody>
      </p:sp>
      <p:sp>
        <p:nvSpPr>
          <p:cNvPr id="2" name="Text Placeholder 1"/>
          <p:cNvSpPr>
            <a:spLocks noGrp="1"/>
          </p:cNvSpPr>
          <p:nvPr>
            <p:ph type="body" sz="quarter" idx="12"/>
          </p:nvPr>
        </p:nvSpPr>
        <p:spPr>
          <a:xfrm>
            <a:off x="552450" y="3886200"/>
            <a:ext cx="8039100" cy="1628776"/>
          </a:xfrm>
        </p:spPr>
        <p:txBody>
          <a:bodyPr/>
          <a:lstStyle/>
          <a:p>
            <a:r>
              <a:rPr lang="en-US" dirty="0"/>
              <a:t>The upward-sloping curve shows that members of households with more cigarette lighters are more likely to develop cancer. Yet we should not conclude that ownership of lighters causes cancer because the graph does not take into account the number of cigarettes smoked.</a:t>
            </a:r>
          </a:p>
        </p:txBody>
      </p:sp>
      <p:pic>
        <p:nvPicPr>
          <p:cNvPr id="7170" name="Picture 2" descr="A line graph with a positive slope comparing risk of cancer and number of lighters in house. The more lighters in the house, the greater the risk of can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990599"/>
            <a:ext cx="68389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252" name="Footer Placeholder 3"/>
          <p:cNvSpPr>
            <a:spLocks noGrp="1"/>
          </p:cNvSpPr>
          <p:nvPr>
            <p:ph type="ftr" sz="quarter" idx="14"/>
          </p:nvPr>
        </p:nvSpPr>
        <p:spPr bwMode="auto">
          <a:xfrm>
            <a:off x="1" y="6341886"/>
            <a:ext cx="82296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3251"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F4FE6F0-BE22-4082-A6BE-2422EB304182}" type="slidenum">
              <a:rPr lang="en-US" altLang="en-US" smtClean="0">
                <a:solidFill>
                  <a:srgbClr val="002060"/>
                </a:solidFill>
              </a:rPr>
              <a:pPr algn="ctr" eaLnBrk="1" hangingPunct="1"/>
              <a:t>42</a:t>
            </a:fld>
            <a:endParaRPr lang="en-US" altLang="en-US">
              <a:solidFill>
                <a:srgbClr val="002060"/>
              </a:solidFill>
            </a:endParaRPr>
          </a:p>
        </p:txBody>
      </p:sp>
    </p:spTree>
    <p:extLst>
      <p:ext uri="{BB962C8B-B14F-4D97-AF65-F5344CB8AC3E}">
        <p14:creationId xmlns:p14="http://schemas.microsoft.com/office/powerpoint/2010/main" val="385642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r>
              <a:rPr lang="en-US" altLang="en-US" dirty="0"/>
              <a:t>Graphing: A Brief Review</a:t>
            </a:r>
          </a:p>
        </p:txBody>
      </p:sp>
      <p:sp>
        <p:nvSpPr>
          <p:cNvPr id="54275" name="Content Placeholder 1"/>
          <p:cNvSpPr>
            <a:spLocks noGrp="1"/>
          </p:cNvSpPr>
          <p:nvPr>
            <p:ph idx="1"/>
          </p:nvPr>
        </p:nvSpPr>
        <p:spPr>
          <a:xfrm>
            <a:off x="457200" y="777875"/>
            <a:ext cx="8492836" cy="2290481"/>
          </a:xfrm>
        </p:spPr>
        <p:txBody>
          <a:bodyPr/>
          <a:lstStyle/>
          <a:p>
            <a:r>
              <a:rPr lang="en-US" altLang="en-US" dirty="0"/>
              <a:t>Cause and effect</a:t>
            </a:r>
          </a:p>
          <a:p>
            <a:pPr lvl="1"/>
            <a:r>
              <a:rPr lang="en-US" altLang="en-US" dirty="0"/>
              <a:t>Reverse causality</a:t>
            </a:r>
          </a:p>
          <a:p>
            <a:pPr lvl="2"/>
            <a:r>
              <a:rPr lang="en-US" altLang="en-US" dirty="0"/>
              <a:t>Decide that event A causes event B</a:t>
            </a:r>
          </a:p>
          <a:p>
            <a:pPr lvl="2"/>
            <a:r>
              <a:rPr lang="en-US" altLang="en-US" dirty="0"/>
              <a:t>Facts: event B causes event A</a:t>
            </a:r>
          </a:p>
        </p:txBody>
      </p:sp>
      <p:pic>
        <p:nvPicPr>
          <p:cNvPr id="54278" name="Picture 7" descr="A comic strip showing a man and woman talking. The man says to the woman, &quot;I used to think correlation implied causation. Then I took a statistics class. Now I don't.&quot; The woman replies, &quot;Sounds like the class helped.&quot; The man says, &quot;Well, maybe.&quot; Cartoon courtesy of Randall Munroe, XKCD.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36631"/>
            <a:ext cx="67722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4277" name="Footer Placeholder 4"/>
          <p:cNvSpPr>
            <a:spLocks noGrp="1"/>
          </p:cNvSpPr>
          <p:nvPr>
            <p:ph type="ftr" sz="quarter" idx="11"/>
          </p:nvPr>
        </p:nvSpPr>
        <p:spPr bwMode="auto">
          <a:xfrm>
            <a:off x="0" y="6324600"/>
            <a:ext cx="8153400" cy="533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427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005EA4"/>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744F675-9E72-4599-B541-9B9B4E3AAB1B}" type="slidenum">
              <a:rPr lang="en-US" altLang="en-US" sz="1200" smtClean="0">
                <a:solidFill>
                  <a:srgbClr val="002060"/>
                </a:solidFill>
              </a:rPr>
              <a:pPr algn="ctr" eaLnBrk="1" hangingPunct="1"/>
              <a:t>43</a:t>
            </a:fld>
            <a:endParaRPr lang="en-US" altLang="en-US" sz="1200">
              <a:solidFill>
                <a:srgbClr val="002060"/>
              </a:solidFill>
            </a:endParaRPr>
          </a:p>
        </p:txBody>
      </p:sp>
    </p:spTree>
    <p:extLst>
      <p:ext uri="{BB962C8B-B14F-4D97-AF65-F5344CB8AC3E}">
        <p14:creationId xmlns:p14="http://schemas.microsoft.com/office/powerpoint/2010/main" val="3039197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dirty="0"/>
              <a:t>Figure A-7	</a:t>
            </a:r>
            <a:r>
              <a:rPr lang="en-US" altLang="en-US" sz="2700" dirty="0"/>
              <a:t>Graph Suggesting Reverse Causality</a:t>
            </a:r>
          </a:p>
        </p:txBody>
      </p:sp>
      <p:sp>
        <p:nvSpPr>
          <p:cNvPr id="2" name="Text Placeholder 1"/>
          <p:cNvSpPr>
            <a:spLocks noGrp="1"/>
          </p:cNvSpPr>
          <p:nvPr>
            <p:ph type="body" sz="quarter" idx="12"/>
          </p:nvPr>
        </p:nvSpPr>
        <p:spPr>
          <a:xfrm>
            <a:off x="1447800" y="4114800"/>
            <a:ext cx="6858000" cy="1612900"/>
          </a:xfrm>
        </p:spPr>
        <p:txBody>
          <a:bodyPr/>
          <a:lstStyle/>
          <a:p>
            <a:r>
              <a:rPr lang="en-US" dirty="0"/>
              <a:t>The upward-sloping curve shows that cities with a higher concentration of police are more dangerous. Yet the graph does not tell us whether police cause crime or crime-plagued cities hire more police.</a:t>
            </a:r>
          </a:p>
        </p:txBody>
      </p:sp>
      <p:pic>
        <p:nvPicPr>
          <p:cNvPr id="8194" name="Picture 2" descr="A line graph with a positive slope comparing violent crimes per 1000 people with police officers per 1000 people. The more violent crime present, the more police officers there 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990600"/>
            <a:ext cx="706755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300" name="Footer Placeholder 3"/>
          <p:cNvSpPr>
            <a:spLocks noGrp="1"/>
          </p:cNvSpPr>
          <p:nvPr>
            <p:ph type="ftr" sz="quarter" idx="14"/>
          </p:nvPr>
        </p:nvSpPr>
        <p:spPr bwMode="auto">
          <a:xfrm>
            <a:off x="1"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5299"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DE26E91B-C4F2-46E4-8B84-E26329A17EE5}" type="slidenum">
              <a:rPr lang="en-US" altLang="en-US" smtClean="0">
                <a:solidFill>
                  <a:srgbClr val="002060"/>
                </a:solidFill>
              </a:rPr>
              <a:pPr algn="ctr" eaLnBrk="1" hangingPunct="1"/>
              <a:t>44</a:t>
            </a:fld>
            <a:endParaRPr lang="en-US" altLang="en-US">
              <a:solidFill>
                <a:srgbClr val="002060"/>
              </a:solidFill>
            </a:endParaRPr>
          </a:p>
        </p:txBody>
      </p:sp>
    </p:spTree>
    <p:extLst>
      <p:ext uri="{BB962C8B-B14F-4D97-AF65-F5344CB8AC3E}">
        <p14:creationId xmlns:p14="http://schemas.microsoft.com/office/powerpoint/2010/main" val="234129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pPr eaLnBrk="1" hangingPunct="1"/>
            <a:r>
              <a:rPr lang="en-US" altLang="en-US" sz="3600" dirty="0"/>
              <a:t>The Economist as a Scientist, Part 4</a:t>
            </a:r>
          </a:p>
        </p:txBody>
      </p:sp>
      <p:sp>
        <p:nvSpPr>
          <p:cNvPr id="13315" name="Content Placeholder 2"/>
          <p:cNvSpPr>
            <a:spLocks noGrp="1"/>
          </p:cNvSpPr>
          <p:nvPr>
            <p:ph idx="1"/>
          </p:nvPr>
        </p:nvSpPr>
        <p:spPr>
          <a:xfrm>
            <a:off x="304800" y="1295400"/>
            <a:ext cx="8588375" cy="4232275"/>
          </a:xfrm>
        </p:spPr>
        <p:txBody>
          <a:bodyPr/>
          <a:lstStyle/>
          <a:p>
            <a:r>
              <a:rPr lang="en-US" altLang="en-US" dirty="0"/>
              <a:t>Economic models</a:t>
            </a:r>
          </a:p>
          <a:p>
            <a:pPr lvl="1"/>
            <a:r>
              <a:rPr lang="en-US" altLang="en-US" dirty="0"/>
              <a:t>Diagrams and equations</a:t>
            </a:r>
          </a:p>
          <a:p>
            <a:pPr lvl="1"/>
            <a:r>
              <a:rPr lang="en-US" altLang="en-US" dirty="0"/>
              <a:t>Omit many details</a:t>
            </a:r>
          </a:p>
          <a:p>
            <a:pPr lvl="1"/>
            <a:r>
              <a:rPr lang="en-US" altLang="en-US" dirty="0"/>
              <a:t>Allow us to see what’s truly important</a:t>
            </a:r>
          </a:p>
          <a:p>
            <a:pPr lvl="1"/>
            <a:r>
              <a:rPr lang="en-US" altLang="en-US" dirty="0"/>
              <a:t>Built with assumptions</a:t>
            </a:r>
          </a:p>
          <a:p>
            <a:pPr lvl="1"/>
            <a:r>
              <a:rPr lang="en-US" altLang="en-US" dirty="0"/>
              <a:t>Simplify reality to improve our understanding of it</a:t>
            </a:r>
          </a:p>
        </p:txBody>
      </p:sp>
      <p:sp>
        <p:nvSpPr>
          <p:cNvPr id="13316"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D09289F-F653-4537-88CB-29953695529A}" type="slidenum">
              <a:rPr lang="en-US" altLang="en-US" sz="1200" smtClean="0">
                <a:solidFill>
                  <a:srgbClr val="002060"/>
                </a:solidFill>
              </a:rPr>
              <a:pPr algn="ctr" eaLnBrk="1" hangingPunct="1"/>
              <a:t>5</a:t>
            </a:fld>
            <a:endParaRPr lang="en-US" altLang="en-US" sz="1200">
              <a:solidFill>
                <a:srgbClr val="002060"/>
              </a:solidFill>
            </a:endParaRPr>
          </a:p>
        </p:txBody>
      </p:sp>
    </p:spTree>
    <p:extLst>
      <p:ext uri="{BB962C8B-B14F-4D97-AF65-F5344CB8AC3E}">
        <p14:creationId xmlns:p14="http://schemas.microsoft.com/office/powerpoint/2010/main" val="335456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43000" y="152400"/>
            <a:ext cx="8094662" cy="860425"/>
          </a:xfrm>
        </p:spPr>
        <p:txBody>
          <a:bodyPr wrap="square" anchor="t"/>
          <a:lstStyle/>
          <a:p>
            <a:pPr eaLnBrk="1" hangingPunct="1"/>
            <a:r>
              <a:rPr lang="en-US" altLang="en-US" sz="3600" dirty="0"/>
              <a:t>The Economist as a Scientist, Part 5</a:t>
            </a:r>
          </a:p>
        </p:txBody>
      </p:sp>
      <p:sp>
        <p:nvSpPr>
          <p:cNvPr id="14339" name="Content Placeholder 2"/>
          <p:cNvSpPr>
            <a:spLocks noGrp="1"/>
          </p:cNvSpPr>
          <p:nvPr>
            <p:ph idx="1"/>
          </p:nvPr>
        </p:nvSpPr>
        <p:spPr>
          <a:xfrm>
            <a:off x="290513" y="1082394"/>
            <a:ext cx="8588375" cy="5216857"/>
          </a:xfrm>
        </p:spPr>
        <p:txBody>
          <a:bodyPr/>
          <a:lstStyle/>
          <a:p>
            <a:r>
              <a:rPr lang="en-US" altLang="en-US" dirty="0">
                <a:solidFill>
                  <a:srgbClr val="005696"/>
                </a:solidFill>
              </a:rPr>
              <a:t>Circular-flow diagram</a:t>
            </a:r>
          </a:p>
          <a:p>
            <a:pPr lvl="1"/>
            <a:r>
              <a:rPr lang="en-US" altLang="en-US" dirty="0"/>
              <a:t>Visual model of the economy</a:t>
            </a:r>
          </a:p>
          <a:p>
            <a:pPr lvl="1"/>
            <a:r>
              <a:rPr lang="en-US" altLang="en-US" dirty="0"/>
              <a:t>Shows how dollars flow through markets among households and firms</a:t>
            </a:r>
          </a:p>
          <a:p>
            <a:r>
              <a:rPr lang="en-US" altLang="en-US" dirty="0"/>
              <a:t>Two decision makers</a:t>
            </a:r>
          </a:p>
          <a:p>
            <a:pPr lvl="1"/>
            <a:r>
              <a:rPr lang="en-US" altLang="en-US" dirty="0"/>
              <a:t>Firms and Households </a:t>
            </a:r>
          </a:p>
          <a:p>
            <a:r>
              <a:rPr lang="en-US" altLang="en-US" dirty="0"/>
              <a:t>Two markets</a:t>
            </a:r>
          </a:p>
          <a:p>
            <a:pPr lvl="1"/>
            <a:r>
              <a:rPr lang="en-US" altLang="en-US" dirty="0"/>
              <a:t>For goods and services</a:t>
            </a:r>
          </a:p>
          <a:p>
            <a:pPr lvl="1"/>
            <a:r>
              <a:rPr lang="en-US" altLang="en-US" dirty="0"/>
              <a:t>For factors of production (inputs)</a:t>
            </a:r>
          </a:p>
        </p:txBody>
      </p:sp>
      <p:sp>
        <p:nvSpPr>
          <p:cNvPr id="14340"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CCFF848-2177-41EA-AAA2-5EC53D6C7C0C}" type="slidenum">
              <a:rPr lang="en-US" altLang="en-US" sz="1200" smtClean="0">
                <a:solidFill>
                  <a:srgbClr val="002060"/>
                </a:solidFill>
              </a:rPr>
              <a:pPr algn="ctr" eaLnBrk="1" hangingPunct="1"/>
              <a:t>6</a:t>
            </a:fld>
            <a:endParaRPr lang="en-US" altLang="en-US" sz="1200">
              <a:solidFill>
                <a:srgbClr val="002060"/>
              </a:solidFill>
            </a:endParaRPr>
          </a:p>
        </p:txBody>
      </p:sp>
    </p:spTree>
    <p:extLst>
      <p:ext uri="{BB962C8B-B14F-4D97-AF65-F5344CB8AC3E}">
        <p14:creationId xmlns:p14="http://schemas.microsoft.com/office/powerpoint/2010/main" val="255042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49338" y="101600"/>
            <a:ext cx="8094662" cy="860425"/>
          </a:xfrm>
        </p:spPr>
        <p:txBody>
          <a:bodyPr wrap="square" anchor="t"/>
          <a:lstStyle/>
          <a:p>
            <a:pPr eaLnBrk="1" hangingPunct="1"/>
            <a:r>
              <a:rPr lang="en-US" altLang="en-US" sz="3600" dirty="0"/>
              <a:t>The Economist as a Scientist, Part 6</a:t>
            </a:r>
          </a:p>
        </p:txBody>
      </p:sp>
      <p:sp>
        <p:nvSpPr>
          <p:cNvPr id="15363" name="Content Placeholder 2"/>
          <p:cNvSpPr>
            <a:spLocks noGrp="1"/>
          </p:cNvSpPr>
          <p:nvPr>
            <p:ph idx="1"/>
          </p:nvPr>
        </p:nvSpPr>
        <p:spPr>
          <a:xfrm>
            <a:off x="304800" y="1295400"/>
            <a:ext cx="8588375" cy="3927475"/>
          </a:xfrm>
        </p:spPr>
        <p:txBody>
          <a:bodyPr/>
          <a:lstStyle/>
          <a:p>
            <a:r>
              <a:rPr lang="en-US" altLang="en-US" dirty="0"/>
              <a:t>Firms</a:t>
            </a:r>
          </a:p>
          <a:p>
            <a:pPr lvl="1"/>
            <a:r>
              <a:rPr lang="en-US" altLang="en-US" dirty="0"/>
              <a:t>Produce goods and services</a:t>
            </a:r>
          </a:p>
          <a:p>
            <a:pPr lvl="1"/>
            <a:r>
              <a:rPr lang="en-US" altLang="en-US" dirty="0"/>
              <a:t>Use factors of production (inputs)</a:t>
            </a:r>
          </a:p>
          <a:p>
            <a:r>
              <a:rPr lang="en-US" altLang="en-US" dirty="0"/>
              <a:t>Households</a:t>
            </a:r>
          </a:p>
          <a:p>
            <a:pPr lvl="1"/>
            <a:r>
              <a:rPr lang="en-US" altLang="en-US" dirty="0"/>
              <a:t>Own factors of production</a:t>
            </a:r>
          </a:p>
          <a:p>
            <a:pPr lvl="1"/>
            <a:r>
              <a:rPr lang="en-US" altLang="en-US" dirty="0"/>
              <a:t>Consume goods and services</a:t>
            </a:r>
          </a:p>
        </p:txBody>
      </p:sp>
      <p:sp>
        <p:nvSpPr>
          <p:cNvPr id="15364"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6741716-7C90-4CBA-8E98-06FEE1978D51}" type="slidenum">
              <a:rPr lang="en-US" altLang="en-US" sz="1200" smtClean="0">
                <a:solidFill>
                  <a:srgbClr val="002060"/>
                </a:solidFill>
              </a:rPr>
              <a:pPr algn="ctr" eaLnBrk="1" hangingPunct="1"/>
              <a:t>7</a:t>
            </a:fld>
            <a:endParaRPr lang="en-US" altLang="en-US" sz="1200">
              <a:solidFill>
                <a:srgbClr val="002060"/>
              </a:solidFill>
            </a:endParaRPr>
          </a:p>
        </p:txBody>
      </p:sp>
    </p:spTree>
    <p:extLst>
      <p:ext uri="{BB962C8B-B14F-4D97-AF65-F5344CB8AC3E}">
        <p14:creationId xmlns:p14="http://schemas.microsoft.com/office/powerpoint/2010/main" val="122626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49338" y="101600"/>
            <a:ext cx="8094662" cy="860425"/>
          </a:xfrm>
        </p:spPr>
        <p:txBody>
          <a:bodyPr wrap="square" anchor="t"/>
          <a:lstStyle/>
          <a:p>
            <a:pPr eaLnBrk="1" hangingPunct="1"/>
            <a:r>
              <a:rPr lang="en-US" altLang="en-US" sz="3600" dirty="0"/>
              <a:t>The Economist as a Scientist, Part 7</a:t>
            </a:r>
          </a:p>
        </p:txBody>
      </p:sp>
      <p:sp>
        <p:nvSpPr>
          <p:cNvPr id="16387" name="Content Placeholder 2"/>
          <p:cNvSpPr>
            <a:spLocks noGrp="1"/>
          </p:cNvSpPr>
          <p:nvPr>
            <p:ph idx="1"/>
          </p:nvPr>
        </p:nvSpPr>
        <p:spPr>
          <a:xfrm>
            <a:off x="304800" y="1219200"/>
            <a:ext cx="8588375" cy="4384675"/>
          </a:xfrm>
        </p:spPr>
        <p:txBody>
          <a:bodyPr/>
          <a:lstStyle/>
          <a:p>
            <a:pPr marL="0" indent="0">
              <a:buNone/>
            </a:pPr>
            <a:r>
              <a:rPr lang="en-US" altLang="en-US" dirty="0"/>
              <a:t>Firms and Households interact in markets</a:t>
            </a:r>
          </a:p>
          <a:p>
            <a:r>
              <a:rPr lang="en-US" altLang="en-US" dirty="0"/>
              <a:t>Markets for goods and services</a:t>
            </a:r>
          </a:p>
          <a:p>
            <a:pPr lvl="1"/>
            <a:r>
              <a:rPr lang="en-US" altLang="en-US" dirty="0"/>
              <a:t>Firms are sellers</a:t>
            </a:r>
          </a:p>
          <a:p>
            <a:pPr lvl="1"/>
            <a:r>
              <a:rPr lang="en-US" altLang="en-US" dirty="0"/>
              <a:t>Households are buyers</a:t>
            </a:r>
          </a:p>
          <a:p>
            <a:r>
              <a:rPr lang="en-US" altLang="en-US" dirty="0"/>
              <a:t>Markets for factors of production</a:t>
            </a:r>
          </a:p>
          <a:p>
            <a:pPr lvl="1"/>
            <a:r>
              <a:rPr lang="en-US" altLang="en-US" dirty="0"/>
              <a:t>Firms are buyers</a:t>
            </a:r>
          </a:p>
          <a:p>
            <a:pPr lvl="1"/>
            <a:r>
              <a:rPr lang="en-US" altLang="en-US" dirty="0"/>
              <a:t>Households are sellers</a:t>
            </a:r>
          </a:p>
        </p:txBody>
      </p:sp>
      <p:sp>
        <p:nvSpPr>
          <p:cNvPr id="16388"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2F3329B-018B-4EC0-AC92-93FADBC190D7}" type="slidenum">
              <a:rPr lang="en-US" altLang="en-US" sz="1200" smtClean="0">
                <a:solidFill>
                  <a:srgbClr val="002060"/>
                </a:solidFill>
              </a:rPr>
              <a:pPr algn="ctr" eaLnBrk="1" hangingPunct="1"/>
              <a:t>8</a:t>
            </a:fld>
            <a:endParaRPr lang="en-US" altLang="en-US" sz="1200">
              <a:solidFill>
                <a:srgbClr val="002060"/>
              </a:solidFill>
            </a:endParaRPr>
          </a:p>
        </p:txBody>
      </p:sp>
    </p:spTree>
    <p:extLst>
      <p:ext uri="{BB962C8B-B14F-4D97-AF65-F5344CB8AC3E}">
        <p14:creationId xmlns:p14="http://schemas.microsoft.com/office/powerpoint/2010/main" val="232779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p:txBody>
          <a:bodyPr/>
          <a:lstStyle/>
          <a:p>
            <a:r>
              <a:rPr lang="en-US" altLang="en-US" dirty="0"/>
              <a:t>Figure 1	</a:t>
            </a:r>
            <a:r>
              <a:rPr lang="en-US" altLang="en-US" sz="2800" dirty="0"/>
              <a:t>The circular flow</a:t>
            </a:r>
          </a:p>
        </p:txBody>
      </p:sp>
      <p:sp>
        <p:nvSpPr>
          <p:cNvPr id="2" name="Text Placeholder 1"/>
          <p:cNvSpPr>
            <a:spLocks noGrp="1"/>
          </p:cNvSpPr>
          <p:nvPr>
            <p:ph type="body" sz="quarter" idx="12"/>
          </p:nvPr>
        </p:nvSpPr>
        <p:spPr>
          <a:xfrm>
            <a:off x="6096000" y="901700"/>
            <a:ext cx="2705100" cy="5270500"/>
          </a:xfrm>
        </p:spPr>
        <p:txBody>
          <a:bodyPr/>
          <a:lstStyle/>
          <a:p>
            <a:r>
              <a:rPr lang="en-US" dirty="0"/>
              <a:t>This diagram is a schematic representation of the organization of the economy. </a:t>
            </a:r>
          </a:p>
          <a:p>
            <a:r>
              <a:rPr lang="en-US" dirty="0"/>
              <a:t>Decisions are made by households and firms. </a:t>
            </a:r>
          </a:p>
          <a:p>
            <a:r>
              <a:rPr lang="en-US" dirty="0"/>
              <a:t>Households and firms interact in the markets for goods and services (where households are buyers and firms are sellers) and in the markets for the factors of production (where firms are buyers and households are sellers). </a:t>
            </a:r>
          </a:p>
          <a:p>
            <a:r>
              <a:rPr lang="en-US" dirty="0"/>
              <a:t>The outer set of arrows shows the flow of dollars, and the inner set of arrows shows the corresponding flow of inputs and outputs.</a:t>
            </a:r>
          </a:p>
        </p:txBody>
      </p:sp>
      <p:pic>
        <p:nvPicPr>
          <p:cNvPr id="2050" name="Picture 2" descr="A circular flow diagram. Markets for goods and services consist of firms that sell and households that buy. Households buy and consume goods and services; own and sell factors of production. Markets for factors of production consist of households that sell and firms that buy. Firms produce and sell goods and services; hire and use factors of production. The flow of inputs and outputs is as follows: Markets for goods and services contain goods and services bought by households. Households provide labor, land, and capital to markets for factors of production. From there factors of production leads to firms, which consists of goods and services sold to the market for goods and services. The flow of dollars is as follows: Markets for goods and services brings revenue to firms. Firms use that revenue for wages, rent, and profit of markets for factors of production. Markets for factors of production provides income to households, and households spend on markets for goods and servic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838200"/>
            <a:ext cx="5346981"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2" name="Footer Placeholder 9"/>
          <p:cNvSpPr>
            <a:spLocks noGrp="1"/>
          </p:cNvSpPr>
          <p:nvPr>
            <p:ph type="ftr" sz="quarter" idx="14"/>
          </p:nvPr>
        </p:nvSpPr>
        <p:spPr bwMode="auto">
          <a:xfrm>
            <a:off x="0" y="6341886"/>
            <a:ext cx="8153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1"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F31E863-AF0C-48E5-9875-85C9A2B3C40E}" type="slidenum">
              <a:rPr lang="en-US" altLang="en-US" smtClean="0">
                <a:solidFill>
                  <a:srgbClr val="002060"/>
                </a:solidFill>
              </a:rPr>
              <a:pPr algn="ctr" eaLnBrk="1" hangingPunct="1"/>
              <a:t>9</a:t>
            </a:fld>
            <a:endParaRPr lang="en-US" altLang="en-US">
              <a:solidFill>
                <a:srgbClr val="002060"/>
              </a:solidFill>
            </a:endParaRPr>
          </a:p>
        </p:txBody>
      </p:sp>
    </p:spTree>
    <p:extLst>
      <p:ext uri="{BB962C8B-B14F-4D97-AF65-F5344CB8AC3E}">
        <p14:creationId xmlns:p14="http://schemas.microsoft.com/office/powerpoint/2010/main" val="4010283585"/>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6419</TotalTime>
  <Words>5026</Words>
  <Application>Microsoft Office PowerPoint</Application>
  <PresentationFormat>On-screen Show (4:3)</PresentationFormat>
  <Paragraphs>400</Paragraphs>
  <Slides>44</Slides>
  <Notes>4</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44</vt:i4>
      </vt:variant>
    </vt:vector>
  </HeadingPairs>
  <TitlesOfParts>
    <vt:vector size="62"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Equation</vt:lpstr>
      <vt:lpstr>Thinking Like an Economist</vt:lpstr>
      <vt:lpstr>The Economist as a Scientist, Part 1</vt:lpstr>
      <vt:lpstr>The Economist as a Scientist, Part 2</vt:lpstr>
      <vt:lpstr>The Economist as a Scientist, Part 3</vt:lpstr>
      <vt:lpstr>The Economist as a Scientist, Part 4</vt:lpstr>
      <vt:lpstr>The Economist as a Scientist, Part 5</vt:lpstr>
      <vt:lpstr>The Economist as a Scientist, Part 6</vt:lpstr>
      <vt:lpstr>The Economist as a Scientist, Part 7</vt:lpstr>
      <vt:lpstr>Figure 1 The circular flow</vt:lpstr>
      <vt:lpstr>The Economist as a Scientist, Part 8</vt:lpstr>
      <vt:lpstr>Figure 2 The production possibilities frontier</vt:lpstr>
      <vt:lpstr>The Economist as a Scientist, Part 9</vt:lpstr>
      <vt:lpstr>The Economist as a Scientist, Part 10</vt:lpstr>
      <vt:lpstr>The Economist as a Scientist, Part 11</vt:lpstr>
      <vt:lpstr>The Economist as a Scientist, Part 12</vt:lpstr>
      <vt:lpstr>Figure 3 A shift in the production possibilities frontier</vt:lpstr>
      <vt:lpstr>The Economist as a Scientist, Part 13</vt:lpstr>
      <vt:lpstr>The Economist as Policy Adviser, Part 1</vt:lpstr>
      <vt:lpstr>The Economist as Policy Adviser, Part 2</vt:lpstr>
      <vt:lpstr>The Economist as Policy Adviser, Part 3</vt:lpstr>
      <vt:lpstr>The Economist as Policy Adviser, Part 4</vt:lpstr>
      <vt:lpstr>Why Economists Disagree, Part 1</vt:lpstr>
      <vt:lpstr>Why Economists Disagree, Part 2</vt:lpstr>
      <vt:lpstr>Why Economists Disagree, Part 3</vt:lpstr>
      <vt:lpstr>Why Economists Disagree, Part 4</vt:lpstr>
      <vt:lpstr>ASK THE EXPERTS</vt:lpstr>
      <vt:lpstr>Table 1   Propositions about Which Most Economists Agree, Part 1</vt:lpstr>
      <vt:lpstr>Table 1   Propositions about Which Most Economists Agree, Part 2</vt:lpstr>
      <vt:lpstr>Graphing: A Brief Review, Part 1</vt:lpstr>
      <vt:lpstr>Figure A-1 Types of Graphs </vt:lpstr>
      <vt:lpstr>Graphing: A Brief Review, Part 2</vt:lpstr>
      <vt:lpstr>Figure A-2  Using the Coordinate System</vt:lpstr>
      <vt:lpstr>Graphing: A Brief Review, Part 3</vt:lpstr>
      <vt:lpstr>Table A-1  Novels Purchased by Emma</vt:lpstr>
      <vt:lpstr>Graphing: A Brief Review, Part 4</vt:lpstr>
      <vt:lpstr>Figure A-3 Demand Curve</vt:lpstr>
      <vt:lpstr>Figure A-4 Shifting Demand Curves</vt:lpstr>
      <vt:lpstr>Graphing: A Brief Review, Part 5</vt:lpstr>
      <vt:lpstr>Graphing: A Brief Review, Part 6</vt:lpstr>
      <vt:lpstr>Figure A-5 Calculating the Slope of a Line</vt:lpstr>
      <vt:lpstr>Graphing: A Brief Review, Part 7</vt:lpstr>
      <vt:lpstr>Figure A-6 Graph with an Omitted Variable</vt:lpstr>
      <vt:lpstr>Graphing: A Brief Review</vt:lpstr>
      <vt:lpstr>Figure A-7 Graph Suggesting Reverse Causality</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177</cp:revision>
  <dcterms:created xsi:type="dcterms:W3CDTF">2016-03-16T19:41:09Z</dcterms:created>
  <dcterms:modified xsi:type="dcterms:W3CDTF">2018-05-03T19:47:55Z</dcterms:modified>
</cp:coreProperties>
</file>