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theme/theme6.xml" ContentType="application/vnd.openxmlformats-officedocument.theme+xml"/>
  <Override PartName="/ppt/slideLayouts/slideLayout8.xml" ContentType="application/vnd.openxmlformats-officedocument.presentationml.slideLayout+xml"/>
  <Override PartName="/ppt/theme/theme7.xml" ContentType="application/vnd.openxmlformats-officedocument.theme+xml"/>
  <Override PartName="/ppt/slideLayouts/slideLayout9.xml" ContentType="application/vnd.openxmlformats-officedocument.presentationml.slideLayout+xml"/>
  <Override PartName="/ppt/theme/theme8.xml" ContentType="application/vnd.openxmlformats-officedocument.theme+xml"/>
  <Override PartName="/ppt/slideLayouts/slideLayout10.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63" r:id="rId3"/>
    <p:sldMasterId id="2147483665" r:id="rId4"/>
    <p:sldMasterId id="2147483668" r:id="rId5"/>
    <p:sldMasterId id="2147483678" r:id="rId6"/>
    <p:sldMasterId id="2147483670" r:id="rId7"/>
    <p:sldMasterId id="2147483675" r:id="rId8"/>
    <p:sldMasterId id="2147483672" r:id="rId9"/>
  </p:sldMasterIdLst>
  <p:notesMasterIdLst>
    <p:notesMasterId r:id="rId67"/>
  </p:notesMasterIdLst>
  <p:sldIdLst>
    <p:sldId id="345"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07" r:id="rId29"/>
    <p:sldId id="308" r:id="rId30"/>
    <p:sldId id="309" r:id="rId31"/>
    <p:sldId id="310" r:id="rId32"/>
    <p:sldId id="311" r:id="rId33"/>
    <p:sldId id="343" r:id="rId34"/>
    <p:sldId id="312" r:id="rId35"/>
    <p:sldId id="313" r:id="rId36"/>
    <p:sldId id="314" r:id="rId37"/>
    <p:sldId id="315" r:id="rId38"/>
    <p:sldId id="316" r:id="rId39"/>
    <p:sldId id="317" r:id="rId40"/>
    <p:sldId id="318" r:id="rId41"/>
    <p:sldId id="319" r:id="rId42"/>
    <p:sldId id="320" r:id="rId43"/>
    <p:sldId id="321" r:id="rId44"/>
    <p:sldId id="322" r:id="rId45"/>
    <p:sldId id="323" r:id="rId46"/>
    <p:sldId id="324" r:id="rId47"/>
    <p:sldId id="325" r:id="rId48"/>
    <p:sldId id="326" r:id="rId49"/>
    <p:sldId id="327" r:id="rId50"/>
    <p:sldId id="328" r:id="rId51"/>
    <p:sldId id="329" r:id="rId52"/>
    <p:sldId id="330" r:id="rId53"/>
    <p:sldId id="331" r:id="rId54"/>
    <p:sldId id="332" r:id="rId55"/>
    <p:sldId id="333" r:id="rId56"/>
    <p:sldId id="334" r:id="rId57"/>
    <p:sldId id="335" r:id="rId58"/>
    <p:sldId id="336" r:id="rId59"/>
    <p:sldId id="337" r:id="rId60"/>
    <p:sldId id="338" r:id="rId61"/>
    <p:sldId id="339" r:id="rId62"/>
    <p:sldId id="340" r:id="rId63"/>
    <p:sldId id="341" r:id="rId64"/>
    <p:sldId id="344" r:id="rId65"/>
    <p:sldId id="342"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3D2"/>
    <a:srgbClr val="AE1221"/>
    <a:srgbClr val="005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643" autoAdjust="0"/>
    <p:restoredTop sz="95854" autoAdjust="0"/>
  </p:normalViewPr>
  <p:slideViewPr>
    <p:cSldViewPr>
      <p:cViewPr varScale="1">
        <p:scale>
          <a:sx n="110" d="100"/>
          <a:sy n="110" d="100"/>
        </p:scale>
        <p:origin x="2220"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slide" Target="slides/slide54.xml"/><Relationship Id="rId68" Type="http://schemas.openxmlformats.org/officeDocument/2006/relationships/presProps" Target="presProps.xml"/><Relationship Id="rId7" Type="http://schemas.openxmlformats.org/officeDocument/2006/relationships/slideMaster" Target="slideMasters/slideMaster7.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slide" Target="slides/slide57.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61" Type="http://schemas.openxmlformats.org/officeDocument/2006/relationships/slide" Target="slides/slide52.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42.xml"/><Relationship Id="rId72" Type="http://schemas.microsoft.com/office/2015/10/relationships/revisionInfo" Target="revisionInfo.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notesMaster" Target="notesMasters/notesMaster1.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5DD168-A957-4784-9C8A-5438585B9AF9}" type="datetimeFigureOut">
              <a:rPr lang="en-US" smtClean="0"/>
              <a:t>5/3/2018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F6792-DBE1-4461-97FA-F85A7B48814E}" type="slidenum">
              <a:rPr lang="en-US" smtClean="0"/>
              <a:t>‹#›</a:t>
            </a:fld>
            <a:endParaRPr lang="en-US"/>
          </a:p>
        </p:txBody>
      </p:sp>
    </p:spTree>
    <p:extLst>
      <p:ext uri="{BB962C8B-B14F-4D97-AF65-F5344CB8AC3E}">
        <p14:creationId xmlns:p14="http://schemas.microsoft.com/office/powerpoint/2010/main" val="281579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 Gregory Mankiw </a:t>
            </a:r>
            <a:br>
              <a:rPr lang="en-US" sz="1000" dirty="0"/>
            </a:br>
            <a:r>
              <a:rPr lang="en-US" sz="1000" dirty="0"/>
              <a:t>Principles Of Economics</a:t>
            </a:r>
            <a:br>
              <a:rPr lang="en-US" sz="1000" dirty="0"/>
            </a:br>
            <a:r>
              <a:rPr lang="en-US" sz="1000" dirty="0"/>
              <a:t>Eight Edition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AF6792-DBE1-4461-97FA-F85A7B48814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62997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43</a:t>
            </a:fld>
            <a:endParaRPr lang="en-US"/>
          </a:p>
        </p:txBody>
      </p:sp>
    </p:spTree>
    <p:extLst>
      <p:ext uri="{BB962C8B-B14F-4D97-AF65-F5344CB8AC3E}">
        <p14:creationId xmlns:p14="http://schemas.microsoft.com/office/powerpoint/2010/main" val="1548307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11"/>
          <p:cNvSpPr>
            <a:spLocks noChangeArrowheads="1"/>
          </p:cNvSpPr>
          <p:nvPr userDrawn="1"/>
        </p:nvSpPr>
        <p:spPr bwMode="auto">
          <a:xfrm>
            <a:off x="6054725" y="5707063"/>
            <a:ext cx="30892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ctr" eaLnBrk="1" fontAlgn="base" hangingPunct="1">
              <a:lnSpc>
                <a:spcPct val="80000"/>
              </a:lnSpc>
              <a:spcBef>
                <a:spcPct val="20000"/>
              </a:spcBef>
              <a:spcAft>
                <a:spcPct val="0"/>
              </a:spcAft>
              <a:defRPr/>
            </a:pPr>
            <a:r>
              <a:rPr lang="en-US" altLang="en-US" sz="1400" dirty="0">
                <a:solidFill>
                  <a:srgbClr val="000000"/>
                </a:solidFill>
              </a:rPr>
              <a:t>PowerPoint Slides prepared by: </a:t>
            </a:r>
          </a:p>
          <a:p>
            <a:pPr algn="ctr" eaLnBrk="1" fontAlgn="base" hangingPunct="1">
              <a:lnSpc>
                <a:spcPct val="80000"/>
              </a:lnSpc>
              <a:spcBef>
                <a:spcPct val="20000"/>
              </a:spcBef>
              <a:spcAft>
                <a:spcPct val="0"/>
              </a:spcAft>
              <a:defRPr/>
            </a:pPr>
            <a:r>
              <a:rPr lang="en-US" altLang="en-US" sz="1400" dirty="0">
                <a:solidFill>
                  <a:srgbClr val="000000"/>
                </a:solidFill>
              </a:rPr>
              <a:t>V.  </a:t>
            </a:r>
            <a:r>
              <a:rPr lang="en-US" altLang="en-US" sz="1400" dirty="0" err="1">
                <a:solidFill>
                  <a:srgbClr val="000000"/>
                </a:solidFill>
              </a:rPr>
              <a:t>Andreea</a:t>
            </a:r>
            <a:r>
              <a:rPr lang="en-US" altLang="en-US" sz="1400" dirty="0">
                <a:solidFill>
                  <a:srgbClr val="000000"/>
                </a:solidFill>
              </a:rPr>
              <a:t>  CHIRITESCU</a:t>
            </a:r>
          </a:p>
          <a:p>
            <a:pPr algn="ctr" eaLnBrk="1" fontAlgn="base" hangingPunct="1">
              <a:lnSpc>
                <a:spcPct val="80000"/>
              </a:lnSpc>
              <a:spcBef>
                <a:spcPct val="20000"/>
              </a:spcBef>
              <a:spcAft>
                <a:spcPct val="0"/>
              </a:spcAft>
              <a:defRPr/>
            </a:pPr>
            <a:r>
              <a:rPr lang="en-US" altLang="en-US" sz="1400" dirty="0">
                <a:solidFill>
                  <a:srgbClr val="000000"/>
                </a:solidFill>
              </a:rPr>
              <a:t>Eastern Illinois University</a:t>
            </a:r>
          </a:p>
        </p:txBody>
      </p:sp>
      <p:sp>
        <p:nvSpPr>
          <p:cNvPr id="10" name="Text Placeholder 9"/>
          <p:cNvSpPr>
            <a:spLocks noGrp="1"/>
          </p:cNvSpPr>
          <p:nvPr>
            <p:ph type="body" sz="quarter" idx="12" hasCustomPrompt="1"/>
          </p:nvPr>
        </p:nvSpPr>
        <p:spPr>
          <a:xfrm>
            <a:off x="2207172" y="3276600"/>
            <a:ext cx="6936827" cy="1812925"/>
          </a:xfrm>
          <a:prstGeom prst="rect">
            <a:avLst/>
          </a:prstGeom>
        </p:spPr>
        <p:txBody>
          <a:bodyPr/>
          <a:lstStyle>
            <a:lvl1pPr marL="0" indent="0" algn="ctr">
              <a:buNone/>
              <a:defRPr sz="6000">
                <a:solidFill>
                  <a:srgbClr val="AE122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lvl="0"/>
            <a:r>
              <a:rPr lang="en-US" dirty="0"/>
              <a:t>Chapter title</a:t>
            </a:r>
          </a:p>
        </p:txBody>
      </p:sp>
      <p:sp>
        <p:nvSpPr>
          <p:cNvPr id="6" name="Slide Number Placeholder 3"/>
          <p:cNvSpPr>
            <a:spLocks noGrp="1"/>
          </p:cNvSpPr>
          <p:nvPr>
            <p:ph type="sldNum" sz="quarter" idx="14"/>
          </p:nvPr>
        </p:nvSpPr>
        <p:spPr/>
        <p:txBody>
          <a:bodyPr/>
          <a:lstStyle>
            <a:lvl1pPr>
              <a:defRPr/>
            </a:lvl1pPr>
          </a:lstStyle>
          <a:p>
            <a:pPr>
              <a:defRPr/>
            </a:pPr>
            <a:fld id="{CABCAE2A-3771-4BE5-9C85-74C66AABFB75}" type="slidenum">
              <a:rPr lang="en-US">
                <a:solidFill>
                  <a:srgbClr val="FFFFFF"/>
                </a:solidFill>
              </a:rPr>
              <a:pPr>
                <a:defRPr/>
              </a:pPr>
              <a:t>‹#›</a:t>
            </a:fld>
            <a:endParaRPr lang="en-US" dirty="0">
              <a:solidFill>
                <a:srgbClr val="FFFFFF"/>
              </a:solidFill>
            </a:endParaRPr>
          </a:p>
        </p:txBody>
      </p:sp>
      <p:sp>
        <p:nvSpPr>
          <p:cNvPr id="7" name="Footer Placeholder 4"/>
          <p:cNvSpPr>
            <a:spLocks noGrp="1"/>
          </p:cNvSpPr>
          <p:nvPr>
            <p:ph type="ftr" sz="quarter" idx="15"/>
          </p:nvPr>
        </p:nvSpPr>
        <p:spPr/>
        <p:txBody>
          <a:bodyPr/>
          <a:lstStyle>
            <a:lvl1pPr>
              <a:defRPr/>
            </a:lvl1pPr>
          </a:lstStyle>
          <a:p>
            <a:pPr>
              <a:defRPr/>
            </a:pPr>
            <a:r>
              <a:rPr lang="en-US" dirty="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 name="Text Placeholder 2"/>
          <p:cNvSpPr>
            <a:spLocks noGrp="1"/>
          </p:cNvSpPr>
          <p:nvPr>
            <p:ph type="body" sz="quarter" idx="16" hasCustomPrompt="1"/>
          </p:nvPr>
        </p:nvSpPr>
        <p:spPr>
          <a:xfrm>
            <a:off x="0" y="3505200"/>
            <a:ext cx="1981200" cy="1828800"/>
          </a:xfrm>
          <a:prstGeom prst="rect">
            <a:avLst/>
          </a:prstGeom>
        </p:spPr>
        <p:txBody>
          <a:bodyPr/>
          <a:lstStyle>
            <a:lvl1pPr marL="0" indent="0" algn="ctr">
              <a:buNone/>
              <a:defRPr>
                <a:solidFill>
                  <a:srgbClr val="005EA4"/>
                </a:solidFill>
                <a:effectLst>
                  <a:outerShdw blurRad="38100" dist="38100" dir="2700000" algn="tl">
                    <a:srgbClr val="000000">
                      <a:alpha val="43137"/>
                    </a:srgbClr>
                  </a:outerShdw>
                </a:effectLst>
                <a:latin typeface="Arial Narrow" panose="020B0606020202030204" pitchFamily="34" charset="0"/>
              </a:defRPr>
            </a:lvl1pPr>
          </a:lstStyle>
          <a:p>
            <a:pPr lvl="0"/>
            <a:r>
              <a:rPr lang="en-US" dirty="0"/>
              <a:t>CHAPTER</a:t>
            </a:r>
          </a:p>
          <a:p>
            <a:pPr lvl="0"/>
            <a:r>
              <a:rPr lang="en-US" dirty="0"/>
              <a:t>#</a:t>
            </a:r>
          </a:p>
        </p:txBody>
      </p:sp>
      <p:sp>
        <p:nvSpPr>
          <p:cNvPr id="2" name="TextBox 1"/>
          <p:cNvSpPr txBox="1"/>
          <p:nvPr userDrawn="1"/>
        </p:nvSpPr>
        <p:spPr>
          <a:xfrm>
            <a:off x="0" y="0"/>
            <a:ext cx="4572000" cy="2385268"/>
          </a:xfrm>
          <a:prstGeom prst="rect">
            <a:avLst/>
          </a:prstGeom>
          <a:noFill/>
        </p:spPr>
        <p:txBody>
          <a:bodyPr wrap="square" rtlCol="0">
            <a:spAutoFit/>
          </a:bodyPr>
          <a:lstStyle/>
          <a:p>
            <a:pPr algn="ctr"/>
            <a:r>
              <a:rPr lang="en-US" sz="3200" dirty="0">
                <a:solidFill>
                  <a:schemeClr val="bg1"/>
                </a:solidFill>
                <a:latin typeface="+mj-lt"/>
                <a:cs typeface="Times New Roman" panose="02020603050405020304" pitchFamily="18" charset="0"/>
              </a:rPr>
              <a:t>N. GREGORY MANKIW</a:t>
            </a:r>
            <a:b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dirty="0">
                <a:solidFill>
                  <a:schemeClr val="tx1">
                    <a:lumMod val="50000"/>
                    <a:lumOff val="50000"/>
                  </a:schemeClr>
                </a:solidFill>
                <a:latin typeface="Times New Roman" panose="02020603050405020304" pitchFamily="18" charset="0"/>
                <a:cs typeface="Times New Roman" panose="02020603050405020304" pitchFamily="18" charset="0"/>
              </a:rPr>
              <a:t>PRINCIPLES OF</a:t>
            </a:r>
            <a:br>
              <a:rPr lang="en-US" sz="2400" dirty="0">
                <a:latin typeface="Times New Roman" panose="02020603050405020304" pitchFamily="18" charset="0"/>
                <a:cs typeface="Times New Roman" panose="02020603050405020304" pitchFamily="18" charset="0"/>
              </a:rPr>
            </a:br>
            <a:r>
              <a:rPr lang="en-US" sz="4300" dirty="0">
                <a:latin typeface="+mj-lt"/>
              </a:rPr>
              <a:t>MICROECONOMICS</a:t>
            </a:r>
            <a:br>
              <a:rPr lang="en-US" dirty="0"/>
            </a:br>
            <a:r>
              <a:rPr lang="en-US" sz="28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Eight Edition </a:t>
            </a:r>
            <a:endParaRPr lang="en-US" dirty="0"/>
          </a:p>
        </p:txBody>
      </p:sp>
    </p:spTree>
    <p:extLst>
      <p:ext uri="{BB962C8B-B14F-4D97-AF65-F5344CB8AC3E}">
        <p14:creationId xmlns:p14="http://schemas.microsoft.com/office/powerpoint/2010/main" val="868237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605119"/>
            <a:ext cx="8492836" cy="5836624"/>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7FD95AB8-5D89-46A9-8508-FFECD7F10317}"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503719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1" y="100939"/>
            <a:ext cx="8686800" cy="860961"/>
          </a:xfrm>
        </p:spPr>
        <p:txBody>
          <a:bodyPr/>
          <a:lstStyle>
            <a:lvl1pPr>
              <a:defRPr sz="3600">
                <a:solidFill>
                  <a:srgbClr val="005EA4"/>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31864117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a:t>Click to edit Master title style</a:t>
            </a:r>
          </a:p>
        </p:txBody>
      </p:sp>
      <p:sp>
        <p:nvSpPr>
          <p:cNvPr id="3" name="Content Placeholder 2"/>
          <p:cNvSpPr>
            <a:spLocks noGrp="1"/>
          </p:cNvSpPr>
          <p:nvPr>
            <p:ph idx="1"/>
          </p:nvPr>
        </p:nvSpPr>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04672751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a:t>Click to edit Master title style</a:t>
            </a:r>
          </a:p>
        </p:txBody>
      </p:sp>
      <p:sp>
        <p:nvSpPr>
          <p:cNvPr id="3" name="Content Placeholder 2"/>
          <p:cNvSpPr>
            <a:spLocks noGrp="1"/>
          </p:cNvSpPr>
          <p:nvPr>
            <p:ph idx="1"/>
          </p:nvPr>
        </p:nvSpPr>
        <p:spPr>
          <a:xfrm>
            <a:off x="277813" y="1025525"/>
            <a:ext cx="6656387" cy="5422900"/>
          </a:xfrm>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7" name="Text Placeholder 6"/>
          <p:cNvSpPr>
            <a:spLocks noGrp="1"/>
          </p:cNvSpPr>
          <p:nvPr>
            <p:ph type="body" sz="quarter" idx="12"/>
          </p:nvPr>
        </p:nvSpPr>
        <p:spPr>
          <a:xfrm>
            <a:off x="7010400" y="4191000"/>
            <a:ext cx="2133600" cy="1295400"/>
          </a:xfrm>
        </p:spPr>
        <p:txBody>
          <a:bodyPr/>
          <a:lstStyle>
            <a:lvl1pPr marL="0" indent="0">
              <a:buNone/>
              <a:defRPr sz="2000" i="1">
                <a:solidFill>
                  <a:schemeClr val="accent6">
                    <a:lumMod val="50000"/>
                  </a:schemeClr>
                </a:solidFill>
                <a:latin typeface="Cambria" panose="02040503050406030204" pitchFamily="18" charset="0"/>
                <a:sym typeface="Wingdings" panose="05000000000000000000" pitchFamily="2" charset="2"/>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a:p>
            <a:pPr lvl="0"/>
            <a:r>
              <a:rPr lang="en-US" dirty="0"/>
              <a:t>Picture comment </a:t>
            </a:r>
          </a:p>
        </p:txBody>
      </p:sp>
    </p:spTree>
    <p:extLst>
      <p:ext uri="{BB962C8B-B14F-4D97-AF65-F5344CB8AC3E}">
        <p14:creationId xmlns:p14="http://schemas.microsoft.com/office/powerpoint/2010/main" val="260046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a:t>Click to edit Master title style</a:t>
            </a:r>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99757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a:t>Click to edit Master title style</a:t>
            </a:r>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18884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034" y="100939"/>
            <a:ext cx="7803931" cy="661061"/>
          </a:xfrm>
        </p:spPr>
        <p:txBody>
          <a:bodyPr/>
          <a:lstStyle>
            <a:lvl1pPr>
              <a:defRPr sz="3200">
                <a:solidFill>
                  <a:srgbClr val="005EA4"/>
                </a:solidFill>
              </a:defRPr>
            </a:lvl1pPr>
          </a:lstStyle>
          <a:p>
            <a:r>
              <a:rPr lang="en-US" dirty="0"/>
              <a:t>Click to edit Master title style</a:t>
            </a:r>
          </a:p>
        </p:txBody>
      </p:sp>
      <p:sp>
        <p:nvSpPr>
          <p:cNvPr id="3" name="Content Placeholder 2"/>
          <p:cNvSpPr>
            <a:spLocks noGrp="1"/>
          </p:cNvSpPr>
          <p:nvPr>
            <p:ph idx="1"/>
          </p:nvPr>
        </p:nvSpPr>
        <p:spPr>
          <a:xfrm>
            <a:off x="347241" y="914400"/>
            <a:ext cx="8518947"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67569626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a:xfrm>
            <a:off x="457200" y="688622"/>
            <a:ext cx="8458200" cy="5788378"/>
          </a:xfrm>
        </p:spPr>
        <p:txBody>
          <a:bodyPr/>
          <a:lstStyle>
            <a:lvl1pPr>
              <a:defRPr>
                <a:solidFill>
                  <a:srgbClr val="AE122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64246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Text Placeholder 5"/>
          <p:cNvSpPr>
            <a:spLocks noGrp="1"/>
          </p:cNvSpPr>
          <p:nvPr>
            <p:ph type="body" sz="quarter" idx="12"/>
          </p:nvPr>
        </p:nvSpPr>
        <p:spPr>
          <a:xfrm>
            <a:off x="457200" y="533400"/>
            <a:ext cx="8458200" cy="533400"/>
          </a:xfrm>
        </p:spPr>
        <p:txBody>
          <a:bodyPr/>
          <a:lstStyle>
            <a:lvl1pPr marL="0" indent="0">
              <a:buNone/>
              <a:defRPr sz="320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1"/>
            <a:r>
              <a:rPr lang="en-US" dirty="0"/>
              <a:t>Click to edit Master text styles</a:t>
            </a:r>
          </a:p>
        </p:txBody>
      </p:sp>
      <p:sp>
        <p:nvSpPr>
          <p:cNvPr id="9" name="Text Placeholder 5"/>
          <p:cNvSpPr>
            <a:spLocks noGrp="1"/>
          </p:cNvSpPr>
          <p:nvPr>
            <p:ph type="body" sz="quarter" idx="14"/>
          </p:nvPr>
        </p:nvSpPr>
        <p:spPr>
          <a:xfrm>
            <a:off x="533400" y="1295400"/>
            <a:ext cx="8077200" cy="2209800"/>
          </a:xfrm>
        </p:spPr>
        <p:txBody>
          <a:bodyPr/>
          <a:lstStyle>
            <a:lvl1pPr marL="0" indent="0">
              <a:buNone/>
              <a:defRPr sz="3200" i="1">
                <a:solidFill>
                  <a:schemeClr val="accent6">
                    <a:lumMod val="50000"/>
                  </a:schemeClr>
                </a:solidFill>
                <a:latin typeface="Cambria" panose="020405030504060302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36954494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4.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theme" Target="../theme/theme5.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7.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theme" Target="../theme/theme7.xml"/><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18.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theme" Target="../theme/theme8.xml"/><Relationship Id="rId1" Type="http://schemas.openxmlformats.org/officeDocument/2006/relationships/slideLayout" Target="../slideLayouts/slideLayout9.xml"/><Relationship Id="rId5" Type="http://schemas.openxmlformats.org/officeDocument/2006/relationships/image" Target="../media/image22.png"/><Relationship Id="rId4" Type="http://schemas.openxmlformats.org/officeDocument/2006/relationships/image" Target="../media/image21.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theme" Target="../theme/theme9.xml"/><Relationship Id="rId1" Type="http://schemas.openxmlformats.org/officeDocument/2006/relationships/slideLayout" Target="../slideLayouts/slideLayout10.xml"/><Relationship Id="rId5" Type="http://schemas.openxmlformats.org/officeDocument/2006/relationships/image" Target="../media/image25.png"/><Relationship Id="rId4" Type="http://schemas.openxmlformats.org/officeDocument/2006/relationships/image" Target="../media/image2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84188"/>
            <a:ext cx="9144000" cy="6326187"/>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027"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Slide Number Placeholder 1"/>
          <p:cNvSpPr>
            <a:spLocks noGrp="1"/>
          </p:cNvSpPr>
          <p:nvPr>
            <p:ph type="sldNum" sz="quarter" idx="4"/>
          </p:nvPr>
        </p:nvSpPr>
        <p:spPr>
          <a:xfrm>
            <a:off x="8521700" y="6484938"/>
            <a:ext cx="622300" cy="409575"/>
          </a:xfrm>
          <a:prstGeom prst="rect">
            <a:avLst/>
          </a:prstGeom>
          <a:noFill/>
        </p:spPr>
        <p:txBody>
          <a:bodyPr vert="horz" lIns="91440" tIns="45720" rIns="91440" bIns="45720" rtlCol="0" anchor="ctr"/>
          <a:lstStyle>
            <a:lvl1pPr algn="r">
              <a:buFontTx/>
              <a:buNone/>
              <a:defRPr sz="1200">
                <a:solidFill>
                  <a:schemeClr val="bg1"/>
                </a:solidFill>
              </a:defRPr>
            </a:lvl1pPr>
          </a:lstStyle>
          <a:p>
            <a:pPr fontAlgn="base">
              <a:spcBef>
                <a:spcPct val="20000"/>
              </a:spcBef>
              <a:spcAft>
                <a:spcPct val="0"/>
              </a:spcAft>
              <a:defRPr/>
            </a:pPr>
            <a:fld id="{C148E929-2C81-42BB-92FD-6CE3916FB07A}" type="slidenum">
              <a:rPr lang="en-US">
                <a:solidFill>
                  <a:srgbClr val="FFFFFF"/>
                </a:solidFill>
              </a:rPr>
              <a:pPr fontAlgn="base">
                <a:spcBef>
                  <a:spcPct val="20000"/>
                </a:spcBef>
                <a:spcAft>
                  <a:spcPct val="0"/>
                </a:spcAft>
                <a:defRPr/>
              </a:pPr>
              <a:t>‹#›</a:t>
            </a:fld>
            <a:endParaRPr lang="en-US" dirty="0">
              <a:solidFill>
                <a:srgbClr val="FFFFFF"/>
              </a:solidFill>
            </a:endParaRPr>
          </a:p>
        </p:txBody>
      </p:sp>
      <p:pic>
        <p:nvPicPr>
          <p:cNvPr id="1030"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2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8" name="Content Placeholder 7"/>
          <p:cNvSpPr txBox="1">
            <a:spLocks/>
          </p:cNvSpPr>
          <p:nvPr userDrawn="1"/>
        </p:nvSpPr>
        <p:spPr>
          <a:xfrm>
            <a:off x="31750" y="766763"/>
            <a:ext cx="4540250" cy="203993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spcBef>
                <a:spcPts val="0"/>
              </a:spcBef>
              <a:buFontTx/>
              <a:buNone/>
              <a:defRPr/>
            </a:pPr>
            <a:endParaRPr lang="en-US" sz="2200" i="1" kern="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32" name="Picture 17"/>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72000" y="150813"/>
            <a:ext cx="457200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3" name="Footer Placeholder 2"/>
          <p:cNvSpPr>
            <a:spLocks noGrp="1"/>
          </p:cNvSpPr>
          <p:nvPr>
            <p:ph type="ftr" sz="quarter" idx="3"/>
          </p:nvPr>
        </p:nvSpPr>
        <p:spPr>
          <a:xfrm>
            <a:off x="0" y="6400800"/>
            <a:ext cx="8540750" cy="457200"/>
          </a:xfrm>
          <a:prstGeom prst="rect">
            <a:avLst/>
          </a:prstGeom>
          <a:noFill/>
        </p:spPr>
        <p:txBody>
          <a:bodyPr vert="horz" lIns="91440" tIns="45720" rIns="91440" bIns="45720" rtlCol="0" anchor="ctr"/>
          <a:lstStyle>
            <a:lvl1pPr algn="l">
              <a:buNone/>
              <a:defRPr sz="1000">
                <a:solidFill>
                  <a:schemeClr val="bg1"/>
                </a:solidFill>
                <a:cs typeface="Arial" pitchFamily="34" charset="0"/>
              </a:defRPr>
            </a:lvl1pPr>
          </a:lstStyle>
          <a:p>
            <a:pPr fontAlgn="base">
              <a:spcAft>
                <a:spcPct val="0"/>
              </a:spcAft>
              <a:defRPr/>
            </a:pPr>
            <a:r>
              <a:rPr lang="en-US" dirty="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130776066"/>
      </p:ext>
    </p:extLst>
  </p:cSld>
  <p:clrMap bg1="lt1" tx1="dk1" bg2="lt2" tx2="dk2" accent1="accent1" accent2="accent2" accent3="accent3" accent4="accent4" accent5="accent5" accent6="accent6" hlink="hlink" folHlink="folHlink"/>
  <p:sldLayoutIdLst>
    <p:sldLayoutId id="2147483661" r:id="rId1"/>
  </p:sldLayoutIdLst>
  <p:hf hdr="0" dt="0"/>
  <p:txStyles>
    <p:titleStyle>
      <a:lvl1pPr algn="l" rtl="0" eaLnBrk="0" fontAlgn="base" hangingPunct="0">
        <a:spcBef>
          <a:spcPct val="0"/>
        </a:spcBef>
        <a:spcAft>
          <a:spcPct val="0"/>
        </a:spcAft>
        <a:defRPr sz="4400">
          <a:solidFill>
            <a:schemeClr val="accent2"/>
          </a:solidFill>
          <a:latin typeface="+mj-lt"/>
          <a:ea typeface="+mj-ea"/>
          <a:cs typeface="+mj-cs"/>
        </a:defRPr>
      </a:lvl1pPr>
      <a:lvl2pPr algn="l" rtl="0" eaLnBrk="0" fontAlgn="base" hangingPunct="0">
        <a:spcBef>
          <a:spcPct val="0"/>
        </a:spcBef>
        <a:spcAft>
          <a:spcPct val="0"/>
        </a:spcAft>
        <a:defRPr sz="4400">
          <a:solidFill>
            <a:schemeClr val="accent2"/>
          </a:solidFill>
          <a:latin typeface="Sabon-Bold" charset="0"/>
        </a:defRPr>
      </a:lvl2pPr>
      <a:lvl3pPr algn="l" rtl="0" eaLnBrk="0" fontAlgn="base" hangingPunct="0">
        <a:spcBef>
          <a:spcPct val="0"/>
        </a:spcBef>
        <a:spcAft>
          <a:spcPct val="0"/>
        </a:spcAft>
        <a:defRPr sz="4400">
          <a:solidFill>
            <a:schemeClr val="accent2"/>
          </a:solidFill>
          <a:latin typeface="Sabon-Bold" charset="0"/>
        </a:defRPr>
      </a:lvl3pPr>
      <a:lvl4pPr algn="l" rtl="0" eaLnBrk="0" fontAlgn="base" hangingPunct="0">
        <a:spcBef>
          <a:spcPct val="0"/>
        </a:spcBef>
        <a:spcAft>
          <a:spcPct val="0"/>
        </a:spcAft>
        <a:defRPr sz="4400">
          <a:solidFill>
            <a:schemeClr val="accent2"/>
          </a:solidFill>
          <a:latin typeface="Sabon-Bold" charset="0"/>
        </a:defRPr>
      </a:lvl4pPr>
      <a:lvl5pPr algn="l" rtl="0" eaLnBrk="0" fontAlgn="base" hangingPunct="0">
        <a:spcBef>
          <a:spcPct val="0"/>
        </a:spcBef>
        <a:spcAft>
          <a:spcPct val="0"/>
        </a:spcAft>
        <a:defRPr sz="4400">
          <a:solidFill>
            <a:schemeClr val="accent2"/>
          </a:solidFill>
          <a:latin typeface="Sabon-Bold" charset="0"/>
        </a:defRPr>
      </a:lvl5pPr>
      <a:lvl6pPr marL="457200" algn="l" rtl="0" fontAlgn="base">
        <a:spcBef>
          <a:spcPct val="0"/>
        </a:spcBef>
        <a:spcAft>
          <a:spcPct val="0"/>
        </a:spcAft>
        <a:defRPr sz="4400">
          <a:solidFill>
            <a:schemeClr val="accent2"/>
          </a:solidFill>
          <a:latin typeface="Sabon-Bold" charset="0"/>
        </a:defRPr>
      </a:lvl6pPr>
      <a:lvl7pPr marL="914400" algn="l" rtl="0" fontAlgn="base">
        <a:spcBef>
          <a:spcPct val="0"/>
        </a:spcBef>
        <a:spcAft>
          <a:spcPct val="0"/>
        </a:spcAft>
        <a:defRPr sz="4400">
          <a:solidFill>
            <a:schemeClr val="accent2"/>
          </a:solidFill>
          <a:latin typeface="Sabon-Bold" charset="0"/>
        </a:defRPr>
      </a:lvl7pPr>
      <a:lvl8pPr marL="1371600" algn="l" rtl="0" fontAlgn="base">
        <a:spcBef>
          <a:spcPct val="0"/>
        </a:spcBef>
        <a:spcAft>
          <a:spcPct val="0"/>
        </a:spcAft>
        <a:defRPr sz="4400">
          <a:solidFill>
            <a:schemeClr val="accent2"/>
          </a:solidFill>
          <a:latin typeface="Sabon-Bold" charset="0"/>
        </a:defRPr>
      </a:lvl8pPr>
      <a:lvl9pPr marL="1828800" algn="l" rtl="0" fontAlgn="base">
        <a:spcBef>
          <a:spcPct val="0"/>
        </a:spcBef>
        <a:spcAft>
          <a:spcPct val="0"/>
        </a:spcAft>
        <a:defRPr sz="4400">
          <a:solidFill>
            <a:schemeClr val="accent2"/>
          </a:solidFill>
          <a:latin typeface="Sabon-Bold"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400799"/>
            <a:chOff x="0" y="1"/>
            <a:chExt cx="9144000" cy="6477001"/>
          </a:xfrm>
        </p:grpSpPr>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066801"/>
              <a:ext cx="91440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2"/>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0800000">
              <a:off x="8858250" y="1"/>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53" name="Rectangle 3"/>
          <p:cNvSpPr>
            <a:spLocks noGrp="1" noChangeAspect="1" noChangeArrowheads="1"/>
          </p:cNvSpPr>
          <p:nvPr>
            <p:ph type="title"/>
          </p:nvPr>
        </p:nvSpPr>
        <p:spPr bwMode="auto">
          <a:xfrm>
            <a:off x="258456" y="101600"/>
            <a:ext cx="8599794"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a:t>Name </a:t>
            </a:r>
            <a:r>
              <a:rPr lang="en-US" altLang="en-US" dirty="0" err="1"/>
              <a:t>fgchmvb</a:t>
            </a:r>
            <a:r>
              <a:rPr lang="en-US" altLang="en-US" dirty="0"/>
              <a:t> </a:t>
            </a:r>
          </a:p>
        </p:txBody>
      </p:sp>
      <p:sp>
        <p:nvSpPr>
          <p:cNvPr id="3078" name="Rectangle 8"/>
          <p:cNvSpPr>
            <a:spLocks noGrp="1" noChangeArrowheads="1"/>
          </p:cNvSpPr>
          <p:nvPr>
            <p:ph type="body" idx="1"/>
          </p:nvPr>
        </p:nvSpPr>
        <p:spPr bwMode="auto">
          <a:xfrm>
            <a:off x="292912" y="1054100"/>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text </a:t>
            </a:r>
            <a:r>
              <a:rPr lang="en-US" altLang="en-US" dirty="0" err="1"/>
              <a:t>stClick</a:t>
            </a:r>
            <a:r>
              <a:rPr lang="en-US" altLang="en-US" dirty="0"/>
              <a:t> to edit Master </a:t>
            </a:r>
            <a:r>
              <a:rPr lang="en-US" altLang="en-US" dirty="0" err="1"/>
              <a:t>yles</a:t>
            </a:r>
            <a:endParaRPr lang="en-US" altLang="en-US" dirty="0"/>
          </a:p>
          <a:p>
            <a:pPr lvl="1"/>
            <a:r>
              <a:rPr lang="en-US" altLang="en-US" dirty="0"/>
              <a:t>Second level</a:t>
            </a:r>
          </a:p>
          <a:p>
            <a:pPr lvl="2"/>
            <a:r>
              <a:rPr lang="en-US" altLang="en-US" dirty="0" err="1"/>
              <a:t>Thirdlevel</a:t>
            </a:r>
            <a:endParaRPr lang="en-US" altLang="en-US" dirty="0"/>
          </a:p>
          <a:p>
            <a:pPr lvl="2"/>
            <a:r>
              <a:rPr lang="en-US" altLang="en-US" dirty="0"/>
              <a:t> Fourth level</a:t>
            </a:r>
          </a:p>
          <a:p>
            <a:pPr lvl="4"/>
            <a:r>
              <a:rPr lang="en-US" altLang="en-US" dirty="0"/>
              <a:t>Fifth level</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05838" cy="4572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77070386"/>
      </p:ext>
    </p:extLst>
  </p:cSld>
  <p:clrMap bg1="lt1" tx1="dk1" bg2="lt2" tx2="dk2" accent1="accent1" accent2="accent2" accent3="accent3" accent4="accent4" accent5="accent5" accent6="accent6" hlink="hlink" folHlink="folHlink"/>
  <p:sldLayoutIdLst>
    <p:sldLayoutId id="2147483681" r:id="rId1"/>
  </p:sldLayoutIdLst>
  <p:transition/>
  <p:hf hdr="0" dt="0"/>
  <p:txStyles>
    <p:titleStyle>
      <a:lvl1pPr algn="ctr" rtl="0" eaLnBrk="0" fontAlgn="base" hangingPunct="0">
        <a:spcBef>
          <a:spcPct val="0"/>
        </a:spcBef>
        <a:spcAft>
          <a:spcPct val="0"/>
        </a:spcAft>
        <a:defRPr sz="3600">
          <a:solidFill>
            <a:srgbClr val="005EA4"/>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2"/>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2"/>
          </a:solidFill>
          <a:latin typeface="+mn-lt"/>
        </a:defRPr>
      </a:lvl2pPr>
      <a:lvl3pPr marL="1143000" indent="-228600" algn="l" rtl="0" eaLnBrk="0" fontAlgn="base" hangingPunct="0">
        <a:spcBef>
          <a:spcPct val="20000"/>
        </a:spcBef>
        <a:spcAft>
          <a:spcPct val="0"/>
        </a:spcAft>
        <a:buSzPct val="90000"/>
        <a:buChar char="•"/>
        <a:defRPr sz="2800">
          <a:solidFill>
            <a:schemeClr val="tx2"/>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5484" cy="1055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1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57163" y="941388"/>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05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57163" y="6248400"/>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1324303" y="77788"/>
            <a:ext cx="7819697"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a:t>Name fgchmvb </a:t>
            </a:r>
          </a:p>
        </p:txBody>
      </p:sp>
      <p:sp>
        <p:nvSpPr>
          <p:cNvPr id="3078" name="Rectangle 8"/>
          <p:cNvSpPr>
            <a:spLocks noGrp="1" noChangeArrowheads="1"/>
          </p:cNvSpPr>
          <p:nvPr>
            <p:ph type="body" idx="1"/>
          </p:nvPr>
        </p:nvSpPr>
        <p:spPr bwMode="auto">
          <a:xfrm>
            <a:off x="277813" y="1025525"/>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text </a:t>
            </a:r>
            <a:r>
              <a:rPr lang="en-US" altLang="en-US" dirty="0" err="1"/>
              <a:t>stClick</a:t>
            </a:r>
            <a:r>
              <a:rPr lang="en-US" altLang="en-US" dirty="0"/>
              <a:t> to edit Master </a:t>
            </a:r>
            <a:r>
              <a:rPr lang="en-US" altLang="en-US" dirty="0" err="1"/>
              <a:t>yles</a:t>
            </a:r>
            <a:endParaRPr lang="en-US" altLang="en-US" dirty="0"/>
          </a:p>
          <a:p>
            <a:pPr lvl="1"/>
            <a:r>
              <a:rPr lang="en-US" altLang="en-US" dirty="0"/>
              <a:t>Second level</a:t>
            </a:r>
          </a:p>
          <a:p>
            <a:pPr lvl="2"/>
            <a:r>
              <a:rPr lang="en-US" altLang="en-US" dirty="0" err="1"/>
              <a:t>Thirdlevel</a:t>
            </a:r>
            <a:endParaRPr lang="en-US" altLang="en-US" dirty="0"/>
          </a:p>
          <a:p>
            <a:pPr lvl="2"/>
            <a:r>
              <a:rPr lang="en-US" altLang="en-US" dirty="0"/>
              <a:t> Fourth level</a:t>
            </a:r>
          </a:p>
          <a:p>
            <a:pPr lvl="4"/>
            <a:r>
              <a:rPr lang="en-US" altLang="en-US" dirty="0"/>
              <a:t>Fifth level</a:t>
            </a:r>
          </a:p>
        </p:txBody>
      </p:sp>
      <p:sp>
        <p:nvSpPr>
          <p:cNvPr id="37898" name="Rectangle 10"/>
          <p:cNvSpPr>
            <a:spLocks noGrp="1" noChangeArrowheads="1"/>
          </p:cNvSpPr>
          <p:nvPr>
            <p:ph type="sldNum" sz="quarter" idx="4"/>
          </p:nvPr>
        </p:nvSpPr>
        <p:spPr bwMode="auto">
          <a:xfrm>
            <a:off x="8618538" y="6423025"/>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59857"/>
            <a:ext cx="8605838" cy="498143"/>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024080141"/>
      </p:ext>
    </p:extLst>
  </p:cSld>
  <p:clrMap bg1="lt1" tx1="dk1" bg2="lt2" tx2="dk2" accent1="accent1" accent2="accent2" accent3="accent3" accent4="accent4" accent5="accent5" accent6="accent6" hlink="hlink" folHlink="folHlink"/>
  <p:sldLayoutIdLst>
    <p:sldLayoutId id="2147483664" r:id="rId1"/>
    <p:sldLayoutId id="2147483674" r:id="rId2"/>
  </p:sldLayoutIdLst>
  <p:transition/>
  <p:hf hdr="0" dt="0"/>
  <p:txStyles>
    <p:titleStyle>
      <a:lvl1pPr algn="ctr" rtl="0" eaLnBrk="0" fontAlgn="base" hangingPunct="0">
        <a:spcBef>
          <a:spcPct val="0"/>
        </a:spcBef>
        <a:spcAft>
          <a:spcPct val="0"/>
        </a:spcAft>
        <a:defRPr sz="4000">
          <a:solidFill>
            <a:srgbClr val="AE1221"/>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542704"/>
            <a:chOff x="0" y="1"/>
            <a:chExt cx="9144000" cy="6542704"/>
          </a:xfrm>
        </p:grpSpPr>
        <p:pic>
          <p:nvPicPr>
            <p:cNvPr id="3074"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9550" y="487363"/>
              <a:ext cx="8591550" cy="5653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0"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01100" y="436563"/>
              <a:ext cx="342900" cy="605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1"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141067"/>
              <a:ext cx="9144000" cy="401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75" name="Picture 1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328" y="1"/>
              <a:ext cx="247650" cy="654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Figure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0"/>
            <a:ext cx="8615363" cy="516114"/>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grpSp>
        <p:nvGrpSpPr>
          <p:cNvPr id="11" name="Group 10"/>
          <p:cNvGrpSpPr/>
          <p:nvPr userDrawn="1"/>
        </p:nvGrpSpPr>
        <p:grpSpPr>
          <a:xfrm>
            <a:off x="90539" y="77773"/>
            <a:ext cx="8929618" cy="6297167"/>
            <a:chOff x="90539" y="77773"/>
            <a:chExt cx="8929618" cy="6297167"/>
          </a:xfrm>
        </p:grpSpPr>
        <p:grpSp>
          <p:nvGrpSpPr>
            <p:cNvPr id="12" name="Group 11"/>
            <p:cNvGrpSpPr/>
            <p:nvPr userDrawn="1"/>
          </p:nvGrpSpPr>
          <p:grpSpPr>
            <a:xfrm>
              <a:off x="90539" y="77773"/>
              <a:ext cx="2075718" cy="583326"/>
              <a:chOff x="90539" y="77773"/>
              <a:chExt cx="2075718" cy="583326"/>
            </a:xfrm>
          </p:grpSpPr>
          <p:cxnSp>
            <p:nvCxnSpPr>
              <p:cNvPr id="16" name="Straight Connector 15"/>
              <p:cNvCxnSpPr/>
              <p:nvPr userDrawn="1"/>
            </p:nvCxnSpPr>
            <p:spPr bwMode="auto">
              <a:xfrm>
                <a:off x="90539" y="536628"/>
                <a:ext cx="2075718" cy="0"/>
              </a:xfrm>
              <a:prstGeom prst="line">
                <a:avLst/>
              </a:prstGeom>
              <a:noFill/>
              <a:ln w="28575" cap="flat" cmpd="sng" algn="ctr">
                <a:solidFill>
                  <a:srgbClr val="074866"/>
                </a:solidFill>
                <a:prstDash val="solid"/>
                <a:round/>
                <a:headEnd type="none" w="med" len="med"/>
                <a:tailEnd type="none" w="med" len="med"/>
              </a:ln>
              <a:effectLst/>
            </p:spPr>
          </p:cxnSp>
          <p:cxnSp>
            <p:nvCxnSpPr>
              <p:cNvPr id="17" name="Straight Connector 16"/>
              <p:cNvCxnSpPr/>
              <p:nvPr userDrawn="1"/>
            </p:nvCxnSpPr>
            <p:spPr bwMode="auto">
              <a:xfrm flipV="1">
                <a:off x="202361" y="77773"/>
                <a:ext cx="0" cy="583326"/>
              </a:xfrm>
              <a:prstGeom prst="line">
                <a:avLst/>
              </a:prstGeom>
              <a:noFill/>
              <a:ln w="28575" cap="flat" cmpd="sng" algn="ctr">
                <a:solidFill>
                  <a:srgbClr val="074866"/>
                </a:solidFill>
                <a:prstDash val="solid"/>
                <a:round/>
                <a:headEnd type="none" w="med" len="med"/>
                <a:tailEnd type="none" w="med" len="med"/>
              </a:ln>
              <a:effectLst/>
            </p:spPr>
          </p:cxnSp>
        </p:grpSp>
        <p:grpSp>
          <p:nvGrpSpPr>
            <p:cNvPr id="13" name="Group 12"/>
            <p:cNvGrpSpPr/>
            <p:nvPr userDrawn="1"/>
          </p:nvGrpSpPr>
          <p:grpSpPr>
            <a:xfrm>
              <a:off x="8187163" y="6011640"/>
              <a:ext cx="832994" cy="363300"/>
              <a:chOff x="8187163" y="6011640"/>
              <a:chExt cx="832994" cy="363300"/>
            </a:xfrm>
          </p:grpSpPr>
          <p:cxnSp>
            <p:nvCxnSpPr>
              <p:cNvPr id="14" name="Straight Connector 13"/>
              <p:cNvCxnSpPr/>
              <p:nvPr userDrawn="1"/>
            </p:nvCxnSpPr>
            <p:spPr bwMode="auto">
              <a:xfrm>
                <a:off x="8187163" y="6292878"/>
                <a:ext cx="832994" cy="1"/>
              </a:xfrm>
              <a:prstGeom prst="line">
                <a:avLst/>
              </a:prstGeom>
              <a:noFill/>
              <a:ln w="28575" cap="flat" cmpd="sng" algn="ctr">
                <a:solidFill>
                  <a:srgbClr val="074866"/>
                </a:solidFill>
                <a:prstDash val="solid"/>
                <a:round/>
                <a:headEnd type="none" w="med" len="med"/>
                <a:tailEnd type="none" w="med" len="med"/>
              </a:ln>
              <a:effectLst/>
            </p:spPr>
          </p:cxnSp>
          <p:cxnSp>
            <p:nvCxnSpPr>
              <p:cNvPr id="15" name="Straight Connector 14"/>
              <p:cNvCxnSpPr/>
              <p:nvPr userDrawn="1"/>
            </p:nvCxnSpPr>
            <p:spPr bwMode="auto">
              <a:xfrm>
                <a:off x="8942003" y="6011640"/>
                <a:ext cx="0" cy="363300"/>
              </a:xfrm>
              <a:prstGeom prst="line">
                <a:avLst/>
              </a:prstGeom>
              <a:noFill/>
              <a:ln w="28575" cap="flat" cmpd="sng" algn="ctr">
                <a:solidFill>
                  <a:srgbClr val="074866"/>
                </a:solidFill>
                <a:prstDash val="solid"/>
                <a:round/>
                <a:headEnd type="none" w="med" len="med"/>
                <a:tailEnd type="none" w="med" len="med"/>
              </a:ln>
              <a:effectLst/>
            </p:spPr>
          </p:cxnSp>
        </p:grpSp>
      </p:grpSp>
    </p:spTree>
    <p:extLst>
      <p:ext uri="{BB962C8B-B14F-4D97-AF65-F5344CB8AC3E}">
        <p14:creationId xmlns:p14="http://schemas.microsoft.com/office/powerpoint/2010/main" val="3318089468"/>
      </p:ext>
    </p:extLst>
  </p:cSld>
  <p:clrMap bg1="lt1" tx1="dk1" bg2="lt2" tx2="dk2" accent1="accent1" accent2="accent2" accent3="accent3" accent4="accent4" accent5="accent5" accent6="accent6" hlink="hlink" folHlink="folHlink"/>
  <p:sldLayoutIdLst>
    <p:sldLayoutId id="2147483666" r:id="rId1"/>
  </p:sldLayoutIdLst>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6" name="Rectangle 2"/>
          <p:cNvSpPr>
            <a:spLocks noGrp="1" noChangeAspect="1" noChangeArrowheads="1"/>
          </p:cNvSpPr>
          <p:nvPr userDrawn="1">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Table 1</a:t>
            </a:r>
          </a:p>
        </p:txBody>
      </p:sp>
      <p:sp>
        <p:nvSpPr>
          <p:cNvPr id="3077" name="Rectangle 3"/>
          <p:cNvSpPr>
            <a:spLocks noGrp="1" noChangeArrowheads="1"/>
          </p:cNvSpPr>
          <p:nvPr userDrawn="1">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Text</a:t>
            </a:r>
          </a:p>
        </p:txBody>
      </p:sp>
      <p:sp>
        <p:nvSpPr>
          <p:cNvPr id="185357" name="Rectangle 13"/>
          <p:cNvSpPr>
            <a:spLocks noGrp="1" noChangeArrowheads="1"/>
          </p:cNvSpPr>
          <p:nvPr userDrawn="1">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grpSp>
        <p:nvGrpSpPr>
          <p:cNvPr id="4" name="Group 3"/>
          <p:cNvGrpSpPr/>
          <p:nvPr userDrawn="1"/>
        </p:nvGrpSpPr>
        <p:grpSpPr>
          <a:xfrm>
            <a:off x="-1" y="0"/>
            <a:ext cx="9144001" cy="6568831"/>
            <a:chOff x="-1" y="0"/>
            <a:chExt cx="9144001" cy="6568831"/>
          </a:xfrm>
        </p:grpSpPr>
        <p:pic>
          <p:nvPicPr>
            <p:cNvPr id="23555"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15400" y="418246"/>
              <a:ext cx="228600" cy="6069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nvGrpSpPr>
            <p:cNvPr id="3" name="Group 2"/>
            <p:cNvGrpSpPr/>
            <p:nvPr userDrawn="1"/>
          </p:nvGrpSpPr>
          <p:grpSpPr>
            <a:xfrm>
              <a:off x="-1" y="0"/>
              <a:ext cx="9108746" cy="6568831"/>
              <a:chOff x="-1" y="0"/>
              <a:chExt cx="9108746" cy="6568831"/>
            </a:xfrm>
          </p:grpSpPr>
          <p:pic>
            <p:nvPicPr>
              <p:cNvPr id="23556"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0"/>
                <a:ext cx="310551" cy="6568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23557"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3785" y="6213232"/>
                <a:ext cx="9014960" cy="278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pic>
          <p:nvPicPr>
            <p:cNvPr id="23554"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09551" y="457975"/>
              <a:ext cx="8705849" cy="5860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17" name="Group 16"/>
          <p:cNvGrpSpPr/>
          <p:nvPr userDrawn="1"/>
        </p:nvGrpSpPr>
        <p:grpSpPr>
          <a:xfrm>
            <a:off x="124529" y="47182"/>
            <a:ext cx="8918525" cy="6330053"/>
            <a:chOff x="124529" y="47182"/>
            <a:chExt cx="8918525" cy="6330053"/>
          </a:xfrm>
        </p:grpSpPr>
        <p:grpSp>
          <p:nvGrpSpPr>
            <p:cNvPr id="16" name="Group 15"/>
            <p:cNvGrpSpPr/>
            <p:nvPr userDrawn="1"/>
          </p:nvGrpSpPr>
          <p:grpSpPr>
            <a:xfrm>
              <a:off x="124529" y="47182"/>
              <a:ext cx="1704271" cy="583326"/>
              <a:chOff x="124529" y="47182"/>
              <a:chExt cx="1704271" cy="583326"/>
            </a:xfrm>
          </p:grpSpPr>
          <p:cxnSp>
            <p:nvCxnSpPr>
              <p:cNvPr id="7" name="Straight Connector 6"/>
              <p:cNvCxnSpPr/>
              <p:nvPr userDrawn="1"/>
            </p:nvCxnSpPr>
            <p:spPr bwMode="auto">
              <a:xfrm>
                <a:off x="124529" y="506037"/>
                <a:ext cx="1704271" cy="0"/>
              </a:xfrm>
              <a:prstGeom prst="line">
                <a:avLst/>
              </a:prstGeom>
              <a:noFill/>
              <a:ln w="28575" cap="flat" cmpd="sng" algn="ctr">
                <a:solidFill>
                  <a:srgbClr val="E71303"/>
                </a:solidFill>
                <a:prstDash val="solid"/>
                <a:round/>
                <a:headEnd type="none" w="med" len="med"/>
                <a:tailEnd type="none" w="med" len="med"/>
              </a:ln>
              <a:effectLst/>
            </p:spPr>
          </p:cxnSp>
          <p:cxnSp>
            <p:nvCxnSpPr>
              <p:cNvPr id="24" name="Straight Connector 23"/>
              <p:cNvCxnSpPr/>
              <p:nvPr userDrawn="1"/>
            </p:nvCxnSpPr>
            <p:spPr bwMode="auto">
              <a:xfrm flipV="1">
                <a:off x="236351" y="47182"/>
                <a:ext cx="0" cy="583326"/>
              </a:xfrm>
              <a:prstGeom prst="line">
                <a:avLst/>
              </a:prstGeom>
              <a:noFill/>
              <a:ln w="28575" cap="flat" cmpd="sng" algn="ctr">
                <a:solidFill>
                  <a:srgbClr val="E71303"/>
                </a:solidFill>
                <a:prstDash val="solid"/>
                <a:round/>
                <a:headEnd type="none" w="med" len="med"/>
                <a:tailEnd type="none" w="med" len="med"/>
              </a:ln>
              <a:effectLst/>
            </p:spPr>
          </p:cxnSp>
        </p:grpSp>
        <p:grpSp>
          <p:nvGrpSpPr>
            <p:cNvPr id="15" name="Group 14"/>
            <p:cNvGrpSpPr/>
            <p:nvPr userDrawn="1"/>
          </p:nvGrpSpPr>
          <p:grpSpPr>
            <a:xfrm>
              <a:off x="8210060" y="6013935"/>
              <a:ext cx="832994" cy="363300"/>
              <a:chOff x="8210060" y="6013935"/>
              <a:chExt cx="832994" cy="363300"/>
            </a:xfrm>
          </p:grpSpPr>
          <p:cxnSp>
            <p:nvCxnSpPr>
              <p:cNvPr id="22" name="Straight Connector 21"/>
              <p:cNvCxnSpPr/>
              <p:nvPr userDrawn="1"/>
            </p:nvCxnSpPr>
            <p:spPr bwMode="auto">
              <a:xfrm>
                <a:off x="8210060" y="6295173"/>
                <a:ext cx="832994" cy="1"/>
              </a:xfrm>
              <a:prstGeom prst="line">
                <a:avLst/>
              </a:prstGeom>
              <a:noFill/>
              <a:ln w="28575" cap="flat" cmpd="sng" algn="ctr">
                <a:solidFill>
                  <a:srgbClr val="E71303"/>
                </a:solidFill>
                <a:prstDash val="solid"/>
                <a:round/>
                <a:headEnd type="none" w="med" len="med"/>
                <a:tailEnd type="none" w="med" len="med"/>
              </a:ln>
              <a:effectLst/>
            </p:spPr>
          </p:cxnSp>
          <p:cxnSp>
            <p:nvCxnSpPr>
              <p:cNvPr id="27" name="Straight Connector 26"/>
              <p:cNvCxnSpPr/>
              <p:nvPr userDrawn="1"/>
            </p:nvCxnSpPr>
            <p:spPr bwMode="auto">
              <a:xfrm>
                <a:off x="8964900" y="6013935"/>
                <a:ext cx="0" cy="363300"/>
              </a:xfrm>
              <a:prstGeom prst="line">
                <a:avLst/>
              </a:prstGeom>
              <a:noFill/>
              <a:ln w="28575" cap="flat" cmpd="sng" algn="ctr">
                <a:solidFill>
                  <a:srgbClr val="E71303"/>
                </a:solidFill>
                <a:prstDash val="solid"/>
                <a:round/>
                <a:headEnd type="none" w="med" len="med"/>
                <a:tailEnd type="none" w="med" len="med"/>
              </a:ln>
              <a:effectLst/>
            </p:spPr>
          </p:cxnSp>
        </p:grpSp>
      </p:grpSp>
      <p:sp>
        <p:nvSpPr>
          <p:cNvPr id="5" name="Footer Placeholder 4"/>
          <p:cNvSpPr>
            <a:spLocks noGrp="1"/>
          </p:cNvSpPr>
          <p:nvPr userDrawn="1">
            <p:ph type="ftr" sz="quarter" idx="3"/>
          </p:nvPr>
        </p:nvSpPr>
        <p:spPr>
          <a:xfrm>
            <a:off x="0" y="6400800"/>
            <a:ext cx="8615363" cy="505303"/>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738036896"/>
      </p:ext>
    </p:extLst>
  </p:cSld>
  <p:clrMap bg1="lt1" tx1="dk1" bg2="lt2" tx2="dk2" accent1="accent1" accent2="accent2" accent3="accent3" accent4="accent4" accent5="accent5" accent6="accent6" hlink="hlink" folHlink="folHlink"/>
  <p:sldLayoutIdLst>
    <p:sldLayoutId id="2147483669" r:id="rId1"/>
  </p:sldLayoutIdLst>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16200000">
            <a:off x="-2647949"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76201" y="77788"/>
            <a:ext cx="90678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a:t>Name </a:t>
            </a:r>
            <a:r>
              <a:rPr lang="en-US" altLang="en-US" dirty="0" err="1"/>
              <a:t>fgchmvb</a:t>
            </a:r>
            <a:r>
              <a:rPr lang="en-US" altLang="en-US" dirty="0"/>
              <a:t> </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24601"/>
            <a:ext cx="8605838" cy="5334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9"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5400000">
            <a:off x="6191250"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Text Placeholder 1"/>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7325678"/>
      </p:ext>
    </p:extLst>
  </p:cSld>
  <p:clrMap bg1="lt1" tx1="dk1" bg2="lt2" tx2="dk2" accent1="accent1" accent2="accent2" accent3="accent3" accent4="accent4" accent5="accent5" accent6="accent6" hlink="hlink" folHlink="folHlink"/>
  <p:sldLayoutIdLst>
    <p:sldLayoutId id="2147483679" r:id="rId1"/>
  </p:sldLayoutIdLst>
  <p:transition/>
  <p:hf hdr="0" dt="0"/>
  <p:txStyles>
    <p:titleStyle>
      <a:lvl1pPr algn="ctr" rtl="0" eaLnBrk="0" fontAlgn="base" hangingPunct="0">
        <a:spcBef>
          <a:spcPct val="0"/>
        </a:spcBef>
        <a:spcAft>
          <a:spcPct val="0"/>
        </a:spcAft>
        <a:defRPr sz="4000">
          <a:solidFill>
            <a:schemeClr val="accent6">
              <a:lumMod val="50000"/>
            </a:schemeClr>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Master case-study #2</a:t>
            </a:r>
          </a:p>
        </p:txBody>
      </p:sp>
      <p:sp>
        <p:nvSpPr>
          <p:cNvPr id="6150" name="Rectangle 3"/>
          <p:cNvSpPr>
            <a:spLocks noGrp="1" noChangeAspect="1" noChangeArrowheads="1"/>
          </p:cNvSpPr>
          <p:nvPr>
            <p:ph type="body" idx="1"/>
          </p:nvPr>
        </p:nvSpPr>
        <p:spPr bwMode="auto">
          <a:xfrm>
            <a:off x="457200" y="700088"/>
            <a:ext cx="8458200" cy="57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 </a:t>
            </a:r>
            <a:r>
              <a:rPr lang="en-US" altLang="en-US" dirty="0" err="1"/>
              <a:t>colorat</a:t>
            </a:r>
            <a:r>
              <a:rPr lang="en-US" altLang="en-US" dirty="0"/>
              <a:t> </a:t>
            </a:r>
            <a:r>
              <a:rPr lang="en-US" altLang="en-US" dirty="0" err="1"/>
              <a:t>diferit</a:t>
            </a:r>
            <a:endParaRPr lang="en-US" altLang="en-US" dirty="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51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75" y="-9525"/>
            <a:ext cx="795338"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nvGrpSpPr>
          <p:cNvPr id="5127" name="Group 2"/>
          <p:cNvGrpSpPr>
            <a:grpSpLocks/>
          </p:cNvGrpSpPr>
          <p:nvPr userDrawn="1"/>
        </p:nvGrpSpPr>
        <p:grpSpPr bwMode="auto">
          <a:xfrm>
            <a:off x="8561388" y="0"/>
            <a:ext cx="582612" cy="609600"/>
            <a:chOff x="8513384" y="0"/>
            <a:chExt cx="582991" cy="609600"/>
          </a:xfrm>
        </p:grpSpPr>
        <p:pic>
          <p:nvPicPr>
            <p:cNvPr id="5128" name="Picture 18"/>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513384" y="138345"/>
              <a:ext cx="3619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5129" name="Picture 1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915400" y="0"/>
              <a:ext cx="1809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Tree>
    <p:extLst>
      <p:ext uri="{BB962C8B-B14F-4D97-AF65-F5344CB8AC3E}">
        <p14:creationId xmlns:p14="http://schemas.microsoft.com/office/powerpoint/2010/main" val="1007448745"/>
      </p:ext>
    </p:extLst>
  </p:cSld>
  <p:clrMap bg1="lt1" tx1="dk1" bg2="lt2" tx2="dk2" accent1="accent1" accent2="accent2" accent3="accent3" accent4="accent4" accent5="accent5" accent6="accent6" hlink="hlink" folHlink="folHlink"/>
  <p:sldLayoutIdLst>
    <p:sldLayoutId id="2147483671" r:id="rId1"/>
  </p:sldLayoutIdLst>
  <p:hf hdr="0" dt="0"/>
  <p:txStyles>
    <p:titleStyle>
      <a:lvl1pPr algn="ctr" rtl="0" eaLnBrk="0" fontAlgn="base" hangingPunct="0">
        <a:spcBef>
          <a:spcPct val="0"/>
        </a:spcBef>
        <a:spcAft>
          <a:spcPct val="0"/>
        </a:spcAft>
        <a:defRPr sz="3000">
          <a:solidFill>
            <a:srgbClr val="0D0D0D"/>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AE122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599"/>
            <a:ext cx="9144000" cy="5350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50" name="Rectangle 3"/>
          <p:cNvSpPr>
            <a:spLocks noGrp="1" noChangeAspect="1" noChangeArrowheads="1"/>
          </p:cNvSpPr>
          <p:nvPr>
            <p:ph type="body" idx="1"/>
          </p:nvPr>
        </p:nvSpPr>
        <p:spPr bwMode="auto">
          <a:xfrm>
            <a:off x="457200" y="15240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 </a:t>
            </a:r>
            <a:r>
              <a:rPr lang="en-US" altLang="en-US" dirty="0" err="1"/>
              <a:t>colorat</a:t>
            </a:r>
            <a:r>
              <a:rPr lang="en-US" altLang="en-US" dirty="0"/>
              <a:t> </a:t>
            </a:r>
            <a:r>
              <a:rPr lang="en-US" altLang="en-US" dirty="0" err="1"/>
              <a:t>diferit</a:t>
            </a:r>
            <a:endParaRPr lang="en-US" altLang="en-US" dirty="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ASK THE EXPERTS</a:t>
            </a:r>
          </a:p>
        </p:txBody>
      </p:sp>
      <p:pic>
        <p:nvPicPr>
          <p:cNvPr id="1027" name="Picture 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53340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0183629"/>
      </p:ext>
    </p:extLst>
  </p:cSld>
  <p:clrMap bg1="lt1" tx1="dk1" bg2="lt2" tx2="dk2" accent1="accent1" accent2="accent2" accent3="accent3" accent4="accent4" accent5="accent5" accent6="accent6" hlink="hlink" folHlink="folHlink"/>
  <p:sldLayoutIdLst>
    <p:sldLayoutId id="2147483677" r:id="rId1"/>
  </p:sldLayoutIdLst>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spect="1" noChangeArrowheads="1"/>
          </p:cNvSpPr>
          <p:nvPr>
            <p:ph type="title"/>
          </p:nvPr>
        </p:nvSpPr>
        <p:spPr bwMode="auto">
          <a:xfrm>
            <a:off x="2008332" y="0"/>
            <a:ext cx="713566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Appendix master title</a:t>
            </a:r>
          </a:p>
        </p:txBody>
      </p:sp>
      <p:sp>
        <p:nvSpPr>
          <p:cNvPr id="206855" name="Rectangle 7"/>
          <p:cNvSpPr>
            <a:spLocks noGrp="1" noChangeArrowheads="1"/>
          </p:cNvSpPr>
          <p:nvPr>
            <p:ph type="sldNum" sz="quarter" idx="4"/>
          </p:nvPr>
        </p:nvSpPr>
        <p:spPr bwMode="auto">
          <a:xfrm>
            <a:off x="8658225" y="6488113"/>
            <a:ext cx="485775" cy="369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FCD5D5FD-C24C-4EC1-877A-4A06FFD43F54}" type="slidenum">
              <a:rPr lang="en-US"/>
              <a:pPr fontAlgn="base">
                <a:spcAft>
                  <a:spcPct val="0"/>
                </a:spcAft>
                <a:defRPr/>
              </a:pPr>
              <a:t>‹#›</a:t>
            </a:fld>
            <a:endParaRPr lang="en-US" dirty="0"/>
          </a:p>
        </p:txBody>
      </p:sp>
      <p:sp>
        <p:nvSpPr>
          <p:cNvPr id="10" name="Text Placeholder 9"/>
          <p:cNvSpPr>
            <a:spLocks noGrp="1"/>
          </p:cNvSpPr>
          <p:nvPr>
            <p:ph type="body" idx="1"/>
          </p:nvPr>
        </p:nvSpPr>
        <p:spPr bwMode="auto">
          <a:xfrm>
            <a:off x="457200" y="592138"/>
            <a:ext cx="8482013" cy="580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grpSp>
        <p:nvGrpSpPr>
          <p:cNvPr id="3" name="Group 2"/>
          <p:cNvGrpSpPr/>
          <p:nvPr userDrawn="1"/>
        </p:nvGrpSpPr>
        <p:grpSpPr>
          <a:xfrm>
            <a:off x="32017" y="72581"/>
            <a:ext cx="1976315" cy="6252019"/>
            <a:chOff x="26319" y="75430"/>
            <a:chExt cx="1976315" cy="6409508"/>
          </a:xfrm>
        </p:grpSpPr>
        <p:pic>
          <p:nvPicPr>
            <p:cNvPr id="6155"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319" y="75430"/>
              <a:ext cx="1976315" cy="52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6"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319" y="563034"/>
              <a:ext cx="391023" cy="5921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2" name="Group 1"/>
          <p:cNvGrpSpPr/>
          <p:nvPr userDrawn="1"/>
        </p:nvGrpSpPr>
        <p:grpSpPr>
          <a:xfrm>
            <a:off x="8218204" y="750888"/>
            <a:ext cx="893380" cy="5573712"/>
            <a:chOff x="8229600" y="750888"/>
            <a:chExt cx="893380" cy="5734050"/>
          </a:xfrm>
        </p:grpSpPr>
        <p:pic>
          <p:nvPicPr>
            <p:cNvPr id="13"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32905" y="750888"/>
              <a:ext cx="90075" cy="573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7" name="Picture 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229600" y="6434982"/>
              <a:ext cx="893380" cy="49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sp>
        <p:nvSpPr>
          <p:cNvPr id="5" name="Footer Placeholder 4"/>
          <p:cNvSpPr>
            <a:spLocks noGrp="1"/>
          </p:cNvSpPr>
          <p:nvPr>
            <p:ph type="ftr" sz="quarter" idx="3"/>
          </p:nvPr>
        </p:nvSpPr>
        <p:spPr>
          <a:xfrm>
            <a:off x="0" y="6324600"/>
            <a:ext cx="8637588" cy="533401"/>
          </a:xfrm>
          <a:prstGeom prst="rect">
            <a:avLst/>
          </a:prstGeom>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578277993"/>
      </p:ext>
    </p:extLst>
  </p:cSld>
  <p:clrMap bg1="lt1" tx1="dk1" bg2="lt2" tx2="dk2" accent1="accent1" accent2="accent2" accent3="accent3" accent4="accent4" accent5="accent5" accent6="accent6" hlink="hlink" folHlink="folHlink"/>
  <p:sldLayoutIdLst>
    <p:sldLayoutId id="2147483673" r:id="rId1"/>
  </p:sldLayoutIdLst>
  <p:hf hdr="0" dt="0"/>
  <p:txStyles>
    <p:titleStyle>
      <a:lvl1pPr algn="l" rtl="0" eaLnBrk="0" fontAlgn="base" hangingPunct="0">
        <a:spcBef>
          <a:spcPct val="0"/>
        </a:spcBef>
        <a:spcAft>
          <a:spcPct val="0"/>
        </a:spcAft>
        <a:defRPr sz="3400">
          <a:solidFill>
            <a:schemeClr val="tx1"/>
          </a:solidFill>
          <a:latin typeface="+mj-lt"/>
          <a:ea typeface="+mj-ea"/>
          <a:cs typeface="+mj-cs"/>
        </a:defRPr>
      </a:lvl1pPr>
      <a:lvl2pPr algn="l" rtl="0" eaLnBrk="0" fontAlgn="base" hangingPunct="0">
        <a:spcBef>
          <a:spcPct val="0"/>
        </a:spcBef>
        <a:spcAft>
          <a:spcPct val="0"/>
        </a:spcAft>
        <a:defRPr sz="3400">
          <a:solidFill>
            <a:schemeClr val="tx1"/>
          </a:solidFill>
          <a:latin typeface="Arial" pitchFamily="34" charset="0"/>
        </a:defRPr>
      </a:lvl2pPr>
      <a:lvl3pPr algn="l" rtl="0" eaLnBrk="0" fontAlgn="base" hangingPunct="0">
        <a:spcBef>
          <a:spcPct val="0"/>
        </a:spcBef>
        <a:spcAft>
          <a:spcPct val="0"/>
        </a:spcAft>
        <a:defRPr sz="3400">
          <a:solidFill>
            <a:schemeClr val="tx1"/>
          </a:solidFill>
          <a:latin typeface="Arial" pitchFamily="34" charset="0"/>
        </a:defRPr>
      </a:lvl3pPr>
      <a:lvl4pPr algn="l" rtl="0" eaLnBrk="0" fontAlgn="base" hangingPunct="0">
        <a:spcBef>
          <a:spcPct val="0"/>
        </a:spcBef>
        <a:spcAft>
          <a:spcPct val="0"/>
        </a:spcAft>
        <a:defRPr sz="3400">
          <a:solidFill>
            <a:schemeClr val="tx1"/>
          </a:solidFill>
          <a:latin typeface="Arial" pitchFamily="34" charset="0"/>
        </a:defRPr>
      </a:lvl4pPr>
      <a:lvl5pPr algn="l" rtl="0" eaLnBrk="0" fontAlgn="base" hangingPunct="0">
        <a:spcBef>
          <a:spcPct val="0"/>
        </a:spcBef>
        <a:spcAft>
          <a:spcPct val="0"/>
        </a:spcAft>
        <a:defRPr sz="3400">
          <a:solidFill>
            <a:schemeClr val="tx1"/>
          </a:solidFill>
          <a:latin typeface="Arial" pitchFamily="34" charset="0"/>
        </a:defRPr>
      </a:lvl5pPr>
      <a:lvl6pPr marL="457200" algn="l" rtl="0" fontAlgn="base">
        <a:spcBef>
          <a:spcPct val="0"/>
        </a:spcBef>
        <a:spcAft>
          <a:spcPct val="0"/>
        </a:spcAft>
        <a:defRPr sz="3400">
          <a:solidFill>
            <a:srgbClr val="990000"/>
          </a:solidFill>
          <a:latin typeface="Arial" pitchFamily="34" charset="0"/>
        </a:defRPr>
      </a:lvl6pPr>
      <a:lvl7pPr marL="914400" algn="l" rtl="0" fontAlgn="base">
        <a:spcBef>
          <a:spcPct val="0"/>
        </a:spcBef>
        <a:spcAft>
          <a:spcPct val="0"/>
        </a:spcAft>
        <a:defRPr sz="3400">
          <a:solidFill>
            <a:srgbClr val="990000"/>
          </a:solidFill>
          <a:latin typeface="Arial" pitchFamily="34" charset="0"/>
        </a:defRPr>
      </a:lvl7pPr>
      <a:lvl8pPr marL="1371600" algn="l" rtl="0" fontAlgn="base">
        <a:spcBef>
          <a:spcPct val="0"/>
        </a:spcBef>
        <a:spcAft>
          <a:spcPct val="0"/>
        </a:spcAft>
        <a:defRPr sz="3400">
          <a:solidFill>
            <a:srgbClr val="990000"/>
          </a:solidFill>
          <a:latin typeface="Arial" pitchFamily="34" charset="0"/>
        </a:defRPr>
      </a:lvl8pPr>
      <a:lvl9pPr marL="1828800" algn="l" rtl="0" fontAlgn="base">
        <a:spcBef>
          <a:spcPct val="0"/>
        </a:spcBef>
        <a:spcAft>
          <a:spcPct val="0"/>
        </a:spcAft>
        <a:defRPr sz="34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37.png"/></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5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171700" y="3276600"/>
            <a:ext cx="6896100" cy="2166747"/>
          </a:xfrm>
          <a:prstGeom prst="rect">
            <a:avLst/>
          </a:prstGeom>
        </p:spPr>
        <p:txBody>
          <a:bodyPr/>
          <a:lstStyle/>
          <a:p>
            <a:pPr algn="ctr">
              <a:spcBef>
                <a:spcPct val="20000"/>
              </a:spcBef>
              <a:defRPr/>
            </a:pPr>
            <a:r>
              <a:rPr lang="en-US" sz="5400" dirty="0">
                <a:solidFill>
                  <a:srgbClr val="AE1221"/>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rPr>
              <a:t>The Market Forces of Supply and Demand</a:t>
            </a:r>
          </a:p>
        </p:txBody>
      </p:sp>
      <p:sp>
        <p:nvSpPr>
          <p:cNvPr id="11" name="Text Placeholder 10"/>
          <p:cNvSpPr>
            <a:spLocks noGrp="1"/>
          </p:cNvSpPr>
          <p:nvPr>
            <p:ph type="body" sz="quarter" idx="16"/>
          </p:nvPr>
        </p:nvSpPr>
        <p:spPr/>
        <p:txBody>
          <a:bodyPr/>
          <a:lstStyle/>
          <a:p>
            <a:r>
              <a:rPr lang="en-US" dirty="0"/>
              <a:t>CHAPTER </a:t>
            </a:r>
            <a:r>
              <a:rPr lang="en-US" sz="6600" dirty="0">
                <a:solidFill>
                  <a:schemeClr val="tx2"/>
                </a:solidFill>
                <a:latin typeface="Cambria Math" panose="02040503050406030204" pitchFamily="18" charset="0"/>
                <a:ea typeface="Cambria Math" panose="02040503050406030204" pitchFamily="18" charset="0"/>
              </a:rPr>
              <a:t>4</a:t>
            </a:r>
          </a:p>
        </p:txBody>
      </p:sp>
      <p:sp>
        <p:nvSpPr>
          <p:cNvPr id="5" name="Footer Placeholder 4"/>
          <p:cNvSpPr>
            <a:spLocks noGrp="1"/>
          </p:cNvSpPr>
          <p:nvPr>
            <p:ph type="ft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Arial" pitchFamily="34"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Slide Number Placeholder 5"/>
          <p:cNvSpPr>
            <a:spLocks noGrp="1"/>
          </p:cNvSpPr>
          <p:nvPr>
            <p:ph type="sldNum" sz="quarter" idx="14"/>
          </p:nvPr>
        </p:nvSpPr>
        <p:spPr>
          <a:xfrm>
            <a:off x="8610600" y="6484939"/>
            <a:ext cx="533400" cy="37306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BCAE2A-3771-4BE5-9C85-74C66AABFB75}" type="slidenum">
              <a:rPr kumimoji="0" lang="en-US" sz="1200" b="0" i="0" u="none" strike="noStrike" kern="1200" cap="none" spc="0" normalizeH="0" baseline="0" noProof="0" smtClean="0">
                <a:ln>
                  <a:noFill/>
                </a:ln>
                <a:solidFill>
                  <a:srgbClr val="FFFFFF"/>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730002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52400" y="0"/>
            <a:ext cx="8770938" cy="1032367"/>
          </a:xfrm>
        </p:spPr>
        <p:txBody>
          <a:bodyPr/>
          <a:lstStyle/>
          <a:p>
            <a:r>
              <a:rPr lang="en-US" altLang="en-US" dirty="0"/>
              <a:t>Figure 1</a:t>
            </a:r>
            <a:r>
              <a:rPr lang="en-US" altLang="en-US" baseline="0" dirty="0"/>
              <a:t> </a:t>
            </a:r>
            <a:r>
              <a:rPr lang="en-US" altLang="en-US" sz="2800" dirty="0"/>
              <a:t>Catherine’s Demand Schedule and</a:t>
            </a:r>
            <a:r>
              <a:rPr lang="en-US" altLang="en-US" sz="2800" baseline="0" dirty="0"/>
              <a:t> </a:t>
            </a:r>
            <a:r>
              <a:rPr lang="en-US" altLang="en-US" sz="2800" dirty="0"/>
              <a:t>Demand Curve</a:t>
            </a:r>
          </a:p>
        </p:txBody>
      </p:sp>
      <p:graphicFrame>
        <p:nvGraphicFramePr>
          <p:cNvPr id="11" name="Table 10" descr="A table of the demand schedule. There are two columns and eight rows with column headers price of ice-cream cone and quantity of cones demanded."/>
          <p:cNvGraphicFramePr>
            <a:graphicFrameLocks noGrp="1"/>
          </p:cNvGraphicFramePr>
          <p:nvPr>
            <p:extLst>
              <p:ext uri="{D42A27DB-BD31-4B8C-83A1-F6EECF244321}">
                <p14:modId xmlns:p14="http://schemas.microsoft.com/office/powerpoint/2010/main" val="2897229874"/>
              </p:ext>
            </p:extLst>
          </p:nvPr>
        </p:nvGraphicFramePr>
        <p:xfrm>
          <a:off x="304800" y="1295400"/>
          <a:ext cx="2803525" cy="2925976"/>
        </p:xfrm>
        <a:graphic>
          <a:graphicData uri="http://schemas.openxmlformats.org/drawingml/2006/table">
            <a:tbl>
              <a:tblPr firstRow="1">
                <a:tableStyleId>{5C22544A-7EE6-4342-B048-85BDC9FD1C3A}</a:tableStyleId>
              </a:tblPr>
              <a:tblGrid>
                <a:gridCol w="1350974">
                  <a:extLst>
                    <a:ext uri="{9D8B030D-6E8A-4147-A177-3AD203B41FA5}">
                      <a16:colId xmlns:a16="http://schemas.microsoft.com/office/drawing/2014/main" val="20000"/>
                    </a:ext>
                  </a:extLst>
                </a:gridCol>
                <a:gridCol w="1452551">
                  <a:extLst>
                    <a:ext uri="{9D8B030D-6E8A-4147-A177-3AD203B41FA5}">
                      <a16:colId xmlns:a16="http://schemas.microsoft.com/office/drawing/2014/main" val="20001"/>
                    </a:ext>
                  </a:extLst>
                </a:gridCol>
              </a:tblGrid>
              <a:tr h="914284">
                <a:tc>
                  <a:txBody>
                    <a:bodyPr/>
                    <a:lstStyle/>
                    <a:p>
                      <a:pPr algn="ctr"/>
                      <a:r>
                        <a:rPr lang="en-US" sz="1800" b="1" dirty="0">
                          <a:solidFill>
                            <a:schemeClr val="tx1"/>
                          </a:solidFill>
                        </a:rPr>
                        <a:t>Price of</a:t>
                      </a:r>
                    </a:p>
                    <a:p>
                      <a:pPr algn="ctr"/>
                      <a:r>
                        <a:rPr lang="en-US" sz="1800" b="1" dirty="0">
                          <a:solidFill>
                            <a:schemeClr val="tx1"/>
                          </a:solidFill>
                        </a:rPr>
                        <a:t>Ice-Cream</a:t>
                      </a:r>
                      <a:endParaRPr lang="en-US" sz="1800" b="1" baseline="0" dirty="0">
                        <a:solidFill>
                          <a:schemeClr val="tx1"/>
                        </a:solidFill>
                      </a:endParaRPr>
                    </a:p>
                    <a:p>
                      <a:pPr algn="ctr"/>
                      <a:r>
                        <a:rPr lang="en-US" sz="1800" b="1" baseline="0" dirty="0">
                          <a:solidFill>
                            <a:schemeClr val="tx1"/>
                          </a:solidFill>
                        </a:rPr>
                        <a:t>Cone</a:t>
                      </a:r>
                      <a:endParaRPr lang="en-US" sz="1800" b="1" dirty="0">
                        <a:solidFill>
                          <a:schemeClr val="tx1"/>
                        </a:solidFill>
                      </a:endParaRPr>
                    </a:p>
                  </a:txBody>
                  <a:tcPr marL="91419" marR="91419" marT="45694" marB="4569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1" dirty="0">
                          <a:solidFill>
                            <a:schemeClr val="tx1"/>
                          </a:solidFill>
                        </a:rPr>
                        <a:t>Quantity of</a:t>
                      </a:r>
                    </a:p>
                    <a:p>
                      <a:pPr algn="ctr"/>
                      <a:r>
                        <a:rPr lang="en-US" sz="1800" b="1" dirty="0">
                          <a:solidFill>
                            <a:schemeClr val="tx1"/>
                          </a:solidFill>
                        </a:rPr>
                        <a:t>Cones</a:t>
                      </a:r>
                    </a:p>
                    <a:p>
                      <a:pPr algn="ctr"/>
                      <a:r>
                        <a:rPr lang="en-US" sz="1800" b="1" dirty="0">
                          <a:solidFill>
                            <a:schemeClr val="tx1"/>
                          </a:solidFill>
                        </a:rPr>
                        <a:t>Demanded</a:t>
                      </a:r>
                    </a:p>
                  </a:txBody>
                  <a:tcPr marL="91419" marR="91419" marT="45694" marB="4569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011478">
                <a:tc>
                  <a:txBody>
                    <a:bodyPr/>
                    <a:lstStyle/>
                    <a:p>
                      <a:pPr algn="ctr"/>
                      <a:r>
                        <a:rPr lang="en-US" sz="1800" dirty="0">
                          <a:solidFill>
                            <a:schemeClr val="tx1"/>
                          </a:solidFill>
                        </a:rPr>
                        <a:t>$0.00</a:t>
                      </a:r>
                    </a:p>
                    <a:p>
                      <a:pPr algn="ctr"/>
                      <a:r>
                        <a:rPr lang="en-US" sz="1800" dirty="0">
                          <a:solidFill>
                            <a:schemeClr val="tx1"/>
                          </a:solidFill>
                        </a:rPr>
                        <a:t>0.50</a:t>
                      </a:r>
                    </a:p>
                    <a:p>
                      <a:pPr algn="ctr"/>
                      <a:r>
                        <a:rPr lang="en-US" sz="1800" dirty="0">
                          <a:solidFill>
                            <a:schemeClr val="tx1"/>
                          </a:solidFill>
                        </a:rPr>
                        <a:t>1.00</a:t>
                      </a:r>
                    </a:p>
                    <a:p>
                      <a:pPr algn="ctr"/>
                      <a:r>
                        <a:rPr lang="en-US" sz="1800" dirty="0">
                          <a:solidFill>
                            <a:schemeClr val="tx1"/>
                          </a:solidFill>
                        </a:rPr>
                        <a:t>1.50</a:t>
                      </a:r>
                    </a:p>
                    <a:p>
                      <a:pPr algn="ctr"/>
                      <a:r>
                        <a:rPr lang="en-US" sz="1800" dirty="0">
                          <a:solidFill>
                            <a:schemeClr val="tx1"/>
                          </a:solidFill>
                        </a:rPr>
                        <a:t>2.00</a:t>
                      </a:r>
                    </a:p>
                    <a:p>
                      <a:pPr algn="ctr"/>
                      <a:r>
                        <a:rPr lang="en-US" sz="1800" dirty="0">
                          <a:solidFill>
                            <a:schemeClr val="tx1"/>
                          </a:solidFill>
                        </a:rPr>
                        <a:t>2.50</a:t>
                      </a:r>
                    </a:p>
                    <a:p>
                      <a:pPr algn="ctr"/>
                      <a:r>
                        <a:rPr lang="en-US" sz="1800" dirty="0">
                          <a:solidFill>
                            <a:schemeClr val="tx1"/>
                          </a:solidFill>
                        </a:rPr>
                        <a:t>3.00</a:t>
                      </a:r>
                    </a:p>
                  </a:txBody>
                  <a:tcPr marL="91419" marR="91419" marT="45694" marB="4569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800" dirty="0">
                          <a:solidFill>
                            <a:schemeClr val="tx1"/>
                          </a:solidFill>
                        </a:rPr>
                        <a:t>12 cones</a:t>
                      </a:r>
                    </a:p>
                    <a:p>
                      <a:pPr algn="ctr"/>
                      <a:r>
                        <a:rPr lang="en-US" sz="1800" dirty="0">
                          <a:solidFill>
                            <a:schemeClr val="tx1"/>
                          </a:solidFill>
                        </a:rPr>
                        <a:t>10</a:t>
                      </a:r>
                    </a:p>
                    <a:p>
                      <a:pPr algn="ctr"/>
                      <a:r>
                        <a:rPr lang="en-US" sz="1800" dirty="0">
                          <a:solidFill>
                            <a:schemeClr val="tx1"/>
                          </a:solidFill>
                        </a:rPr>
                        <a:t>8</a:t>
                      </a:r>
                    </a:p>
                    <a:p>
                      <a:pPr algn="ctr"/>
                      <a:r>
                        <a:rPr lang="en-US" sz="1800" dirty="0">
                          <a:solidFill>
                            <a:schemeClr val="tx1"/>
                          </a:solidFill>
                        </a:rPr>
                        <a:t>6</a:t>
                      </a:r>
                    </a:p>
                    <a:p>
                      <a:pPr algn="ctr"/>
                      <a:r>
                        <a:rPr lang="en-US" sz="1800" dirty="0">
                          <a:solidFill>
                            <a:schemeClr val="tx1"/>
                          </a:solidFill>
                        </a:rPr>
                        <a:t>4</a:t>
                      </a:r>
                    </a:p>
                    <a:p>
                      <a:pPr algn="ctr"/>
                      <a:r>
                        <a:rPr lang="en-US" sz="1800" dirty="0">
                          <a:solidFill>
                            <a:schemeClr val="tx1"/>
                          </a:solidFill>
                        </a:rPr>
                        <a:t>2</a:t>
                      </a:r>
                    </a:p>
                    <a:p>
                      <a:pPr algn="ctr"/>
                      <a:r>
                        <a:rPr lang="en-US" sz="1800" dirty="0">
                          <a:solidFill>
                            <a:schemeClr val="tx1"/>
                          </a:solidFill>
                        </a:rPr>
                        <a:t>0</a:t>
                      </a:r>
                    </a:p>
                  </a:txBody>
                  <a:tcPr marL="91419" marR="91419" marT="45694" marB="4569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5" name="Picture 1" descr="A graph of a demand curve. The x axis is quantity of ice-cream cones from 0 to 12, and the y axis is price of ice-cream cones from 0.50 dollars to 3.00 dollars. There is a negative line labeled demand curve that extends from top left to bottom right. The line passes through seven points: 0 cones and 3 dollars; 2 cones and 2.50; 4 cones and 2 dollars; 6 cones and 1.50; 8 cones and 1 dollar; 10 cones and 50 cents; and 12 cones and zero dollars. There is an arrow pointing down from 2.00 to 1.50 mark on the y axis; it represents a decrease in price. There is an arrow pointing right from 4 to 6 mark on the x axis; it represents an increase of quantity of cones demanded.">
            <a:extLst>
              <a:ext uri="{FF2B5EF4-FFF2-40B4-BE49-F238E27FC236}">
                <a16:creationId xmlns:a16="http://schemas.microsoft.com/office/drawing/2014/main" id="{087C344F-C4B6-4C0B-802D-B168480DB7DC}"/>
              </a:ext>
            </a:extLst>
          </p:cNvPr>
          <p:cNvPicPr>
            <a:picLocks noChangeAspect="1"/>
          </p:cNvPicPr>
          <p:nvPr/>
        </p:nvPicPr>
        <p:blipFill>
          <a:blip r:embed="rId2"/>
          <a:stretch>
            <a:fillRect/>
          </a:stretch>
        </p:blipFill>
        <p:spPr>
          <a:xfrm>
            <a:off x="3829740" y="1032367"/>
            <a:ext cx="4826179" cy="3940715"/>
          </a:xfrm>
          <a:prstGeom prst="rect">
            <a:avLst/>
          </a:prstGeom>
        </p:spPr>
      </p:pic>
      <p:sp>
        <p:nvSpPr>
          <p:cNvPr id="4" name="Text Placeholder 3"/>
          <p:cNvSpPr>
            <a:spLocks noGrp="1"/>
          </p:cNvSpPr>
          <p:nvPr>
            <p:ph type="body" sz="quarter" idx="12"/>
          </p:nvPr>
        </p:nvSpPr>
        <p:spPr>
          <a:xfrm>
            <a:off x="228601" y="5111666"/>
            <a:ext cx="8650287" cy="1083624"/>
          </a:xfrm>
        </p:spPr>
        <p:txBody>
          <a:bodyPr/>
          <a:lstStyle/>
          <a:p>
            <a:r>
              <a:rPr lang="en-US" dirty="0"/>
              <a:t>The demand schedule is a table that shows the quantity demanded at each price. </a:t>
            </a:r>
          </a:p>
          <a:p>
            <a:r>
              <a:rPr lang="en-US" dirty="0"/>
              <a:t>The demand curve, which graphs the demand schedule, illustrates how the quantity demanded of the good changes as its price varies. Because a lower price increases the quantity demanded, the demand curve slopes downward.</a:t>
            </a:r>
          </a:p>
        </p:txBody>
      </p:sp>
      <p:sp>
        <p:nvSpPr>
          <p:cNvPr id="18435" name="Footer Placeholder 3"/>
          <p:cNvSpPr>
            <a:spLocks noGrp="1"/>
          </p:cNvSpPr>
          <p:nvPr>
            <p:ph type="ftr" sz="quarter" idx="14"/>
          </p:nvPr>
        </p:nvSpPr>
        <p:spPr bwMode="auto">
          <a:xfrm>
            <a:off x="1" y="6400800"/>
            <a:ext cx="8458200" cy="452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8469" name="Slide Number Placeholder 3"/>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95BEDC3B-C35B-4EA4-97A1-418A418CDD82}" type="slidenum">
              <a:rPr lang="en-US" altLang="en-US" smtClean="0">
                <a:solidFill>
                  <a:srgbClr val="002060"/>
                </a:solidFill>
              </a:rPr>
              <a:pPr algn="ctr" eaLnBrk="1" hangingPunct="1"/>
              <a:t>10</a:t>
            </a:fld>
            <a:endParaRPr lang="en-US" altLang="en-US">
              <a:solidFill>
                <a:srgbClr val="002060"/>
              </a:solidFill>
            </a:endParaRPr>
          </a:p>
        </p:txBody>
      </p:sp>
    </p:spTree>
    <p:extLst>
      <p:ext uri="{BB962C8B-B14F-4D97-AF65-F5344CB8AC3E}">
        <p14:creationId xmlns:p14="http://schemas.microsoft.com/office/powerpoint/2010/main" val="3123565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wrap="square" anchor="t"/>
          <a:lstStyle/>
          <a:p>
            <a:r>
              <a:rPr lang="en-US" altLang="en-US" dirty="0"/>
              <a:t>Demand,</a:t>
            </a:r>
            <a:r>
              <a:rPr lang="en-US" altLang="en-US" baseline="0" dirty="0"/>
              <a:t> Part 3</a:t>
            </a:r>
            <a:endParaRPr lang="en-US" altLang="en-US" dirty="0"/>
          </a:p>
        </p:txBody>
      </p:sp>
      <p:sp>
        <p:nvSpPr>
          <p:cNvPr id="19459" name="Content Placeholder 2"/>
          <p:cNvSpPr>
            <a:spLocks noGrp="1"/>
          </p:cNvSpPr>
          <p:nvPr>
            <p:ph idx="1"/>
          </p:nvPr>
        </p:nvSpPr>
        <p:spPr>
          <a:xfrm>
            <a:off x="277813" y="1025525"/>
            <a:ext cx="8588375" cy="4994275"/>
          </a:xfrm>
        </p:spPr>
        <p:txBody>
          <a:bodyPr/>
          <a:lstStyle/>
          <a:p>
            <a:r>
              <a:rPr lang="en-US" altLang="en-US" dirty="0"/>
              <a:t>Market demand</a:t>
            </a:r>
          </a:p>
          <a:p>
            <a:pPr lvl="1"/>
            <a:r>
              <a:rPr lang="en-US" altLang="en-US" dirty="0"/>
              <a:t>Sum of all individual demands for a good or service</a:t>
            </a:r>
          </a:p>
          <a:p>
            <a:r>
              <a:rPr lang="en-US" altLang="en-US" dirty="0"/>
              <a:t>Market demand curve</a:t>
            </a:r>
          </a:p>
          <a:p>
            <a:pPr lvl="1"/>
            <a:r>
              <a:rPr lang="en-US" altLang="en-US" dirty="0"/>
              <a:t>Sum the individual demand curves horizontally</a:t>
            </a:r>
          </a:p>
          <a:p>
            <a:pPr lvl="1"/>
            <a:r>
              <a:rPr lang="en-US" altLang="en-US" dirty="0"/>
              <a:t>Total quantity demanded of a good varies</a:t>
            </a:r>
          </a:p>
          <a:p>
            <a:pPr lvl="2"/>
            <a:r>
              <a:rPr lang="en-US" altLang="en-US" dirty="0"/>
              <a:t>As the price of the good varies</a:t>
            </a:r>
          </a:p>
          <a:p>
            <a:pPr lvl="2"/>
            <a:r>
              <a:rPr lang="en-US" altLang="en-US" dirty="0"/>
              <a:t>Other things constant</a:t>
            </a:r>
          </a:p>
        </p:txBody>
      </p:sp>
      <p:sp>
        <p:nvSpPr>
          <p:cNvPr id="19460" name="Footer Placeholder 4"/>
          <p:cNvSpPr>
            <a:spLocks noGrp="1"/>
          </p:cNvSpPr>
          <p:nvPr>
            <p:ph type="ftr" sz="quarter" idx="11"/>
          </p:nvPr>
        </p:nvSpPr>
        <p:spPr bwMode="auto">
          <a:xfrm>
            <a:off x="0" y="6359857"/>
            <a:ext cx="8534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9461"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E1E5C7AB-2E50-4D96-BDA5-BBDDB6A1C3A0}" type="slidenum">
              <a:rPr lang="en-US" altLang="en-US" sz="1200" smtClean="0">
                <a:solidFill>
                  <a:srgbClr val="002060"/>
                </a:solidFill>
              </a:rPr>
              <a:pPr algn="ctr" eaLnBrk="1" hangingPunct="1"/>
              <a:t>11</a:t>
            </a:fld>
            <a:endParaRPr lang="en-US" altLang="en-US" sz="1200">
              <a:solidFill>
                <a:srgbClr val="002060"/>
              </a:solidFill>
            </a:endParaRPr>
          </a:p>
        </p:txBody>
      </p:sp>
    </p:spTree>
    <p:extLst>
      <p:ext uri="{BB962C8B-B14F-4D97-AF65-F5344CB8AC3E}">
        <p14:creationId xmlns:p14="http://schemas.microsoft.com/office/powerpoint/2010/main" val="1057322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09550" y="-1"/>
            <a:ext cx="8770938" cy="968991"/>
          </a:xfrm>
        </p:spPr>
        <p:txBody>
          <a:bodyPr/>
          <a:lstStyle/>
          <a:p>
            <a:r>
              <a:rPr lang="en-US" altLang="en-US" dirty="0"/>
              <a:t>Figure 2</a:t>
            </a:r>
            <a:r>
              <a:rPr lang="en-US" altLang="en-US" baseline="0" dirty="0"/>
              <a:t> </a:t>
            </a:r>
            <a:r>
              <a:rPr lang="en-US" altLang="en-US" sz="2800" dirty="0"/>
              <a:t>Market Demand as the Sum of Individual Demands, Part 1</a:t>
            </a:r>
          </a:p>
        </p:txBody>
      </p:sp>
      <p:sp>
        <p:nvSpPr>
          <p:cNvPr id="2" name="Text Placeholder 1"/>
          <p:cNvSpPr>
            <a:spLocks noGrp="1"/>
          </p:cNvSpPr>
          <p:nvPr>
            <p:ph type="body" sz="quarter" idx="12"/>
          </p:nvPr>
        </p:nvSpPr>
        <p:spPr>
          <a:xfrm>
            <a:off x="198048" y="4572000"/>
            <a:ext cx="8724900" cy="1066800"/>
          </a:xfrm>
        </p:spPr>
        <p:txBody>
          <a:bodyPr/>
          <a:lstStyle/>
          <a:p>
            <a:r>
              <a:rPr lang="en-US" dirty="0"/>
              <a:t>The quantity demanded in a market is the sum of the quantities demanded by all the buyers at each price. Thus, the market demand curve is found by adding horizontally the individual demand curves. At a price of $2.00, Catherine demands 4 ice-cream cones and Nicholas demands 3 ice-cream cones. The quantity demanded in the market at this price is 7 cones.</a:t>
            </a:r>
          </a:p>
        </p:txBody>
      </p:sp>
      <p:graphicFrame>
        <p:nvGraphicFramePr>
          <p:cNvPr id="3" name="Table" descr="Table of market demand as the sum of individual demands. There are four columns and eight rows with column headers price of ice-cream cone, Catherine, Nicholas, and market. An equation shows that value under Catherine plus value under Nicholas equals value under Market.">
            <a:extLst>
              <a:ext uri="{FF2B5EF4-FFF2-40B4-BE49-F238E27FC236}">
                <a16:creationId xmlns:a16="http://schemas.microsoft.com/office/drawing/2014/main" id="{0A2C2251-6E20-4891-8889-DC9071E1FF80}"/>
              </a:ext>
            </a:extLst>
          </p:cNvPr>
          <p:cNvGraphicFramePr>
            <a:graphicFrameLocks noGrp="1"/>
          </p:cNvGraphicFramePr>
          <p:nvPr>
            <p:extLst>
              <p:ext uri="{D42A27DB-BD31-4B8C-83A1-F6EECF244321}">
                <p14:modId xmlns:p14="http://schemas.microsoft.com/office/powerpoint/2010/main" val="4050462054"/>
              </p:ext>
            </p:extLst>
          </p:nvPr>
        </p:nvGraphicFramePr>
        <p:xfrm>
          <a:off x="1524000" y="1330315"/>
          <a:ext cx="6096000" cy="3114040"/>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289631471"/>
                    </a:ext>
                  </a:extLst>
                </a:gridCol>
                <a:gridCol w="1524000">
                  <a:extLst>
                    <a:ext uri="{9D8B030D-6E8A-4147-A177-3AD203B41FA5}">
                      <a16:colId xmlns:a16="http://schemas.microsoft.com/office/drawing/2014/main" val="2576457468"/>
                    </a:ext>
                  </a:extLst>
                </a:gridCol>
                <a:gridCol w="1524000">
                  <a:extLst>
                    <a:ext uri="{9D8B030D-6E8A-4147-A177-3AD203B41FA5}">
                      <a16:colId xmlns:a16="http://schemas.microsoft.com/office/drawing/2014/main" val="134215086"/>
                    </a:ext>
                  </a:extLst>
                </a:gridCol>
                <a:gridCol w="1524000">
                  <a:extLst>
                    <a:ext uri="{9D8B030D-6E8A-4147-A177-3AD203B41FA5}">
                      <a16:colId xmlns:a16="http://schemas.microsoft.com/office/drawing/2014/main" val="3265362876"/>
                    </a:ext>
                  </a:extLst>
                </a:gridCol>
              </a:tblGrid>
              <a:tr h="370840">
                <a:tc>
                  <a:txBody>
                    <a:bodyPr/>
                    <a:lstStyle/>
                    <a:p>
                      <a:r>
                        <a:rPr lang="en-US" sz="1400" dirty="0"/>
                        <a:t>Price of Ice-Cream Cone</a:t>
                      </a:r>
                    </a:p>
                  </a:txBody>
                  <a:tcPr/>
                </a:tc>
                <a:tc>
                  <a:txBody>
                    <a:bodyPr/>
                    <a:lstStyle/>
                    <a:p>
                      <a:r>
                        <a:rPr lang="en-US" sz="1400" dirty="0"/>
                        <a:t>Catherine</a:t>
                      </a:r>
                    </a:p>
                  </a:txBody>
                  <a:tcPr/>
                </a:tc>
                <a:tc>
                  <a:txBody>
                    <a:bodyPr/>
                    <a:lstStyle/>
                    <a:p>
                      <a:r>
                        <a:rPr lang="en-US" sz="1400" dirty="0"/>
                        <a:t>Nicholas</a:t>
                      </a:r>
                    </a:p>
                  </a:txBody>
                  <a:tcPr/>
                </a:tc>
                <a:tc>
                  <a:txBody>
                    <a:bodyPr/>
                    <a:lstStyle/>
                    <a:p>
                      <a:r>
                        <a:rPr lang="en-US" sz="1400" dirty="0"/>
                        <a:t>Market</a:t>
                      </a:r>
                    </a:p>
                  </a:txBody>
                  <a:tcPr/>
                </a:tc>
                <a:extLst>
                  <a:ext uri="{0D108BD9-81ED-4DB2-BD59-A6C34878D82A}">
                    <a16:rowId xmlns:a16="http://schemas.microsoft.com/office/drawing/2014/main" val="3653997813"/>
                  </a:ext>
                </a:extLst>
              </a:tr>
              <a:tr h="370840">
                <a:tc>
                  <a:txBody>
                    <a:bodyPr/>
                    <a:lstStyle/>
                    <a:p>
                      <a:r>
                        <a:rPr lang="en-US" sz="1400" dirty="0"/>
                        <a:t>0.00 dollar</a:t>
                      </a:r>
                    </a:p>
                  </a:txBody>
                  <a:tcPr/>
                </a:tc>
                <a:tc>
                  <a:txBody>
                    <a:bodyPr/>
                    <a:lstStyle/>
                    <a:p>
                      <a:r>
                        <a:rPr lang="en-US" sz="1400" dirty="0"/>
                        <a:t>12</a:t>
                      </a:r>
                    </a:p>
                  </a:txBody>
                  <a:tcPr/>
                </a:tc>
                <a:tc>
                  <a:txBody>
                    <a:bodyPr/>
                    <a:lstStyle/>
                    <a:p>
                      <a:r>
                        <a:rPr lang="en-US" sz="1400" dirty="0"/>
                        <a:t>7</a:t>
                      </a:r>
                    </a:p>
                  </a:txBody>
                  <a:tcPr/>
                </a:tc>
                <a:tc>
                  <a:txBody>
                    <a:bodyPr/>
                    <a:lstStyle/>
                    <a:p>
                      <a:r>
                        <a:rPr lang="en-US" sz="1400" dirty="0"/>
                        <a:t>19 cones</a:t>
                      </a:r>
                    </a:p>
                  </a:txBody>
                  <a:tcPr/>
                </a:tc>
                <a:extLst>
                  <a:ext uri="{0D108BD9-81ED-4DB2-BD59-A6C34878D82A}">
                    <a16:rowId xmlns:a16="http://schemas.microsoft.com/office/drawing/2014/main" val="1905134355"/>
                  </a:ext>
                </a:extLst>
              </a:tr>
              <a:tr h="370840">
                <a:tc>
                  <a:txBody>
                    <a:bodyPr/>
                    <a:lstStyle/>
                    <a:p>
                      <a:r>
                        <a:rPr lang="en-US" sz="1400" dirty="0"/>
                        <a:t>0.5 dollar</a:t>
                      </a:r>
                    </a:p>
                  </a:txBody>
                  <a:tcPr/>
                </a:tc>
                <a:tc>
                  <a:txBody>
                    <a:bodyPr/>
                    <a:lstStyle/>
                    <a:p>
                      <a:r>
                        <a:rPr lang="en-US" sz="1400" dirty="0"/>
                        <a:t>10</a:t>
                      </a:r>
                    </a:p>
                  </a:txBody>
                  <a:tcPr/>
                </a:tc>
                <a:tc>
                  <a:txBody>
                    <a:bodyPr/>
                    <a:lstStyle/>
                    <a:p>
                      <a:r>
                        <a:rPr lang="en-US" sz="1400" dirty="0"/>
                        <a:t>6</a:t>
                      </a:r>
                    </a:p>
                  </a:txBody>
                  <a:tcPr/>
                </a:tc>
                <a:tc>
                  <a:txBody>
                    <a:bodyPr/>
                    <a:lstStyle/>
                    <a:p>
                      <a:r>
                        <a:rPr lang="en-US" sz="1400" dirty="0"/>
                        <a:t>16 cones</a:t>
                      </a:r>
                    </a:p>
                  </a:txBody>
                  <a:tcPr/>
                </a:tc>
                <a:extLst>
                  <a:ext uri="{0D108BD9-81ED-4DB2-BD59-A6C34878D82A}">
                    <a16:rowId xmlns:a16="http://schemas.microsoft.com/office/drawing/2014/main" val="2517304208"/>
                  </a:ext>
                </a:extLst>
              </a:tr>
              <a:tr h="370840">
                <a:tc>
                  <a:txBody>
                    <a:bodyPr/>
                    <a:lstStyle/>
                    <a:p>
                      <a:r>
                        <a:rPr lang="en-US" sz="1400" dirty="0"/>
                        <a:t>1.00 dollar</a:t>
                      </a:r>
                    </a:p>
                  </a:txBody>
                  <a:tcPr/>
                </a:tc>
                <a:tc>
                  <a:txBody>
                    <a:bodyPr/>
                    <a:lstStyle/>
                    <a:p>
                      <a:r>
                        <a:rPr lang="en-US" sz="1400" dirty="0"/>
                        <a:t>8</a:t>
                      </a:r>
                    </a:p>
                  </a:txBody>
                  <a:tcPr/>
                </a:tc>
                <a:tc>
                  <a:txBody>
                    <a:bodyPr/>
                    <a:lstStyle/>
                    <a:p>
                      <a:r>
                        <a:rPr lang="en-US" sz="1400" dirty="0"/>
                        <a:t>5</a:t>
                      </a:r>
                    </a:p>
                  </a:txBody>
                  <a:tcPr/>
                </a:tc>
                <a:tc>
                  <a:txBody>
                    <a:bodyPr/>
                    <a:lstStyle/>
                    <a:p>
                      <a:r>
                        <a:rPr lang="en-US" sz="1400" dirty="0"/>
                        <a:t>13 cones</a:t>
                      </a:r>
                    </a:p>
                  </a:txBody>
                  <a:tcPr/>
                </a:tc>
                <a:extLst>
                  <a:ext uri="{0D108BD9-81ED-4DB2-BD59-A6C34878D82A}">
                    <a16:rowId xmlns:a16="http://schemas.microsoft.com/office/drawing/2014/main" val="138234037"/>
                  </a:ext>
                </a:extLst>
              </a:tr>
              <a:tr h="370840">
                <a:tc>
                  <a:txBody>
                    <a:bodyPr/>
                    <a:lstStyle/>
                    <a:p>
                      <a:r>
                        <a:rPr lang="en-US" sz="1400" dirty="0"/>
                        <a:t>1.50 dollars</a:t>
                      </a:r>
                    </a:p>
                  </a:txBody>
                  <a:tcPr/>
                </a:tc>
                <a:tc>
                  <a:txBody>
                    <a:bodyPr/>
                    <a:lstStyle/>
                    <a:p>
                      <a:r>
                        <a:rPr lang="en-US" sz="1400" dirty="0"/>
                        <a:t>6</a:t>
                      </a:r>
                    </a:p>
                  </a:txBody>
                  <a:tcPr/>
                </a:tc>
                <a:tc>
                  <a:txBody>
                    <a:bodyPr/>
                    <a:lstStyle/>
                    <a:p>
                      <a:r>
                        <a:rPr lang="en-US" sz="1400" dirty="0"/>
                        <a:t>4</a:t>
                      </a:r>
                    </a:p>
                  </a:txBody>
                  <a:tcPr/>
                </a:tc>
                <a:tc>
                  <a:txBody>
                    <a:bodyPr/>
                    <a:lstStyle/>
                    <a:p>
                      <a:r>
                        <a:rPr lang="en-US" sz="1400" dirty="0"/>
                        <a:t>10 cones</a:t>
                      </a:r>
                    </a:p>
                  </a:txBody>
                  <a:tcPr/>
                </a:tc>
                <a:extLst>
                  <a:ext uri="{0D108BD9-81ED-4DB2-BD59-A6C34878D82A}">
                    <a16:rowId xmlns:a16="http://schemas.microsoft.com/office/drawing/2014/main" val="156625940"/>
                  </a:ext>
                </a:extLst>
              </a:tr>
              <a:tr h="370840">
                <a:tc>
                  <a:txBody>
                    <a:bodyPr/>
                    <a:lstStyle/>
                    <a:p>
                      <a:r>
                        <a:rPr lang="en-US" sz="1400" dirty="0"/>
                        <a:t>2.00 dollars</a:t>
                      </a:r>
                    </a:p>
                  </a:txBody>
                  <a:tcPr/>
                </a:tc>
                <a:tc>
                  <a:txBody>
                    <a:bodyPr/>
                    <a:lstStyle/>
                    <a:p>
                      <a:r>
                        <a:rPr lang="en-US" sz="1400" dirty="0"/>
                        <a:t>4</a:t>
                      </a:r>
                    </a:p>
                  </a:txBody>
                  <a:tcPr/>
                </a:tc>
                <a:tc>
                  <a:txBody>
                    <a:bodyPr/>
                    <a:lstStyle/>
                    <a:p>
                      <a:r>
                        <a:rPr lang="en-US" sz="1400" dirty="0"/>
                        <a:t>3</a:t>
                      </a:r>
                    </a:p>
                  </a:txBody>
                  <a:tcPr/>
                </a:tc>
                <a:tc>
                  <a:txBody>
                    <a:bodyPr/>
                    <a:lstStyle/>
                    <a:p>
                      <a:r>
                        <a:rPr lang="en-US" sz="1400" dirty="0"/>
                        <a:t>7 cones</a:t>
                      </a:r>
                    </a:p>
                  </a:txBody>
                  <a:tcPr/>
                </a:tc>
                <a:extLst>
                  <a:ext uri="{0D108BD9-81ED-4DB2-BD59-A6C34878D82A}">
                    <a16:rowId xmlns:a16="http://schemas.microsoft.com/office/drawing/2014/main" val="1448428217"/>
                  </a:ext>
                </a:extLst>
              </a:tr>
              <a:tr h="370840">
                <a:tc>
                  <a:txBody>
                    <a:bodyPr/>
                    <a:lstStyle/>
                    <a:p>
                      <a:r>
                        <a:rPr lang="en-US" sz="1400" dirty="0"/>
                        <a:t>2.50 dollars</a:t>
                      </a:r>
                    </a:p>
                  </a:txBody>
                  <a:tcPr/>
                </a:tc>
                <a:tc>
                  <a:txBody>
                    <a:bodyPr/>
                    <a:lstStyle/>
                    <a:p>
                      <a:r>
                        <a:rPr lang="en-US" sz="1400" dirty="0"/>
                        <a:t>2</a:t>
                      </a:r>
                    </a:p>
                  </a:txBody>
                  <a:tcPr/>
                </a:tc>
                <a:tc>
                  <a:txBody>
                    <a:bodyPr/>
                    <a:lstStyle/>
                    <a:p>
                      <a:r>
                        <a:rPr lang="en-US" sz="1400" dirty="0"/>
                        <a:t>2</a:t>
                      </a:r>
                    </a:p>
                  </a:txBody>
                  <a:tcPr/>
                </a:tc>
                <a:tc>
                  <a:txBody>
                    <a:bodyPr/>
                    <a:lstStyle/>
                    <a:p>
                      <a:r>
                        <a:rPr lang="en-US" sz="1400" dirty="0"/>
                        <a:t>4 cones</a:t>
                      </a:r>
                    </a:p>
                  </a:txBody>
                  <a:tcPr/>
                </a:tc>
                <a:extLst>
                  <a:ext uri="{0D108BD9-81ED-4DB2-BD59-A6C34878D82A}">
                    <a16:rowId xmlns:a16="http://schemas.microsoft.com/office/drawing/2014/main" val="1600254743"/>
                  </a:ext>
                </a:extLst>
              </a:tr>
              <a:tr h="370840">
                <a:tc>
                  <a:txBody>
                    <a:bodyPr/>
                    <a:lstStyle/>
                    <a:p>
                      <a:r>
                        <a:rPr lang="en-US" sz="1400" dirty="0"/>
                        <a:t>3.00 dollars</a:t>
                      </a:r>
                    </a:p>
                  </a:txBody>
                  <a:tcPr/>
                </a:tc>
                <a:tc>
                  <a:txBody>
                    <a:bodyPr/>
                    <a:lstStyle/>
                    <a:p>
                      <a:r>
                        <a:rPr lang="en-US" sz="1400" dirty="0"/>
                        <a:t>0</a:t>
                      </a:r>
                    </a:p>
                  </a:txBody>
                  <a:tcPr/>
                </a:tc>
                <a:tc>
                  <a:txBody>
                    <a:bodyPr/>
                    <a:lstStyle/>
                    <a:p>
                      <a:r>
                        <a:rPr lang="en-US" sz="1400" dirty="0"/>
                        <a:t>1</a:t>
                      </a:r>
                    </a:p>
                  </a:txBody>
                  <a:tcPr/>
                </a:tc>
                <a:tc>
                  <a:txBody>
                    <a:bodyPr/>
                    <a:lstStyle/>
                    <a:p>
                      <a:r>
                        <a:rPr lang="en-US" sz="1400" dirty="0"/>
                        <a:t>1 cone</a:t>
                      </a:r>
                    </a:p>
                  </a:txBody>
                  <a:tcPr/>
                </a:tc>
                <a:extLst>
                  <a:ext uri="{0D108BD9-81ED-4DB2-BD59-A6C34878D82A}">
                    <a16:rowId xmlns:a16="http://schemas.microsoft.com/office/drawing/2014/main" val="3831491227"/>
                  </a:ext>
                </a:extLst>
              </a:tr>
            </a:tbl>
          </a:graphicData>
        </a:graphic>
      </p:graphicFrame>
      <p:sp>
        <p:nvSpPr>
          <p:cNvPr id="20483" name="Footer Placeholder 3"/>
          <p:cNvSpPr>
            <a:spLocks noGrp="1"/>
          </p:cNvSpPr>
          <p:nvPr>
            <p:ph type="ftr" sz="quarter" idx="14"/>
          </p:nvPr>
        </p:nvSpPr>
        <p:spPr bwMode="auto">
          <a:xfrm>
            <a:off x="76201" y="6337124"/>
            <a:ext cx="8458199" cy="5161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0486" name="Slide Number Placeholder 1"/>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1FA19EDA-1592-4665-ABDC-E815D39C584A}" type="slidenum">
              <a:rPr lang="en-US" altLang="en-US" smtClean="0">
                <a:solidFill>
                  <a:srgbClr val="002060"/>
                </a:solidFill>
              </a:rPr>
              <a:pPr algn="ctr" eaLnBrk="1" hangingPunct="1"/>
              <a:t>12</a:t>
            </a:fld>
            <a:endParaRPr lang="en-US" altLang="en-US">
              <a:solidFill>
                <a:srgbClr val="002060"/>
              </a:solidFill>
            </a:endParaRPr>
          </a:p>
        </p:txBody>
      </p:sp>
    </p:spTree>
    <p:extLst>
      <p:ext uri="{BB962C8B-B14F-4D97-AF65-F5344CB8AC3E}">
        <p14:creationId xmlns:p14="http://schemas.microsoft.com/office/powerpoint/2010/main" val="3514423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209550" y="-1"/>
            <a:ext cx="8770938" cy="927101"/>
          </a:xfrm>
        </p:spPr>
        <p:txBody>
          <a:bodyPr/>
          <a:lstStyle/>
          <a:p>
            <a:r>
              <a:rPr lang="en-US" altLang="en-US" dirty="0"/>
              <a:t>Figure 2</a:t>
            </a:r>
            <a:r>
              <a:rPr lang="en-US" altLang="en-US" baseline="0" dirty="0"/>
              <a:t> </a:t>
            </a:r>
            <a:r>
              <a:rPr lang="en-US" altLang="en-US" sz="2800" dirty="0"/>
              <a:t>Market Demand as the Sum of Individual Demands, Part</a:t>
            </a:r>
            <a:r>
              <a:rPr lang="en-US" altLang="en-US" sz="2800" baseline="0" dirty="0"/>
              <a:t> 2</a:t>
            </a:r>
            <a:endParaRPr lang="en-US" altLang="en-US" sz="2800" dirty="0"/>
          </a:p>
        </p:txBody>
      </p:sp>
      <p:pic>
        <p:nvPicPr>
          <p:cNvPr id="2" name="Picture 1" descr="3 line graphs are titled Catherine's demand, Nicholas's demand, and market demand. The first graph is Catherine’s demand. The x axis is quantity of ice-cream cones from 0 to 12, and the y axis is price of ice-cream cones from 0 to 3 dollars. There is a diagonal line, which is labeled as D subscript Catherine baseline, and it passes through 0 and 3, 4 and 2, and 12 and 0. The second graph is Nicholas’s demand. The x axis is quantity of ice-cream cones from 0 to 7, and the y axis is price of ice-cream cones from 0 to 3 dollars. There is a diagonal line, which is labeled as D subscript Nicholas baseline, and it passes through 1 and 3 dollars, 3 and 2 dollars, and 7 and 0 dollars. The third graph is market demand. The x axis is quantity of ice-cream cones from 0 to 18, and the y axis is price of ice-cream cones from 0 to 3 dollars. There is a diagonal line, which is labeled as D subscript market baseline, and it passes through 0 and 3 dollars, 7 and 2 dollars, and 19 and 0 dollars. Above the graphs: Begin equation. Catherine's demand plus Nicholas's demand equals market demand. End Equati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51747"/>
            <a:ext cx="9144000" cy="4754506"/>
          </a:xfrm>
          <a:prstGeom prst="rect">
            <a:avLst/>
          </a:prstGeom>
        </p:spPr>
      </p:pic>
      <p:sp>
        <p:nvSpPr>
          <p:cNvPr id="21507" name="Footer Placeholder 3"/>
          <p:cNvSpPr>
            <a:spLocks noGrp="1"/>
          </p:cNvSpPr>
          <p:nvPr>
            <p:ph type="ftr" sz="quarter" idx="14"/>
          </p:nvPr>
        </p:nvSpPr>
        <p:spPr bwMode="auto">
          <a:xfrm>
            <a:off x="0" y="6400800"/>
            <a:ext cx="8615363"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1535" name="Slide Number Placeholder 3"/>
          <p:cNvSpPr>
            <a:spLocks noGrp="1"/>
          </p:cNvSpPr>
          <p:nvPr>
            <p:ph type="sldNum" sz="quarter" idx="13"/>
          </p:nvPr>
        </p:nvSpPr>
        <p:spPr>
          <a:xfrm>
            <a:off x="8686800" y="6400800"/>
            <a:ext cx="452438" cy="416719"/>
          </a:xfr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56C48DD2-8AA5-49FA-8871-3E7022C45074}" type="slidenum">
              <a:rPr lang="en-US" altLang="en-US" smtClean="0">
                <a:solidFill>
                  <a:srgbClr val="002060"/>
                </a:solidFill>
              </a:rPr>
              <a:pPr algn="ctr" eaLnBrk="1" hangingPunct="1"/>
              <a:t>13</a:t>
            </a:fld>
            <a:endParaRPr lang="en-US" altLang="en-US" dirty="0">
              <a:solidFill>
                <a:srgbClr val="002060"/>
              </a:solidFill>
            </a:endParaRPr>
          </a:p>
        </p:txBody>
      </p:sp>
    </p:spTree>
    <p:extLst>
      <p:ext uri="{BB962C8B-B14F-4D97-AF65-F5344CB8AC3E}">
        <p14:creationId xmlns:p14="http://schemas.microsoft.com/office/powerpoint/2010/main" val="1270408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wrap="square" anchor="t"/>
          <a:lstStyle/>
          <a:p>
            <a:r>
              <a:rPr lang="en-US" altLang="en-US" dirty="0"/>
              <a:t>Demand,</a:t>
            </a:r>
            <a:r>
              <a:rPr lang="en-US" altLang="en-US" baseline="0" dirty="0"/>
              <a:t> Part 4</a:t>
            </a:r>
            <a:endParaRPr lang="en-US" altLang="en-US" dirty="0"/>
          </a:p>
        </p:txBody>
      </p:sp>
      <p:sp>
        <p:nvSpPr>
          <p:cNvPr id="22531" name="Content Placeholder 2"/>
          <p:cNvSpPr>
            <a:spLocks noGrp="1"/>
          </p:cNvSpPr>
          <p:nvPr>
            <p:ph idx="1"/>
          </p:nvPr>
        </p:nvSpPr>
        <p:spPr>
          <a:xfrm>
            <a:off x="277813" y="1025525"/>
            <a:ext cx="8588375" cy="4689475"/>
          </a:xfrm>
        </p:spPr>
        <p:txBody>
          <a:bodyPr/>
          <a:lstStyle/>
          <a:p>
            <a:r>
              <a:rPr lang="en-US" altLang="en-US" dirty="0"/>
              <a:t>Shifts in the demand curve</a:t>
            </a:r>
          </a:p>
          <a:p>
            <a:pPr lvl="1"/>
            <a:r>
              <a:rPr lang="en-US" altLang="en-US" dirty="0"/>
              <a:t>Increase in demand</a:t>
            </a:r>
          </a:p>
          <a:p>
            <a:pPr lvl="2"/>
            <a:r>
              <a:rPr lang="en-US" altLang="en-US" dirty="0"/>
              <a:t>Any change that increases the quantity demanded at every price</a:t>
            </a:r>
          </a:p>
          <a:p>
            <a:pPr lvl="2"/>
            <a:r>
              <a:rPr lang="en-US" altLang="en-US" dirty="0"/>
              <a:t>Demand curve shifts right</a:t>
            </a:r>
          </a:p>
          <a:p>
            <a:pPr lvl="1"/>
            <a:r>
              <a:rPr lang="en-US" altLang="en-US" dirty="0"/>
              <a:t>Decrease in demand</a:t>
            </a:r>
          </a:p>
          <a:p>
            <a:pPr lvl="2"/>
            <a:r>
              <a:rPr lang="en-US" altLang="en-US" dirty="0"/>
              <a:t>Any change that decreases the quantity demanded at every price</a:t>
            </a:r>
          </a:p>
          <a:p>
            <a:pPr lvl="2"/>
            <a:r>
              <a:rPr lang="en-US" altLang="en-US" dirty="0"/>
              <a:t>Demand curve shifts left</a:t>
            </a:r>
          </a:p>
        </p:txBody>
      </p:sp>
      <p:sp>
        <p:nvSpPr>
          <p:cNvPr id="22532" name="Footer Placeholder 4"/>
          <p:cNvSpPr>
            <a:spLocks noGrp="1"/>
          </p:cNvSpPr>
          <p:nvPr>
            <p:ph type="ftr" sz="quarter" idx="11"/>
          </p:nvPr>
        </p:nvSpPr>
        <p:spPr bwMode="auto">
          <a:xfrm>
            <a:off x="0" y="6359857"/>
            <a:ext cx="84582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2533"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12991314-6072-4D82-A5AE-7EEB14608BB8}" type="slidenum">
              <a:rPr lang="en-US" altLang="en-US" sz="1200" smtClean="0">
                <a:solidFill>
                  <a:srgbClr val="002060"/>
                </a:solidFill>
              </a:rPr>
              <a:pPr algn="ctr" eaLnBrk="1" hangingPunct="1"/>
              <a:t>14</a:t>
            </a:fld>
            <a:endParaRPr lang="en-US" altLang="en-US" sz="1200">
              <a:solidFill>
                <a:srgbClr val="002060"/>
              </a:solidFill>
            </a:endParaRPr>
          </a:p>
        </p:txBody>
      </p:sp>
    </p:spTree>
    <p:extLst>
      <p:ext uri="{BB962C8B-B14F-4D97-AF65-F5344CB8AC3E}">
        <p14:creationId xmlns:p14="http://schemas.microsoft.com/office/powerpoint/2010/main" val="2555980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dirty="0"/>
              <a:t>Figure 3</a:t>
            </a:r>
            <a:r>
              <a:rPr lang="en-US" altLang="en-US" baseline="0" dirty="0"/>
              <a:t> </a:t>
            </a:r>
            <a:r>
              <a:rPr lang="en-US" altLang="en-US" sz="2800" dirty="0"/>
              <a:t>Shifts in the Demand Curve</a:t>
            </a:r>
          </a:p>
        </p:txBody>
      </p:sp>
      <p:pic>
        <p:nvPicPr>
          <p:cNvPr id="13" name="Picture 1" descr="Graph of shifts in the demand curve. The x axis is quantity of ice-cream cones, and the y axis is price of ice-cream cones. There is a diagonal line stretching from top left to bottom right labeled demand curve, D subscript 1 baseline. This curve can shift left due to decrease in demand; this is labeled as demand curve, D subscript 3 baseline. The original demand curve can also be shifted right due to increase in demand; this is labeled as demand curve, D subscript 2 baseline.">
            <a:extLst>
              <a:ext uri="{FF2B5EF4-FFF2-40B4-BE49-F238E27FC236}">
                <a16:creationId xmlns:a16="http://schemas.microsoft.com/office/drawing/2014/main" id="{4AA30C4A-0B46-44C5-8295-1CD65476DA1A}"/>
              </a:ext>
            </a:extLst>
          </p:cNvPr>
          <p:cNvPicPr>
            <a:picLocks noChangeAspect="1"/>
          </p:cNvPicPr>
          <p:nvPr/>
        </p:nvPicPr>
        <p:blipFill>
          <a:blip r:embed="rId2"/>
          <a:stretch>
            <a:fillRect/>
          </a:stretch>
        </p:blipFill>
        <p:spPr>
          <a:xfrm>
            <a:off x="1065304" y="717550"/>
            <a:ext cx="7059430" cy="4191000"/>
          </a:xfrm>
          <a:prstGeom prst="rect">
            <a:avLst/>
          </a:prstGeom>
        </p:spPr>
      </p:pic>
      <p:sp>
        <p:nvSpPr>
          <p:cNvPr id="12" name="Text Placeholder 11"/>
          <p:cNvSpPr>
            <a:spLocks noGrp="1"/>
          </p:cNvSpPr>
          <p:nvPr>
            <p:ph type="body" sz="quarter" idx="12"/>
          </p:nvPr>
        </p:nvSpPr>
        <p:spPr>
          <a:xfrm>
            <a:off x="246857" y="5181600"/>
            <a:ext cx="8650287" cy="1066800"/>
          </a:xfrm>
        </p:spPr>
        <p:txBody>
          <a:bodyPr/>
          <a:lstStyle/>
          <a:p>
            <a:r>
              <a:rPr lang="en-US" dirty="0"/>
              <a:t>Any change that raises the quantity that buyers wish to purchase at any given price shifts the demand curve to the right. </a:t>
            </a:r>
          </a:p>
          <a:p>
            <a:r>
              <a:rPr lang="en-US" dirty="0"/>
              <a:t>Any change that lowers the quantity that buyers wish to purchase at any given price shifts the demand curve to the left.</a:t>
            </a:r>
          </a:p>
        </p:txBody>
      </p:sp>
      <p:sp>
        <p:nvSpPr>
          <p:cNvPr id="23555" name="Footer Placeholder 3"/>
          <p:cNvSpPr>
            <a:spLocks noGrp="1"/>
          </p:cNvSpPr>
          <p:nvPr>
            <p:ph type="ftr" sz="quarter" idx="14"/>
          </p:nvPr>
        </p:nvSpPr>
        <p:spPr bwMode="auto">
          <a:xfrm>
            <a:off x="1" y="6400800"/>
            <a:ext cx="8534400" cy="452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3568" name="Slide Number Placeholder 11"/>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F2C9C851-9654-47DB-AFF6-60ECD9F4B50D}" type="slidenum">
              <a:rPr lang="en-US" altLang="en-US" smtClean="0">
                <a:solidFill>
                  <a:srgbClr val="002060"/>
                </a:solidFill>
              </a:rPr>
              <a:pPr algn="ctr" eaLnBrk="1" hangingPunct="1"/>
              <a:t>15</a:t>
            </a:fld>
            <a:endParaRPr lang="en-US" altLang="en-US">
              <a:solidFill>
                <a:srgbClr val="002060"/>
              </a:solidFill>
            </a:endParaRPr>
          </a:p>
        </p:txBody>
      </p:sp>
    </p:spTree>
    <p:extLst>
      <p:ext uri="{BB962C8B-B14F-4D97-AF65-F5344CB8AC3E}">
        <p14:creationId xmlns:p14="http://schemas.microsoft.com/office/powerpoint/2010/main" val="3076260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wrap="square" anchor="t"/>
          <a:lstStyle/>
          <a:p>
            <a:r>
              <a:rPr lang="en-US" altLang="en-US" dirty="0"/>
              <a:t>Demand,</a:t>
            </a:r>
            <a:r>
              <a:rPr lang="en-US" altLang="en-US" baseline="0" dirty="0"/>
              <a:t> Part 5</a:t>
            </a:r>
            <a:endParaRPr lang="en-US" altLang="en-US" dirty="0"/>
          </a:p>
        </p:txBody>
      </p:sp>
      <p:sp>
        <p:nvSpPr>
          <p:cNvPr id="24579" name="Content Placeholder 2"/>
          <p:cNvSpPr>
            <a:spLocks noGrp="1"/>
          </p:cNvSpPr>
          <p:nvPr>
            <p:ph idx="1"/>
          </p:nvPr>
        </p:nvSpPr>
        <p:spPr>
          <a:xfrm>
            <a:off x="277813" y="1025525"/>
            <a:ext cx="8588375" cy="3546475"/>
          </a:xfrm>
        </p:spPr>
        <p:txBody>
          <a:bodyPr/>
          <a:lstStyle/>
          <a:p>
            <a:r>
              <a:rPr lang="en-US" altLang="en-US" dirty="0"/>
              <a:t>Variables that can shift the demand curve</a:t>
            </a:r>
          </a:p>
          <a:p>
            <a:pPr lvl="1"/>
            <a:r>
              <a:rPr lang="en-US" altLang="en-US" dirty="0"/>
              <a:t>Income</a:t>
            </a:r>
          </a:p>
          <a:p>
            <a:pPr lvl="1"/>
            <a:r>
              <a:rPr lang="en-US" altLang="en-US" dirty="0"/>
              <a:t>Prices of related goods</a:t>
            </a:r>
          </a:p>
          <a:p>
            <a:pPr lvl="1"/>
            <a:r>
              <a:rPr lang="en-US" altLang="en-US" dirty="0"/>
              <a:t>Tastes</a:t>
            </a:r>
          </a:p>
          <a:p>
            <a:pPr lvl="1"/>
            <a:r>
              <a:rPr lang="en-US" altLang="en-US" dirty="0"/>
              <a:t>Expectations</a:t>
            </a:r>
          </a:p>
          <a:p>
            <a:pPr lvl="1"/>
            <a:r>
              <a:rPr lang="en-US" altLang="en-US" dirty="0"/>
              <a:t>Number of buyers</a:t>
            </a:r>
          </a:p>
        </p:txBody>
      </p:sp>
      <p:sp>
        <p:nvSpPr>
          <p:cNvPr id="24580" name="Footer Placeholder 4"/>
          <p:cNvSpPr>
            <a:spLocks noGrp="1"/>
          </p:cNvSpPr>
          <p:nvPr>
            <p:ph type="ftr" sz="quarter" idx="11"/>
          </p:nvPr>
        </p:nvSpPr>
        <p:spPr bwMode="auto">
          <a:xfrm>
            <a:off x="0" y="6359857"/>
            <a:ext cx="84582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4581"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7AB899EB-5AA6-4541-8FDD-69EABE485FFB}" type="slidenum">
              <a:rPr lang="en-US" altLang="en-US" sz="1200" smtClean="0">
                <a:solidFill>
                  <a:srgbClr val="002060"/>
                </a:solidFill>
              </a:rPr>
              <a:pPr algn="ctr" eaLnBrk="1" hangingPunct="1"/>
              <a:t>16</a:t>
            </a:fld>
            <a:endParaRPr lang="en-US" altLang="en-US" sz="1200">
              <a:solidFill>
                <a:srgbClr val="002060"/>
              </a:solidFill>
            </a:endParaRPr>
          </a:p>
        </p:txBody>
      </p:sp>
    </p:spTree>
    <p:extLst>
      <p:ext uri="{BB962C8B-B14F-4D97-AF65-F5344CB8AC3E}">
        <p14:creationId xmlns:p14="http://schemas.microsoft.com/office/powerpoint/2010/main" val="49544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wrap="square" anchor="t"/>
          <a:lstStyle/>
          <a:p>
            <a:r>
              <a:rPr lang="en-US" altLang="en-US" dirty="0"/>
              <a:t>Demand,</a:t>
            </a:r>
            <a:r>
              <a:rPr lang="en-US" altLang="en-US" baseline="0" dirty="0"/>
              <a:t> Part 6</a:t>
            </a:r>
            <a:endParaRPr lang="en-US" altLang="en-US" dirty="0"/>
          </a:p>
        </p:txBody>
      </p:sp>
      <p:sp>
        <p:nvSpPr>
          <p:cNvPr id="25603" name="Content Placeholder 2"/>
          <p:cNvSpPr>
            <a:spLocks noGrp="1"/>
          </p:cNvSpPr>
          <p:nvPr>
            <p:ph idx="1"/>
          </p:nvPr>
        </p:nvSpPr>
        <p:spPr>
          <a:xfrm>
            <a:off x="277813" y="1025525"/>
            <a:ext cx="8588375" cy="4689475"/>
          </a:xfrm>
        </p:spPr>
        <p:txBody>
          <a:bodyPr/>
          <a:lstStyle/>
          <a:p>
            <a:r>
              <a:rPr lang="en-US" altLang="en-US" dirty="0"/>
              <a:t>Income</a:t>
            </a:r>
          </a:p>
          <a:p>
            <a:pPr lvl="1"/>
            <a:r>
              <a:rPr lang="en-US" altLang="en-US" dirty="0"/>
              <a:t>Normal good</a:t>
            </a:r>
          </a:p>
          <a:p>
            <a:pPr lvl="2"/>
            <a:r>
              <a:rPr lang="en-US" altLang="en-US" dirty="0"/>
              <a:t>Other things constant</a:t>
            </a:r>
          </a:p>
          <a:p>
            <a:pPr lvl="2"/>
            <a:r>
              <a:rPr lang="en-US" altLang="en-US" dirty="0"/>
              <a:t>An increase in income leads to an increase in demand</a:t>
            </a:r>
          </a:p>
          <a:p>
            <a:pPr lvl="1"/>
            <a:r>
              <a:rPr lang="en-US" altLang="en-US" dirty="0"/>
              <a:t>Inferior good</a:t>
            </a:r>
          </a:p>
          <a:p>
            <a:pPr lvl="2"/>
            <a:r>
              <a:rPr lang="en-US" altLang="en-US" dirty="0"/>
              <a:t>Other things constant</a:t>
            </a:r>
          </a:p>
          <a:p>
            <a:pPr lvl="2"/>
            <a:r>
              <a:rPr lang="en-US" altLang="en-US" dirty="0"/>
              <a:t>An increase in income leads to a decrease in demand</a:t>
            </a:r>
          </a:p>
        </p:txBody>
      </p:sp>
      <p:sp>
        <p:nvSpPr>
          <p:cNvPr id="25604" name="Footer Placeholder 4"/>
          <p:cNvSpPr>
            <a:spLocks noGrp="1"/>
          </p:cNvSpPr>
          <p:nvPr>
            <p:ph type="ftr" sz="quarter" idx="11"/>
          </p:nvPr>
        </p:nvSpPr>
        <p:spPr bwMode="auto">
          <a:xfrm>
            <a:off x="0" y="6359857"/>
            <a:ext cx="84582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560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212C076A-3559-4B87-99BB-33D85EA8394B}" type="slidenum">
              <a:rPr lang="en-US" altLang="en-US" sz="1200" smtClean="0">
                <a:solidFill>
                  <a:srgbClr val="002060"/>
                </a:solidFill>
              </a:rPr>
              <a:pPr algn="ctr" eaLnBrk="1" hangingPunct="1"/>
              <a:t>17</a:t>
            </a:fld>
            <a:endParaRPr lang="en-US" altLang="en-US" sz="1200">
              <a:solidFill>
                <a:srgbClr val="002060"/>
              </a:solidFill>
            </a:endParaRPr>
          </a:p>
        </p:txBody>
      </p:sp>
    </p:spTree>
    <p:extLst>
      <p:ext uri="{BB962C8B-B14F-4D97-AF65-F5344CB8AC3E}">
        <p14:creationId xmlns:p14="http://schemas.microsoft.com/office/powerpoint/2010/main" val="4055512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wrap="square" anchor="t"/>
          <a:lstStyle/>
          <a:p>
            <a:r>
              <a:rPr lang="en-US" altLang="en-US" dirty="0"/>
              <a:t>Demand,</a:t>
            </a:r>
            <a:r>
              <a:rPr lang="en-US" altLang="en-US" baseline="0" dirty="0"/>
              <a:t> Part 7</a:t>
            </a:r>
            <a:endParaRPr lang="en-US" altLang="en-US" dirty="0"/>
          </a:p>
        </p:txBody>
      </p:sp>
      <p:sp>
        <p:nvSpPr>
          <p:cNvPr id="26627" name="Content Placeholder 2"/>
          <p:cNvSpPr>
            <a:spLocks noGrp="1"/>
          </p:cNvSpPr>
          <p:nvPr>
            <p:ph idx="1"/>
          </p:nvPr>
        </p:nvSpPr>
        <p:spPr>
          <a:xfrm>
            <a:off x="277813" y="1025525"/>
            <a:ext cx="8588375" cy="4689475"/>
          </a:xfrm>
        </p:spPr>
        <p:txBody>
          <a:bodyPr/>
          <a:lstStyle/>
          <a:p>
            <a:r>
              <a:rPr lang="en-US" altLang="en-US" dirty="0"/>
              <a:t>Prices of related goods</a:t>
            </a:r>
          </a:p>
          <a:p>
            <a:pPr lvl="1"/>
            <a:r>
              <a:rPr lang="en-US" altLang="en-US" dirty="0"/>
              <a:t>Substitutes, two goods</a:t>
            </a:r>
          </a:p>
          <a:p>
            <a:pPr lvl="2"/>
            <a:r>
              <a:rPr lang="en-US" altLang="en-US" dirty="0"/>
              <a:t>An increase in the price of one</a:t>
            </a:r>
          </a:p>
          <a:p>
            <a:pPr lvl="2"/>
            <a:r>
              <a:rPr lang="en-US" altLang="en-US" dirty="0"/>
              <a:t>Leads to an increase in the demand for the other</a:t>
            </a:r>
          </a:p>
          <a:p>
            <a:pPr lvl="1"/>
            <a:r>
              <a:rPr lang="en-US" altLang="en-US" dirty="0"/>
              <a:t>Complements, two goods</a:t>
            </a:r>
          </a:p>
          <a:p>
            <a:pPr lvl="2"/>
            <a:r>
              <a:rPr lang="en-US" altLang="en-US" dirty="0"/>
              <a:t>An increase in the price of one</a:t>
            </a:r>
          </a:p>
          <a:p>
            <a:pPr lvl="2"/>
            <a:r>
              <a:rPr lang="en-US" altLang="en-US" dirty="0"/>
              <a:t>Leads to a decrease in the demand for the other</a:t>
            </a:r>
          </a:p>
        </p:txBody>
      </p:sp>
      <p:sp>
        <p:nvSpPr>
          <p:cNvPr id="26628" name="Footer Placeholder 4"/>
          <p:cNvSpPr>
            <a:spLocks noGrp="1"/>
          </p:cNvSpPr>
          <p:nvPr>
            <p:ph type="ftr" sz="quarter" idx="11"/>
          </p:nvPr>
        </p:nvSpPr>
        <p:spPr bwMode="auto">
          <a:xfrm>
            <a:off x="0" y="6359857"/>
            <a:ext cx="8534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662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F97F3017-D139-4878-A26C-F37DB63167B2}" type="slidenum">
              <a:rPr lang="en-US" altLang="en-US" sz="1200" smtClean="0">
                <a:solidFill>
                  <a:srgbClr val="002060"/>
                </a:solidFill>
              </a:rPr>
              <a:pPr algn="ctr" eaLnBrk="1" hangingPunct="1"/>
              <a:t>18</a:t>
            </a:fld>
            <a:endParaRPr lang="en-US" altLang="en-US" sz="1200">
              <a:solidFill>
                <a:srgbClr val="002060"/>
              </a:solidFill>
            </a:endParaRPr>
          </a:p>
        </p:txBody>
      </p:sp>
    </p:spTree>
    <p:extLst>
      <p:ext uri="{BB962C8B-B14F-4D97-AF65-F5344CB8AC3E}">
        <p14:creationId xmlns:p14="http://schemas.microsoft.com/office/powerpoint/2010/main" val="3320891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wrap="square" anchor="t"/>
          <a:lstStyle/>
          <a:p>
            <a:r>
              <a:rPr lang="en-US" altLang="en-US" dirty="0"/>
              <a:t>Demand,</a:t>
            </a:r>
            <a:r>
              <a:rPr lang="en-US" altLang="en-US" baseline="0" dirty="0"/>
              <a:t> Part 8</a:t>
            </a:r>
            <a:endParaRPr lang="en-US" altLang="en-US" dirty="0"/>
          </a:p>
        </p:txBody>
      </p:sp>
      <p:sp>
        <p:nvSpPr>
          <p:cNvPr id="27651" name="Content Placeholder 2"/>
          <p:cNvSpPr>
            <a:spLocks noGrp="1"/>
          </p:cNvSpPr>
          <p:nvPr>
            <p:ph idx="1"/>
          </p:nvPr>
        </p:nvSpPr>
        <p:spPr>
          <a:xfrm>
            <a:off x="277813" y="1025525"/>
            <a:ext cx="8588375" cy="4765675"/>
          </a:xfrm>
        </p:spPr>
        <p:txBody>
          <a:bodyPr/>
          <a:lstStyle/>
          <a:p>
            <a:r>
              <a:rPr lang="en-US" altLang="en-US" sz="3200" dirty="0"/>
              <a:t>Tastes</a:t>
            </a:r>
          </a:p>
          <a:p>
            <a:pPr lvl="1"/>
            <a:r>
              <a:rPr lang="en-US" altLang="en-US" sz="2800" dirty="0"/>
              <a:t>Change in tastes: changes the demand</a:t>
            </a:r>
          </a:p>
          <a:p>
            <a:r>
              <a:rPr lang="en-US" altLang="en-US" sz="3200" dirty="0"/>
              <a:t>Expectations about the future </a:t>
            </a:r>
          </a:p>
          <a:p>
            <a:pPr lvl="1"/>
            <a:r>
              <a:rPr lang="en-US" altLang="en-US" sz="2800" dirty="0"/>
              <a:t>Expect an increase in income</a:t>
            </a:r>
          </a:p>
          <a:p>
            <a:pPr lvl="2"/>
            <a:r>
              <a:rPr lang="en-US" altLang="en-US" sz="2400" dirty="0"/>
              <a:t>Increase in current demand</a:t>
            </a:r>
          </a:p>
          <a:p>
            <a:pPr lvl="1"/>
            <a:r>
              <a:rPr lang="en-US" altLang="en-US" sz="2800" dirty="0"/>
              <a:t>Expect higher prices</a:t>
            </a:r>
          </a:p>
          <a:p>
            <a:pPr lvl="2"/>
            <a:r>
              <a:rPr lang="en-US" altLang="en-US" sz="2400" dirty="0"/>
              <a:t>Increase in current demand </a:t>
            </a:r>
          </a:p>
          <a:p>
            <a:r>
              <a:rPr lang="en-US" altLang="en-US" sz="3200" dirty="0"/>
              <a:t>Number of buyers, increases</a:t>
            </a:r>
          </a:p>
          <a:p>
            <a:pPr lvl="1"/>
            <a:r>
              <a:rPr lang="en-US" altLang="en-US" sz="2800" dirty="0"/>
              <a:t>Market demand increases</a:t>
            </a:r>
          </a:p>
        </p:txBody>
      </p:sp>
      <p:sp>
        <p:nvSpPr>
          <p:cNvPr id="27652" name="Footer Placeholder 4"/>
          <p:cNvSpPr>
            <a:spLocks noGrp="1"/>
          </p:cNvSpPr>
          <p:nvPr>
            <p:ph type="ftr" sz="quarter" idx="11"/>
          </p:nvPr>
        </p:nvSpPr>
        <p:spPr bwMode="auto">
          <a:xfrm>
            <a:off x="0" y="6359857"/>
            <a:ext cx="84582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7653"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CDA35BBB-B612-480F-80D3-C45DD8296592}" type="slidenum">
              <a:rPr lang="en-US" altLang="en-US" sz="1200" smtClean="0">
                <a:solidFill>
                  <a:srgbClr val="002060"/>
                </a:solidFill>
              </a:rPr>
              <a:pPr algn="ctr" eaLnBrk="1" hangingPunct="1"/>
              <a:t>19</a:t>
            </a:fld>
            <a:endParaRPr lang="en-US" altLang="en-US" sz="1200">
              <a:solidFill>
                <a:srgbClr val="002060"/>
              </a:solidFill>
            </a:endParaRPr>
          </a:p>
        </p:txBody>
      </p:sp>
    </p:spTree>
    <p:extLst>
      <p:ext uri="{BB962C8B-B14F-4D97-AF65-F5344CB8AC3E}">
        <p14:creationId xmlns:p14="http://schemas.microsoft.com/office/powerpoint/2010/main" val="2464245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340068" y="100939"/>
            <a:ext cx="7803931" cy="661061"/>
          </a:xfrm>
        </p:spPr>
        <p:txBody>
          <a:bodyPr wrap="square" anchor="t"/>
          <a:lstStyle/>
          <a:p>
            <a:r>
              <a:rPr lang="en-US" altLang="en-US" dirty="0"/>
              <a:t>Markets and Competition, Part 1</a:t>
            </a:r>
          </a:p>
        </p:txBody>
      </p:sp>
      <p:sp>
        <p:nvSpPr>
          <p:cNvPr id="10243" name="Content Placeholder 2"/>
          <p:cNvSpPr>
            <a:spLocks noGrp="1"/>
          </p:cNvSpPr>
          <p:nvPr>
            <p:ph idx="1"/>
          </p:nvPr>
        </p:nvSpPr>
        <p:spPr>
          <a:xfrm>
            <a:off x="277813" y="1025525"/>
            <a:ext cx="8588375" cy="3775075"/>
          </a:xfrm>
        </p:spPr>
        <p:txBody>
          <a:bodyPr/>
          <a:lstStyle/>
          <a:p>
            <a:r>
              <a:rPr lang="en-US" altLang="en-US" dirty="0"/>
              <a:t>Supply and demand </a:t>
            </a:r>
          </a:p>
          <a:p>
            <a:pPr lvl="1"/>
            <a:r>
              <a:rPr lang="en-US" altLang="en-US" dirty="0"/>
              <a:t>Words economists use most often</a:t>
            </a:r>
          </a:p>
          <a:p>
            <a:pPr lvl="1"/>
            <a:r>
              <a:rPr lang="en-US" altLang="en-US" dirty="0"/>
              <a:t>The forces that make market economies work</a:t>
            </a:r>
          </a:p>
          <a:p>
            <a:pPr lvl="1"/>
            <a:r>
              <a:rPr lang="en-US" altLang="en-US" dirty="0"/>
              <a:t>Refer to the behavior of people as they interact with one another in competitive markets</a:t>
            </a:r>
          </a:p>
        </p:txBody>
      </p:sp>
      <p:sp>
        <p:nvSpPr>
          <p:cNvPr id="10244" name="Footer Placeholder 4"/>
          <p:cNvSpPr>
            <a:spLocks noGrp="1"/>
          </p:cNvSpPr>
          <p:nvPr>
            <p:ph type="ftr" sz="quarter" idx="11"/>
          </p:nvPr>
        </p:nvSpPr>
        <p:spPr bwMode="auto">
          <a:xfrm>
            <a:off x="0" y="6359857"/>
            <a:ext cx="84582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024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98896340-EE61-4950-9F11-B39D29B4EBDA}" type="slidenum">
              <a:rPr lang="en-US" altLang="en-US" sz="1200" smtClean="0">
                <a:solidFill>
                  <a:srgbClr val="002060"/>
                </a:solidFill>
              </a:rPr>
              <a:pPr algn="ctr" eaLnBrk="1" hangingPunct="1"/>
              <a:t>2</a:t>
            </a:fld>
            <a:endParaRPr lang="en-US" altLang="en-US" sz="1200">
              <a:solidFill>
                <a:srgbClr val="002060"/>
              </a:solidFill>
            </a:endParaRPr>
          </a:p>
        </p:txBody>
      </p:sp>
    </p:spTree>
    <p:extLst>
      <p:ext uri="{BB962C8B-B14F-4D97-AF65-F5344CB8AC3E}">
        <p14:creationId xmlns:p14="http://schemas.microsoft.com/office/powerpoint/2010/main" val="438347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a:t>Table 1</a:t>
            </a:r>
            <a:r>
              <a:rPr lang="en-US" altLang="en-US" baseline="0" dirty="0"/>
              <a:t> </a:t>
            </a:r>
            <a:r>
              <a:rPr lang="en-US" altLang="en-US" sz="2800" dirty="0"/>
              <a:t>Variables That Influence Buyers</a:t>
            </a:r>
          </a:p>
        </p:txBody>
      </p:sp>
      <p:graphicFrame>
        <p:nvGraphicFramePr>
          <p:cNvPr id="3" name="Table 1" descr="Table of variables that influence buyers. There are two columns and seven rows with column headers variable and a change in this variable.">
            <a:extLst>
              <a:ext uri="{FF2B5EF4-FFF2-40B4-BE49-F238E27FC236}">
                <a16:creationId xmlns:a16="http://schemas.microsoft.com/office/drawing/2014/main" id="{0409DB85-9386-424E-8719-59A57A65AF6D}"/>
              </a:ext>
            </a:extLst>
          </p:cNvPr>
          <p:cNvGraphicFramePr>
            <a:graphicFrameLocks noGrp="1"/>
          </p:cNvGraphicFramePr>
          <p:nvPr>
            <p:extLst>
              <p:ext uri="{D42A27DB-BD31-4B8C-83A1-F6EECF244321}">
                <p14:modId xmlns:p14="http://schemas.microsoft.com/office/powerpoint/2010/main" val="282523889"/>
              </p:ext>
            </p:extLst>
          </p:nvPr>
        </p:nvGraphicFramePr>
        <p:xfrm>
          <a:off x="528637" y="901700"/>
          <a:ext cx="8086726" cy="2865120"/>
        </p:xfrm>
        <a:graphic>
          <a:graphicData uri="http://schemas.openxmlformats.org/drawingml/2006/table">
            <a:tbl>
              <a:tblPr firstRow="1" bandRow="1">
                <a:tableStyleId>{5940675A-B579-460E-94D1-54222C63F5DA}</a:tableStyleId>
              </a:tblPr>
              <a:tblGrid>
                <a:gridCol w="4043363">
                  <a:extLst>
                    <a:ext uri="{9D8B030D-6E8A-4147-A177-3AD203B41FA5}">
                      <a16:colId xmlns:a16="http://schemas.microsoft.com/office/drawing/2014/main" val="3139251777"/>
                    </a:ext>
                  </a:extLst>
                </a:gridCol>
                <a:gridCol w="4043363">
                  <a:extLst>
                    <a:ext uri="{9D8B030D-6E8A-4147-A177-3AD203B41FA5}">
                      <a16:colId xmlns:a16="http://schemas.microsoft.com/office/drawing/2014/main" val="3038235687"/>
                    </a:ext>
                  </a:extLst>
                </a:gridCol>
              </a:tblGrid>
              <a:tr h="370840">
                <a:tc>
                  <a:txBody>
                    <a:bodyPr/>
                    <a:lstStyle/>
                    <a:p>
                      <a:r>
                        <a:rPr lang="en-US" dirty="0"/>
                        <a:t>Variable</a:t>
                      </a:r>
                    </a:p>
                  </a:txBody>
                  <a:tcPr/>
                </a:tc>
                <a:tc>
                  <a:txBody>
                    <a:bodyPr/>
                    <a:lstStyle/>
                    <a:p>
                      <a:r>
                        <a:rPr lang="en-US" dirty="0"/>
                        <a:t>A change in this variable</a:t>
                      </a:r>
                    </a:p>
                  </a:txBody>
                  <a:tcPr/>
                </a:tc>
                <a:extLst>
                  <a:ext uri="{0D108BD9-81ED-4DB2-BD59-A6C34878D82A}">
                    <a16:rowId xmlns:a16="http://schemas.microsoft.com/office/drawing/2014/main" val="2111184856"/>
                  </a:ext>
                </a:extLst>
              </a:tr>
              <a:tr h="370840">
                <a:tc>
                  <a:txBody>
                    <a:bodyPr/>
                    <a:lstStyle/>
                    <a:p>
                      <a:r>
                        <a:rPr lang="en-US" dirty="0"/>
                        <a:t>Price of the good itself</a:t>
                      </a:r>
                    </a:p>
                  </a:txBody>
                  <a:tcPr/>
                </a:tc>
                <a:tc>
                  <a:txBody>
                    <a:bodyPr/>
                    <a:lstStyle/>
                    <a:p>
                      <a:r>
                        <a:rPr lang="en-US" dirty="0"/>
                        <a:t>Represents a movement along the demand curve</a:t>
                      </a:r>
                    </a:p>
                  </a:txBody>
                  <a:tcPr/>
                </a:tc>
                <a:extLst>
                  <a:ext uri="{0D108BD9-81ED-4DB2-BD59-A6C34878D82A}">
                    <a16:rowId xmlns:a16="http://schemas.microsoft.com/office/drawing/2014/main" val="303140415"/>
                  </a:ext>
                </a:extLst>
              </a:tr>
              <a:tr h="370840">
                <a:tc>
                  <a:txBody>
                    <a:bodyPr/>
                    <a:lstStyle/>
                    <a:p>
                      <a:r>
                        <a:rPr lang="en-US" dirty="0"/>
                        <a:t>Income</a:t>
                      </a:r>
                    </a:p>
                  </a:txBody>
                  <a:tcPr/>
                </a:tc>
                <a:tc>
                  <a:txBody>
                    <a:bodyPr/>
                    <a:lstStyle/>
                    <a:p>
                      <a:r>
                        <a:rPr lang="en-US" dirty="0"/>
                        <a:t>Shifts the demand curve</a:t>
                      </a:r>
                    </a:p>
                  </a:txBody>
                  <a:tcPr/>
                </a:tc>
                <a:extLst>
                  <a:ext uri="{0D108BD9-81ED-4DB2-BD59-A6C34878D82A}">
                    <a16:rowId xmlns:a16="http://schemas.microsoft.com/office/drawing/2014/main" val="1312833249"/>
                  </a:ext>
                </a:extLst>
              </a:tr>
              <a:tr h="370840">
                <a:tc>
                  <a:txBody>
                    <a:bodyPr/>
                    <a:lstStyle/>
                    <a:p>
                      <a:r>
                        <a:rPr lang="en-US" dirty="0"/>
                        <a:t>Prices of related goods</a:t>
                      </a:r>
                    </a:p>
                  </a:txBody>
                  <a:tcPr/>
                </a:tc>
                <a:tc>
                  <a:txBody>
                    <a:bodyPr/>
                    <a:lstStyle/>
                    <a:p>
                      <a:r>
                        <a:rPr lang="en-US" dirty="0"/>
                        <a:t>Shifts the demand curve</a:t>
                      </a:r>
                    </a:p>
                  </a:txBody>
                  <a:tcPr/>
                </a:tc>
                <a:extLst>
                  <a:ext uri="{0D108BD9-81ED-4DB2-BD59-A6C34878D82A}">
                    <a16:rowId xmlns:a16="http://schemas.microsoft.com/office/drawing/2014/main" val="501697706"/>
                  </a:ext>
                </a:extLst>
              </a:tr>
              <a:tr h="370840">
                <a:tc>
                  <a:txBody>
                    <a:bodyPr/>
                    <a:lstStyle/>
                    <a:p>
                      <a:r>
                        <a:rPr lang="en-US" dirty="0"/>
                        <a:t>Tastes</a:t>
                      </a:r>
                    </a:p>
                  </a:txBody>
                  <a:tcPr/>
                </a:tc>
                <a:tc>
                  <a:txBody>
                    <a:bodyPr/>
                    <a:lstStyle/>
                    <a:p>
                      <a:r>
                        <a:rPr lang="en-US" dirty="0"/>
                        <a:t>Shifts the demand curve</a:t>
                      </a:r>
                    </a:p>
                  </a:txBody>
                  <a:tcPr/>
                </a:tc>
                <a:extLst>
                  <a:ext uri="{0D108BD9-81ED-4DB2-BD59-A6C34878D82A}">
                    <a16:rowId xmlns:a16="http://schemas.microsoft.com/office/drawing/2014/main" val="1822052720"/>
                  </a:ext>
                </a:extLst>
              </a:tr>
              <a:tr h="370840">
                <a:tc>
                  <a:txBody>
                    <a:bodyPr/>
                    <a:lstStyle/>
                    <a:p>
                      <a:r>
                        <a:rPr lang="en-US" dirty="0"/>
                        <a:t>Expectations</a:t>
                      </a:r>
                    </a:p>
                  </a:txBody>
                  <a:tcPr/>
                </a:tc>
                <a:tc>
                  <a:txBody>
                    <a:bodyPr/>
                    <a:lstStyle/>
                    <a:p>
                      <a:r>
                        <a:rPr lang="en-US" dirty="0"/>
                        <a:t>Shifts the demand curve</a:t>
                      </a:r>
                    </a:p>
                  </a:txBody>
                  <a:tcPr/>
                </a:tc>
                <a:extLst>
                  <a:ext uri="{0D108BD9-81ED-4DB2-BD59-A6C34878D82A}">
                    <a16:rowId xmlns:a16="http://schemas.microsoft.com/office/drawing/2014/main" val="1601012869"/>
                  </a:ext>
                </a:extLst>
              </a:tr>
              <a:tr h="370840">
                <a:tc>
                  <a:txBody>
                    <a:bodyPr/>
                    <a:lstStyle/>
                    <a:p>
                      <a:r>
                        <a:rPr lang="en-US" dirty="0"/>
                        <a:t>Number of buyers</a:t>
                      </a:r>
                    </a:p>
                  </a:txBody>
                  <a:tcPr/>
                </a:tc>
                <a:tc>
                  <a:txBody>
                    <a:bodyPr/>
                    <a:lstStyle/>
                    <a:p>
                      <a:r>
                        <a:rPr lang="en-US" dirty="0"/>
                        <a:t>Shifts the demand curve</a:t>
                      </a:r>
                    </a:p>
                  </a:txBody>
                  <a:tcPr/>
                </a:tc>
                <a:extLst>
                  <a:ext uri="{0D108BD9-81ED-4DB2-BD59-A6C34878D82A}">
                    <a16:rowId xmlns:a16="http://schemas.microsoft.com/office/drawing/2014/main" val="1840244099"/>
                  </a:ext>
                </a:extLst>
              </a:tr>
            </a:tbl>
          </a:graphicData>
        </a:graphic>
      </p:graphicFrame>
      <p:sp>
        <p:nvSpPr>
          <p:cNvPr id="2" name="Text Placeholder 1"/>
          <p:cNvSpPr>
            <a:spLocks noGrp="1"/>
          </p:cNvSpPr>
          <p:nvPr>
            <p:ph type="body" sz="quarter" idx="12"/>
          </p:nvPr>
        </p:nvSpPr>
        <p:spPr>
          <a:xfrm>
            <a:off x="426244" y="4419600"/>
            <a:ext cx="8291512" cy="1219200"/>
          </a:xfrm>
        </p:spPr>
        <p:txBody>
          <a:bodyPr/>
          <a:lstStyle/>
          <a:p>
            <a:r>
              <a:rPr lang="en-US" dirty="0"/>
              <a:t>This table lists the variables that affect how much of any good consumers choose to buy.</a:t>
            </a:r>
          </a:p>
          <a:p>
            <a:r>
              <a:rPr lang="en-US" dirty="0"/>
              <a:t>Notice the special role that the price of the good plays: A change in the good’s price represents a movement along the demand curve, whereas a change in one of the other variables shifts the demand curve.</a:t>
            </a:r>
          </a:p>
        </p:txBody>
      </p:sp>
      <p:sp>
        <p:nvSpPr>
          <p:cNvPr id="28675" name="Footer Placeholder 3"/>
          <p:cNvSpPr>
            <a:spLocks noGrp="1"/>
          </p:cNvSpPr>
          <p:nvPr>
            <p:ph type="ftr" sz="quarter" idx="14"/>
          </p:nvPr>
        </p:nvSpPr>
        <p:spPr bwMode="auto">
          <a:xfrm>
            <a:off x="3175" y="6347935"/>
            <a:ext cx="8455025" cy="50530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8678" name="Slide Number Placeholder 1"/>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31FA06FE-CFD9-4692-9CED-72A2BDBED211}" type="slidenum">
              <a:rPr lang="en-US" altLang="en-US" smtClean="0">
                <a:solidFill>
                  <a:srgbClr val="002060"/>
                </a:solidFill>
              </a:rPr>
              <a:pPr algn="ctr" eaLnBrk="1" hangingPunct="1"/>
              <a:t>20</a:t>
            </a:fld>
            <a:endParaRPr lang="en-US" altLang="en-US">
              <a:solidFill>
                <a:srgbClr val="002060"/>
              </a:solidFill>
            </a:endParaRPr>
          </a:p>
        </p:txBody>
      </p:sp>
    </p:spTree>
    <p:extLst>
      <p:ext uri="{BB962C8B-B14F-4D97-AF65-F5344CB8AC3E}">
        <p14:creationId xmlns:p14="http://schemas.microsoft.com/office/powerpoint/2010/main" val="2076019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2"/>
          <p:cNvSpPr>
            <a:spLocks noGrp="1"/>
          </p:cNvSpPr>
          <p:nvPr>
            <p:ph type="title"/>
          </p:nvPr>
        </p:nvSpPr>
        <p:spPr>
          <a:xfrm>
            <a:off x="506413" y="0"/>
            <a:ext cx="8450262" cy="914400"/>
          </a:xfrm>
        </p:spPr>
        <p:txBody>
          <a:bodyPr anchor="t"/>
          <a:lstStyle/>
          <a:p>
            <a:r>
              <a:rPr lang="en-US" altLang="en-US" dirty="0"/>
              <a:t>Two ways to reduce the quantity of smoking demanded, Part 1</a:t>
            </a:r>
          </a:p>
        </p:txBody>
      </p:sp>
      <p:sp>
        <p:nvSpPr>
          <p:cNvPr id="30723" name="Content Placeholder 1"/>
          <p:cNvSpPr>
            <a:spLocks noGrp="1"/>
          </p:cNvSpPr>
          <p:nvPr>
            <p:ph idx="1"/>
          </p:nvPr>
        </p:nvSpPr>
        <p:spPr>
          <a:xfrm>
            <a:off x="457200" y="1143000"/>
            <a:ext cx="8458200" cy="1981200"/>
          </a:xfrm>
        </p:spPr>
        <p:txBody>
          <a:bodyPr/>
          <a:lstStyle/>
          <a:p>
            <a:pPr marL="514350" indent="-514350">
              <a:buFontTx/>
              <a:buAutoNum type="arabicPeriod"/>
              <a:defRPr/>
            </a:pPr>
            <a:r>
              <a:rPr lang="en-US" dirty="0"/>
              <a:t>Shift the demand curve for cigarettes and other tobacco products </a:t>
            </a:r>
          </a:p>
          <a:p>
            <a:pPr marL="514350" indent="-514350">
              <a:buFontTx/>
              <a:buAutoNum type="arabicPeriod"/>
              <a:defRPr/>
            </a:pPr>
            <a:r>
              <a:rPr lang="en-US" dirty="0"/>
              <a:t>Try to raise the price of cigarettes</a:t>
            </a:r>
          </a:p>
        </p:txBody>
      </p:sp>
      <p:pic>
        <p:nvPicPr>
          <p:cNvPr id="4098" name="Picture 2" descr="Two young adults smoke cigarettes. Each has a cigarette held between their lips, and the young man on the right is in the process of lighting the cigarette of the young woman on the lef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340" y="3733801"/>
            <a:ext cx="3514725" cy="2266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702" name="TextBox 2"/>
          <p:cNvSpPr txBox="1">
            <a:spLocks noChangeArrowheads="1"/>
          </p:cNvSpPr>
          <p:nvPr/>
        </p:nvSpPr>
        <p:spPr bwMode="auto">
          <a:xfrm>
            <a:off x="4746784" y="4275931"/>
            <a:ext cx="4019550"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buFontTx/>
              <a:buNone/>
            </a:pPr>
            <a:r>
              <a:rPr lang="en-US" altLang="en-US" sz="2800" i="1" dirty="0">
                <a:solidFill>
                  <a:srgbClr val="002060"/>
                </a:solidFill>
              </a:rPr>
              <a:t>“What is the best way to</a:t>
            </a:r>
          </a:p>
          <a:p>
            <a:pPr eaLnBrk="1" hangingPunct="1">
              <a:buFontTx/>
              <a:buNone/>
            </a:pPr>
            <a:r>
              <a:rPr lang="en-US" altLang="en-US" sz="2800" i="1" dirty="0">
                <a:solidFill>
                  <a:srgbClr val="002060"/>
                </a:solidFill>
              </a:rPr>
              <a:t>stop this?”</a:t>
            </a:r>
            <a:endParaRPr lang="en-US" altLang="en-US" sz="2800" dirty="0">
              <a:solidFill>
                <a:srgbClr val="002060"/>
              </a:solidFill>
            </a:endParaRPr>
          </a:p>
        </p:txBody>
      </p:sp>
      <p:sp>
        <p:nvSpPr>
          <p:cNvPr id="29700" name="Footer Placeholder 4"/>
          <p:cNvSpPr>
            <a:spLocks noGrp="1"/>
          </p:cNvSpPr>
          <p:nvPr>
            <p:ph type="ftr" sz="quarter" idx="11"/>
          </p:nvPr>
        </p:nvSpPr>
        <p:spPr bwMode="auto">
          <a:xfrm>
            <a:off x="0" y="6400801"/>
            <a:ext cx="8534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altLang="en-US" sz="9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9701"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algn="ctr" eaLnBrk="1" hangingPunct="1"/>
            <a:fld id="{F1D4CD4C-B6D6-4797-9A1C-C4AA6E2F2F70}" type="slidenum">
              <a:rPr lang="en-US" altLang="en-US" sz="1200" smtClean="0">
                <a:solidFill>
                  <a:srgbClr val="002060"/>
                </a:solidFill>
              </a:rPr>
              <a:pPr algn="ctr" eaLnBrk="1" hangingPunct="1"/>
              <a:t>21</a:t>
            </a:fld>
            <a:endParaRPr lang="en-US" altLang="en-US" sz="1200">
              <a:solidFill>
                <a:srgbClr val="002060"/>
              </a:solidFill>
            </a:endParaRPr>
          </a:p>
        </p:txBody>
      </p:sp>
    </p:spTree>
    <p:extLst>
      <p:ext uri="{BB962C8B-B14F-4D97-AF65-F5344CB8AC3E}">
        <p14:creationId xmlns:p14="http://schemas.microsoft.com/office/powerpoint/2010/main" val="2975476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2"/>
          <p:cNvSpPr>
            <a:spLocks noGrp="1"/>
          </p:cNvSpPr>
          <p:nvPr>
            <p:ph type="title"/>
          </p:nvPr>
        </p:nvSpPr>
        <p:spPr>
          <a:xfrm>
            <a:off x="506413" y="0"/>
            <a:ext cx="8450262" cy="990600"/>
          </a:xfrm>
        </p:spPr>
        <p:txBody>
          <a:bodyPr anchor="t"/>
          <a:lstStyle/>
          <a:p>
            <a:r>
              <a:rPr lang="en-US" altLang="en-US" dirty="0"/>
              <a:t>Two ways to reduce the quantity of smoking demanded, Part 2</a:t>
            </a:r>
          </a:p>
        </p:txBody>
      </p:sp>
      <p:sp>
        <p:nvSpPr>
          <p:cNvPr id="30723" name="Content Placeholder 1"/>
          <p:cNvSpPr>
            <a:spLocks noGrp="1"/>
          </p:cNvSpPr>
          <p:nvPr>
            <p:ph idx="1"/>
          </p:nvPr>
        </p:nvSpPr>
        <p:spPr>
          <a:xfrm>
            <a:off x="486973" y="1371600"/>
            <a:ext cx="8458200" cy="4343400"/>
          </a:xfrm>
        </p:spPr>
        <p:txBody>
          <a:bodyPr/>
          <a:lstStyle/>
          <a:p>
            <a:pPr marL="514350" indent="-514350">
              <a:buFontTx/>
              <a:buAutoNum type="arabicPeriod"/>
            </a:pPr>
            <a:r>
              <a:rPr lang="en-US" altLang="en-US" sz="3200" dirty="0"/>
              <a:t>Shift the demand curve for cigarettes and other tobacco products </a:t>
            </a:r>
          </a:p>
          <a:p>
            <a:pPr lvl="1"/>
            <a:r>
              <a:rPr lang="en-US" altLang="en-US" sz="2800" dirty="0"/>
              <a:t>Public service announcements</a:t>
            </a:r>
          </a:p>
          <a:p>
            <a:pPr lvl="1"/>
            <a:r>
              <a:rPr lang="en-US" altLang="en-US" sz="2800" dirty="0"/>
              <a:t>Mandatory health warnings on cigarette packages</a:t>
            </a:r>
          </a:p>
          <a:p>
            <a:pPr lvl="1"/>
            <a:r>
              <a:rPr lang="en-US" altLang="en-US" sz="2800" dirty="0"/>
              <a:t>Prohibition of cigarette advertising on television</a:t>
            </a:r>
          </a:p>
          <a:p>
            <a:pPr marL="514350" indent="-514350"/>
            <a:r>
              <a:rPr lang="en-US" altLang="en-US" sz="3200" dirty="0"/>
              <a:t>If successful</a:t>
            </a:r>
          </a:p>
          <a:p>
            <a:pPr lvl="1"/>
            <a:r>
              <a:rPr lang="en-US" altLang="en-US" sz="2800" dirty="0"/>
              <a:t>Shift demand curve to the left</a:t>
            </a:r>
          </a:p>
        </p:txBody>
      </p:sp>
      <p:sp>
        <p:nvSpPr>
          <p:cNvPr id="30724" name="Footer Placeholder 4"/>
          <p:cNvSpPr>
            <a:spLocks noGrp="1"/>
          </p:cNvSpPr>
          <p:nvPr>
            <p:ph type="ftr" sz="quarter" idx="11"/>
          </p:nvPr>
        </p:nvSpPr>
        <p:spPr bwMode="auto">
          <a:xfrm>
            <a:off x="0" y="6400801"/>
            <a:ext cx="845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altLang="en-US" sz="11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0725"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algn="ctr" eaLnBrk="1" hangingPunct="1"/>
            <a:fld id="{61E3BDF1-68AD-4E22-AECB-47BCC7C1E2C4}" type="slidenum">
              <a:rPr lang="en-US" altLang="en-US" sz="1200" smtClean="0">
                <a:solidFill>
                  <a:srgbClr val="002060"/>
                </a:solidFill>
              </a:rPr>
              <a:pPr algn="ctr" eaLnBrk="1" hangingPunct="1"/>
              <a:t>22</a:t>
            </a:fld>
            <a:endParaRPr lang="en-US" altLang="en-US" sz="1200">
              <a:solidFill>
                <a:srgbClr val="002060"/>
              </a:solidFill>
            </a:endParaRPr>
          </a:p>
        </p:txBody>
      </p:sp>
    </p:spTree>
    <p:extLst>
      <p:ext uri="{BB962C8B-B14F-4D97-AF65-F5344CB8AC3E}">
        <p14:creationId xmlns:p14="http://schemas.microsoft.com/office/powerpoint/2010/main" val="4148188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2"/>
          <p:cNvSpPr>
            <a:spLocks noGrp="1"/>
          </p:cNvSpPr>
          <p:nvPr>
            <p:ph type="title"/>
          </p:nvPr>
        </p:nvSpPr>
        <p:spPr>
          <a:xfrm>
            <a:off x="506413" y="0"/>
            <a:ext cx="8450262" cy="1066800"/>
          </a:xfrm>
        </p:spPr>
        <p:txBody>
          <a:bodyPr anchor="t"/>
          <a:lstStyle/>
          <a:p>
            <a:r>
              <a:rPr lang="en-US" altLang="en-US" dirty="0"/>
              <a:t>Two ways to reduce the quantity of smoking demanded, Part 3</a:t>
            </a:r>
          </a:p>
        </p:txBody>
      </p:sp>
      <p:sp>
        <p:nvSpPr>
          <p:cNvPr id="31747" name="Content Placeholder 1"/>
          <p:cNvSpPr>
            <a:spLocks noGrp="1"/>
          </p:cNvSpPr>
          <p:nvPr>
            <p:ph idx="1"/>
          </p:nvPr>
        </p:nvSpPr>
        <p:spPr>
          <a:xfrm>
            <a:off x="304800" y="1162228"/>
            <a:ext cx="8458200" cy="4400371"/>
          </a:xfrm>
        </p:spPr>
        <p:txBody>
          <a:bodyPr/>
          <a:lstStyle/>
          <a:p>
            <a:pPr marL="514350" indent="-514350">
              <a:buFontTx/>
              <a:buAutoNum type="arabicPeriod" startAt="2"/>
            </a:pPr>
            <a:r>
              <a:rPr lang="en-US" altLang="en-US" sz="3200" dirty="0"/>
              <a:t>Try to raise the price of cigarettes</a:t>
            </a:r>
          </a:p>
          <a:p>
            <a:pPr lvl="1"/>
            <a:r>
              <a:rPr lang="en-US" altLang="en-US" sz="2800" dirty="0"/>
              <a:t>Tax the manufacturer: higher price</a:t>
            </a:r>
          </a:p>
          <a:p>
            <a:pPr lvl="1"/>
            <a:r>
              <a:rPr lang="en-US" altLang="en-US" sz="2800" dirty="0"/>
              <a:t>Movement along demand curve</a:t>
            </a:r>
          </a:p>
          <a:p>
            <a:pPr lvl="2"/>
            <a:r>
              <a:rPr lang="en-US" altLang="en-US" sz="2400" dirty="0"/>
              <a:t>10% </a:t>
            </a:r>
            <a:r>
              <a:rPr lang="en-US" altLang="en-US" sz="3200" b="1" dirty="0"/>
              <a:t>↑</a:t>
            </a:r>
            <a:r>
              <a:rPr lang="en-US" altLang="en-US" sz="3200" dirty="0"/>
              <a:t> </a:t>
            </a:r>
            <a:r>
              <a:rPr lang="en-US" altLang="en-US" sz="2400" dirty="0"/>
              <a:t>in price </a:t>
            </a:r>
            <a:r>
              <a:rPr lang="en-US" altLang="en-US" sz="3200" b="1" dirty="0">
                <a:cs typeface="Arial" charset="0"/>
              </a:rPr>
              <a:t>→</a:t>
            </a:r>
            <a:r>
              <a:rPr lang="en-US" altLang="en-US" sz="2400" dirty="0"/>
              <a:t> 4% </a:t>
            </a:r>
            <a:r>
              <a:rPr lang="en-US" altLang="en-US" sz="3200" b="1" dirty="0"/>
              <a:t>↓</a:t>
            </a:r>
            <a:r>
              <a:rPr lang="en-US" altLang="en-US" sz="2400" dirty="0"/>
              <a:t> in smoking</a:t>
            </a:r>
          </a:p>
          <a:p>
            <a:pPr lvl="2"/>
            <a:r>
              <a:rPr lang="en-US" altLang="en-US" sz="2400" dirty="0"/>
              <a:t>Teenagers: 10% </a:t>
            </a:r>
            <a:r>
              <a:rPr lang="en-US" altLang="en-US" sz="3200" b="1" dirty="0"/>
              <a:t>↑</a:t>
            </a:r>
            <a:r>
              <a:rPr lang="en-US" altLang="en-US" sz="3200" dirty="0"/>
              <a:t> </a:t>
            </a:r>
            <a:r>
              <a:rPr lang="en-US" altLang="en-US" sz="2400" dirty="0"/>
              <a:t>in price </a:t>
            </a:r>
            <a:r>
              <a:rPr lang="en-US" altLang="en-US" sz="3200" b="1" dirty="0"/>
              <a:t>→</a:t>
            </a:r>
            <a:r>
              <a:rPr lang="en-US" altLang="en-US" sz="2400" dirty="0"/>
              <a:t> 12% </a:t>
            </a:r>
            <a:r>
              <a:rPr lang="en-US" altLang="en-US" sz="3200" b="1" dirty="0"/>
              <a:t>↓</a:t>
            </a:r>
            <a:r>
              <a:rPr lang="en-US" altLang="en-US" sz="2400" dirty="0"/>
              <a:t> in smoking</a:t>
            </a:r>
          </a:p>
          <a:p>
            <a:pPr marL="514350" indent="-514350"/>
            <a:r>
              <a:rPr lang="en-US" altLang="en-US" sz="3200" dirty="0"/>
              <a:t>Demand for cigarettes vs. demand for marijuana </a:t>
            </a:r>
          </a:p>
          <a:p>
            <a:pPr lvl="1"/>
            <a:r>
              <a:rPr lang="en-US" altLang="en-US" sz="2800" dirty="0"/>
              <a:t>Appear to be complements</a:t>
            </a:r>
          </a:p>
        </p:txBody>
      </p:sp>
      <p:sp>
        <p:nvSpPr>
          <p:cNvPr id="31748" name="Footer Placeholder 4"/>
          <p:cNvSpPr>
            <a:spLocks noGrp="1"/>
          </p:cNvSpPr>
          <p:nvPr>
            <p:ph type="ftr" sz="quarter" idx="11"/>
          </p:nvPr>
        </p:nvSpPr>
        <p:spPr bwMode="auto">
          <a:xfrm>
            <a:off x="0" y="6400801"/>
            <a:ext cx="8534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1749"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algn="ctr" eaLnBrk="1" hangingPunct="1"/>
            <a:fld id="{91418ABC-5523-4DC2-BF88-4C815223DAA7}" type="slidenum">
              <a:rPr lang="en-US" altLang="en-US" sz="1200" smtClean="0">
                <a:solidFill>
                  <a:srgbClr val="002060"/>
                </a:solidFill>
              </a:rPr>
              <a:pPr algn="ctr" eaLnBrk="1" hangingPunct="1"/>
              <a:t>23</a:t>
            </a:fld>
            <a:endParaRPr lang="en-US" altLang="en-US" sz="1200">
              <a:solidFill>
                <a:srgbClr val="002060"/>
              </a:solidFill>
            </a:endParaRPr>
          </a:p>
        </p:txBody>
      </p:sp>
    </p:spTree>
    <p:extLst>
      <p:ext uri="{BB962C8B-B14F-4D97-AF65-F5344CB8AC3E}">
        <p14:creationId xmlns:p14="http://schemas.microsoft.com/office/powerpoint/2010/main" val="41499423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209550" y="0"/>
            <a:ext cx="8770938" cy="914400"/>
          </a:xfrm>
        </p:spPr>
        <p:txBody>
          <a:bodyPr/>
          <a:lstStyle/>
          <a:p>
            <a:r>
              <a:rPr lang="en-US" altLang="en-US" dirty="0"/>
              <a:t>Figure 4</a:t>
            </a:r>
            <a:r>
              <a:rPr lang="en-US" altLang="en-US" baseline="0" dirty="0"/>
              <a:t> </a:t>
            </a:r>
            <a:r>
              <a:rPr lang="en-US" altLang="en-US" sz="2800" dirty="0"/>
              <a:t>Shifts in the Demand Curve versus Movements along the Demand Curve (a)</a:t>
            </a:r>
          </a:p>
        </p:txBody>
      </p:sp>
      <p:pic>
        <p:nvPicPr>
          <p:cNvPr id="16" name="Picture 1" descr="Graph of a shift in the demand curve. The x axis is number of cigarettes smoked per day from 0 to 20, and the y axis is price of cigarettes per pack. There are two diagonal lines; they both stretch from top left to bottom right. The line labeled D subscript 1 baseline passes through point A located at 20 and 4 dollars, and the line labeled D subscript 2 baseline passes through point B located at 10 and 4 dollars. The shift of demand curve to the left from D subscript 1 to D subscript 2 is due to a policy to discourage smoking. ">
            <a:extLst>
              <a:ext uri="{FF2B5EF4-FFF2-40B4-BE49-F238E27FC236}">
                <a16:creationId xmlns:a16="http://schemas.microsoft.com/office/drawing/2014/main" id="{0A8BDBA2-A18F-4378-8D49-8277759B8356}"/>
              </a:ext>
            </a:extLst>
          </p:cNvPr>
          <p:cNvPicPr>
            <a:picLocks noChangeAspect="1"/>
          </p:cNvPicPr>
          <p:nvPr/>
        </p:nvPicPr>
        <p:blipFill>
          <a:blip r:embed="rId2"/>
          <a:stretch>
            <a:fillRect/>
          </a:stretch>
        </p:blipFill>
        <p:spPr>
          <a:xfrm>
            <a:off x="533400" y="1219200"/>
            <a:ext cx="4152900" cy="4191000"/>
          </a:xfrm>
          <a:prstGeom prst="rect">
            <a:avLst/>
          </a:prstGeom>
        </p:spPr>
      </p:pic>
      <p:sp>
        <p:nvSpPr>
          <p:cNvPr id="32" name="Text Placeholder 31"/>
          <p:cNvSpPr>
            <a:spLocks noGrp="1"/>
          </p:cNvSpPr>
          <p:nvPr>
            <p:ph type="body" sz="quarter" idx="12"/>
          </p:nvPr>
        </p:nvSpPr>
        <p:spPr>
          <a:xfrm>
            <a:off x="5029200" y="1773126"/>
            <a:ext cx="3771900" cy="3103674"/>
          </a:xfrm>
        </p:spPr>
        <p:txBody>
          <a:bodyPr/>
          <a:lstStyle/>
          <a:p>
            <a:r>
              <a:rPr lang="en-US" dirty="0"/>
              <a:t>If warnings on cigarette packages convince smokers to smoke less, the demand curve for cigarettes shifts to the left. </a:t>
            </a:r>
          </a:p>
          <a:p>
            <a:r>
              <a:rPr lang="en-US" dirty="0"/>
              <a:t>In panel (a), the demand curve shifts from D</a:t>
            </a:r>
            <a:r>
              <a:rPr lang="en-US" baseline="-25000" dirty="0"/>
              <a:t>1</a:t>
            </a:r>
            <a:r>
              <a:rPr lang="en-US" dirty="0"/>
              <a:t> to D</a:t>
            </a:r>
            <a:r>
              <a:rPr lang="en-US" baseline="-25000" dirty="0"/>
              <a:t>2</a:t>
            </a:r>
            <a:r>
              <a:rPr lang="en-US" dirty="0"/>
              <a:t>. </a:t>
            </a:r>
          </a:p>
          <a:p>
            <a:r>
              <a:rPr lang="en-US" dirty="0"/>
              <a:t>At a price of $4.00 per pack, the quantity demanded falls from 20 to 10 cigarettes per day, as reflected by the shift from point A to point B.</a:t>
            </a:r>
          </a:p>
        </p:txBody>
      </p:sp>
      <p:sp>
        <p:nvSpPr>
          <p:cNvPr id="32771" name="Footer Placeholder 3"/>
          <p:cNvSpPr>
            <a:spLocks noGrp="1"/>
          </p:cNvSpPr>
          <p:nvPr>
            <p:ph type="ftr" sz="quarter" idx="14"/>
          </p:nvPr>
        </p:nvSpPr>
        <p:spPr bwMode="auto">
          <a:xfrm>
            <a:off x="1" y="6400800"/>
            <a:ext cx="8458200" cy="452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2803" name="Slide Number Placeholder 31"/>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68CE2C6B-98B6-4F9F-8564-F6FFC52FB5FF}" type="slidenum">
              <a:rPr lang="en-US" altLang="en-US" smtClean="0">
                <a:solidFill>
                  <a:srgbClr val="002060"/>
                </a:solidFill>
              </a:rPr>
              <a:pPr algn="ctr" eaLnBrk="1" hangingPunct="1"/>
              <a:t>24</a:t>
            </a:fld>
            <a:endParaRPr lang="en-US" altLang="en-US">
              <a:solidFill>
                <a:srgbClr val="002060"/>
              </a:solidFill>
            </a:endParaRPr>
          </a:p>
        </p:txBody>
      </p:sp>
    </p:spTree>
    <p:extLst>
      <p:ext uri="{BB962C8B-B14F-4D97-AF65-F5344CB8AC3E}">
        <p14:creationId xmlns:p14="http://schemas.microsoft.com/office/powerpoint/2010/main" val="3024632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209550" y="0"/>
            <a:ext cx="8770938" cy="914400"/>
          </a:xfrm>
        </p:spPr>
        <p:txBody>
          <a:bodyPr/>
          <a:lstStyle/>
          <a:p>
            <a:r>
              <a:rPr lang="en-US" altLang="en-US" dirty="0"/>
              <a:t>Figure 4</a:t>
            </a:r>
            <a:r>
              <a:rPr lang="en-US" altLang="en-US" baseline="0" dirty="0"/>
              <a:t> </a:t>
            </a:r>
            <a:r>
              <a:rPr lang="en-US" altLang="en-US" sz="2800" dirty="0"/>
              <a:t>Shifts in the Demand Curve versus Movements along the Demand Curve (b)</a:t>
            </a:r>
          </a:p>
        </p:txBody>
      </p:sp>
      <p:sp>
        <p:nvSpPr>
          <p:cNvPr id="32" name="Text Placeholder 31"/>
          <p:cNvSpPr>
            <a:spLocks noGrp="1"/>
          </p:cNvSpPr>
          <p:nvPr>
            <p:ph type="body" sz="quarter" idx="12"/>
          </p:nvPr>
        </p:nvSpPr>
        <p:spPr>
          <a:xfrm>
            <a:off x="380999" y="1824038"/>
            <a:ext cx="3672386" cy="2976562"/>
          </a:xfrm>
        </p:spPr>
        <p:txBody>
          <a:bodyPr/>
          <a:lstStyle/>
          <a:p>
            <a:r>
              <a:rPr lang="en-US" dirty="0"/>
              <a:t>By contrast, if a tax raises the price of cigarettes, the demand curve does not shift. </a:t>
            </a:r>
          </a:p>
          <a:p>
            <a:r>
              <a:rPr lang="en-US" dirty="0"/>
              <a:t>Instead, we observe a movement to a different point on the demand curve.</a:t>
            </a:r>
          </a:p>
          <a:p>
            <a:r>
              <a:rPr lang="en-US" dirty="0"/>
              <a:t>In panel (b), when the price rises from $4.00 to $8.00, the quantity demanded falls from 20 to 12 cigarettes per day, as reflected by the movement from point A to point C.</a:t>
            </a:r>
          </a:p>
        </p:txBody>
      </p:sp>
      <p:pic>
        <p:nvPicPr>
          <p:cNvPr id="2" name="Picture 1" descr="Line graph of a movement along the demand curve. The x axis is number of cigarettes smoked per day, and the y axis is price of cigarettes per pack. There is a diagonal line; it stretches from top left to bottom right. The line is labeled D subscript 1, and it passes through point C located at 12 and 8 dollars and point A located at 20 and 4 dollars. A tax that raises the price of cigarettes results in a movement along the demand curve from point A to point C.">
            <a:extLst>
              <a:ext uri="{FF2B5EF4-FFF2-40B4-BE49-F238E27FC236}">
                <a16:creationId xmlns:a16="http://schemas.microsoft.com/office/drawing/2014/main" id="{FB999F50-AD03-416F-A863-FB7DB7FAB85E}"/>
              </a:ext>
            </a:extLst>
          </p:cNvPr>
          <p:cNvPicPr>
            <a:picLocks noChangeAspect="1"/>
          </p:cNvPicPr>
          <p:nvPr/>
        </p:nvPicPr>
        <p:blipFill>
          <a:blip r:embed="rId2"/>
          <a:stretch>
            <a:fillRect/>
          </a:stretch>
        </p:blipFill>
        <p:spPr>
          <a:xfrm>
            <a:off x="4436763" y="1219200"/>
            <a:ext cx="4181475" cy="4210050"/>
          </a:xfrm>
          <a:prstGeom prst="rect">
            <a:avLst/>
          </a:prstGeom>
        </p:spPr>
      </p:pic>
      <p:sp>
        <p:nvSpPr>
          <p:cNvPr id="32771" name="Footer Placeholder 3"/>
          <p:cNvSpPr>
            <a:spLocks noGrp="1"/>
          </p:cNvSpPr>
          <p:nvPr>
            <p:ph type="ftr" sz="quarter" idx="14"/>
          </p:nvPr>
        </p:nvSpPr>
        <p:spPr bwMode="auto">
          <a:xfrm>
            <a:off x="0" y="6400800"/>
            <a:ext cx="8534400" cy="452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2803" name="Slide Number Placeholder 31"/>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68CE2C6B-98B6-4F9F-8564-F6FFC52FB5FF}" type="slidenum">
              <a:rPr lang="en-US" altLang="en-US" smtClean="0">
                <a:solidFill>
                  <a:srgbClr val="002060"/>
                </a:solidFill>
              </a:rPr>
              <a:pPr algn="ctr" eaLnBrk="1" hangingPunct="1"/>
              <a:t>25</a:t>
            </a:fld>
            <a:endParaRPr lang="en-US" altLang="en-US">
              <a:solidFill>
                <a:srgbClr val="002060"/>
              </a:solidFill>
            </a:endParaRPr>
          </a:p>
        </p:txBody>
      </p:sp>
    </p:spTree>
    <p:extLst>
      <p:ext uri="{BB962C8B-B14F-4D97-AF65-F5344CB8AC3E}">
        <p14:creationId xmlns:p14="http://schemas.microsoft.com/office/powerpoint/2010/main" val="27543209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wrap="square" anchor="t"/>
          <a:lstStyle/>
          <a:p>
            <a:r>
              <a:rPr lang="en-US" altLang="en-US" dirty="0"/>
              <a:t>Supply,</a:t>
            </a:r>
            <a:r>
              <a:rPr lang="en-US" altLang="en-US" baseline="0" dirty="0"/>
              <a:t> Part 1</a:t>
            </a:r>
            <a:endParaRPr lang="en-US" altLang="en-US" dirty="0"/>
          </a:p>
        </p:txBody>
      </p:sp>
      <p:sp>
        <p:nvSpPr>
          <p:cNvPr id="33795" name="Content Placeholder 2"/>
          <p:cNvSpPr>
            <a:spLocks noGrp="1"/>
          </p:cNvSpPr>
          <p:nvPr>
            <p:ph idx="1"/>
          </p:nvPr>
        </p:nvSpPr>
        <p:spPr>
          <a:xfrm>
            <a:off x="277813" y="1025525"/>
            <a:ext cx="8588375" cy="5070475"/>
          </a:xfrm>
        </p:spPr>
        <p:txBody>
          <a:bodyPr/>
          <a:lstStyle/>
          <a:p>
            <a:r>
              <a:rPr lang="en-US" altLang="en-US" dirty="0"/>
              <a:t>Quantity supplied</a:t>
            </a:r>
          </a:p>
          <a:p>
            <a:pPr lvl="1"/>
            <a:r>
              <a:rPr lang="en-US" altLang="en-US" dirty="0"/>
              <a:t>Amount of a good</a:t>
            </a:r>
          </a:p>
          <a:p>
            <a:pPr lvl="1"/>
            <a:r>
              <a:rPr lang="en-US" altLang="en-US" dirty="0"/>
              <a:t>Sellers are willing and able to sell</a:t>
            </a:r>
          </a:p>
          <a:p>
            <a:r>
              <a:rPr lang="en-US" altLang="en-US" dirty="0"/>
              <a:t>Law of supply</a:t>
            </a:r>
          </a:p>
          <a:p>
            <a:pPr lvl="1"/>
            <a:r>
              <a:rPr lang="en-US" altLang="en-US" dirty="0"/>
              <a:t>Other things equal</a:t>
            </a:r>
          </a:p>
          <a:p>
            <a:pPr lvl="1"/>
            <a:r>
              <a:rPr lang="en-US" altLang="en-US" dirty="0"/>
              <a:t>When the price of a good rises, the  quantity supplied of the good also rises</a:t>
            </a:r>
          </a:p>
          <a:p>
            <a:pPr lvl="1"/>
            <a:r>
              <a:rPr lang="en-US" altLang="en-US" dirty="0"/>
              <a:t>When the price falls, the quantity supplied falls as well</a:t>
            </a:r>
          </a:p>
        </p:txBody>
      </p:sp>
      <p:sp>
        <p:nvSpPr>
          <p:cNvPr id="33796" name="Footer Placeholder 4"/>
          <p:cNvSpPr>
            <a:spLocks noGrp="1"/>
          </p:cNvSpPr>
          <p:nvPr>
            <p:ph type="ftr" sz="quarter" idx="11"/>
          </p:nvPr>
        </p:nvSpPr>
        <p:spPr bwMode="auto">
          <a:xfrm>
            <a:off x="0" y="6359857"/>
            <a:ext cx="84582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3797"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44753B74-892C-4071-A81F-01878DFE699C}" type="slidenum">
              <a:rPr lang="en-US" altLang="en-US" sz="1200" smtClean="0">
                <a:solidFill>
                  <a:srgbClr val="002060"/>
                </a:solidFill>
              </a:rPr>
              <a:pPr algn="ctr" eaLnBrk="1" hangingPunct="1"/>
              <a:t>26</a:t>
            </a:fld>
            <a:endParaRPr lang="en-US" altLang="en-US" sz="1200">
              <a:solidFill>
                <a:srgbClr val="002060"/>
              </a:solidFill>
            </a:endParaRPr>
          </a:p>
        </p:txBody>
      </p:sp>
    </p:spTree>
    <p:extLst>
      <p:ext uri="{BB962C8B-B14F-4D97-AF65-F5344CB8AC3E}">
        <p14:creationId xmlns:p14="http://schemas.microsoft.com/office/powerpoint/2010/main" val="4081470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wrap="square" anchor="t"/>
          <a:lstStyle/>
          <a:p>
            <a:r>
              <a:rPr lang="en-US" altLang="en-US" dirty="0"/>
              <a:t>Supply,</a:t>
            </a:r>
            <a:r>
              <a:rPr lang="en-US" altLang="en-US" baseline="0" dirty="0"/>
              <a:t> Part 2</a:t>
            </a:r>
            <a:endParaRPr lang="en-US" altLang="en-US" dirty="0"/>
          </a:p>
        </p:txBody>
      </p:sp>
      <p:sp>
        <p:nvSpPr>
          <p:cNvPr id="34819" name="Content Placeholder 2"/>
          <p:cNvSpPr>
            <a:spLocks noGrp="1"/>
          </p:cNvSpPr>
          <p:nvPr>
            <p:ph idx="1"/>
          </p:nvPr>
        </p:nvSpPr>
        <p:spPr>
          <a:xfrm>
            <a:off x="277813" y="1025525"/>
            <a:ext cx="8588375" cy="5070475"/>
          </a:xfrm>
        </p:spPr>
        <p:txBody>
          <a:bodyPr/>
          <a:lstStyle/>
          <a:p>
            <a:r>
              <a:rPr lang="en-US" altLang="en-US" dirty="0"/>
              <a:t>Supply</a:t>
            </a:r>
          </a:p>
          <a:p>
            <a:pPr lvl="1"/>
            <a:r>
              <a:rPr lang="en-US" altLang="en-US" dirty="0"/>
              <a:t>Relationship between the price of a good and the quantity supplied</a:t>
            </a:r>
          </a:p>
          <a:p>
            <a:pPr lvl="1"/>
            <a:r>
              <a:rPr lang="en-US" altLang="en-US" dirty="0"/>
              <a:t>Supply schedule: a table</a:t>
            </a:r>
          </a:p>
          <a:p>
            <a:pPr lvl="1"/>
            <a:r>
              <a:rPr lang="en-US" altLang="en-US" dirty="0"/>
              <a:t>Supply curve: a graph</a:t>
            </a:r>
          </a:p>
          <a:p>
            <a:pPr lvl="2"/>
            <a:r>
              <a:rPr lang="en-US" altLang="en-US" dirty="0"/>
              <a:t>Price on the vertical axis</a:t>
            </a:r>
          </a:p>
          <a:p>
            <a:pPr lvl="2"/>
            <a:r>
              <a:rPr lang="en-US" altLang="en-US" dirty="0"/>
              <a:t>Quantity on the horizontal axis</a:t>
            </a:r>
          </a:p>
          <a:p>
            <a:r>
              <a:rPr lang="en-US" altLang="en-US" dirty="0"/>
              <a:t>Individual supply</a:t>
            </a:r>
          </a:p>
          <a:p>
            <a:pPr lvl="1"/>
            <a:r>
              <a:rPr lang="en-US" altLang="en-US" dirty="0"/>
              <a:t>A seller’s individual supply </a:t>
            </a:r>
          </a:p>
        </p:txBody>
      </p:sp>
      <p:sp>
        <p:nvSpPr>
          <p:cNvPr id="34820" name="Footer Placeholder 4"/>
          <p:cNvSpPr>
            <a:spLocks noGrp="1"/>
          </p:cNvSpPr>
          <p:nvPr>
            <p:ph type="ftr" sz="quarter" idx="11"/>
          </p:nvPr>
        </p:nvSpPr>
        <p:spPr bwMode="auto">
          <a:xfrm>
            <a:off x="0" y="6359857"/>
            <a:ext cx="84582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4821"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B9B11B12-C4B6-49B5-B293-5EED837A0C48}" type="slidenum">
              <a:rPr lang="en-US" altLang="en-US" sz="1200" smtClean="0">
                <a:solidFill>
                  <a:srgbClr val="002060"/>
                </a:solidFill>
              </a:rPr>
              <a:pPr algn="ctr" eaLnBrk="1" hangingPunct="1"/>
              <a:t>27</a:t>
            </a:fld>
            <a:endParaRPr lang="en-US" altLang="en-US" sz="1200">
              <a:solidFill>
                <a:srgbClr val="002060"/>
              </a:solidFill>
            </a:endParaRPr>
          </a:p>
        </p:txBody>
      </p:sp>
    </p:spTree>
    <p:extLst>
      <p:ext uri="{BB962C8B-B14F-4D97-AF65-F5344CB8AC3E}">
        <p14:creationId xmlns:p14="http://schemas.microsoft.com/office/powerpoint/2010/main" val="9794476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dirty="0"/>
              <a:t>Figure 5</a:t>
            </a:r>
            <a:r>
              <a:rPr lang="en-US" altLang="en-US" baseline="0" dirty="0"/>
              <a:t> </a:t>
            </a:r>
            <a:r>
              <a:rPr lang="en-US" altLang="en-US" sz="2800" dirty="0"/>
              <a:t>Ben’s Supply Schedule and Supply Curve</a:t>
            </a:r>
          </a:p>
        </p:txBody>
      </p:sp>
      <p:graphicFrame>
        <p:nvGraphicFramePr>
          <p:cNvPr id="6" name="Table 5" descr="Table of Ben’s supply schedule. There are two columns and eight rows with column headers price of ice-cream cone and quantity of cones supplied."/>
          <p:cNvGraphicFramePr>
            <a:graphicFrameLocks noGrp="1"/>
          </p:cNvGraphicFramePr>
          <p:nvPr>
            <p:extLst>
              <p:ext uri="{D42A27DB-BD31-4B8C-83A1-F6EECF244321}">
                <p14:modId xmlns:p14="http://schemas.microsoft.com/office/powerpoint/2010/main" val="507450537"/>
              </p:ext>
            </p:extLst>
          </p:nvPr>
        </p:nvGraphicFramePr>
        <p:xfrm>
          <a:off x="358775" y="1301750"/>
          <a:ext cx="2576513" cy="2925976"/>
        </p:xfrm>
        <a:graphic>
          <a:graphicData uri="http://schemas.openxmlformats.org/drawingml/2006/table">
            <a:tbl>
              <a:tblPr firstRow="1">
                <a:tableStyleId>{5C22544A-7EE6-4342-B048-85BDC9FD1C3A}</a:tableStyleId>
              </a:tblPr>
              <a:tblGrid>
                <a:gridCol w="1313666">
                  <a:extLst>
                    <a:ext uri="{9D8B030D-6E8A-4147-A177-3AD203B41FA5}">
                      <a16:colId xmlns:a16="http://schemas.microsoft.com/office/drawing/2014/main" val="20000"/>
                    </a:ext>
                  </a:extLst>
                </a:gridCol>
                <a:gridCol w="1262847">
                  <a:extLst>
                    <a:ext uri="{9D8B030D-6E8A-4147-A177-3AD203B41FA5}">
                      <a16:colId xmlns:a16="http://schemas.microsoft.com/office/drawing/2014/main" val="20001"/>
                    </a:ext>
                  </a:extLst>
                </a:gridCol>
              </a:tblGrid>
              <a:tr h="914284">
                <a:tc>
                  <a:txBody>
                    <a:bodyPr/>
                    <a:lstStyle/>
                    <a:p>
                      <a:pPr algn="ctr"/>
                      <a:r>
                        <a:rPr lang="en-US" sz="1800" b="1" dirty="0">
                          <a:solidFill>
                            <a:schemeClr val="tx1"/>
                          </a:solidFill>
                        </a:rPr>
                        <a:t>Price of</a:t>
                      </a:r>
                    </a:p>
                    <a:p>
                      <a:pPr algn="ctr"/>
                      <a:r>
                        <a:rPr lang="en-US" sz="1800" b="1" dirty="0">
                          <a:solidFill>
                            <a:schemeClr val="tx1"/>
                          </a:solidFill>
                        </a:rPr>
                        <a:t>Ice-cream</a:t>
                      </a:r>
                    </a:p>
                    <a:p>
                      <a:pPr algn="ctr"/>
                      <a:r>
                        <a:rPr lang="en-US" sz="1800" b="1" baseline="0" dirty="0">
                          <a:solidFill>
                            <a:schemeClr val="tx1"/>
                          </a:solidFill>
                        </a:rPr>
                        <a:t>Cone</a:t>
                      </a:r>
                      <a:endParaRPr lang="en-US" sz="1800" b="1" dirty="0">
                        <a:solidFill>
                          <a:schemeClr val="tx1"/>
                        </a:solidFill>
                      </a:endParaRPr>
                    </a:p>
                  </a:txBody>
                  <a:tcPr marL="91474" marR="91474" marT="45694" marB="4569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1" dirty="0">
                          <a:solidFill>
                            <a:schemeClr val="tx1"/>
                          </a:solidFill>
                        </a:rPr>
                        <a:t>Quantity </a:t>
                      </a:r>
                    </a:p>
                    <a:p>
                      <a:pPr algn="ctr"/>
                      <a:r>
                        <a:rPr lang="en-US" sz="1800" b="1" dirty="0">
                          <a:solidFill>
                            <a:schemeClr val="tx1"/>
                          </a:solidFill>
                        </a:rPr>
                        <a:t>Of Cones</a:t>
                      </a:r>
                    </a:p>
                    <a:p>
                      <a:pPr algn="ctr"/>
                      <a:r>
                        <a:rPr lang="en-US" sz="1800" b="1" dirty="0">
                          <a:solidFill>
                            <a:schemeClr val="tx1"/>
                          </a:solidFill>
                        </a:rPr>
                        <a:t>Supplied</a:t>
                      </a:r>
                    </a:p>
                  </a:txBody>
                  <a:tcPr marL="91474" marR="91474" marT="45694" marB="4569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011479">
                <a:tc>
                  <a:txBody>
                    <a:bodyPr/>
                    <a:lstStyle/>
                    <a:p>
                      <a:pPr algn="ctr"/>
                      <a:r>
                        <a:rPr lang="en-US" sz="1800" dirty="0">
                          <a:solidFill>
                            <a:schemeClr val="tx1"/>
                          </a:solidFill>
                        </a:rPr>
                        <a:t>$0.00</a:t>
                      </a:r>
                    </a:p>
                    <a:p>
                      <a:pPr algn="ctr"/>
                      <a:r>
                        <a:rPr lang="en-US" sz="1800" dirty="0">
                          <a:solidFill>
                            <a:schemeClr val="tx1"/>
                          </a:solidFill>
                        </a:rPr>
                        <a:t>0.50</a:t>
                      </a:r>
                    </a:p>
                    <a:p>
                      <a:pPr algn="ctr"/>
                      <a:r>
                        <a:rPr lang="en-US" sz="1800" dirty="0">
                          <a:solidFill>
                            <a:schemeClr val="tx1"/>
                          </a:solidFill>
                        </a:rPr>
                        <a:t>1.00</a:t>
                      </a:r>
                    </a:p>
                    <a:p>
                      <a:pPr algn="ctr"/>
                      <a:r>
                        <a:rPr lang="en-US" sz="1800" dirty="0">
                          <a:solidFill>
                            <a:schemeClr val="tx1"/>
                          </a:solidFill>
                        </a:rPr>
                        <a:t>1.50</a:t>
                      </a:r>
                    </a:p>
                    <a:p>
                      <a:pPr algn="ctr"/>
                      <a:r>
                        <a:rPr lang="en-US" sz="1800" dirty="0">
                          <a:solidFill>
                            <a:schemeClr val="tx1"/>
                          </a:solidFill>
                        </a:rPr>
                        <a:t>2.00</a:t>
                      </a:r>
                    </a:p>
                    <a:p>
                      <a:pPr algn="ctr"/>
                      <a:r>
                        <a:rPr lang="en-US" sz="1800" dirty="0">
                          <a:solidFill>
                            <a:schemeClr val="tx1"/>
                          </a:solidFill>
                        </a:rPr>
                        <a:t>2.50</a:t>
                      </a:r>
                    </a:p>
                    <a:p>
                      <a:pPr algn="ctr"/>
                      <a:r>
                        <a:rPr lang="en-US" sz="1800" dirty="0">
                          <a:solidFill>
                            <a:schemeClr val="tx1"/>
                          </a:solidFill>
                        </a:rPr>
                        <a:t>3.00</a:t>
                      </a:r>
                    </a:p>
                  </a:txBody>
                  <a:tcPr marL="91474" marR="91474" marT="45694" marB="4569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800" dirty="0">
                          <a:solidFill>
                            <a:schemeClr val="tx1"/>
                          </a:solidFill>
                        </a:rPr>
                        <a:t>0 cones</a:t>
                      </a:r>
                    </a:p>
                    <a:p>
                      <a:pPr algn="ctr"/>
                      <a:r>
                        <a:rPr lang="en-US" sz="1800" dirty="0">
                          <a:solidFill>
                            <a:schemeClr val="tx1"/>
                          </a:solidFill>
                        </a:rPr>
                        <a:t>0</a:t>
                      </a:r>
                    </a:p>
                    <a:p>
                      <a:pPr algn="ctr"/>
                      <a:r>
                        <a:rPr lang="en-US" sz="1800" dirty="0">
                          <a:solidFill>
                            <a:schemeClr val="tx1"/>
                          </a:solidFill>
                        </a:rPr>
                        <a:t>1</a:t>
                      </a:r>
                    </a:p>
                    <a:p>
                      <a:pPr algn="ctr"/>
                      <a:r>
                        <a:rPr lang="en-US" sz="1800" dirty="0">
                          <a:solidFill>
                            <a:schemeClr val="tx1"/>
                          </a:solidFill>
                        </a:rPr>
                        <a:t>2</a:t>
                      </a:r>
                    </a:p>
                    <a:p>
                      <a:pPr algn="ctr"/>
                      <a:r>
                        <a:rPr lang="en-US" sz="1800" dirty="0">
                          <a:solidFill>
                            <a:schemeClr val="tx1"/>
                          </a:solidFill>
                        </a:rPr>
                        <a:t>3</a:t>
                      </a:r>
                    </a:p>
                    <a:p>
                      <a:pPr algn="ctr"/>
                      <a:r>
                        <a:rPr lang="en-US" sz="1800" dirty="0">
                          <a:solidFill>
                            <a:schemeClr val="tx1"/>
                          </a:solidFill>
                        </a:rPr>
                        <a:t>4</a:t>
                      </a:r>
                    </a:p>
                    <a:p>
                      <a:pPr algn="ctr"/>
                      <a:r>
                        <a:rPr lang="en-US" sz="1800" dirty="0">
                          <a:solidFill>
                            <a:schemeClr val="tx1"/>
                          </a:solidFill>
                        </a:rPr>
                        <a:t>5</a:t>
                      </a:r>
                    </a:p>
                  </a:txBody>
                  <a:tcPr marL="91474" marR="91474" marT="45694" marB="4569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3" name="Picture 1" descr="Line graph of Ben’s supply curve. The x axis is quantity of ice-cream cones from 0 to 12, and the y axis is price of ice-cream cones from 0 to 3 dollars. There is a diagonal line, which is labeled as supply curve, and it passes through 0 and 50 cents, 1 and 1 dollar, 2 and 1.50, 3 and 2 dollars, 4 and 2.50, and 5 and 3 dollars. There is an arrow pointing up from 2 to 2.50 mark on the y axis; it represents an increase in price. There is an arrow pointing right from 3 to 4 cones on the x axis; it represents an increase of quantity of cones supplied.">
            <a:extLst>
              <a:ext uri="{FF2B5EF4-FFF2-40B4-BE49-F238E27FC236}">
                <a16:creationId xmlns:a16="http://schemas.microsoft.com/office/drawing/2014/main" id="{EF1A19C7-7AAB-4743-8A1C-7AC89B46B300}"/>
              </a:ext>
            </a:extLst>
          </p:cNvPr>
          <p:cNvPicPr>
            <a:picLocks noChangeAspect="1"/>
          </p:cNvPicPr>
          <p:nvPr/>
        </p:nvPicPr>
        <p:blipFill>
          <a:blip r:embed="rId2"/>
          <a:stretch>
            <a:fillRect/>
          </a:stretch>
        </p:blipFill>
        <p:spPr>
          <a:xfrm>
            <a:off x="3810000" y="685800"/>
            <a:ext cx="4848225" cy="4152900"/>
          </a:xfrm>
          <a:prstGeom prst="rect">
            <a:avLst/>
          </a:prstGeom>
        </p:spPr>
      </p:pic>
      <p:sp>
        <p:nvSpPr>
          <p:cNvPr id="2" name="Text Placeholder 1"/>
          <p:cNvSpPr>
            <a:spLocks noGrp="1"/>
          </p:cNvSpPr>
          <p:nvPr>
            <p:ph type="body" sz="quarter" idx="12"/>
          </p:nvPr>
        </p:nvSpPr>
        <p:spPr>
          <a:xfrm>
            <a:off x="228600" y="5081588"/>
            <a:ext cx="8572500" cy="1243012"/>
          </a:xfrm>
        </p:spPr>
        <p:txBody>
          <a:bodyPr/>
          <a:lstStyle/>
          <a:p>
            <a:r>
              <a:rPr lang="en-US" dirty="0"/>
              <a:t>The supply schedule is a table that shows the quantity supplied at each price. </a:t>
            </a:r>
          </a:p>
          <a:p>
            <a:r>
              <a:rPr lang="en-US" dirty="0"/>
              <a:t>This supply curve, which graphs the supply schedule, illustrates how the quantity supplied of the good changes as its price varies. </a:t>
            </a:r>
          </a:p>
          <a:p>
            <a:r>
              <a:rPr lang="en-US" dirty="0"/>
              <a:t>Because a higher price increases the quantity supplied, the supply curve slopes upward.</a:t>
            </a:r>
          </a:p>
        </p:txBody>
      </p:sp>
      <p:sp>
        <p:nvSpPr>
          <p:cNvPr id="35843" name="Footer Placeholder 3"/>
          <p:cNvSpPr>
            <a:spLocks noGrp="1"/>
          </p:cNvSpPr>
          <p:nvPr>
            <p:ph type="ftr" sz="quarter" idx="14"/>
          </p:nvPr>
        </p:nvSpPr>
        <p:spPr bwMode="auto">
          <a:xfrm>
            <a:off x="1" y="6400800"/>
            <a:ext cx="845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5876" name="Slide Number Placeholder 1"/>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773F233B-6A98-4623-B081-644EC0734ADB}" type="slidenum">
              <a:rPr lang="en-US" altLang="en-US" smtClean="0">
                <a:solidFill>
                  <a:srgbClr val="002060"/>
                </a:solidFill>
              </a:rPr>
              <a:pPr algn="ctr" eaLnBrk="1" hangingPunct="1"/>
              <a:t>28</a:t>
            </a:fld>
            <a:endParaRPr lang="en-US" altLang="en-US">
              <a:solidFill>
                <a:srgbClr val="002060"/>
              </a:solidFill>
            </a:endParaRPr>
          </a:p>
        </p:txBody>
      </p:sp>
    </p:spTree>
    <p:extLst>
      <p:ext uri="{BB962C8B-B14F-4D97-AF65-F5344CB8AC3E}">
        <p14:creationId xmlns:p14="http://schemas.microsoft.com/office/powerpoint/2010/main" val="29713589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wrap="square" anchor="t"/>
          <a:lstStyle/>
          <a:p>
            <a:r>
              <a:rPr lang="en-US" altLang="en-US" dirty="0"/>
              <a:t>Supply,</a:t>
            </a:r>
            <a:r>
              <a:rPr lang="en-US" altLang="en-US" baseline="0" dirty="0"/>
              <a:t> Part 3</a:t>
            </a:r>
            <a:endParaRPr lang="en-US" altLang="en-US" dirty="0"/>
          </a:p>
        </p:txBody>
      </p:sp>
      <p:sp>
        <p:nvSpPr>
          <p:cNvPr id="36867" name="Content Placeholder 2"/>
          <p:cNvSpPr>
            <a:spLocks noGrp="1"/>
          </p:cNvSpPr>
          <p:nvPr>
            <p:ph idx="1"/>
          </p:nvPr>
        </p:nvSpPr>
        <p:spPr>
          <a:xfrm>
            <a:off x="277813" y="1025525"/>
            <a:ext cx="8789987" cy="4841875"/>
          </a:xfrm>
        </p:spPr>
        <p:txBody>
          <a:bodyPr/>
          <a:lstStyle/>
          <a:p>
            <a:r>
              <a:rPr lang="en-US" altLang="en-US" dirty="0"/>
              <a:t>Market supply</a:t>
            </a:r>
          </a:p>
          <a:p>
            <a:pPr lvl="1"/>
            <a:r>
              <a:rPr lang="en-US" altLang="en-US" dirty="0"/>
              <a:t>Sum of the supplies of all sellers for a good or service</a:t>
            </a:r>
          </a:p>
          <a:p>
            <a:r>
              <a:rPr lang="en-US" altLang="en-US" dirty="0"/>
              <a:t>Market supply curve</a:t>
            </a:r>
          </a:p>
          <a:p>
            <a:pPr lvl="1"/>
            <a:r>
              <a:rPr lang="en-US" altLang="en-US" dirty="0"/>
              <a:t>Sum of individual supply curves horizontally</a:t>
            </a:r>
          </a:p>
          <a:p>
            <a:pPr lvl="1"/>
            <a:r>
              <a:rPr lang="en-US" altLang="en-US" dirty="0"/>
              <a:t>Total quantity supplied of a good varies</a:t>
            </a:r>
          </a:p>
          <a:p>
            <a:pPr lvl="2"/>
            <a:r>
              <a:rPr lang="en-US" altLang="en-US" dirty="0"/>
              <a:t>As the price of the good varies</a:t>
            </a:r>
          </a:p>
          <a:p>
            <a:pPr lvl="2"/>
            <a:r>
              <a:rPr lang="en-US" altLang="en-US" dirty="0"/>
              <a:t>All other factors that affect how much suppliers want to sell are hold constant</a:t>
            </a:r>
          </a:p>
        </p:txBody>
      </p:sp>
      <p:sp>
        <p:nvSpPr>
          <p:cNvPr id="36868" name="Footer Placeholder 4"/>
          <p:cNvSpPr>
            <a:spLocks noGrp="1"/>
          </p:cNvSpPr>
          <p:nvPr>
            <p:ph type="ftr" sz="quarter" idx="11"/>
          </p:nvPr>
        </p:nvSpPr>
        <p:spPr bwMode="auto">
          <a:xfrm>
            <a:off x="0" y="6359857"/>
            <a:ext cx="83820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686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095C4CC9-E1D6-403E-B14F-6938C6B01619}" type="slidenum">
              <a:rPr lang="en-US" altLang="en-US" sz="1200" smtClean="0">
                <a:solidFill>
                  <a:srgbClr val="002060"/>
                </a:solidFill>
              </a:rPr>
              <a:pPr algn="ctr" eaLnBrk="1" hangingPunct="1"/>
              <a:t>29</a:t>
            </a:fld>
            <a:endParaRPr lang="en-US" altLang="en-US" sz="1200">
              <a:solidFill>
                <a:srgbClr val="002060"/>
              </a:solidFill>
            </a:endParaRPr>
          </a:p>
        </p:txBody>
      </p:sp>
    </p:spTree>
    <p:extLst>
      <p:ext uri="{BB962C8B-B14F-4D97-AF65-F5344CB8AC3E}">
        <p14:creationId xmlns:p14="http://schemas.microsoft.com/office/powerpoint/2010/main" val="2590550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wrap="square" anchor="t"/>
          <a:lstStyle/>
          <a:p>
            <a:r>
              <a:rPr lang="en-US" altLang="en-US" dirty="0"/>
              <a:t>Markets and Competition, Part 2</a:t>
            </a:r>
          </a:p>
        </p:txBody>
      </p:sp>
      <p:sp>
        <p:nvSpPr>
          <p:cNvPr id="11267" name="Content Placeholder 2"/>
          <p:cNvSpPr>
            <a:spLocks noGrp="1"/>
          </p:cNvSpPr>
          <p:nvPr>
            <p:ph idx="1"/>
          </p:nvPr>
        </p:nvSpPr>
        <p:spPr>
          <a:xfrm>
            <a:off x="277813" y="1025525"/>
            <a:ext cx="8588375" cy="4003675"/>
          </a:xfrm>
        </p:spPr>
        <p:txBody>
          <a:bodyPr/>
          <a:lstStyle/>
          <a:p>
            <a:r>
              <a:rPr lang="en-US" altLang="en-US" dirty="0"/>
              <a:t>Market</a:t>
            </a:r>
          </a:p>
          <a:p>
            <a:pPr lvl="1"/>
            <a:r>
              <a:rPr lang="en-US" altLang="en-US" dirty="0"/>
              <a:t>A group of buyers and sellers of a particular good or service</a:t>
            </a:r>
          </a:p>
          <a:p>
            <a:pPr lvl="1"/>
            <a:r>
              <a:rPr lang="en-US" altLang="en-US" dirty="0"/>
              <a:t>Buyers as a group</a:t>
            </a:r>
          </a:p>
          <a:p>
            <a:pPr lvl="2"/>
            <a:r>
              <a:rPr lang="en-US" altLang="en-US" dirty="0"/>
              <a:t>Determine the demand for the product</a:t>
            </a:r>
          </a:p>
          <a:p>
            <a:pPr lvl="1"/>
            <a:r>
              <a:rPr lang="en-US" altLang="en-US" dirty="0"/>
              <a:t>Sellers as a group </a:t>
            </a:r>
          </a:p>
          <a:p>
            <a:pPr lvl="2"/>
            <a:r>
              <a:rPr lang="en-US" altLang="en-US" dirty="0"/>
              <a:t>Determine the supply of the product</a:t>
            </a:r>
          </a:p>
        </p:txBody>
      </p:sp>
      <p:sp>
        <p:nvSpPr>
          <p:cNvPr id="11268" name="Footer Placeholder 4"/>
          <p:cNvSpPr>
            <a:spLocks noGrp="1"/>
          </p:cNvSpPr>
          <p:nvPr>
            <p:ph type="ftr" sz="quarter" idx="11"/>
          </p:nvPr>
        </p:nvSpPr>
        <p:spPr bwMode="auto">
          <a:xfrm>
            <a:off x="0" y="6359857"/>
            <a:ext cx="8534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1269" name="Slide Number Placeholder 1"/>
          <p:cNvSpPr>
            <a:spLocks noGrp="1"/>
          </p:cNvSpPr>
          <p:nvPr>
            <p:ph type="sldNum" sz="quarter" idx="10"/>
          </p:nvPr>
        </p:nvSpPr>
        <p:spPr>
          <a:xfrm>
            <a:off x="8763000" y="6477000"/>
            <a:ext cx="376238" cy="325438"/>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D62414D8-FAC0-4B69-BB1A-AC7A214FD6C8}" type="slidenum">
              <a:rPr lang="en-US" altLang="en-US" sz="1200" smtClean="0">
                <a:solidFill>
                  <a:srgbClr val="002060"/>
                </a:solidFill>
              </a:rPr>
              <a:pPr algn="ctr" eaLnBrk="1" hangingPunct="1"/>
              <a:t>3</a:t>
            </a:fld>
            <a:endParaRPr lang="en-US" altLang="en-US" sz="1200" dirty="0">
              <a:solidFill>
                <a:srgbClr val="002060"/>
              </a:solidFill>
            </a:endParaRPr>
          </a:p>
        </p:txBody>
      </p:sp>
    </p:spTree>
    <p:extLst>
      <p:ext uri="{BB962C8B-B14F-4D97-AF65-F5344CB8AC3E}">
        <p14:creationId xmlns:p14="http://schemas.microsoft.com/office/powerpoint/2010/main" val="682103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209550" y="-1"/>
            <a:ext cx="8770938" cy="968991"/>
          </a:xfrm>
        </p:spPr>
        <p:txBody>
          <a:bodyPr/>
          <a:lstStyle/>
          <a:p>
            <a:r>
              <a:rPr lang="en-US" altLang="en-US" dirty="0"/>
              <a:t>Figure 6</a:t>
            </a:r>
            <a:r>
              <a:rPr lang="en-US" altLang="en-US" baseline="0" dirty="0"/>
              <a:t> </a:t>
            </a:r>
            <a:r>
              <a:rPr lang="en-US" altLang="en-US" sz="2800" dirty="0"/>
              <a:t>Market Supply as the Sum of Individual Supplies, Part 1</a:t>
            </a:r>
          </a:p>
        </p:txBody>
      </p:sp>
      <p:graphicFrame>
        <p:nvGraphicFramePr>
          <p:cNvPr id="3" name="Table 1" descr="Table of market supply as the sum of individual supplies. There are four columns and eight rows with column headers price of ice-cream cone, Ben, Jerry, and market. An equation shows the value under Ben plus value under Jerry equals value under Market.">
            <a:extLst>
              <a:ext uri="{FF2B5EF4-FFF2-40B4-BE49-F238E27FC236}">
                <a16:creationId xmlns:a16="http://schemas.microsoft.com/office/drawing/2014/main" id="{04FE010C-AAFD-4B74-8739-FE41623E89FC}"/>
              </a:ext>
            </a:extLst>
          </p:cNvPr>
          <p:cNvGraphicFramePr>
            <a:graphicFrameLocks noGrp="1"/>
          </p:cNvGraphicFramePr>
          <p:nvPr>
            <p:extLst>
              <p:ext uri="{D42A27DB-BD31-4B8C-83A1-F6EECF244321}">
                <p14:modId xmlns:p14="http://schemas.microsoft.com/office/powerpoint/2010/main" val="2464594175"/>
              </p:ext>
            </p:extLst>
          </p:nvPr>
        </p:nvGraphicFramePr>
        <p:xfrm>
          <a:off x="609599" y="1304915"/>
          <a:ext cx="8005764" cy="3235960"/>
        </p:xfrm>
        <a:graphic>
          <a:graphicData uri="http://schemas.openxmlformats.org/drawingml/2006/table">
            <a:tbl>
              <a:tblPr firstRow="1" bandRow="1">
                <a:tableStyleId>{5940675A-B579-460E-94D1-54222C63F5DA}</a:tableStyleId>
              </a:tblPr>
              <a:tblGrid>
                <a:gridCol w="2001441">
                  <a:extLst>
                    <a:ext uri="{9D8B030D-6E8A-4147-A177-3AD203B41FA5}">
                      <a16:colId xmlns:a16="http://schemas.microsoft.com/office/drawing/2014/main" val="1380894708"/>
                    </a:ext>
                  </a:extLst>
                </a:gridCol>
                <a:gridCol w="2001441">
                  <a:extLst>
                    <a:ext uri="{9D8B030D-6E8A-4147-A177-3AD203B41FA5}">
                      <a16:colId xmlns:a16="http://schemas.microsoft.com/office/drawing/2014/main" val="2221928930"/>
                    </a:ext>
                  </a:extLst>
                </a:gridCol>
                <a:gridCol w="2001441">
                  <a:extLst>
                    <a:ext uri="{9D8B030D-6E8A-4147-A177-3AD203B41FA5}">
                      <a16:colId xmlns:a16="http://schemas.microsoft.com/office/drawing/2014/main" val="1317548783"/>
                    </a:ext>
                  </a:extLst>
                </a:gridCol>
                <a:gridCol w="2001441">
                  <a:extLst>
                    <a:ext uri="{9D8B030D-6E8A-4147-A177-3AD203B41FA5}">
                      <a16:colId xmlns:a16="http://schemas.microsoft.com/office/drawing/2014/main" val="1044754364"/>
                    </a:ext>
                  </a:extLst>
                </a:gridCol>
              </a:tblGrid>
              <a:tr h="370840">
                <a:tc>
                  <a:txBody>
                    <a:bodyPr/>
                    <a:lstStyle/>
                    <a:p>
                      <a:r>
                        <a:rPr lang="en-US" dirty="0"/>
                        <a:t>Price of ice-cream cone</a:t>
                      </a:r>
                    </a:p>
                  </a:txBody>
                  <a:tcPr/>
                </a:tc>
                <a:tc>
                  <a:txBody>
                    <a:bodyPr/>
                    <a:lstStyle/>
                    <a:p>
                      <a:r>
                        <a:rPr lang="en-US" dirty="0"/>
                        <a:t>Ben</a:t>
                      </a:r>
                    </a:p>
                  </a:txBody>
                  <a:tcPr/>
                </a:tc>
                <a:tc>
                  <a:txBody>
                    <a:bodyPr/>
                    <a:lstStyle/>
                    <a:p>
                      <a:r>
                        <a:rPr lang="en-US" dirty="0"/>
                        <a:t>Jerry</a:t>
                      </a:r>
                    </a:p>
                  </a:txBody>
                  <a:tcPr/>
                </a:tc>
                <a:tc>
                  <a:txBody>
                    <a:bodyPr/>
                    <a:lstStyle/>
                    <a:p>
                      <a:r>
                        <a:rPr lang="en-US" dirty="0"/>
                        <a:t>Market</a:t>
                      </a:r>
                    </a:p>
                  </a:txBody>
                  <a:tcPr/>
                </a:tc>
                <a:extLst>
                  <a:ext uri="{0D108BD9-81ED-4DB2-BD59-A6C34878D82A}">
                    <a16:rowId xmlns:a16="http://schemas.microsoft.com/office/drawing/2014/main" val="3510911662"/>
                  </a:ext>
                </a:extLst>
              </a:tr>
              <a:tr h="370840">
                <a:tc>
                  <a:txBody>
                    <a:bodyPr/>
                    <a:lstStyle/>
                    <a:p>
                      <a:r>
                        <a:rPr lang="en-US" dirty="0"/>
                        <a:t>0.00 dollar</a:t>
                      </a:r>
                    </a:p>
                  </a:txBody>
                  <a:tcPr/>
                </a:tc>
                <a:tc>
                  <a:txBody>
                    <a:bodyPr/>
                    <a:lstStyle/>
                    <a:p>
                      <a:r>
                        <a:rPr lang="en-US" dirty="0"/>
                        <a:t>0</a:t>
                      </a:r>
                    </a:p>
                  </a:txBody>
                  <a:tcPr/>
                </a:tc>
                <a:tc>
                  <a:txBody>
                    <a:bodyPr/>
                    <a:lstStyle/>
                    <a:p>
                      <a:r>
                        <a:rPr lang="en-US" dirty="0"/>
                        <a:t>0</a:t>
                      </a:r>
                    </a:p>
                  </a:txBody>
                  <a:tcPr/>
                </a:tc>
                <a:tc>
                  <a:txBody>
                    <a:bodyPr/>
                    <a:lstStyle/>
                    <a:p>
                      <a:r>
                        <a:rPr lang="en-US" dirty="0"/>
                        <a:t>0 cone</a:t>
                      </a:r>
                    </a:p>
                  </a:txBody>
                  <a:tcPr/>
                </a:tc>
                <a:extLst>
                  <a:ext uri="{0D108BD9-81ED-4DB2-BD59-A6C34878D82A}">
                    <a16:rowId xmlns:a16="http://schemas.microsoft.com/office/drawing/2014/main" val="2746969553"/>
                  </a:ext>
                </a:extLst>
              </a:tr>
              <a:tr h="370840">
                <a:tc>
                  <a:txBody>
                    <a:bodyPr/>
                    <a:lstStyle/>
                    <a:p>
                      <a:r>
                        <a:rPr lang="en-US" dirty="0"/>
                        <a:t>0.50 dollar</a:t>
                      </a:r>
                    </a:p>
                  </a:txBody>
                  <a:tcPr/>
                </a:tc>
                <a:tc>
                  <a:txBody>
                    <a:bodyPr/>
                    <a:lstStyle/>
                    <a:p>
                      <a:r>
                        <a:rPr lang="en-US" dirty="0"/>
                        <a:t>0</a:t>
                      </a:r>
                    </a:p>
                  </a:txBody>
                  <a:tcPr/>
                </a:tc>
                <a:tc>
                  <a:txBody>
                    <a:bodyPr/>
                    <a:lstStyle/>
                    <a:p>
                      <a:r>
                        <a:rPr lang="en-US" dirty="0"/>
                        <a:t>0</a:t>
                      </a:r>
                    </a:p>
                  </a:txBody>
                  <a:tcPr/>
                </a:tc>
                <a:tc>
                  <a:txBody>
                    <a:bodyPr/>
                    <a:lstStyle/>
                    <a:p>
                      <a:r>
                        <a:rPr lang="en-US" dirty="0"/>
                        <a:t>0 cone</a:t>
                      </a:r>
                    </a:p>
                  </a:txBody>
                  <a:tcPr/>
                </a:tc>
                <a:extLst>
                  <a:ext uri="{0D108BD9-81ED-4DB2-BD59-A6C34878D82A}">
                    <a16:rowId xmlns:a16="http://schemas.microsoft.com/office/drawing/2014/main" val="91470141"/>
                  </a:ext>
                </a:extLst>
              </a:tr>
              <a:tr h="370840">
                <a:tc>
                  <a:txBody>
                    <a:bodyPr/>
                    <a:lstStyle/>
                    <a:p>
                      <a:r>
                        <a:rPr lang="en-US" dirty="0"/>
                        <a:t>1.00 dollar</a:t>
                      </a:r>
                    </a:p>
                  </a:txBody>
                  <a:tcPr/>
                </a:tc>
                <a:tc>
                  <a:txBody>
                    <a:bodyPr/>
                    <a:lstStyle/>
                    <a:p>
                      <a:r>
                        <a:rPr lang="en-US" dirty="0"/>
                        <a:t>1</a:t>
                      </a:r>
                    </a:p>
                  </a:txBody>
                  <a:tcPr/>
                </a:tc>
                <a:tc>
                  <a:txBody>
                    <a:bodyPr/>
                    <a:lstStyle/>
                    <a:p>
                      <a:r>
                        <a:rPr lang="en-US" dirty="0"/>
                        <a:t>0</a:t>
                      </a:r>
                    </a:p>
                  </a:txBody>
                  <a:tcPr/>
                </a:tc>
                <a:tc>
                  <a:txBody>
                    <a:bodyPr/>
                    <a:lstStyle/>
                    <a:p>
                      <a:r>
                        <a:rPr lang="en-US" dirty="0"/>
                        <a:t>1 cone</a:t>
                      </a:r>
                    </a:p>
                  </a:txBody>
                  <a:tcPr/>
                </a:tc>
                <a:extLst>
                  <a:ext uri="{0D108BD9-81ED-4DB2-BD59-A6C34878D82A}">
                    <a16:rowId xmlns:a16="http://schemas.microsoft.com/office/drawing/2014/main" val="1418490249"/>
                  </a:ext>
                </a:extLst>
              </a:tr>
              <a:tr h="370840">
                <a:tc>
                  <a:txBody>
                    <a:bodyPr/>
                    <a:lstStyle/>
                    <a:p>
                      <a:r>
                        <a:rPr lang="en-US" dirty="0"/>
                        <a:t>1.50 dollars</a:t>
                      </a:r>
                    </a:p>
                  </a:txBody>
                  <a:tcPr/>
                </a:tc>
                <a:tc>
                  <a:txBody>
                    <a:bodyPr/>
                    <a:lstStyle/>
                    <a:p>
                      <a:r>
                        <a:rPr lang="en-US" dirty="0"/>
                        <a:t>2</a:t>
                      </a:r>
                    </a:p>
                  </a:txBody>
                  <a:tcPr/>
                </a:tc>
                <a:tc>
                  <a:txBody>
                    <a:bodyPr/>
                    <a:lstStyle/>
                    <a:p>
                      <a:r>
                        <a:rPr lang="en-US" dirty="0"/>
                        <a:t>2</a:t>
                      </a:r>
                    </a:p>
                  </a:txBody>
                  <a:tcPr/>
                </a:tc>
                <a:tc>
                  <a:txBody>
                    <a:bodyPr/>
                    <a:lstStyle/>
                    <a:p>
                      <a:r>
                        <a:rPr lang="en-US" dirty="0"/>
                        <a:t>4 cones</a:t>
                      </a:r>
                    </a:p>
                  </a:txBody>
                  <a:tcPr/>
                </a:tc>
                <a:extLst>
                  <a:ext uri="{0D108BD9-81ED-4DB2-BD59-A6C34878D82A}">
                    <a16:rowId xmlns:a16="http://schemas.microsoft.com/office/drawing/2014/main" val="2688244376"/>
                  </a:ext>
                </a:extLst>
              </a:tr>
              <a:tr h="370840">
                <a:tc>
                  <a:txBody>
                    <a:bodyPr/>
                    <a:lstStyle/>
                    <a:p>
                      <a:r>
                        <a:rPr lang="en-US" dirty="0"/>
                        <a:t>2.00 dollars</a:t>
                      </a:r>
                    </a:p>
                  </a:txBody>
                  <a:tcPr/>
                </a:tc>
                <a:tc>
                  <a:txBody>
                    <a:bodyPr/>
                    <a:lstStyle/>
                    <a:p>
                      <a:r>
                        <a:rPr lang="en-US" dirty="0"/>
                        <a:t>3</a:t>
                      </a:r>
                    </a:p>
                  </a:txBody>
                  <a:tcPr/>
                </a:tc>
                <a:tc>
                  <a:txBody>
                    <a:bodyPr/>
                    <a:lstStyle/>
                    <a:p>
                      <a:r>
                        <a:rPr lang="en-US" dirty="0"/>
                        <a:t>4</a:t>
                      </a:r>
                    </a:p>
                  </a:txBody>
                  <a:tcPr/>
                </a:tc>
                <a:tc>
                  <a:txBody>
                    <a:bodyPr/>
                    <a:lstStyle/>
                    <a:p>
                      <a:r>
                        <a:rPr lang="en-US" dirty="0"/>
                        <a:t>7 cones</a:t>
                      </a:r>
                    </a:p>
                  </a:txBody>
                  <a:tcPr/>
                </a:tc>
                <a:extLst>
                  <a:ext uri="{0D108BD9-81ED-4DB2-BD59-A6C34878D82A}">
                    <a16:rowId xmlns:a16="http://schemas.microsoft.com/office/drawing/2014/main" val="2965794068"/>
                  </a:ext>
                </a:extLst>
              </a:tr>
              <a:tr h="370840">
                <a:tc>
                  <a:txBody>
                    <a:bodyPr/>
                    <a:lstStyle/>
                    <a:p>
                      <a:r>
                        <a:rPr lang="en-US" dirty="0"/>
                        <a:t>2.50 dollars</a:t>
                      </a:r>
                    </a:p>
                  </a:txBody>
                  <a:tcPr/>
                </a:tc>
                <a:tc>
                  <a:txBody>
                    <a:bodyPr/>
                    <a:lstStyle/>
                    <a:p>
                      <a:r>
                        <a:rPr lang="en-US" dirty="0"/>
                        <a:t>4</a:t>
                      </a:r>
                    </a:p>
                  </a:txBody>
                  <a:tcPr/>
                </a:tc>
                <a:tc>
                  <a:txBody>
                    <a:bodyPr/>
                    <a:lstStyle/>
                    <a:p>
                      <a:r>
                        <a:rPr lang="en-US" dirty="0"/>
                        <a:t>6</a:t>
                      </a:r>
                    </a:p>
                  </a:txBody>
                  <a:tcPr/>
                </a:tc>
                <a:tc>
                  <a:txBody>
                    <a:bodyPr/>
                    <a:lstStyle/>
                    <a:p>
                      <a:r>
                        <a:rPr lang="en-US" dirty="0"/>
                        <a:t>10 cones</a:t>
                      </a:r>
                    </a:p>
                  </a:txBody>
                  <a:tcPr/>
                </a:tc>
                <a:extLst>
                  <a:ext uri="{0D108BD9-81ED-4DB2-BD59-A6C34878D82A}">
                    <a16:rowId xmlns:a16="http://schemas.microsoft.com/office/drawing/2014/main" val="3104581413"/>
                  </a:ext>
                </a:extLst>
              </a:tr>
              <a:tr h="370840">
                <a:tc>
                  <a:txBody>
                    <a:bodyPr/>
                    <a:lstStyle/>
                    <a:p>
                      <a:r>
                        <a:rPr lang="en-US" dirty="0"/>
                        <a:t>3.00 dollars</a:t>
                      </a:r>
                    </a:p>
                  </a:txBody>
                  <a:tcPr/>
                </a:tc>
                <a:tc>
                  <a:txBody>
                    <a:bodyPr/>
                    <a:lstStyle/>
                    <a:p>
                      <a:r>
                        <a:rPr lang="en-US" dirty="0"/>
                        <a:t>5</a:t>
                      </a:r>
                    </a:p>
                  </a:txBody>
                  <a:tcPr/>
                </a:tc>
                <a:tc>
                  <a:txBody>
                    <a:bodyPr/>
                    <a:lstStyle/>
                    <a:p>
                      <a:r>
                        <a:rPr lang="en-US" dirty="0"/>
                        <a:t>8</a:t>
                      </a:r>
                    </a:p>
                  </a:txBody>
                  <a:tcPr/>
                </a:tc>
                <a:tc>
                  <a:txBody>
                    <a:bodyPr/>
                    <a:lstStyle/>
                    <a:p>
                      <a:r>
                        <a:rPr lang="en-US" dirty="0"/>
                        <a:t>13 cones</a:t>
                      </a:r>
                    </a:p>
                  </a:txBody>
                  <a:tcPr/>
                </a:tc>
                <a:extLst>
                  <a:ext uri="{0D108BD9-81ED-4DB2-BD59-A6C34878D82A}">
                    <a16:rowId xmlns:a16="http://schemas.microsoft.com/office/drawing/2014/main" val="2340910580"/>
                  </a:ext>
                </a:extLst>
              </a:tr>
            </a:tbl>
          </a:graphicData>
        </a:graphic>
      </p:graphicFrame>
      <p:sp>
        <p:nvSpPr>
          <p:cNvPr id="2" name="Text Placeholder 1"/>
          <p:cNvSpPr>
            <a:spLocks noGrp="1"/>
          </p:cNvSpPr>
          <p:nvPr>
            <p:ph type="body" sz="quarter" idx="12"/>
          </p:nvPr>
        </p:nvSpPr>
        <p:spPr>
          <a:xfrm>
            <a:off x="304800" y="4876800"/>
            <a:ext cx="8496300" cy="1371600"/>
          </a:xfrm>
        </p:spPr>
        <p:txBody>
          <a:bodyPr/>
          <a:lstStyle/>
          <a:p>
            <a:r>
              <a:rPr lang="en-US" dirty="0"/>
              <a:t>The quantity supplied in a market is the sum of the quantities supplied by all the sellers at each price. Thus, the market supply curve is found by adding horizontally the individual supply curves. At a price of $2.00, Ben supplies 3 ice-cream cones and Jerry supplies 4 ice-cream cones. The quantity supplied in the market at this price is 7 cones.</a:t>
            </a:r>
          </a:p>
        </p:txBody>
      </p:sp>
      <p:sp>
        <p:nvSpPr>
          <p:cNvPr id="37891" name="Footer Placeholder 3"/>
          <p:cNvSpPr>
            <a:spLocks noGrp="1"/>
          </p:cNvSpPr>
          <p:nvPr>
            <p:ph type="ftr" sz="quarter" idx="14"/>
          </p:nvPr>
        </p:nvSpPr>
        <p:spPr bwMode="auto">
          <a:xfrm>
            <a:off x="1" y="6358106"/>
            <a:ext cx="8382000" cy="452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7894" name="Slide Number Placeholder 1"/>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7C272F76-63CD-44FC-A33F-9C798D8272AE}" type="slidenum">
              <a:rPr lang="en-US" altLang="en-US" smtClean="0">
                <a:solidFill>
                  <a:srgbClr val="002060"/>
                </a:solidFill>
              </a:rPr>
              <a:pPr algn="ctr" eaLnBrk="1" hangingPunct="1"/>
              <a:t>30</a:t>
            </a:fld>
            <a:endParaRPr lang="en-US" altLang="en-US">
              <a:solidFill>
                <a:srgbClr val="002060"/>
              </a:solidFill>
            </a:endParaRPr>
          </a:p>
        </p:txBody>
      </p:sp>
    </p:spTree>
    <p:extLst>
      <p:ext uri="{BB962C8B-B14F-4D97-AF65-F5344CB8AC3E}">
        <p14:creationId xmlns:p14="http://schemas.microsoft.com/office/powerpoint/2010/main" val="22465687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209550" y="0"/>
            <a:ext cx="8770938" cy="968992"/>
          </a:xfrm>
        </p:spPr>
        <p:txBody>
          <a:bodyPr/>
          <a:lstStyle/>
          <a:p>
            <a:r>
              <a:rPr lang="en-US" altLang="en-US" dirty="0"/>
              <a:t>Figure 6</a:t>
            </a:r>
            <a:r>
              <a:rPr lang="en-US" altLang="en-US" baseline="0" dirty="0"/>
              <a:t> </a:t>
            </a:r>
            <a:r>
              <a:rPr lang="en-US" altLang="en-US" sz="2800" dirty="0"/>
              <a:t>Market Supply as the Sum of Individual Supplies, Part 2</a:t>
            </a:r>
          </a:p>
        </p:txBody>
      </p:sp>
      <p:pic>
        <p:nvPicPr>
          <p:cNvPr id="5" name="Picture 4" descr="3 line graphs are titled Ben's supply, Jerry's supply, and market supply. The first graph is of Ben’s supply. The x axis is quantity of ice-cream cones from 0 to 7, and the y axis is price of ice-cream cones from 0 to 3 dollars. There is a diagonal line, which is labeled as S subscript Ben, and it passes through 0 and 50 cents, 3 and 2 dollars, and 5 and 3 dollars. The second graph is of Jerry’s supply. The x axis is quantity of ice-cream cones from 0 to 7, and the y axis is price of ice-cream cones from 0 to 3 dollars. There is a diagonal line, which is labeled as S subscript Jerry, and it passes through 0 and 1 dollar, 4 and 2 dollars, and 7 and 2.75 dollars. The final graph is of market supply. The x axis is quantity of ice-cream cones from 0 to 18, and the y axis is price of ice-cream cones from 0 to 3 dollars. There is a diagonal line, which is labeled as S subscript market, and it passes through 0 and 1 dollar, 7 and 2 dollars, and 14 and 3 dollar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93" y="1066800"/>
            <a:ext cx="8796008" cy="5171980"/>
          </a:xfrm>
          <a:prstGeom prst="rect">
            <a:avLst/>
          </a:prstGeom>
        </p:spPr>
      </p:pic>
      <p:sp>
        <p:nvSpPr>
          <p:cNvPr id="38915" name="Footer Placeholder 3"/>
          <p:cNvSpPr>
            <a:spLocks noGrp="1"/>
          </p:cNvSpPr>
          <p:nvPr>
            <p:ph type="ftr" sz="quarter" idx="14"/>
          </p:nvPr>
        </p:nvSpPr>
        <p:spPr bwMode="auto">
          <a:xfrm>
            <a:off x="1" y="6400800"/>
            <a:ext cx="845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8943" name="Slide Number Placeholder 1"/>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7EC1460E-7361-4E33-8B01-147C94B022CD}" type="slidenum">
              <a:rPr lang="en-US" altLang="en-US" smtClean="0">
                <a:solidFill>
                  <a:srgbClr val="002060"/>
                </a:solidFill>
              </a:rPr>
              <a:pPr algn="ctr" eaLnBrk="1" hangingPunct="1"/>
              <a:t>31</a:t>
            </a:fld>
            <a:endParaRPr lang="en-US" altLang="en-US" dirty="0">
              <a:solidFill>
                <a:srgbClr val="002060"/>
              </a:solidFill>
            </a:endParaRPr>
          </a:p>
        </p:txBody>
      </p:sp>
    </p:spTree>
    <p:extLst>
      <p:ext uri="{BB962C8B-B14F-4D97-AF65-F5344CB8AC3E}">
        <p14:creationId xmlns:p14="http://schemas.microsoft.com/office/powerpoint/2010/main" val="5990932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wrap="square" anchor="t"/>
          <a:lstStyle/>
          <a:p>
            <a:r>
              <a:rPr lang="en-US" altLang="en-US" dirty="0"/>
              <a:t>Supply,</a:t>
            </a:r>
            <a:r>
              <a:rPr lang="en-US" altLang="en-US" baseline="0" dirty="0"/>
              <a:t> Part 4</a:t>
            </a:r>
            <a:endParaRPr lang="en-US" altLang="en-US" dirty="0"/>
          </a:p>
        </p:txBody>
      </p:sp>
      <p:sp>
        <p:nvSpPr>
          <p:cNvPr id="39939" name="Content Placeholder 2"/>
          <p:cNvSpPr>
            <a:spLocks noGrp="1"/>
          </p:cNvSpPr>
          <p:nvPr>
            <p:ph idx="1"/>
          </p:nvPr>
        </p:nvSpPr>
        <p:spPr>
          <a:xfrm>
            <a:off x="277813" y="1025525"/>
            <a:ext cx="8588375" cy="4689475"/>
          </a:xfrm>
        </p:spPr>
        <p:txBody>
          <a:bodyPr/>
          <a:lstStyle/>
          <a:p>
            <a:r>
              <a:rPr lang="en-US" altLang="en-US" dirty="0"/>
              <a:t>Shifts in supply</a:t>
            </a:r>
          </a:p>
          <a:p>
            <a:pPr lvl="1"/>
            <a:r>
              <a:rPr lang="en-US" altLang="en-US" dirty="0"/>
              <a:t>Increase in supply</a:t>
            </a:r>
          </a:p>
          <a:p>
            <a:pPr lvl="2"/>
            <a:r>
              <a:rPr lang="en-US" altLang="en-US" dirty="0"/>
              <a:t>Any change that increases the quantity supplied at every price</a:t>
            </a:r>
          </a:p>
          <a:p>
            <a:pPr lvl="2"/>
            <a:r>
              <a:rPr lang="en-US" altLang="en-US" dirty="0"/>
              <a:t>Supply curve shifts right</a:t>
            </a:r>
          </a:p>
          <a:p>
            <a:pPr lvl="1"/>
            <a:r>
              <a:rPr lang="en-US" altLang="en-US" dirty="0"/>
              <a:t>Decrease in supply</a:t>
            </a:r>
          </a:p>
          <a:p>
            <a:pPr lvl="2"/>
            <a:r>
              <a:rPr lang="en-US" altLang="en-US" dirty="0"/>
              <a:t>Any change that decreases the quantity supplied at every price</a:t>
            </a:r>
          </a:p>
          <a:p>
            <a:pPr lvl="2"/>
            <a:r>
              <a:rPr lang="en-US" altLang="en-US" dirty="0"/>
              <a:t>Supply curve shifts left</a:t>
            </a:r>
          </a:p>
        </p:txBody>
      </p:sp>
      <p:sp>
        <p:nvSpPr>
          <p:cNvPr id="39940" name="Footer Placeholder 4"/>
          <p:cNvSpPr>
            <a:spLocks noGrp="1"/>
          </p:cNvSpPr>
          <p:nvPr>
            <p:ph type="ftr" sz="quarter" idx="11"/>
          </p:nvPr>
        </p:nvSpPr>
        <p:spPr bwMode="auto">
          <a:xfrm>
            <a:off x="0" y="6359857"/>
            <a:ext cx="8534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9941"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6AE359D5-0D8C-4F29-ACFC-C054D1896784}" type="slidenum">
              <a:rPr lang="en-US" altLang="en-US" sz="1200" smtClean="0">
                <a:solidFill>
                  <a:srgbClr val="002060"/>
                </a:solidFill>
              </a:rPr>
              <a:pPr algn="ctr" eaLnBrk="1" hangingPunct="1"/>
              <a:t>32</a:t>
            </a:fld>
            <a:endParaRPr lang="en-US" altLang="en-US" sz="1200">
              <a:solidFill>
                <a:srgbClr val="002060"/>
              </a:solidFill>
            </a:endParaRPr>
          </a:p>
        </p:txBody>
      </p:sp>
    </p:spTree>
    <p:extLst>
      <p:ext uri="{BB962C8B-B14F-4D97-AF65-F5344CB8AC3E}">
        <p14:creationId xmlns:p14="http://schemas.microsoft.com/office/powerpoint/2010/main" val="28672272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dirty="0"/>
              <a:t>Exhibit 7</a:t>
            </a:r>
            <a:r>
              <a:rPr lang="en-US" altLang="en-US" baseline="0" dirty="0"/>
              <a:t> </a:t>
            </a:r>
            <a:r>
              <a:rPr lang="en-US" altLang="en-US" sz="2800" dirty="0"/>
              <a:t>Shifts in the Supply Curve</a:t>
            </a:r>
          </a:p>
        </p:txBody>
      </p:sp>
      <p:pic>
        <p:nvPicPr>
          <p:cNvPr id="3" name="Picture 1" descr="A line graph of shifts in the supply curve. The x axis is quantity of ice-cream cones, and the y axis is price of ice-cream cones. There is a diagonal line stretching from bottom left to top right labeled supply curve, S subscript 1. This curve can shift left due to decrease in supply; this is labeled as supply curve, S subscript 3. The original supply curve can also be shifted right due to increase in supply; this is labeled as supply curve, S subscript 2.">
            <a:extLst>
              <a:ext uri="{FF2B5EF4-FFF2-40B4-BE49-F238E27FC236}">
                <a16:creationId xmlns:a16="http://schemas.microsoft.com/office/drawing/2014/main" id="{35C5AD31-7ED6-4DD5-81F8-B400722A6C9A}"/>
              </a:ext>
            </a:extLst>
          </p:cNvPr>
          <p:cNvPicPr>
            <a:picLocks noChangeAspect="1"/>
          </p:cNvPicPr>
          <p:nvPr/>
        </p:nvPicPr>
        <p:blipFill>
          <a:blip r:embed="rId2"/>
          <a:stretch>
            <a:fillRect/>
          </a:stretch>
        </p:blipFill>
        <p:spPr>
          <a:xfrm>
            <a:off x="914400" y="838200"/>
            <a:ext cx="7077075" cy="4095750"/>
          </a:xfrm>
          <a:prstGeom prst="rect">
            <a:avLst/>
          </a:prstGeom>
        </p:spPr>
      </p:pic>
      <p:sp>
        <p:nvSpPr>
          <p:cNvPr id="2" name="Text Placeholder 1"/>
          <p:cNvSpPr>
            <a:spLocks noGrp="1"/>
          </p:cNvSpPr>
          <p:nvPr>
            <p:ph type="body" sz="quarter" idx="12"/>
          </p:nvPr>
        </p:nvSpPr>
        <p:spPr>
          <a:xfrm>
            <a:off x="223838" y="5246034"/>
            <a:ext cx="8615362" cy="1078565"/>
          </a:xfrm>
        </p:spPr>
        <p:txBody>
          <a:bodyPr/>
          <a:lstStyle/>
          <a:p>
            <a:r>
              <a:rPr lang="en-US" dirty="0"/>
              <a:t>Any change that raises the quantity that sellers wish to produce at any given price shifts the supply curve to the right. </a:t>
            </a:r>
          </a:p>
          <a:p>
            <a:r>
              <a:rPr lang="en-US" dirty="0"/>
              <a:t>Any change that lowers the quantity that sellers wish to produce at any given price shifts the supply curve to the left.</a:t>
            </a:r>
          </a:p>
        </p:txBody>
      </p:sp>
      <p:sp>
        <p:nvSpPr>
          <p:cNvPr id="40963" name="Footer Placeholder 3"/>
          <p:cNvSpPr>
            <a:spLocks noGrp="1"/>
          </p:cNvSpPr>
          <p:nvPr>
            <p:ph type="ftr" sz="quarter" idx="14"/>
          </p:nvPr>
        </p:nvSpPr>
        <p:spPr bwMode="auto">
          <a:xfrm>
            <a:off x="1" y="6400800"/>
            <a:ext cx="8534400" cy="452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0976" name="Slide Number Placeholder 1"/>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58A9076D-3544-4EB7-9004-0095A3231222}" type="slidenum">
              <a:rPr lang="en-US" altLang="en-US" smtClean="0">
                <a:solidFill>
                  <a:srgbClr val="002060"/>
                </a:solidFill>
              </a:rPr>
              <a:pPr algn="ctr" eaLnBrk="1" hangingPunct="1"/>
              <a:t>33</a:t>
            </a:fld>
            <a:endParaRPr lang="en-US" altLang="en-US">
              <a:solidFill>
                <a:srgbClr val="002060"/>
              </a:solidFill>
            </a:endParaRPr>
          </a:p>
        </p:txBody>
      </p:sp>
    </p:spTree>
    <p:extLst>
      <p:ext uri="{BB962C8B-B14F-4D97-AF65-F5344CB8AC3E}">
        <p14:creationId xmlns:p14="http://schemas.microsoft.com/office/powerpoint/2010/main" val="35204229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wrap="square" anchor="t"/>
          <a:lstStyle/>
          <a:p>
            <a:r>
              <a:rPr lang="en-US" altLang="en-US" dirty="0"/>
              <a:t>Supply,</a:t>
            </a:r>
            <a:r>
              <a:rPr lang="en-US" altLang="en-US" baseline="0" dirty="0"/>
              <a:t> Part 5</a:t>
            </a:r>
            <a:endParaRPr lang="en-US" altLang="en-US" dirty="0"/>
          </a:p>
        </p:txBody>
      </p:sp>
      <p:sp>
        <p:nvSpPr>
          <p:cNvPr id="41987" name="Content Placeholder 2"/>
          <p:cNvSpPr>
            <a:spLocks noGrp="1"/>
          </p:cNvSpPr>
          <p:nvPr>
            <p:ph idx="1"/>
          </p:nvPr>
        </p:nvSpPr>
        <p:spPr>
          <a:xfrm>
            <a:off x="277813" y="1025525"/>
            <a:ext cx="8588375" cy="3470275"/>
          </a:xfrm>
        </p:spPr>
        <p:txBody>
          <a:bodyPr/>
          <a:lstStyle/>
          <a:p>
            <a:r>
              <a:rPr lang="en-US" altLang="en-US" dirty="0"/>
              <a:t>Variables that can shift the supply curve</a:t>
            </a:r>
          </a:p>
          <a:p>
            <a:pPr lvl="1"/>
            <a:r>
              <a:rPr lang="en-US" altLang="en-US" dirty="0"/>
              <a:t>Input prices</a:t>
            </a:r>
          </a:p>
          <a:p>
            <a:pPr lvl="1"/>
            <a:r>
              <a:rPr lang="en-US" altLang="en-US" dirty="0"/>
              <a:t>Technology</a:t>
            </a:r>
          </a:p>
          <a:p>
            <a:pPr lvl="1"/>
            <a:r>
              <a:rPr lang="en-US" altLang="en-US" dirty="0"/>
              <a:t>Expectations about future </a:t>
            </a:r>
          </a:p>
          <a:p>
            <a:pPr lvl="1"/>
            <a:r>
              <a:rPr lang="en-US" altLang="en-US" dirty="0"/>
              <a:t>Number of sellers</a:t>
            </a:r>
          </a:p>
        </p:txBody>
      </p:sp>
      <p:sp>
        <p:nvSpPr>
          <p:cNvPr id="41988" name="Footer Placeholder 4"/>
          <p:cNvSpPr>
            <a:spLocks noGrp="1"/>
          </p:cNvSpPr>
          <p:nvPr>
            <p:ph type="ftr" sz="quarter" idx="11"/>
          </p:nvPr>
        </p:nvSpPr>
        <p:spPr bwMode="auto">
          <a:xfrm>
            <a:off x="0" y="6359857"/>
            <a:ext cx="84582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198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9EF3418B-0F80-44C6-8DE9-9F5066750E9C}" type="slidenum">
              <a:rPr lang="en-US" altLang="en-US" sz="1200" smtClean="0">
                <a:solidFill>
                  <a:srgbClr val="002060"/>
                </a:solidFill>
              </a:rPr>
              <a:pPr algn="ctr" eaLnBrk="1" hangingPunct="1"/>
              <a:t>34</a:t>
            </a:fld>
            <a:endParaRPr lang="en-US" altLang="en-US" sz="1200">
              <a:solidFill>
                <a:srgbClr val="002060"/>
              </a:solidFill>
            </a:endParaRPr>
          </a:p>
        </p:txBody>
      </p:sp>
    </p:spTree>
    <p:extLst>
      <p:ext uri="{BB962C8B-B14F-4D97-AF65-F5344CB8AC3E}">
        <p14:creationId xmlns:p14="http://schemas.microsoft.com/office/powerpoint/2010/main" val="32418362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wrap="square" anchor="t"/>
          <a:lstStyle/>
          <a:p>
            <a:r>
              <a:rPr lang="en-US" altLang="en-US" dirty="0"/>
              <a:t>Supply,</a:t>
            </a:r>
            <a:r>
              <a:rPr lang="en-US" altLang="en-US" baseline="0" dirty="0"/>
              <a:t> Part 6</a:t>
            </a:r>
            <a:endParaRPr lang="en-US" altLang="en-US" dirty="0"/>
          </a:p>
        </p:txBody>
      </p:sp>
      <p:sp>
        <p:nvSpPr>
          <p:cNvPr id="43011" name="Content Placeholder 2"/>
          <p:cNvSpPr>
            <a:spLocks noGrp="1"/>
          </p:cNvSpPr>
          <p:nvPr>
            <p:ph idx="1"/>
          </p:nvPr>
        </p:nvSpPr>
        <p:spPr>
          <a:xfrm>
            <a:off x="277813" y="1025525"/>
            <a:ext cx="8588375" cy="4003675"/>
          </a:xfrm>
        </p:spPr>
        <p:txBody>
          <a:bodyPr/>
          <a:lstStyle/>
          <a:p>
            <a:r>
              <a:rPr lang="en-US" altLang="en-US" dirty="0"/>
              <a:t>Input prices</a:t>
            </a:r>
          </a:p>
          <a:p>
            <a:pPr lvl="1"/>
            <a:r>
              <a:rPr lang="en-US" altLang="en-US" dirty="0"/>
              <a:t>Supply is negatively related to prices of inputs</a:t>
            </a:r>
          </a:p>
          <a:p>
            <a:pPr lvl="1"/>
            <a:r>
              <a:rPr lang="en-US" altLang="en-US" dirty="0"/>
              <a:t>Higher input prices: decrease in supply</a:t>
            </a:r>
          </a:p>
          <a:p>
            <a:r>
              <a:rPr lang="en-US" altLang="en-US" dirty="0"/>
              <a:t>Technology</a:t>
            </a:r>
          </a:p>
          <a:p>
            <a:pPr lvl="1"/>
            <a:r>
              <a:rPr lang="en-US" altLang="en-US" dirty="0"/>
              <a:t>Advance in technology: reduces firms’ costs: increase in supply</a:t>
            </a:r>
          </a:p>
        </p:txBody>
      </p:sp>
      <p:sp>
        <p:nvSpPr>
          <p:cNvPr id="43012" name="Footer Placeholder 4"/>
          <p:cNvSpPr>
            <a:spLocks noGrp="1"/>
          </p:cNvSpPr>
          <p:nvPr>
            <p:ph type="ftr" sz="quarter" idx="11"/>
          </p:nvPr>
        </p:nvSpPr>
        <p:spPr bwMode="auto">
          <a:xfrm>
            <a:off x="0" y="6359857"/>
            <a:ext cx="84582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3013"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FAE0BC47-290C-4378-8546-B3EC415B5DA3}" type="slidenum">
              <a:rPr lang="en-US" altLang="en-US" sz="1200" smtClean="0">
                <a:solidFill>
                  <a:srgbClr val="002060"/>
                </a:solidFill>
              </a:rPr>
              <a:pPr algn="ctr" eaLnBrk="1" hangingPunct="1"/>
              <a:t>35</a:t>
            </a:fld>
            <a:endParaRPr lang="en-US" altLang="en-US" sz="1200">
              <a:solidFill>
                <a:srgbClr val="002060"/>
              </a:solidFill>
            </a:endParaRPr>
          </a:p>
        </p:txBody>
      </p:sp>
    </p:spTree>
    <p:extLst>
      <p:ext uri="{BB962C8B-B14F-4D97-AF65-F5344CB8AC3E}">
        <p14:creationId xmlns:p14="http://schemas.microsoft.com/office/powerpoint/2010/main" val="10299196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wrap="square" anchor="t"/>
          <a:lstStyle/>
          <a:p>
            <a:r>
              <a:rPr lang="en-US" altLang="en-US" dirty="0"/>
              <a:t>Supply,</a:t>
            </a:r>
            <a:r>
              <a:rPr lang="en-US" altLang="en-US" baseline="0" dirty="0"/>
              <a:t> Part 7</a:t>
            </a:r>
            <a:endParaRPr lang="en-US" altLang="en-US" dirty="0"/>
          </a:p>
        </p:txBody>
      </p:sp>
      <p:sp>
        <p:nvSpPr>
          <p:cNvPr id="44035" name="Content Placeholder 2"/>
          <p:cNvSpPr>
            <a:spLocks noGrp="1"/>
          </p:cNvSpPr>
          <p:nvPr>
            <p:ph idx="1"/>
          </p:nvPr>
        </p:nvSpPr>
        <p:spPr>
          <a:xfrm>
            <a:off x="277813" y="1025525"/>
            <a:ext cx="8588375" cy="3546475"/>
          </a:xfrm>
        </p:spPr>
        <p:txBody>
          <a:bodyPr/>
          <a:lstStyle/>
          <a:p>
            <a:r>
              <a:rPr lang="en-US" altLang="en-US" dirty="0"/>
              <a:t>Expectations about future </a:t>
            </a:r>
          </a:p>
          <a:p>
            <a:pPr lvl="1"/>
            <a:r>
              <a:rPr lang="en-US" altLang="en-US" dirty="0"/>
              <a:t>Affect current supply</a:t>
            </a:r>
          </a:p>
          <a:p>
            <a:pPr lvl="1"/>
            <a:r>
              <a:rPr lang="en-US" altLang="en-US" dirty="0"/>
              <a:t>Expected higher prices</a:t>
            </a:r>
          </a:p>
          <a:p>
            <a:pPr lvl="2"/>
            <a:r>
              <a:rPr lang="en-US" altLang="en-US" dirty="0"/>
              <a:t>Decrease in current supply</a:t>
            </a:r>
          </a:p>
          <a:p>
            <a:r>
              <a:rPr lang="en-US" altLang="en-US" dirty="0"/>
              <a:t>Number of sellers, increases</a:t>
            </a:r>
          </a:p>
          <a:p>
            <a:pPr lvl="1"/>
            <a:r>
              <a:rPr lang="en-US" altLang="en-US" dirty="0"/>
              <a:t>Market supply increases</a:t>
            </a:r>
          </a:p>
        </p:txBody>
      </p:sp>
      <p:sp>
        <p:nvSpPr>
          <p:cNvPr id="44036" name="Footer Placeholder 4"/>
          <p:cNvSpPr>
            <a:spLocks noGrp="1"/>
          </p:cNvSpPr>
          <p:nvPr>
            <p:ph type="ftr" sz="quarter" idx="11"/>
          </p:nvPr>
        </p:nvSpPr>
        <p:spPr bwMode="auto">
          <a:xfrm>
            <a:off x="0" y="6359857"/>
            <a:ext cx="84582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4037"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42DA86F9-CE15-4A3B-9737-D47F74CA2CF1}" type="slidenum">
              <a:rPr lang="en-US" altLang="en-US" sz="1200" smtClean="0">
                <a:solidFill>
                  <a:srgbClr val="002060"/>
                </a:solidFill>
              </a:rPr>
              <a:pPr algn="ctr" eaLnBrk="1" hangingPunct="1"/>
              <a:t>36</a:t>
            </a:fld>
            <a:endParaRPr lang="en-US" altLang="en-US" sz="1200">
              <a:solidFill>
                <a:srgbClr val="002060"/>
              </a:solidFill>
            </a:endParaRPr>
          </a:p>
        </p:txBody>
      </p:sp>
    </p:spTree>
    <p:extLst>
      <p:ext uri="{BB962C8B-B14F-4D97-AF65-F5344CB8AC3E}">
        <p14:creationId xmlns:p14="http://schemas.microsoft.com/office/powerpoint/2010/main" val="22680934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dirty="0"/>
              <a:t>Table 2</a:t>
            </a:r>
            <a:r>
              <a:rPr lang="en-US" altLang="en-US" baseline="0" dirty="0"/>
              <a:t> </a:t>
            </a:r>
            <a:r>
              <a:rPr lang="en-US" altLang="en-US" sz="2800" dirty="0"/>
              <a:t>Variables That Influence Sellers</a:t>
            </a:r>
          </a:p>
        </p:txBody>
      </p:sp>
      <p:graphicFrame>
        <p:nvGraphicFramePr>
          <p:cNvPr id="3" name="Table 1" descr="Table of variables that influence sellers. There are two columns and six rows with column headers variable and a change in this variable.">
            <a:extLst>
              <a:ext uri="{FF2B5EF4-FFF2-40B4-BE49-F238E27FC236}">
                <a16:creationId xmlns:a16="http://schemas.microsoft.com/office/drawing/2014/main" id="{F62E0AC7-FE14-428D-AFEB-BA3A55F7FBB3}"/>
              </a:ext>
            </a:extLst>
          </p:cNvPr>
          <p:cNvGraphicFramePr>
            <a:graphicFrameLocks noGrp="1"/>
          </p:cNvGraphicFramePr>
          <p:nvPr>
            <p:extLst>
              <p:ext uri="{D42A27DB-BD31-4B8C-83A1-F6EECF244321}">
                <p14:modId xmlns:p14="http://schemas.microsoft.com/office/powerpoint/2010/main" val="1826620101"/>
              </p:ext>
            </p:extLst>
          </p:nvPr>
        </p:nvGraphicFramePr>
        <p:xfrm>
          <a:off x="1524000" y="977900"/>
          <a:ext cx="6096000" cy="2494280"/>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227992778"/>
                    </a:ext>
                  </a:extLst>
                </a:gridCol>
                <a:gridCol w="3048000">
                  <a:extLst>
                    <a:ext uri="{9D8B030D-6E8A-4147-A177-3AD203B41FA5}">
                      <a16:colId xmlns:a16="http://schemas.microsoft.com/office/drawing/2014/main" val="328986502"/>
                    </a:ext>
                  </a:extLst>
                </a:gridCol>
              </a:tblGrid>
              <a:tr h="370840">
                <a:tc>
                  <a:txBody>
                    <a:bodyPr/>
                    <a:lstStyle/>
                    <a:p>
                      <a:r>
                        <a:rPr lang="en-US" dirty="0"/>
                        <a:t>Variable</a:t>
                      </a:r>
                    </a:p>
                  </a:txBody>
                  <a:tcPr/>
                </a:tc>
                <a:tc>
                  <a:txBody>
                    <a:bodyPr/>
                    <a:lstStyle/>
                    <a:p>
                      <a:r>
                        <a:rPr lang="en-US" dirty="0"/>
                        <a:t>A change in this variable</a:t>
                      </a:r>
                    </a:p>
                  </a:txBody>
                  <a:tcPr/>
                </a:tc>
                <a:extLst>
                  <a:ext uri="{0D108BD9-81ED-4DB2-BD59-A6C34878D82A}">
                    <a16:rowId xmlns:a16="http://schemas.microsoft.com/office/drawing/2014/main" val="878330746"/>
                  </a:ext>
                </a:extLst>
              </a:tr>
              <a:tr h="370840">
                <a:tc>
                  <a:txBody>
                    <a:bodyPr/>
                    <a:lstStyle/>
                    <a:p>
                      <a:r>
                        <a:rPr lang="en-US" dirty="0"/>
                        <a:t>Price of the good itself</a:t>
                      </a:r>
                    </a:p>
                  </a:txBody>
                  <a:tcPr/>
                </a:tc>
                <a:tc>
                  <a:txBody>
                    <a:bodyPr/>
                    <a:lstStyle/>
                    <a:p>
                      <a:r>
                        <a:rPr lang="en-US" dirty="0"/>
                        <a:t>Represents a movement along the supply curve</a:t>
                      </a:r>
                    </a:p>
                  </a:txBody>
                  <a:tcPr/>
                </a:tc>
                <a:extLst>
                  <a:ext uri="{0D108BD9-81ED-4DB2-BD59-A6C34878D82A}">
                    <a16:rowId xmlns:a16="http://schemas.microsoft.com/office/drawing/2014/main" val="3025059538"/>
                  </a:ext>
                </a:extLst>
              </a:tr>
              <a:tr h="370840">
                <a:tc>
                  <a:txBody>
                    <a:bodyPr/>
                    <a:lstStyle/>
                    <a:p>
                      <a:r>
                        <a:rPr lang="en-US" dirty="0"/>
                        <a:t>Input prices</a:t>
                      </a:r>
                    </a:p>
                  </a:txBody>
                  <a:tcPr/>
                </a:tc>
                <a:tc>
                  <a:txBody>
                    <a:bodyPr/>
                    <a:lstStyle/>
                    <a:p>
                      <a:r>
                        <a:rPr lang="en-US" dirty="0"/>
                        <a:t>Shifts the supply curve</a:t>
                      </a:r>
                    </a:p>
                  </a:txBody>
                  <a:tcPr/>
                </a:tc>
                <a:extLst>
                  <a:ext uri="{0D108BD9-81ED-4DB2-BD59-A6C34878D82A}">
                    <a16:rowId xmlns:a16="http://schemas.microsoft.com/office/drawing/2014/main" val="2037148952"/>
                  </a:ext>
                </a:extLst>
              </a:tr>
              <a:tr h="370840">
                <a:tc>
                  <a:txBody>
                    <a:bodyPr/>
                    <a:lstStyle/>
                    <a:p>
                      <a:r>
                        <a:rPr lang="en-US" dirty="0"/>
                        <a:t>Technology</a:t>
                      </a:r>
                    </a:p>
                  </a:txBody>
                  <a:tcPr/>
                </a:tc>
                <a:tc>
                  <a:txBody>
                    <a:bodyPr/>
                    <a:lstStyle/>
                    <a:p>
                      <a:r>
                        <a:rPr lang="en-US" dirty="0"/>
                        <a:t>Shifts the supply curve</a:t>
                      </a:r>
                    </a:p>
                  </a:txBody>
                  <a:tcPr/>
                </a:tc>
                <a:extLst>
                  <a:ext uri="{0D108BD9-81ED-4DB2-BD59-A6C34878D82A}">
                    <a16:rowId xmlns:a16="http://schemas.microsoft.com/office/drawing/2014/main" val="1151224467"/>
                  </a:ext>
                </a:extLst>
              </a:tr>
              <a:tr h="370840">
                <a:tc>
                  <a:txBody>
                    <a:bodyPr/>
                    <a:lstStyle/>
                    <a:p>
                      <a:r>
                        <a:rPr lang="en-US" dirty="0"/>
                        <a:t>Expectations</a:t>
                      </a:r>
                    </a:p>
                  </a:txBody>
                  <a:tcPr/>
                </a:tc>
                <a:tc>
                  <a:txBody>
                    <a:bodyPr/>
                    <a:lstStyle/>
                    <a:p>
                      <a:r>
                        <a:rPr lang="en-US" dirty="0"/>
                        <a:t>Shifts the supply curve</a:t>
                      </a:r>
                    </a:p>
                  </a:txBody>
                  <a:tcPr/>
                </a:tc>
                <a:extLst>
                  <a:ext uri="{0D108BD9-81ED-4DB2-BD59-A6C34878D82A}">
                    <a16:rowId xmlns:a16="http://schemas.microsoft.com/office/drawing/2014/main" val="2222057142"/>
                  </a:ext>
                </a:extLst>
              </a:tr>
              <a:tr h="370840">
                <a:tc>
                  <a:txBody>
                    <a:bodyPr/>
                    <a:lstStyle/>
                    <a:p>
                      <a:r>
                        <a:rPr lang="en-US" dirty="0"/>
                        <a:t>Number of sellers</a:t>
                      </a:r>
                    </a:p>
                  </a:txBody>
                  <a:tcPr/>
                </a:tc>
                <a:tc>
                  <a:txBody>
                    <a:bodyPr/>
                    <a:lstStyle/>
                    <a:p>
                      <a:r>
                        <a:rPr lang="en-US" dirty="0"/>
                        <a:t>Shifts the supply curve</a:t>
                      </a:r>
                    </a:p>
                  </a:txBody>
                  <a:tcPr/>
                </a:tc>
                <a:extLst>
                  <a:ext uri="{0D108BD9-81ED-4DB2-BD59-A6C34878D82A}">
                    <a16:rowId xmlns:a16="http://schemas.microsoft.com/office/drawing/2014/main" val="3280325035"/>
                  </a:ext>
                </a:extLst>
              </a:tr>
            </a:tbl>
          </a:graphicData>
        </a:graphic>
      </p:graphicFrame>
      <p:sp>
        <p:nvSpPr>
          <p:cNvPr id="2" name="Text Placeholder 1"/>
          <p:cNvSpPr>
            <a:spLocks noGrp="1"/>
          </p:cNvSpPr>
          <p:nvPr>
            <p:ph type="body" sz="quarter" idx="12"/>
          </p:nvPr>
        </p:nvSpPr>
        <p:spPr>
          <a:xfrm>
            <a:off x="285750" y="4343400"/>
            <a:ext cx="8572500" cy="1536700"/>
          </a:xfrm>
        </p:spPr>
        <p:txBody>
          <a:bodyPr/>
          <a:lstStyle/>
          <a:p>
            <a:r>
              <a:rPr lang="en-US" dirty="0"/>
              <a:t>This table lists the variables that affect how much of any good producers choose to sell.</a:t>
            </a:r>
          </a:p>
          <a:p>
            <a:r>
              <a:rPr lang="en-US" dirty="0"/>
              <a:t>Notice the special role that the price of the good plays: A change in the good’s price represents a movement along the supply curve, whereas a change in one of the other variables shifts the supply curve.</a:t>
            </a:r>
          </a:p>
        </p:txBody>
      </p:sp>
      <p:sp>
        <p:nvSpPr>
          <p:cNvPr id="45059" name="Footer Placeholder 3"/>
          <p:cNvSpPr>
            <a:spLocks noGrp="1"/>
          </p:cNvSpPr>
          <p:nvPr>
            <p:ph type="ftr" sz="quarter" idx="14"/>
          </p:nvPr>
        </p:nvSpPr>
        <p:spPr bwMode="auto">
          <a:xfrm>
            <a:off x="0" y="6400801"/>
            <a:ext cx="8229600" cy="452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5062" name="Slide Number Placeholder 1"/>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AAB6ED5F-81DB-48ED-B278-766B6C146C42}" type="slidenum">
              <a:rPr lang="en-US" altLang="en-US" smtClean="0">
                <a:solidFill>
                  <a:srgbClr val="002060"/>
                </a:solidFill>
              </a:rPr>
              <a:pPr algn="ctr" eaLnBrk="1" hangingPunct="1"/>
              <a:t>37</a:t>
            </a:fld>
            <a:endParaRPr lang="en-US" altLang="en-US">
              <a:solidFill>
                <a:srgbClr val="002060"/>
              </a:solidFill>
            </a:endParaRPr>
          </a:p>
        </p:txBody>
      </p:sp>
    </p:spTree>
    <p:extLst>
      <p:ext uri="{BB962C8B-B14F-4D97-AF65-F5344CB8AC3E}">
        <p14:creationId xmlns:p14="http://schemas.microsoft.com/office/powerpoint/2010/main" val="19625738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wrap="square" anchor="t"/>
          <a:lstStyle/>
          <a:p>
            <a:r>
              <a:rPr lang="en-US" altLang="en-US" sz="3600" dirty="0"/>
              <a:t>Supply and Demand Together, Part 1</a:t>
            </a:r>
          </a:p>
        </p:txBody>
      </p:sp>
      <p:sp>
        <p:nvSpPr>
          <p:cNvPr id="46083" name="Content Placeholder 2"/>
          <p:cNvSpPr>
            <a:spLocks noGrp="1"/>
          </p:cNvSpPr>
          <p:nvPr>
            <p:ph idx="1"/>
          </p:nvPr>
        </p:nvSpPr>
        <p:spPr>
          <a:xfrm>
            <a:off x="277813" y="1025525"/>
            <a:ext cx="8588375" cy="3546475"/>
          </a:xfrm>
        </p:spPr>
        <p:txBody>
          <a:bodyPr/>
          <a:lstStyle/>
          <a:p>
            <a:r>
              <a:rPr lang="en-US" altLang="en-US" dirty="0"/>
              <a:t>Equilibrium  </a:t>
            </a:r>
          </a:p>
          <a:p>
            <a:pPr lvl="1"/>
            <a:r>
              <a:rPr lang="en-US" altLang="en-US" dirty="0"/>
              <a:t>Various forces are in balance</a:t>
            </a:r>
          </a:p>
          <a:p>
            <a:pPr lvl="1"/>
            <a:r>
              <a:rPr lang="en-US" altLang="en-US" dirty="0"/>
              <a:t>A situation in which market price has reached the level where</a:t>
            </a:r>
          </a:p>
          <a:p>
            <a:pPr lvl="2"/>
            <a:r>
              <a:rPr lang="en-US" altLang="en-US" dirty="0"/>
              <a:t>Quantity supplied = Quantity demanded</a:t>
            </a:r>
          </a:p>
          <a:p>
            <a:pPr lvl="1"/>
            <a:r>
              <a:rPr lang="en-US" altLang="en-US" dirty="0"/>
              <a:t>Supply and demand curves intersect</a:t>
            </a:r>
          </a:p>
        </p:txBody>
      </p:sp>
      <p:sp>
        <p:nvSpPr>
          <p:cNvPr id="46084" name="Footer Placeholder 4"/>
          <p:cNvSpPr>
            <a:spLocks noGrp="1"/>
          </p:cNvSpPr>
          <p:nvPr>
            <p:ph type="ftr" sz="quarter" idx="11"/>
          </p:nvPr>
        </p:nvSpPr>
        <p:spPr bwMode="auto">
          <a:xfrm>
            <a:off x="0" y="6359857"/>
            <a:ext cx="84582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608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4DDBDCA7-23AF-4A6B-AC8A-C3225775CA3B}" type="slidenum">
              <a:rPr lang="en-US" altLang="en-US" sz="1200" smtClean="0">
                <a:solidFill>
                  <a:srgbClr val="002060"/>
                </a:solidFill>
              </a:rPr>
              <a:pPr algn="ctr" eaLnBrk="1" hangingPunct="1"/>
              <a:t>38</a:t>
            </a:fld>
            <a:endParaRPr lang="en-US" altLang="en-US" sz="1200">
              <a:solidFill>
                <a:srgbClr val="002060"/>
              </a:solidFill>
            </a:endParaRPr>
          </a:p>
        </p:txBody>
      </p:sp>
    </p:spTree>
    <p:extLst>
      <p:ext uri="{BB962C8B-B14F-4D97-AF65-F5344CB8AC3E}">
        <p14:creationId xmlns:p14="http://schemas.microsoft.com/office/powerpoint/2010/main" val="31450069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wrap="square" anchor="t"/>
          <a:lstStyle/>
          <a:p>
            <a:r>
              <a:rPr lang="en-US" altLang="en-US" sz="3600" dirty="0"/>
              <a:t>Supply and Demand Together, Part 2</a:t>
            </a:r>
          </a:p>
        </p:txBody>
      </p:sp>
      <p:sp>
        <p:nvSpPr>
          <p:cNvPr id="47107" name="Content Placeholder 2"/>
          <p:cNvSpPr>
            <a:spLocks noGrp="1"/>
          </p:cNvSpPr>
          <p:nvPr>
            <p:ph idx="1"/>
          </p:nvPr>
        </p:nvSpPr>
        <p:spPr>
          <a:xfrm>
            <a:off x="277813" y="1025525"/>
            <a:ext cx="8588375" cy="4079875"/>
          </a:xfrm>
        </p:spPr>
        <p:txBody>
          <a:bodyPr/>
          <a:lstStyle/>
          <a:p>
            <a:r>
              <a:rPr lang="en-US" altLang="en-US" dirty="0"/>
              <a:t>Equilibrium price</a:t>
            </a:r>
          </a:p>
          <a:p>
            <a:pPr lvl="1"/>
            <a:r>
              <a:rPr lang="en-US" altLang="en-US" dirty="0"/>
              <a:t>Balances quantity supplied and quantity demanded</a:t>
            </a:r>
          </a:p>
          <a:p>
            <a:pPr lvl="1"/>
            <a:r>
              <a:rPr lang="en-US" altLang="en-US" dirty="0"/>
              <a:t>Market-clearing price</a:t>
            </a:r>
          </a:p>
          <a:p>
            <a:r>
              <a:rPr lang="en-US" altLang="en-US" dirty="0"/>
              <a:t>Equilibrium quantity </a:t>
            </a:r>
          </a:p>
          <a:p>
            <a:pPr lvl="1"/>
            <a:r>
              <a:rPr lang="en-US" altLang="en-US" dirty="0"/>
              <a:t>Quantity supplied and quantity demanded at the equilibrium price</a:t>
            </a:r>
          </a:p>
        </p:txBody>
      </p:sp>
      <p:sp>
        <p:nvSpPr>
          <p:cNvPr id="47108" name="Footer Placeholder 4"/>
          <p:cNvSpPr>
            <a:spLocks noGrp="1"/>
          </p:cNvSpPr>
          <p:nvPr>
            <p:ph type="ftr" sz="quarter" idx="11"/>
          </p:nvPr>
        </p:nvSpPr>
        <p:spPr bwMode="auto">
          <a:xfrm>
            <a:off x="0" y="6359857"/>
            <a:ext cx="83820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710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FD785130-9E79-4DC2-AEB5-A7264F78EC5F}" type="slidenum">
              <a:rPr lang="en-US" altLang="en-US" sz="1200" smtClean="0">
                <a:solidFill>
                  <a:srgbClr val="002060"/>
                </a:solidFill>
              </a:rPr>
              <a:pPr algn="ctr" eaLnBrk="1" hangingPunct="1"/>
              <a:t>39</a:t>
            </a:fld>
            <a:endParaRPr lang="en-US" altLang="en-US" sz="1200">
              <a:solidFill>
                <a:srgbClr val="002060"/>
              </a:solidFill>
            </a:endParaRPr>
          </a:p>
        </p:txBody>
      </p:sp>
    </p:spTree>
    <p:extLst>
      <p:ext uri="{BB962C8B-B14F-4D97-AF65-F5344CB8AC3E}">
        <p14:creationId xmlns:p14="http://schemas.microsoft.com/office/powerpoint/2010/main" val="244980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wrap="square" anchor="t"/>
          <a:lstStyle/>
          <a:p>
            <a:r>
              <a:rPr lang="en-US" altLang="en-US" dirty="0"/>
              <a:t>Markets and Competition, Part 3</a:t>
            </a:r>
          </a:p>
        </p:txBody>
      </p:sp>
      <p:sp>
        <p:nvSpPr>
          <p:cNvPr id="12291" name="Content Placeholder 2"/>
          <p:cNvSpPr>
            <a:spLocks noGrp="1"/>
          </p:cNvSpPr>
          <p:nvPr>
            <p:ph idx="1"/>
          </p:nvPr>
        </p:nvSpPr>
        <p:spPr>
          <a:xfrm>
            <a:off x="277813" y="1025525"/>
            <a:ext cx="8588375" cy="3089275"/>
          </a:xfrm>
        </p:spPr>
        <p:txBody>
          <a:bodyPr/>
          <a:lstStyle/>
          <a:p>
            <a:r>
              <a:rPr lang="en-US" altLang="en-US" dirty="0"/>
              <a:t>Markets take many forms</a:t>
            </a:r>
          </a:p>
          <a:p>
            <a:pPr lvl="1"/>
            <a:r>
              <a:rPr lang="en-US" altLang="en-US" dirty="0"/>
              <a:t>Highly organized</a:t>
            </a:r>
          </a:p>
          <a:p>
            <a:pPr lvl="2"/>
            <a:r>
              <a:rPr lang="en-US" altLang="en-US" dirty="0"/>
              <a:t>Markets for many agricultural commodities</a:t>
            </a:r>
          </a:p>
          <a:p>
            <a:pPr lvl="1"/>
            <a:r>
              <a:rPr lang="en-US" altLang="en-US" dirty="0"/>
              <a:t>Less organized</a:t>
            </a:r>
          </a:p>
          <a:p>
            <a:pPr lvl="2"/>
            <a:r>
              <a:rPr lang="en-US" altLang="en-US" dirty="0"/>
              <a:t>Market for ice cream in a particular town</a:t>
            </a:r>
          </a:p>
        </p:txBody>
      </p:sp>
      <p:sp>
        <p:nvSpPr>
          <p:cNvPr id="12292" name="Footer Placeholder 4"/>
          <p:cNvSpPr>
            <a:spLocks noGrp="1"/>
          </p:cNvSpPr>
          <p:nvPr>
            <p:ph type="ftr" sz="quarter" idx="11"/>
          </p:nvPr>
        </p:nvSpPr>
        <p:spPr bwMode="auto">
          <a:xfrm>
            <a:off x="0" y="6324601"/>
            <a:ext cx="8382000"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2293"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8A8FB095-8824-46DC-BABC-9A20A90AEFF9}" type="slidenum">
              <a:rPr lang="en-US" altLang="en-US" sz="1200" smtClean="0">
                <a:solidFill>
                  <a:srgbClr val="002060"/>
                </a:solidFill>
              </a:rPr>
              <a:pPr algn="ctr" eaLnBrk="1" hangingPunct="1"/>
              <a:t>4</a:t>
            </a:fld>
            <a:endParaRPr lang="en-US" altLang="en-US" sz="1200" dirty="0">
              <a:solidFill>
                <a:srgbClr val="002060"/>
              </a:solidFill>
            </a:endParaRPr>
          </a:p>
        </p:txBody>
      </p:sp>
    </p:spTree>
    <p:extLst>
      <p:ext uri="{BB962C8B-B14F-4D97-AF65-F5344CB8AC3E}">
        <p14:creationId xmlns:p14="http://schemas.microsoft.com/office/powerpoint/2010/main" val="6821449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dirty="0"/>
              <a:t>Figure 8</a:t>
            </a:r>
            <a:r>
              <a:rPr lang="en-US" altLang="en-US" baseline="0" dirty="0"/>
              <a:t> </a:t>
            </a:r>
            <a:r>
              <a:rPr lang="en-US" altLang="en-US" sz="2800" dirty="0"/>
              <a:t>The Equilibrium of Supply and Demand</a:t>
            </a:r>
          </a:p>
        </p:txBody>
      </p:sp>
      <p:pic>
        <p:nvPicPr>
          <p:cNvPr id="3" name="Picture 1" descr="Graph of the equilibrium of supply and demand. The x axis is quantity of ice-cream cones from 0 to 12, and the y axis is price of ice-cream cones from 0 to 3 dollars. There are two diagonal lines on the graph; supply line stretches from bottom left to top right, and demand line stretches from top left to bottom right. The two lines intersect at equilibrium located at 7 cones and 2 dollars. 7 is the equilibrium quantity, and 2 dollars is the equilibrium price.">
            <a:extLst>
              <a:ext uri="{FF2B5EF4-FFF2-40B4-BE49-F238E27FC236}">
                <a16:creationId xmlns:a16="http://schemas.microsoft.com/office/drawing/2014/main" id="{910FCB74-A908-4C04-9041-84260CBFF2B5}"/>
              </a:ext>
            </a:extLst>
          </p:cNvPr>
          <p:cNvPicPr>
            <a:picLocks noChangeAspect="1"/>
          </p:cNvPicPr>
          <p:nvPr/>
        </p:nvPicPr>
        <p:blipFill>
          <a:blip r:embed="rId2"/>
          <a:stretch>
            <a:fillRect/>
          </a:stretch>
        </p:blipFill>
        <p:spPr>
          <a:xfrm>
            <a:off x="1043781" y="709611"/>
            <a:ext cx="6943725" cy="4324350"/>
          </a:xfrm>
          <a:prstGeom prst="rect">
            <a:avLst/>
          </a:prstGeom>
        </p:spPr>
      </p:pic>
      <p:sp>
        <p:nvSpPr>
          <p:cNvPr id="2" name="Text Placeholder 1"/>
          <p:cNvSpPr>
            <a:spLocks noGrp="1"/>
          </p:cNvSpPr>
          <p:nvPr>
            <p:ph type="body" sz="quarter" idx="12"/>
          </p:nvPr>
        </p:nvSpPr>
        <p:spPr>
          <a:xfrm>
            <a:off x="230188" y="5186361"/>
            <a:ext cx="8570912" cy="1062039"/>
          </a:xfrm>
        </p:spPr>
        <p:txBody>
          <a:bodyPr/>
          <a:lstStyle/>
          <a:p>
            <a:r>
              <a:rPr lang="en-US" dirty="0"/>
              <a:t>The equilibrium is found where the supply and demand curves intersect. At the equilibrium price, the quantity supplied equals the quantity demanded. </a:t>
            </a:r>
          </a:p>
          <a:p>
            <a:r>
              <a:rPr lang="en-US" dirty="0"/>
              <a:t>Here the equilibrium price is $2.00: At this price, 7 ice-cream cones are supplied and 7 ice-cream cones are demanded.</a:t>
            </a:r>
          </a:p>
        </p:txBody>
      </p:sp>
      <p:sp>
        <p:nvSpPr>
          <p:cNvPr id="48131" name="Footer Placeholder 3"/>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8145" name="Slide Number Placeholder 1"/>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4D8DDCFC-DB6C-4269-AFFE-DE737EFA3C84}" type="slidenum">
              <a:rPr lang="en-US" altLang="en-US" smtClean="0">
                <a:solidFill>
                  <a:srgbClr val="002060"/>
                </a:solidFill>
              </a:rPr>
              <a:pPr algn="ctr" eaLnBrk="1" hangingPunct="1"/>
              <a:t>40</a:t>
            </a:fld>
            <a:endParaRPr lang="en-US" altLang="en-US">
              <a:solidFill>
                <a:srgbClr val="002060"/>
              </a:solidFill>
            </a:endParaRPr>
          </a:p>
        </p:txBody>
      </p:sp>
    </p:spTree>
    <p:extLst>
      <p:ext uri="{BB962C8B-B14F-4D97-AF65-F5344CB8AC3E}">
        <p14:creationId xmlns:p14="http://schemas.microsoft.com/office/powerpoint/2010/main" val="17306279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wrap="square" anchor="t"/>
          <a:lstStyle/>
          <a:p>
            <a:r>
              <a:rPr lang="en-US" altLang="en-US" sz="3600" dirty="0"/>
              <a:t>Supply and Demand Together, Part 3</a:t>
            </a:r>
          </a:p>
        </p:txBody>
      </p:sp>
      <p:sp>
        <p:nvSpPr>
          <p:cNvPr id="49155" name="Content Placeholder 2"/>
          <p:cNvSpPr>
            <a:spLocks noGrp="1"/>
          </p:cNvSpPr>
          <p:nvPr>
            <p:ph idx="1"/>
          </p:nvPr>
        </p:nvSpPr>
        <p:spPr>
          <a:xfrm>
            <a:off x="277813" y="1025525"/>
            <a:ext cx="8588375" cy="4384675"/>
          </a:xfrm>
        </p:spPr>
        <p:txBody>
          <a:bodyPr/>
          <a:lstStyle/>
          <a:p>
            <a:r>
              <a:rPr lang="en-US" altLang="en-US" dirty="0"/>
              <a:t>Surplus</a:t>
            </a:r>
          </a:p>
          <a:p>
            <a:pPr lvl="1"/>
            <a:r>
              <a:rPr lang="en-US" altLang="en-US" dirty="0"/>
              <a:t>Quantity supplied &gt; Quantity demanded</a:t>
            </a:r>
          </a:p>
          <a:p>
            <a:pPr lvl="1"/>
            <a:r>
              <a:rPr lang="en-US" altLang="en-US" dirty="0"/>
              <a:t>Excess supply</a:t>
            </a:r>
          </a:p>
          <a:p>
            <a:pPr lvl="1"/>
            <a:r>
              <a:rPr lang="en-US" altLang="en-US" dirty="0"/>
              <a:t>Downward pressure on price</a:t>
            </a:r>
          </a:p>
          <a:p>
            <a:pPr lvl="2"/>
            <a:r>
              <a:rPr lang="en-US" altLang="en-US" dirty="0"/>
              <a:t>Movements along the demand and supply curves</a:t>
            </a:r>
          </a:p>
          <a:p>
            <a:pPr lvl="2"/>
            <a:r>
              <a:rPr lang="en-US" altLang="en-US" dirty="0"/>
              <a:t>Increase in quantity demanded</a:t>
            </a:r>
          </a:p>
          <a:p>
            <a:pPr lvl="2"/>
            <a:r>
              <a:rPr lang="en-US" altLang="en-US" dirty="0"/>
              <a:t>Decrease in quantity supplied </a:t>
            </a:r>
          </a:p>
        </p:txBody>
      </p:sp>
      <p:sp>
        <p:nvSpPr>
          <p:cNvPr id="49156" name="Footer Placeholder 4"/>
          <p:cNvSpPr>
            <a:spLocks noGrp="1"/>
          </p:cNvSpPr>
          <p:nvPr>
            <p:ph type="ftr" sz="quarter" idx="11"/>
          </p:nvPr>
        </p:nvSpPr>
        <p:spPr bwMode="auto">
          <a:xfrm>
            <a:off x="0" y="6359857"/>
            <a:ext cx="83820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9157"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23AABE52-F80F-4AFD-9271-AE5C423F90DE}" type="slidenum">
              <a:rPr lang="en-US" altLang="en-US" sz="1200" smtClean="0">
                <a:solidFill>
                  <a:srgbClr val="002060"/>
                </a:solidFill>
              </a:rPr>
              <a:pPr algn="ctr" eaLnBrk="1" hangingPunct="1"/>
              <a:t>41</a:t>
            </a:fld>
            <a:endParaRPr lang="en-US" altLang="en-US" sz="1200">
              <a:solidFill>
                <a:srgbClr val="002060"/>
              </a:solidFill>
            </a:endParaRPr>
          </a:p>
        </p:txBody>
      </p:sp>
    </p:spTree>
    <p:extLst>
      <p:ext uri="{BB962C8B-B14F-4D97-AF65-F5344CB8AC3E}">
        <p14:creationId xmlns:p14="http://schemas.microsoft.com/office/powerpoint/2010/main" val="29789869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wrap="square" anchor="t"/>
          <a:lstStyle/>
          <a:p>
            <a:r>
              <a:rPr lang="en-US" altLang="en-US" sz="3600" dirty="0"/>
              <a:t>Supply and Demand Together, Part</a:t>
            </a:r>
            <a:r>
              <a:rPr lang="en-US" altLang="en-US" sz="3600" baseline="0" dirty="0"/>
              <a:t> 4</a:t>
            </a:r>
            <a:endParaRPr lang="en-US" altLang="en-US" sz="3600" dirty="0"/>
          </a:p>
        </p:txBody>
      </p:sp>
      <p:sp>
        <p:nvSpPr>
          <p:cNvPr id="50179" name="Content Placeholder 2"/>
          <p:cNvSpPr>
            <a:spLocks noGrp="1"/>
          </p:cNvSpPr>
          <p:nvPr>
            <p:ph idx="1"/>
          </p:nvPr>
        </p:nvSpPr>
        <p:spPr>
          <a:xfrm>
            <a:off x="277813" y="1025525"/>
            <a:ext cx="8588375" cy="4308475"/>
          </a:xfrm>
        </p:spPr>
        <p:txBody>
          <a:bodyPr/>
          <a:lstStyle/>
          <a:p>
            <a:r>
              <a:rPr lang="en-US" altLang="en-US" dirty="0"/>
              <a:t>Shortage</a:t>
            </a:r>
          </a:p>
          <a:p>
            <a:pPr lvl="1"/>
            <a:r>
              <a:rPr lang="en-US" altLang="en-US" dirty="0"/>
              <a:t>Quantity demanded &gt; Quantity supplied</a:t>
            </a:r>
          </a:p>
          <a:p>
            <a:pPr lvl="1"/>
            <a:r>
              <a:rPr lang="en-US" altLang="en-US" dirty="0"/>
              <a:t>Excess demand</a:t>
            </a:r>
          </a:p>
          <a:p>
            <a:pPr lvl="1"/>
            <a:r>
              <a:rPr lang="en-US" altLang="en-US" dirty="0"/>
              <a:t>Upward pressure on price</a:t>
            </a:r>
          </a:p>
          <a:p>
            <a:pPr lvl="2"/>
            <a:r>
              <a:rPr lang="en-US" altLang="en-US" dirty="0"/>
              <a:t>Movements along the demand and supply curves</a:t>
            </a:r>
          </a:p>
          <a:p>
            <a:pPr lvl="2"/>
            <a:r>
              <a:rPr lang="en-US" altLang="en-US" dirty="0"/>
              <a:t>Decrease in quantity demanded</a:t>
            </a:r>
          </a:p>
          <a:p>
            <a:pPr lvl="2"/>
            <a:r>
              <a:rPr lang="en-US" altLang="en-US" dirty="0"/>
              <a:t>Increase in quantity supplied</a:t>
            </a:r>
          </a:p>
        </p:txBody>
      </p:sp>
      <p:sp>
        <p:nvSpPr>
          <p:cNvPr id="50180" name="Footer Placeholder 4"/>
          <p:cNvSpPr>
            <a:spLocks noGrp="1"/>
          </p:cNvSpPr>
          <p:nvPr>
            <p:ph type="ftr" sz="quarter" idx="11"/>
          </p:nvPr>
        </p:nvSpPr>
        <p:spPr bwMode="auto">
          <a:xfrm>
            <a:off x="0" y="6359857"/>
            <a:ext cx="83820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50181"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B94E61FB-F11B-4B5C-8C3B-807A5B7677B5}" type="slidenum">
              <a:rPr lang="en-US" altLang="en-US" sz="1200" smtClean="0">
                <a:solidFill>
                  <a:srgbClr val="002060"/>
                </a:solidFill>
              </a:rPr>
              <a:pPr algn="ctr" eaLnBrk="1" hangingPunct="1"/>
              <a:t>42</a:t>
            </a:fld>
            <a:endParaRPr lang="en-US" altLang="en-US" sz="1200">
              <a:solidFill>
                <a:srgbClr val="002060"/>
              </a:solidFill>
            </a:endParaRPr>
          </a:p>
        </p:txBody>
      </p:sp>
    </p:spTree>
    <p:extLst>
      <p:ext uri="{BB962C8B-B14F-4D97-AF65-F5344CB8AC3E}">
        <p14:creationId xmlns:p14="http://schemas.microsoft.com/office/powerpoint/2010/main" val="15364473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ltLang="en-US" dirty="0"/>
              <a:t>Figure 9</a:t>
            </a:r>
            <a:r>
              <a:rPr lang="en-US" altLang="en-US" baseline="0" dirty="0"/>
              <a:t> </a:t>
            </a:r>
            <a:r>
              <a:rPr lang="en-US" altLang="en-US" sz="2800" dirty="0"/>
              <a:t>Markets Not in Equilibrium</a:t>
            </a:r>
          </a:p>
        </p:txBody>
      </p:sp>
      <p:sp>
        <p:nvSpPr>
          <p:cNvPr id="2" name="Text Placeholder 1"/>
          <p:cNvSpPr>
            <a:spLocks noGrp="1"/>
          </p:cNvSpPr>
          <p:nvPr>
            <p:ph type="body" sz="quarter" idx="12"/>
          </p:nvPr>
        </p:nvSpPr>
        <p:spPr>
          <a:xfrm>
            <a:off x="73025" y="4572000"/>
            <a:ext cx="8918575" cy="1752600"/>
          </a:xfrm>
        </p:spPr>
        <p:txBody>
          <a:bodyPr/>
          <a:lstStyle/>
          <a:p>
            <a:r>
              <a:rPr lang="en-US" sz="1550" dirty="0"/>
              <a:t>In panel (a), there is a surplus. Because the market price of $2.50 is above the equilibrium price, the quantity supplied (10 cones) exceeds the quantity demanded (4 cones). Suppliers try to increase sales by cutting the price of a cone, and this moves the price toward its equilibrium level. </a:t>
            </a:r>
          </a:p>
          <a:p>
            <a:r>
              <a:rPr lang="en-US" sz="1550" dirty="0"/>
              <a:t>In panel (b), there is a shortage. Because the market price of $1.50 is below the equilibrium price, the quantity demanded (10 cones) exceeds the quantity supplied (4 cones). With too many buyers chasing too few goods, suppliers can take advantage of the shortage by raising the price. Hence, in both cases, the price adjustment moves the market toward the equilibrium of supply and demand.</a:t>
            </a:r>
          </a:p>
        </p:txBody>
      </p:sp>
      <p:pic>
        <p:nvPicPr>
          <p:cNvPr id="3" name="Picture 1" descr="Graph of the excess supply. The x axis is quantity of ice-cream cones, and the y axis is price of ice-cream cones. There are two diagonal lines on the graph; the supply line stretches from bottom left to top right, and the demand line stretches from top left to bottom right. The demand line passes through 4 cones and 2.50, and the supply line passes through 10 cones and 2.50. The two lines intersect at 7 cones and 2 dollars. 4 cones and 2.50 is quantity demanded, and 10 cones and 2.50 is quantity supplied. The distance on the x axis between quantity demanded and quantity supplied is surplus.">
            <a:extLst>
              <a:ext uri="{FF2B5EF4-FFF2-40B4-BE49-F238E27FC236}">
                <a16:creationId xmlns:a16="http://schemas.microsoft.com/office/drawing/2014/main" id="{818CF446-C116-4141-99B9-8DFB5F82854A}"/>
              </a:ext>
            </a:extLst>
          </p:cNvPr>
          <p:cNvPicPr>
            <a:picLocks noChangeAspect="1"/>
          </p:cNvPicPr>
          <p:nvPr/>
        </p:nvPicPr>
        <p:blipFill>
          <a:blip r:embed="rId3"/>
          <a:stretch>
            <a:fillRect/>
          </a:stretch>
        </p:blipFill>
        <p:spPr>
          <a:xfrm>
            <a:off x="467042" y="777240"/>
            <a:ext cx="3871119" cy="3513510"/>
          </a:xfrm>
          <a:prstGeom prst="rect">
            <a:avLst/>
          </a:prstGeom>
        </p:spPr>
      </p:pic>
      <p:pic>
        <p:nvPicPr>
          <p:cNvPr id="4" name="Picture 2" descr="A line graph of the excess demand. The x axis is quantity of ice-cream cones, and the y axis is price of ice-cream cones. There are two diagonal lines on the graph. The supply line stretches from bottom left to top right, and the demand line stretches from top left to bottom right. The demand line passes through 10 cones and 1.50, and the supply line passes through 4 cones and 1.50. The two lines intersect at 7 cones and 2.00. 10 cones and 1.50 is quantity demanded, and 4 cones and 1.50 is quantity supplied. The horizontal distance between quantity demanded and quantity supplied is shortage.">
            <a:extLst>
              <a:ext uri="{FF2B5EF4-FFF2-40B4-BE49-F238E27FC236}">
                <a16:creationId xmlns:a16="http://schemas.microsoft.com/office/drawing/2014/main" id="{A85AF64A-231D-4CDA-A998-B987EE31B342}"/>
              </a:ext>
            </a:extLst>
          </p:cNvPr>
          <p:cNvPicPr>
            <a:picLocks noChangeAspect="1"/>
          </p:cNvPicPr>
          <p:nvPr/>
        </p:nvPicPr>
        <p:blipFill>
          <a:blip r:embed="rId4"/>
          <a:stretch>
            <a:fillRect/>
          </a:stretch>
        </p:blipFill>
        <p:spPr>
          <a:xfrm>
            <a:off x="4805841" y="725750"/>
            <a:ext cx="3922395" cy="3557728"/>
          </a:xfrm>
          <a:prstGeom prst="rect">
            <a:avLst/>
          </a:prstGeom>
        </p:spPr>
      </p:pic>
      <p:sp>
        <p:nvSpPr>
          <p:cNvPr id="51203" name="Footer Placeholder 3"/>
          <p:cNvSpPr>
            <a:spLocks noGrp="1"/>
          </p:cNvSpPr>
          <p:nvPr>
            <p:ph type="ftr" sz="quarter" idx="14"/>
          </p:nvPr>
        </p:nvSpPr>
        <p:spPr bwMode="auto">
          <a:xfrm>
            <a:off x="1" y="6400800"/>
            <a:ext cx="8458200" cy="452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51236" name="Slide Number Placeholder 1"/>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B5D682B3-75D2-40CE-86D8-3466C19DE3D6}" type="slidenum">
              <a:rPr lang="en-US" altLang="en-US" smtClean="0">
                <a:solidFill>
                  <a:srgbClr val="002060"/>
                </a:solidFill>
              </a:rPr>
              <a:pPr algn="ctr" eaLnBrk="1" hangingPunct="1"/>
              <a:t>43</a:t>
            </a:fld>
            <a:endParaRPr lang="en-US" altLang="en-US">
              <a:solidFill>
                <a:srgbClr val="002060"/>
              </a:solidFill>
            </a:endParaRPr>
          </a:p>
        </p:txBody>
      </p:sp>
    </p:spTree>
    <p:extLst>
      <p:ext uri="{BB962C8B-B14F-4D97-AF65-F5344CB8AC3E}">
        <p14:creationId xmlns:p14="http://schemas.microsoft.com/office/powerpoint/2010/main" val="25442151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itle 1"/>
          <p:cNvSpPr>
            <a:spLocks noGrp="1"/>
          </p:cNvSpPr>
          <p:nvPr>
            <p:ph type="title"/>
          </p:nvPr>
        </p:nvSpPr>
        <p:spPr/>
        <p:txBody>
          <a:bodyPr wrap="square" anchor="t"/>
          <a:lstStyle/>
          <a:p>
            <a:r>
              <a:rPr lang="en-US" altLang="en-US" sz="3600" dirty="0"/>
              <a:t>Supply and Demand Together, Part 5</a:t>
            </a:r>
          </a:p>
        </p:txBody>
      </p:sp>
      <p:sp>
        <p:nvSpPr>
          <p:cNvPr id="52228" name="Content Placeholder 2"/>
          <p:cNvSpPr>
            <a:spLocks noGrp="1"/>
          </p:cNvSpPr>
          <p:nvPr>
            <p:ph idx="1"/>
          </p:nvPr>
        </p:nvSpPr>
        <p:spPr>
          <a:xfrm>
            <a:off x="277813" y="1025525"/>
            <a:ext cx="8588375" cy="2982951"/>
          </a:xfrm>
        </p:spPr>
        <p:txBody>
          <a:bodyPr/>
          <a:lstStyle/>
          <a:p>
            <a:r>
              <a:rPr lang="en-US" altLang="en-US" sz="3200" dirty="0"/>
              <a:t>Law of supply and demand</a:t>
            </a:r>
          </a:p>
          <a:p>
            <a:pPr lvl="1"/>
            <a:r>
              <a:rPr lang="en-US" altLang="en-US" sz="2800" dirty="0"/>
              <a:t>The price of any good adjusts </a:t>
            </a:r>
          </a:p>
          <a:p>
            <a:pPr lvl="2"/>
            <a:r>
              <a:rPr lang="en-US" altLang="en-US" sz="2400" dirty="0"/>
              <a:t>To bring the quantity supplied and the quantity demanded for that good into balance </a:t>
            </a:r>
          </a:p>
          <a:p>
            <a:pPr lvl="1"/>
            <a:r>
              <a:rPr lang="en-US" altLang="en-US" sz="2800" dirty="0"/>
              <a:t>In most markets</a:t>
            </a:r>
          </a:p>
          <a:p>
            <a:pPr lvl="2"/>
            <a:r>
              <a:rPr lang="en-US" altLang="en-US" sz="2400" dirty="0"/>
              <a:t>Surpluses and shortages are temporary</a:t>
            </a:r>
          </a:p>
        </p:txBody>
      </p:sp>
      <p:pic>
        <p:nvPicPr>
          <p:cNvPr id="7170" name="Picture 2" descr="A cartoon of two men wearing furry coats. The man on the left sits in front of an igloo, saying, trust me, Harold, it’s not or demand; it’s supply and demand. The man on the right holds the handlebar of a cart that says snow cones. Copyright information reads: Non Sequiter copyright Wiley Miller. Distributed by Universal Press Syndicate. Reprinted with permission. All rights reserv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900" y="4116179"/>
            <a:ext cx="5410200" cy="2135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2229" name="Footer Placeholder 4"/>
          <p:cNvSpPr>
            <a:spLocks noGrp="1"/>
          </p:cNvSpPr>
          <p:nvPr>
            <p:ph type="ftr" sz="quarter" idx="11"/>
          </p:nvPr>
        </p:nvSpPr>
        <p:spPr bwMode="auto">
          <a:xfrm>
            <a:off x="0" y="6359857"/>
            <a:ext cx="84582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52230"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CB257F3D-C726-470C-88CB-CFF505E7D926}" type="slidenum">
              <a:rPr lang="en-US" altLang="en-US" sz="1200" smtClean="0">
                <a:solidFill>
                  <a:srgbClr val="002060"/>
                </a:solidFill>
              </a:rPr>
              <a:pPr algn="ctr" eaLnBrk="1" hangingPunct="1"/>
              <a:t>44</a:t>
            </a:fld>
            <a:endParaRPr lang="en-US" altLang="en-US" sz="1200">
              <a:solidFill>
                <a:srgbClr val="002060"/>
              </a:solidFill>
            </a:endParaRPr>
          </a:p>
        </p:txBody>
      </p:sp>
    </p:spTree>
    <p:extLst>
      <p:ext uri="{BB962C8B-B14F-4D97-AF65-F5344CB8AC3E}">
        <p14:creationId xmlns:p14="http://schemas.microsoft.com/office/powerpoint/2010/main" val="34844014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wrap="square" anchor="t"/>
          <a:lstStyle/>
          <a:p>
            <a:r>
              <a:rPr lang="en-US" altLang="en-US" sz="3600" dirty="0"/>
              <a:t>Supply and Demand Together, Part 6</a:t>
            </a:r>
          </a:p>
        </p:txBody>
      </p:sp>
      <p:sp>
        <p:nvSpPr>
          <p:cNvPr id="53251" name="Content Placeholder 2"/>
          <p:cNvSpPr>
            <a:spLocks noGrp="1"/>
          </p:cNvSpPr>
          <p:nvPr>
            <p:ph idx="1"/>
          </p:nvPr>
        </p:nvSpPr>
        <p:spPr>
          <a:xfrm>
            <a:off x="277813" y="1025525"/>
            <a:ext cx="8713787" cy="4765675"/>
          </a:xfrm>
        </p:spPr>
        <p:txBody>
          <a:bodyPr/>
          <a:lstStyle/>
          <a:p>
            <a:pPr marL="0" indent="0">
              <a:buNone/>
            </a:pPr>
            <a:r>
              <a:rPr lang="en-US" altLang="en-US" sz="3100" dirty="0"/>
              <a:t>Three steps to analyzing changes in equilibrium</a:t>
            </a:r>
          </a:p>
          <a:p>
            <a:pPr marL="971550" lvl="1" indent="-514350">
              <a:buFont typeface="Arial" charset="0"/>
              <a:buAutoNum type="arabicPeriod"/>
            </a:pPr>
            <a:r>
              <a:rPr lang="en-US" altLang="en-US" dirty="0"/>
              <a:t>Decide whether the event shifts the supply curve, the demand curve, or, in some cases, both curves</a:t>
            </a:r>
          </a:p>
          <a:p>
            <a:pPr marL="971550" lvl="1" indent="-514350">
              <a:buFont typeface="Arial" charset="0"/>
              <a:buAutoNum type="arabicPeriod"/>
            </a:pPr>
            <a:r>
              <a:rPr lang="en-US" altLang="en-US" dirty="0"/>
              <a:t>Decide whether the curve shifts to the right or to the left</a:t>
            </a:r>
          </a:p>
          <a:p>
            <a:pPr marL="971550" lvl="1" indent="-514350">
              <a:buFont typeface="Arial" charset="0"/>
              <a:buAutoNum type="arabicPeriod"/>
            </a:pPr>
            <a:r>
              <a:rPr lang="en-US" altLang="en-US" dirty="0"/>
              <a:t>Use the supply-and-demand diagram</a:t>
            </a:r>
          </a:p>
          <a:p>
            <a:pPr marL="1371600" lvl="2" indent="-514350"/>
            <a:r>
              <a:rPr lang="en-US" altLang="en-US" dirty="0"/>
              <a:t>Compare the initial and the new equilibrium</a:t>
            </a:r>
          </a:p>
          <a:p>
            <a:pPr marL="1371600" lvl="2" indent="-514350"/>
            <a:r>
              <a:rPr lang="en-US" altLang="en-US" dirty="0"/>
              <a:t>Effects on equilibrium price and quantity</a:t>
            </a:r>
          </a:p>
        </p:txBody>
      </p:sp>
      <p:sp>
        <p:nvSpPr>
          <p:cNvPr id="53252" name="Footer Placeholder 4"/>
          <p:cNvSpPr>
            <a:spLocks noGrp="1"/>
          </p:cNvSpPr>
          <p:nvPr>
            <p:ph type="ftr" sz="quarter" idx="11"/>
          </p:nvPr>
        </p:nvSpPr>
        <p:spPr bwMode="auto">
          <a:xfrm>
            <a:off x="0" y="6359857"/>
            <a:ext cx="84582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53253"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142E029F-7937-47B9-B7A2-1162ED5EC1FD}" type="slidenum">
              <a:rPr lang="en-US" altLang="en-US" sz="1200" smtClean="0">
                <a:solidFill>
                  <a:srgbClr val="002060"/>
                </a:solidFill>
              </a:rPr>
              <a:pPr algn="ctr" eaLnBrk="1" hangingPunct="1"/>
              <a:t>45</a:t>
            </a:fld>
            <a:endParaRPr lang="en-US" altLang="en-US" sz="1200">
              <a:solidFill>
                <a:srgbClr val="002060"/>
              </a:solidFill>
            </a:endParaRPr>
          </a:p>
        </p:txBody>
      </p:sp>
    </p:spTree>
    <p:extLst>
      <p:ext uri="{BB962C8B-B14F-4D97-AF65-F5344CB8AC3E}">
        <p14:creationId xmlns:p14="http://schemas.microsoft.com/office/powerpoint/2010/main" val="11834461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209550" y="0"/>
            <a:ext cx="8770938" cy="914400"/>
          </a:xfrm>
        </p:spPr>
        <p:txBody>
          <a:bodyPr/>
          <a:lstStyle/>
          <a:p>
            <a:r>
              <a:rPr lang="en-US" altLang="en-US" dirty="0"/>
              <a:t>Table 3</a:t>
            </a:r>
            <a:r>
              <a:rPr lang="en-US" altLang="en-US" baseline="0" dirty="0"/>
              <a:t> </a:t>
            </a:r>
            <a:r>
              <a:rPr lang="en-US" altLang="en-US" sz="2800" dirty="0"/>
              <a:t>Three Steps for Analyzing Changes in Equilibrium</a:t>
            </a:r>
          </a:p>
        </p:txBody>
      </p:sp>
      <p:sp>
        <p:nvSpPr>
          <p:cNvPr id="2" name="TextBox 1">
            <a:extLst>
              <a:ext uri="{FF2B5EF4-FFF2-40B4-BE49-F238E27FC236}">
                <a16:creationId xmlns:a16="http://schemas.microsoft.com/office/drawing/2014/main" id="{AA8359E9-B235-47D2-886B-0AE74134D67D}"/>
              </a:ext>
            </a:extLst>
          </p:cNvPr>
          <p:cNvSpPr txBox="1"/>
          <p:nvPr/>
        </p:nvSpPr>
        <p:spPr>
          <a:xfrm>
            <a:off x="517525" y="2413337"/>
            <a:ext cx="8462963" cy="2041585"/>
          </a:xfrm>
          <a:prstGeom prst="rect">
            <a:avLst/>
          </a:prstGeom>
          <a:noFill/>
        </p:spPr>
        <p:txBody>
          <a:bodyPr wrap="square" rtlCol="0">
            <a:spAutoFit/>
          </a:bodyPr>
          <a:lstStyle/>
          <a:p>
            <a:pPr marL="342900" indent="-342900">
              <a:buFont typeface="+mj-lt"/>
              <a:buAutoNum type="arabicPeriod"/>
            </a:pPr>
            <a:r>
              <a:rPr lang="en-US" dirty="0">
                <a:solidFill>
                  <a:schemeClr val="dk1"/>
                </a:solidFill>
              </a:rPr>
              <a:t>Decide whether the event shifts the supply or demand curve (or perhaps both).</a:t>
            </a:r>
          </a:p>
          <a:p>
            <a:pPr marL="342900" indent="-342900">
              <a:spcBef>
                <a:spcPts val="2160"/>
              </a:spcBef>
              <a:buFont typeface="+mj-lt"/>
              <a:buAutoNum type="arabicPeriod"/>
            </a:pPr>
            <a:r>
              <a:rPr lang="en-US" dirty="0">
                <a:solidFill>
                  <a:schemeClr val="dk1"/>
                </a:solidFill>
              </a:rPr>
              <a:t>Decide in which direction the curve shifts.</a:t>
            </a:r>
          </a:p>
          <a:p>
            <a:pPr marL="342900" indent="-342900">
              <a:spcBef>
                <a:spcPts val="2160"/>
              </a:spcBef>
              <a:buFont typeface="+mj-lt"/>
              <a:buAutoNum type="arabicPeriod"/>
            </a:pPr>
            <a:r>
              <a:rPr lang="en-US" dirty="0">
                <a:solidFill>
                  <a:schemeClr val="dk1"/>
                </a:solidFill>
              </a:rPr>
              <a:t>Use the supply-and demand diagram to see how the shift changes the equilibrium price and quantity.</a:t>
            </a:r>
            <a:endParaRPr lang="en-US" sz="2400" dirty="0"/>
          </a:p>
        </p:txBody>
      </p:sp>
      <p:sp>
        <p:nvSpPr>
          <p:cNvPr id="54275" name="Footer Placeholder 3"/>
          <p:cNvSpPr>
            <a:spLocks noGrp="1"/>
          </p:cNvSpPr>
          <p:nvPr>
            <p:ph type="ftr" sz="quarter" idx="14"/>
          </p:nvPr>
        </p:nvSpPr>
        <p:spPr bwMode="auto">
          <a:xfrm>
            <a:off x="1" y="6400801"/>
            <a:ext cx="8458200" cy="452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54283" name="Slide Number Placeholder 1"/>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5B2A3F7E-314E-42D8-89D8-B848C32B995E}" type="slidenum">
              <a:rPr lang="en-US" altLang="en-US" smtClean="0">
                <a:solidFill>
                  <a:srgbClr val="002060"/>
                </a:solidFill>
              </a:rPr>
              <a:pPr algn="ctr" eaLnBrk="1" hangingPunct="1"/>
              <a:t>46</a:t>
            </a:fld>
            <a:endParaRPr lang="en-US" altLang="en-US">
              <a:solidFill>
                <a:srgbClr val="002060"/>
              </a:solidFill>
            </a:endParaRPr>
          </a:p>
        </p:txBody>
      </p:sp>
    </p:spTree>
    <p:extLst>
      <p:ext uri="{BB962C8B-B14F-4D97-AF65-F5344CB8AC3E}">
        <p14:creationId xmlns:p14="http://schemas.microsoft.com/office/powerpoint/2010/main" val="42913525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wrap="square" anchor="t"/>
          <a:lstStyle/>
          <a:p>
            <a:r>
              <a:rPr lang="en-US" altLang="en-US" sz="3600" dirty="0"/>
              <a:t>Supply and Demand Together, Part 7</a:t>
            </a:r>
          </a:p>
        </p:txBody>
      </p:sp>
      <p:sp>
        <p:nvSpPr>
          <p:cNvPr id="3" name="Content Placeholder 2"/>
          <p:cNvSpPr>
            <a:spLocks noGrp="1"/>
          </p:cNvSpPr>
          <p:nvPr>
            <p:ph idx="1"/>
          </p:nvPr>
        </p:nvSpPr>
        <p:spPr>
          <a:xfrm>
            <a:off x="277813" y="1025525"/>
            <a:ext cx="8588375" cy="4918075"/>
          </a:xfrm>
        </p:spPr>
        <p:txBody>
          <a:bodyPr/>
          <a:lstStyle/>
          <a:p>
            <a:pPr marL="0" indent="0">
              <a:buNone/>
              <a:defRPr/>
            </a:pPr>
            <a:r>
              <a:rPr lang="en-US" dirty="0"/>
              <a:t>A change in market equilibrium due to a shift in demand</a:t>
            </a:r>
          </a:p>
          <a:p>
            <a:pPr lvl="1">
              <a:defRPr/>
            </a:pPr>
            <a:r>
              <a:rPr lang="en-US" dirty="0"/>
              <a:t>One summer, very hot weather</a:t>
            </a:r>
          </a:p>
          <a:p>
            <a:pPr lvl="1">
              <a:defRPr/>
            </a:pPr>
            <a:r>
              <a:rPr lang="en-US" dirty="0"/>
              <a:t>Effect on the market for ice cream? </a:t>
            </a:r>
          </a:p>
          <a:p>
            <a:pPr marL="971550" lvl="1" indent="-514350">
              <a:buFont typeface="+mj-lt"/>
              <a:buAutoNum type="arabicPeriod"/>
              <a:defRPr/>
            </a:pPr>
            <a:r>
              <a:rPr lang="en-US" dirty="0"/>
              <a:t>Hot weather: shifts the demand curve (tastes ) </a:t>
            </a:r>
          </a:p>
          <a:p>
            <a:pPr marL="971550" lvl="1" indent="-514350">
              <a:buFont typeface="+mj-lt"/>
              <a:buAutoNum type="arabicPeriod"/>
              <a:defRPr/>
            </a:pPr>
            <a:r>
              <a:rPr lang="en-US" dirty="0"/>
              <a:t>Demand curve shifts to the right </a:t>
            </a:r>
          </a:p>
          <a:p>
            <a:pPr marL="971550" lvl="1" indent="-514350">
              <a:buFont typeface="+mj-lt"/>
              <a:buAutoNum type="arabicPeriod"/>
              <a:defRPr/>
            </a:pPr>
            <a:r>
              <a:rPr lang="en-US" dirty="0"/>
              <a:t>Higher equilibrium price; higher equilibrium quantity</a:t>
            </a:r>
          </a:p>
        </p:txBody>
      </p:sp>
      <p:sp>
        <p:nvSpPr>
          <p:cNvPr id="55300" name="Footer Placeholder 4"/>
          <p:cNvSpPr>
            <a:spLocks noGrp="1"/>
          </p:cNvSpPr>
          <p:nvPr>
            <p:ph type="ftr" sz="quarter" idx="11"/>
          </p:nvPr>
        </p:nvSpPr>
        <p:spPr bwMode="auto">
          <a:xfrm>
            <a:off x="0" y="6359857"/>
            <a:ext cx="83820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55301"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DB921F2F-538A-4F15-A14D-54AB61CE9D47}" type="slidenum">
              <a:rPr lang="en-US" altLang="en-US" sz="1200" smtClean="0">
                <a:solidFill>
                  <a:srgbClr val="002060"/>
                </a:solidFill>
              </a:rPr>
              <a:pPr algn="ctr" eaLnBrk="1" hangingPunct="1"/>
              <a:t>47</a:t>
            </a:fld>
            <a:endParaRPr lang="en-US" altLang="en-US" sz="1200">
              <a:solidFill>
                <a:srgbClr val="002060"/>
              </a:solidFill>
            </a:endParaRPr>
          </a:p>
        </p:txBody>
      </p:sp>
    </p:spTree>
    <p:extLst>
      <p:ext uri="{BB962C8B-B14F-4D97-AF65-F5344CB8AC3E}">
        <p14:creationId xmlns:p14="http://schemas.microsoft.com/office/powerpoint/2010/main" val="30849790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209550" y="-1"/>
            <a:ext cx="8770938" cy="981075"/>
          </a:xfrm>
        </p:spPr>
        <p:txBody>
          <a:bodyPr/>
          <a:lstStyle/>
          <a:p>
            <a:r>
              <a:rPr lang="en-US" altLang="en-US" dirty="0"/>
              <a:t>Figure 10</a:t>
            </a:r>
            <a:r>
              <a:rPr lang="en-US" altLang="en-US" sz="2800" dirty="0"/>
              <a:t> How an Increase in Demand  Affects the Equilibrium</a:t>
            </a:r>
          </a:p>
        </p:txBody>
      </p:sp>
      <p:pic>
        <p:nvPicPr>
          <p:cNvPr id="3" name="Picture 1" descr="A line graph of how an increase in demand affects the equilibrium. The x axis is quantity of ice-cream cones, and the y axis is price of ice-cream cones. There are three diagonal lines on the graph. Supply curve stretches from bottom left to top right, and D subscript 1 as well as D subscript 2 stretch from top left to bottom right. Supply curve intersects with D subscript 1 at initial equilibrium located at 7 cones and 2 dollars, and supply curve intersects with D subscript 2 at new equilibrium at 10 cones and 2.50. The shift from D subscript 1 to D subscript 2 is due to the hot weather increasing the demand for ice cream. This results in a higher price as noted by increase in price of ice-cream cones on the y axis as well as higher quantity sold as noted by increase in quantity of ice-cream cones on the x axis.">
            <a:extLst>
              <a:ext uri="{FF2B5EF4-FFF2-40B4-BE49-F238E27FC236}">
                <a16:creationId xmlns:a16="http://schemas.microsoft.com/office/drawing/2014/main" id="{E7E03067-2109-45B8-A961-7CBCDA17540F}"/>
              </a:ext>
            </a:extLst>
          </p:cNvPr>
          <p:cNvPicPr>
            <a:picLocks noChangeAspect="1"/>
          </p:cNvPicPr>
          <p:nvPr/>
        </p:nvPicPr>
        <p:blipFill>
          <a:blip r:embed="rId2"/>
          <a:stretch>
            <a:fillRect/>
          </a:stretch>
        </p:blipFill>
        <p:spPr>
          <a:xfrm>
            <a:off x="756444" y="1127124"/>
            <a:ext cx="7677150" cy="3867150"/>
          </a:xfrm>
          <a:prstGeom prst="rect">
            <a:avLst/>
          </a:prstGeom>
        </p:spPr>
      </p:pic>
      <p:sp>
        <p:nvSpPr>
          <p:cNvPr id="2" name="Text Placeholder 1"/>
          <p:cNvSpPr>
            <a:spLocks noGrp="1"/>
          </p:cNvSpPr>
          <p:nvPr>
            <p:ph type="body" sz="quarter" idx="12"/>
          </p:nvPr>
        </p:nvSpPr>
        <p:spPr>
          <a:xfrm>
            <a:off x="191659" y="5140325"/>
            <a:ext cx="8760681" cy="1031875"/>
          </a:xfrm>
        </p:spPr>
        <p:txBody>
          <a:bodyPr/>
          <a:lstStyle/>
          <a:p>
            <a:r>
              <a:rPr lang="en-US" sz="1400" dirty="0"/>
              <a:t>An event that raises quantity demanded at any given price shifts the demand curve to the right. The equilibrium price and the equilibrium quantity both rise. Here an abnormally hot summer causes buyers to demand more ice cream. The demand curve shifts from D</a:t>
            </a:r>
            <a:r>
              <a:rPr lang="en-US" sz="1400" baseline="-25000" dirty="0"/>
              <a:t>1</a:t>
            </a:r>
            <a:r>
              <a:rPr lang="en-US" sz="1400" dirty="0"/>
              <a:t> to D</a:t>
            </a:r>
            <a:r>
              <a:rPr lang="en-US" sz="1400" baseline="-25000" dirty="0"/>
              <a:t>2</a:t>
            </a:r>
            <a:r>
              <a:rPr lang="en-US" sz="1400" dirty="0"/>
              <a:t>, which causes the equilibrium price to rise from $2.00 to $2.50 and the equilibrium quantity to rise from 7 to 10 cones.</a:t>
            </a:r>
          </a:p>
        </p:txBody>
      </p:sp>
      <p:sp>
        <p:nvSpPr>
          <p:cNvPr id="56323" name="Footer Placeholder 3"/>
          <p:cNvSpPr>
            <a:spLocks noGrp="1"/>
          </p:cNvSpPr>
          <p:nvPr>
            <p:ph type="ftr" sz="quarter" idx="14"/>
          </p:nvPr>
        </p:nvSpPr>
        <p:spPr bwMode="auto">
          <a:xfrm>
            <a:off x="1" y="6400800"/>
            <a:ext cx="8433594" cy="452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56346" name="Slide Number Placeholder 1"/>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57F33D74-DCCD-4228-B424-E773112C35CE}" type="slidenum">
              <a:rPr lang="en-US" altLang="en-US" smtClean="0">
                <a:solidFill>
                  <a:srgbClr val="002060"/>
                </a:solidFill>
              </a:rPr>
              <a:pPr algn="ctr" eaLnBrk="1" hangingPunct="1"/>
              <a:t>48</a:t>
            </a:fld>
            <a:endParaRPr lang="en-US" altLang="en-US">
              <a:solidFill>
                <a:srgbClr val="002060"/>
              </a:solidFill>
            </a:endParaRPr>
          </a:p>
        </p:txBody>
      </p:sp>
    </p:spTree>
    <p:extLst>
      <p:ext uri="{BB962C8B-B14F-4D97-AF65-F5344CB8AC3E}">
        <p14:creationId xmlns:p14="http://schemas.microsoft.com/office/powerpoint/2010/main" val="30677642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wrap="square" anchor="t"/>
          <a:lstStyle/>
          <a:p>
            <a:r>
              <a:rPr lang="en-US" altLang="en-US" sz="3600" dirty="0"/>
              <a:t>Supply and Demand Together, Part 8</a:t>
            </a:r>
          </a:p>
        </p:txBody>
      </p:sp>
      <p:sp>
        <p:nvSpPr>
          <p:cNvPr id="57347" name="Content Placeholder 2"/>
          <p:cNvSpPr>
            <a:spLocks noGrp="1"/>
          </p:cNvSpPr>
          <p:nvPr>
            <p:ph idx="1"/>
          </p:nvPr>
        </p:nvSpPr>
        <p:spPr>
          <a:xfrm>
            <a:off x="277813" y="1025525"/>
            <a:ext cx="8588375" cy="4994275"/>
          </a:xfrm>
        </p:spPr>
        <p:txBody>
          <a:bodyPr/>
          <a:lstStyle/>
          <a:p>
            <a:r>
              <a:rPr lang="en-US" altLang="en-US" dirty="0"/>
              <a:t>Shifts vs. movements along curves </a:t>
            </a:r>
          </a:p>
          <a:p>
            <a:pPr lvl="1"/>
            <a:r>
              <a:rPr lang="en-US" altLang="en-US" dirty="0"/>
              <a:t>Shift in the supply curve</a:t>
            </a:r>
          </a:p>
          <a:p>
            <a:pPr lvl="2"/>
            <a:r>
              <a:rPr lang="en-US" altLang="en-US" dirty="0"/>
              <a:t>Change in supply</a:t>
            </a:r>
          </a:p>
          <a:p>
            <a:pPr lvl="1"/>
            <a:r>
              <a:rPr lang="en-US" altLang="en-US" dirty="0"/>
              <a:t>Movement along a fixed supply curve</a:t>
            </a:r>
          </a:p>
          <a:p>
            <a:pPr lvl="2"/>
            <a:r>
              <a:rPr lang="en-US" altLang="en-US" dirty="0"/>
              <a:t>Change in the quantity supplied</a:t>
            </a:r>
          </a:p>
          <a:p>
            <a:pPr lvl="1"/>
            <a:r>
              <a:rPr lang="en-US" altLang="en-US" dirty="0"/>
              <a:t>Shift in the demand curve</a:t>
            </a:r>
          </a:p>
          <a:p>
            <a:pPr lvl="2"/>
            <a:r>
              <a:rPr lang="en-US" altLang="en-US" dirty="0"/>
              <a:t>Change in demand</a:t>
            </a:r>
          </a:p>
          <a:p>
            <a:pPr lvl="1"/>
            <a:r>
              <a:rPr lang="en-US" altLang="en-US" dirty="0"/>
              <a:t>Movement along a fixed demand curve</a:t>
            </a:r>
          </a:p>
          <a:p>
            <a:pPr lvl="2"/>
            <a:r>
              <a:rPr lang="en-US" altLang="en-US" dirty="0"/>
              <a:t>Change in the quantity demanded</a:t>
            </a:r>
          </a:p>
        </p:txBody>
      </p:sp>
      <p:sp>
        <p:nvSpPr>
          <p:cNvPr id="57348" name="Footer Placeholder 4"/>
          <p:cNvSpPr>
            <a:spLocks noGrp="1"/>
          </p:cNvSpPr>
          <p:nvPr>
            <p:ph type="ftr" sz="quarter" idx="11"/>
          </p:nvPr>
        </p:nvSpPr>
        <p:spPr bwMode="auto">
          <a:xfrm>
            <a:off x="0" y="6359857"/>
            <a:ext cx="83820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5734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4DE54BF7-0201-4B2F-B27F-4688D7F4B492}" type="slidenum">
              <a:rPr lang="en-US" altLang="en-US" sz="1200" smtClean="0">
                <a:solidFill>
                  <a:srgbClr val="002060"/>
                </a:solidFill>
              </a:rPr>
              <a:pPr algn="ctr" eaLnBrk="1" hangingPunct="1"/>
              <a:t>49</a:t>
            </a:fld>
            <a:endParaRPr lang="en-US" altLang="en-US" sz="1200">
              <a:solidFill>
                <a:srgbClr val="002060"/>
              </a:solidFill>
            </a:endParaRPr>
          </a:p>
        </p:txBody>
      </p:sp>
    </p:spTree>
    <p:extLst>
      <p:ext uri="{BB962C8B-B14F-4D97-AF65-F5344CB8AC3E}">
        <p14:creationId xmlns:p14="http://schemas.microsoft.com/office/powerpoint/2010/main" val="2604538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wrap="square" anchor="t"/>
          <a:lstStyle/>
          <a:p>
            <a:r>
              <a:rPr lang="en-US" altLang="en-US" dirty="0"/>
              <a:t>Markets and Competition, Part 4</a:t>
            </a:r>
          </a:p>
        </p:txBody>
      </p:sp>
      <p:sp>
        <p:nvSpPr>
          <p:cNvPr id="13315" name="Content Placeholder 2"/>
          <p:cNvSpPr>
            <a:spLocks noGrp="1"/>
          </p:cNvSpPr>
          <p:nvPr>
            <p:ph idx="1"/>
          </p:nvPr>
        </p:nvSpPr>
        <p:spPr>
          <a:xfrm>
            <a:off x="381000" y="1156495"/>
            <a:ext cx="8588375" cy="4329905"/>
          </a:xfrm>
        </p:spPr>
        <p:txBody>
          <a:bodyPr/>
          <a:lstStyle/>
          <a:p>
            <a:r>
              <a:rPr lang="en-US" altLang="en-US" dirty="0"/>
              <a:t>Competitive market</a:t>
            </a:r>
          </a:p>
          <a:p>
            <a:pPr lvl="1"/>
            <a:r>
              <a:rPr lang="en-US" altLang="en-US" dirty="0"/>
              <a:t>Market in which there are many buyers and many sellers</a:t>
            </a:r>
          </a:p>
          <a:p>
            <a:pPr lvl="1"/>
            <a:r>
              <a:rPr lang="en-US" altLang="en-US" dirty="0"/>
              <a:t>Each has a negligible impact on market price</a:t>
            </a:r>
          </a:p>
          <a:p>
            <a:pPr lvl="1"/>
            <a:r>
              <a:rPr lang="en-US" altLang="en-US" dirty="0"/>
              <a:t>Price and quantity are determined by all buyers and sellers</a:t>
            </a:r>
          </a:p>
          <a:p>
            <a:pPr lvl="2"/>
            <a:r>
              <a:rPr lang="en-US" altLang="en-US" dirty="0"/>
              <a:t>As they interact in the marketplace</a:t>
            </a:r>
          </a:p>
        </p:txBody>
      </p:sp>
      <p:sp>
        <p:nvSpPr>
          <p:cNvPr id="13316" name="Footer Placeholder 4"/>
          <p:cNvSpPr>
            <a:spLocks noGrp="1"/>
          </p:cNvSpPr>
          <p:nvPr>
            <p:ph type="ftr" sz="quarter" idx="11"/>
          </p:nvPr>
        </p:nvSpPr>
        <p:spPr bwMode="auto">
          <a:xfrm>
            <a:off x="0" y="6359857"/>
            <a:ext cx="84582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3317"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BA3A9515-0555-4C72-A551-0BC119B0EDC0}" type="slidenum">
              <a:rPr lang="en-US" altLang="en-US" sz="1200" smtClean="0">
                <a:solidFill>
                  <a:srgbClr val="002060"/>
                </a:solidFill>
              </a:rPr>
              <a:pPr algn="ctr" eaLnBrk="1" hangingPunct="1"/>
              <a:t>5</a:t>
            </a:fld>
            <a:endParaRPr lang="en-US" altLang="en-US" sz="1200">
              <a:solidFill>
                <a:srgbClr val="002060"/>
              </a:solidFill>
            </a:endParaRPr>
          </a:p>
        </p:txBody>
      </p:sp>
    </p:spTree>
    <p:extLst>
      <p:ext uri="{BB962C8B-B14F-4D97-AF65-F5344CB8AC3E}">
        <p14:creationId xmlns:p14="http://schemas.microsoft.com/office/powerpoint/2010/main" val="18775127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wrap="square" anchor="t"/>
          <a:lstStyle/>
          <a:p>
            <a:r>
              <a:rPr lang="en-US" altLang="en-US" sz="3600" dirty="0"/>
              <a:t>Supply and Demand Together, Part 9</a:t>
            </a:r>
          </a:p>
        </p:txBody>
      </p:sp>
      <p:sp>
        <p:nvSpPr>
          <p:cNvPr id="3" name="Content Placeholder 2"/>
          <p:cNvSpPr>
            <a:spLocks noGrp="1"/>
          </p:cNvSpPr>
          <p:nvPr>
            <p:ph idx="1"/>
          </p:nvPr>
        </p:nvSpPr>
        <p:spPr/>
        <p:txBody>
          <a:bodyPr/>
          <a:lstStyle/>
          <a:p>
            <a:pPr marL="0" indent="0">
              <a:buNone/>
              <a:defRPr/>
            </a:pPr>
            <a:r>
              <a:rPr lang="en-US" dirty="0"/>
              <a:t>A change in market equilibrium due to a shift in supply</a:t>
            </a:r>
          </a:p>
          <a:p>
            <a:pPr lvl="1">
              <a:defRPr/>
            </a:pPr>
            <a:r>
              <a:rPr lang="en-US" dirty="0"/>
              <a:t>One summer, a hurricane destroys part of the sugarcane crop: higher price of sugar </a:t>
            </a:r>
          </a:p>
          <a:p>
            <a:pPr lvl="1">
              <a:defRPr/>
            </a:pPr>
            <a:r>
              <a:rPr lang="en-US" dirty="0"/>
              <a:t>Effect on the market for ice cream?</a:t>
            </a:r>
          </a:p>
          <a:p>
            <a:pPr marL="971550" lvl="1" indent="-514350">
              <a:buFont typeface="+mj-lt"/>
              <a:buAutoNum type="arabicPeriod"/>
              <a:defRPr/>
            </a:pPr>
            <a:r>
              <a:rPr lang="en-US" dirty="0"/>
              <a:t>Change in price of sugar: supply curve</a:t>
            </a:r>
          </a:p>
          <a:p>
            <a:pPr marL="971550" lvl="1" indent="-514350">
              <a:buFont typeface="+mj-lt"/>
              <a:buAutoNum type="arabicPeriod"/>
              <a:defRPr/>
            </a:pPr>
            <a:r>
              <a:rPr lang="en-US" dirty="0"/>
              <a:t>Supply curve: shifts to the left</a:t>
            </a:r>
          </a:p>
          <a:p>
            <a:pPr marL="971550" lvl="1" indent="-514350">
              <a:buFont typeface="+mj-lt"/>
              <a:buAutoNum type="arabicPeriod"/>
              <a:defRPr/>
            </a:pPr>
            <a:r>
              <a:rPr lang="en-US" dirty="0"/>
              <a:t>Higher equilibrium price; lower equilibrium quantity</a:t>
            </a:r>
          </a:p>
        </p:txBody>
      </p:sp>
      <p:sp>
        <p:nvSpPr>
          <p:cNvPr id="5837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58373"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7629A801-42B1-46AC-B7EA-2BB76C8D3E5F}" type="slidenum">
              <a:rPr lang="en-US" altLang="en-US" sz="1200" smtClean="0">
                <a:solidFill>
                  <a:srgbClr val="002060"/>
                </a:solidFill>
              </a:rPr>
              <a:pPr algn="ctr" eaLnBrk="1" hangingPunct="1"/>
              <a:t>50</a:t>
            </a:fld>
            <a:endParaRPr lang="en-US" altLang="en-US" sz="1200">
              <a:solidFill>
                <a:srgbClr val="002060"/>
              </a:solidFill>
            </a:endParaRPr>
          </a:p>
        </p:txBody>
      </p:sp>
    </p:spTree>
    <p:extLst>
      <p:ext uri="{BB962C8B-B14F-4D97-AF65-F5344CB8AC3E}">
        <p14:creationId xmlns:p14="http://schemas.microsoft.com/office/powerpoint/2010/main" val="12572104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209550" y="-1"/>
            <a:ext cx="8770938" cy="950913"/>
          </a:xfrm>
        </p:spPr>
        <p:txBody>
          <a:bodyPr/>
          <a:lstStyle/>
          <a:p>
            <a:r>
              <a:rPr lang="en-US" altLang="en-US" dirty="0"/>
              <a:t>Figure 11 </a:t>
            </a:r>
            <a:r>
              <a:rPr lang="en-US" altLang="en-US" sz="2800" dirty="0"/>
              <a:t>How a Decrease in Supply Affects the</a:t>
            </a:r>
            <a:r>
              <a:rPr lang="en-US" altLang="en-US" sz="2800" baseline="0" dirty="0"/>
              <a:t> </a:t>
            </a:r>
            <a:r>
              <a:rPr lang="en-US" altLang="en-US" sz="2800" dirty="0"/>
              <a:t>Equilibrium</a:t>
            </a:r>
          </a:p>
        </p:txBody>
      </p:sp>
      <p:pic>
        <p:nvPicPr>
          <p:cNvPr id="3" name="Picture 2" descr="A line graph of how a decrease in supply affects the equilibrium. The x axis is quantity of ice-cream cones, and the y axis is price of ice-cream cones. There are three diagonal lines on the graph. Demand curve stretches from top left to bottom right, and S subscript 1 as well as S subscript 2 stretch from bottom left to top right. Demand curve intersects with S subscript 1 at initial equilibrium located at 7 cones and 2 dollars, and demand curve intersects with S subscript 2 at new equilibrium at 4 cones and 2.50. The shift from S subscript 1 to S subscript 2 is due to the increase in price of sugar reducing the supply of ice cream. This results in a higher price as noted by increase in price of ice-cream cones on the y axis as well as lower quantity sold as noted by decrease in quantity of ice-cream cones on the x axis.">
            <a:extLst>
              <a:ext uri="{FF2B5EF4-FFF2-40B4-BE49-F238E27FC236}">
                <a16:creationId xmlns:a16="http://schemas.microsoft.com/office/drawing/2014/main" id="{189BDB31-A0BB-4F5E-8F67-062BE71053AC}"/>
              </a:ext>
            </a:extLst>
          </p:cNvPr>
          <p:cNvPicPr>
            <a:picLocks noChangeAspect="1"/>
          </p:cNvPicPr>
          <p:nvPr/>
        </p:nvPicPr>
        <p:blipFill>
          <a:blip r:embed="rId2"/>
          <a:stretch>
            <a:fillRect/>
          </a:stretch>
        </p:blipFill>
        <p:spPr>
          <a:xfrm>
            <a:off x="533400" y="1041367"/>
            <a:ext cx="7800975" cy="3886200"/>
          </a:xfrm>
          <a:prstGeom prst="rect">
            <a:avLst/>
          </a:prstGeom>
        </p:spPr>
      </p:pic>
      <p:sp>
        <p:nvSpPr>
          <p:cNvPr id="2" name="Text Placeholder 1"/>
          <p:cNvSpPr>
            <a:spLocks noGrp="1"/>
          </p:cNvSpPr>
          <p:nvPr>
            <p:ph type="body" sz="quarter" idx="12"/>
          </p:nvPr>
        </p:nvSpPr>
        <p:spPr>
          <a:xfrm>
            <a:off x="254000" y="5058662"/>
            <a:ext cx="8661400" cy="1342138"/>
          </a:xfrm>
        </p:spPr>
        <p:txBody>
          <a:bodyPr/>
          <a:lstStyle/>
          <a:p>
            <a:r>
              <a:rPr lang="en-US" dirty="0"/>
              <a:t>An event that reduces quantity supplied at any given price shifts the supply curve to the left. The equilibrium price rises, and the equilibrium quantity falls. Here an increase in the price of sugar (an input) causes sellers to supply less ice cream. The supply curve shifts from S</a:t>
            </a:r>
            <a:r>
              <a:rPr lang="en-US" baseline="-25000" dirty="0"/>
              <a:t>1</a:t>
            </a:r>
            <a:r>
              <a:rPr lang="en-US" dirty="0"/>
              <a:t> to S</a:t>
            </a:r>
            <a:r>
              <a:rPr lang="en-US" baseline="-25000" dirty="0"/>
              <a:t>2</a:t>
            </a:r>
            <a:r>
              <a:rPr lang="en-US" dirty="0"/>
              <a:t>, which causes the equilibrium price of ice cream to rise from $2.00 to $2.50 and the equilibrium quantity to fall from 7 to 4 cones.</a:t>
            </a:r>
          </a:p>
        </p:txBody>
      </p:sp>
      <p:sp>
        <p:nvSpPr>
          <p:cNvPr id="59395" name="Footer Placeholder 3"/>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59418" name="Slide Number Placeholder 1"/>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8B05AA52-52B5-426D-8744-DF4B053CC909}" type="slidenum">
              <a:rPr lang="en-US" altLang="en-US" smtClean="0">
                <a:solidFill>
                  <a:srgbClr val="002060"/>
                </a:solidFill>
              </a:rPr>
              <a:pPr algn="ctr" eaLnBrk="1" hangingPunct="1"/>
              <a:t>51</a:t>
            </a:fld>
            <a:endParaRPr lang="en-US" altLang="en-US">
              <a:solidFill>
                <a:srgbClr val="002060"/>
              </a:solidFill>
            </a:endParaRPr>
          </a:p>
        </p:txBody>
      </p:sp>
    </p:spTree>
    <p:extLst>
      <p:ext uri="{BB962C8B-B14F-4D97-AF65-F5344CB8AC3E}">
        <p14:creationId xmlns:p14="http://schemas.microsoft.com/office/powerpoint/2010/main" val="32106305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wrap="square" anchor="t"/>
          <a:lstStyle/>
          <a:p>
            <a:r>
              <a:rPr lang="en-US" altLang="en-US" sz="3200" dirty="0"/>
              <a:t>Supply and Demand Together, Part 10</a:t>
            </a:r>
          </a:p>
        </p:txBody>
      </p:sp>
      <p:sp>
        <p:nvSpPr>
          <p:cNvPr id="60419" name="Content Placeholder 2"/>
          <p:cNvSpPr>
            <a:spLocks noGrp="1"/>
          </p:cNvSpPr>
          <p:nvPr>
            <p:ph idx="1"/>
          </p:nvPr>
        </p:nvSpPr>
        <p:spPr/>
        <p:txBody>
          <a:bodyPr/>
          <a:lstStyle/>
          <a:p>
            <a:pPr marL="0" indent="0">
              <a:buNone/>
            </a:pPr>
            <a:r>
              <a:rPr lang="en-US" altLang="en-US" dirty="0"/>
              <a:t>Shifts in both supply and demand</a:t>
            </a:r>
            <a:endParaRPr lang="en-US" altLang="en-US" b="1" dirty="0"/>
          </a:p>
          <a:p>
            <a:pPr lvl="1"/>
            <a:r>
              <a:rPr lang="en-US" altLang="en-US" dirty="0"/>
              <a:t>One summer: hurricane and heat wave</a:t>
            </a:r>
          </a:p>
          <a:p>
            <a:pPr marL="1428750" lvl="2" indent="-514350">
              <a:buFont typeface="Calibri" pitchFamily="34" charset="0"/>
              <a:buAutoNum type="arabicPeriod"/>
            </a:pPr>
            <a:r>
              <a:rPr lang="en-US" altLang="en-US" dirty="0"/>
              <a:t>Heat wave shifts the demand curve; hurricane shifts the supply curve</a:t>
            </a:r>
          </a:p>
          <a:p>
            <a:pPr marL="1428750" lvl="2" indent="-514350">
              <a:buFont typeface="Calibri" pitchFamily="34" charset="0"/>
              <a:buAutoNum type="arabicPeriod"/>
            </a:pPr>
            <a:r>
              <a:rPr lang="en-US" altLang="en-US" dirty="0"/>
              <a:t>Demand curve shifts to the right; Supply curve shifts to the left </a:t>
            </a:r>
          </a:p>
          <a:p>
            <a:pPr marL="1428750" lvl="2" indent="-514350">
              <a:buFont typeface="Calibri" pitchFamily="34" charset="0"/>
              <a:buAutoNum type="arabicPeriod"/>
            </a:pPr>
            <a:r>
              <a:rPr lang="en-US" altLang="en-US" dirty="0"/>
              <a:t>Equilibrium price raises</a:t>
            </a:r>
          </a:p>
          <a:p>
            <a:pPr lvl="3"/>
            <a:r>
              <a:rPr lang="en-US" altLang="en-US" dirty="0"/>
              <a:t>If demand increases substantially while supply falls just a little: equilibrium quantity rises</a:t>
            </a:r>
          </a:p>
          <a:p>
            <a:pPr lvl="3"/>
            <a:r>
              <a:rPr lang="en-US" altLang="en-US" dirty="0"/>
              <a:t>If supply falls substantially while demand rises just a little: equilibrium quantity falls</a:t>
            </a:r>
          </a:p>
        </p:txBody>
      </p:sp>
      <p:sp>
        <p:nvSpPr>
          <p:cNvPr id="6042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0421"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1D8A8AA0-4C3A-45D0-AAD0-0CAC8C260FC0}" type="slidenum">
              <a:rPr lang="en-US" altLang="en-US" sz="1200" smtClean="0">
                <a:solidFill>
                  <a:srgbClr val="002060"/>
                </a:solidFill>
              </a:rPr>
              <a:pPr algn="ctr" eaLnBrk="1" hangingPunct="1"/>
              <a:t>52</a:t>
            </a:fld>
            <a:endParaRPr lang="en-US" altLang="en-US" sz="1200">
              <a:solidFill>
                <a:srgbClr val="002060"/>
              </a:solidFill>
            </a:endParaRPr>
          </a:p>
        </p:txBody>
      </p:sp>
    </p:spTree>
    <p:extLst>
      <p:ext uri="{BB962C8B-B14F-4D97-AF65-F5344CB8AC3E}">
        <p14:creationId xmlns:p14="http://schemas.microsoft.com/office/powerpoint/2010/main" val="25212999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altLang="en-US" dirty="0"/>
              <a:t>Figure 12</a:t>
            </a:r>
            <a:r>
              <a:rPr lang="en-US" altLang="en-US" baseline="0" dirty="0"/>
              <a:t> </a:t>
            </a:r>
            <a:r>
              <a:rPr lang="en-US" altLang="en-US" sz="2800" dirty="0"/>
              <a:t>A Shift in Both Supply and Demand</a:t>
            </a:r>
          </a:p>
        </p:txBody>
      </p:sp>
      <p:pic>
        <p:nvPicPr>
          <p:cNvPr id="3" name="Picture 1" descr="A line graph of a shift in both supply and demand where price rises and quantity rises. The x axis is quantity of ice-cream cones, and the y axis is price of ice-cream cones. There are four diagonal lines on the graph. D subscript 1 and D subscript 2 curves stretch from top left to bottom right, and S subscript 1 and S subscript 2 curves stretch from bottom left to top right. Initial equilibrium is where D subscript 1 and S subscript 1 meet; this is at Q subscript 1 comma P subscript 1. New equilibrium is where D subscript 2 and S subscript 2 meet; this is at Q subscript 2 comma P subscript 2. The large leftward from D subscript 1 to D subscript 2 indicates large increase in demand, and the small rightward shift from S subscript 1 to S subscript 2 indicates small decrease in supply.">
            <a:extLst>
              <a:ext uri="{FF2B5EF4-FFF2-40B4-BE49-F238E27FC236}">
                <a16:creationId xmlns:a16="http://schemas.microsoft.com/office/drawing/2014/main" id="{86CE1D8F-2A76-4ACD-80D4-755A569C10F2}"/>
              </a:ext>
            </a:extLst>
          </p:cNvPr>
          <p:cNvPicPr>
            <a:picLocks noChangeAspect="1"/>
          </p:cNvPicPr>
          <p:nvPr/>
        </p:nvPicPr>
        <p:blipFill>
          <a:blip r:embed="rId2"/>
          <a:stretch>
            <a:fillRect/>
          </a:stretch>
        </p:blipFill>
        <p:spPr>
          <a:xfrm>
            <a:off x="409415" y="736107"/>
            <a:ext cx="4143375" cy="4248150"/>
          </a:xfrm>
          <a:prstGeom prst="rect">
            <a:avLst/>
          </a:prstGeom>
        </p:spPr>
      </p:pic>
      <p:pic>
        <p:nvPicPr>
          <p:cNvPr id="4" name="Picture 2" descr="A line graph of a shift in both supply and demand where price rises and quantity falls. The x axis is quantity of ice-cream cones, and the y axis is price of ice-cream cones. There are four diagonal lines on the graph. D subscript 1  and D subscript 2  curves stretch from top left to bottom right, and S subscript 1  and S subscript 2  curves stretch from bottom left to top right. Initial equilibrium is where D subscript 1 and S subscript 1 meet; this is at Q subscript 1 comma P subscript 1. New equilibrium is where D subscript 2 and S subscript 2 meet; this is at Q subscript 2 comma P subscript 2. The small rightward shift from D subscript 1 to D subscript 2 indicates small increase in demand, and the large leftward shift from S subscript 1 to S subscript 2 indicates large decrease in supply.">
            <a:extLst>
              <a:ext uri="{FF2B5EF4-FFF2-40B4-BE49-F238E27FC236}">
                <a16:creationId xmlns:a16="http://schemas.microsoft.com/office/drawing/2014/main" id="{3C3268BC-CA7C-4C51-9993-ABAED1BF5AA8}"/>
              </a:ext>
            </a:extLst>
          </p:cNvPr>
          <p:cNvPicPr>
            <a:picLocks noChangeAspect="1"/>
          </p:cNvPicPr>
          <p:nvPr/>
        </p:nvPicPr>
        <p:blipFill>
          <a:blip r:embed="rId3"/>
          <a:stretch>
            <a:fillRect/>
          </a:stretch>
        </p:blipFill>
        <p:spPr>
          <a:xfrm>
            <a:off x="4745038" y="597393"/>
            <a:ext cx="4133850" cy="4314825"/>
          </a:xfrm>
          <a:prstGeom prst="rect">
            <a:avLst/>
          </a:prstGeom>
        </p:spPr>
      </p:pic>
      <p:sp>
        <p:nvSpPr>
          <p:cNvPr id="2" name="Text Placeholder 1"/>
          <p:cNvSpPr>
            <a:spLocks noGrp="1"/>
          </p:cNvSpPr>
          <p:nvPr>
            <p:ph type="body" sz="quarter" idx="12"/>
          </p:nvPr>
        </p:nvSpPr>
        <p:spPr>
          <a:xfrm>
            <a:off x="94457" y="5111750"/>
            <a:ext cx="8955087" cy="1289050"/>
          </a:xfrm>
        </p:spPr>
        <p:txBody>
          <a:bodyPr/>
          <a:lstStyle/>
          <a:p>
            <a:r>
              <a:rPr lang="en-US" dirty="0"/>
              <a:t>Here we observe a simultaneous increase in demand and decrease in supply. Two outcomes are possible. In panel (a), the equilibrium price rises from P</a:t>
            </a:r>
            <a:r>
              <a:rPr lang="en-US" baseline="-25000" dirty="0"/>
              <a:t>1</a:t>
            </a:r>
            <a:r>
              <a:rPr lang="en-US" dirty="0"/>
              <a:t> to P</a:t>
            </a:r>
            <a:r>
              <a:rPr lang="en-US" baseline="-25000" dirty="0"/>
              <a:t>2</a:t>
            </a:r>
            <a:r>
              <a:rPr lang="en-US" dirty="0"/>
              <a:t>, and the equilibrium quantity rises from Q</a:t>
            </a:r>
            <a:r>
              <a:rPr lang="en-US" baseline="-25000" dirty="0"/>
              <a:t>1</a:t>
            </a:r>
            <a:r>
              <a:rPr lang="en-US" dirty="0"/>
              <a:t> to Q</a:t>
            </a:r>
            <a:r>
              <a:rPr lang="en-US" baseline="-25000" dirty="0"/>
              <a:t>2</a:t>
            </a:r>
            <a:r>
              <a:rPr lang="en-US" dirty="0"/>
              <a:t>. </a:t>
            </a:r>
          </a:p>
          <a:p>
            <a:r>
              <a:rPr lang="en-US" dirty="0"/>
              <a:t>In panel (b), the equilibrium price again rises from P1 to P2, but the equilibrium quantity falls from Q</a:t>
            </a:r>
            <a:r>
              <a:rPr lang="en-US" baseline="-25000" dirty="0"/>
              <a:t>1</a:t>
            </a:r>
            <a:r>
              <a:rPr lang="en-US" dirty="0"/>
              <a:t> to Q</a:t>
            </a:r>
            <a:r>
              <a:rPr lang="en-US" baseline="-25000" dirty="0"/>
              <a:t>2</a:t>
            </a:r>
            <a:r>
              <a:rPr lang="en-US" dirty="0"/>
              <a:t>.</a:t>
            </a:r>
          </a:p>
        </p:txBody>
      </p:sp>
      <p:sp>
        <p:nvSpPr>
          <p:cNvPr id="61443" name="Footer Placeholder 3"/>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1490" name="Slide Number Placeholder 1"/>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862B6B57-96AF-476F-BDDF-1C920942F452}" type="slidenum">
              <a:rPr lang="en-US" altLang="en-US" smtClean="0">
                <a:solidFill>
                  <a:srgbClr val="002060"/>
                </a:solidFill>
              </a:rPr>
              <a:pPr algn="ctr" eaLnBrk="1" hangingPunct="1"/>
              <a:t>53</a:t>
            </a:fld>
            <a:endParaRPr lang="en-US" altLang="en-US">
              <a:solidFill>
                <a:srgbClr val="002060"/>
              </a:solidFill>
            </a:endParaRPr>
          </a:p>
        </p:txBody>
      </p:sp>
    </p:spTree>
    <p:extLst>
      <p:ext uri="{BB962C8B-B14F-4D97-AF65-F5344CB8AC3E}">
        <p14:creationId xmlns:p14="http://schemas.microsoft.com/office/powerpoint/2010/main" val="6944779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209550" y="0"/>
            <a:ext cx="8770938" cy="914400"/>
          </a:xfrm>
        </p:spPr>
        <p:txBody>
          <a:bodyPr/>
          <a:lstStyle/>
          <a:p>
            <a:r>
              <a:rPr lang="en-US" altLang="en-US" dirty="0"/>
              <a:t>Table 4</a:t>
            </a:r>
            <a:r>
              <a:rPr lang="en-US" altLang="en-US" baseline="0" dirty="0"/>
              <a:t> </a:t>
            </a:r>
            <a:r>
              <a:rPr lang="en-US" altLang="en-US" sz="2800" dirty="0"/>
              <a:t>What Happens to Price and Quantity When Supply or Demand Shifts?</a:t>
            </a:r>
          </a:p>
        </p:txBody>
      </p:sp>
      <p:graphicFrame>
        <p:nvGraphicFramePr>
          <p:cNvPr id="3" name="Table 1" descr="Table of what happens to price and quantity when supply or demand shifts. There are four columns and four rows. The column headers are no change in supply, an increase in supply, and a decrease in supply.">
            <a:extLst>
              <a:ext uri="{FF2B5EF4-FFF2-40B4-BE49-F238E27FC236}">
                <a16:creationId xmlns:a16="http://schemas.microsoft.com/office/drawing/2014/main" id="{E20E1393-82E9-498A-A559-6CF78589F861}"/>
              </a:ext>
            </a:extLst>
          </p:cNvPr>
          <p:cNvGraphicFramePr>
            <a:graphicFrameLocks noGrp="1"/>
          </p:cNvGraphicFramePr>
          <p:nvPr>
            <p:extLst>
              <p:ext uri="{D42A27DB-BD31-4B8C-83A1-F6EECF244321}">
                <p14:modId xmlns:p14="http://schemas.microsoft.com/office/powerpoint/2010/main" val="528816266"/>
              </p:ext>
            </p:extLst>
          </p:nvPr>
        </p:nvGraphicFramePr>
        <p:xfrm>
          <a:off x="1259681" y="2125980"/>
          <a:ext cx="6096000" cy="2072640"/>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3286341408"/>
                    </a:ext>
                  </a:extLst>
                </a:gridCol>
                <a:gridCol w="1524000">
                  <a:extLst>
                    <a:ext uri="{9D8B030D-6E8A-4147-A177-3AD203B41FA5}">
                      <a16:colId xmlns:a16="http://schemas.microsoft.com/office/drawing/2014/main" val="117445414"/>
                    </a:ext>
                  </a:extLst>
                </a:gridCol>
                <a:gridCol w="1524000">
                  <a:extLst>
                    <a:ext uri="{9D8B030D-6E8A-4147-A177-3AD203B41FA5}">
                      <a16:colId xmlns:a16="http://schemas.microsoft.com/office/drawing/2014/main" val="3175686487"/>
                    </a:ext>
                  </a:extLst>
                </a:gridCol>
                <a:gridCol w="1524000">
                  <a:extLst>
                    <a:ext uri="{9D8B030D-6E8A-4147-A177-3AD203B41FA5}">
                      <a16:colId xmlns:a16="http://schemas.microsoft.com/office/drawing/2014/main" val="4078973758"/>
                    </a:ext>
                  </a:extLst>
                </a:gridCol>
              </a:tblGrid>
              <a:tr h="370840">
                <a:tc>
                  <a:txBody>
                    <a:bodyPr/>
                    <a:lstStyle/>
                    <a:p>
                      <a:r>
                        <a:rPr lang="en-US" sz="1400" dirty="0">
                          <a:solidFill>
                            <a:srgbClr val="FFF3D2"/>
                          </a:solidFill>
                        </a:rPr>
                        <a:t>Demand</a:t>
                      </a:r>
                    </a:p>
                  </a:txBody>
                  <a:tcPr/>
                </a:tc>
                <a:tc>
                  <a:txBody>
                    <a:bodyPr/>
                    <a:lstStyle/>
                    <a:p>
                      <a:r>
                        <a:rPr lang="en-US" sz="1400" dirty="0"/>
                        <a:t>No Change in Supply</a:t>
                      </a:r>
                    </a:p>
                  </a:txBody>
                  <a:tcPr/>
                </a:tc>
                <a:tc>
                  <a:txBody>
                    <a:bodyPr/>
                    <a:lstStyle/>
                    <a:p>
                      <a:r>
                        <a:rPr lang="en-US" sz="1400" dirty="0"/>
                        <a:t>An Increase in Supply</a:t>
                      </a:r>
                    </a:p>
                  </a:txBody>
                  <a:tcPr/>
                </a:tc>
                <a:tc>
                  <a:txBody>
                    <a:bodyPr/>
                    <a:lstStyle/>
                    <a:p>
                      <a:r>
                        <a:rPr lang="en-US" sz="1400" dirty="0"/>
                        <a:t>A Decrease in Supply</a:t>
                      </a:r>
                    </a:p>
                  </a:txBody>
                  <a:tcPr/>
                </a:tc>
                <a:extLst>
                  <a:ext uri="{0D108BD9-81ED-4DB2-BD59-A6C34878D82A}">
                    <a16:rowId xmlns:a16="http://schemas.microsoft.com/office/drawing/2014/main" val="883723342"/>
                  </a:ext>
                </a:extLst>
              </a:tr>
              <a:tr h="370840">
                <a:tc>
                  <a:txBody>
                    <a:bodyPr/>
                    <a:lstStyle/>
                    <a:p>
                      <a:r>
                        <a:rPr lang="en-US" sz="1400" dirty="0"/>
                        <a:t>No Change in Demand</a:t>
                      </a:r>
                    </a:p>
                  </a:txBody>
                  <a:tcPr/>
                </a:tc>
                <a:tc>
                  <a:txBody>
                    <a:bodyPr/>
                    <a:lstStyle/>
                    <a:p>
                      <a:r>
                        <a:rPr lang="en-US" sz="1400" dirty="0"/>
                        <a:t>P same; Q same</a:t>
                      </a:r>
                    </a:p>
                  </a:txBody>
                  <a:tcPr/>
                </a:tc>
                <a:tc>
                  <a:txBody>
                    <a:bodyPr/>
                    <a:lstStyle/>
                    <a:p>
                      <a:r>
                        <a:rPr lang="en-US" sz="1400" dirty="0"/>
                        <a:t>P down; Q up</a:t>
                      </a:r>
                    </a:p>
                  </a:txBody>
                  <a:tcPr/>
                </a:tc>
                <a:tc>
                  <a:txBody>
                    <a:bodyPr/>
                    <a:lstStyle/>
                    <a:p>
                      <a:r>
                        <a:rPr lang="en-US" sz="1400" dirty="0"/>
                        <a:t>P up; Q down</a:t>
                      </a:r>
                    </a:p>
                  </a:txBody>
                  <a:tcPr/>
                </a:tc>
                <a:extLst>
                  <a:ext uri="{0D108BD9-81ED-4DB2-BD59-A6C34878D82A}">
                    <a16:rowId xmlns:a16="http://schemas.microsoft.com/office/drawing/2014/main" val="2511706345"/>
                  </a:ext>
                </a:extLst>
              </a:tr>
              <a:tr h="370840">
                <a:tc>
                  <a:txBody>
                    <a:bodyPr/>
                    <a:lstStyle/>
                    <a:p>
                      <a:r>
                        <a:rPr lang="en-US" sz="1400" dirty="0"/>
                        <a:t>An Increase in Demand</a:t>
                      </a:r>
                    </a:p>
                  </a:txBody>
                  <a:tcPr/>
                </a:tc>
                <a:tc>
                  <a:txBody>
                    <a:bodyPr/>
                    <a:lstStyle/>
                    <a:p>
                      <a:r>
                        <a:rPr lang="en-US" sz="1400" dirty="0"/>
                        <a:t>P up; Q up</a:t>
                      </a:r>
                    </a:p>
                  </a:txBody>
                  <a:tcPr/>
                </a:tc>
                <a:tc>
                  <a:txBody>
                    <a:bodyPr/>
                    <a:lstStyle/>
                    <a:p>
                      <a:r>
                        <a:rPr lang="en-US" sz="1400" dirty="0"/>
                        <a:t>P ambiguous; Q up</a:t>
                      </a:r>
                    </a:p>
                  </a:txBody>
                  <a:tcPr/>
                </a:tc>
                <a:tc>
                  <a:txBody>
                    <a:bodyPr/>
                    <a:lstStyle/>
                    <a:p>
                      <a:r>
                        <a:rPr lang="en-US" sz="1400" dirty="0"/>
                        <a:t>P up; Q ambiguous</a:t>
                      </a:r>
                    </a:p>
                  </a:txBody>
                  <a:tcPr/>
                </a:tc>
                <a:extLst>
                  <a:ext uri="{0D108BD9-81ED-4DB2-BD59-A6C34878D82A}">
                    <a16:rowId xmlns:a16="http://schemas.microsoft.com/office/drawing/2014/main" val="4190103036"/>
                  </a:ext>
                </a:extLst>
              </a:tr>
              <a:tr h="370840">
                <a:tc>
                  <a:txBody>
                    <a:bodyPr/>
                    <a:lstStyle/>
                    <a:p>
                      <a:r>
                        <a:rPr lang="en-US" sz="1400" dirty="0"/>
                        <a:t>A Decrease in Demand</a:t>
                      </a:r>
                    </a:p>
                  </a:txBody>
                  <a:tcPr/>
                </a:tc>
                <a:tc>
                  <a:txBody>
                    <a:bodyPr/>
                    <a:lstStyle/>
                    <a:p>
                      <a:r>
                        <a:rPr lang="en-US" sz="1400" dirty="0"/>
                        <a:t>P down; Q down</a:t>
                      </a:r>
                    </a:p>
                  </a:txBody>
                  <a:tcPr/>
                </a:tc>
                <a:tc>
                  <a:txBody>
                    <a:bodyPr/>
                    <a:lstStyle/>
                    <a:p>
                      <a:r>
                        <a:rPr lang="en-US" sz="1400" dirty="0"/>
                        <a:t>P down; Q ambiguous</a:t>
                      </a:r>
                    </a:p>
                  </a:txBody>
                  <a:tcPr/>
                </a:tc>
                <a:tc>
                  <a:txBody>
                    <a:bodyPr/>
                    <a:lstStyle/>
                    <a:p>
                      <a:r>
                        <a:rPr lang="en-US" sz="1400" dirty="0"/>
                        <a:t>P ambiguous; Q down</a:t>
                      </a:r>
                    </a:p>
                  </a:txBody>
                  <a:tcPr/>
                </a:tc>
                <a:extLst>
                  <a:ext uri="{0D108BD9-81ED-4DB2-BD59-A6C34878D82A}">
                    <a16:rowId xmlns:a16="http://schemas.microsoft.com/office/drawing/2014/main" val="4051115311"/>
                  </a:ext>
                </a:extLst>
              </a:tr>
            </a:tbl>
          </a:graphicData>
        </a:graphic>
      </p:graphicFrame>
      <p:sp>
        <p:nvSpPr>
          <p:cNvPr id="2" name="Text Placeholder 1"/>
          <p:cNvSpPr>
            <a:spLocks noGrp="1"/>
          </p:cNvSpPr>
          <p:nvPr>
            <p:ph type="body" sz="quarter" idx="12"/>
          </p:nvPr>
        </p:nvSpPr>
        <p:spPr>
          <a:xfrm>
            <a:off x="228600" y="5410200"/>
            <a:ext cx="8623300" cy="914400"/>
          </a:xfrm>
        </p:spPr>
        <p:txBody>
          <a:bodyPr/>
          <a:lstStyle/>
          <a:p>
            <a:r>
              <a:rPr lang="en-US" dirty="0"/>
              <a:t>As a quick quiz, make sure you can explain at least a few of the entries in this table using a supply-and-demand diagram.</a:t>
            </a:r>
          </a:p>
        </p:txBody>
      </p:sp>
      <p:sp>
        <p:nvSpPr>
          <p:cNvPr id="62467" name="Footer Placeholder 3"/>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2470" name="Slide Number Placeholder 1"/>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7CEB00B7-4AD7-4639-9EC4-B7EEF4FEE9D2}" type="slidenum">
              <a:rPr lang="en-US" altLang="en-US" smtClean="0">
                <a:solidFill>
                  <a:srgbClr val="002060"/>
                </a:solidFill>
              </a:rPr>
              <a:pPr algn="ctr" eaLnBrk="1" hangingPunct="1"/>
              <a:t>54</a:t>
            </a:fld>
            <a:endParaRPr lang="en-US" altLang="en-US">
              <a:solidFill>
                <a:srgbClr val="002060"/>
              </a:solidFill>
            </a:endParaRPr>
          </a:p>
        </p:txBody>
      </p:sp>
    </p:spTree>
    <p:extLst>
      <p:ext uri="{BB962C8B-B14F-4D97-AF65-F5344CB8AC3E}">
        <p14:creationId xmlns:p14="http://schemas.microsoft.com/office/powerpoint/2010/main" val="3172362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altLang="en-US" sz="3200" dirty="0"/>
              <a:t>How Prices Allocate Resources, Part 1</a:t>
            </a:r>
          </a:p>
        </p:txBody>
      </p:sp>
      <p:sp>
        <p:nvSpPr>
          <p:cNvPr id="63491" name="Content Placeholder 2"/>
          <p:cNvSpPr>
            <a:spLocks noGrp="1"/>
          </p:cNvSpPr>
          <p:nvPr>
            <p:ph idx="1"/>
          </p:nvPr>
        </p:nvSpPr>
        <p:spPr>
          <a:xfrm>
            <a:off x="277813" y="1025525"/>
            <a:ext cx="8455025" cy="1661464"/>
          </a:xfrm>
        </p:spPr>
        <p:txBody>
          <a:bodyPr/>
          <a:lstStyle/>
          <a:p>
            <a:r>
              <a:rPr lang="en-US" altLang="en-US" dirty="0"/>
              <a:t>Supply and demand together </a:t>
            </a:r>
          </a:p>
          <a:p>
            <a:pPr lvl="1"/>
            <a:r>
              <a:rPr lang="en-US" altLang="en-US" dirty="0"/>
              <a:t>Determine the prices of the economy’s many different goods and services</a:t>
            </a:r>
          </a:p>
        </p:txBody>
      </p:sp>
      <p:pic>
        <p:nvPicPr>
          <p:cNvPr id="63494" name="Picture 3" descr="A cartoon of a man and a woman facing each other. The man holds an umbrella out of a box full of umbrellas. There is a car in the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070225"/>
            <a:ext cx="2222500" cy="2178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Text Placeholder 1"/>
          <p:cNvSpPr>
            <a:spLocks noGrp="1"/>
          </p:cNvSpPr>
          <p:nvPr>
            <p:ph type="body" sz="quarter" idx="12"/>
          </p:nvPr>
        </p:nvSpPr>
        <p:spPr>
          <a:xfrm>
            <a:off x="674053" y="5339405"/>
            <a:ext cx="1858644" cy="513094"/>
          </a:xfrm>
        </p:spPr>
        <p:txBody>
          <a:bodyPr/>
          <a:lstStyle/>
          <a:p>
            <a:r>
              <a:rPr lang="en-US" dirty="0"/>
              <a:t>“Two dollars”</a:t>
            </a:r>
          </a:p>
        </p:txBody>
      </p:sp>
      <p:pic>
        <p:nvPicPr>
          <p:cNvPr id="63495" name="Picture 4" descr="A cartoon of a man and a woman facing each other. The woman holds an umbrella, and the man holds his hand in the air. There are several drops of rain in the ai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125" y="2906713"/>
            <a:ext cx="2246313" cy="2351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63498" name="Picture 12" descr="A cartoon of a man and a woman facing each other. The woman holds an umbrella, and the man stands next to a box full of umbrellas. The cartoon is copyrighted by Robert J. Day, the New Yorker Collection, from www.cartoonbank.c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8713" y="2743200"/>
            <a:ext cx="2524125"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1" name="Text Placeholder 1">
            <a:extLst>
              <a:ext uri="{FF2B5EF4-FFF2-40B4-BE49-F238E27FC236}">
                <a16:creationId xmlns:a16="http://schemas.microsoft.com/office/drawing/2014/main" id="{AE8291E1-0011-45C7-886B-E7EB0AC9F61F}"/>
              </a:ext>
            </a:extLst>
          </p:cNvPr>
          <p:cNvSpPr txBox="1">
            <a:spLocks/>
          </p:cNvSpPr>
          <p:nvPr/>
        </p:nvSpPr>
        <p:spPr bwMode="auto">
          <a:xfrm>
            <a:off x="5781358" y="5477524"/>
            <a:ext cx="307308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None/>
              <a:defRPr sz="2000" i="1">
                <a:solidFill>
                  <a:schemeClr val="accent6">
                    <a:lumMod val="50000"/>
                  </a:schemeClr>
                </a:solidFill>
                <a:latin typeface="Cambria" panose="02040503050406030204" pitchFamily="18" charset="0"/>
                <a:ea typeface="+mn-ea"/>
                <a:cs typeface="+mn-cs"/>
                <a:sym typeface="Wingdings" panose="05000000000000000000" pitchFamily="2" charset="2"/>
              </a:defRPr>
            </a:lvl1pPr>
            <a:lvl2pPr marL="457200" indent="0" algn="l" rtl="0" eaLnBrk="0" fontAlgn="base" hangingPunct="0">
              <a:spcBef>
                <a:spcPct val="20000"/>
              </a:spcBef>
              <a:spcAft>
                <a:spcPct val="0"/>
              </a:spcAft>
              <a:buFont typeface="Arial" pitchFamily="34" charset="0"/>
              <a:buNone/>
              <a:defRPr sz="1800">
                <a:solidFill>
                  <a:schemeClr val="tx1"/>
                </a:solidFill>
                <a:latin typeface="+mn-lt"/>
              </a:defRPr>
            </a:lvl2pPr>
            <a:lvl3pPr marL="914400" indent="0" algn="l" rtl="0" eaLnBrk="0" fontAlgn="base" hangingPunct="0">
              <a:spcBef>
                <a:spcPct val="20000"/>
              </a:spcBef>
              <a:spcAft>
                <a:spcPct val="0"/>
              </a:spcAft>
              <a:buSzPct val="90000"/>
              <a:buNone/>
              <a:defRPr sz="1800">
                <a:solidFill>
                  <a:schemeClr val="tx1"/>
                </a:solidFill>
                <a:latin typeface="+mn-lt"/>
              </a:defRPr>
            </a:lvl3pPr>
            <a:lvl4pPr marL="1371600" indent="0" algn="l" rtl="0" eaLnBrk="0" fontAlgn="base" hangingPunct="0">
              <a:spcBef>
                <a:spcPct val="20000"/>
              </a:spcBef>
              <a:spcAft>
                <a:spcPct val="0"/>
              </a:spcAft>
              <a:buNone/>
              <a:defRPr sz="1800">
                <a:solidFill>
                  <a:schemeClr val="tx1"/>
                </a:solidFill>
                <a:latin typeface="+mn-lt"/>
              </a:defRPr>
            </a:lvl4pPr>
            <a:lvl5pPr marL="1828800" indent="0" algn="l" rtl="0" eaLnBrk="0" fontAlgn="base" hangingPunct="0">
              <a:spcBef>
                <a:spcPct val="20000"/>
              </a:spcBef>
              <a:spcAft>
                <a:spcPct val="0"/>
              </a:spcAft>
              <a:buNone/>
              <a:defRPr sz="18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kern="0" dirty="0"/>
              <a:t>“—and seventy-five cents.”</a:t>
            </a:r>
          </a:p>
        </p:txBody>
      </p:sp>
      <p:sp>
        <p:nvSpPr>
          <p:cNvPr id="6349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3493"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987572E1-5150-48D8-9319-EE1C46FA41B9}" type="slidenum">
              <a:rPr lang="en-US" altLang="en-US" sz="1200" smtClean="0">
                <a:solidFill>
                  <a:srgbClr val="002060"/>
                </a:solidFill>
              </a:rPr>
              <a:pPr algn="ctr" eaLnBrk="1" hangingPunct="1"/>
              <a:t>55</a:t>
            </a:fld>
            <a:endParaRPr lang="en-US" altLang="en-US" sz="1200">
              <a:solidFill>
                <a:srgbClr val="002060"/>
              </a:solidFill>
            </a:endParaRPr>
          </a:p>
        </p:txBody>
      </p:sp>
    </p:spTree>
    <p:extLst>
      <p:ext uri="{BB962C8B-B14F-4D97-AF65-F5344CB8AC3E}">
        <p14:creationId xmlns:p14="http://schemas.microsoft.com/office/powerpoint/2010/main" val="3446483191"/>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ASK THE EXPERTS</a:t>
            </a:r>
          </a:p>
        </p:txBody>
      </p:sp>
      <p:sp>
        <p:nvSpPr>
          <p:cNvPr id="5" name="Text Placeholder 4"/>
          <p:cNvSpPr>
            <a:spLocks noGrp="1"/>
          </p:cNvSpPr>
          <p:nvPr>
            <p:ph type="body" sz="quarter" idx="12"/>
          </p:nvPr>
        </p:nvSpPr>
        <p:spPr/>
        <p:txBody>
          <a:bodyPr/>
          <a:lstStyle/>
          <a:p>
            <a:r>
              <a:rPr lang="en-US" dirty="0"/>
              <a:t>Price Gouging</a:t>
            </a:r>
          </a:p>
        </p:txBody>
      </p:sp>
      <p:sp>
        <p:nvSpPr>
          <p:cNvPr id="6" name="Text Placeholder 5"/>
          <p:cNvSpPr>
            <a:spLocks noGrp="1"/>
          </p:cNvSpPr>
          <p:nvPr>
            <p:ph type="body" sz="quarter" idx="14"/>
          </p:nvPr>
        </p:nvSpPr>
        <p:spPr>
          <a:xfrm>
            <a:off x="533400" y="1143000"/>
            <a:ext cx="8077200" cy="2590800"/>
          </a:xfrm>
        </p:spPr>
        <p:txBody>
          <a:bodyPr/>
          <a:lstStyle/>
          <a:p>
            <a:r>
              <a:rPr lang="en-US" sz="2800" dirty="0"/>
              <a:t>“Connecticut should pass its Senate Bill 60, which states that during a ‘severe weather event emergency, no person within the chain of distribution of consumer goods and services shall sell or offer to sell consumer goods or services for a price that is unconscionably excessive.’”</a:t>
            </a:r>
          </a:p>
        </p:txBody>
      </p:sp>
      <p:pic>
        <p:nvPicPr>
          <p:cNvPr id="10242" name="Picture 2" descr="A pie chart titled what do economists say? The pie chart displays 77% disagree, 16% uncertain, and 7% ag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5969" y="3926832"/>
            <a:ext cx="5072062" cy="236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p:cNvSpPr>
            <a:spLocks noGrp="1"/>
          </p:cNvSpPr>
          <p:nvPr>
            <p:ph type="ftr" sz="quarter" idx="11"/>
          </p:nvPr>
        </p:nvSpPr>
        <p:spPr/>
        <p:txBody>
          <a:body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56</a:t>
            </a:fld>
            <a:endParaRPr lang="en-US" dirty="0"/>
          </a:p>
        </p:txBody>
      </p:sp>
    </p:spTree>
    <p:extLst>
      <p:ext uri="{BB962C8B-B14F-4D97-AF65-F5344CB8AC3E}">
        <p14:creationId xmlns:p14="http://schemas.microsoft.com/office/powerpoint/2010/main" val="15581193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altLang="en-US" sz="3200" dirty="0"/>
              <a:t>How Prices Allocate Resources, Part 2</a:t>
            </a:r>
          </a:p>
        </p:txBody>
      </p:sp>
      <p:sp>
        <p:nvSpPr>
          <p:cNvPr id="64515" name="Content Placeholder 2"/>
          <p:cNvSpPr>
            <a:spLocks noGrp="1"/>
          </p:cNvSpPr>
          <p:nvPr>
            <p:ph idx="1"/>
          </p:nvPr>
        </p:nvSpPr>
        <p:spPr>
          <a:xfrm>
            <a:off x="277813" y="1025525"/>
            <a:ext cx="8588375" cy="4003675"/>
          </a:xfrm>
        </p:spPr>
        <p:txBody>
          <a:bodyPr/>
          <a:lstStyle/>
          <a:p>
            <a:r>
              <a:rPr lang="en-US" altLang="en-US" dirty="0"/>
              <a:t>Prices </a:t>
            </a:r>
          </a:p>
          <a:p>
            <a:pPr lvl="1"/>
            <a:r>
              <a:rPr lang="en-US" altLang="en-US" dirty="0"/>
              <a:t>Signals that guide the allocation of resources</a:t>
            </a:r>
          </a:p>
          <a:p>
            <a:pPr lvl="1"/>
            <a:r>
              <a:rPr lang="en-US" altLang="en-US" dirty="0"/>
              <a:t>Mechanism for rationing scarce resources</a:t>
            </a:r>
          </a:p>
          <a:p>
            <a:pPr lvl="1"/>
            <a:r>
              <a:rPr lang="en-US" altLang="en-US" dirty="0"/>
              <a:t>Determine who produces each good and how much is produced</a:t>
            </a:r>
          </a:p>
        </p:txBody>
      </p:sp>
      <p:sp>
        <p:nvSpPr>
          <p:cNvPr id="6451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4517"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F6E3F2CD-4FB3-40A3-BD56-205AFA204E53}" type="slidenum">
              <a:rPr lang="en-US" altLang="en-US" sz="1200" smtClean="0">
                <a:solidFill>
                  <a:srgbClr val="002060"/>
                </a:solidFill>
              </a:rPr>
              <a:pPr algn="ctr" eaLnBrk="1" hangingPunct="1"/>
              <a:t>57</a:t>
            </a:fld>
            <a:endParaRPr lang="en-US" altLang="en-US" sz="1200">
              <a:solidFill>
                <a:srgbClr val="002060"/>
              </a:solidFill>
            </a:endParaRPr>
          </a:p>
        </p:txBody>
      </p:sp>
    </p:spTree>
    <p:extLst>
      <p:ext uri="{BB962C8B-B14F-4D97-AF65-F5344CB8AC3E}">
        <p14:creationId xmlns:p14="http://schemas.microsoft.com/office/powerpoint/2010/main" val="265116102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wrap="square" anchor="t"/>
          <a:lstStyle/>
          <a:p>
            <a:r>
              <a:rPr lang="en-US" altLang="en-US" dirty="0"/>
              <a:t>Markets and Competition, Part 5</a:t>
            </a:r>
          </a:p>
        </p:txBody>
      </p:sp>
      <p:sp>
        <p:nvSpPr>
          <p:cNvPr id="14339" name="Content Placeholder 2"/>
          <p:cNvSpPr>
            <a:spLocks noGrp="1"/>
          </p:cNvSpPr>
          <p:nvPr>
            <p:ph idx="1"/>
          </p:nvPr>
        </p:nvSpPr>
        <p:spPr>
          <a:xfrm>
            <a:off x="277813" y="1025525"/>
            <a:ext cx="8588375" cy="4308475"/>
          </a:xfrm>
        </p:spPr>
        <p:txBody>
          <a:bodyPr/>
          <a:lstStyle/>
          <a:p>
            <a:r>
              <a:rPr lang="en-US" altLang="en-US" sz="3200" dirty="0"/>
              <a:t>Perfectly competitive market</a:t>
            </a:r>
          </a:p>
          <a:p>
            <a:pPr lvl="1"/>
            <a:r>
              <a:rPr lang="en-US" altLang="en-US" sz="2800" dirty="0"/>
              <a:t>Goods offered for sale are all exactly the same</a:t>
            </a:r>
          </a:p>
          <a:p>
            <a:pPr lvl="1"/>
            <a:r>
              <a:rPr lang="en-US" altLang="en-US" sz="2800" dirty="0"/>
              <a:t>Buyers and sellers are so numerous </a:t>
            </a:r>
          </a:p>
          <a:p>
            <a:pPr lvl="2"/>
            <a:r>
              <a:rPr lang="en-US" altLang="en-US" sz="2400" dirty="0"/>
              <a:t>No single buyer or seller has any influence over the market price</a:t>
            </a:r>
          </a:p>
          <a:p>
            <a:pPr lvl="2"/>
            <a:r>
              <a:rPr lang="en-US" altLang="en-US" sz="2400" dirty="0"/>
              <a:t>Price takers</a:t>
            </a:r>
          </a:p>
          <a:p>
            <a:pPr lvl="1"/>
            <a:r>
              <a:rPr lang="en-US" altLang="en-US" sz="2800" dirty="0"/>
              <a:t>At the market price</a:t>
            </a:r>
          </a:p>
          <a:p>
            <a:pPr lvl="2"/>
            <a:r>
              <a:rPr lang="en-US" altLang="en-US" sz="2400" dirty="0"/>
              <a:t>Buyers can buy all they want</a:t>
            </a:r>
          </a:p>
          <a:p>
            <a:pPr lvl="2"/>
            <a:r>
              <a:rPr lang="en-US" altLang="en-US" sz="2400" dirty="0"/>
              <a:t>Sellers can sell all they want</a:t>
            </a:r>
          </a:p>
        </p:txBody>
      </p:sp>
      <p:sp>
        <p:nvSpPr>
          <p:cNvPr id="14340" name="Footer Placeholder 4"/>
          <p:cNvSpPr>
            <a:spLocks noGrp="1"/>
          </p:cNvSpPr>
          <p:nvPr>
            <p:ph type="ftr" sz="quarter" idx="11"/>
          </p:nvPr>
        </p:nvSpPr>
        <p:spPr bwMode="auto">
          <a:xfrm>
            <a:off x="0" y="6359857"/>
            <a:ext cx="8534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4341"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A20D2275-C49A-401A-ACAD-4922E10BE08E}" type="slidenum">
              <a:rPr lang="en-US" altLang="en-US" sz="1200" smtClean="0">
                <a:solidFill>
                  <a:srgbClr val="002060"/>
                </a:solidFill>
              </a:rPr>
              <a:pPr algn="ctr" eaLnBrk="1" hangingPunct="1"/>
              <a:t>6</a:t>
            </a:fld>
            <a:endParaRPr lang="en-US" altLang="en-US" sz="1200">
              <a:solidFill>
                <a:srgbClr val="002060"/>
              </a:solidFill>
            </a:endParaRPr>
          </a:p>
        </p:txBody>
      </p:sp>
    </p:spTree>
    <p:extLst>
      <p:ext uri="{BB962C8B-B14F-4D97-AF65-F5344CB8AC3E}">
        <p14:creationId xmlns:p14="http://schemas.microsoft.com/office/powerpoint/2010/main" val="3702753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wrap="square" anchor="t"/>
          <a:lstStyle/>
          <a:p>
            <a:r>
              <a:rPr lang="en-US" altLang="en-US" dirty="0"/>
              <a:t>Markets and Competition, Part</a:t>
            </a:r>
            <a:r>
              <a:rPr lang="en-US" altLang="en-US" baseline="0" dirty="0"/>
              <a:t> 6</a:t>
            </a:r>
            <a:endParaRPr lang="en-US" altLang="en-US" dirty="0"/>
          </a:p>
        </p:txBody>
      </p:sp>
      <p:sp>
        <p:nvSpPr>
          <p:cNvPr id="15363" name="Content Placeholder 2"/>
          <p:cNvSpPr>
            <a:spLocks noGrp="1"/>
          </p:cNvSpPr>
          <p:nvPr>
            <p:ph idx="1"/>
          </p:nvPr>
        </p:nvSpPr>
        <p:spPr>
          <a:xfrm>
            <a:off x="277813" y="1025525"/>
            <a:ext cx="8588375" cy="3546475"/>
          </a:xfrm>
        </p:spPr>
        <p:txBody>
          <a:bodyPr/>
          <a:lstStyle/>
          <a:p>
            <a:r>
              <a:rPr lang="en-US" altLang="en-US" dirty="0"/>
              <a:t>Monopoly</a:t>
            </a:r>
          </a:p>
          <a:p>
            <a:pPr lvl="1"/>
            <a:r>
              <a:rPr lang="en-US" altLang="en-US" dirty="0"/>
              <a:t>The only seller in the market</a:t>
            </a:r>
          </a:p>
          <a:p>
            <a:pPr lvl="1"/>
            <a:r>
              <a:rPr lang="en-US" altLang="en-US" dirty="0"/>
              <a:t>Sets the price</a:t>
            </a:r>
          </a:p>
          <a:p>
            <a:r>
              <a:rPr lang="en-US" altLang="en-US" dirty="0"/>
              <a:t>Other markets</a:t>
            </a:r>
          </a:p>
          <a:p>
            <a:pPr lvl="1"/>
            <a:r>
              <a:rPr lang="en-US" altLang="en-US" dirty="0"/>
              <a:t>Between perfect competition and monopoly</a:t>
            </a:r>
          </a:p>
        </p:txBody>
      </p:sp>
      <p:sp>
        <p:nvSpPr>
          <p:cNvPr id="15364" name="Footer Placeholder 4"/>
          <p:cNvSpPr>
            <a:spLocks noGrp="1"/>
          </p:cNvSpPr>
          <p:nvPr>
            <p:ph type="ftr" sz="quarter" idx="11"/>
          </p:nvPr>
        </p:nvSpPr>
        <p:spPr bwMode="auto">
          <a:xfrm>
            <a:off x="0" y="6359857"/>
            <a:ext cx="8534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536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B658335C-84F7-4E2E-AA91-8A1110C68931}" type="slidenum">
              <a:rPr lang="en-US" altLang="en-US" sz="1200" smtClean="0">
                <a:solidFill>
                  <a:srgbClr val="002060"/>
                </a:solidFill>
              </a:rPr>
              <a:pPr algn="ctr" eaLnBrk="1" hangingPunct="1"/>
              <a:t>7</a:t>
            </a:fld>
            <a:endParaRPr lang="en-US" altLang="en-US" sz="1200">
              <a:solidFill>
                <a:srgbClr val="002060"/>
              </a:solidFill>
            </a:endParaRPr>
          </a:p>
        </p:txBody>
      </p:sp>
    </p:spTree>
    <p:extLst>
      <p:ext uri="{BB962C8B-B14F-4D97-AF65-F5344CB8AC3E}">
        <p14:creationId xmlns:p14="http://schemas.microsoft.com/office/powerpoint/2010/main" val="3223575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wrap="square" anchor="t"/>
          <a:lstStyle/>
          <a:p>
            <a:r>
              <a:rPr lang="en-US" altLang="en-US" dirty="0"/>
              <a:t>Demand,</a:t>
            </a:r>
            <a:r>
              <a:rPr lang="en-US" altLang="en-US" baseline="0" dirty="0"/>
              <a:t> Part 1</a:t>
            </a:r>
            <a:endParaRPr lang="en-US" altLang="en-US" dirty="0"/>
          </a:p>
        </p:txBody>
      </p:sp>
      <p:sp>
        <p:nvSpPr>
          <p:cNvPr id="16387" name="Content Placeholder 2"/>
          <p:cNvSpPr>
            <a:spLocks noGrp="1"/>
          </p:cNvSpPr>
          <p:nvPr>
            <p:ph idx="1"/>
          </p:nvPr>
        </p:nvSpPr>
        <p:spPr>
          <a:xfrm>
            <a:off x="277813" y="1025525"/>
            <a:ext cx="8588375" cy="5070475"/>
          </a:xfrm>
        </p:spPr>
        <p:txBody>
          <a:bodyPr/>
          <a:lstStyle/>
          <a:p>
            <a:r>
              <a:rPr lang="en-US" altLang="en-US" dirty="0"/>
              <a:t>Quantity demanded</a:t>
            </a:r>
          </a:p>
          <a:p>
            <a:pPr lvl="1"/>
            <a:r>
              <a:rPr lang="en-US" altLang="en-US" dirty="0"/>
              <a:t>Amount of a good that buyers are willing and able to purchase </a:t>
            </a:r>
          </a:p>
          <a:p>
            <a:r>
              <a:rPr lang="en-US" altLang="en-US" dirty="0"/>
              <a:t>Law of demand</a:t>
            </a:r>
          </a:p>
          <a:p>
            <a:pPr lvl="1"/>
            <a:r>
              <a:rPr lang="en-US" altLang="en-US" dirty="0"/>
              <a:t>Other things equal</a:t>
            </a:r>
          </a:p>
          <a:p>
            <a:pPr lvl="1"/>
            <a:r>
              <a:rPr lang="en-US" altLang="en-US" dirty="0"/>
              <a:t>When the price of a good rises, the quantity demanded of the good falls</a:t>
            </a:r>
          </a:p>
          <a:p>
            <a:pPr lvl="1"/>
            <a:r>
              <a:rPr lang="en-US" altLang="en-US" dirty="0"/>
              <a:t>When the price falls, the quantity demanded rises</a:t>
            </a:r>
          </a:p>
        </p:txBody>
      </p:sp>
      <p:sp>
        <p:nvSpPr>
          <p:cNvPr id="16388" name="Footer Placeholder 4"/>
          <p:cNvSpPr>
            <a:spLocks noGrp="1"/>
          </p:cNvSpPr>
          <p:nvPr>
            <p:ph type="ftr" sz="quarter" idx="11"/>
          </p:nvPr>
        </p:nvSpPr>
        <p:spPr bwMode="auto">
          <a:xfrm>
            <a:off x="0" y="6359857"/>
            <a:ext cx="84582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638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AE68F01B-8433-4C79-8A2D-2184F1B17E29}" type="slidenum">
              <a:rPr lang="en-US" altLang="en-US" sz="1200" smtClean="0">
                <a:solidFill>
                  <a:srgbClr val="002060"/>
                </a:solidFill>
              </a:rPr>
              <a:pPr algn="ctr" eaLnBrk="1" hangingPunct="1"/>
              <a:t>8</a:t>
            </a:fld>
            <a:endParaRPr lang="en-US" altLang="en-US" sz="1200">
              <a:solidFill>
                <a:srgbClr val="002060"/>
              </a:solidFill>
            </a:endParaRPr>
          </a:p>
        </p:txBody>
      </p:sp>
    </p:spTree>
    <p:extLst>
      <p:ext uri="{BB962C8B-B14F-4D97-AF65-F5344CB8AC3E}">
        <p14:creationId xmlns:p14="http://schemas.microsoft.com/office/powerpoint/2010/main" val="3482418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wrap="square" anchor="t"/>
          <a:lstStyle/>
          <a:p>
            <a:r>
              <a:rPr lang="en-US" altLang="en-US" dirty="0"/>
              <a:t>Demand, Part 2</a:t>
            </a:r>
          </a:p>
        </p:txBody>
      </p:sp>
      <p:sp>
        <p:nvSpPr>
          <p:cNvPr id="17411" name="Content Placeholder 2"/>
          <p:cNvSpPr>
            <a:spLocks noGrp="1"/>
          </p:cNvSpPr>
          <p:nvPr>
            <p:ph idx="1"/>
          </p:nvPr>
        </p:nvSpPr>
        <p:spPr>
          <a:xfrm>
            <a:off x="277813" y="1025525"/>
            <a:ext cx="8588375" cy="5070475"/>
          </a:xfrm>
        </p:spPr>
        <p:txBody>
          <a:bodyPr/>
          <a:lstStyle/>
          <a:p>
            <a:r>
              <a:rPr lang="en-US" altLang="en-US" dirty="0"/>
              <a:t>Demand</a:t>
            </a:r>
          </a:p>
          <a:p>
            <a:pPr lvl="1"/>
            <a:r>
              <a:rPr lang="en-US" altLang="en-US" dirty="0"/>
              <a:t>Relationship between the price of a good and quantity demanded</a:t>
            </a:r>
          </a:p>
          <a:p>
            <a:pPr lvl="1"/>
            <a:r>
              <a:rPr lang="en-US" altLang="en-US" dirty="0"/>
              <a:t>Demand schedule: a table</a:t>
            </a:r>
          </a:p>
          <a:p>
            <a:pPr lvl="1"/>
            <a:r>
              <a:rPr lang="en-US" altLang="en-US" dirty="0"/>
              <a:t>Demand curve: a graph</a:t>
            </a:r>
          </a:p>
          <a:p>
            <a:pPr lvl="2"/>
            <a:r>
              <a:rPr lang="en-US" altLang="en-US" dirty="0"/>
              <a:t>Price on the vertical axis</a:t>
            </a:r>
          </a:p>
          <a:p>
            <a:pPr lvl="2"/>
            <a:r>
              <a:rPr lang="en-US" altLang="en-US" dirty="0"/>
              <a:t>Quantity on the horizontal axis</a:t>
            </a:r>
          </a:p>
          <a:p>
            <a:r>
              <a:rPr lang="en-US" altLang="en-US" dirty="0"/>
              <a:t>Individual demand</a:t>
            </a:r>
          </a:p>
          <a:p>
            <a:pPr lvl="1"/>
            <a:r>
              <a:rPr lang="en-US" altLang="en-US" dirty="0"/>
              <a:t>An individual’s demand for a product </a:t>
            </a:r>
          </a:p>
        </p:txBody>
      </p:sp>
      <p:sp>
        <p:nvSpPr>
          <p:cNvPr id="17412" name="Footer Placeholder 4"/>
          <p:cNvSpPr>
            <a:spLocks noGrp="1"/>
          </p:cNvSpPr>
          <p:nvPr>
            <p:ph type="ftr" sz="quarter" idx="11"/>
          </p:nvPr>
        </p:nvSpPr>
        <p:spPr bwMode="auto">
          <a:xfrm>
            <a:off x="0" y="6359857"/>
            <a:ext cx="8534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7413"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14A3D28E-D5C2-4566-A6E2-6F33544E51EF}" type="slidenum">
              <a:rPr lang="en-US" altLang="en-US" sz="1200" smtClean="0">
                <a:solidFill>
                  <a:srgbClr val="002060"/>
                </a:solidFill>
              </a:rPr>
              <a:pPr algn="ctr" eaLnBrk="1" hangingPunct="1"/>
              <a:t>9</a:t>
            </a:fld>
            <a:endParaRPr lang="en-US" altLang="en-US" sz="1200">
              <a:solidFill>
                <a:srgbClr val="002060"/>
              </a:solidFill>
            </a:endParaRPr>
          </a:p>
        </p:txBody>
      </p:sp>
    </p:spTree>
    <p:extLst>
      <p:ext uri="{BB962C8B-B14F-4D97-AF65-F5344CB8AC3E}">
        <p14:creationId xmlns:p14="http://schemas.microsoft.com/office/powerpoint/2010/main" val="170267436"/>
      </p:ext>
    </p:extLst>
  </p:cSld>
  <p:clrMapOvr>
    <a:masterClrMapping/>
  </p:clrMapOvr>
</p:sld>
</file>

<file path=ppt/theme/theme1.xml><?xml version="1.0" encoding="utf-8"?>
<a:theme xmlns:a="http://schemas.openxmlformats.org/drawingml/2006/main" name="Chapter title">
  <a:themeElements>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penSlide">
      <a:majorFont>
        <a:latin typeface="Sabon-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en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en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en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en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en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en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en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en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en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en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en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ro / Summary">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hapter content">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Figur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abl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ActiveLearning">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Case study">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Ask Experts">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Appendix">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6252</TotalTime>
  <Words>6506</Words>
  <Application>Microsoft Office PowerPoint</Application>
  <PresentationFormat>On-screen Show (4:3)</PresentationFormat>
  <Paragraphs>579</Paragraphs>
  <Slides>57</Slides>
  <Notes>2</Notes>
  <HiddenSlides>0</HiddenSlides>
  <MMClips>0</MMClips>
  <ScaleCrop>false</ScaleCrop>
  <HeadingPairs>
    <vt:vector size="6" baseType="variant">
      <vt:variant>
        <vt:lpstr>Fonts Used</vt:lpstr>
      </vt:variant>
      <vt:variant>
        <vt:i4>8</vt:i4>
      </vt:variant>
      <vt:variant>
        <vt:lpstr>Theme</vt:lpstr>
      </vt:variant>
      <vt:variant>
        <vt:i4>9</vt:i4>
      </vt:variant>
      <vt:variant>
        <vt:lpstr>Slide Titles</vt:lpstr>
      </vt:variant>
      <vt:variant>
        <vt:i4>57</vt:i4>
      </vt:variant>
    </vt:vector>
  </HeadingPairs>
  <TitlesOfParts>
    <vt:vector size="74" baseType="lpstr">
      <vt:lpstr>Arial</vt:lpstr>
      <vt:lpstr>Arial Narrow</vt:lpstr>
      <vt:lpstr>Calibri</vt:lpstr>
      <vt:lpstr>Cambria</vt:lpstr>
      <vt:lpstr>Cambria Math</vt:lpstr>
      <vt:lpstr>Sabon-Bold</vt:lpstr>
      <vt:lpstr>Times New Roman</vt:lpstr>
      <vt:lpstr>Wingdings</vt:lpstr>
      <vt:lpstr>Chapter title</vt:lpstr>
      <vt:lpstr>Intro / Summary</vt:lpstr>
      <vt:lpstr>Chapter content</vt:lpstr>
      <vt:lpstr>Figure</vt:lpstr>
      <vt:lpstr>Table</vt:lpstr>
      <vt:lpstr>ActiveLearning</vt:lpstr>
      <vt:lpstr>Case study</vt:lpstr>
      <vt:lpstr>Ask Experts</vt:lpstr>
      <vt:lpstr>Appendix</vt:lpstr>
      <vt:lpstr>The Market Forces of Supply and Demand</vt:lpstr>
      <vt:lpstr>Markets and Competition, Part 1</vt:lpstr>
      <vt:lpstr>Markets and Competition, Part 2</vt:lpstr>
      <vt:lpstr>Markets and Competition, Part 3</vt:lpstr>
      <vt:lpstr>Markets and Competition, Part 4</vt:lpstr>
      <vt:lpstr>Markets and Competition, Part 5</vt:lpstr>
      <vt:lpstr>Markets and Competition, Part 6</vt:lpstr>
      <vt:lpstr>Demand, Part 1</vt:lpstr>
      <vt:lpstr>Demand, Part 2</vt:lpstr>
      <vt:lpstr>Figure 1 Catherine’s Demand Schedule and Demand Curve</vt:lpstr>
      <vt:lpstr>Demand, Part 3</vt:lpstr>
      <vt:lpstr>Figure 2 Market Demand as the Sum of Individual Demands, Part 1</vt:lpstr>
      <vt:lpstr>Figure 2 Market Demand as the Sum of Individual Demands, Part 2</vt:lpstr>
      <vt:lpstr>Demand, Part 4</vt:lpstr>
      <vt:lpstr>Figure 3 Shifts in the Demand Curve</vt:lpstr>
      <vt:lpstr>Demand, Part 5</vt:lpstr>
      <vt:lpstr>Demand, Part 6</vt:lpstr>
      <vt:lpstr>Demand, Part 7</vt:lpstr>
      <vt:lpstr>Demand, Part 8</vt:lpstr>
      <vt:lpstr>Table 1 Variables That Influence Buyers</vt:lpstr>
      <vt:lpstr>Two ways to reduce the quantity of smoking demanded, Part 1</vt:lpstr>
      <vt:lpstr>Two ways to reduce the quantity of smoking demanded, Part 2</vt:lpstr>
      <vt:lpstr>Two ways to reduce the quantity of smoking demanded, Part 3</vt:lpstr>
      <vt:lpstr>Figure 4 Shifts in the Demand Curve versus Movements along the Demand Curve (a)</vt:lpstr>
      <vt:lpstr>Figure 4 Shifts in the Demand Curve versus Movements along the Demand Curve (b)</vt:lpstr>
      <vt:lpstr>Supply, Part 1</vt:lpstr>
      <vt:lpstr>Supply, Part 2</vt:lpstr>
      <vt:lpstr>Figure 5 Ben’s Supply Schedule and Supply Curve</vt:lpstr>
      <vt:lpstr>Supply, Part 3</vt:lpstr>
      <vt:lpstr>Figure 6 Market Supply as the Sum of Individual Supplies, Part 1</vt:lpstr>
      <vt:lpstr>Figure 6 Market Supply as the Sum of Individual Supplies, Part 2</vt:lpstr>
      <vt:lpstr>Supply, Part 4</vt:lpstr>
      <vt:lpstr>Exhibit 7 Shifts in the Supply Curve</vt:lpstr>
      <vt:lpstr>Supply, Part 5</vt:lpstr>
      <vt:lpstr>Supply, Part 6</vt:lpstr>
      <vt:lpstr>Supply, Part 7</vt:lpstr>
      <vt:lpstr>Table 2 Variables That Influence Sellers</vt:lpstr>
      <vt:lpstr>Supply and Demand Together, Part 1</vt:lpstr>
      <vt:lpstr>Supply and Demand Together, Part 2</vt:lpstr>
      <vt:lpstr>Figure 8 The Equilibrium of Supply and Demand</vt:lpstr>
      <vt:lpstr>Supply and Demand Together, Part 3</vt:lpstr>
      <vt:lpstr>Supply and Demand Together, Part 4</vt:lpstr>
      <vt:lpstr>Figure 9 Markets Not in Equilibrium</vt:lpstr>
      <vt:lpstr>Supply and Demand Together, Part 5</vt:lpstr>
      <vt:lpstr>Supply and Demand Together, Part 6</vt:lpstr>
      <vt:lpstr>Table 3 Three Steps for Analyzing Changes in Equilibrium</vt:lpstr>
      <vt:lpstr>Supply and Demand Together, Part 7</vt:lpstr>
      <vt:lpstr>Figure 10 How an Increase in Demand  Affects the Equilibrium</vt:lpstr>
      <vt:lpstr>Supply and Demand Together, Part 8</vt:lpstr>
      <vt:lpstr>Supply and Demand Together, Part 9</vt:lpstr>
      <vt:lpstr>Figure 11 How a Decrease in Supply Affects the Equilibrium</vt:lpstr>
      <vt:lpstr>Supply and Demand Together, Part 10</vt:lpstr>
      <vt:lpstr>Figure 12 A Shift in Both Supply and Demand</vt:lpstr>
      <vt:lpstr>Table 4 What Happens to Price and Quantity When Supply or Demand Shifts?</vt:lpstr>
      <vt:lpstr>How Prices Allocate Resources, Part 1</vt:lpstr>
      <vt:lpstr>ASK THE EXPERTS</vt:lpstr>
      <vt:lpstr>How Prices Allocate Resources, Part 2</vt:lpstr>
    </vt:vector>
  </TitlesOfParts>
  <Company>Eastern Illinois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Andreea Chiritescu</dc:creator>
  <cp:lastModifiedBy>Schiesl, Matt J</cp:lastModifiedBy>
  <cp:revision>209</cp:revision>
  <dcterms:created xsi:type="dcterms:W3CDTF">2016-03-16T19:41:09Z</dcterms:created>
  <dcterms:modified xsi:type="dcterms:W3CDTF">2018-05-03T19:50:14Z</dcterms:modified>
</cp:coreProperties>
</file>