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1"/>
  </p:notesMasterIdLst>
  <p:sldIdLst>
    <p:sldId id="385"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96" autoAdjust="0"/>
    <p:restoredTop sz="95652" autoAdjust="0"/>
  </p:normalViewPr>
  <p:slideViewPr>
    <p:cSldViewPr>
      <p:cViewPr varScale="1">
        <p:scale>
          <a:sx n="109" d="100"/>
          <a:sy n="109" d="100"/>
        </p:scale>
        <p:origin x="1794"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microsoft.com/office/2015/10/relationships/revisionInfo" Target="revisionInfo.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088678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5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a:defRPr/>
            </a:pPr>
            <a:r>
              <a:rPr lang="en-US" sz="5400" dirty="0"/>
              <a:t>Elasticity and Its Application</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5</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77900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Figure 1	</a:t>
            </a:r>
            <a:r>
              <a:rPr lang="en-US" altLang="en-US" sz="2800" dirty="0"/>
              <a:t>The Price Elasticity of Demand (c)</a:t>
            </a:r>
            <a:endParaRPr lang="en-US" altLang="en-US" dirty="0"/>
          </a:p>
        </p:txBody>
      </p:sp>
      <p:sp>
        <p:nvSpPr>
          <p:cNvPr id="18" name="Text Placeholder 17"/>
          <p:cNvSpPr>
            <a:spLocks noGrp="1"/>
          </p:cNvSpPr>
          <p:nvPr>
            <p:ph type="body" sz="quarter" idx="12"/>
          </p:nvPr>
        </p:nvSpPr>
        <p:spPr>
          <a:xfrm>
            <a:off x="228600" y="5434012"/>
            <a:ext cx="8763000" cy="814387"/>
          </a:xfrm>
        </p:spPr>
        <p:txBody>
          <a:bodyPr/>
          <a:lstStyle/>
          <a:p>
            <a:r>
              <a:rPr lang="en-US" dirty="0"/>
              <a:t>The price elasticity of demand determines whether the demand curve is steep or flat.</a:t>
            </a:r>
          </a:p>
          <a:p>
            <a:r>
              <a:rPr lang="en-US" dirty="0"/>
              <a:t>Note that all percentage changes are calculated using the midpoint method.</a:t>
            </a:r>
          </a:p>
        </p:txBody>
      </p:sp>
      <p:sp>
        <p:nvSpPr>
          <p:cNvPr id="6" name="TextBox 5"/>
          <p:cNvSpPr txBox="1">
            <a:spLocks noChangeArrowheads="1"/>
          </p:cNvSpPr>
          <p:nvPr/>
        </p:nvSpPr>
        <p:spPr bwMode="auto">
          <a:xfrm>
            <a:off x="2159000" y="685800"/>
            <a:ext cx="5156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(c) Unit Elastic Demand: Elasticity Equals 1</a:t>
            </a:r>
          </a:p>
        </p:txBody>
      </p:sp>
      <p:pic>
        <p:nvPicPr>
          <p:cNvPr id="4098" name="Picture 2" descr="A line graph for unit inelastic demand, where the elasticity equals 1. The x axis is Quantity. The y axis is Price. A blue curve with a negative slope is labeled: Demand has two points. On the y axis, between 4 and 5 dollars, these points contain an arrow pointing up. On the x axis, between the quantities 80 and 100, there is an arrow pointing left. There are two text boxes. One pointing at the upwards-pointing arrow is captioned: 1. A 22 percent increase in price... The second one pointing at the left-pointing arrow is captioned: 2. ... leads to an 22 percent decrease in quantity dem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14450"/>
            <a:ext cx="759523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6"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5"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C7CFF3C4-60F9-4BFF-8260-02C1AE77D594}" type="slidenum">
              <a:rPr lang="en-US" altLang="en-US" smtClean="0">
                <a:solidFill>
                  <a:srgbClr val="002060"/>
                </a:solidFill>
              </a:rPr>
              <a:pPr algn="ctr" eaLnBrk="1" hangingPunct="1"/>
              <a:t>10</a:t>
            </a:fld>
            <a:endParaRPr lang="en-US" altLang="en-US" dirty="0">
              <a:solidFill>
                <a:srgbClr val="002060"/>
              </a:solidFill>
            </a:endParaRPr>
          </a:p>
        </p:txBody>
      </p:sp>
    </p:spTree>
    <p:extLst>
      <p:ext uri="{BB962C8B-B14F-4D97-AF65-F5344CB8AC3E}">
        <p14:creationId xmlns:p14="http://schemas.microsoft.com/office/powerpoint/2010/main" val="395081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Figure 1	</a:t>
            </a:r>
            <a:r>
              <a:rPr lang="en-US" altLang="en-US" sz="2800" dirty="0"/>
              <a:t>The Price Elasticity of Demand (d, e)</a:t>
            </a:r>
            <a:endParaRPr lang="en-US" altLang="en-US" dirty="0"/>
          </a:p>
        </p:txBody>
      </p:sp>
      <p:sp>
        <p:nvSpPr>
          <p:cNvPr id="23" name="Text Placeholder 22"/>
          <p:cNvSpPr>
            <a:spLocks noGrp="1"/>
          </p:cNvSpPr>
          <p:nvPr>
            <p:ph type="body" sz="quarter" idx="12"/>
          </p:nvPr>
        </p:nvSpPr>
        <p:spPr>
          <a:xfrm>
            <a:off x="244475" y="5486400"/>
            <a:ext cx="8747125" cy="761999"/>
          </a:xfrm>
        </p:spPr>
        <p:txBody>
          <a:bodyPr/>
          <a:lstStyle/>
          <a:p>
            <a:r>
              <a:rPr lang="en-US" dirty="0"/>
              <a:t>The price elasticity of demand determines whether the demand curve is steep or flat.</a:t>
            </a:r>
          </a:p>
          <a:p>
            <a:r>
              <a:rPr lang="en-US" dirty="0"/>
              <a:t>Note that all percentage changes are calculated using the midpoint method.</a:t>
            </a:r>
          </a:p>
        </p:txBody>
      </p:sp>
      <p:sp>
        <p:nvSpPr>
          <p:cNvPr id="6" name="TextBox 5"/>
          <p:cNvSpPr txBox="1">
            <a:spLocks noChangeArrowheads="1"/>
          </p:cNvSpPr>
          <p:nvPr/>
        </p:nvSpPr>
        <p:spPr bwMode="auto">
          <a:xfrm>
            <a:off x="404813" y="685800"/>
            <a:ext cx="24625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(d) Elastic demand: </a:t>
            </a:r>
          </a:p>
          <a:p>
            <a:pPr eaLnBrk="1" hangingPunct="1">
              <a:buFontTx/>
              <a:buNone/>
            </a:pPr>
            <a:r>
              <a:rPr lang="en-US" altLang="en-US" sz="2000" dirty="0"/>
              <a:t>Elasticity &gt; 1</a:t>
            </a:r>
          </a:p>
        </p:txBody>
      </p:sp>
      <p:pic>
        <p:nvPicPr>
          <p:cNvPr id="5122" name="Picture 2" descr="A line graph for elastic demand, where the elasticity is greater than 1. The x axis is quantity. The y axis is price. A curve with a negative slope labeled demand has two points. On the y axis, between 4 and 5 dollars, these points contain an arrow pointing up. On the x axis, between the quantities 50 and 100, there is an arrow pointing left. There are two text boxes. One pointing at the upwards-pointing arrow is captioned: 1. A 22 percent increase in price... The second one pointing at the left-pointing arrow is captioned: 2. ... leads to a 67 percent decrease in quantity dem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99" y="1574304"/>
            <a:ext cx="3905464" cy="362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TextBox 39"/>
          <p:cNvSpPr txBox="1">
            <a:spLocks noChangeArrowheads="1"/>
          </p:cNvSpPr>
          <p:nvPr/>
        </p:nvSpPr>
        <p:spPr bwMode="auto">
          <a:xfrm>
            <a:off x="4794250" y="685800"/>
            <a:ext cx="35012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(e) Perfectly elastic demand: </a:t>
            </a:r>
          </a:p>
          <a:p>
            <a:pPr eaLnBrk="1" hangingPunct="1">
              <a:buFontTx/>
              <a:buNone/>
            </a:pPr>
            <a:r>
              <a:rPr lang="en-US" altLang="en-US" sz="2000" dirty="0"/>
              <a:t>Elasticity equals infinity</a:t>
            </a:r>
          </a:p>
        </p:txBody>
      </p:sp>
      <p:pic>
        <p:nvPicPr>
          <p:cNvPr id="5123" name="Picture 3" descr="A line graph for perfect elastic demand, where the elasticity equals infinity. The x axis is quantity. The y axis is price. At a y intercept of 4 dollars is a horizontal blue line labeled demand. There are three textboxes. The first one, pointing above the Demand line, is captioned: 1. At any price above 4 dollars, quantity demanded is zero. The second one, pointing directly at the Demand line, is captioned: 2. At exactly 4 dollars, consumers will buy any quantity. The third textbox, below the Demand line, is captioned: 3. At a price below 4 dollars, quantity demand is infin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776" y="1512601"/>
            <a:ext cx="4342424" cy="366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60"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59"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E567EF8C-D136-4522-A778-AC002143300A}" type="slidenum">
              <a:rPr lang="en-US" altLang="en-US" smtClean="0">
                <a:solidFill>
                  <a:srgbClr val="002060"/>
                </a:solidFill>
              </a:rPr>
              <a:pPr algn="ctr" eaLnBrk="1" hangingPunct="1"/>
              <a:t>11</a:t>
            </a:fld>
            <a:endParaRPr lang="en-US" altLang="en-US" dirty="0">
              <a:solidFill>
                <a:srgbClr val="002060"/>
              </a:solidFill>
            </a:endParaRPr>
          </a:p>
        </p:txBody>
      </p:sp>
    </p:spTree>
    <p:extLst>
      <p:ext uri="{BB962C8B-B14F-4D97-AF65-F5344CB8AC3E}">
        <p14:creationId xmlns:p14="http://schemas.microsoft.com/office/powerpoint/2010/main" val="216722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340069" y="0"/>
            <a:ext cx="7803931" cy="860961"/>
          </a:xfrm>
        </p:spPr>
        <p:txBody>
          <a:bodyPr wrap="square" anchor="t"/>
          <a:lstStyle/>
          <a:p>
            <a:r>
              <a:rPr lang="en-US" altLang="en-US" dirty="0"/>
              <a:t>The Elasticity of Demand, Part 8</a:t>
            </a:r>
          </a:p>
        </p:txBody>
      </p:sp>
      <p:sp>
        <p:nvSpPr>
          <p:cNvPr id="20483" name="Content Placeholder 2"/>
          <p:cNvSpPr>
            <a:spLocks noGrp="1"/>
          </p:cNvSpPr>
          <p:nvPr>
            <p:ph idx="1"/>
          </p:nvPr>
        </p:nvSpPr>
        <p:spPr>
          <a:xfrm>
            <a:off x="277813" y="1025525"/>
            <a:ext cx="8588375" cy="4689475"/>
          </a:xfrm>
        </p:spPr>
        <p:txBody>
          <a:bodyPr/>
          <a:lstStyle/>
          <a:p>
            <a:r>
              <a:rPr lang="en-US" altLang="en-US" dirty="0"/>
              <a:t>Total revenue, TR </a:t>
            </a:r>
          </a:p>
          <a:p>
            <a:pPr lvl="1"/>
            <a:r>
              <a:rPr lang="en-US" altLang="en-US" dirty="0"/>
              <a:t>Amount paid by buyers and received by sellers of a good</a:t>
            </a:r>
          </a:p>
          <a:p>
            <a:pPr lvl="1"/>
            <a:r>
              <a:rPr lang="en-US" altLang="en-US" dirty="0"/>
              <a:t>Price of the good times the quantity sold (P </a:t>
            </a:r>
            <a:r>
              <a:rPr lang="en-US" dirty="0"/>
              <a:t>×</a:t>
            </a:r>
            <a:r>
              <a:rPr lang="en-US" altLang="en-US" dirty="0">
                <a:cs typeface="Arial" charset="0"/>
              </a:rPr>
              <a:t> Q)</a:t>
            </a:r>
          </a:p>
          <a:p>
            <a:r>
              <a:rPr lang="en-US" altLang="en-US" dirty="0"/>
              <a:t>For a price increase</a:t>
            </a:r>
          </a:p>
          <a:p>
            <a:pPr lvl="1"/>
            <a:r>
              <a:rPr lang="en-US" altLang="en-US" dirty="0">
                <a:cs typeface="Arial" charset="0"/>
              </a:rPr>
              <a:t>If demand is inelastic, TR</a:t>
            </a:r>
            <a:r>
              <a:rPr lang="en-US" altLang="en-US" dirty="0"/>
              <a:t> increases</a:t>
            </a:r>
          </a:p>
          <a:p>
            <a:pPr lvl="1"/>
            <a:r>
              <a:rPr lang="en-US" altLang="en-US" dirty="0">
                <a:cs typeface="Arial" charset="0"/>
              </a:rPr>
              <a:t>If demand is elastic, TR </a:t>
            </a:r>
            <a:r>
              <a:rPr lang="en-US" altLang="en-US" dirty="0"/>
              <a:t>decreases</a:t>
            </a:r>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B1DCDCC-369B-4117-ABA3-24DAD8E08E3D}" type="slidenum">
              <a:rPr lang="en-US" altLang="en-US" sz="1200" smtClean="0">
                <a:solidFill>
                  <a:srgbClr val="002060"/>
                </a:solidFill>
              </a:rPr>
              <a:pPr algn="ctr" eaLnBrk="1" hangingPunct="1"/>
              <a:t>12</a:t>
            </a:fld>
            <a:endParaRPr lang="en-US" altLang="en-US" sz="1200" dirty="0">
              <a:solidFill>
                <a:srgbClr val="002060"/>
              </a:solidFill>
            </a:endParaRPr>
          </a:p>
        </p:txBody>
      </p:sp>
    </p:spTree>
    <p:extLst>
      <p:ext uri="{BB962C8B-B14F-4D97-AF65-F5344CB8AC3E}">
        <p14:creationId xmlns:p14="http://schemas.microsoft.com/office/powerpoint/2010/main" val="215075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Figure 2	</a:t>
            </a:r>
            <a:r>
              <a:rPr lang="en-US" altLang="en-US" sz="2800" dirty="0"/>
              <a:t>Total Revenue</a:t>
            </a:r>
          </a:p>
        </p:txBody>
      </p:sp>
      <p:sp>
        <p:nvSpPr>
          <p:cNvPr id="18" name="Text Placeholder 17"/>
          <p:cNvSpPr>
            <a:spLocks noGrp="1"/>
          </p:cNvSpPr>
          <p:nvPr>
            <p:ph type="body" sz="quarter" idx="12"/>
          </p:nvPr>
        </p:nvSpPr>
        <p:spPr>
          <a:xfrm>
            <a:off x="304800" y="5334000"/>
            <a:ext cx="8496300" cy="942174"/>
          </a:xfrm>
        </p:spPr>
        <p:txBody>
          <a:bodyPr/>
          <a:lstStyle/>
          <a:p>
            <a:r>
              <a:rPr lang="en-US" dirty="0"/>
              <a:t>The total amount paid by buyers, and received as revenue by sellers, equals the area of the box under the demand curve, P × Q. </a:t>
            </a:r>
          </a:p>
          <a:p>
            <a:r>
              <a:rPr lang="en-US" dirty="0"/>
              <a:t>Here, at a price of $4, the quantity demanded is 100, and total revenue is $400.</a:t>
            </a:r>
          </a:p>
        </p:txBody>
      </p:sp>
      <p:pic>
        <p:nvPicPr>
          <p:cNvPr id="6146" name="Picture 2" descr="A line graph for total revenue. The x axis is quantity. The y axis is price.  Between the origin and 4 dollars on the y axis is labeled as P. Between the origin and 100 on the x axis is labeled as Q. The point where they intersect produced a square captioned P times Q equals 400 dollars (revenue). A line with a negative slope labeled demand goes from low quantity, high price to high quantity, low price, touching the top corner of the revenue squ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56013"/>
            <a:ext cx="5981260"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8"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7" name="Slide Number Placeholder 1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C1B057EA-69F9-4831-8000-4A7476F270CE}" type="slidenum">
              <a:rPr lang="en-US" altLang="en-US" smtClean="0">
                <a:solidFill>
                  <a:srgbClr val="002060"/>
                </a:solidFill>
              </a:rPr>
              <a:pPr algn="ctr" eaLnBrk="1" hangingPunct="1"/>
              <a:t>13</a:t>
            </a:fld>
            <a:endParaRPr lang="en-US" altLang="en-US" dirty="0">
              <a:solidFill>
                <a:srgbClr val="002060"/>
              </a:solidFill>
            </a:endParaRPr>
          </a:p>
        </p:txBody>
      </p:sp>
    </p:spTree>
    <p:extLst>
      <p:ext uri="{BB962C8B-B14F-4D97-AF65-F5344CB8AC3E}">
        <p14:creationId xmlns:p14="http://schemas.microsoft.com/office/powerpoint/2010/main" val="61556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09550" y="0"/>
            <a:ext cx="8770938" cy="914400"/>
          </a:xfrm>
        </p:spPr>
        <p:txBody>
          <a:bodyPr/>
          <a:lstStyle/>
          <a:p>
            <a:r>
              <a:rPr lang="en-US" altLang="en-US" dirty="0"/>
              <a:t>Figure 3 	</a:t>
            </a:r>
            <a:r>
              <a:rPr lang="en-US" altLang="en-US" sz="2800" dirty="0"/>
              <a:t>How Total Revenue Changes When Price 		Changes (a)</a:t>
            </a:r>
          </a:p>
        </p:txBody>
      </p:sp>
      <p:sp>
        <p:nvSpPr>
          <p:cNvPr id="9" name="Text Placeholder 8"/>
          <p:cNvSpPr>
            <a:spLocks noGrp="1"/>
          </p:cNvSpPr>
          <p:nvPr>
            <p:ph type="body" sz="quarter" idx="12"/>
          </p:nvPr>
        </p:nvSpPr>
        <p:spPr>
          <a:xfrm>
            <a:off x="218281" y="5015624"/>
            <a:ext cx="8734650" cy="1243012"/>
          </a:xfrm>
        </p:spPr>
        <p:txBody>
          <a:bodyPr/>
          <a:lstStyle/>
          <a:p>
            <a:r>
              <a:rPr lang="en-US" dirty="0"/>
              <a:t>The impact of a price change on total revenue (the product of price and quantity) depends on the elasticity of demand. In panel (a), the demand curve is inelastic. </a:t>
            </a:r>
          </a:p>
          <a:p>
            <a:r>
              <a:rPr lang="en-US" dirty="0"/>
              <a:t>In this case, an increase in the price leads to a decrease in quantity demanded that is proportionately smaller, so total revenue increases. Here an increase in the price from $4 to $5 causes the quantity demanded to fall from 100 to 90. Total revenue rises from $400 to $450.</a:t>
            </a:r>
          </a:p>
        </p:txBody>
      </p:sp>
      <p:sp>
        <p:nvSpPr>
          <p:cNvPr id="6" name="TextBox 5"/>
          <p:cNvSpPr txBox="1">
            <a:spLocks noChangeArrowheads="1"/>
          </p:cNvSpPr>
          <p:nvPr/>
        </p:nvSpPr>
        <p:spPr bwMode="auto">
          <a:xfrm>
            <a:off x="2124075" y="990600"/>
            <a:ext cx="40112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(a) The Case of Inelastic Demand</a:t>
            </a:r>
          </a:p>
        </p:txBody>
      </p:sp>
      <p:pic>
        <p:nvPicPr>
          <p:cNvPr id="7170" name="Picture 2" descr="A line graph captioned The Case of Inelastic Demand. The x axis is labeled quantity and the y axis is labeled price. A section of the graph from zero to 90 on the x axis and zero and 5 dollars on the y axis is labeled A. A section of the graph from zero to 100 on the x axis and zero to 4 on the y axis is labeled B. A curve with a negative slope labeled demand touches the upper corners of squares A and B. There are three steps: 1. When the demand curve is inelastic.... 2. the extra revenue from selling at a higher price.... 3. Is greater than the lost revenue from selling fewer units. 1. points at the demand curve. 2. points at square A between 4 and 5 dollars on the y-axis. 3. points at square B between 90 and 100 on the x-ax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7305675" cy="3399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2"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1"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2FED2246-D958-43C7-BD15-412EB83603F8}" type="slidenum">
              <a:rPr lang="en-US" altLang="en-US" smtClean="0">
                <a:solidFill>
                  <a:srgbClr val="002060"/>
                </a:solidFill>
              </a:rPr>
              <a:pPr algn="ctr" eaLnBrk="1" hangingPunct="1"/>
              <a:t>14</a:t>
            </a:fld>
            <a:endParaRPr lang="en-US" altLang="en-US" dirty="0">
              <a:solidFill>
                <a:srgbClr val="002060"/>
              </a:solidFill>
            </a:endParaRPr>
          </a:p>
        </p:txBody>
      </p:sp>
    </p:spTree>
    <p:extLst>
      <p:ext uri="{BB962C8B-B14F-4D97-AF65-F5344CB8AC3E}">
        <p14:creationId xmlns:p14="http://schemas.microsoft.com/office/powerpoint/2010/main" val="28272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09550" y="-13648"/>
            <a:ext cx="8770938" cy="928048"/>
          </a:xfrm>
        </p:spPr>
        <p:txBody>
          <a:bodyPr/>
          <a:lstStyle/>
          <a:p>
            <a:r>
              <a:rPr lang="en-US" altLang="en-US" dirty="0"/>
              <a:t>Figure 3	</a:t>
            </a:r>
            <a:r>
              <a:rPr lang="en-US" altLang="en-US" sz="2800" dirty="0"/>
              <a:t>How Total Revenue Changes When Price 		Changes (b)</a:t>
            </a:r>
            <a:endParaRPr lang="en-US" altLang="en-US" dirty="0"/>
          </a:p>
        </p:txBody>
      </p:sp>
      <p:sp>
        <p:nvSpPr>
          <p:cNvPr id="2" name="Text Placeholder 1"/>
          <p:cNvSpPr>
            <a:spLocks noGrp="1"/>
          </p:cNvSpPr>
          <p:nvPr>
            <p:ph type="body" sz="quarter" idx="12"/>
          </p:nvPr>
        </p:nvSpPr>
        <p:spPr>
          <a:xfrm>
            <a:off x="152400" y="4953000"/>
            <a:ext cx="8839200" cy="1336675"/>
          </a:xfrm>
        </p:spPr>
        <p:txBody>
          <a:bodyPr/>
          <a:lstStyle/>
          <a:p>
            <a:r>
              <a:rPr lang="en-US" dirty="0"/>
              <a:t>The impact of a price change on total revenue (the product of price and quantity) depends on the elasticity of demand. In panel (b), the demand curve is elastic. </a:t>
            </a:r>
          </a:p>
          <a:p>
            <a:r>
              <a:rPr lang="en-US" dirty="0"/>
              <a:t>In this case, an increase in the price leads to a decrease in quantity demanded that is proportionately larger, so total revenue decreases. Here an increase in the price from $4 to $5 causes the quantity demanded to fall from 100 to 70. Total revenue falls from $400 to $350.</a:t>
            </a:r>
          </a:p>
        </p:txBody>
      </p:sp>
      <p:sp>
        <p:nvSpPr>
          <p:cNvPr id="40" name="TextBox 39"/>
          <p:cNvSpPr txBox="1">
            <a:spLocks noChangeArrowheads="1"/>
          </p:cNvSpPr>
          <p:nvPr/>
        </p:nvSpPr>
        <p:spPr bwMode="auto">
          <a:xfrm>
            <a:off x="2597150" y="990600"/>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(b) The Case of Elastic Demand</a:t>
            </a:r>
          </a:p>
        </p:txBody>
      </p:sp>
      <p:pic>
        <p:nvPicPr>
          <p:cNvPr id="8194" name="Picture 2" descr="A line graph captioned The Case of Elastic Demand. The x-axis is labeled quantity and the y-axis is labeled price. The point where the origin and 4 dollars on the y-axis and zero and 100 on the x-axis intersect to produce a square is labeled B. The point where the origin and 5 dollars on the y-axis and the 70 on the x-axis intersect to produce a square is labeled A. A curve with a negative slope labeled Demand passes through the axis points for A and B. There are three steps: 1. When the demand curve is elastic. 2. the extra revenue from selling at a higher price. 3. Is less than the lost revenue from selling fewer units. 1. points at the demand curve. 2. points at A between 4 and 5 dollars on the y-axis. 3. points at the B between 70 and 100 on the x-ax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19285"/>
            <a:ext cx="7138408"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6"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t>
            </a:r>
          </a:p>
          <a:p>
            <a:pPr eaLnBrk="1" hangingPunct="1"/>
            <a:r>
              <a:rPr lang="en-US" altLang="en-US" dirty="0" err="1">
                <a:cs typeface="Arial" charset="0"/>
              </a:rPr>
              <a:t>assword</a:t>
            </a:r>
            <a:r>
              <a:rPr lang="en-US" altLang="en-US" dirty="0">
                <a:cs typeface="Arial" charset="0"/>
              </a:rPr>
              <a:t>-protected website or school-approved learning management system for classroom use.</a:t>
            </a:r>
          </a:p>
        </p:txBody>
      </p:sp>
      <p:sp>
        <p:nvSpPr>
          <p:cNvPr id="23555" name="Slide Number Placeholder 2"/>
          <p:cNvSpPr>
            <a:spLocks noGrp="1"/>
          </p:cNvSpPr>
          <p:nvPr>
            <p:ph type="sldNum" sz="quarter" idx="13"/>
          </p:nvPr>
        </p:nvSpPr>
        <p:spPr>
          <a:xfrm>
            <a:off x="8763000" y="6473825"/>
            <a:ext cx="3762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A2001602-93EB-4F19-BFCE-287965458A90}" type="slidenum">
              <a:rPr lang="en-US" altLang="en-US" smtClean="0">
                <a:solidFill>
                  <a:srgbClr val="002060"/>
                </a:solidFill>
              </a:rPr>
              <a:pPr algn="ctr" eaLnBrk="1" hangingPunct="1"/>
              <a:t>15</a:t>
            </a:fld>
            <a:endParaRPr lang="en-US" altLang="en-US" dirty="0">
              <a:solidFill>
                <a:srgbClr val="002060"/>
              </a:solidFill>
            </a:endParaRPr>
          </a:p>
        </p:txBody>
      </p:sp>
    </p:spTree>
    <p:extLst>
      <p:ext uri="{BB962C8B-B14F-4D97-AF65-F5344CB8AC3E}">
        <p14:creationId xmlns:p14="http://schemas.microsoft.com/office/powerpoint/2010/main" val="340561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40068" y="0"/>
            <a:ext cx="7803931" cy="860961"/>
          </a:xfrm>
        </p:spPr>
        <p:txBody>
          <a:bodyPr wrap="square" anchor="t"/>
          <a:lstStyle/>
          <a:p>
            <a:r>
              <a:rPr lang="en-US" altLang="en-US" dirty="0"/>
              <a:t>The Elasticity of Demand, Part 9</a:t>
            </a:r>
          </a:p>
        </p:txBody>
      </p:sp>
      <p:sp>
        <p:nvSpPr>
          <p:cNvPr id="24579" name="Content Placeholder 2"/>
          <p:cNvSpPr>
            <a:spLocks noGrp="1"/>
          </p:cNvSpPr>
          <p:nvPr>
            <p:ph idx="1"/>
          </p:nvPr>
        </p:nvSpPr>
        <p:spPr>
          <a:xfrm>
            <a:off x="277813" y="1025525"/>
            <a:ext cx="8588375" cy="5146675"/>
          </a:xfrm>
        </p:spPr>
        <p:txBody>
          <a:bodyPr/>
          <a:lstStyle/>
          <a:p>
            <a:r>
              <a:rPr lang="en-US" altLang="en-US" dirty="0"/>
              <a:t>When demand is inelastic (elasticity &lt; 1)</a:t>
            </a:r>
          </a:p>
          <a:p>
            <a:pPr lvl="1"/>
            <a:r>
              <a:rPr lang="en-US" altLang="en-US" dirty="0"/>
              <a:t>P and TR move in the same direction</a:t>
            </a:r>
          </a:p>
          <a:p>
            <a:pPr lvl="2"/>
            <a:r>
              <a:rPr lang="en-US" altLang="en-US" dirty="0"/>
              <a:t>If P </a:t>
            </a:r>
            <a:r>
              <a:rPr lang="en-US" altLang="en-US" b="1" dirty="0"/>
              <a:t>↑</a:t>
            </a:r>
            <a:r>
              <a:rPr lang="en-US" altLang="en-US" dirty="0"/>
              <a:t>, TR also </a:t>
            </a:r>
            <a:r>
              <a:rPr lang="en-US" altLang="en-US" b="1" dirty="0"/>
              <a:t>↑</a:t>
            </a:r>
            <a:endParaRPr lang="en-US" altLang="en-US" dirty="0"/>
          </a:p>
          <a:p>
            <a:r>
              <a:rPr lang="en-US" altLang="en-US" dirty="0"/>
              <a:t>When demand is elastic (elasticity &gt; 1)</a:t>
            </a:r>
          </a:p>
          <a:p>
            <a:pPr lvl="1"/>
            <a:r>
              <a:rPr lang="en-US" altLang="en-US" dirty="0"/>
              <a:t>P and TR move in opposite directions</a:t>
            </a:r>
          </a:p>
          <a:p>
            <a:pPr lvl="2"/>
            <a:r>
              <a:rPr lang="en-US" altLang="en-US" dirty="0"/>
              <a:t>If P </a:t>
            </a:r>
            <a:r>
              <a:rPr lang="en-US" altLang="en-US" b="1" dirty="0"/>
              <a:t>↑</a:t>
            </a:r>
            <a:r>
              <a:rPr lang="en-US" altLang="en-US" dirty="0"/>
              <a:t>, TR </a:t>
            </a:r>
            <a:r>
              <a:rPr lang="en-US" altLang="en-US" b="1" dirty="0"/>
              <a:t>↓</a:t>
            </a:r>
            <a:endParaRPr lang="en-US" altLang="en-US" dirty="0"/>
          </a:p>
          <a:p>
            <a:r>
              <a:rPr lang="en-US" altLang="en-US" dirty="0"/>
              <a:t>If demand is unit elastic (elasticity = 1)</a:t>
            </a:r>
          </a:p>
          <a:p>
            <a:pPr lvl="1"/>
            <a:r>
              <a:rPr lang="en-US" altLang="en-US" dirty="0"/>
              <a:t>Total revenue remains constant when the price changes</a:t>
            </a:r>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81"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B89E92E-99FF-4C6D-B935-F7CD155BF052}" type="slidenum">
              <a:rPr lang="en-US" altLang="en-US" sz="1200" smtClean="0">
                <a:solidFill>
                  <a:srgbClr val="002060"/>
                </a:solidFill>
              </a:rPr>
              <a:pPr algn="ctr" eaLnBrk="1" hangingPunct="1"/>
              <a:t>16</a:t>
            </a:fld>
            <a:endParaRPr lang="en-US" altLang="en-US" sz="1200" dirty="0">
              <a:solidFill>
                <a:srgbClr val="002060"/>
              </a:solidFill>
            </a:endParaRPr>
          </a:p>
        </p:txBody>
      </p:sp>
    </p:spTree>
    <p:extLst>
      <p:ext uri="{BB962C8B-B14F-4D97-AF65-F5344CB8AC3E}">
        <p14:creationId xmlns:p14="http://schemas.microsoft.com/office/powerpoint/2010/main" val="383233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340068" y="0"/>
            <a:ext cx="7803931" cy="860961"/>
          </a:xfrm>
        </p:spPr>
        <p:txBody>
          <a:bodyPr wrap="square" anchor="t"/>
          <a:lstStyle/>
          <a:p>
            <a:r>
              <a:rPr lang="en-US" altLang="en-US" dirty="0"/>
              <a:t>The Elasticity of Demand, Part 10</a:t>
            </a:r>
          </a:p>
        </p:txBody>
      </p:sp>
      <p:sp>
        <p:nvSpPr>
          <p:cNvPr id="25603" name="Content Placeholder 2"/>
          <p:cNvSpPr>
            <a:spLocks noGrp="1"/>
          </p:cNvSpPr>
          <p:nvPr>
            <p:ph idx="1"/>
          </p:nvPr>
        </p:nvSpPr>
        <p:spPr>
          <a:xfrm>
            <a:off x="277813" y="1025525"/>
            <a:ext cx="8588375" cy="4308475"/>
          </a:xfrm>
        </p:spPr>
        <p:txBody>
          <a:bodyPr/>
          <a:lstStyle/>
          <a:p>
            <a:r>
              <a:rPr lang="en-US" altLang="en-US" dirty="0"/>
              <a:t>Linear demand curve</a:t>
            </a:r>
          </a:p>
          <a:p>
            <a:pPr lvl="1"/>
            <a:r>
              <a:rPr lang="en-US" altLang="en-US" dirty="0"/>
              <a:t>Constant slope</a:t>
            </a:r>
          </a:p>
          <a:p>
            <a:pPr lvl="2"/>
            <a:r>
              <a:rPr lang="en-US" altLang="en-US" dirty="0"/>
              <a:t>Rise over run</a:t>
            </a:r>
          </a:p>
          <a:p>
            <a:pPr lvl="1"/>
            <a:r>
              <a:rPr lang="en-US" altLang="en-US" dirty="0"/>
              <a:t>Different price elasticities</a:t>
            </a:r>
          </a:p>
          <a:p>
            <a:pPr lvl="2"/>
            <a:r>
              <a:rPr lang="en-US" altLang="en-US" dirty="0"/>
              <a:t>Inelastic demand: points with low price and high quantity</a:t>
            </a:r>
          </a:p>
          <a:p>
            <a:pPr lvl="2"/>
            <a:r>
              <a:rPr lang="en-US" altLang="en-US" dirty="0"/>
              <a:t>Elastic demand: points with high price and low quantity</a:t>
            </a: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2944FAC-3E2F-4813-B8D2-957F93F455D5}" type="slidenum">
              <a:rPr lang="en-US" altLang="en-US" sz="1200" smtClean="0">
                <a:solidFill>
                  <a:srgbClr val="002060"/>
                </a:solidFill>
              </a:rPr>
              <a:pPr algn="ctr" eaLnBrk="1" hangingPunct="1"/>
              <a:t>17</a:t>
            </a:fld>
            <a:endParaRPr lang="en-US" altLang="en-US" sz="1200" dirty="0">
              <a:solidFill>
                <a:srgbClr val="002060"/>
              </a:solidFill>
            </a:endParaRPr>
          </a:p>
        </p:txBody>
      </p:sp>
    </p:spTree>
    <p:extLst>
      <p:ext uri="{BB962C8B-B14F-4D97-AF65-F5344CB8AC3E}">
        <p14:creationId xmlns:p14="http://schemas.microsoft.com/office/powerpoint/2010/main" val="185402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Figure 4	</a:t>
            </a:r>
            <a:r>
              <a:rPr lang="en-US" altLang="en-US" sz="2800" dirty="0"/>
              <a:t>Elasticity along a Linear Demand Curve </a:t>
            </a:r>
            <a:endParaRPr lang="en-US" altLang="en-US" dirty="0"/>
          </a:p>
        </p:txBody>
      </p:sp>
      <p:sp>
        <p:nvSpPr>
          <p:cNvPr id="5" name="Text Placeholder 4"/>
          <p:cNvSpPr>
            <a:spLocks noGrp="1"/>
          </p:cNvSpPr>
          <p:nvPr>
            <p:ph type="body" sz="quarter" idx="12"/>
          </p:nvPr>
        </p:nvSpPr>
        <p:spPr>
          <a:xfrm>
            <a:off x="304800" y="5105400"/>
            <a:ext cx="8610600" cy="1143000"/>
          </a:xfrm>
        </p:spPr>
        <p:txBody>
          <a:bodyPr/>
          <a:lstStyle/>
          <a:p>
            <a:r>
              <a:rPr lang="en-US" dirty="0"/>
              <a:t>The slope of a linear demand curve is constant, but its elasticity is not. The price elasticity of demand is calculated using the demand schedule in the table and the midpoint method. </a:t>
            </a:r>
          </a:p>
          <a:p>
            <a:r>
              <a:rPr lang="en-US" dirty="0"/>
              <a:t>At points with a low price and high quantity, the demand curve is inelastic. </a:t>
            </a:r>
          </a:p>
          <a:p>
            <a:r>
              <a:rPr lang="en-US" dirty="0"/>
              <a:t>At points with a high price and low quantity, the demand curve is elastic.</a:t>
            </a:r>
          </a:p>
        </p:txBody>
      </p:sp>
      <p:pic>
        <p:nvPicPr>
          <p:cNvPr id="9218" name="Picture 2" descr="A line graph for elasticity along a linear demand curve. The x axis, quantity, ranges from 0 to 14. The y axis, price, ranges from 0 to 7 dollars. A line with a negative slope of 1, labeled demand, intersects 14 on the x axis and 7 dollars on the y axis. There are two boxes. The first box points at the axis points with a y-coordinate of approximately 3.5, 4, 5, 6, and 7. It is captioned: Elasticity is larger than 1. The second box points at the axis points with a y-coordinate of 1, 2, 3, and 3.5. It is captioned: Elasticity is smaller than 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5361172" cy="430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28"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7" name="Slide Number Placeholder 4"/>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44C0BB3B-3013-42DD-A45B-1000D0A1A85B}" type="slidenum">
              <a:rPr lang="en-US" altLang="en-US" smtClean="0">
                <a:solidFill>
                  <a:srgbClr val="002060"/>
                </a:solidFill>
              </a:rPr>
              <a:pPr algn="ctr" eaLnBrk="1" hangingPunct="1"/>
              <a:t>18</a:t>
            </a:fld>
            <a:endParaRPr lang="en-US" altLang="en-US" dirty="0">
              <a:solidFill>
                <a:srgbClr val="002060"/>
              </a:solidFill>
            </a:endParaRPr>
          </a:p>
        </p:txBody>
      </p:sp>
    </p:spTree>
    <p:extLst>
      <p:ext uri="{BB962C8B-B14F-4D97-AF65-F5344CB8AC3E}">
        <p14:creationId xmlns:p14="http://schemas.microsoft.com/office/powerpoint/2010/main" val="292569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Figure 4	</a:t>
            </a:r>
            <a:r>
              <a:rPr lang="en-US" altLang="en-US" sz="2800" dirty="0"/>
              <a:t>Elasticity along a Linear Demand Curve</a:t>
            </a:r>
            <a:endParaRPr lang="en-US" altLang="en-US" dirty="0"/>
          </a:p>
        </p:txBody>
      </p:sp>
      <p:sp>
        <p:nvSpPr>
          <p:cNvPr id="2" name="Text Placeholder 1"/>
          <p:cNvSpPr>
            <a:spLocks noGrp="1"/>
          </p:cNvSpPr>
          <p:nvPr>
            <p:ph type="body" sz="quarter" idx="12"/>
          </p:nvPr>
        </p:nvSpPr>
        <p:spPr>
          <a:xfrm>
            <a:off x="184150" y="4419600"/>
            <a:ext cx="8775700" cy="1253319"/>
          </a:xfrm>
        </p:spPr>
        <p:txBody>
          <a:bodyPr/>
          <a:lstStyle/>
          <a:p>
            <a:r>
              <a:rPr lang="en-US" dirty="0"/>
              <a:t>The slope of a linear demand curve is constant, but its elasticity is not. The price elasticity of demand is calculated using the demand schedule in the table and the midpoint method. At points with a low price and high quantity, the demand curve is inelastic. At points with a high price and low quantity, the demand curve is elastic.</a:t>
            </a:r>
          </a:p>
        </p:txBody>
      </p:sp>
      <p:graphicFrame>
        <p:nvGraphicFramePr>
          <p:cNvPr id="4" name="Table 3" descr="A table for elasticity along a linear demand curve. There are seven columns and nine rows. The columns are titled: Price, Quantity, Total Revenue (Price x Quantity), Percentage Change in Price, Percentage Change in Quantity, Elasticity, and Description."/>
          <p:cNvGraphicFramePr>
            <a:graphicFrameLocks noGrp="1"/>
          </p:cNvGraphicFramePr>
          <p:nvPr>
            <p:extLst>
              <p:ext uri="{D42A27DB-BD31-4B8C-83A1-F6EECF244321}">
                <p14:modId xmlns:p14="http://schemas.microsoft.com/office/powerpoint/2010/main" val="2032285970"/>
              </p:ext>
            </p:extLst>
          </p:nvPr>
        </p:nvGraphicFramePr>
        <p:xfrm>
          <a:off x="762000" y="990600"/>
          <a:ext cx="7662862" cy="2988564"/>
        </p:xfrm>
        <a:graphic>
          <a:graphicData uri="http://schemas.openxmlformats.org/drawingml/2006/table">
            <a:tbl>
              <a:tblPr firstRow="1" firstCol="1" bandRow="1"/>
              <a:tblGrid>
                <a:gridCol w="590560">
                  <a:extLst>
                    <a:ext uri="{9D8B030D-6E8A-4147-A177-3AD203B41FA5}">
                      <a16:colId xmlns:a16="http://schemas.microsoft.com/office/drawing/2014/main" val="20000"/>
                    </a:ext>
                  </a:extLst>
                </a:gridCol>
                <a:gridCol w="818621">
                  <a:extLst>
                    <a:ext uri="{9D8B030D-6E8A-4147-A177-3AD203B41FA5}">
                      <a16:colId xmlns:a16="http://schemas.microsoft.com/office/drawing/2014/main" val="20001"/>
                    </a:ext>
                  </a:extLst>
                </a:gridCol>
                <a:gridCol w="1558019">
                  <a:extLst>
                    <a:ext uri="{9D8B030D-6E8A-4147-A177-3AD203B41FA5}">
                      <a16:colId xmlns:a16="http://schemas.microsoft.com/office/drawing/2014/main" val="20002"/>
                    </a:ext>
                  </a:extLst>
                </a:gridCol>
                <a:gridCol w="1411579">
                  <a:extLst>
                    <a:ext uri="{9D8B030D-6E8A-4147-A177-3AD203B41FA5}">
                      <a16:colId xmlns:a16="http://schemas.microsoft.com/office/drawing/2014/main" val="20003"/>
                    </a:ext>
                  </a:extLst>
                </a:gridCol>
                <a:gridCol w="1181117">
                  <a:extLst>
                    <a:ext uri="{9D8B030D-6E8A-4147-A177-3AD203B41FA5}">
                      <a16:colId xmlns:a16="http://schemas.microsoft.com/office/drawing/2014/main" val="20004"/>
                    </a:ext>
                  </a:extLst>
                </a:gridCol>
                <a:gridCol w="1080291">
                  <a:extLst>
                    <a:ext uri="{9D8B030D-6E8A-4147-A177-3AD203B41FA5}">
                      <a16:colId xmlns:a16="http://schemas.microsoft.com/office/drawing/2014/main" val="20005"/>
                    </a:ext>
                  </a:extLst>
                </a:gridCol>
                <a:gridCol w="1022675">
                  <a:extLst>
                    <a:ext uri="{9D8B030D-6E8A-4147-A177-3AD203B41FA5}">
                      <a16:colId xmlns:a16="http://schemas.microsoft.com/office/drawing/2014/main" val="20006"/>
                    </a:ext>
                  </a:extLst>
                </a:gridCol>
              </a:tblGrid>
              <a:tr h="812673">
                <a:tc>
                  <a:txBody>
                    <a:bodyPr/>
                    <a:lstStyle/>
                    <a:p>
                      <a:pPr marL="0" marR="0" algn="ctr">
                        <a:lnSpc>
                          <a:spcPct val="115000"/>
                        </a:lnSpc>
                        <a:spcBef>
                          <a:spcPts val="0"/>
                        </a:spcBef>
                        <a:spcAft>
                          <a:spcPts val="0"/>
                        </a:spcAft>
                      </a:pPr>
                      <a:r>
                        <a:rPr lang="en-US" sz="1400" b="1" dirty="0">
                          <a:effectLst/>
                          <a:latin typeface="Calibri"/>
                          <a:ea typeface="Calibri"/>
                          <a:cs typeface="Times New Roman"/>
                        </a:rPr>
                        <a:t>Price</a:t>
                      </a:r>
                      <a:endParaRPr lang="en-US" sz="1400" dirty="0">
                        <a:effectLst/>
                        <a:latin typeface="Calibri"/>
                        <a:ea typeface="Calibri"/>
                        <a:cs typeface="Times New Roman"/>
                      </a:endParaRPr>
                    </a:p>
                  </a:txBody>
                  <a:tcPr marL="41251" marR="41251"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Calibri"/>
                          <a:ea typeface="Calibri"/>
                          <a:cs typeface="Times New Roman"/>
                        </a:rPr>
                        <a:t>Quantity</a:t>
                      </a:r>
                      <a:endParaRPr lang="en-US" sz="1400">
                        <a:effectLst/>
                        <a:latin typeface="Calibri"/>
                        <a:ea typeface="Calibri"/>
                        <a:cs typeface="Times New Roman"/>
                      </a:endParaRPr>
                    </a:p>
                  </a:txBody>
                  <a:tcPr marL="41251" marR="41251"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Calibri"/>
                          <a:ea typeface="Calibri"/>
                          <a:cs typeface="Times New Roman"/>
                        </a:rPr>
                        <a:t>Total Revenue (Price x Quantity)</a:t>
                      </a:r>
                      <a:endParaRPr lang="en-US" sz="1400">
                        <a:effectLst/>
                        <a:latin typeface="Calibri"/>
                        <a:ea typeface="Calibri"/>
                        <a:cs typeface="Times New Roman"/>
                      </a:endParaRPr>
                    </a:p>
                  </a:txBody>
                  <a:tcPr marL="41251" marR="41251"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Calibri"/>
                          <a:ea typeface="Calibri"/>
                          <a:cs typeface="Times New Roman"/>
                        </a:rPr>
                        <a:t>Percentage Change in Price</a:t>
                      </a:r>
                      <a:endParaRPr lang="en-US" sz="1400" dirty="0">
                        <a:effectLst/>
                        <a:latin typeface="Calibri"/>
                        <a:ea typeface="Calibri"/>
                        <a:cs typeface="Times New Roman"/>
                      </a:endParaRPr>
                    </a:p>
                  </a:txBody>
                  <a:tcPr marL="41251" marR="41251"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Calibri"/>
                          <a:ea typeface="Calibri"/>
                          <a:cs typeface="Times New Roman"/>
                        </a:rPr>
                        <a:t>Percentage Change in Quantity</a:t>
                      </a:r>
                      <a:endParaRPr lang="en-US" sz="1400" dirty="0">
                        <a:effectLst/>
                        <a:latin typeface="Calibri"/>
                        <a:ea typeface="Calibri"/>
                        <a:cs typeface="Times New Roman"/>
                      </a:endParaRPr>
                    </a:p>
                  </a:txBody>
                  <a:tcPr marL="41251" marR="41251"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Calibri"/>
                          <a:ea typeface="Calibri"/>
                          <a:cs typeface="Times New Roman"/>
                        </a:rPr>
                        <a:t>Elasticity</a:t>
                      </a:r>
                      <a:endParaRPr lang="en-US" sz="1400">
                        <a:effectLst/>
                        <a:latin typeface="Calibri"/>
                        <a:ea typeface="Calibri"/>
                        <a:cs typeface="Times New Roman"/>
                      </a:endParaRPr>
                    </a:p>
                  </a:txBody>
                  <a:tcPr marL="41251" marR="41251"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effectLst/>
                          <a:latin typeface="Calibri"/>
                          <a:ea typeface="Calibri"/>
                          <a:cs typeface="Times New Roman"/>
                        </a:rPr>
                        <a:t>Description</a:t>
                      </a:r>
                      <a:endParaRPr lang="en-US" sz="1400">
                        <a:effectLst/>
                        <a:latin typeface="Calibri"/>
                        <a:ea typeface="Calibri"/>
                        <a:cs typeface="Times New Roman"/>
                      </a:endParaRPr>
                    </a:p>
                  </a:txBody>
                  <a:tcPr marL="41251" marR="41251"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891">
                <a:tc>
                  <a:txBody>
                    <a:bodyPr/>
                    <a:lstStyle/>
                    <a:p>
                      <a:pPr marL="0" marR="0" algn="ctr">
                        <a:lnSpc>
                          <a:spcPct val="115000"/>
                        </a:lnSpc>
                        <a:spcBef>
                          <a:spcPts val="0"/>
                        </a:spcBef>
                        <a:spcAft>
                          <a:spcPts val="0"/>
                        </a:spcAft>
                      </a:pPr>
                      <a:r>
                        <a:rPr lang="en-US" sz="1400">
                          <a:effectLst/>
                          <a:latin typeface="Calibri"/>
                          <a:ea typeface="Calibri"/>
                          <a:cs typeface="Times New Roman"/>
                        </a:rPr>
                        <a:t>$7</a:t>
                      </a:r>
                    </a:p>
                  </a:txBody>
                  <a:tcPr marL="41251" marR="4125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0</a:t>
                      </a:r>
                    </a:p>
                  </a:txBody>
                  <a:tcPr marL="41251" marR="4125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$0</a:t>
                      </a:r>
                    </a:p>
                  </a:txBody>
                  <a:tcPr marL="41251" marR="4125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effectLst/>
                          <a:latin typeface="Calibri"/>
                          <a:ea typeface="Calibri"/>
                          <a:cs typeface="Times New Roman"/>
                        </a:rPr>
                        <a:t>15</a:t>
                      </a:r>
                    </a:p>
                  </a:txBody>
                  <a:tcPr marL="41251" marR="4125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200</a:t>
                      </a:r>
                    </a:p>
                  </a:txBody>
                  <a:tcPr marL="41251" marR="4125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13.0</a:t>
                      </a:r>
                    </a:p>
                  </a:txBody>
                  <a:tcPr marL="41251" marR="41251"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400">
                          <a:effectLst/>
                          <a:latin typeface="Calibri"/>
                          <a:ea typeface="Calibri"/>
                          <a:cs typeface="Times New Roman"/>
                        </a:rPr>
                        <a:t>Elastic</a:t>
                      </a:r>
                    </a:p>
                  </a:txBody>
                  <a:tcPr marL="41251" marR="41251"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70891">
                <a:tc>
                  <a:txBody>
                    <a:bodyPr/>
                    <a:lstStyle/>
                    <a:p>
                      <a:pPr marL="0" marR="0" algn="ctr">
                        <a:lnSpc>
                          <a:spcPct val="115000"/>
                        </a:lnSpc>
                        <a:spcBef>
                          <a:spcPts val="0"/>
                        </a:spcBef>
                        <a:spcAft>
                          <a:spcPts val="0"/>
                        </a:spcAft>
                      </a:pPr>
                      <a:r>
                        <a:rPr lang="en-US" sz="1400">
                          <a:effectLst/>
                          <a:latin typeface="Calibri"/>
                          <a:ea typeface="Calibri"/>
                          <a:cs typeface="Times New Roman"/>
                        </a:rPr>
                        <a:t>6</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2</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12</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18</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67</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3.7</a:t>
                      </a:r>
                    </a:p>
                  </a:txBody>
                  <a:tcPr marL="41251" marR="41251" marT="0" marB="0">
                    <a:lnL>
                      <a:noFill/>
                    </a:lnL>
                    <a:lnR>
                      <a:noFill/>
                    </a:lnR>
                    <a:lnT>
                      <a:noFill/>
                    </a:lnT>
                    <a:lnB>
                      <a:noFill/>
                    </a:lnB>
                  </a:tcPr>
                </a:tc>
                <a:tc>
                  <a:txBody>
                    <a:bodyPr/>
                    <a:lstStyle/>
                    <a:p>
                      <a:pPr marL="0" marR="0">
                        <a:lnSpc>
                          <a:spcPct val="115000"/>
                        </a:lnSpc>
                        <a:spcBef>
                          <a:spcPts val="0"/>
                        </a:spcBef>
                        <a:spcAft>
                          <a:spcPts val="0"/>
                        </a:spcAft>
                      </a:pPr>
                      <a:r>
                        <a:rPr lang="en-US" sz="1400">
                          <a:effectLst/>
                          <a:latin typeface="Calibri"/>
                          <a:ea typeface="Calibri"/>
                          <a:cs typeface="Times New Roman"/>
                        </a:rPr>
                        <a:t>Elastic</a:t>
                      </a:r>
                    </a:p>
                  </a:txBody>
                  <a:tcPr marL="41251" marR="41251" marT="0" marB="0">
                    <a:lnL>
                      <a:noFill/>
                    </a:lnL>
                    <a:lnR>
                      <a:noFill/>
                    </a:lnR>
                    <a:lnT>
                      <a:noFill/>
                    </a:lnT>
                    <a:lnB>
                      <a:noFill/>
                    </a:lnB>
                  </a:tcPr>
                </a:tc>
                <a:extLst>
                  <a:ext uri="{0D108BD9-81ED-4DB2-BD59-A6C34878D82A}">
                    <a16:rowId xmlns:a16="http://schemas.microsoft.com/office/drawing/2014/main" val="10002"/>
                  </a:ext>
                </a:extLst>
              </a:tr>
              <a:tr h="270891">
                <a:tc>
                  <a:txBody>
                    <a:bodyPr/>
                    <a:lstStyle/>
                    <a:p>
                      <a:pPr marL="0" marR="0" algn="ctr">
                        <a:lnSpc>
                          <a:spcPct val="115000"/>
                        </a:lnSpc>
                        <a:spcBef>
                          <a:spcPts val="0"/>
                        </a:spcBef>
                        <a:spcAft>
                          <a:spcPts val="0"/>
                        </a:spcAft>
                      </a:pPr>
                      <a:r>
                        <a:rPr lang="en-US" sz="1400">
                          <a:effectLst/>
                          <a:latin typeface="Calibri"/>
                          <a:ea typeface="Calibri"/>
                          <a:cs typeface="Times New Roman"/>
                        </a:rPr>
                        <a:t>5</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4</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20</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22</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effectLst/>
                          <a:latin typeface="Calibri"/>
                          <a:ea typeface="Calibri"/>
                          <a:cs typeface="Times New Roman"/>
                        </a:rPr>
                        <a:t>40</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1.8</a:t>
                      </a:r>
                    </a:p>
                  </a:txBody>
                  <a:tcPr marL="41251" marR="41251" marT="0" marB="0">
                    <a:lnL>
                      <a:noFill/>
                    </a:lnL>
                    <a:lnR>
                      <a:noFill/>
                    </a:lnR>
                    <a:lnT>
                      <a:noFill/>
                    </a:lnT>
                    <a:lnB>
                      <a:noFill/>
                    </a:lnB>
                  </a:tcPr>
                </a:tc>
                <a:tc>
                  <a:txBody>
                    <a:bodyPr/>
                    <a:lstStyle/>
                    <a:p>
                      <a:pPr marL="0" marR="0">
                        <a:lnSpc>
                          <a:spcPct val="115000"/>
                        </a:lnSpc>
                        <a:spcBef>
                          <a:spcPts val="0"/>
                        </a:spcBef>
                        <a:spcAft>
                          <a:spcPts val="0"/>
                        </a:spcAft>
                      </a:pPr>
                      <a:r>
                        <a:rPr lang="en-US" sz="1400">
                          <a:effectLst/>
                          <a:latin typeface="Calibri"/>
                          <a:ea typeface="Calibri"/>
                          <a:cs typeface="Times New Roman"/>
                        </a:rPr>
                        <a:t>Elastic</a:t>
                      </a:r>
                    </a:p>
                  </a:txBody>
                  <a:tcPr marL="41251" marR="41251" marT="0" marB="0">
                    <a:lnL>
                      <a:noFill/>
                    </a:lnL>
                    <a:lnR>
                      <a:noFill/>
                    </a:lnR>
                    <a:lnT>
                      <a:noFill/>
                    </a:lnT>
                    <a:lnB>
                      <a:noFill/>
                    </a:lnB>
                  </a:tcPr>
                </a:tc>
                <a:extLst>
                  <a:ext uri="{0D108BD9-81ED-4DB2-BD59-A6C34878D82A}">
                    <a16:rowId xmlns:a16="http://schemas.microsoft.com/office/drawing/2014/main" val="10003"/>
                  </a:ext>
                </a:extLst>
              </a:tr>
              <a:tr h="279654">
                <a:tc>
                  <a:txBody>
                    <a:bodyPr/>
                    <a:lstStyle/>
                    <a:p>
                      <a:pPr marL="0" marR="0" algn="ctr">
                        <a:lnSpc>
                          <a:spcPct val="115000"/>
                        </a:lnSpc>
                        <a:spcBef>
                          <a:spcPts val="0"/>
                        </a:spcBef>
                        <a:spcAft>
                          <a:spcPts val="0"/>
                        </a:spcAft>
                      </a:pPr>
                      <a:r>
                        <a:rPr lang="en-US" sz="1400">
                          <a:effectLst/>
                          <a:latin typeface="Calibri"/>
                          <a:ea typeface="Calibri"/>
                          <a:cs typeface="Times New Roman"/>
                        </a:rPr>
                        <a:t>4</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6</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effectLst/>
                          <a:latin typeface="Calibri"/>
                          <a:ea typeface="Calibri"/>
                          <a:cs typeface="Times New Roman"/>
                        </a:rPr>
                        <a:t>24</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effectLst/>
                          <a:latin typeface="Calibri"/>
                          <a:ea typeface="Calibri"/>
                          <a:cs typeface="Times New Roman"/>
                        </a:rPr>
                        <a:t>29</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29</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1.0</a:t>
                      </a:r>
                    </a:p>
                  </a:txBody>
                  <a:tcPr marL="41251" marR="41251" marT="0" marB="0">
                    <a:lnL>
                      <a:noFill/>
                    </a:lnL>
                    <a:lnR>
                      <a:noFill/>
                    </a:lnR>
                    <a:lnT>
                      <a:noFill/>
                    </a:lnT>
                    <a:lnB>
                      <a:noFill/>
                    </a:lnB>
                  </a:tcPr>
                </a:tc>
                <a:tc>
                  <a:txBody>
                    <a:bodyPr/>
                    <a:lstStyle/>
                    <a:p>
                      <a:pPr marL="0" marR="0">
                        <a:lnSpc>
                          <a:spcPct val="115000"/>
                        </a:lnSpc>
                        <a:spcBef>
                          <a:spcPts val="0"/>
                        </a:spcBef>
                        <a:spcAft>
                          <a:spcPts val="0"/>
                        </a:spcAft>
                      </a:pPr>
                      <a:r>
                        <a:rPr lang="en-US" sz="1400">
                          <a:effectLst/>
                          <a:latin typeface="Calibri"/>
                          <a:ea typeface="Calibri"/>
                          <a:cs typeface="Times New Roman"/>
                        </a:rPr>
                        <a:t>Unit elastic</a:t>
                      </a:r>
                    </a:p>
                  </a:txBody>
                  <a:tcPr marL="41251" marR="41251" marT="0" marB="0">
                    <a:lnL>
                      <a:noFill/>
                    </a:lnL>
                    <a:lnR>
                      <a:noFill/>
                    </a:lnR>
                    <a:lnT>
                      <a:noFill/>
                    </a:lnT>
                    <a:lnB>
                      <a:noFill/>
                    </a:lnB>
                  </a:tcPr>
                </a:tc>
                <a:extLst>
                  <a:ext uri="{0D108BD9-81ED-4DB2-BD59-A6C34878D82A}">
                    <a16:rowId xmlns:a16="http://schemas.microsoft.com/office/drawing/2014/main" val="10004"/>
                  </a:ext>
                </a:extLst>
              </a:tr>
              <a:tr h="270891">
                <a:tc>
                  <a:txBody>
                    <a:bodyPr/>
                    <a:lstStyle/>
                    <a:p>
                      <a:pPr marL="0" marR="0" algn="ctr">
                        <a:lnSpc>
                          <a:spcPct val="115000"/>
                        </a:lnSpc>
                        <a:spcBef>
                          <a:spcPts val="0"/>
                        </a:spcBef>
                        <a:spcAft>
                          <a:spcPts val="0"/>
                        </a:spcAft>
                      </a:pPr>
                      <a:r>
                        <a:rPr lang="en-US" sz="1400">
                          <a:effectLst/>
                          <a:latin typeface="Calibri"/>
                          <a:ea typeface="Calibri"/>
                          <a:cs typeface="Times New Roman"/>
                        </a:rPr>
                        <a:t>3</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8</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24</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40</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22</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0.6</a:t>
                      </a:r>
                    </a:p>
                  </a:txBody>
                  <a:tcPr marL="41251" marR="41251" marT="0" marB="0">
                    <a:lnL>
                      <a:noFill/>
                    </a:lnL>
                    <a:lnR>
                      <a:noFill/>
                    </a:lnR>
                    <a:lnT>
                      <a:noFill/>
                    </a:lnT>
                    <a:lnB>
                      <a:noFill/>
                    </a:lnB>
                  </a:tcPr>
                </a:tc>
                <a:tc>
                  <a:txBody>
                    <a:bodyPr/>
                    <a:lstStyle/>
                    <a:p>
                      <a:pPr marL="0" marR="0">
                        <a:lnSpc>
                          <a:spcPct val="115000"/>
                        </a:lnSpc>
                        <a:spcBef>
                          <a:spcPts val="0"/>
                        </a:spcBef>
                        <a:spcAft>
                          <a:spcPts val="0"/>
                        </a:spcAft>
                      </a:pPr>
                      <a:r>
                        <a:rPr lang="en-US" sz="1400">
                          <a:effectLst/>
                          <a:latin typeface="Calibri"/>
                          <a:ea typeface="Calibri"/>
                          <a:cs typeface="Times New Roman"/>
                        </a:rPr>
                        <a:t>Inelastic</a:t>
                      </a:r>
                    </a:p>
                  </a:txBody>
                  <a:tcPr marL="41251" marR="41251" marT="0" marB="0">
                    <a:lnL>
                      <a:noFill/>
                    </a:lnL>
                    <a:lnR>
                      <a:noFill/>
                    </a:lnR>
                    <a:lnT>
                      <a:noFill/>
                    </a:lnT>
                    <a:lnB>
                      <a:noFill/>
                    </a:lnB>
                  </a:tcPr>
                </a:tc>
                <a:extLst>
                  <a:ext uri="{0D108BD9-81ED-4DB2-BD59-A6C34878D82A}">
                    <a16:rowId xmlns:a16="http://schemas.microsoft.com/office/drawing/2014/main" val="10005"/>
                  </a:ext>
                </a:extLst>
              </a:tr>
              <a:tr h="270891">
                <a:tc>
                  <a:txBody>
                    <a:bodyPr/>
                    <a:lstStyle/>
                    <a:p>
                      <a:pPr marL="0" marR="0" algn="ctr">
                        <a:lnSpc>
                          <a:spcPct val="115000"/>
                        </a:lnSpc>
                        <a:spcBef>
                          <a:spcPts val="0"/>
                        </a:spcBef>
                        <a:spcAft>
                          <a:spcPts val="0"/>
                        </a:spcAft>
                      </a:pPr>
                      <a:r>
                        <a:rPr lang="en-US" sz="1400">
                          <a:effectLst/>
                          <a:latin typeface="Calibri"/>
                          <a:ea typeface="Calibri"/>
                          <a:cs typeface="Times New Roman"/>
                        </a:rPr>
                        <a:t>2</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10</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effectLst/>
                          <a:latin typeface="Calibri"/>
                          <a:ea typeface="Calibri"/>
                          <a:cs typeface="Times New Roman"/>
                        </a:rPr>
                        <a:t>20</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67</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18</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effectLst/>
                          <a:latin typeface="Calibri"/>
                          <a:ea typeface="Calibri"/>
                          <a:cs typeface="Times New Roman"/>
                        </a:rPr>
                        <a:t>0.3</a:t>
                      </a:r>
                    </a:p>
                  </a:txBody>
                  <a:tcPr marL="41251" marR="41251" marT="0" marB="0">
                    <a:lnL>
                      <a:noFill/>
                    </a:lnL>
                    <a:lnR>
                      <a:noFill/>
                    </a:lnR>
                    <a:lnT>
                      <a:noFill/>
                    </a:lnT>
                    <a:lnB>
                      <a:noFill/>
                    </a:lnB>
                  </a:tcPr>
                </a:tc>
                <a:tc>
                  <a:txBody>
                    <a:bodyPr/>
                    <a:lstStyle/>
                    <a:p>
                      <a:pPr marL="0" marR="0">
                        <a:lnSpc>
                          <a:spcPct val="115000"/>
                        </a:lnSpc>
                        <a:spcBef>
                          <a:spcPts val="0"/>
                        </a:spcBef>
                        <a:spcAft>
                          <a:spcPts val="0"/>
                        </a:spcAft>
                      </a:pPr>
                      <a:r>
                        <a:rPr lang="en-US" sz="1400">
                          <a:effectLst/>
                          <a:latin typeface="Calibri"/>
                          <a:ea typeface="Calibri"/>
                          <a:cs typeface="Times New Roman"/>
                        </a:rPr>
                        <a:t>Inelastic</a:t>
                      </a:r>
                    </a:p>
                  </a:txBody>
                  <a:tcPr marL="41251" marR="41251" marT="0" marB="0">
                    <a:lnL>
                      <a:noFill/>
                    </a:lnL>
                    <a:lnR>
                      <a:noFill/>
                    </a:lnR>
                    <a:lnT>
                      <a:noFill/>
                    </a:lnT>
                    <a:lnB>
                      <a:noFill/>
                    </a:lnB>
                  </a:tcPr>
                </a:tc>
                <a:extLst>
                  <a:ext uri="{0D108BD9-81ED-4DB2-BD59-A6C34878D82A}">
                    <a16:rowId xmlns:a16="http://schemas.microsoft.com/office/drawing/2014/main" val="10006"/>
                  </a:ext>
                </a:extLst>
              </a:tr>
              <a:tr h="270891">
                <a:tc>
                  <a:txBody>
                    <a:bodyPr/>
                    <a:lstStyle/>
                    <a:p>
                      <a:pPr marL="0" marR="0" algn="ctr">
                        <a:lnSpc>
                          <a:spcPct val="115000"/>
                        </a:lnSpc>
                        <a:spcBef>
                          <a:spcPts val="0"/>
                        </a:spcBef>
                        <a:spcAft>
                          <a:spcPts val="0"/>
                        </a:spcAft>
                      </a:pPr>
                      <a:r>
                        <a:rPr lang="en-US" sz="1400">
                          <a:effectLst/>
                          <a:latin typeface="Calibri"/>
                          <a:ea typeface="Calibri"/>
                          <a:cs typeface="Times New Roman"/>
                        </a:rPr>
                        <a:t>1</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12</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12</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200</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15</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0.1</a:t>
                      </a:r>
                    </a:p>
                  </a:txBody>
                  <a:tcPr marL="41251" marR="41251" marT="0" marB="0">
                    <a:lnL>
                      <a:noFill/>
                    </a:lnL>
                    <a:lnR>
                      <a:noFill/>
                    </a:lnR>
                    <a:lnT>
                      <a:noFill/>
                    </a:lnT>
                    <a:lnB>
                      <a:noFill/>
                    </a:lnB>
                  </a:tcPr>
                </a:tc>
                <a:tc>
                  <a:txBody>
                    <a:bodyPr/>
                    <a:lstStyle/>
                    <a:p>
                      <a:pPr marL="0" marR="0">
                        <a:lnSpc>
                          <a:spcPct val="115000"/>
                        </a:lnSpc>
                        <a:spcBef>
                          <a:spcPts val="0"/>
                        </a:spcBef>
                        <a:spcAft>
                          <a:spcPts val="0"/>
                        </a:spcAft>
                      </a:pPr>
                      <a:r>
                        <a:rPr lang="en-US" sz="1400">
                          <a:effectLst/>
                          <a:latin typeface="Calibri"/>
                          <a:ea typeface="Calibri"/>
                          <a:cs typeface="Times New Roman"/>
                        </a:rPr>
                        <a:t>Inelastic</a:t>
                      </a:r>
                    </a:p>
                  </a:txBody>
                  <a:tcPr marL="41251" marR="41251" marT="0" marB="0">
                    <a:lnL>
                      <a:noFill/>
                    </a:lnL>
                    <a:lnR>
                      <a:noFill/>
                    </a:lnR>
                    <a:lnT>
                      <a:noFill/>
                    </a:lnT>
                    <a:lnB>
                      <a:noFill/>
                    </a:lnB>
                  </a:tcPr>
                </a:tc>
                <a:extLst>
                  <a:ext uri="{0D108BD9-81ED-4DB2-BD59-A6C34878D82A}">
                    <a16:rowId xmlns:a16="http://schemas.microsoft.com/office/drawing/2014/main" val="10007"/>
                  </a:ext>
                </a:extLst>
              </a:tr>
              <a:tr h="270891">
                <a:tc>
                  <a:txBody>
                    <a:bodyPr/>
                    <a:lstStyle/>
                    <a:p>
                      <a:pPr marL="0" marR="0" algn="ctr">
                        <a:lnSpc>
                          <a:spcPct val="115000"/>
                        </a:lnSpc>
                        <a:spcBef>
                          <a:spcPts val="0"/>
                        </a:spcBef>
                        <a:spcAft>
                          <a:spcPts val="0"/>
                        </a:spcAft>
                      </a:pPr>
                      <a:r>
                        <a:rPr lang="en-US" sz="1400">
                          <a:effectLst/>
                          <a:latin typeface="Calibri"/>
                          <a:ea typeface="Calibri"/>
                          <a:cs typeface="Times New Roman"/>
                        </a:rPr>
                        <a:t>0</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14</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0</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 </a:t>
                      </a:r>
                    </a:p>
                  </a:txBody>
                  <a:tcPr marL="41251" marR="41251" marT="0" marB="0">
                    <a:lnL>
                      <a:noFill/>
                    </a:lnL>
                    <a:lnR>
                      <a:noFill/>
                    </a:lnR>
                    <a:lnT>
                      <a:noFill/>
                    </a:lnT>
                    <a:lnB>
                      <a:noFill/>
                    </a:lnB>
                  </a:tcPr>
                </a:tc>
                <a:tc>
                  <a:txBody>
                    <a:bodyPr/>
                    <a:lstStyle/>
                    <a:p>
                      <a:pPr marL="0" marR="0" algn="r">
                        <a:lnSpc>
                          <a:spcPct val="115000"/>
                        </a:lnSpc>
                        <a:spcBef>
                          <a:spcPts val="0"/>
                        </a:spcBef>
                        <a:spcAft>
                          <a:spcPts val="0"/>
                        </a:spcAft>
                      </a:pPr>
                      <a:r>
                        <a:rPr lang="en-US" sz="1400">
                          <a:effectLst/>
                          <a:latin typeface="Calibri"/>
                          <a:ea typeface="Calibri"/>
                          <a:cs typeface="Times New Roman"/>
                        </a:rPr>
                        <a:t> </a:t>
                      </a:r>
                    </a:p>
                  </a:txBody>
                  <a:tcPr marL="41251" marR="41251" marT="0" marB="0">
                    <a:lnL>
                      <a:noFill/>
                    </a:lnL>
                    <a:lnR>
                      <a:noFill/>
                    </a:lnR>
                    <a:lnT>
                      <a:noFill/>
                    </a:lnT>
                    <a:lnB>
                      <a:noFill/>
                    </a:lnB>
                  </a:tcPr>
                </a:tc>
                <a:tc>
                  <a:txBody>
                    <a:bodyPr/>
                    <a:lstStyle/>
                    <a:p>
                      <a:pPr marL="0" marR="0" algn="ctr">
                        <a:lnSpc>
                          <a:spcPct val="115000"/>
                        </a:lnSpc>
                        <a:spcBef>
                          <a:spcPts val="0"/>
                        </a:spcBef>
                        <a:spcAft>
                          <a:spcPts val="0"/>
                        </a:spcAft>
                      </a:pPr>
                      <a:r>
                        <a:rPr lang="en-US" sz="1400">
                          <a:effectLst/>
                          <a:latin typeface="Calibri"/>
                          <a:ea typeface="Calibri"/>
                          <a:cs typeface="Times New Roman"/>
                        </a:rPr>
                        <a:t> </a:t>
                      </a:r>
                    </a:p>
                  </a:txBody>
                  <a:tcPr marL="41251" marR="41251" marT="0" marB="0">
                    <a:lnL>
                      <a:noFill/>
                    </a:lnL>
                    <a:lnR>
                      <a:noFill/>
                    </a:lnR>
                    <a:lnT>
                      <a:noFill/>
                    </a:lnT>
                    <a:lnB>
                      <a:noFill/>
                    </a:lnB>
                  </a:tcPr>
                </a:tc>
                <a:tc>
                  <a:txBody>
                    <a:bodyPr/>
                    <a:lstStyle/>
                    <a:p>
                      <a:pPr marL="0" marR="0" algn="r">
                        <a:lnSpc>
                          <a:spcPct val="115000"/>
                        </a:lnSpc>
                        <a:spcBef>
                          <a:spcPts val="0"/>
                        </a:spcBef>
                        <a:spcAft>
                          <a:spcPts val="0"/>
                        </a:spcAft>
                      </a:pPr>
                      <a:r>
                        <a:rPr lang="en-US" sz="1400" dirty="0">
                          <a:effectLst/>
                          <a:latin typeface="Calibri"/>
                          <a:ea typeface="Calibri"/>
                          <a:cs typeface="Times New Roman"/>
                        </a:rPr>
                        <a:t> </a:t>
                      </a:r>
                    </a:p>
                  </a:txBody>
                  <a:tcPr marL="41251" marR="41251" marT="0" marB="0">
                    <a:lnL>
                      <a:noFill/>
                    </a:lnL>
                    <a:lnR>
                      <a:noFill/>
                    </a:lnR>
                    <a:lnT>
                      <a:noFill/>
                    </a:lnT>
                    <a:lnB>
                      <a:noFill/>
                    </a:lnB>
                  </a:tcPr>
                </a:tc>
                <a:extLst>
                  <a:ext uri="{0D108BD9-81ED-4DB2-BD59-A6C34878D82A}">
                    <a16:rowId xmlns:a16="http://schemas.microsoft.com/office/drawing/2014/main" val="10008"/>
                  </a:ext>
                </a:extLst>
              </a:tr>
            </a:tbl>
          </a:graphicData>
        </a:graphic>
      </p:graphicFrame>
      <p:sp>
        <p:nvSpPr>
          <p:cNvPr id="27652"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1" name="Slide Number Placeholder 1"/>
          <p:cNvSpPr>
            <a:spLocks noGrp="1"/>
          </p:cNvSpPr>
          <p:nvPr>
            <p:ph type="sldNum" sz="quarter" idx="13"/>
          </p:nvPr>
        </p:nvSpPr>
        <p:spPr>
          <a:xfrm>
            <a:off x="8763000" y="6473825"/>
            <a:ext cx="3762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F7A08F3B-C752-4DF9-9D2C-A7D7BFFEE7B8}" type="slidenum">
              <a:rPr lang="en-US" altLang="en-US" smtClean="0">
                <a:solidFill>
                  <a:srgbClr val="002060"/>
                </a:solidFill>
              </a:rPr>
              <a:pPr algn="ctr" eaLnBrk="1" hangingPunct="1"/>
              <a:t>19</a:t>
            </a:fld>
            <a:endParaRPr lang="en-US" altLang="en-US" dirty="0">
              <a:solidFill>
                <a:srgbClr val="002060"/>
              </a:solidFill>
            </a:endParaRPr>
          </a:p>
        </p:txBody>
      </p:sp>
    </p:spTree>
    <p:extLst>
      <p:ext uri="{BB962C8B-B14F-4D97-AF65-F5344CB8AC3E}">
        <p14:creationId xmlns:p14="http://schemas.microsoft.com/office/powerpoint/2010/main" val="134844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340068" y="0"/>
            <a:ext cx="7803931" cy="860961"/>
          </a:xfrm>
        </p:spPr>
        <p:txBody>
          <a:bodyPr wrap="square" anchor="t"/>
          <a:lstStyle/>
          <a:p>
            <a:r>
              <a:rPr lang="en-US" altLang="en-US" dirty="0"/>
              <a:t>The Elasticity of Demand, Part 1</a:t>
            </a:r>
          </a:p>
        </p:txBody>
      </p:sp>
      <p:sp>
        <p:nvSpPr>
          <p:cNvPr id="10243" name="Content Placeholder 2"/>
          <p:cNvSpPr>
            <a:spLocks noGrp="1"/>
          </p:cNvSpPr>
          <p:nvPr>
            <p:ph idx="1"/>
          </p:nvPr>
        </p:nvSpPr>
        <p:spPr>
          <a:xfrm>
            <a:off x="277813" y="1025525"/>
            <a:ext cx="8588375" cy="4613275"/>
          </a:xfrm>
        </p:spPr>
        <p:txBody>
          <a:bodyPr/>
          <a:lstStyle/>
          <a:p>
            <a:r>
              <a:rPr lang="en-US" altLang="en-US" dirty="0"/>
              <a:t>Elasticity</a:t>
            </a:r>
          </a:p>
          <a:p>
            <a:pPr lvl="1"/>
            <a:r>
              <a:rPr lang="en-US" altLang="en-US" dirty="0"/>
              <a:t>Measure of the responsiveness of quantity demanded or quantity supplied</a:t>
            </a:r>
          </a:p>
          <a:p>
            <a:pPr lvl="2"/>
            <a:r>
              <a:rPr lang="en-US" altLang="en-US" dirty="0"/>
              <a:t>To a change in one of its determinants</a:t>
            </a:r>
          </a:p>
          <a:p>
            <a:r>
              <a:rPr lang="en-US" altLang="en-US" dirty="0"/>
              <a:t>Price elasticity of demand</a:t>
            </a:r>
          </a:p>
          <a:p>
            <a:pPr lvl="1"/>
            <a:r>
              <a:rPr lang="en-US" altLang="en-US" dirty="0"/>
              <a:t>How much the quantity demanded of a good responds to a change in the price of that good</a:t>
            </a: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1BC1C01-5591-4CC5-A763-5B570CDE6275}" type="slidenum">
              <a:rPr lang="en-US" altLang="en-US" sz="1200" smtClean="0">
                <a:solidFill>
                  <a:srgbClr val="002060"/>
                </a:solidFill>
              </a:rPr>
              <a:pPr algn="ctr" eaLnBrk="1" hangingPunct="1"/>
              <a:t>2</a:t>
            </a:fld>
            <a:endParaRPr lang="en-US" altLang="en-US" sz="1200" dirty="0">
              <a:solidFill>
                <a:srgbClr val="002060"/>
              </a:solidFill>
            </a:endParaRPr>
          </a:p>
        </p:txBody>
      </p:sp>
    </p:spTree>
    <p:extLst>
      <p:ext uri="{BB962C8B-B14F-4D97-AF65-F5344CB8AC3E}">
        <p14:creationId xmlns:p14="http://schemas.microsoft.com/office/powerpoint/2010/main" val="2289316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40068" y="0"/>
            <a:ext cx="7803931" cy="860961"/>
          </a:xfrm>
        </p:spPr>
        <p:txBody>
          <a:bodyPr wrap="square" anchor="t"/>
          <a:lstStyle/>
          <a:p>
            <a:r>
              <a:rPr lang="en-US" altLang="en-US" dirty="0"/>
              <a:t>The Elasticity of Demand, Part 11</a:t>
            </a:r>
          </a:p>
        </p:txBody>
      </p:sp>
      <p:sp>
        <p:nvSpPr>
          <p:cNvPr id="28675" name="Content Placeholder 2"/>
          <p:cNvSpPr>
            <a:spLocks noGrp="1"/>
          </p:cNvSpPr>
          <p:nvPr>
            <p:ph idx="1"/>
          </p:nvPr>
        </p:nvSpPr>
        <p:spPr>
          <a:xfrm>
            <a:off x="277813" y="1025525"/>
            <a:ext cx="8588375" cy="3470275"/>
          </a:xfrm>
        </p:spPr>
        <p:txBody>
          <a:bodyPr/>
          <a:lstStyle/>
          <a:p>
            <a:r>
              <a:rPr lang="en-US" altLang="en-US" dirty="0"/>
              <a:t>Income elasticity of demand</a:t>
            </a:r>
          </a:p>
          <a:p>
            <a:pPr lvl="1"/>
            <a:r>
              <a:rPr lang="en-US" altLang="en-US" dirty="0"/>
              <a:t>How much the quantity demanded of a good responds to a change in consumers’ income</a:t>
            </a:r>
          </a:p>
          <a:p>
            <a:pPr lvl="1"/>
            <a:r>
              <a:rPr lang="en-US" altLang="en-US" dirty="0"/>
              <a:t>Percentage change in quantity demanded </a:t>
            </a:r>
          </a:p>
          <a:p>
            <a:pPr lvl="2"/>
            <a:r>
              <a:rPr lang="en-US" altLang="en-US" dirty="0"/>
              <a:t>Divided by the percentage change in income</a:t>
            </a:r>
          </a:p>
        </p:txBody>
      </p:sp>
      <p:sp>
        <p:nvSpPr>
          <p:cNvPr id="286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06AAD46-D803-4EB2-976C-69C8EFE437DB}" type="slidenum">
              <a:rPr lang="en-US" altLang="en-US" sz="1200" smtClean="0">
                <a:solidFill>
                  <a:srgbClr val="002060"/>
                </a:solidFill>
              </a:rPr>
              <a:pPr algn="ctr" eaLnBrk="1" hangingPunct="1"/>
              <a:t>20</a:t>
            </a:fld>
            <a:endParaRPr lang="en-US" altLang="en-US" sz="1200" dirty="0">
              <a:solidFill>
                <a:srgbClr val="002060"/>
              </a:solidFill>
            </a:endParaRPr>
          </a:p>
        </p:txBody>
      </p:sp>
    </p:spTree>
    <p:extLst>
      <p:ext uri="{BB962C8B-B14F-4D97-AF65-F5344CB8AC3E}">
        <p14:creationId xmlns:p14="http://schemas.microsoft.com/office/powerpoint/2010/main" val="44194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340068" y="0"/>
            <a:ext cx="7803931" cy="860961"/>
          </a:xfrm>
        </p:spPr>
        <p:txBody>
          <a:bodyPr wrap="square" anchor="t"/>
          <a:lstStyle/>
          <a:p>
            <a:r>
              <a:rPr lang="en-US" altLang="en-US" dirty="0"/>
              <a:t>The Elasticity of Demand, Part 12</a:t>
            </a:r>
          </a:p>
        </p:txBody>
      </p:sp>
      <p:sp>
        <p:nvSpPr>
          <p:cNvPr id="29699" name="Content Placeholder 2"/>
          <p:cNvSpPr>
            <a:spLocks noGrp="1"/>
          </p:cNvSpPr>
          <p:nvPr>
            <p:ph idx="1"/>
          </p:nvPr>
        </p:nvSpPr>
        <p:spPr>
          <a:xfrm>
            <a:off x="277813" y="1025525"/>
            <a:ext cx="8588375" cy="4765675"/>
          </a:xfrm>
        </p:spPr>
        <p:txBody>
          <a:bodyPr/>
          <a:lstStyle/>
          <a:p>
            <a:r>
              <a:rPr lang="en-US" altLang="en-US" dirty="0"/>
              <a:t>Normal goods</a:t>
            </a:r>
          </a:p>
          <a:p>
            <a:pPr lvl="1"/>
            <a:r>
              <a:rPr lang="en-US" altLang="en-US" dirty="0"/>
              <a:t>Positive income elasticity</a:t>
            </a:r>
          </a:p>
          <a:p>
            <a:pPr lvl="1"/>
            <a:r>
              <a:rPr lang="en-US" altLang="en-US" dirty="0"/>
              <a:t>Necessities</a:t>
            </a:r>
          </a:p>
          <a:p>
            <a:pPr lvl="2"/>
            <a:r>
              <a:rPr lang="en-US" altLang="en-US" dirty="0"/>
              <a:t>Smaller income elasticities</a:t>
            </a:r>
          </a:p>
          <a:p>
            <a:pPr lvl="1"/>
            <a:r>
              <a:rPr lang="en-US" altLang="en-US" dirty="0"/>
              <a:t>Luxuries</a:t>
            </a:r>
          </a:p>
          <a:p>
            <a:pPr lvl="2"/>
            <a:r>
              <a:rPr lang="en-US" altLang="en-US" dirty="0"/>
              <a:t>Large income elasticities</a:t>
            </a:r>
          </a:p>
          <a:p>
            <a:r>
              <a:rPr lang="en-US" altLang="en-US" dirty="0"/>
              <a:t>Inferior goods</a:t>
            </a:r>
          </a:p>
          <a:p>
            <a:pPr lvl="1"/>
            <a:r>
              <a:rPr lang="en-US" altLang="en-US" dirty="0"/>
              <a:t>Negative income elasticities</a:t>
            </a:r>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0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94BCAE3-566D-4202-A511-92FA07E8578F}" type="slidenum">
              <a:rPr lang="en-US" altLang="en-US" sz="1200" smtClean="0">
                <a:solidFill>
                  <a:srgbClr val="002060"/>
                </a:solidFill>
              </a:rPr>
              <a:pPr algn="ctr" eaLnBrk="1" hangingPunct="1"/>
              <a:t>21</a:t>
            </a:fld>
            <a:endParaRPr lang="en-US" altLang="en-US" sz="1200" dirty="0">
              <a:solidFill>
                <a:srgbClr val="002060"/>
              </a:solidFill>
            </a:endParaRPr>
          </a:p>
        </p:txBody>
      </p:sp>
    </p:spTree>
    <p:extLst>
      <p:ext uri="{BB962C8B-B14F-4D97-AF65-F5344CB8AC3E}">
        <p14:creationId xmlns:p14="http://schemas.microsoft.com/office/powerpoint/2010/main" val="656839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340068" y="0"/>
            <a:ext cx="7803931" cy="860961"/>
          </a:xfrm>
        </p:spPr>
        <p:txBody>
          <a:bodyPr wrap="square" anchor="t"/>
          <a:lstStyle/>
          <a:p>
            <a:r>
              <a:rPr lang="en-US" altLang="en-US" dirty="0"/>
              <a:t>The Elasticity of Demand, Part 13</a:t>
            </a:r>
          </a:p>
        </p:txBody>
      </p:sp>
      <p:sp>
        <p:nvSpPr>
          <p:cNvPr id="30723" name="Content Placeholder 2"/>
          <p:cNvSpPr>
            <a:spLocks noGrp="1"/>
          </p:cNvSpPr>
          <p:nvPr>
            <p:ph idx="1"/>
          </p:nvPr>
        </p:nvSpPr>
        <p:spPr>
          <a:xfrm>
            <a:off x="277813" y="1025525"/>
            <a:ext cx="8588375" cy="4308475"/>
          </a:xfrm>
        </p:spPr>
        <p:txBody>
          <a:bodyPr/>
          <a:lstStyle/>
          <a:p>
            <a:r>
              <a:rPr lang="en-US" altLang="en-US" dirty="0"/>
              <a:t>Cross-price elasticity of demand</a:t>
            </a:r>
          </a:p>
          <a:p>
            <a:pPr lvl="1"/>
            <a:r>
              <a:rPr lang="en-US" altLang="en-US" dirty="0"/>
              <a:t>How much the quantity demanded of one good responds to a change in the price of another good</a:t>
            </a:r>
          </a:p>
          <a:p>
            <a:pPr lvl="1"/>
            <a:r>
              <a:rPr lang="en-US" altLang="en-US" dirty="0"/>
              <a:t>Percentage change in quantity demanded of the first good</a:t>
            </a:r>
          </a:p>
          <a:p>
            <a:pPr lvl="2"/>
            <a:r>
              <a:rPr lang="en-US" altLang="en-US" dirty="0"/>
              <a:t>Divided by the percentage change in price of the second good</a:t>
            </a:r>
          </a:p>
        </p:txBody>
      </p:sp>
      <p:sp>
        <p:nvSpPr>
          <p:cNvPr id="30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2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EE45524-5680-43B8-8FF7-DECA1B59CE02}" type="slidenum">
              <a:rPr lang="en-US" altLang="en-US" sz="1200" smtClean="0">
                <a:solidFill>
                  <a:srgbClr val="002060"/>
                </a:solidFill>
              </a:rPr>
              <a:pPr algn="ctr" eaLnBrk="1" hangingPunct="1"/>
              <a:t>22</a:t>
            </a:fld>
            <a:endParaRPr lang="en-US" altLang="en-US" sz="1200" dirty="0">
              <a:solidFill>
                <a:srgbClr val="002060"/>
              </a:solidFill>
            </a:endParaRPr>
          </a:p>
        </p:txBody>
      </p:sp>
    </p:spTree>
    <p:extLst>
      <p:ext uri="{BB962C8B-B14F-4D97-AF65-F5344CB8AC3E}">
        <p14:creationId xmlns:p14="http://schemas.microsoft.com/office/powerpoint/2010/main" val="2955597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340068" y="0"/>
            <a:ext cx="7803931" cy="860961"/>
          </a:xfrm>
        </p:spPr>
        <p:txBody>
          <a:bodyPr wrap="square" anchor="t"/>
          <a:lstStyle/>
          <a:p>
            <a:r>
              <a:rPr lang="en-US" altLang="en-US" dirty="0"/>
              <a:t>The Elasticity of Demand, Part 14</a:t>
            </a:r>
          </a:p>
        </p:txBody>
      </p:sp>
      <p:sp>
        <p:nvSpPr>
          <p:cNvPr id="31747" name="Content Placeholder 2"/>
          <p:cNvSpPr>
            <a:spLocks noGrp="1"/>
          </p:cNvSpPr>
          <p:nvPr>
            <p:ph idx="1"/>
          </p:nvPr>
        </p:nvSpPr>
        <p:spPr>
          <a:xfrm>
            <a:off x="277813" y="1025525"/>
            <a:ext cx="8588375" cy="4232275"/>
          </a:xfrm>
        </p:spPr>
        <p:txBody>
          <a:bodyPr/>
          <a:lstStyle/>
          <a:p>
            <a:r>
              <a:rPr lang="en-US" altLang="en-US" dirty="0"/>
              <a:t>Substitutes</a:t>
            </a:r>
          </a:p>
          <a:p>
            <a:pPr lvl="1"/>
            <a:r>
              <a:rPr lang="en-US" altLang="en-US" dirty="0"/>
              <a:t>Goods typically used in place of one another</a:t>
            </a:r>
          </a:p>
          <a:p>
            <a:pPr lvl="1"/>
            <a:r>
              <a:rPr lang="en-US" altLang="en-US" dirty="0"/>
              <a:t>Positive cross-price elasticity</a:t>
            </a:r>
          </a:p>
          <a:p>
            <a:r>
              <a:rPr lang="en-US" altLang="en-US" dirty="0"/>
              <a:t>Complements</a:t>
            </a:r>
          </a:p>
          <a:p>
            <a:pPr lvl="1"/>
            <a:r>
              <a:rPr lang="en-US" altLang="en-US" dirty="0"/>
              <a:t>Goods that are typically used together</a:t>
            </a:r>
          </a:p>
          <a:p>
            <a:pPr lvl="1"/>
            <a:r>
              <a:rPr lang="en-US" altLang="en-US" dirty="0"/>
              <a:t>Negative cross-price elasticity</a:t>
            </a:r>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9"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6E44F8F-AF07-4F11-8B12-22A132BF8340}" type="slidenum">
              <a:rPr lang="en-US" altLang="en-US" sz="1200" smtClean="0">
                <a:solidFill>
                  <a:srgbClr val="002060"/>
                </a:solidFill>
              </a:rPr>
              <a:pPr algn="ctr" eaLnBrk="1" hangingPunct="1"/>
              <a:t>23</a:t>
            </a:fld>
            <a:endParaRPr lang="en-US" altLang="en-US" sz="1200" dirty="0">
              <a:solidFill>
                <a:srgbClr val="002060"/>
              </a:solidFill>
            </a:endParaRPr>
          </a:p>
        </p:txBody>
      </p:sp>
    </p:spTree>
    <p:extLst>
      <p:ext uri="{BB962C8B-B14F-4D97-AF65-F5344CB8AC3E}">
        <p14:creationId xmlns:p14="http://schemas.microsoft.com/office/powerpoint/2010/main" val="3392244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340068" y="0"/>
            <a:ext cx="7803931" cy="860961"/>
          </a:xfrm>
        </p:spPr>
        <p:txBody>
          <a:bodyPr wrap="square" anchor="t"/>
          <a:lstStyle/>
          <a:p>
            <a:r>
              <a:rPr lang="en-US" altLang="en-US" dirty="0"/>
              <a:t>The Elasticity of Supply, Part 1</a:t>
            </a:r>
          </a:p>
        </p:txBody>
      </p:sp>
      <p:sp>
        <p:nvSpPr>
          <p:cNvPr id="32771" name="Content Placeholder 2"/>
          <p:cNvSpPr>
            <a:spLocks noGrp="1"/>
          </p:cNvSpPr>
          <p:nvPr>
            <p:ph idx="1"/>
          </p:nvPr>
        </p:nvSpPr>
        <p:spPr>
          <a:xfrm>
            <a:off x="277813" y="1025525"/>
            <a:ext cx="8588375" cy="4918075"/>
          </a:xfrm>
        </p:spPr>
        <p:txBody>
          <a:bodyPr/>
          <a:lstStyle/>
          <a:p>
            <a:r>
              <a:rPr lang="en-US" altLang="en-US" dirty="0"/>
              <a:t>Price elasticity of supply</a:t>
            </a:r>
          </a:p>
          <a:p>
            <a:pPr lvl="1"/>
            <a:r>
              <a:rPr lang="en-US" altLang="en-US" dirty="0"/>
              <a:t>How much the quantity supplied of a good responds to a change in the price of that good</a:t>
            </a:r>
          </a:p>
          <a:p>
            <a:pPr lvl="1"/>
            <a:r>
              <a:rPr lang="en-US" altLang="en-US" dirty="0"/>
              <a:t>Percentage change in quantity supplied</a:t>
            </a:r>
          </a:p>
          <a:p>
            <a:pPr lvl="2"/>
            <a:r>
              <a:rPr lang="en-US" altLang="en-US" dirty="0"/>
              <a:t>Divided by the percentage change in price</a:t>
            </a:r>
          </a:p>
          <a:p>
            <a:pPr lvl="1"/>
            <a:r>
              <a:rPr lang="en-US" altLang="en-US" dirty="0"/>
              <a:t>Depends on the flexibility of sellers to change the amount of the good they produce</a:t>
            </a:r>
          </a:p>
        </p:txBody>
      </p:sp>
      <p:sp>
        <p:nvSpPr>
          <p:cNvPr id="327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5AB1E54-2BA0-48BA-BE69-5D84CE5C85C7}" type="slidenum">
              <a:rPr lang="en-US" altLang="en-US" sz="1200" smtClean="0">
                <a:solidFill>
                  <a:srgbClr val="002060"/>
                </a:solidFill>
              </a:rPr>
              <a:pPr algn="ctr" eaLnBrk="1" hangingPunct="1"/>
              <a:t>24</a:t>
            </a:fld>
            <a:endParaRPr lang="en-US" altLang="en-US" sz="1200" dirty="0">
              <a:solidFill>
                <a:srgbClr val="002060"/>
              </a:solidFill>
            </a:endParaRPr>
          </a:p>
        </p:txBody>
      </p:sp>
    </p:spTree>
    <p:extLst>
      <p:ext uri="{BB962C8B-B14F-4D97-AF65-F5344CB8AC3E}">
        <p14:creationId xmlns:p14="http://schemas.microsoft.com/office/powerpoint/2010/main" val="64222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340068" y="0"/>
            <a:ext cx="7803931" cy="860961"/>
          </a:xfrm>
        </p:spPr>
        <p:txBody>
          <a:bodyPr wrap="square" anchor="t"/>
          <a:lstStyle/>
          <a:p>
            <a:r>
              <a:rPr lang="en-US" altLang="en-US" dirty="0"/>
              <a:t>The Elasticity of Supply, Part 2</a:t>
            </a:r>
          </a:p>
        </p:txBody>
      </p:sp>
      <p:sp>
        <p:nvSpPr>
          <p:cNvPr id="33795" name="Content Placeholder 2"/>
          <p:cNvSpPr>
            <a:spLocks noGrp="1"/>
          </p:cNvSpPr>
          <p:nvPr>
            <p:ph idx="1"/>
          </p:nvPr>
        </p:nvSpPr>
        <p:spPr>
          <a:xfrm>
            <a:off x="277813" y="1025525"/>
            <a:ext cx="8588375" cy="5146675"/>
          </a:xfrm>
        </p:spPr>
        <p:txBody>
          <a:bodyPr/>
          <a:lstStyle/>
          <a:p>
            <a:r>
              <a:rPr lang="en-US" altLang="en-US" dirty="0"/>
              <a:t>Elastic supply</a:t>
            </a:r>
          </a:p>
          <a:p>
            <a:pPr lvl="1"/>
            <a:r>
              <a:rPr lang="en-US" altLang="en-US" dirty="0"/>
              <a:t>Quantity supplied responds substantially to changes in the price</a:t>
            </a:r>
          </a:p>
          <a:p>
            <a:r>
              <a:rPr lang="en-US" altLang="en-US" dirty="0"/>
              <a:t>Inelastic supply</a:t>
            </a:r>
          </a:p>
          <a:p>
            <a:pPr lvl="1"/>
            <a:r>
              <a:rPr lang="en-US" altLang="en-US" dirty="0"/>
              <a:t>Quantity supplied responds only slightly to changes in the price</a:t>
            </a:r>
          </a:p>
          <a:p>
            <a:r>
              <a:rPr lang="en-US" altLang="en-US" dirty="0"/>
              <a:t>Determinant of price elasticity of supply</a:t>
            </a:r>
          </a:p>
          <a:p>
            <a:pPr lvl="1"/>
            <a:r>
              <a:rPr lang="en-US" altLang="en-US" dirty="0"/>
              <a:t>Time period</a:t>
            </a:r>
          </a:p>
          <a:p>
            <a:pPr lvl="2"/>
            <a:r>
              <a:rPr lang="en-US" altLang="en-US" dirty="0"/>
              <a:t>Supply is more elastic in the long run</a:t>
            </a: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79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42A9723-7A9E-438F-A32C-ACAD71514E82}" type="slidenum">
              <a:rPr lang="en-US" altLang="en-US" sz="1200" smtClean="0">
                <a:solidFill>
                  <a:srgbClr val="002060"/>
                </a:solidFill>
              </a:rPr>
              <a:pPr algn="ctr" eaLnBrk="1" hangingPunct="1"/>
              <a:t>25</a:t>
            </a:fld>
            <a:endParaRPr lang="en-US" altLang="en-US" sz="1200" dirty="0">
              <a:solidFill>
                <a:srgbClr val="002060"/>
              </a:solidFill>
            </a:endParaRPr>
          </a:p>
        </p:txBody>
      </p:sp>
    </p:spTree>
    <p:extLst>
      <p:ext uri="{BB962C8B-B14F-4D97-AF65-F5344CB8AC3E}">
        <p14:creationId xmlns:p14="http://schemas.microsoft.com/office/powerpoint/2010/main" val="1644534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340068" y="0"/>
            <a:ext cx="7803931" cy="860961"/>
          </a:xfrm>
        </p:spPr>
        <p:txBody>
          <a:bodyPr wrap="square" anchor="t"/>
          <a:lstStyle/>
          <a:p>
            <a:r>
              <a:rPr lang="en-US" altLang="en-US" dirty="0"/>
              <a:t>The Elasticity of Supply, Part 3</a:t>
            </a:r>
          </a:p>
        </p:txBody>
      </p:sp>
      <p:sp>
        <p:nvSpPr>
          <p:cNvPr id="34819" name="Content Placeholder 2"/>
          <p:cNvSpPr>
            <a:spLocks noGrp="1"/>
          </p:cNvSpPr>
          <p:nvPr>
            <p:ph idx="1"/>
          </p:nvPr>
        </p:nvSpPr>
        <p:spPr>
          <a:xfrm>
            <a:off x="277813" y="1025525"/>
            <a:ext cx="8588375" cy="3622675"/>
          </a:xfrm>
        </p:spPr>
        <p:txBody>
          <a:bodyPr/>
          <a:lstStyle/>
          <a:p>
            <a:r>
              <a:rPr lang="en-US" altLang="en-US" dirty="0"/>
              <a:t>Computing price elasticity of supply</a:t>
            </a:r>
          </a:p>
          <a:p>
            <a:pPr lvl="1"/>
            <a:r>
              <a:rPr lang="en-US" altLang="en-US" dirty="0"/>
              <a:t>Percentage change in quantity supplied divided by percentage change in price</a:t>
            </a:r>
          </a:p>
          <a:p>
            <a:pPr lvl="1"/>
            <a:r>
              <a:rPr lang="en-US" altLang="en-US" dirty="0"/>
              <a:t>Always positive </a:t>
            </a:r>
          </a:p>
          <a:p>
            <a:r>
              <a:rPr lang="en-US" altLang="en-US" dirty="0"/>
              <a:t>Midpoint method</a:t>
            </a:r>
          </a:p>
          <a:p>
            <a:pPr lvl="1"/>
            <a:r>
              <a:rPr lang="en-US" altLang="en-US" dirty="0"/>
              <a:t>Two points: (</a:t>
            </a:r>
            <a:r>
              <a:rPr lang="en-US" altLang="en-US" i="1" dirty="0">
                <a:latin typeface="Cambria" panose="02040503050406030204" pitchFamily="18" charset="0"/>
              </a:rPr>
              <a:t>Q</a:t>
            </a:r>
            <a:r>
              <a:rPr lang="en-US" altLang="en-US" baseline="-25000" dirty="0"/>
              <a:t>1</a:t>
            </a:r>
            <a:r>
              <a:rPr lang="en-US" altLang="en-US" dirty="0"/>
              <a:t>, </a:t>
            </a:r>
            <a:r>
              <a:rPr lang="en-US" altLang="en-US" i="1" dirty="0">
                <a:latin typeface="Cambria" panose="02040503050406030204" pitchFamily="18" charset="0"/>
              </a:rPr>
              <a:t>P</a:t>
            </a:r>
            <a:r>
              <a:rPr lang="en-US" altLang="en-US" baseline="-25000" dirty="0"/>
              <a:t>1</a:t>
            </a:r>
            <a:r>
              <a:rPr lang="en-US" altLang="en-US" dirty="0"/>
              <a:t>) and (</a:t>
            </a:r>
            <a:r>
              <a:rPr lang="en-US" altLang="en-US" i="1" dirty="0">
                <a:latin typeface="Cambria" panose="02040503050406030204" pitchFamily="18" charset="0"/>
              </a:rPr>
              <a:t>Q</a:t>
            </a:r>
            <a:r>
              <a:rPr lang="en-US" altLang="en-US" baseline="-25000" dirty="0"/>
              <a:t>2</a:t>
            </a:r>
            <a:r>
              <a:rPr lang="en-US" altLang="en-US" dirty="0"/>
              <a:t>, </a:t>
            </a:r>
            <a:r>
              <a:rPr lang="en-US" altLang="en-US" i="1" dirty="0">
                <a:latin typeface="Cambria" panose="02040503050406030204" pitchFamily="18" charset="0"/>
              </a:rPr>
              <a:t>P</a:t>
            </a:r>
            <a:r>
              <a:rPr lang="en-US" altLang="en-US" baseline="-25000" dirty="0"/>
              <a:t>2</a:t>
            </a:r>
            <a:r>
              <a:rPr lang="en-US" altLang="en-US" dirty="0"/>
              <a:t>)</a:t>
            </a:r>
          </a:p>
        </p:txBody>
      </p:sp>
      <p:graphicFrame>
        <p:nvGraphicFramePr>
          <p:cNvPr id="6" name="Object 3" descr="An equation. Begin equation. Price elasticity of supply equals start fraction left parenthesis Q subscript 2 baseline minus Q subscript 1 baseline right parenthesis divided by left bracket left parenthesis Q subscript 2 baseline plus Q subscript 1 baseline right parenthesis divided by 2 right bracket over left parenthesis P subscript 2 baseline minus P subscript 1 baseline right parenthesis divided by left bracket left parenthesis P subscript 2 baseline plus P subscript 1 baseline right parenthesis divided by 2 right bracket end fraction. End equation."/>
          <p:cNvGraphicFramePr>
            <a:graphicFrameLocks noChangeAspect="1"/>
          </p:cNvGraphicFramePr>
          <p:nvPr>
            <p:extLst>
              <p:ext uri="{D42A27DB-BD31-4B8C-83A1-F6EECF244321}">
                <p14:modId xmlns:p14="http://schemas.microsoft.com/office/powerpoint/2010/main" val="100375122"/>
              </p:ext>
            </p:extLst>
          </p:nvPr>
        </p:nvGraphicFramePr>
        <p:xfrm>
          <a:off x="555625" y="4845050"/>
          <a:ext cx="8255000" cy="977900"/>
        </p:xfrm>
        <a:graphic>
          <a:graphicData uri="http://schemas.openxmlformats.org/presentationml/2006/ole">
            <mc:AlternateContent xmlns:mc="http://schemas.openxmlformats.org/markup-compatibility/2006">
              <mc:Choice xmlns:v="urn:schemas-microsoft-com:vml" Requires="v">
                <p:oleObj spid="_x0000_s2102" name="Equation" r:id="rId3" imgW="8255000" imgH="977900" progId="Equation.DSMT4">
                  <p:embed/>
                </p:oleObj>
              </mc:Choice>
              <mc:Fallback>
                <p:oleObj name="Equation" r:id="rId3" imgW="8255000" imgH="977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4845050"/>
                        <a:ext cx="82550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22"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F3E9530-1D44-4553-8D6C-B36E8FF27D00}" type="slidenum">
              <a:rPr lang="en-US" altLang="en-US" sz="1200" smtClean="0">
                <a:solidFill>
                  <a:srgbClr val="002060"/>
                </a:solidFill>
              </a:rPr>
              <a:pPr algn="ctr" eaLnBrk="1" hangingPunct="1"/>
              <a:t>26</a:t>
            </a:fld>
            <a:endParaRPr lang="en-US" altLang="en-US" sz="1200" dirty="0">
              <a:solidFill>
                <a:srgbClr val="002060"/>
              </a:solidFill>
            </a:endParaRPr>
          </a:p>
        </p:txBody>
      </p:sp>
    </p:spTree>
    <p:extLst>
      <p:ext uri="{BB962C8B-B14F-4D97-AF65-F5344CB8AC3E}">
        <p14:creationId xmlns:p14="http://schemas.microsoft.com/office/powerpoint/2010/main" val="2964824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340068" y="0"/>
            <a:ext cx="7803931" cy="860961"/>
          </a:xfrm>
        </p:spPr>
        <p:txBody>
          <a:bodyPr wrap="square" anchor="t"/>
          <a:lstStyle/>
          <a:p>
            <a:r>
              <a:rPr lang="en-US" altLang="en-US" dirty="0"/>
              <a:t>The Elasticity of Supply, Part 4</a:t>
            </a:r>
          </a:p>
        </p:txBody>
      </p:sp>
      <p:sp>
        <p:nvSpPr>
          <p:cNvPr id="35843" name="Content Placeholder 2"/>
          <p:cNvSpPr>
            <a:spLocks noGrp="1"/>
          </p:cNvSpPr>
          <p:nvPr>
            <p:ph idx="1"/>
          </p:nvPr>
        </p:nvSpPr>
        <p:spPr>
          <a:xfrm>
            <a:off x="277813" y="1025525"/>
            <a:ext cx="8588375" cy="4156075"/>
          </a:xfrm>
        </p:spPr>
        <p:txBody>
          <a:bodyPr/>
          <a:lstStyle/>
          <a:p>
            <a:r>
              <a:rPr lang="en-US" altLang="en-US" dirty="0"/>
              <a:t>Variety of supply curves</a:t>
            </a:r>
          </a:p>
          <a:p>
            <a:pPr lvl="1"/>
            <a:r>
              <a:rPr lang="en-US" altLang="en-US" dirty="0"/>
              <a:t>Supply is unit elastic</a:t>
            </a:r>
          </a:p>
          <a:p>
            <a:pPr lvl="2"/>
            <a:r>
              <a:rPr lang="en-US" altLang="en-US" dirty="0"/>
              <a:t>Price elasticity of supply = 1</a:t>
            </a:r>
          </a:p>
          <a:p>
            <a:pPr lvl="1"/>
            <a:r>
              <a:rPr lang="en-US" altLang="en-US" dirty="0"/>
              <a:t>Supply is elastic</a:t>
            </a:r>
          </a:p>
          <a:p>
            <a:pPr lvl="2"/>
            <a:r>
              <a:rPr lang="en-US" altLang="en-US" dirty="0"/>
              <a:t>Price elasticity of supply &gt; 1</a:t>
            </a:r>
          </a:p>
          <a:p>
            <a:pPr lvl="1"/>
            <a:r>
              <a:rPr lang="en-US" altLang="en-US" dirty="0"/>
              <a:t>Supply is inelastic</a:t>
            </a:r>
          </a:p>
          <a:p>
            <a:pPr lvl="2"/>
            <a:r>
              <a:rPr lang="en-US" altLang="en-US" dirty="0"/>
              <a:t>Price elasticity of supply &lt; 1</a:t>
            </a:r>
          </a:p>
        </p:txBody>
      </p:sp>
      <p:sp>
        <p:nvSpPr>
          <p:cNvPr id="35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5845"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D0424FA-95D1-41E9-AD82-26B33B52D7FF}" type="slidenum">
              <a:rPr lang="en-US" altLang="en-US" sz="1200" smtClean="0">
                <a:solidFill>
                  <a:srgbClr val="002060"/>
                </a:solidFill>
              </a:rPr>
              <a:pPr algn="ctr" eaLnBrk="1" hangingPunct="1"/>
              <a:t>27</a:t>
            </a:fld>
            <a:endParaRPr lang="en-US" altLang="en-US" sz="1200" dirty="0">
              <a:solidFill>
                <a:srgbClr val="002060"/>
              </a:solidFill>
            </a:endParaRPr>
          </a:p>
        </p:txBody>
      </p:sp>
    </p:spTree>
    <p:extLst>
      <p:ext uri="{BB962C8B-B14F-4D97-AF65-F5344CB8AC3E}">
        <p14:creationId xmlns:p14="http://schemas.microsoft.com/office/powerpoint/2010/main" val="3596960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340068" y="0"/>
            <a:ext cx="7803931" cy="860961"/>
          </a:xfrm>
        </p:spPr>
        <p:txBody>
          <a:bodyPr wrap="square" anchor="t"/>
          <a:lstStyle/>
          <a:p>
            <a:r>
              <a:rPr lang="en-US" altLang="en-US" dirty="0"/>
              <a:t>The Elasticity of Supply, Part 5</a:t>
            </a:r>
          </a:p>
        </p:txBody>
      </p:sp>
      <p:sp>
        <p:nvSpPr>
          <p:cNvPr id="36867" name="Content Placeholder 2"/>
          <p:cNvSpPr>
            <a:spLocks noGrp="1"/>
          </p:cNvSpPr>
          <p:nvPr>
            <p:ph idx="1"/>
          </p:nvPr>
        </p:nvSpPr>
        <p:spPr>
          <a:xfrm>
            <a:off x="277813" y="1025525"/>
            <a:ext cx="8588375" cy="4003675"/>
          </a:xfrm>
        </p:spPr>
        <p:txBody>
          <a:bodyPr/>
          <a:lstStyle/>
          <a:p>
            <a:r>
              <a:rPr lang="en-US" altLang="en-US" dirty="0"/>
              <a:t>Variety of supply curves</a:t>
            </a:r>
          </a:p>
          <a:p>
            <a:pPr lvl="1"/>
            <a:r>
              <a:rPr lang="en-US" altLang="en-US" dirty="0"/>
              <a:t>Supply is perfectly inelastic</a:t>
            </a:r>
          </a:p>
          <a:p>
            <a:pPr lvl="2"/>
            <a:r>
              <a:rPr lang="en-US" altLang="en-US" dirty="0"/>
              <a:t>Price elasticity of supply = 0</a:t>
            </a:r>
          </a:p>
          <a:p>
            <a:pPr lvl="2"/>
            <a:r>
              <a:rPr lang="en-US" altLang="en-US" dirty="0"/>
              <a:t>Supply curve is vertical</a:t>
            </a:r>
          </a:p>
          <a:p>
            <a:pPr lvl="1"/>
            <a:r>
              <a:rPr lang="en-US" altLang="en-US" dirty="0"/>
              <a:t>Supply is perfectly elastic</a:t>
            </a:r>
          </a:p>
          <a:p>
            <a:pPr lvl="2"/>
            <a:r>
              <a:rPr lang="en-US" altLang="en-US" dirty="0"/>
              <a:t>Price elasticity of supply = infinity</a:t>
            </a:r>
          </a:p>
          <a:p>
            <a:pPr lvl="2"/>
            <a:r>
              <a:rPr lang="en-US" altLang="en-US" dirty="0"/>
              <a:t>Supply curve is horizontal</a:t>
            </a: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6869"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0D37AE8-EE2D-4E74-BFA4-A49EFAAF2643}" type="slidenum">
              <a:rPr lang="en-US" altLang="en-US" sz="1200" smtClean="0">
                <a:solidFill>
                  <a:srgbClr val="002060"/>
                </a:solidFill>
              </a:rPr>
              <a:pPr algn="ctr" eaLnBrk="1" hangingPunct="1"/>
              <a:t>28</a:t>
            </a:fld>
            <a:endParaRPr lang="en-US" altLang="en-US" sz="1200" dirty="0">
              <a:solidFill>
                <a:srgbClr val="002060"/>
              </a:solidFill>
            </a:endParaRPr>
          </a:p>
        </p:txBody>
      </p:sp>
    </p:spTree>
    <p:extLst>
      <p:ext uri="{BB962C8B-B14F-4D97-AF65-F5344CB8AC3E}">
        <p14:creationId xmlns:p14="http://schemas.microsoft.com/office/powerpoint/2010/main" val="3658859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Figure 5 	</a:t>
            </a:r>
            <a:r>
              <a:rPr lang="en-US" altLang="en-US" sz="2800" dirty="0"/>
              <a:t>The Price Elasticity of Supply (a, b)</a:t>
            </a:r>
            <a:endParaRPr lang="en-US" altLang="en-US" dirty="0"/>
          </a:p>
        </p:txBody>
      </p:sp>
      <p:sp>
        <p:nvSpPr>
          <p:cNvPr id="3" name="Text Placeholder 2"/>
          <p:cNvSpPr>
            <a:spLocks noGrp="1"/>
          </p:cNvSpPr>
          <p:nvPr>
            <p:ph type="body" sz="quarter" idx="12"/>
          </p:nvPr>
        </p:nvSpPr>
        <p:spPr>
          <a:xfrm>
            <a:off x="152400" y="5410200"/>
            <a:ext cx="8763000" cy="838200"/>
          </a:xfrm>
        </p:spPr>
        <p:txBody>
          <a:bodyPr/>
          <a:lstStyle/>
          <a:p>
            <a:r>
              <a:rPr lang="en-US" dirty="0"/>
              <a:t>The price elasticity of supply determines whether the supply curve is steep or flat.</a:t>
            </a:r>
          </a:p>
          <a:p>
            <a:r>
              <a:rPr lang="en-US" dirty="0"/>
              <a:t>Note that all percentage changes are calculated using the midpoint method.</a:t>
            </a:r>
          </a:p>
        </p:txBody>
      </p:sp>
      <p:sp>
        <p:nvSpPr>
          <p:cNvPr id="6" name="TextBox 5"/>
          <p:cNvSpPr txBox="1">
            <a:spLocks noChangeArrowheads="1"/>
          </p:cNvSpPr>
          <p:nvPr/>
        </p:nvSpPr>
        <p:spPr bwMode="auto">
          <a:xfrm>
            <a:off x="607302" y="730250"/>
            <a:ext cx="34868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(a) Perfectly Inelastic Supply: Elasticity Equals 0</a:t>
            </a:r>
          </a:p>
        </p:txBody>
      </p:sp>
      <p:pic>
        <p:nvPicPr>
          <p:cNvPr id="11266" name="Picture 2" descr="A line graph for perfectly inelastic supply, where the elasticity equals 0. The x axis is Quantity. The y axis is Price. A blue vertical line is labeled supply intersects the x axis at 100. Between the y axis points 4 and 5 dollars, there is an arrow pointing up. There are two text boxes. The first one, pointing at the up-pointing arrow, is captioned: 1. An increase in price... The second one, pointing at the Demand line, is captioned: 2. ...leaves the quantity supplied unchang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6891"/>
            <a:ext cx="3528504" cy="3483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p:cNvSpPr txBox="1">
            <a:spLocks noChangeArrowheads="1"/>
          </p:cNvSpPr>
          <p:nvPr/>
        </p:nvSpPr>
        <p:spPr bwMode="auto">
          <a:xfrm>
            <a:off x="5118100" y="730250"/>
            <a:ext cx="35353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(b) Inelastic Supply: Elasticity Is Less Than 1</a:t>
            </a:r>
          </a:p>
        </p:txBody>
      </p:sp>
      <p:pic>
        <p:nvPicPr>
          <p:cNvPr id="11267" name="Picture 3" descr="A line graph for inelastic supply, where the elasticity is less than 1. The x axis is Quantity. The y axis is Price. A blue line with a positive slope is labeled: Supply passes through the points of the initial price and increased price. On the y axis, between 4 and 5 dollars, these points contain an arrow pointing up. On the x axis, between the quantities 100 and 110, there is an arrow pointing right. There are two text boxes. One pointing at the upwards-pointing arrow is captioned: 1. A 22 percent increase in price... The second one pointing at the left-pointing arrow is captioned: 2. ... leads to a 10 percent increase in quantity suppli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471" y="1804272"/>
            <a:ext cx="4002834" cy="3528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892"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7891"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CF0B3794-3E46-4BFE-B82E-0AFEF39D2EFE}" type="slidenum">
              <a:rPr lang="en-US" altLang="en-US" smtClean="0">
                <a:solidFill>
                  <a:srgbClr val="002060"/>
                </a:solidFill>
              </a:rPr>
              <a:pPr algn="ctr" eaLnBrk="1" hangingPunct="1"/>
              <a:t>29</a:t>
            </a:fld>
            <a:endParaRPr lang="en-US" altLang="en-US" dirty="0">
              <a:solidFill>
                <a:srgbClr val="002060"/>
              </a:solidFill>
            </a:endParaRPr>
          </a:p>
        </p:txBody>
      </p:sp>
    </p:spTree>
    <p:extLst>
      <p:ext uri="{BB962C8B-B14F-4D97-AF65-F5344CB8AC3E}">
        <p14:creationId xmlns:p14="http://schemas.microsoft.com/office/powerpoint/2010/main" val="423310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40068" y="0"/>
            <a:ext cx="7803931" cy="860961"/>
          </a:xfrm>
        </p:spPr>
        <p:txBody>
          <a:bodyPr wrap="square" anchor="t"/>
          <a:lstStyle/>
          <a:p>
            <a:r>
              <a:rPr lang="en-US" altLang="en-US" dirty="0"/>
              <a:t>The Elasticity of Demand, Part 2</a:t>
            </a:r>
          </a:p>
        </p:txBody>
      </p:sp>
      <p:sp>
        <p:nvSpPr>
          <p:cNvPr id="11267" name="Content Placeholder 2"/>
          <p:cNvSpPr>
            <a:spLocks noGrp="1"/>
          </p:cNvSpPr>
          <p:nvPr>
            <p:ph idx="1"/>
          </p:nvPr>
        </p:nvSpPr>
        <p:spPr>
          <a:xfrm>
            <a:off x="277813" y="977900"/>
            <a:ext cx="8588375" cy="5118100"/>
          </a:xfrm>
        </p:spPr>
        <p:txBody>
          <a:bodyPr/>
          <a:lstStyle/>
          <a:p>
            <a:r>
              <a:rPr lang="en-US" altLang="en-US" dirty="0"/>
              <a:t>Price elasticity of demand</a:t>
            </a:r>
          </a:p>
          <a:p>
            <a:pPr lvl="1"/>
            <a:r>
              <a:rPr lang="en-US" altLang="en-US" dirty="0"/>
              <a:t>Percentage change in quantity demanded divided by the percentage change in price</a:t>
            </a:r>
          </a:p>
          <a:p>
            <a:r>
              <a:rPr lang="en-US" altLang="en-US" dirty="0"/>
              <a:t>Elastic demand</a:t>
            </a:r>
          </a:p>
          <a:p>
            <a:pPr lvl="1"/>
            <a:r>
              <a:rPr lang="en-US" altLang="en-US" dirty="0"/>
              <a:t>Quantity demanded responds substantially to changes in price</a:t>
            </a:r>
          </a:p>
          <a:p>
            <a:r>
              <a:rPr lang="en-US" altLang="en-US" dirty="0"/>
              <a:t>Inelastic demand</a:t>
            </a:r>
          </a:p>
          <a:p>
            <a:pPr lvl="1"/>
            <a:r>
              <a:rPr lang="en-US" altLang="en-US" dirty="0"/>
              <a:t>Quantity demanded responds only slightly to changes in price</a:t>
            </a: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D02EECE-C17A-40F6-86E2-621554201F93}" type="slidenum">
              <a:rPr lang="en-US" altLang="en-US" sz="1200" smtClean="0">
                <a:solidFill>
                  <a:srgbClr val="002060"/>
                </a:solidFill>
              </a:rPr>
              <a:pPr algn="ctr" eaLnBrk="1" hangingPunct="1"/>
              <a:t>3</a:t>
            </a:fld>
            <a:endParaRPr lang="en-US" altLang="en-US" sz="1200" dirty="0">
              <a:solidFill>
                <a:srgbClr val="002060"/>
              </a:solidFill>
            </a:endParaRPr>
          </a:p>
        </p:txBody>
      </p:sp>
    </p:spTree>
    <p:extLst>
      <p:ext uri="{BB962C8B-B14F-4D97-AF65-F5344CB8AC3E}">
        <p14:creationId xmlns:p14="http://schemas.microsoft.com/office/powerpoint/2010/main" val="1907648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Figure 5 	</a:t>
            </a:r>
            <a:r>
              <a:rPr lang="en-US" altLang="en-US" sz="2800" dirty="0"/>
              <a:t>The Price Elasticity of Supply (c)</a:t>
            </a:r>
          </a:p>
        </p:txBody>
      </p:sp>
      <p:sp>
        <p:nvSpPr>
          <p:cNvPr id="3" name="Text Placeholder 2"/>
          <p:cNvSpPr>
            <a:spLocks noGrp="1"/>
          </p:cNvSpPr>
          <p:nvPr>
            <p:ph type="body" sz="quarter" idx="12"/>
          </p:nvPr>
        </p:nvSpPr>
        <p:spPr>
          <a:xfrm>
            <a:off x="228600" y="5327650"/>
            <a:ext cx="8763000" cy="920750"/>
          </a:xfrm>
        </p:spPr>
        <p:txBody>
          <a:bodyPr/>
          <a:lstStyle/>
          <a:p>
            <a:pPr eaLnBrk="1" hangingPunct="1">
              <a:buFontTx/>
              <a:buNone/>
            </a:pPr>
            <a:r>
              <a:rPr lang="en-US" altLang="en-US" dirty="0"/>
              <a:t>The price elasticity of supply determines whether the supply curve is steep or flat.</a:t>
            </a:r>
          </a:p>
          <a:p>
            <a:pPr eaLnBrk="1" hangingPunct="1">
              <a:buFontTx/>
              <a:buNone/>
            </a:pPr>
            <a:r>
              <a:rPr lang="en-US" altLang="en-US" dirty="0"/>
              <a:t>Note that all percentage changes are calculated using the midpoint method.</a:t>
            </a:r>
          </a:p>
        </p:txBody>
      </p:sp>
      <p:sp>
        <p:nvSpPr>
          <p:cNvPr id="6" name="TextBox 5"/>
          <p:cNvSpPr txBox="1">
            <a:spLocks noChangeArrowheads="1"/>
          </p:cNvSpPr>
          <p:nvPr/>
        </p:nvSpPr>
        <p:spPr bwMode="auto">
          <a:xfrm>
            <a:off x="2004097" y="762000"/>
            <a:ext cx="4916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2000" dirty="0"/>
              <a:t>(c) Unit Elastic Supply: Elasticity Equals 1</a:t>
            </a:r>
          </a:p>
        </p:txBody>
      </p:sp>
      <p:pic>
        <p:nvPicPr>
          <p:cNvPr id="12290" name="Picture 2" descr="A line graph for unit elastic supply, where the elasticity equals 1. The x axis is Quantity. The y axis is Price. A blue line with a positive slope is labeled: Supply passes through the points of the initial price and increased price. On the y axis, between 4 and 5 dollars, these points contain an arrow pointing up. On the x axis, between the quantities 100 and 125, there is an arrow pointing right. There are two text boxes. One pointing at the upwards-pointing arrow is captioned: 1. A 22 percent increase in price... The second one pointing at the left-pointing arrow is captioned: 2. ... leads to a 22 percent increase in quantity suppli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71600"/>
            <a:ext cx="478241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916"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8915"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9E934264-B0F9-474A-B2C5-BC46E2EB0A94}" type="slidenum">
              <a:rPr lang="en-US" altLang="en-US" smtClean="0">
                <a:solidFill>
                  <a:srgbClr val="002060"/>
                </a:solidFill>
              </a:rPr>
              <a:pPr algn="ctr" eaLnBrk="1" hangingPunct="1"/>
              <a:t>30</a:t>
            </a:fld>
            <a:endParaRPr lang="en-US" altLang="en-US" dirty="0">
              <a:solidFill>
                <a:srgbClr val="002060"/>
              </a:solidFill>
            </a:endParaRPr>
          </a:p>
        </p:txBody>
      </p:sp>
    </p:spTree>
    <p:extLst>
      <p:ext uri="{BB962C8B-B14F-4D97-AF65-F5344CB8AC3E}">
        <p14:creationId xmlns:p14="http://schemas.microsoft.com/office/powerpoint/2010/main" val="521813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Figure 5 	</a:t>
            </a:r>
            <a:r>
              <a:rPr lang="en-US" altLang="en-US" sz="2800" dirty="0"/>
              <a:t>The Price Elasticity of Supply (d, e)</a:t>
            </a:r>
          </a:p>
        </p:txBody>
      </p:sp>
      <p:sp>
        <p:nvSpPr>
          <p:cNvPr id="3" name="Text Placeholder 2"/>
          <p:cNvSpPr>
            <a:spLocks noGrp="1"/>
          </p:cNvSpPr>
          <p:nvPr>
            <p:ph type="body" sz="quarter" idx="12"/>
          </p:nvPr>
        </p:nvSpPr>
        <p:spPr>
          <a:xfrm>
            <a:off x="204716" y="5486400"/>
            <a:ext cx="8786884" cy="762000"/>
          </a:xfrm>
        </p:spPr>
        <p:txBody>
          <a:bodyPr/>
          <a:lstStyle/>
          <a:p>
            <a:pPr eaLnBrk="1" hangingPunct="1">
              <a:buFontTx/>
              <a:buNone/>
            </a:pPr>
            <a:r>
              <a:rPr lang="en-US" altLang="en-US" dirty="0"/>
              <a:t>The price elasticity of supply determines whether the supply curve is steep or flat.</a:t>
            </a:r>
          </a:p>
          <a:p>
            <a:pPr eaLnBrk="1" hangingPunct="1">
              <a:buFontTx/>
              <a:buNone/>
            </a:pPr>
            <a:r>
              <a:rPr lang="en-US" altLang="en-US" dirty="0"/>
              <a:t>Note that all percentage changes are calculated using the midpoint method.</a:t>
            </a:r>
          </a:p>
        </p:txBody>
      </p:sp>
      <p:sp>
        <p:nvSpPr>
          <p:cNvPr id="7" name="TextBox 6"/>
          <p:cNvSpPr txBox="1">
            <a:spLocks noChangeArrowheads="1"/>
          </p:cNvSpPr>
          <p:nvPr/>
        </p:nvSpPr>
        <p:spPr bwMode="auto">
          <a:xfrm>
            <a:off x="554038" y="609600"/>
            <a:ext cx="34448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(d) Elastic Supply: Elasticity Is Greater Than 1</a:t>
            </a:r>
          </a:p>
        </p:txBody>
      </p:sp>
      <p:pic>
        <p:nvPicPr>
          <p:cNvPr id="13314" name="Picture 2" descr="A line graph for elastic supply, where the elasticity is greater than 1. The x axis is Quantity. The y axis is Price. A blue line with a positive slope is labeled: supply passes through the points of the initial price and increased price. On the y axis, between 4 and 5 dollars, these points contain an arrow pointing up. On the x axis, between the quantities 100 and 200, there is an arrow pointing right. There are two text boxes. One pointing at the upwards-pointing arrow is captioned: 1. A 22 percent increase in price... The second one pointing at the left-pointing arrow is captioned: 2. ... leads to a 67 percent increase in quantity suppli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74" y="1524000"/>
            <a:ext cx="3680461"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a:spLocks noChangeArrowheads="1"/>
          </p:cNvSpPr>
          <p:nvPr/>
        </p:nvSpPr>
        <p:spPr bwMode="auto">
          <a:xfrm>
            <a:off x="4722813" y="609600"/>
            <a:ext cx="38338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(e) Perfectly Elastic Supply: Elasticity Equals Infinity</a:t>
            </a:r>
          </a:p>
        </p:txBody>
      </p:sp>
      <p:pic>
        <p:nvPicPr>
          <p:cNvPr id="13315" name="Picture 3" descr="A line graph for perfect elastic supply, where the elasticity equals infinity. The x axis is Quantity. The y axis is Price. A horizontal line labeled supply hits the y axis at four dollars. There are three textboxes. The first one, pointing above the Demand line, is captioned: 1. At any price above 4 dollars, quantity supplied is infinity. The second one, pointing directly at the supply line, is captioned: 2. At exactly 4 dollars, producers will supply any quantity. The third textbox, below the Supply line, is captioned: 3. At a price below 4 dollars, quantity supplied is ze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325" y="1371600"/>
            <a:ext cx="446087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40"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9939"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95B3011B-FC74-4F1F-84E7-DF76773E6BA2}" type="slidenum">
              <a:rPr lang="en-US" altLang="en-US" smtClean="0">
                <a:solidFill>
                  <a:srgbClr val="002060"/>
                </a:solidFill>
              </a:rPr>
              <a:pPr algn="ctr" eaLnBrk="1" hangingPunct="1"/>
              <a:t>31</a:t>
            </a:fld>
            <a:endParaRPr lang="en-US" altLang="en-US" dirty="0">
              <a:solidFill>
                <a:srgbClr val="002060"/>
              </a:solidFill>
            </a:endParaRPr>
          </a:p>
        </p:txBody>
      </p:sp>
    </p:spTree>
    <p:extLst>
      <p:ext uri="{BB962C8B-B14F-4D97-AF65-F5344CB8AC3E}">
        <p14:creationId xmlns:p14="http://schemas.microsoft.com/office/powerpoint/2010/main" val="3168349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340068" y="0"/>
            <a:ext cx="7803931" cy="860961"/>
          </a:xfrm>
        </p:spPr>
        <p:txBody>
          <a:bodyPr wrap="square" anchor="t"/>
          <a:lstStyle/>
          <a:p>
            <a:r>
              <a:rPr lang="en-US" altLang="en-US" dirty="0"/>
              <a:t>The Elasticity of Supply, Part 6</a:t>
            </a:r>
          </a:p>
        </p:txBody>
      </p:sp>
      <p:sp>
        <p:nvSpPr>
          <p:cNvPr id="40963" name="Content Placeholder 2"/>
          <p:cNvSpPr>
            <a:spLocks noGrp="1"/>
          </p:cNvSpPr>
          <p:nvPr>
            <p:ph idx="1"/>
          </p:nvPr>
        </p:nvSpPr>
        <p:spPr>
          <a:xfrm>
            <a:off x="277813" y="1025525"/>
            <a:ext cx="8588375" cy="3622675"/>
          </a:xfrm>
        </p:spPr>
        <p:txBody>
          <a:bodyPr/>
          <a:lstStyle/>
          <a:p>
            <a:r>
              <a:rPr lang="en-US" altLang="en-US" dirty="0"/>
              <a:t>Supply curve</a:t>
            </a:r>
          </a:p>
          <a:p>
            <a:pPr lvl="1"/>
            <a:r>
              <a:rPr lang="en-US" altLang="en-US" dirty="0"/>
              <a:t>Different price elasticities</a:t>
            </a:r>
          </a:p>
          <a:p>
            <a:pPr lvl="2"/>
            <a:r>
              <a:rPr lang="en-US" altLang="en-US" dirty="0"/>
              <a:t>Points with low price and low quantity</a:t>
            </a:r>
          </a:p>
          <a:p>
            <a:pPr lvl="3"/>
            <a:r>
              <a:rPr lang="en-US" altLang="en-US" dirty="0"/>
              <a:t>Elastic supply</a:t>
            </a:r>
          </a:p>
          <a:p>
            <a:pPr lvl="3"/>
            <a:r>
              <a:rPr lang="en-US" altLang="en-US" dirty="0"/>
              <a:t>Capacity for production not being used</a:t>
            </a:r>
          </a:p>
          <a:p>
            <a:pPr lvl="2"/>
            <a:r>
              <a:rPr lang="en-US" altLang="en-US" dirty="0"/>
              <a:t>Points with high price and high quantity</a:t>
            </a:r>
          </a:p>
          <a:p>
            <a:pPr lvl="3"/>
            <a:r>
              <a:rPr lang="en-US" altLang="en-US" dirty="0"/>
              <a:t>Inelastic supply </a:t>
            </a:r>
          </a:p>
        </p:txBody>
      </p:sp>
      <p:sp>
        <p:nvSpPr>
          <p:cNvPr id="409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096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5F14AD8-DFDE-4410-BAF9-47C9C16DE5CF}" type="slidenum">
              <a:rPr lang="en-US" altLang="en-US" sz="1200" smtClean="0">
                <a:solidFill>
                  <a:srgbClr val="002060"/>
                </a:solidFill>
              </a:rPr>
              <a:pPr algn="ctr" eaLnBrk="1" hangingPunct="1"/>
              <a:t>32</a:t>
            </a:fld>
            <a:endParaRPr lang="en-US" altLang="en-US" sz="1200" dirty="0">
              <a:solidFill>
                <a:srgbClr val="002060"/>
              </a:solidFill>
            </a:endParaRPr>
          </a:p>
        </p:txBody>
      </p:sp>
    </p:spTree>
    <p:extLst>
      <p:ext uri="{BB962C8B-B14F-4D97-AF65-F5344CB8AC3E}">
        <p14:creationId xmlns:p14="http://schemas.microsoft.com/office/powerpoint/2010/main" val="2864248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a:t>Figure 6 </a:t>
            </a:r>
            <a:r>
              <a:rPr lang="en-US" altLang="en-US" sz="2800" dirty="0"/>
              <a:t>How the Price Elasticity of Supply Can Vary</a:t>
            </a:r>
          </a:p>
        </p:txBody>
      </p:sp>
      <p:sp>
        <p:nvSpPr>
          <p:cNvPr id="3" name="Text Placeholder 2"/>
          <p:cNvSpPr>
            <a:spLocks noGrp="1"/>
          </p:cNvSpPr>
          <p:nvPr>
            <p:ph type="body" sz="quarter" idx="12"/>
          </p:nvPr>
        </p:nvSpPr>
        <p:spPr>
          <a:xfrm>
            <a:off x="152400" y="4214812"/>
            <a:ext cx="8839200" cy="2033588"/>
          </a:xfrm>
        </p:spPr>
        <p:txBody>
          <a:bodyPr/>
          <a:lstStyle/>
          <a:p>
            <a:r>
              <a:rPr lang="en-US" dirty="0"/>
              <a:t>Because firms often have a maximum capacity for production, the elasticity of supply may be very high at low levels of quantity supplied and very low at high levels of quantity supplied. </a:t>
            </a:r>
          </a:p>
          <a:p>
            <a:r>
              <a:rPr lang="en-US" dirty="0"/>
              <a:t>Here an increase in price from $3 to $4 increases the quantity supplied from 100 to 200. Because the 67 percent increase in quantity supplied (computed using the midpoint method) is larger than the 29 percent increase in price, the supply curve is elastic in this range. </a:t>
            </a:r>
          </a:p>
          <a:p>
            <a:r>
              <a:rPr lang="en-US" dirty="0"/>
              <a:t>By contrast, when the price rises from $12 to $15, the quantity supplied rises only from 500 to 525. Because the 5 percent increase in quantity supplied is smaller than the 22 percent increase in price, the supply curve is inelastic in this range.</a:t>
            </a:r>
          </a:p>
        </p:txBody>
      </p:sp>
      <p:pic>
        <p:nvPicPr>
          <p:cNvPr id="14338" name="Picture 2" descr="A line graph. The x axis, Quantity, ranges from 0 to 15 dollars. The y axis, price, ranges from 0 to 525. A blue curve with a positive slope is labeled: Supply passes through four points. There are two boxes. The first one, captioned: Elasticity is large (greater than one), points at the portion of the Supply curve between the x coordinates of 100 and 200 and the y coordinates of 3 and 4 dollars. The second one, captioned: Elasticity is small (less than 1), points at the portion of the supply curve between the x coordinates of 500 and 525 and the y coordinates of 12 and 15 doll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4" y="609600"/>
            <a:ext cx="6472236" cy="3556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988"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1987"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EF42B7C-B381-47D2-ABC6-4217D07BCA6A}" type="slidenum">
              <a:rPr lang="en-US" altLang="en-US" smtClean="0">
                <a:solidFill>
                  <a:srgbClr val="002060"/>
                </a:solidFill>
              </a:rPr>
              <a:pPr algn="ctr" eaLnBrk="1" hangingPunct="1"/>
              <a:t>33</a:t>
            </a:fld>
            <a:endParaRPr lang="en-US" altLang="en-US" dirty="0">
              <a:solidFill>
                <a:srgbClr val="002060"/>
              </a:solidFill>
            </a:endParaRPr>
          </a:p>
        </p:txBody>
      </p:sp>
    </p:spTree>
    <p:extLst>
      <p:ext uri="{BB962C8B-B14F-4D97-AF65-F5344CB8AC3E}">
        <p14:creationId xmlns:p14="http://schemas.microsoft.com/office/powerpoint/2010/main" val="271021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340068" y="0"/>
            <a:ext cx="7803931" cy="860961"/>
          </a:xfrm>
        </p:spPr>
        <p:txBody>
          <a:bodyPr/>
          <a:lstStyle/>
          <a:p>
            <a:r>
              <a:rPr lang="en-US" altLang="en-US" dirty="0"/>
              <a:t>Three Applications, Part 1 </a:t>
            </a:r>
          </a:p>
        </p:txBody>
      </p:sp>
      <p:sp>
        <p:nvSpPr>
          <p:cNvPr id="43011" name="Content Placeholder 2"/>
          <p:cNvSpPr>
            <a:spLocks noGrp="1"/>
          </p:cNvSpPr>
          <p:nvPr>
            <p:ph idx="1"/>
          </p:nvPr>
        </p:nvSpPr>
        <p:spPr>
          <a:xfrm>
            <a:off x="277813" y="1025525"/>
            <a:ext cx="8588375" cy="3851275"/>
          </a:xfrm>
        </p:spPr>
        <p:txBody>
          <a:bodyPr/>
          <a:lstStyle/>
          <a:p>
            <a:pPr marL="514350" indent="-514350">
              <a:buFont typeface="+mj-lt"/>
              <a:buAutoNum type="arabicPeriod"/>
            </a:pPr>
            <a:r>
              <a:rPr lang="en-US" altLang="en-US" dirty="0"/>
              <a:t>Can Good News for Farming Be Bad News for Farmers?</a:t>
            </a:r>
          </a:p>
          <a:p>
            <a:pPr lvl="1"/>
            <a:r>
              <a:rPr lang="en-US" altLang="en-US" dirty="0"/>
              <a:t>New hybrid of wheat – increase production per acre by 20%</a:t>
            </a:r>
          </a:p>
          <a:p>
            <a:pPr lvl="2"/>
            <a:r>
              <a:rPr lang="en-US" altLang="en-US" dirty="0"/>
              <a:t>Supply curve shifts to the right</a:t>
            </a:r>
          </a:p>
          <a:p>
            <a:pPr lvl="2"/>
            <a:r>
              <a:rPr lang="en-US" altLang="en-US" dirty="0"/>
              <a:t>Higher quantity and lower price</a:t>
            </a:r>
          </a:p>
          <a:p>
            <a:pPr lvl="2"/>
            <a:r>
              <a:rPr lang="en-US" altLang="en-US" dirty="0"/>
              <a:t>Demand is inelastic: total revenue falls</a:t>
            </a:r>
          </a:p>
        </p:txBody>
      </p:sp>
      <p:sp>
        <p:nvSpPr>
          <p:cNvPr id="430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3013"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BAE8448-8FE4-4CB3-AF79-BC7A5DD13A2E}" type="slidenum">
              <a:rPr lang="en-US" altLang="en-US" sz="1200" smtClean="0">
                <a:solidFill>
                  <a:srgbClr val="002060"/>
                </a:solidFill>
              </a:rPr>
              <a:pPr algn="ctr" eaLnBrk="1" hangingPunct="1"/>
              <a:t>34</a:t>
            </a:fld>
            <a:endParaRPr lang="en-US" altLang="en-US" sz="1200" dirty="0">
              <a:solidFill>
                <a:srgbClr val="002060"/>
              </a:solidFill>
            </a:endParaRPr>
          </a:p>
        </p:txBody>
      </p:sp>
    </p:spTree>
    <p:extLst>
      <p:ext uri="{BB962C8B-B14F-4D97-AF65-F5344CB8AC3E}">
        <p14:creationId xmlns:p14="http://schemas.microsoft.com/office/powerpoint/2010/main" val="309007781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00025" y="1"/>
            <a:ext cx="8780463" cy="533400"/>
          </a:xfrm>
        </p:spPr>
        <p:txBody>
          <a:bodyPr/>
          <a:lstStyle/>
          <a:p>
            <a:r>
              <a:rPr lang="en-US" altLang="en-US" dirty="0"/>
              <a:t>Figure 7</a:t>
            </a:r>
            <a:r>
              <a:rPr lang="en-US" altLang="en-US" sz="2800" dirty="0"/>
              <a:t>	</a:t>
            </a:r>
            <a:r>
              <a:rPr lang="en-US" altLang="en-US" sz="2400" dirty="0"/>
              <a:t>An Increase in Supply in the Market for Wheat</a:t>
            </a:r>
          </a:p>
        </p:txBody>
      </p:sp>
      <p:sp>
        <p:nvSpPr>
          <p:cNvPr id="20" name="Text Placeholder 19"/>
          <p:cNvSpPr>
            <a:spLocks noGrp="1"/>
          </p:cNvSpPr>
          <p:nvPr>
            <p:ph type="body" sz="quarter" idx="12"/>
          </p:nvPr>
        </p:nvSpPr>
        <p:spPr>
          <a:xfrm>
            <a:off x="200025" y="5029200"/>
            <a:ext cx="8715375" cy="1143000"/>
          </a:xfrm>
        </p:spPr>
        <p:txBody>
          <a:bodyPr/>
          <a:lstStyle/>
          <a:p>
            <a:r>
              <a:rPr lang="en-US" dirty="0"/>
              <a:t>When an advance in farm technology increases the supply of wheat from S</a:t>
            </a:r>
            <a:r>
              <a:rPr lang="en-US" baseline="-25000" dirty="0"/>
              <a:t>1</a:t>
            </a:r>
            <a:r>
              <a:rPr lang="en-US" dirty="0"/>
              <a:t> to S</a:t>
            </a:r>
            <a:r>
              <a:rPr lang="en-US" baseline="-25000" dirty="0"/>
              <a:t>2</a:t>
            </a:r>
            <a:r>
              <a:rPr lang="en-US" dirty="0"/>
              <a:t>, the price of wheat falls. Because the demand for wheat is inelastic, the increase in the quantity sold from 100 to 110 is proportionately smaller than the decrease in the price from $3 to $2. As a result, farmers’ total revenue falls from $300 ($3 × 100) to $220 ($2 × 110).</a:t>
            </a:r>
          </a:p>
        </p:txBody>
      </p:sp>
      <p:pic>
        <p:nvPicPr>
          <p:cNvPr id="15362" name="Picture 2" descr="A line graph for an increase in supply in the market for wheat. The x axis is quantity of wheat. The y axis is price of wheat. There are three boxes with captions. There are three lines. One passing through a point with an x coordinate of 100 and y coordinate of 3 is labeled S1 and has a positive slope. A second one passing through a point with a y coordinate of 2 and x coordinate of 110 is labeled S2, and has a positive slope. The third one passing through both S1 and S2 is captioned demand, and has a negative slope. The first one, captioned: 1. When demand is inelastic, an increase of supply..., points at a right arrow that is pointing towards S2. The second one, captioned: 2. ...leads to a large fall in price..., points at a down-pointing arrow that is in between y intercepts 3 and 2. The third one, captioned 3. ...and a proportionately smaller increase in quantity sold. As a result, revenue falls from 300 to 220 dollars. The caption points at a right-pointing arrow between the x intercepts of 100 and 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87" y="838200"/>
            <a:ext cx="8528213" cy="4005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036"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4035" name="Slide Number Placeholder 19"/>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B2D63BA1-1E3D-4835-AD23-753C968EBB4E}" type="slidenum">
              <a:rPr lang="en-US" altLang="en-US" smtClean="0">
                <a:solidFill>
                  <a:srgbClr val="002060"/>
                </a:solidFill>
              </a:rPr>
              <a:pPr algn="ctr" eaLnBrk="1" hangingPunct="1"/>
              <a:t>35</a:t>
            </a:fld>
            <a:endParaRPr lang="en-US" altLang="en-US" dirty="0">
              <a:solidFill>
                <a:srgbClr val="002060"/>
              </a:solidFill>
            </a:endParaRPr>
          </a:p>
        </p:txBody>
      </p:sp>
    </p:spTree>
    <p:extLst>
      <p:ext uri="{BB962C8B-B14F-4D97-AF65-F5344CB8AC3E}">
        <p14:creationId xmlns:p14="http://schemas.microsoft.com/office/powerpoint/2010/main" val="3105061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340068" y="0"/>
            <a:ext cx="7803931" cy="860961"/>
          </a:xfrm>
        </p:spPr>
        <p:txBody>
          <a:bodyPr/>
          <a:lstStyle/>
          <a:p>
            <a:r>
              <a:rPr lang="en-US" altLang="en-US" dirty="0"/>
              <a:t>Three Applications, Part 2 </a:t>
            </a:r>
          </a:p>
        </p:txBody>
      </p:sp>
      <p:sp>
        <p:nvSpPr>
          <p:cNvPr id="45059" name="Content Placeholder 2"/>
          <p:cNvSpPr>
            <a:spLocks noGrp="1"/>
          </p:cNvSpPr>
          <p:nvPr>
            <p:ph idx="1"/>
          </p:nvPr>
        </p:nvSpPr>
        <p:spPr>
          <a:xfrm>
            <a:off x="277813" y="914400"/>
            <a:ext cx="8588375" cy="2133600"/>
          </a:xfrm>
        </p:spPr>
        <p:txBody>
          <a:bodyPr/>
          <a:lstStyle/>
          <a:p>
            <a:pPr marL="514350" indent="-514350">
              <a:buFont typeface="+mj-lt"/>
              <a:buAutoNum type="arabicPeriod"/>
            </a:pPr>
            <a:r>
              <a:rPr lang="en-US" altLang="en-US" dirty="0"/>
              <a:t>Can Good News for Farming Be Bad News for Farmers?</a:t>
            </a:r>
          </a:p>
          <a:p>
            <a:pPr lvl="1"/>
            <a:r>
              <a:rPr lang="en-US" altLang="en-US" dirty="0"/>
              <a:t>Paradox of public policy</a:t>
            </a:r>
          </a:p>
          <a:p>
            <a:pPr lvl="2"/>
            <a:r>
              <a:rPr lang="en-US" altLang="en-US" dirty="0"/>
              <a:t>Induce farmers not to plant crops</a:t>
            </a:r>
          </a:p>
        </p:txBody>
      </p:sp>
      <p:pic>
        <p:nvPicPr>
          <p:cNvPr id="2" name="Picture 1" descr="A Doonesbury comic. In the first panel are two individuals in a field: a farmer and a young child. The farmer asks, Got any questions, young man? The child replies, Yes, I do, Mike's uncle! Whadda ya grow on this hear farm of yours? In the second panel, the farmer exclaims, Absolutely nothing, Rufus! Believe it or not, the government pays me 175,000 dollars a year just to grow nothing. The child questions, Huh? In the third panel, the farmer responds to the child's confusion with, I'm not sure I understand it either, Rufus. But it sure is great! Where else but in America could a man be paid 175,000 dollars for Growing 22,000 acres of weeds?! In the last panel, the farmer sings joyously, My country 'tis of thee, sweet land of subsidy!! The child, Rufus, looks directly at the viewer of the panel with an annoyed expression on his face. The credits read: Doonesbury by G.B. Trudeau. Doonesbury copyright symbol 1972 G. B. Trudeau. Reprinted with permission of Universal Press Syndicate. All rights reserv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2630"/>
            <a:ext cx="8839200" cy="3065770"/>
          </a:xfrm>
          <a:prstGeom prst="rect">
            <a:avLst/>
          </a:prstGeom>
        </p:spPr>
      </p:pic>
      <p:sp>
        <p:nvSpPr>
          <p:cNvPr id="45060" name="Footer Placeholder 4"/>
          <p:cNvSpPr>
            <a:spLocks noGrp="1"/>
          </p:cNvSpPr>
          <p:nvPr>
            <p:ph type="ftr" sz="quarter" idx="11"/>
          </p:nvPr>
        </p:nvSpPr>
        <p:spPr bwMode="auto">
          <a:xfrm>
            <a:off x="0" y="6400800"/>
            <a:ext cx="8605838"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5061"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77884CA-1497-4447-8C0B-158FFCE7BCBD}" type="slidenum">
              <a:rPr lang="en-US" altLang="en-US" sz="1200" smtClean="0">
                <a:solidFill>
                  <a:srgbClr val="002060"/>
                </a:solidFill>
              </a:rPr>
              <a:pPr algn="ctr" eaLnBrk="1" hangingPunct="1"/>
              <a:t>36</a:t>
            </a:fld>
            <a:endParaRPr lang="en-US" altLang="en-US" sz="1200" dirty="0">
              <a:solidFill>
                <a:srgbClr val="002060"/>
              </a:solidFill>
            </a:endParaRPr>
          </a:p>
        </p:txBody>
      </p:sp>
    </p:spTree>
    <p:extLst>
      <p:ext uri="{BB962C8B-B14F-4D97-AF65-F5344CB8AC3E}">
        <p14:creationId xmlns:p14="http://schemas.microsoft.com/office/powerpoint/2010/main" val="18325666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340068" y="0"/>
            <a:ext cx="7803931" cy="860961"/>
          </a:xfrm>
        </p:spPr>
        <p:txBody>
          <a:bodyPr/>
          <a:lstStyle/>
          <a:p>
            <a:r>
              <a:rPr lang="en-US" altLang="en-US" dirty="0"/>
              <a:t>Three Applications, Part 3 </a:t>
            </a:r>
          </a:p>
        </p:txBody>
      </p:sp>
      <p:sp>
        <p:nvSpPr>
          <p:cNvPr id="46083" name="Content Placeholder 2"/>
          <p:cNvSpPr>
            <a:spLocks noGrp="1"/>
          </p:cNvSpPr>
          <p:nvPr>
            <p:ph idx="1"/>
          </p:nvPr>
        </p:nvSpPr>
        <p:spPr>
          <a:xfrm>
            <a:off x="277813" y="1025525"/>
            <a:ext cx="8588375" cy="4994275"/>
          </a:xfrm>
        </p:spPr>
        <p:txBody>
          <a:bodyPr/>
          <a:lstStyle/>
          <a:p>
            <a:pPr marL="514350" indent="-514350">
              <a:buFont typeface="+mj-lt"/>
              <a:buAutoNum type="arabicPeriod" startAt="2"/>
            </a:pPr>
            <a:r>
              <a:rPr lang="en-US" altLang="en-US" dirty="0"/>
              <a:t>Why Did OPEC Fail to Keep the Price of Oil High? </a:t>
            </a:r>
          </a:p>
          <a:p>
            <a:pPr lvl="1"/>
            <a:r>
              <a:rPr lang="en-US" altLang="en-US" dirty="0"/>
              <a:t>Increase in prices: 1973 – 1974, 1971 – 1981</a:t>
            </a:r>
          </a:p>
          <a:p>
            <a:pPr lvl="1"/>
            <a:r>
              <a:rPr lang="en-US" altLang="en-US" dirty="0"/>
              <a:t>Short-run: supply and demand are inelastic</a:t>
            </a:r>
          </a:p>
          <a:p>
            <a:pPr lvl="2"/>
            <a:r>
              <a:rPr lang="en-US" altLang="en-US" dirty="0"/>
              <a:t>Decrease in supply: large increase in price</a:t>
            </a:r>
          </a:p>
          <a:p>
            <a:pPr lvl="1"/>
            <a:r>
              <a:rPr lang="en-US" altLang="en-US" dirty="0"/>
              <a:t>Long-run: supply and demand are elastic</a:t>
            </a:r>
          </a:p>
          <a:p>
            <a:pPr lvl="2"/>
            <a:r>
              <a:rPr lang="en-US" altLang="en-US" dirty="0"/>
              <a:t>Decrease in supply: small increase in price</a:t>
            </a:r>
          </a:p>
        </p:txBody>
      </p:sp>
      <p:sp>
        <p:nvSpPr>
          <p:cNvPr id="460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608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810272A-8375-44DC-AEA6-1D0D42E48749}" type="slidenum">
              <a:rPr lang="en-US" altLang="en-US" sz="1200" smtClean="0">
                <a:solidFill>
                  <a:srgbClr val="002060"/>
                </a:solidFill>
              </a:rPr>
              <a:pPr algn="ctr" eaLnBrk="1" hangingPunct="1"/>
              <a:t>37</a:t>
            </a:fld>
            <a:endParaRPr lang="en-US" altLang="en-US" sz="1200" dirty="0">
              <a:solidFill>
                <a:srgbClr val="002060"/>
              </a:solidFill>
            </a:endParaRPr>
          </a:p>
        </p:txBody>
      </p:sp>
    </p:spTree>
    <p:extLst>
      <p:ext uri="{BB962C8B-B14F-4D97-AF65-F5344CB8AC3E}">
        <p14:creationId xmlns:p14="http://schemas.microsoft.com/office/powerpoint/2010/main" val="18972731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09550" y="0"/>
            <a:ext cx="8770938" cy="533400"/>
          </a:xfrm>
        </p:spPr>
        <p:txBody>
          <a:bodyPr/>
          <a:lstStyle/>
          <a:p>
            <a:r>
              <a:rPr lang="en-US" altLang="en-US" dirty="0"/>
              <a:t>Figure 8</a:t>
            </a:r>
            <a:r>
              <a:rPr lang="en-US" altLang="en-US" sz="2800" dirty="0"/>
              <a:t>	</a:t>
            </a:r>
            <a:r>
              <a:rPr lang="en-US" altLang="en-US" sz="2400" dirty="0"/>
              <a:t>A Reduction in Supply in the World Market for Oil</a:t>
            </a:r>
          </a:p>
        </p:txBody>
      </p:sp>
      <p:sp>
        <p:nvSpPr>
          <p:cNvPr id="3" name="Text Placeholder 2"/>
          <p:cNvSpPr>
            <a:spLocks noGrp="1"/>
          </p:cNvSpPr>
          <p:nvPr>
            <p:ph type="body" sz="quarter" idx="12"/>
          </p:nvPr>
        </p:nvSpPr>
        <p:spPr>
          <a:xfrm>
            <a:off x="100013" y="5029200"/>
            <a:ext cx="8891587" cy="1261051"/>
          </a:xfrm>
        </p:spPr>
        <p:txBody>
          <a:bodyPr/>
          <a:lstStyle/>
          <a:p>
            <a:r>
              <a:rPr lang="en-US" dirty="0"/>
              <a:t>When the supply of oil falls, the response depends on the time horizon. In the short run, supply and demand are relatively inelastic, as in panel (a). Thus, when the supply curve shifts from S</a:t>
            </a:r>
            <a:r>
              <a:rPr lang="en-US" baseline="-25000" dirty="0"/>
              <a:t>1</a:t>
            </a:r>
            <a:r>
              <a:rPr lang="en-US" dirty="0"/>
              <a:t> to S</a:t>
            </a:r>
            <a:r>
              <a:rPr lang="en-US" baseline="-25000" dirty="0"/>
              <a:t>2</a:t>
            </a:r>
            <a:r>
              <a:rPr lang="en-US" dirty="0"/>
              <a:t>, the price rises substantially. </a:t>
            </a:r>
          </a:p>
          <a:p>
            <a:r>
              <a:rPr lang="en-US" dirty="0"/>
              <a:t>In the long run, however, supply and demand are relatively elastic, as in panel (b). In this case, the same size shift in the supply curve (S</a:t>
            </a:r>
            <a:r>
              <a:rPr lang="en-US" baseline="-25000" dirty="0"/>
              <a:t>1</a:t>
            </a:r>
            <a:r>
              <a:rPr lang="en-US" dirty="0"/>
              <a:t> to S</a:t>
            </a:r>
            <a:r>
              <a:rPr lang="en-US" baseline="-25000" dirty="0"/>
              <a:t>2</a:t>
            </a:r>
            <a:r>
              <a:rPr lang="en-US" dirty="0"/>
              <a:t>) causes a smaller increase in the price.</a:t>
            </a:r>
          </a:p>
        </p:txBody>
      </p:sp>
      <p:pic>
        <p:nvPicPr>
          <p:cNvPr id="16386" name="Picture 2" descr="Two line graphs. The first one is captioned: The Oil Market in the Short Run. The second one is captioned: The Oil Market in the Long Run. For both graphs, the x-axis is Quantity while the y-axis is Price. Additionally, both graphs have three slopes. An S2 and S1 slope, which are positive and both intersect a negative slope labeled Demand, the two intersecting points captioned P2 and P1 on the y-axis. On the first graph, there are two boxes with captions. The first one is captioned: 1. In the short run, where supply and demand are inelastic, a shift in supply... It points at the left-pointing arrow between S2 and S1. The second one is captioned: 2. ...leads to a large increase in price. It points at the upwards-pointing arrow in-between P1 and P2. In the second graph, there are two boxes with captions. The first one is captioned: 1. In the long run, when supply and demand are elastic, a shift in supply... It points at the left-pointing arrow between S2 and S1. The second one is captioned: 2. ...leads to a small increase in price. It points at the upwards-pointing arrow in-between P1 and P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685800"/>
            <a:ext cx="8610600" cy="4268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108"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7107" name="Slide Number Placeholder 2"/>
          <p:cNvSpPr>
            <a:spLocks noGrp="1"/>
          </p:cNvSpPr>
          <p:nvPr>
            <p:ph type="sldNum" sz="quarter" idx="13"/>
          </p:nvPr>
        </p:nvSpPr>
        <p:spPr>
          <a:xfrm>
            <a:off x="8686800" y="6473825"/>
            <a:ext cx="4524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452E442-9B95-437B-A2F5-EB6E5B5674F4}" type="slidenum">
              <a:rPr lang="en-US" altLang="en-US" smtClean="0">
                <a:solidFill>
                  <a:srgbClr val="002060"/>
                </a:solidFill>
              </a:rPr>
              <a:pPr algn="ctr" eaLnBrk="1" hangingPunct="1"/>
              <a:t>38</a:t>
            </a:fld>
            <a:endParaRPr lang="en-US" altLang="en-US" dirty="0">
              <a:solidFill>
                <a:srgbClr val="002060"/>
              </a:solidFill>
            </a:endParaRPr>
          </a:p>
        </p:txBody>
      </p:sp>
    </p:spTree>
    <p:extLst>
      <p:ext uri="{BB962C8B-B14F-4D97-AF65-F5344CB8AC3E}">
        <p14:creationId xmlns:p14="http://schemas.microsoft.com/office/powerpoint/2010/main" val="1787575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340068" y="0"/>
            <a:ext cx="7803931" cy="860961"/>
          </a:xfrm>
        </p:spPr>
        <p:txBody>
          <a:bodyPr/>
          <a:lstStyle/>
          <a:p>
            <a:r>
              <a:rPr lang="en-US" altLang="en-US" dirty="0"/>
              <a:t>Three Applications,</a:t>
            </a:r>
            <a:r>
              <a:rPr lang="en-US" altLang="en-US" baseline="0" dirty="0"/>
              <a:t> Part 4</a:t>
            </a:r>
            <a:endParaRPr lang="en-US" altLang="en-US" dirty="0"/>
          </a:p>
        </p:txBody>
      </p:sp>
      <p:sp>
        <p:nvSpPr>
          <p:cNvPr id="48131" name="Content Placeholder 2"/>
          <p:cNvSpPr>
            <a:spLocks noGrp="1"/>
          </p:cNvSpPr>
          <p:nvPr>
            <p:ph idx="1"/>
          </p:nvPr>
        </p:nvSpPr>
        <p:spPr>
          <a:xfrm>
            <a:off x="277813" y="1025525"/>
            <a:ext cx="8588375" cy="5070475"/>
          </a:xfrm>
        </p:spPr>
        <p:txBody>
          <a:bodyPr/>
          <a:lstStyle/>
          <a:p>
            <a:pPr marL="514350" indent="-514350">
              <a:buFont typeface="+mj-lt"/>
              <a:buAutoNum type="arabicPeriod" startAt="3"/>
            </a:pPr>
            <a:r>
              <a:rPr lang="en-US" altLang="en-US" dirty="0"/>
              <a:t>Does Drug Interdiction Increase or Decrease Drug-related Crime?</a:t>
            </a:r>
          </a:p>
          <a:p>
            <a:pPr lvl="1"/>
            <a:r>
              <a:rPr lang="en-US" altLang="en-US" dirty="0"/>
              <a:t>Increase the number of federal agents devoted to the war on drugs</a:t>
            </a:r>
          </a:p>
          <a:p>
            <a:pPr lvl="2"/>
            <a:r>
              <a:rPr lang="en-US" altLang="en-US" dirty="0"/>
              <a:t>Illegal drugs: supply curve shifts left</a:t>
            </a:r>
          </a:p>
          <a:p>
            <a:pPr lvl="3"/>
            <a:r>
              <a:rPr lang="en-US" altLang="en-US" dirty="0"/>
              <a:t>Higher price and lower quantity</a:t>
            </a:r>
          </a:p>
          <a:p>
            <a:pPr lvl="2"/>
            <a:r>
              <a:rPr lang="en-US" altLang="en-US" dirty="0"/>
              <a:t>Amount of drug-related crimes</a:t>
            </a:r>
          </a:p>
          <a:p>
            <a:pPr lvl="3"/>
            <a:r>
              <a:rPr lang="en-US" altLang="en-US" dirty="0"/>
              <a:t>Inelastic demand for drugs</a:t>
            </a:r>
          </a:p>
          <a:p>
            <a:pPr lvl="3"/>
            <a:r>
              <a:rPr lang="en-US" altLang="en-US" dirty="0"/>
              <a:t>Higher drugs price: higher total revenue</a:t>
            </a:r>
          </a:p>
          <a:p>
            <a:pPr lvl="3"/>
            <a:r>
              <a:rPr lang="en-US" altLang="en-US" dirty="0"/>
              <a:t>Increase drug-related crime</a:t>
            </a:r>
          </a:p>
        </p:txBody>
      </p:sp>
      <p:sp>
        <p:nvSpPr>
          <p:cNvPr id="481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8133"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4E7E86F-F14D-4306-A3B1-9AFDA49C6A7F}" type="slidenum">
              <a:rPr lang="en-US" altLang="en-US" sz="1200" smtClean="0">
                <a:solidFill>
                  <a:srgbClr val="002060"/>
                </a:solidFill>
              </a:rPr>
              <a:pPr algn="ctr" eaLnBrk="1" hangingPunct="1"/>
              <a:t>39</a:t>
            </a:fld>
            <a:endParaRPr lang="en-US" altLang="en-US" sz="1200" dirty="0">
              <a:solidFill>
                <a:srgbClr val="002060"/>
              </a:solidFill>
            </a:endParaRPr>
          </a:p>
        </p:txBody>
      </p:sp>
    </p:spTree>
    <p:extLst>
      <p:ext uri="{BB962C8B-B14F-4D97-AF65-F5344CB8AC3E}">
        <p14:creationId xmlns:p14="http://schemas.microsoft.com/office/powerpoint/2010/main" val="22406318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40068" y="100940"/>
            <a:ext cx="7803931" cy="684030"/>
          </a:xfrm>
        </p:spPr>
        <p:txBody>
          <a:bodyPr wrap="square" anchor="t"/>
          <a:lstStyle/>
          <a:p>
            <a:r>
              <a:rPr lang="en-US" altLang="en-US" dirty="0"/>
              <a:t>The Elasticity of Demand, Part 3</a:t>
            </a:r>
          </a:p>
        </p:txBody>
      </p:sp>
      <p:sp>
        <p:nvSpPr>
          <p:cNvPr id="12291" name="Content Placeholder 2"/>
          <p:cNvSpPr>
            <a:spLocks noGrp="1"/>
          </p:cNvSpPr>
          <p:nvPr>
            <p:ph idx="1"/>
          </p:nvPr>
        </p:nvSpPr>
        <p:spPr>
          <a:xfrm>
            <a:off x="277813" y="1025525"/>
            <a:ext cx="8588375" cy="4308475"/>
          </a:xfrm>
        </p:spPr>
        <p:txBody>
          <a:bodyPr/>
          <a:lstStyle/>
          <a:p>
            <a:r>
              <a:rPr lang="en-US" altLang="en-US" dirty="0"/>
              <a:t>Determinants of price elasticity of demand</a:t>
            </a:r>
          </a:p>
          <a:p>
            <a:pPr lvl="1"/>
            <a:r>
              <a:rPr lang="en-US" altLang="en-US" dirty="0"/>
              <a:t>Availability of close substitutes</a:t>
            </a:r>
          </a:p>
          <a:p>
            <a:pPr lvl="2"/>
            <a:r>
              <a:rPr lang="en-US" altLang="en-US" dirty="0"/>
              <a:t>Goods with close substitutes: more elastic demand</a:t>
            </a:r>
          </a:p>
          <a:p>
            <a:pPr lvl="1"/>
            <a:r>
              <a:rPr lang="en-US" altLang="en-US" dirty="0"/>
              <a:t>Necessities versus luxuries</a:t>
            </a:r>
          </a:p>
          <a:p>
            <a:pPr lvl="2"/>
            <a:r>
              <a:rPr lang="en-US" altLang="en-US" dirty="0"/>
              <a:t>Necessities: inelastic demand</a:t>
            </a:r>
          </a:p>
          <a:p>
            <a:pPr lvl="2"/>
            <a:r>
              <a:rPr lang="en-US" altLang="en-US" dirty="0"/>
              <a:t>Luxuries: elastic demand</a:t>
            </a: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7B9ABEE-0CB9-4200-B316-01121FDDCB86}" type="slidenum">
              <a:rPr lang="en-US" altLang="en-US" sz="1200" smtClean="0">
                <a:solidFill>
                  <a:srgbClr val="002060"/>
                </a:solidFill>
              </a:rPr>
              <a:pPr algn="ctr" eaLnBrk="1" hangingPunct="1"/>
              <a:t>4</a:t>
            </a:fld>
            <a:endParaRPr lang="en-US" altLang="en-US" sz="1200" dirty="0">
              <a:solidFill>
                <a:srgbClr val="002060"/>
              </a:solidFill>
            </a:endParaRPr>
          </a:p>
        </p:txBody>
      </p:sp>
    </p:spTree>
    <p:extLst>
      <p:ext uri="{BB962C8B-B14F-4D97-AF65-F5344CB8AC3E}">
        <p14:creationId xmlns:p14="http://schemas.microsoft.com/office/powerpoint/2010/main" val="3004021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340068" y="0"/>
            <a:ext cx="7803931" cy="860961"/>
          </a:xfrm>
        </p:spPr>
        <p:txBody>
          <a:bodyPr/>
          <a:lstStyle/>
          <a:p>
            <a:r>
              <a:rPr lang="en-US" altLang="en-US" dirty="0"/>
              <a:t>Three Applications, Part 5 </a:t>
            </a:r>
          </a:p>
        </p:txBody>
      </p:sp>
      <p:sp>
        <p:nvSpPr>
          <p:cNvPr id="49155" name="Content Placeholder 2"/>
          <p:cNvSpPr>
            <a:spLocks noGrp="1"/>
          </p:cNvSpPr>
          <p:nvPr>
            <p:ph idx="1"/>
          </p:nvPr>
        </p:nvSpPr>
        <p:spPr>
          <a:xfrm>
            <a:off x="277813" y="1025525"/>
            <a:ext cx="8588375" cy="4460875"/>
          </a:xfrm>
        </p:spPr>
        <p:txBody>
          <a:bodyPr/>
          <a:lstStyle/>
          <a:p>
            <a:pPr marL="514350" indent="-514350">
              <a:buFont typeface="+mj-lt"/>
              <a:buAutoNum type="arabicPeriod" startAt="3"/>
            </a:pPr>
            <a:r>
              <a:rPr lang="en-US" altLang="en-US" dirty="0"/>
              <a:t>Does Drug Interdiction Increase or Decrease Drug-related Crime?</a:t>
            </a:r>
          </a:p>
          <a:p>
            <a:pPr lvl="1"/>
            <a:r>
              <a:rPr lang="en-US" altLang="en-US" dirty="0"/>
              <a:t>Policy of drug education</a:t>
            </a:r>
          </a:p>
          <a:p>
            <a:pPr lvl="2"/>
            <a:r>
              <a:rPr lang="en-US" altLang="en-US" dirty="0"/>
              <a:t>Reduce demand for illegal drugs</a:t>
            </a:r>
          </a:p>
          <a:p>
            <a:pPr lvl="2"/>
            <a:r>
              <a:rPr lang="en-US" altLang="en-US" dirty="0"/>
              <a:t>Left shift of demand curve</a:t>
            </a:r>
          </a:p>
          <a:p>
            <a:pPr lvl="2"/>
            <a:r>
              <a:rPr lang="en-US" altLang="en-US" dirty="0"/>
              <a:t>Lower quantity</a:t>
            </a:r>
          </a:p>
          <a:p>
            <a:pPr lvl="2"/>
            <a:r>
              <a:rPr lang="en-US" altLang="en-US" dirty="0"/>
              <a:t>Lower price</a:t>
            </a:r>
          </a:p>
          <a:p>
            <a:pPr lvl="2"/>
            <a:r>
              <a:rPr lang="en-US" altLang="en-US" dirty="0"/>
              <a:t>Reduce drug-related crime</a:t>
            </a:r>
          </a:p>
        </p:txBody>
      </p:sp>
      <p:sp>
        <p:nvSpPr>
          <p:cNvPr id="491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915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DCDA914-308F-492E-B508-90E9F580923B}" type="slidenum">
              <a:rPr lang="en-US" altLang="en-US" sz="1200" smtClean="0">
                <a:solidFill>
                  <a:srgbClr val="002060"/>
                </a:solidFill>
              </a:rPr>
              <a:pPr algn="ctr" eaLnBrk="1" hangingPunct="1"/>
              <a:t>40</a:t>
            </a:fld>
            <a:endParaRPr lang="en-US" altLang="en-US" sz="1200" dirty="0">
              <a:solidFill>
                <a:srgbClr val="002060"/>
              </a:solidFill>
            </a:endParaRPr>
          </a:p>
        </p:txBody>
      </p:sp>
    </p:spTree>
    <p:extLst>
      <p:ext uri="{BB962C8B-B14F-4D97-AF65-F5344CB8AC3E}">
        <p14:creationId xmlns:p14="http://schemas.microsoft.com/office/powerpoint/2010/main" val="57631914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Figure 9</a:t>
            </a:r>
            <a:r>
              <a:rPr lang="en-US" altLang="en-US" sz="2800" dirty="0"/>
              <a:t>	Policies to Reduce the Use of Illegal Drugs</a:t>
            </a:r>
          </a:p>
        </p:txBody>
      </p:sp>
      <p:sp>
        <p:nvSpPr>
          <p:cNvPr id="50188" name="Text Placeholder 50187"/>
          <p:cNvSpPr>
            <a:spLocks noGrp="1"/>
          </p:cNvSpPr>
          <p:nvPr>
            <p:ph type="body" sz="quarter" idx="12"/>
          </p:nvPr>
        </p:nvSpPr>
        <p:spPr>
          <a:xfrm>
            <a:off x="152400" y="5029200"/>
            <a:ext cx="8763000" cy="1228725"/>
          </a:xfrm>
        </p:spPr>
        <p:txBody>
          <a:bodyPr/>
          <a:lstStyle/>
          <a:p>
            <a:r>
              <a:rPr lang="en-US" dirty="0"/>
              <a:t>Drug interdiction reduces the supply of drugs from S</a:t>
            </a:r>
            <a:r>
              <a:rPr lang="en-US" baseline="-25000" dirty="0"/>
              <a:t>1</a:t>
            </a:r>
            <a:r>
              <a:rPr lang="en-US" dirty="0"/>
              <a:t> to S</a:t>
            </a:r>
            <a:r>
              <a:rPr lang="en-US" baseline="-25000" dirty="0"/>
              <a:t>2</a:t>
            </a:r>
            <a:r>
              <a:rPr lang="en-US" dirty="0"/>
              <a:t>, as in panel (a). If the demand for drugs is inelastic, then the total amount paid by drug users rises, even as the amount of drug use falls. </a:t>
            </a:r>
          </a:p>
          <a:p>
            <a:r>
              <a:rPr lang="en-US" dirty="0"/>
              <a:t>By contrast, drug education reduces the demand for drugs from D</a:t>
            </a:r>
            <a:r>
              <a:rPr lang="en-US" baseline="-25000" dirty="0"/>
              <a:t>1</a:t>
            </a:r>
            <a:r>
              <a:rPr lang="en-US" dirty="0"/>
              <a:t> to D</a:t>
            </a:r>
            <a:r>
              <a:rPr lang="en-US" baseline="-25000" dirty="0"/>
              <a:t>2</a:t>
            </a:r>
            <a:r>
              <a:rPr lang="en-US" dirty="0"/>
              <a:t>, as in panel (b). Because both price and quantity fall, the amount paid by drug users falls.</a:t>
            </a:r>
          </a:p>
        </p:txBody>
      </p:sp>
      <p:sp>
        <p:nvSpPr>
          <p:cNvPr id="22" name="TextBox 21"/>
          <p:cNvSpPr txBox="1">
            <a:spLocks noChangeArrowheads="1"/>
          </p:cNvSpPr>
          <p:nvPr/>
        </p:nvSpPr>
        <p:spPr bwMode="auto">
          <a:xfrm>
            <a:off x="896053" y="533400"/>
            <a:ext cx="2448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2000" dirty="0"/>
              <a:t>(a) Drug Interdiction</a:t>
            </a:r>
          </a:p>
        </p:txBody>
      </p:sp>
      <p:pic>
        <p:nvPicPr>
          <p:cNvPr id="17410" name="Picture 2" descr="A line graph captioned: Drug Interdiction. The x axis is Quantity while the y axis is Price. The graph has three slopes. An S2 and S1 slope, which both are positive slopes and intersect a negative slope labeled Demand, the two intersecting points captioned P2 and P1 on the y axis and Q2 and Q1 on the y axis. There are three boxes with captions. The first one is captioned: 1. Drug interdiction reduces the supply of drugs... It points at the left-pointing arrow between S2 and S1. The second one is captioned: 2. ...which raises the price... It points at the upwards-pointing arrow in-between P1 and P2. The third one is captioned: 3. ...and reduces the quantity sold. It points at the left-pointing arrow between Q2 and Q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4018323" cy="385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a:spLocks noChangeArrowheads="1"/>
          </p:cNvSpPr>
          <p:nvPr/>
        </p:nvSpPr>
        <p:spPr bwMode="auto">
          <a:xfrm>
            <a:off x="5701165" y="533400"/>
            <a:ext cx="2335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buFontTx/>
              <a:buNone/>
            </a:pPr>
            <a:r>
              <a:rPr lang="en-US" altLang="en-US" sz="2000" dirty="0"/>
              <a:t>(b) Drug Education</a:t>
            </a:r>
          </a:p>
        </p:txBody>
      </p:sp>
      <p:pic>
        <p:nvPicPr>
          <p:cNvPr id="17411" name="Picture 3" descr="A line graph captioned: Drug Education. The x axis is Quantity while the y axis is Price. The graph has three slopes. A D2 and D1 slope, which both have negative slopes and intersect a positive slope labeled Supply, the two intersecting points captioned P2 and P1 on the y axis and Q2 and Q1 on the y axis. There are three boxes with captions. The first one is captioned: 1. Drug education reduces the demand for drugs... It points at the left-pointing arrow between D2 and D1. The second one is captioned: 2. ...which reduces the price... It points at the downwards-pointing arrow in-between P1 and P2. The third one is captioned: 3. ...and reduces the quantity sold. It points at the left-pointing arrow between Q2 and Q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793" y="990600"/>
            <a:ext cx="4156330" cy="3948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80"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0179" name="Slide Number Placeholder 2"/>
          <p:cNvSpPr>
            <a:spLocks noGrp="1"/>
          </p:cNvSpPr>
          <p:nvPr>
            <p:ph type="sldNum" sz="quarter" idx="13"/>
          </p:nvPr>
        </p:nvSpPr>
        <p:spPr>
          <a:xfrm>
            <a:off x="8763000" y="6473825"/>
            <a:ext cx="3762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05FDF8E2-3DB2-4281-99EA-600F6C33F130}" type="slidenum">
              <a:rPr lang="en-US" altLang="en-US" smtClean="0">
                <a:solidFill>
                  <a:srgbClr val="002060"/>
                </a:solidFill>
              </a:rPr>
              <a:pPr algn="ctr" eaLnBrk="1" hangingPunct="1"/>
              <a:t>41</a:t>
            </a:fld>
            <a:endParaRPr lang="en-US" altLang="en-US" dirty="0">
              <a:solidFill>
                <a:srgbClr val="002060"/>
              </a:solidFill>
            </a:endParaRPr>
          </a:p>
        </p:txBody>
      </p:sp>
    </p:spTree>
    <p:extLst>
      <p:ext uri="{BB962C8B-B14F-4D97-AF65-F5344CB8AC3E}">
        <p14:creationId xmlns:p14="http://schemas.microsoft.com/office/powerpoint/2010/main" val="224676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dirty="0"/>
              <a:t>The Elasticity of Demand, Part 4</a:t>
            </a:r>
          </a:p>
        </p:txBody>
      </p:sp>
      <p:sp>
        <p:nvSpPr>
          <p:cNvPr id="13315" name="Content Placeholder 2"/>
          <p:cNvSpPr>
            <a:spLocks noGrp="1"/>
          </p:cNvSpPr>
          <p:nvPr>
            <p:ph idx="1"/>
          </p:nvPr>
        </p:nvSpPr>
        <p:spPr>
          <a:xfrm>
            <a:off x="277813" y="1025525"/>
            <a:ext cx="8588375" cy="3851275"/>
          </a:xfrm>
        </p:spPr>
        <p:txBody>
          <a:bodyPr/>
          <a:lstStyle/>
          <a:p>
            <a:r>
              <a:rPr lang="en-US" altLang="en-US" dirty="0"/>
              <a:t>Determinants of price elasticity of demand</a:t>
            </a:r>
          </a:p>
          <a:p>
            <a:pPr lvl="1"/>
            <a:r>
              <a:rPr lang="en-US" altLang="en-US" dirty="0"/>
              <a:t>Definition of the market</a:t>
            </a:r>
          </a:p>
          <a:p>
            <a:pPr lvl="2"/>
            <a:r>
              <a:rPr lang="en-US" altLang="en-US" dirty="0"/>
              <a:t>Narrowly defined markets: more elastic demand</a:t>
            </a:r>
          </a:p>
          <a:p>
            <a:pPr lvl="1"/>
            <a:r>
              <a:rPr lang="en-US" altLang="en-US" dirty="0"/>
              <a:t>Time horizon</a:t>
            </a:r>
          </a:p>
          <a:p>
            <a:pPr lvl="2"/>
            <a:r>
              <a:rPr lang="en-US" altLang="en-US" dirty="0"/>
              <a:t>Demand is more elastic over longer time horizons</a:t>
            </a: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7"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7A3DE6D-7F6D-4184-8E46-DCDB693ED27B}" type="slidenum">
              <a:rPr lang="en-US" altLang="en-US" sz="1200" smtClean="0">
                <a:solidFill>
                  <a:srgbClr val="002060"/>
                </a:solidFill>
              </a:rPr>
              <a:pPr algn="ctr" eaLnBrk="1" hangingPunct="1"/>
              <a:t>5</a:t>
            </a:fld>
            <a:endParaRPr lang="en-US" altLang="en-US" sz="1200" dirty="0">
              <a:solidFill>
                <a:srgbClr val="002060"/>
              </a:solidFill>
            </a:endParaRPr>
          </a:p>
        </p:txBody>
      </p:sp>
    </p:spTree>
    <p:extLst>
      <p:ext uri="{BB962C8B-B14F-4D97-AF65-F5344CB8AC3E}">
        <p14:creationId xmlns:p14="http://schemas.microsoft.com/office/powerpoint/2010/main" val="51813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340068" y="53439"/>
            <a:ext cx="7803931" cy="860961"/>
          </a:xfrm>
        </p:spPr>
        <p:txBody>
          <a:bodyPr wrap="square" anchor="t"/>
          <a:lstStyle/>
          <a:p>
            <a:r>
              <a:rPr lang="en-US" altLang="en-US" dirty="0"/>
              <a:t>The Elasticity of Demand, Part 5</a:t>
            </a:r>
          </a:p>
        </p:txBody>
      </p:sp>
      <p:sp>
        <p:nvSpPr>
          <p:cNvPr id="14339" name="Content Placeholder 2"/>
          <p:cNvSpPr>
            <a:spLocks noGrp="1"/>
          </p:cNvSpPr>
          <p:nvPr>
            <p:ph idx="1"/>
          </p:nvPr>
        </p:nvSpPr>
        <p:spPr>
          <a:xfrm>
            <a:off x="277813" y="1025525"/>
            <a:ext cx="8588375" cy="3622675"/>
          </a:xfrm>
        </p:spPr>
        <p:txBody>
          <a:bodyPr/>
          <a:lstStyle/>
          <a:p>
            <a:r>
              <a:rPr lang="en-US" altLang="en-US" dirty="0"/>
              <a:t>Computing the price elasticity of demand</a:t>
            </a:r>
          </a:p>
          <a:p>
            <a:pPr lvl="1"/>
            <a:r>
              <a:rPr lang="en-US" altLang="en-US" dirty="0"/>
              <a:t>Percentage change in quantity demanded divided by percentage change in price</a:t>
            </a:r>
          </a:p>
          <a:p>
            <a:pPr lvl="1"/>
            <a:r>
              <a:rPr lang="en-US" altLang="en-US" dirty="0"/>
              <a:t>Use absolute value (drop the minus sign)</a:t>
            </a:r>
          </a:p>
          <a:p>
            <a:r>
              <a:rPr lang="en-US" altLang="en-US" dirty="0"/>
              <a:t>Midpoint method</a:t>
            </a:r>
          </a:p>
          <a:p>
            <a:pPr lvl="1"/>
            <a:r>
              <a:rPr lang="en-US" altLang="en-US" dirty="0"/>
              <a:t>Two points: (Q</a:t>
            </a:r>
            <a:r>
              <a:rPr lang="en-US" altLang="en-US" baseline="-25000" dirty="0"/>
              <a:t>1</a:t>
            </a:r>
            <a:r>
              <a:rPr lang="en-US" altLang="en-US" dirty="0"/>
              <a:t>, P</a:t>
            </a:r>
            <a:r>
              <a:rPr lang="en-US" altLang="en-US" baseline="-25000" dirty="0"/>
              <a:t>1</a:t>
            </a:r>
            <a:r>
              <a:rPr lang="en-US" altLang="en-US" dirty="0"/>
              <a:t>) and (Q</a:t>
            </a:r>
            <a:r>
              <a:rPr lang="en-US" altLang="en-US" baseline="-25000" dirty="0"/>
              <a:t>2</a:t>
            </a:r>
            <a:r>
              <a:rPr lang="en-US" altLang="en-US" dirty="0"/>
              <a:t>, P</a:t>
            </a:r>
            <a:r>
              <a:rPr lang="en-US" altLang="en-US" baseline="-25000" dirty="0"/>
              <a:t>2</a:t>
            </a:r>
            <a:r>
              <a:rPr lang="en-US" altLang="en-US" dirty="0"/>
              <a:t>)</a:t>
            </a:r>
          </a:p>
        </p:txBody>
      </p:sp>
      <p:graphicFrame>
        <p:nvGraphicFramePr>
          <p:cNvPr id="6" name="Object 3" descr="An equation. Begin equation. Price elasticity of demand equals start fraction left parenthesis Q subscript 2 baseline minus Q subscript 1 baseline right parenthesis divided by left bracket left parenthesis Q subscript 2 baseline plus Q subscript 1 baseline right parenthesis divided by 2 right bracket over left parenthesis P subscript 2 baseline minus P subscript 1 baseline right parenthesis divided by left bracket left parenthesis P subscript 2 baseline plus P subscript 1 baseline right parenthesis divided by 2 right bracket end fraction. End equation."/>
          <p:cNvGraphicFramePr>
            <a:graphicFrameLocks noChangeAspect="1"/>
          </p:cNvGraphicFramePr>
          <p:nvPr>
            <p:extLst>
              <p:ext uri="{D42A27DB-BD31-4B8C-83A1-F6EECF244321}">
                <p14:modId xmlns:p14="http://schemas.microsoft.com/office/powerpoint/2010/main" val="2753287873"/>
              </p:ext>
            </p:extLst>
          </p:nvPr>
        </p:nvGraphicFramePr>
        <p:xfrm>
          <a:off x="533400" y="4876800"/>
          <a:ext cx="7835900" cy="914400"/>
        </p:xfrm>
        <a:graphic>
          <a:graphicData uri="http://schemas.openxmlformats.org/presentationml/2006/ole">
            <mc:AlternateContent xmlns:mc="http://schemas.openxmlformats.org/markup-compatibility/2006">
              <mc:Choice xmlns:v="urn:schemas-microsoft-com:vml" Requires="v">
                <p:oleObj spid="_x0000_s1077" name="Equation" r:id="rId3" imgW="7835900" imgH="914400" progId="Equation.3">
                  <p:embed/>
                </p:oleObj>
              </mc:Choice>
              <mc:Fallback>
                <p:oleObj name="Equation" r:id="rId3" imgW="78359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76800"/>
                        <a:ext cx="7835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2"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9338E5F-CEEF-42F5-A0A5-48B6BD189CD6}" type="slidenum">
              <a:rPr lang="en-US" altLang="en-US" sz="1200" smtClean="0">
                <a:solidFill>
                  <a:srgbClr val="002060"/>
                </a:solidFill>
              </a:rPr>
              <a:pPr algn="ctr" eaLnBrk="1" hangingPunct="1"/>
              <a:t>6</a:t>
            </a:fld>
            <a:endParaRPr lang="en-US" altLang="en-US" sz="1200" dirty="0">
              <a:solidFill>
                <a:srgbClr val="002060"/>
              </a:solidFill>
            </a:endParaRPr>
          </a:p>
        </p:txBody>
      </p:sp>
    </p:spTree>
    <p:extLst>
      <p:ext uri="{BB962C8B-B14F-4D97-AF65-F5344CB8AC3E}">
        <p14:creationId xmlns:p14="http://schemas.microsoft.com/office/powerpoint/2010/main" val="367625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40068" y="53439"/>
            <a:ext cx="7803931" cy="860961"/>
          </a:xfrm>
        </p:spPr>
        <p:txBody>
          <a:bodyPr wrap="square" anchor="t"/>
          <a:lstStyle/>
          <a:p>
            <a:r>
              <a:rPr lang="en-US" altLang="en-US" dirty="0"/>
              <a:t>The Elasticity of Demand, Part 6</a:t>
            </a:r>
          </a:p>
        </p:txBody>
      </p:sp>
      <p:sp>
        <p:nvSpPr>
          <p:cNvPr id="15363" name="Content Placeholder 2"/>
          <p:cNvSpPr>
            <a:spLocks noGrp="1"/>
          </p:cNvSpPr>
          <p:nvPr>
            <p:ph idx="1"/>
          </p:nvPr>
        </p:nvSpPr>
        <p:spPr>
          <a:xfrm>
            <a:off x="277813" y="1025525"/>
            <a:ext cx="8588375" cy="4079875"/>
          </a:xfrm>
        </p:spPr>
        <p:txBody>
          <a:bodyPr/>
          <a:lstStyle/>
          <a:p>
            <a:r>
              <a:rPr lang="en-US" altLang="en-US" dirty="0"/>
              <a:t>Variety of demand curves</a:t>
            </a:r>
          </a:p>
          <a:p>
            <a:pPr lvl="1"/>
            <a:r>
              <a:rPr lang="en-US" altLang="en-US" dirty="0"/>
              <a:t>Demand is elastic</a:t>
            </a:r>
          </a:p>
          <a:p>
            <a:pPr lvl="2"/>
            <a:r>
              <a:rPr lang="en-US" altLang="en-US" dirty="0"/>
              <a:t>Price elasticity of demand &gt; 1</a:t>
            </a:r>
          </a:p>
          <a:p>
            <a:pPr lvl="1"/>
            <a:r>
              <a:rPr lang="en-US" altLang="en-US" dirty="0"/>
              <a:t>Demand is inelastic</a:t>
            </a:r>
          </a:p>
          <a:p>
            <a:pPr lvl="2"/>
            <a:r>
              <a:rPr lang="en-US" altLang="en-US" dirty="0"/>
              <a:t>Price elasticity of demand &lt; 1</a:t>
            </a:r>
          </a:p>
          <a:p>
            <a:pPr lvl="1"/>
            <a:r>
              <a:rPr lang="en-US" altLang="en-US" dirty="0"/>
              <a:t>Demand has unit elasticity</a:t>
            </a:r>
          </a:p>
          <a:p>
            <a:pPr lvl="2"/>
            <a:r>
              <a:rPr lang="en-US" altLang="en-US" dirty="0"/>
              <a:t>Price elasticity of demand = 1</a:t>
            </a:r>
          </a:p>
        </p:txBody>
      </p:sp>
      <p:sp>
        <p:nvSpPr>
          <p:cNvPr id="153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4D574F0-10D1-41AC-A629-E347A7D6968B}" type="slidenum">
              <a:rPr lang="en-US" altLang="en-US" sz="1200" smtClean="0">
                <a:solidFill>
                  <a:srgbClr val="002060"/>
                </a:solidFill>
              </a:rPr>
              <a:pPr algn="ctr" eaLnBrk="1" hangingPunct="1"/>
              <a:t>7</a:t>
            </a:fld>
            <a:endParaRPr lang="en-US" altLang="en-US" sz="1200" dirty="0">
              <a:solidFill>
                <a:srgbClr val="002060"/>
              </a:solidFill>
            </a:endParaRPr>
          </a:p>
        </p:txBody>
      </p:sp>
    </p:spTree>
    <p:extLst>
      <p:ext uri="{BB962C8B-B14F-4D97-AF65-F5344CB8AC3E}">
        <p14:creationId xmlns:p14="http://schemas.microsoft.com/office/powerpoint/2010/main" val="31312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40068" y="53439"/>
            <a:ext cx="7803931" cy="860961"/>
          </a:xfrm>
        </p:spPr>
        <p:txBody>
          <a:bodyPr wrap="square" anchor="t"/>
          <a:lstStyle/>
          <a:p>
            <a:r>
              <a:rPr lang="en-US" altLang="en-US" dirty="0"/>
              <a:t>The Elasticity of Demand, Part 7</a:t>
            </a:r>
          </a:p>
        </p:txBody>
      </p:sp>
      <p:sp>
        <p:nvSpPr>
          <p:cNvPr id="16387" name="Content Placeholder 2"/>
          <p:cNvSpPr>
            <a:spLocks noGrp="1"/>
          </p:cNvSpPr>
          <p:nvPr>
            <p:ph idx="1"/>
          </p:nvPr>
        </p:nvSpPr>
        <p:spPr>
          <a:xfrm>
            <a:off x="277813" y="1025525"/>
            <a:ext cx="8588375" cy="5146675"/>
          </a:xfrm>
        </p:spPr>
        <p:txBody>
          <a:bodyPr/>
          <a:lstStyle/>
          <a:p>
            <a:r>
              <a:rPr lang="en-US" altLang="en-US" dirty="0"/>
              <a:t>Variety of demand curves</a:t>
            </a:r>
          </a:p>
          <a:p>
            <a:pPr lvl="1"/>
            <a:r>
              <a:rPr lang="en-US" altLang="en-US" dirty="0"/>
              <a:t>Demand is perfectly inelastic</a:t>
            </a:r>
          </a:p>
          <a:p>
            <a:pPr lvl="2"/>
            <a:r>
              <a:rPr lang="en-US" altLang="en-US" dirty="0"/>
              <a:t>Price elasticity of demand = 0</a:t>
            </a:r>
          </a:p>
          <a:p>
            <a:pPr lvl="2"/>
            <a:r>
              <a:rPr lang="en-US" altLang="en-US" dirty="0"/>
              <a:t>Demand curve is vertical</a:t>
            </a:r>
          </a:p>
          <a:p>
            <a:pPr lvl="1"/>
            <a:r>
              <a:rPr lang="en-US" altLang="en-US" dirty="0"/>
              <a:t>Demand is perfectly elastic</a:t>
            </a:r>
          </a:p>
          <a:p>
            <a:pPr lvl="2"/>
            <a:r>
              <a:rPr lang="en-US" altLang="en-US" dirty="0"/>
              <a:t>Price elasticity of demand = infinity</a:t>
            </a:r>
          </a:p>
          <a:p>
            <a:pPr lvl="2"/>
            <a:r>
              <a:rPr lang="en-US" altLang="en-US" dirty="0"/>
              <a:t>Demand curve is horizontal</a:t>
            </a:r>
          </a:p>
          <a:p>
            <a:r>
              <a:rPr lang="en-US" altLang="en-US" dirty="0"/>
              <a:t>The flatter the demand curve</a:t>
            </a:r>
          </a:p>
          <a:p>
            <a:pPr lvl="1"/>
            <a:r>
              <a:rPr lang="en-US" altLang="en-US" dirty="0"/>
              <a:t>The greater the price elasticity of demand</a:t>
            </a:r>
          </a:p>
        </p:txBody>
      </p:sp>
      <p:sp>
        <p:nvSpPr>
          <p:cNvPr id="16388" name="Footer Placeholder 4"/>
          <p:cNvSpPr>
            <a:spLocks noGrp="1"/>
          </p:cNvSpPr>
          <p:nvPr>
            <p:ph type="ftr" sz="quarter" idx="11"/>
          </p:nvPr>
        </p:nvSpPr>
        <p:spPr bwMode="auto">
          <a:xfrm>
            <a:off x="4762" y="6359857"/>
            <a:ext cx="8605838"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389" name="Slide Number Placeholder 1"/>
          <p:cNvSpPr>
            <a:spLocks noGrp="1"/>
          </p:cNvSpPr>
          <p:nvPr>
            <p:ph type="sldNum" sz="quarter" idx="10"/>
          </p:nvPr>
        </p:nvSpPr>
        <p:spPr>
          <a:xfrm>
            <a:off x="8691562"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22D4DA0-EC8D-4CBE-A721-E76D714E01B6}" type="slidenum">
              <a:rPr lang="en-US" altLang="en-US" sz="1200" smtClean="0">
                <a:solidFill>
                  <a:srgbClr val="002060"/>
                </a:solidFill>
              </a:rPr>
              <a:pPr algn="ctr" eaLnBrk="1" hangingPunct="1"/>
              <a:t>8</a:t>
            </a:fld>
            <a:endParaRPr lang="en-US" altLang="en-US" sz="1200" dirty="0">
              <a:solidFill>
                <a:srgbClr val="002060"/>
              </a:solidFill>
            </a:endParaRPr>
          </a:p>
        </p:txBody>
      </p:sp>
    </p:spTree>
    <p:extLst>
      <p:ext uri="{BB962C8B-B14F-4D97-AF65-F5344CB8AC3E}">
        <p14:creationId xmlns:p14="http://schemas.microsoft.com/office/powerpoint/2010/main" val="76327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Figure 1	</a:t>
            </a:r>
            <a:r>
              <a:rPr lang="en-US" altLang="en-US" sz="2800" dirty="0"/>
              <a:t>The Price Elasticity of Demand (a, b)</a:t>
            </a:r>
          </a:p>
        </p:txBody>
      </p:sp>
      <p:sp>
        <p:nvSpPr>
          <p:cNvPr id="16" name="Text Placeholder 15"/>
          <p:cNvSpPr>
            <a:spLocks noGrp="1"/>
          </p:cNvSpPr>
          <p:nvPr>
            <p:ph type="body" sz="quarter" idx="12"/>
          </p:nvPr>
        </p:nvSpPr>
        <p:spPr>
          <a:xfrm>
            <a:off x="203200" y="5578474"/>
            <a:ext cx="8712200" cy="669925"/>
          </a:xfrm>
        </p:spPr>
        <p:txBody>
          <a:bodyPr/>
          <a:lstStyle/>
          <a:p>
            <a:r>
              <a:rPr lang="en-US" dirty="0"/>
              <a:t>The price elasticity of demand determines whether the demand curve is steep or flat.</a:t>
            </a:r>
          </a:p>
          <a:p>
            <a:r>
              <a:rPr lang="en-US" dirty="0"/>
              <a:t>Note that all percentage changes are calculated using the midpoint method.</a:t>
            </a:r>
          </a:p>
        </p:txBody>
      </p:sp>
      <p:sp>
        <p:nvSpPr>
          <p:cNvPr id="6" name="TextBox 5"/>
          <p:cNvSpPr txBox="1">
            <a:spLocks noChangeArrowheads="1"/>
          </p:cNvSpPr>
          <p:nvPr/>
        </p:nvSpPr>
        <p:spPr bwMode="auto">
          <a:xfrm>
            <a:off x="552450" y="739914"/>
            <a:ext cx="37909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AutoNum type="alphaLcParenBoth"/>
            </a:pPr>
            <a:r>
              <a:rPr lang="en-US" altLang="en-US" sz="2000" dirty="0"/>
              <a:t> Perfectly Inelastic Demand: </a:t>
            </a:r>
          </a:p>
          <a:p>
            <a:pPr eaLnBrk="1" hangingPunct="1">
              <a:buFontTx/>
              <a:buNone/>
            </a:pPr>
            <a:r>
              <a:rPr lang="en-US" altLang="en-US" sz="2000" dirty="0"/>
              <a:t>Elasticity Equals 0</a:t>
            </a:r>
          </a:p>
        </p:txBody>
      </p:sp>
      <p:pic>
        <p:nvPicPr>
          <p:cNvPr id="3074" name="Picture 2" descr="A line graph for perfectly inelastic demand, where the elasticity equals 0. The x axis is quantity. The y axis is price. On the x-intercept of 100, there is a blue vertical line labeled demand. Between the y axis points 4 and 5 dollars, there is an arrow pointing up. There are two text boxes. The first one, pointing at the up-pointing arrow, is captioned: 1. An increase in price... The second one, pointing at the Demand line, is captioned: 2. ...leaves the quantity demanded unchang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71" y="1676401"/>
            <a:ext cx="3682969" cy="3675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p:cNvSpPr txBox="1">
            <a:spLocks noChangeArrowheads="1"/>
          </p:cNvSpPr>
          <p:nvPr/>
        </p:nvSpPr>
        <p:spPr bwMode="auto">
          <a:xfrm>
            <a:off x="5089525" y="739914"/>
            <a:ext cx="38052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buFontTx/>
              <a:buNone/>
            </a:pPr>
            <a:r>
              <a:rPr lang="en-US" altLang="en-US" sz="2000" dirty="0"/>
              <a:t>(b) Inelastic Demand: Elasticity Is Less Than 1</a:t>
            </a:r>
          </a:p>
        </p:txBody>
      </p:sp>
      <p:pic>
        <p:nvPicPr>
          <p:cNvPr id="3075" name="Picture 3" descr="A line graph for inelastic demand, where the elasticity is less than 1. The x axis is quantity. The y axis is price. A blue curve with a negative slope labeled demand has two points. On the y axis, between 4 and 5 dollars, these points contain an arrow pointing up. On the x axis, between the quantities 90 and 100, there is an arrow pointing left. There are two text boxes. One pointing at the upwards-pointing arrow is captioned: 1. A 22 percent increase in price... The second one pointing at the left-pointing arrow is captioned: 2. ... leads to an 11 percent decrease in quantity dem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543" y="1676400"/>
            <a:ext cx="3659257" cy="3675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2"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1"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F433CE8D-FAEF-4717-8C09-8B2ABD7CB4E6}" type="slidenum">
              <a:rPr lang="en-US" altLang="en-US" smtClean="0">
                <a:solidFill>
                  <a:srgbClr val="002060"/>
                </a:solidFill>
              </a:rPr>
              <a:pPr algn="ctr" eaLnBrk="1" hangingPunct="1"/>
              <a:t>9</a:t>
            </a:fld>
            <a:endParaRPr lang="en-US" altLang="en-US">
              <a:solidFill>
                <a:srgbClr val="002060"/>
              </a:solidFill>
            </a:endParaRPr>
          </a:p>
        </p:txBody>
      </p:sp>
    </p:spTree>
    <p:extLst>
      <p:ext uri="{BB962C8B-B14F-4D97-AF65-F5344CB8AC3E}">
        <p14:creationId xmlns:p14="http://schemas.microsoft.com/office/powerpoint/2010/main" val="3903548701"/>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9126</TotalTime>
  <Words>4683</Words>
  <Application>Microsoft Office PowerPoint</Application>
  <PresentationFormat>On-screen Show (4:3)</PresentationFormat>
  <Paragraphs>389</Paragraphs>
  <Slides>41</Slides>
  <Notes>1</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41</vt:i4>
      </vt:variant>
    </vt:vector>
  </HeadingPairs>
  <TitlesOfParts>
    <vt:vector size="59"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Equation</vt:lpstr>
      <vt:lpstr>Elasticity and Its Application</vt:lpstr>
      <vt:lpstr>The Elasticity of Demand, Part 1</vt:lpstr>
      <vt:lpstr>The Elasticity of Demand, Part 2</vt:lpstr>
      <vt:lpstr>The Elasticity of Demand, Part 3</vt:lpstr>
      <vt:lpstr>The Elasticity of Demand, Part 4</vt:lpstr>
      <vt:lpstr>The Elasticity of Demand, Part 5</vt:lpstr>
      <vt:lpstr>The Elasticity of Demand, Part 6</vt:lpstr>
      <vt:lpstr>The Elasticity of Demand, Part 7</vt:lpstr>
      <vt:lpstr>Figure 1 The Price Elasticity of Demand (a, b)</vt:lpstr>
      <vt:lpstr>Figure 1 The Price Elasticity of Demand (c)</vt:lpstr>
      <vt:lpstr>Figure 1 The Price Elasticity of Demand (d, e)</vt:lpstr>
      <vt:lpstr>The Elasticity of Demand, Part 8</vt:lpstr>
      <vt:lpstr>Figure 2 Total Revenue</vt:lpstr>
      <vt:lpstr>Figure 3  How Total Revenue Changes When Price   Changes (a)</vt:lpstr>
      <vt:lpstr>Figure 3 How Total Revenue Changes When Price   Changes (b)</vt:lpstr>
      <vt:lpstr>The Elasticity of Demand, Part 9</vt:lpstr>
      <vt:lpstr>The Elasticity of Demand, Part 10</vt:lpstr>
      <vt:lpstr>Figure 4 Elasticity along a Linear Demand Curve </vt:lpstr>
      <vt:lpstr>Figure 4 Elasticity along a Linear Demand Curve</vt:lpstr>
      <vt:lpstr>The Elasticity of Demand, Part 11</vt:lpstr>
      <vt:lpstr>The Elasticity of Demand, Part 12</vt:lpstr>
      <vt:lpstr>The Elasticity of Demand, Part 13</vt:lpstr>
      <vt:lpstr>The Elasticity of Demand, Part 14</vt:lpstr>
      <vt:lpstr>The Elasticity of Supply, Part 1</vt:lpstr>
      <vt:lpstr>The Elasticity of Supply, Part 2</vt:lpstr>
      <vt:lpstr>The Elasticity of Supply, Part 3</vt:lpstr>
      <vt:lpstr>The Elasticity of Supply, Part 4</vt:lpstr>
      <vt:lpstr>The Elasticity of Supply, Part 5</vt:lpstr>
      <vt:lpstr>Figure 5  The Price Elasticity of Supply (a, b)</vt:lpstr>
      <vt:lpstr>Figure 5  The Price Elasticity of Supply (c)</vt:lpstr>
      <vt:lpstr>Figure 5  The Price Elasticity of Supply (d, e)</vt:lpstr>
      <vt:lpstr>The Elasticity of Supply, Part 6</vt:lpstr>
      <vt:lpstr>Figure 6 How the Price Elasticity of Supply Can Vary</vt:lpstr>
      <vt:lpstr>Three Applications, Part 1 </vt:lpstr>
      <vt:lpstr>Figure 7 An Increase in Supply in the Market for Wheat</vt:lpstr>
      <vt:lpstr>Three Applications, Part 2 </vt:lpstr>
      <vt:lpstr>Three Applications, Part 3 </vt:lpstr>
      <vt:lpstr>Figure 8 A Reduction in Supply in the World Market for Oil</vt:lpstr>
      <vt:lpstr>Three Applications, Part 4</vt:lpstr>
      <vt:lpstr>Three Applications, Part 5 </vt:lpstr>
      <vt:lpstr>Figure 9 Policies to Reduce the Use of Illegal Drugs</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254</cp:revision>
  <dcterms:created xsi:type="dcterms:W3CDTF">2016-03-16T19:41:09Z</dcterms:created>
  <dcterms:modified xsi:type="dcterms:W3CDTF">2018-05-03T19:51:53Z</dcterms:modified>
</cp:coreProperties>
</file>