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55"/>
  </p:notesMasterIdLst>
  <p:sldIdLst>
    <p:sldId id="390" r:id="rId10"/>
    <p:sldId id="346" r:id="rId11"/>
    <p:sldId id="347" r:id="rId12"/>
    <p:sldId id="348" r:id="rId13"/>
    <p:sldId id="349" r:id="rId14"/>
    <p:sldId id="350" r:id="rId15"/>
    <p:sldId id="351" r:id="rId16"/>
    <p:sldId id="352" r:id="rId17"/>
    <p:sldId id="387" r:id="rId18"/>
    <p:sldId id="353" r:id="rId19"/>
    <p:sldId id="354" r:id="rId20"/>
    <p:sldId id="355" r:id="rId21"/>
    <p:sldId id="356" r:id="rId22"/>
    <p:sldId id="357" r:id="rId23"/>
    <p:sldId id="358" r:id="rId24"/>
    <p:sldId id="359" r:id="rId25"/>
    <p:sldId id="360" r:id="rId26"/>
    <p:sldId id="388" r:id="rId27"/>
    <p:sldId id="361" r:id="rId28"/>
    <p:sldId id="362" r:id="rId29"/>
    <p:sldId id="363" r:id="rId30"/>
    <p:sldId id="364" r:id="rId31"/>
    <p:sldId id="365" r:id="rId32"/>
    <p:sldId id="366" r:id="rId33"/>
    <p:sldId id="389"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84" autoAdjust="0"/>
    <p:restoredTop sz="95065" autoAdjust="0"/>
  </p:normalViewPr>
  <p:slideViewPr>
    <p:cSldViewPr>
      <p:cViewPr varScale="1">
        <p:scale>
          <a:sx n="109" d="100"/>
          <a:sy n="109" d="100"/>
        </p:scale>
        <p:origin x="127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 Gregory Mankiw </a:t>
            </a:r>
            <a:br>
              <a:rPr lang="en-US" sz="1000" dirty="0"/>
            </a:br>
            <a:r>
              <a:rPr lang="en-US" sz="1000" dirty="0"/>
              <a:t>Principles Of Economics</a:t>
            </a:r>
            <a:br>
              <a:rPr lang="en-US" sz="1000" dirty="0"/>
            </a:br>
            <a:r>
              <a:rPr lang="en-US" sz="1000" dirty="0"/>
              <a:t>Eight Edition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F6792-DBE1-4461-97FA-F85A7B48814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4817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5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1700" y="3276600"/>
            <a:ext cx="6896100" cy="2166747"/>
          </a:xfrm>
          <a:prstGeom prst="rect">
            <a:avLst/>
          </a:prstGeom>
        </p:spPr>
        <p:txBody>
          <a:bodyPr/>
          <a:lstStyle/>
          <a:p>
            <a:pPr algn="ctr">
              <a:spcBef>
                <a:spcPct val="20000"/>
              </a:spcBef>
              <a:defRPr/>
            </a:pPr>
            <a: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Supply, Demand, and Government Policies</a:t>
            </a:r>
          </a:p>
        </p:txBody>
      </p:sp>
      <p:sp>
        <p:nvSpPr>
          <p:cNvPr id="11" name="Text Placeholder 10"/>
          <p:cNvSpPr>
            <a:spLocks noGrp="1"/>
          </p:cNvSpPr>
          <p:nvPr>
            <p:ph type="body" sz="quarter" idx="16"/>
          </p:nvPr>
        </p:nvSpPr>
        <p:spPr/>
        <p:txBody>
          <a:bodyPr/>
          <a:lstStyle/>
          <a:p>
            <a:r>
              <a:rPr lang="en-US" dirty="0"/>
              <a:t>CHAPTER </a:t>
            </a:r>
            <a:r>
              <a:rPr lang="en-US" sz="6600" dirty="0">
                <a:solidFill>
                  <a:schemeClr val="tx2"/>
                </a:solidFill>
                <a:latin typeface="Cambria Math" panose="02040503050406030204" pitchFamily="18" charset="0"/>
                <a:ea typeface="Cambria Math" panose="02040503050406030204" pitchFamily="18" charset="0"/>
              </a:rPr>
              <a:t>6</a:t>
            </a:r>
          </a:p>
        </p:txBody>
      </p:sp>
      <p:sp>
        <p:nvSpPr>
          <p:cNvPr id="5" name="Footer Placeholder 4"/>
          <p:cNvSpPr>
            <a:spLocks noGrp="1"/>
          </p:cNvSpPr>
          <p:nvPr>
            <p:ph type="ft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Arial" pitchFamily="34"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a:xfrm>
            <a:off x="8610600" y="6484939"/>
            <a:ext cx="533400" cy="37306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BCAE2A-3771-4BE5-9C85-74C66AABFB75}" type="slidenum">
              <a:rPr kumimoji="0" lang="en-US" sz="12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76841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a:xfrm>
            <a:off x="506413" y="0"/>
            <a:ext cx="8450262" cy="1066799"/>
          </a:xfrm>
        </p:spPr>
        <p:txBody>
          <a:bodyPr anchor="t"/>
          <a:lstStyle/>
          <a:p>
            <a:r>
              <a:rPr lang="en-US" altLang="en-US" sz="3200" dirty="0"/>
              <a:t>Rent control in the short run and the long run,</a:t>
            </a:r>
            <a:r>
              <a:rPr lang="en-US" altLang="en-US" sz="3200" baseline="0" dirty="0"/>
              <a:t> </a:t>
            </a:r>
            <a:r>
              <a:rPr lang="en-US" altLang="en-US" sz="3200" dirty="0"/>
              <a:t>Part 1</a:t>
            </a:r>
          </a:p>
        </p:txBody>
      </p:sp>
      <p:sp>
        <p:nvSpPr>
          <p:cNvPr id="17411" name="Content Placeholder 1"/>
          <p:cNvSpPr>
            <a:spLocks noGrp="1"/>
          </p:cNvSpPr>
          <p:nvPr>
            <p:ph idx="1"/>
          </p:nvPr>
        </p:nvSpPr>
        <p:spPr>
          <a:xfrm>
            <a:off x="498475" y="1447800"/>
            <a:ext cx="8458200" cy="4572000"/>
          </a:xfrm>
        </p:spPr>
        <p:txBody>
          <a:bodyPr/>
          <a:lstStyle/>
          <a:p>
            <a:r>
              <a:rPr lang="en-US" altLang="en-US" dirty="0"/>
              <a:t>Price ceiling: rent control</a:t>
            </a:r>
          </a:p>
          <a:p>
            <a:pPr lvl="1"/>
            <a:r>
              <a:rPr lang="en-US" altLang="en-US" dirty="0"/>
              <a:t>Local government places a ceiling on rents</a:t>
            </a:r>
          </a:p>
          <a:p>
            <a:pPr lvl="1"/>
            <a:r>
              <a:rPr lang="en-US" altLang="en-US" dirty="0"/>
              <a:t>Goal: to help the poor</a:t>
            </a:r>
          </a:p>
          <a:p>
            <a:pPr lvl="2"/>
            <a:r>
              <a:rPr lang="en-US" altLang="en-US" dirty="0"/>
              <a:t>Making housing more affordable</a:t>
            </a:r>
          </a:p>
          <a:p>
            <a:pPr lvl="1"/>
            <a:r>
              <a:rPr lang="en-US" altLang="en-US" dirty="0"/>
              <a:t>Critique</a:t>
            </a:r>
          </a:p>
          <a:p>
            <a:pPr lvl="2"/>
            <a:r>
              <a:rPr lang="en-US" altLang="en-US" dirty="0"/>
              <a:t>Highly inefficient way to help the poor raise their standard of living</a:t>
            </a:r>
          </a:p>
        </p:txBody>
      </p:sp>
      <p:sp>
        <p:nvSpPr>
          <p:cNvPr id="17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7413"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F0E52962-98EB-43A5-A38A-20AA1C47B301}" type="slidenum">
              <a:rPr lang="en-US" altLang="en-US" sz="1200" smtClean="0">
                <a:solidFill>
                  <a:srgbClr val="002060"/>
                </a:solidFill>
              </a:rPr>
              <a:pPr algn="ctr" eaLnBrk="1" hangingPunct="1"/>
              <a:t>10</a:t>
            </a:fld>
            <a:endParaRPr lang="en-US" altLang="en-US" sz="1200" dirty="0">
              <a:solidFill>
                <a:srgbClr val="002060"/>
              </a:solidFill>
            </a:endParaRPr>
          </a:p>
        </p:txBody>
      </p:sp>
    </p:spTree>
    <p:extLst>
      <p:ext uri="{BB962C8B-B14F-4D97-AF65-F5344CB8AC3E}">
        <p14:creationId xmlns:p14="http://schemas.microsoft.com/office/powerpoint/2010/main" val="65697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a:xfrm>
            <a:off x="506413" y="0"/>
            <a:ext cx="8450262" cy="1143000"/>
          </a:xfrm>
        </p:spPr>
        <p:txBody>
          <a:bodyPr anchor="t"/>
          <a:lstStyle/>
          <a:p>
            <a:r>
              <a:rPr lang="en-US" altLang="en-US" sz="3200" dirty="0"/>
              <a:t>Rent control in the short run and the long run,</a:t>
            </a:r>
            <a:r>
              <a:rPr lang="en-US" altLang="en-US" sz="3200" baseline="0" dirty="0"/>
              <a:t> </a:t>
            </a:r>
            <a:r>
              <a:rPr lang="en-US" altLang="en-US" sz="3200" dirty="0"/>
              <a:t>Part 2</a:t>
            </a:r>
          </a:p>
        </p:txBody>
      </p:sp>
      <p:sp>
        <p:nvSpPr>
          <p:cNvPr id="18435" name="Content Placeholder 1"/>
          <p:cNvSpPr>
            <a:spLocks noGrp="1"/>
          </p:cNvSpPr>
          <p:nvPr>
            <p:ph idx="1"/>
          </p:nvPr>
        </p:nvSpPr>
        <p:spPr>
          <a:xfrm>
            <a:off x="434009" y="1295400"/>
            <a:ext cx="8458200" cy="3654778"/>
          </a:xfrm>
        </p:spPr>
        <p:txBody>
          <a:bodyPr/>
          <a:lstStyle/>
          <a:p>
            <a:r>
              <a:rPr lang="en-US" altLang="en-US" dirty="0"/>
              <a:t>Adverse effects in the short run</a:t>
            </a:r>
          </a:p>
          <a:p>
            <a:pPr lvl="1"/>
            <a:r>
              <a:rPr lang="en-US" altLang="en-US" dirty="0"/>
              <a:t>Supply and demand for housing are inelastic in the short run</a:t>
            </a:r>
          </a:p>
          <a:p>
            <a:pPr lvl="1"/>
            <a:r>
              <a:rPr lang="en-US" altLang="en-US" dirty="0"/>
              <a:t>Small shortage</a:t>
            </a:r>
          </a:p>
          <a:p>
            <a:pPr lvl="1"/>
            <a:r>
              <a:rPr lang="en-US" altLang="en-US" dirty="0"/>
              <a:t>Reduced rents</a:t>
            </a:r>
          </a:p>
        </p:txBody>
      </p:sp>
      <p:sp>
        <p:nvSpPr>
          <p:cNvPr id="184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37"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FF4AFE89-FFB8-4575-8C0B-CBC02EEF0F74}" type="slidenum">
              <a:rPr lang="en-US" altLang="en-US" sz="1200" smtClean="0">
                <a:solidFill>
                  <a:srgbClr val="002060"/>
                </a:solidFill>
              </a:rPr>
              <a:pPr algn="ctr" eaLnBrk="1" hangingPunct="1"/>
              <a:t>11</a:t>
            </a:fld>
            <a:endParaRPr lang="en-US" altLang="en-US" sz="1200" dirty="0">
              <a:solidFill>
                <a:srgbClr val="002060"/>
              </a:solidFill>
            </a:endParaRPr>
          </a:p>
        </p:txBody>
      </p:sp>
    </p:spTree>
    <p:extLst>
      <p:ext uri="{BB962C8B-B14F-4D97-AF65-F5344CB8AC3E}">
        <p14:creationId xmlns:p14="http://schemas.microsoft.com/office/powerpoint/2010/main" val="390997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a:xfrm>
            <a:off x="506413" y="0"/>
            <a:ext cx="8450262" cy="1066800"/>
          </a:xfrm>
        </p:spPr>
        <p:txBody>
          <a:bodyPr anchor="t"/>
          <a:lstStyle/>
          <a:p>
            <a:r>
              <a:rPr lang="en-US" altLang="en-US" dirty="0"/>
              <a:t>Rent control in the short run and the long run,</a:t>
            </a:r>
            <a:r>
              <a:rPr lang="en-US" altLang="en-US" baseline="0" dirty="0"/>
              <a:t> </a:t>
            </a:r>
            <a:r>
              <a:rPr lang="en-US" altLang="en-US" dirty="0"/>
              <a:t>Part 3</a:t>
            </a:r>
          </a:p>
        </p:txBody>
      </p:sp>
      <p:sp>
        <p:nvSpPr>
          <p:cNvPr id="19459" name="Content Placeholder 1"/>
          <p:cNvSpPr>
            <a:spLocks noGrp="1"/>
          </p:cNvSpPr>
          <p:nvPr>
            <p:ph idx="1"/>
          </p:nvPr>
        </p:nvSpPr>
        <p:spPr>
          <a:xfrm>
            <a:off x="293066" y="1143000"/>
            <a:ext cx="8458200" cy="4998906"/>
          </a:xfrm>
        </p:spPr>
        <p:txBody>
          <a:bodyPr/>
          <a:lstStyle/>
          <a:p>
            <a:r>
              <a:rPr lang="en-US" altLang="en-US" dirty="0"/>
              <a:t>Adverse effects in the long run</a:t>
            </a:r>
          </a:p>
          <a:p>
            <a:pPr lvl="1"/>
            <a:r>
              <a:rPr lang="en-US" altLang="en-US" dirty="0"/>
              <a:t>Supply and demand are more elastic </a:t>
            </a:r>
          </a:p>
          <a:p>
            <a:pPr lvl="1"/>
            <a:r>
              <a:rPr lang="en-US" altLang="en-US" dirty="0"/>
              <a:t>Landlords </a:t>
            </a:r>
          </a:p>
          <a:p>
            <a:pPr lvl="2"/>
            <a:r>
              <a:rPr lang="en-US" altLang="en-US" dirty="0"/>
              <a:t>Are not building new apartments</a:t>
            </a:r>
          </a:p>
          <a:p>
            <a:pPr lvl="2"/>
            <a:r>
              <a:rPr lang="en-US" altLang="en-US" dirty="0"/>
              <a:t>Are failing to maintain existing ones</a:t>
            </a:r>
          </a:p>
          <a:p>
            <a:pPr lvl="1"/>
            <a:r>
              <a:rPr lang="en-US" altLang="en-US" dirty="0"/>
              <a:t>People</a:t>
            </a:r>
          </a:p>
          <a:p>
            <a:pPr lvl="2"/>
            <a:r>
              <a:rPr lang="en-US" altLang="en-US" dirty="0"/>
              <a:t>Find their own apartments</a:t>
            </a:r>
          </a:p>
          <a:p>
            <a:pPr lvl="2"/>
            <a:r>
              <a:rPr lang="en-US" altLang="en-US" dirty="0"/>
              <a:t>Induce more people to move into a city </a:t>
            </a:r>
          </a:p>
          <a:p>
            <a:pPr lvl="1"/>
            <a:r>
              <a:rPr lang="en-US" altLang="en-US" dirty="0"/>
              <a:t>Large shortage of housing</a:t>
            </a: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61"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1740EE4A-7875-4DE3-8A84-162FEB5A7261}" type="slidenum">
              <a:rPr lang="en-US" altLang="en-US" sz="1200" smtClean="0">
                <a:solidFill>
                  <a:srgbClr val="002060"/>
                </a:solidFill>
              </a:rPr>
              <a:pPr algn="ctr" eaLnBrk="1" hangingPunct="1"/>
              <a:t>12</a:t>
            </a:fld>
            <a:endParaRPr lang="en-US" altLang="en-US" sz="1200" dirty="0">
              <a:solidFill>
                <a:srgbClr val="002060"/>
              </a:solidFill>
            </a:endParaRPr>
          </a:p>
        </p:txBody>
      </p:sp>
    </p:spTree>
    <p:extLst>
      <p:ext uri="{BB962C8B-B14F-4D97-AF65-F5344CB8AC3E}">
        <p14:creationId xmlns:p14="http://schemas.microsoft.com/office/powerpoint/2010/main" val="1832156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a:spLocks noGrp="1"/>
          </p:cNvSpPr>
          <p:nvPr>
            <p:ph type="title"/>
          </p:nvPr>
        </p:nvSpPr>
        <p:spPr>
          <a:xfrm>
            <a:off x="506413" y="0"/>
            <a:ext cx="8450262" cy="1066800"/>
          </a:xfrm>
        </p:spPr>
        <p:txBody>
          <a:bodyPr anchor="t"/>
          <a:lstStyle/>
          <a:p>
            <a:r>
              <a:rPr lang="en-US" altLang="en-US" dirty="0"/>
              <a:t>Rent control in the short run and the long run,</a:t>
            </a:r>
            <a:r>
              <a:rPr lang="en-US" altLang="en-US" baseline="0" dirty="0"/>
              <a:t> </a:t>
            </a:r>
            <a:r>
              <a:rPr lang="en-US" altLang="en-US" dirty="0"/>
              <a:t>Part 4</a:t>
            </a:r>
          </a:p>
        </p:txBody>
      </p:sp>
      <p:sp>
        <p:nvSpPr>
          <p:cNvPr id="20483" name="Content Placeholder 1"/>
          <p:cNvSpPr>
            <a:spLocks noGrp="1"/>
          </p:cNvSpPr>
          <p:nvPr>
            <p:ph idx="1"/>
          </p:nvPr>
        </p:nvSpPr>
        <p:spPr>
          <a:xfrm>
            <a:off x="304800" y="1295400"/>
            <a:ext cx="8458200" cy="4797777"/>
          </a:xfrm>
        </p:spPr>
        <p:txBody>
          <a:bodyPr/>
          <a:lstStyle/>
          <a:p>
            <a:r>
              <a:rPr lang="en-US" altLang="en-US" sz="3200" dirty="0"/>
              <a:t>Adverse effects in the long run</a:t>
            </a:r>
          </a:p>
          <a:p>
            <a:pPr lvl="1"/>
            <a:r>
              <a:rPr lang="en-US" altLang="en-US" sz="2800" dirty="0"/>
              <a:t>Rationing mechanisms</a:t>
            </a:r>
          </a:p>
          <a:p>
            <a:pPr lvl="2"/>
            <a:r>
              <a:rPr lang="en-US" altLang="en-US" sz="2400" dirty="0"/>
              <a:t>Long waiting lists</a:t>
            </a:r>
          </a:p>
          <a:p>
            <a:pPr lvl="2"/>
            <a:r>
              <a:rPr lang="en-US" altLang="en-US" sz="2400" dirty="0"/>
              <a:t>Preference to tenants without children</a:t>
            </a:r>
          </a:p>
          <a:p>
            <a:pPr lvl="2"/>
            <a:r>
              <a:rPr lang="en-US" altLang="en-US" sz="2400" dirty="0"/>
              <a:t>Discriminate on the basis of race</a:t>
            </a:r>
          </a:p>
          <a:p>
            <a:pPr lvl="2"/>
            <a:r>
              <a:rPr lang="en-US" altLang="en-US" sz="2400" dirty="0"/>
              <a:t>Bribes to building superintendents</a:t>
            </a:r>
          </a:p>
          <a:p>
            <a:r>
              <a:rPr lang="en-US" altLang="en-US" sz="3200" dirty="0"/>
              <a:t>People respond to incentives</a:t>
            </a:r>
          </a:p>
          <a:p>
            <a:pPr lvl="1"/>
            <a:r>
              <a:rPr lang="en-US" altLang="en-US" sz="2800" dirty="0"/>
              <a:t>Free markets</a:t>
            </a:r>
          </a:p>
          <a:p>
            <a:pPr lvl="2"/>
            <a:r>
              <a:rPr lang="en-US" altLang="en-US" sz="2400" dirty="0"/>
              <a:t>Landlords – clean and safe buildings</a:t>
            </a:r>
          </a:p>
          <a:p>
            <a:pPr lvl="2"/>
            <a:r>
              <a:rPr lang="en-US" altLang="en-US" sz="2400" dirty="0"/>
              <a:t>Higher prices</a:t>
            </a:r>
          </a:p>
        </p:txBody>
      </p:sp>
      <p:sp>
        <p:nvSpPr>
          <p:cNvPr id="204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485" name="Slide Number Placeholder 1"/>
          <p:cNvSpPr>
            <a:spLocks noGrp="1"/>
          </p:cNvSpPr>
          <p:nvPr>
            <p:ph type="sldNum" sz="quarter" idx="10"/>
          </p:nvPr>
        </p:nvSpPr>
        <p:spPr>
          <a:xfrm>
            <a:off x="8763000" y="6467475"/>
            <a:ext cx="3810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A6BBA026-50B8-4422-82D1-2A2FB440A0B6}" type="slidenum">
              <a:rPr lang="en-US" altLang="en-US" sz="1200" smtClean="0">
                <a:solidFill>
                  <a:srgbClr val="002060"/>
                </a:solidFill>
              </a:rPr>
              <a:pPr algn="ctr" eaLnBrk="1" hangingPunct="1"/>
              <a:t>13</a:t>
            </a:fld>
            <a:endParaRPr lang="en-US" altLang="en-US" sz="1200" dirty="0">
              <a:solidFill>
                <a:srgbClr val="002060"/>
              </a:solidFill>
            </a:endParaRPr>
          </a:p>
        </p:txBody>
      </p:sp>
    </p:spTree>
    <p:extLst>
      <p:ext uri="{BB962C8B-B14F-4D97-AF65-F5344CB8AC3E}">
        <p14:creationId xmlns:p14="http://schemas.microsoft.com/office/powerpoint/2010/main" val="94092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p:nvPr>
        </p:nvSpPr>
        <p:spPr>
          <a:xfrm>
            <a:off x="506413" y="0"/>
            <a:ext cx="8450262" cy="1066800"/>
          </a:xfrm>
        </p:spPr>
        <p:txBody>
          <a:bodyPr anchor="t"/>
          <a:lstStyle/>
          <a:p>
            <a:r>
              <a:rPr lang="en-US" altLang="en-US" dirty="0"/>
              <a:t>Rent control in the short run and the long run,</a:t>
            </a:r>
            <a:r>
              <a:rPr lang="en-US" altLang="en-US" baseline="0" dirty="0"/>
              <a:t> </a:t>
            </a:r>
            <a:r>
              <a:rPr lang="en-US" altLang="en-US" dirty="0"/>
              <a:t>Part 5</a:t>
            </a:r>
          </a:p>
        </p:txBody>
      </p:sp>
      <p:sp>
        <p:nvSpPr>
          <p:cNvPr id="21507" name="Content Placeholder 1"/>
          <p:cNvSpPr>
            <a:spLocks noGrp="1"/>
          </p:cNvSpPr>
          <p:nvPr>
            <p:ph idx="1"/>
          </p:nvPr>
        </p:nvSpPr>
        <p:spPr>
          <a:xfrm>
            <a:off x="471971" y="1219200"/>
            <a:ext cx="8458200" cy="4721578"/>
          </a:xfrm>
        </p:spPr>
        <p:txBody>
          <a:bodyPr/>
          <a:lstStyle/>
          <a:p>
            <a:r>
              <a:rPr lang="en-US" altLang="en-US" dirty="0"/>
              <a:t>People respond to incentives</a:t>
            </a:r>
          </a:p>
          <a:p>
            <a:pPr lvl="1"/>
            <a:r>
              <a:rPr lang="en-US" altLang="en-US" dirty="0"/>
              <a:t>Rent control</a:t>
            </a:r>
          </a:p>
          <a:p>
            <a:pPr lvl="2"/>
            <a:r>
              <a:rPr lang="en-US" altLang="en-US" dirty="0"/>
              <a:t>Shortages and waiting lists</a:t>
            </a:r>
          </a:p>
          <a:p>
            <a:pPr lvl="2"/>
            <a:r>
              <a:rPr lang="en-US" altLang="en-US" dirty="0"/>
              <a:t>Landlords lose their incentive to respond to tenants’ concerns</a:t>
            </a:r>
          </a:p>
          <a:p>
            <a:pPr lvl="2"/>
            <a:r>
              <a:rPr lang="en-US" altLang="en-US" dirty="0"/>
              <a:t>Tenants get lower rents and lower-quality housing</a:t>
            </a:r>
          </a:p>
          <a:p>
            <a:r>
              <a:rPr lang="en-US" altLang="en-US" dirty="0"/>
              <a:t>Policymakers – additional regulations</a:t>
            </a:r>
          </a:p>
          <a:p>
            <a:pPr lvl="1"/>
            <a:r>
              <a:rPr lang="en-US" altLang="en-US" dirty="0"/>
              <a:t>Difficult and costly to enforce</a:t>
            </a:r>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9" name="Slide Number Placeholder 1"/>
          <p:cNvSpPr>
            <a:spLocks noGrp="1"/>
          </p:cNvSpPr>
          <p:nvPr>
            <p:ph type="sldNum" sz="quarter" idx="10"/>
          </p:nvPr>
        </p:nvSpPr>
        <p:spPr>
          <a:xfrm>
            <a:off x="8763000" y="6467475"/>
            <a:ext cx="3810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6413D0B1-B118-46E0-847B-B9B0D94EB544}" type="slidenum">
              <a:rPr lang="en-US" altLang="en-US" sz="1200" smtClean="0">
                <a:solidFill>
                  <a:srgbClr val="002060"/>
                </a:solidFill>
              </a:rPr>
              <a:pPr algn="ctr" eaLnBrk="1" hangingPunct="1"/>
              <a:t>14</a:t>
            </a:fld>
            <a:endParaRPr lang="en-US" altLang="en-US" sz="1200" dirty="0">
              <a:solidFill>
                <a:srgbClr val="002060"/>
              </a:solidFill>
            </a:endParaRPr>
          </a:p>
        </p:txBody>
      </p:sp>
    </p:spTree>
    <p:extLst>
      <p:ext uri="{BB962C8B-B14F-4D97-AF65-F5344CB8AC3E}">
        <p14:creationId xmlns:p14="http://schemas.microsoft.com/office/powerpoint/2010/main" val="198599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01613" y="0"/>
            <a:ext cx="8922544" cy="444500"/>
          </a:xfrm>
        </p:spPr>
        <p:txBody>
          <a:bodyPr/>
          <a:lstStyle/>
          <a:p>
            <a:r>
              <a:rPr lang="en-US" altLang="en-US" sz="3200" dirty="0"/>
              <a:t>Figure 3</a:t>
            </a:r>
            <a:r>
              <a:rPr lang="en-US" altLang="en-US" sz="2800" dirty="0"/>
              <a:t>	Rent Control in Short Run and in Long Run</a:t>
            </a:r>
          </a:p>
        </p:txBody>
      </p:sp>
      <p:sp>
        <p:nvSpPr>
          <p:cNvPr id="3" name="Text Placeholder 2"/>
          <p:cNvSpPr>
            <a:spLocks noGrp="1"/>
          </p:cNvSpPr>
          <p:nvPr>
            <p:ph type="body" sz="quarter" idx="12"/>
          </p:nvPr>
        </p:nvSpPr>
        <p:spPr>
          <a:xfrm>
            <a:off x="0" y="4817046"/>
            <a:ext cx="9144000" cy="1314451"/>
          </a:xfrm>
        </p:spPr>
        <p:txBody>
          <a:bodyPr/>
          <a:lstStyle/>
          <a:p>
            <a:r>
              <a:rPr lang="en-US" dirty="0"/>
              <a:t>Panel (a) shows the short-run effects of rent control: Because the supply and demand curves for apartments are relatively inelastic, the price ceiling imposed by a rent-control law causes only a small shortage of housing. </a:t>
            </a:r>
          </a:p>
          <a:p>
            <a:r>
              <a:rPr lang="en-US" dirty="0"/>
              <a:t>Panel (b) shows the long-run effects of rent control: Because the supply and demand curves for apartments are more elastic, rent control causes a large shortage.</a:t>
            </a:r>
          </a:p>
        </p:txBody>
      </p:sp>
      <p:pic>
        <p:nvPicPr>
          <p:cNvPr id="19" name="Picture 18" descr="Two supply and demand line graphs with quantity of apartments on the x axis and rental price of apartment on the y axis. Panel A is a supply and demand graph of rent control in the short run (supply and demand are inelastic). A vertical line represents Supply. A steep, negatively sloped line represents demand. A horizontal line represents controlled rent price. The supply and demand lines intersect above the controlled rent line. The distance between where the demand line and supply line intersect the controlled rent line represents the shortage. Panel B is a supply and demand graph of rent control in the long run (supply and demand are elastic). Now, the supply line has a more shallow, positive slope, and the demand line has a more shallow, negative slope. The controlled rent price line is horizontal. The shortage, the distance between where supply and demand intersect the controlled rent line, is very large."/>
          <p:cNvPicPr>
            <a:picLocks noChangeAspect="1"/>
          </p:cNvPicPr>
          <p:nvPr/>
        </p:nvPicPr>
        <p:blipFill>
          <a:blip r:embed="rId2"/>
          <a:stretch>
            <a:fillRect/>
          </a:stretch>
        </p:blipFill>
        <p:spPr>
          <a:xfrm>
            <a:off x="261937" y="609600"/>
            <a:ext cx="8091488" cy="4128471"/>
          </a:xfrm>
          <a:prstGeom prst="rect">
            <a:avLst/>
          </a:prstGeom>
        </p:spPr>
      </p:pic>
      <p:sp>
        <p:nvSpPr>
          <p:cNvPr id="22531"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52"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DC5ADA1B-39E6-4A73-8606-649AE7492EEF}" type="slidenum">
              <a:rPr lang="en-US" altLang="en-US" smtClean="0">
                <a:solidFill>
                  <a:srgbClr val="002060"/>
                </a:solidFill>
              </a:rPr>
              <a:pPr algn="ctr" eaLnBrk="1" hangingPunct="1"/>
              <a:t>15</a:t>
            </a:fld>
            <a:endParaRPr lang="en-US" altLang="en-US" dirty="0">
              <a:solidFill>
                <a:srgbClr val="002060"/>
              </a:solidFill>
            </a:endParaRPr>
          </a:p>
        </p:txBody>
      </p:sp>
    </p:spTree>
    <p:extLst>
      <p:ext uri="{BB962C8B-B14F-4D97-AF65-F5344CB8AC3E}">
        <p14:creationId xmlns:p14="http://schemas.microsoft.com/office/powerpoint/2010/main" val="4201840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049338" y="101600"/>
            <a:ext cx="8094662" cy="860425"/>
          </a:xfrm>
        </p:spPr>
        <p:txBody>
          <a:bodyPr wrap="square" anchor="t"/>
          <a:lstStyle/>
          <a:p>
            <a:r>
              <a:rPr lang="en-US" altLang="en-US" dirty="0"/>
              <a:t>Controls on Prices,</a:t>
            </a:r>
            <a:r>
              <a:rPr lang="en-US" altLang="en-US" baseline="0" dirty="0"/>
              <a:t> </a:t>
            </a:r>
            <a:r>
              <a:rPr lang="en-US" altLang="en-US" dirty="0"/>
              <a:t>Part 4</a:t>
            </a:r>
          </a:p>
        </p:txBody>
      </p:sp>
      <p:sp>
        <p:nvSpPr>
          <p:cNvPr id="23555" name="Content Placeholder 2"/>
          <p:cNvSpPr>
            <a:spLocks noGrp="1"/>
          </p:cNvSpPr>
          <p:nvPr>
            <p:ph idx="1"/>
          </p:nvPr>
        </p:nvSpPr>
        <p:spPr>
          <a:xfrm>
            <a:off x="277813" y="1025525"/>
            <a:ext cx="8588375" cy="4994275"/>
          </a:xfrm>
        </p:spPr>
        <p:txBody>
          <a:bodyPr/>
          <a:lstStyle/>
          <a:p>
            <a:pPr marL="0" indent="0">
              <a:buFontTx/>
              <a:buNone/>
            </a:pPr>
            <a:r>
              <a:rPr lang="en-US" altLang="en-US" dirty="0"/>
              <a:t>How </a:t>
            </a:r>
            <a:r>
              <a:rPr lang="en-US" altLang="en-US" u="sng" dirty="0"/>
              <a:t>price floors </a:t>
            </a:r>
            <a:r>
              <a:rPr lang="en-US" altLang="en-US" dirty="0"/>
              <a:t>affect market outcomes</a:t>
            </a:r>
          </a:p>
          <a:p>
            <a:pPr lvl="1"/>
            <a:r>
              <a:rPr lang="en-US" altLang="en-US" dirty="0"/>
              <a:t>Not binding</a:t>
            </a:r>
          </a:p>
          <a:p>
            <a:pPr lvl="2"/>
            <a:r>
              <a:rPr lang="en-US" altLang="en-US" dirty="0"/>
              <a:t>Set below the equilibrium price</a:t>
            </a:r>
          </a:p>
          <a:p>
            <a:pPr lvl="2"/>
            <a:r>
              <a:rPr lang="en-US" altLang="en-US" dirty="0"/>
              <a:t>No effect on the market</a:t>
            </a:r>
          </a:p>
          <a:p>
            <a:pPr lvl="1"/>
            <a:r>
              <a:rPr lang="en-US" altLang="en-US" dirty="0"/>
              <a:t>Binding constraint</a:t>
            </a:r>
          </a:p>
          <a:p>
            <a:pPr lvl="2"/>
            <a:r>
              <a:rPr lang="en-US" altLang="en-US" dirty="0"/>
              <a:t>Set above the equilibrium price: </a:t>
            </a:r>
            <a:r>
              <a:rPr lang="en-US" altLang="en-US" u="sng" dirty="0"/>
              <a:t>Surplus </a:t>
            </a:r>
          </a:p>
          <a:p>
            <a:pPr lvl="2"/>
            <a:r>
              <a:rPr lang="en-US" altLang="en-US" dirty="0"/>
              <a:t>Some sellers are unable to sell what they want </a:t>
            </a:r>
          </a:p>
          <a:p>
            <a:pPr lvl="2"/>
            <a:r>
              <a:rPr lang="en-US" altLang="en-US" dirty="0"/>
              <a:t>Rationing mechanisms: not desirable</a:t>
            </a: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355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3F18D95-F581-47CD-85AD-A2B3F2BF47BA}" type="slidenum">
              <a:rPr lang="en-US" altLang="en-US" sz="1200" smtClean="0">
                <a:solidFill>
                  <a:srgbClr val="002060"/>
                </a:solidFill>
              </a:rPr>
              <a:pPr algn="ctr" eaLnBrk="1" hangingPunct="1"/>
              <a:t>16</a:t>
            </a:fld>
            <a:endParaRPr lang="en-US" altLang="en-US" sz="1200" dirty="0">
              <a:solidFill>
                <a:srgbClr val="002060"/>
              </a:solidFill>
            </a:endParaRPr>
          </a:p>
        </p:txBody>
      </p:sp>
    </p:spTree>
    <p:extLst>
      <p:ext uri="{BB962C8B-B14F-4D97-AF65-F5344CB8AC3E}">
        <p14:creationId xmlns:p14="http://schemas.microsoft.com/office/powerpoint/2010/main" val="4175581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Figure 4	</a:t>
            </a:r>
            <a:r>
              <a:rPr lang="en-US" altLang="en-US" sz="2800" dirty="0"/>
              <a:t>A Market with a Price Floor</a:t>
            </a:r>
          </a:p>
        </p:txBody>
      </p:sp>
      <p:sp>
        <p:nvSpPr>
          <p:cNvPr id="3" name="Text Placeholder 2"/>
          <p:cNvSpPr>
            <a:spLocks noGrp="1"/>
          </p:cNvSpPr>
          <p:nvPr>
            <p:ph type="body" sz="quarter" idx="12"/>
          </p:nvPr>
        </p:nvSpPr>
        <p:spPr>
          <a:xfrm>
            <a:off x="197443" y="4395936"/>
            <a:ext cx="8824913" cy="1571625"/>
          </a:xfrm>
        </p:spPr>
        <p:txBody>
          <a:bodyPr/>
          <a:lstStyle/>
          <a:p>
            <a:r>
              <a:rPr lang="en-US" dirty="0"/>
              <a:t>In panel (a), the government imposes a price floor of $2. Because this is below the equilibrium price of $3, the price floor has no effect. The market price adjusts to balance supply and demand. At the equilibrium, quantity supplied and quantity demanded both equal 100 cones. </a:t>
            </a:r>
          </a:p>
          <a:p>
            <a:r>
              <a:rPr lang="en-US" dirty="0"/>
              <a:t>In panel (b), the government imposes a price floor of $4, which is above the equilibrium price of $3. Therefore, the market price equals $4. Because 120 cones are supplied at this price and only 80 are demanded, there is a surplus of 40 cones.</a:t>
            </a:r>
          </a:p>
        </p:txBody>
      </p:sp>
      <p:pic>
        <p:nvPicPr>
          <p:cNvPr id="13" name="Picture 12" descr="Two line graphs with quantity of ice cream cones on the x axis and price of ice cream cones on the y axis. Panel A is a supply and demand graph of a price floor that is not binding. The x axis is from 0 to 100 and the y axis is from 0 to $3. The negatively sloped demand line and the positively sloped supply line intersect at 100 ice cream cones (equilibrium quantity) and 3 dollars (equilibrium price). The price floor is represented by a horizontal line at 2 dollars. Panel B is a supply and demand graph of a price floor that is binding. The x axis is from 0 to 120 and the y axis is from 0 to $4. The supply and demand lines intersect at an equilibrium price of 3 dollars. However, the price floor is now set at 4 dollars, represented by a horizontal line. Demand intersects the price floor at a quantity of 80 cones (quantity demanded). Supply intersects the price floor at 120 cones (quantity supplied). The difference between the quantity supplied and the quantity demanded is the surplus. "/>
          <p:cNvPicPr>
            <a:picLocks noChangeAspect="1"/>
          </p:cNvPicPr>
          <p:nvPr/>
        </p:nvPicPr>
        <p:blipFill>
          <a:blip r:embed="rId2"/>
          <a:stretch>
            <a:fillRect/>
          </a:stretch>
        </p:blipFill>
        <p:spPr>
          <a:xfrm>
            <a:off x="685800" y="685800"/>
            <a:ext cx="7248525" cy="3468836"/>
          </a:xfrm>
          <a:prstGeom prst="rect">
            <a:avLst/>
          </a:prstGeom>
        </p:spPr>
      </p:pic>
      <p:sp>
        <p:nvSpPr>
          <p:cNvPr id="24579"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609"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328FF727-7344-42F9-9C66-1817784D9E9C}" type="slidenum">
              <a:rPr lang="en-US" altLang="en-US" smtClean="0">
                <a:solidFill>
                  <a:srgbClr val="002060"/>
                </a:solidFill>
              </a:rPr>
              <a:pPr algn="ctr" eaLnBrk="1" hangingPunct="1"/>
              <a:t>17</a:t>
            </a:fld>
            <a:endParaRPr lang="en-US" altLang="en-US" dirty="0">
              <a:solidFill>
                <a:srgbClr val="002060"/>
              </a:solidFill>
            </a:endParaRPr>
          </a:p>
        </p:txBody>
      </p:sp>
    </p:spTree>
    <p:extLst>
      <p:ext uri="{BB962C8B-B14F-4D97-AF65-F5344CB8AC3E}">
        <p14:creationId xmlns:p14="http://schemas.microsoft.com/office/powerpoint/2010/main" val="589989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413" y="1"/>
            <a:ext cx="8450262" cy="542926"/>
          </a:xfrm>
        </p:spPr>
        <p:txBody>
          <a:bodyPr/>
          <a:lstStyle/>
          <a:p>
            <a:r>
              <a:rPr lang="en-US" dirty="0"/>
              <a:t>ASK THE EXPERTS,</a:t>
            </a:r>
            <a:r>
              <a:rPr lang="en-US" baseline="0" dirty="0"/>
              <a:t> </a:t>
            </a:r>
            <a:r>
              <a:rPr lang="en-US" altLang="en-US" dirty="0"/>
              <a:t>Part 2</a:t>
            </a:r>
            <a:endParaRPr lang="en-US" dirty="0"/>
          </a:p>
        </p:txBody>
      </p:sp>
      <p:sp>
        <p:nvSpPr>
          <p:cNvPr id="5" name="Text Placeholder 4"/>
          <p:cNvSpPr>
            <a:spLocks noGrp="1"/>
          </p:cNvSpPr>
          <p:nvPr>
            <p:ph type="body" sz="quarter" idx="12"/>
          </p:nvPr>
        </p:nvSpPr>
        <p:spPr>
          <a:xfrm>
            <a:off x="381000" y="612451"/>
            <a:ext cx="8458200" cy="423864"/>
          </a:xfrm>
        </p:spPr>
        <p:txBody>
          <a:bodyPr/>
          <a:lstStyle/>
          <a:p>
            <a:r>
              <a:rPr lang="en-US" dirty="0"/>
              <a:t>The Minimum Wage</a:t>
            </a:r>
          </a:p>
        </p:txBody>
      </p:sp>
      <p:sp>
        <p:nvSpPr>
          <p:cNvPr id="6" name="Text Placeholder 5"/>
          <p:cNvSpPr>
            <a:spLocks noGrp="1"/>
          </p:cNvSpPr>
          <p:nvPr>
            <p:ph type="body" sz="quarter" idx="14"/>
          </p:nvPr>
        </p:nvSpPr>
        <p:spPr>
          <a:xfrm>
            <a:off x="228600" y="1143000"/>
            <a:ext cx="8763000" cy="2057400"/>
          </a:xfrm>
        </p:spPr>
        <p:txBody>
          <a:bodyPr/>
          <a:lstStyle/>
          <a:p>
            <a:r>
              <a:rPr lang="en-US" dirty="0"/>
              <a:t>“If the federal minimum wage is raised gradually to $15-per-hour by 2020, the employment rate for low-wage U.S. workers will be substantially lower than it would be under the status quo.”</a:t>
            </a:r>
          </a:p>
        </p:txBody>
      </p:sp>
      <p:pic>
        <p:nvPicPr>
          <p:cNvPr id="4098" name="Picture 2" descr="A pie chart titled: What do economists say? 37 percent are uncertain, 34 percent agree, and 29 percent disagre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3429000"/>
            <a:ext cx="566737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0"/>
          </p:nvPr>
        </p:nvSpPr>
        <p:spPr>
          <a:xfrm>
            <a:off x="8763000" y="6467475"/>
            <a:ext cx="381000" cy="390525"/>
          </a:xfrm>
        </p:spPr>
        <p:txBody>
          <a:bodyPr/>
          <a:lstStyle/>
          <a:p>
            <a:pPr fontAlgn="base">
              <a:spcAft>
                <a:spcPct val="0"/>
              </a:spcAft>
              <a:defRPr/>
            </a:pPr>
            <a:fld id="{CFA536BC-3ED5-4293-8323-16A4258B4A0B}" type="slidenum">
              <a:rPr lang="en-US" smtClean="0"/>
              <a:pPr fontAlgn="base">
                <a:spcAft>
                  <a:spcPct val="0"/>
                </a:spcAft>
                <a:defRPr/>
              </a:pPr>
              <a:t>18</a:t>
            </a:fld>
            <a:endParaRPr lang="en-US" dirty="0"/>
          </a:p>
        </p:txBody>
      </p:sp>
    </p:spTree>
    <p:extLst>
      <p:ext uri="{BB962C8B-B14F-4D97-AF65-F5344CB8AC3E}">
        <p14:creationId xmlns:p14="http://schemas.microsoft.com/office/powerpoint/2010/main" val="154994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
          <p:cNvSpPr>
            <a:spLocks noGrp="1"/>
          </p:cNvSpPr>
          <p:nvPr>
            <p:ph type="title"/>
          </p:nvPr>
        </p:nvSpPr>
        <p:spPr/>
        <p:txBody>
          <a:bodyPr anchor="t"/>
          <a:lstStyle/>
          <a:p>
            <a:r>
              <a:rPr lang="en-US" altLang="en-US" dirty="0"/>
              <a:t>The minimum wage,</a:t>
            </a:r>
            <a:r>
              <a:rPr lang="en-US" altLang="en-US" baseline="0" dirty="0"/>
              <a:t> </a:t>
            </a:r>
            <a:r>
              <a:rPr lang="en-US" altLang="en-US" dirty="0"/>
              <a:t>Part 1</a:t>
            </a:r>
          </a:p>
        </p:txBody>
      </p:sp>
      <p:sp>
        <p:nvSpPr>
          <p:cNvPr id="25603" name="Content Placeholder 1"/>
          <p:cNvSpPr>
            <a:spLocks noGrp="1"/>
          </p:cNvSpPr>
          <p:nvPr>
            <p:ph idx="1"/>
          </p:nvPr>
        </p:nvSpPr>
        <p:spPr>
          <a:xfrm>
            <a:off x="457200" y="688622"/>
            <a:ext cx="8458200" cy="5407378"/>
          </a:xfrm>
        </p:spPr>
        <p:txBody>
          <a:bodyPr/>
          <a:lstStyle/>
          <a:p>
            <a:r>
              <a:rPr lang="en-US" altLang="en-US" dirty="0"/>
              <a:t>Price floor: minimum wage</a:t>
            </a:r>
          </a:p>
          <a:p>
            <a:pPr lvl="1"/>
            <a:r>
              <a:rPr lang="en-US" altLang="en-US" dirty="0"/>
              <a:t>Lowest price for labor that any employer may pay</a:t>
            </a:r>
          </a:p>
          <a:p>
            <a:r>
              <a:rPr lang="en-US" altLang="en-US" dirty="0"/>
              <a:t>Fair Labor Standards Act of 1938</a:t>
            </a:r>
          </a:p>
          <a:p>
            <a:pPr lvl="1"/>
            <a:r>
              <a:rPr lang="en-US" altLang="en-US" dirty="0"/>
              <a:t>Ensures workers a minimally adequate standard of living</a:t>
            </a:r>
          </a:p>
          <a:p>
            <a:r>
              <a:rPr lang="en-US" altLang="en-US" dirty="0"/>
              <a:t>2015, federal minimum wage, $7.25/hour</a:t>
            </a:r>
          </a:p>
          <a:p>
            <a:pPr lvl="1"/>
            <a:r>
              <a:rPr lang="en-US" altLang="en-US" dirty="0"/>
              <a:t>Some states mandate minimum wages above the federal level</a:t>
            </a: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05"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BE158103-DAB5-431C-90B1-BB6957A5CE6D}" type="slidenum">
              <a:rPr lang="en-US" altLang="en-US" sz="1200" smtClean="0">
                <a:solidFill>
                  <a:srgbClr val="002060"/>
                </a:solidFill>
              </a:rPr>
              <a:pPr algn="ctr" eaLnBrk="1" hangingPunct="1"/>
              <a:t>19</a:t>
            </a:fld>
            <a:endParaRPr lang="en-US" altLang="en-US" sz="1200" dirty="0">
              <a:solidFill>
                <a:srgbClr val="002060"/>
              </a:solidFill>
            </a:endParaRPr>
          </a:p>
        </p:txBody>
      </p:sp>
    </p:spTree>
    <p:extLst>
      <p:ext uri="{BB962C8B-B14F-4D97-AF65-F5344CB8AC3E}">
        <p14:creationId xmlns:p14="http://schemas.microsoft.com/office/powerpoint/2010/main" val="73960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dirty="0"/>
              <a:t>Controls on Prices,</a:t>
            </a:r>
            <a:r>
              <a:rPr lang="en-US" altLang="en-US" baseline="0" dirty="0"/>
              <a:t> </a:t>
            </a:r>
            <a:r>
              <a:rPr lang="en-US" altLang="en-US" dirty="0"/>
              <a:t>Part 1</a:t>
            </a:r>
          </a:p>
        </p:txBody>
      </p:sp>
      <p:sp>
        <p:nvSpPr>
          <p:cNvPr id="10243" name="Content Placeholder 2"/>
          <p:cNvSpPr>
            <a:spLocks noGrp="1"/>
          </p:cNvSpPr>
          <p:nvPr>
            <p:ph idx="1"/>
          </p:nvPr>
        </p:nvSpPr>
        <p:spPr>
          <a:xfrm>
            <a:off x="290513" y="1143000"/>
            <a:ext cx="8588375" cy="4689475"/>
          </a:xfrm>
        </p:spPr>
        <p:txBody>
          <a:bodyPr/>
          <a:lstStyle/>
          <a:p>
            <a:r>
              <a:rPr lang="en-US" altLang="en-US" dirty="0"/>
              <a:t>Price controls </a:t>
            </a:r>
          </a:p>
          <a:p>
            <a:pPr lvl="1"/>
            <a:r>
              <a:rPr lang="en-US" altLang="en-US" dirty="0"/>
              <a:t>Policymakers believe that the market price of a good or service is unfair to buyers or sellers</a:t>
            </a:r>
          </a:p>
          <a:p>
            <a:pPr lvl="1"/>
            <a:r>
              <a:rPr lang="en-US" altLang="en-US" dirty="0"/>
              <a:t>Can generate inequities</a:t>
            </a:r>
          </a:p>
          <a:p>
            <a:r>
              <a:rPr lang="en-US" altLang="en-US" dirty="0"/>
              <a:t>Taxes</a:t>
            </a:r>
          </a:p>
          <a:p>
            <a:pPr lvl="1"/>
            <a:r>
              <a:rPr lang="en-US" altLang="en-US" dirty="0"/>
              <a:t>To raise revenue for public purposes </a:t>
            </a:r>
          </a:p>
          <a:p>
            <a:pPr lvl="1"/>
            <a:r>
              <a:rPr lang="en-US" altLang="en-US" dirty="0"/>
              <a:t>To influence market outcomes</a:t>
            </a:r>
          </a:p>
        </p:txBody>
      </p:sp>
      <p:sp>
        <p:nvSpPr>
          <p:cNvPr id="10244"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72DA84C-34B7-4383-AB10-A1147FFD97DF}" type="slidenum">
              <a:rPr lang="en-US" altLang="en-US" sz="1200" smtClean="0">
                <a:solidFill>
                  <a:srgbClr val="002060"/>
                </a:solidFill>
              </a:rPr>
              <a:pPr algn="ctr" eaLnBrk="1" hangingPunct="1"/>
              <a:t>2</a:t>
            </a:fld>
            <a:endParaRPr lang="en-US" altLang="en-US" sz="1200" dirty="0">
              <a:solidFill>
                <a:srgbClr val="002060"/>
              </a:solidFill>
            </a:endParaRPr>
          </a:p>
        </p:txBody>
      </p:sp>
    </p:spTree>
    <p:extLst>
      <p:ext uri="{BB962C8B-B14F-4D97-AF65-F5344CB8AC3E}">
        <p14:creationId xmlns:p14="http://schemas.microsoft.com/office/powerpoint/2010/main" val="3857398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nchor="t"/>
          <a:lstStyle/>
          <a:p>
            <a:r>
              <a:rPr lang="en-US" altLang="en-US" dirty="0"/>
              <a:t>The minimum wage,</a:t>
            </a:r>
            <a:r>
              <a:rPr lang="en-US" altLang="en-US" baseline="0" dirty="0"/>
              <a:t> Pa</a:t>
            </a:r>
            <a:r>
              <a:rPr lang="en-US" altLang="en-US" dirty="0"/>
              <a:t>rt 2</a:t>
            </a:r>
          </a:p>
        </p:txBody>
      </p:sp>
      <p:sp>
        <p:nvSpPr>
          <p:cNvPr id="26627" name="Content Placeholder 1"/>
          <p:cNvSpPr>
            <a:spLocks noGrp="1"/>
          </p:cNvSpPr>
          <p:nvPr>
            <p:ph idx="1"/>
          </p:nvPr>
        </p:nvSpPr>
        <p:spPr>
          <a:xfrm>
            <a:off x="457200" y="688622"/>
            <a:ext cx="8458200" cy="4873978"/>
          </a:xfrm>
        </p:spPr>
        <p:txBody>
          <a:bodyPr/>
          <a:lstStyle/>
          <a:p>
            <a:r>
              <a:rPr lang="en-US" altLang="en-US" dirty="0"/>
              <a:t>France</a:t>
            </a:r>
          </a:p>
          <a:p>
            <a:pPr lvl="1"/>
            <a:r>
              <a:rPr lang="en-US" altLang="en-US" dirty="0"/>
              <a:t>Average income is 30% lower than in the U.S.</a:t>
            </a:r>
          </a:p>
          <a:p>
            <a:pPr lvl="1"/>
            <a:r>
              <a:rPr lang="en-US" altLang="en-US" dirty="0"/>
              <a:t>Minimum wage is more than 30% higher</a:t>
            </a:r>
          </a:p>
          <a:p>
            <a:r>
              <a:rPr lang="en-US" altLang="en-US" dirty="0"/>
              <a:t>Market for labor</a:t>
            </a:r>
          </a:p>
          <a:p>
            <a:pPr lvl="1"/>
            <a:r>
              <a:rPr lang="en-US" altLang="en-US" dirty="0"/>
              <a:t>Workers supply labor</a:t>
            </a:r>
          </a:p>
          <a:p>
            <a:pPr lvl="1"/>
            <a:r>
              <a:rPr lang="en-US" altLang="en-US" dirty="0"/>
              <a:t>Firms demand labor</a:t>
            </a:r>
          </a:p>
        </p:txBody>
      </p:sp>
      <p:sp>
        <p:nvSpPr>
          <p:cNvPr id="266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9"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5BDC4CF5-7C31-45B3-B0EA-7ACBC53B38B4}" type="slidenum">
              <a:rPr lang="en-US" altLang="en-US" sz="1200" smtClean="0">
                <a:solidFill>
                  <a:srgbClr val="002060"/>
                </a:solidFill>
              </a:rPr>
              <a:pPr algn="ctr" eaLnBrk="1" hangingPunct="1"/>
              <a:t>20</a:t>
            </a:fld>
            <a:endParaRPr lang="en-US" altLang="en-US" sz="1200" dirty="0">
              <a:solidFill>
                <a:srgbClr val="002060"/>
              </a:solidFill>
            </a:endParaRPr>
          </a:p>
        </p:txBody>
      </p:sp>
    </p:spTree>
    <p:extLst>
      <p:ext uri="{BB962C8B-B14F-4D97-AF65-F5344CB8AC3E}">
        <p14:creationId xmlns:p14="http://schemas.microsoft.com/office/powerpoint/2010/main" val="1703078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p:txBody>
          <a:bodyPr anchor="t"/>
          <a:lstStyle/>
          <a:p>
            <a:r>
              <a:rPr lang="en-US" altLang="en-US" dirty="0"/>
              <a:t>The minimum wage,</a:t>
            </a:r>
            <a:r>
              <a:rPr lang="en-US" altLang="en-US" baseline="0" dirty="0"/>
              <a:t> </a:t>
            </a:r>
            <a:r>
              <a:rPr lang="en-US" altLang="en-US" dirty="0"/>
              <a:t>Part 3</a:t>
            </a:r>
          </a:p>
        </p:txBody>
      </p:sp>
      <p:sp>
        <p:nvSpPr>
          <p:cNvPr id="27651" name="Content Placeholder 1"/>
          <p:cNvSpPr>
            <a:spLocks noGrp="1"/>
          </p:cNvSpPr>
          <p:nvPr>
            <p:ph idx="1"/>
          </p:nvPr>
        </p:nvSpPr>
        <p:spPr>
          <a:xfrm>
            <a:off x="457200" y="688622"/>
            <a:ext cx="8458200" cy="5635978"/>
          </a:xfrm>
        </p:spPr>
        <p:txBody>
          <a:bodyPr/>
          <a:lstStyle/>
          <a:p>
            <a:r>
              <a:rPr lang="en-US" altLang="en-US" dirty="0"/>
              <a:t>If minimum wage is above equilibrium</a:t>
            </a:r>
          </a:p>
          <a:p>
            <a:pPr lvl="1"/>
            <a:r>
              <a:rPr lang="en-US" altLang="en-US" dirty="0"/>
              <a:t>Unemployment</a:t>
            </a:r>
          </a:p>
          <a:p>
            <a:pPr lvl="1"/>
            <a:r>
              <a:rPr lang="en-US" altLang="en-US" dirty="0"/>
              <a:t>Higher income for workers who have jobs</a:t>
            </a:r>
          </a:p>
          <a:p>
            <a:pPr lvl="1"/>
            <a:r>
              <a:rPr lang="en-US" altLang="en-US" dirty="0"/>
              <a:t>Lower income for workers who cannot find jobs</a:t>
            </a:r>
          </a:p>
          <a:p>
            <a:r>
              <a:rPr lang="en-US" altLang="en-US" dirty="0"/>
              <a:t>Impact of the minimum wage on highly skilled and experienced workers</a:t>
            </a:r>
          </a:p>
          <a:p>
            <a:pPr lvl="1"/>
            <a:r>
              <a:rPr lang="en-US" altLang="en-US" dirty="0"/>
              <a:t>No effect: their equilibrium wages are well above the minimum</a:t>
            </a:r>
          </a:p>
          <a:p>
            <a:pPr lvl="1"/>
            <a:r>
              <a:rPr lang="en-US" altLang="en-US" dirty="0"/>
              <a:t>Minimum wage: not binding</a:t>
            </a:r>
          </a:p>
        </p:txBody>
      </p:sp>
      <p:sp>
        <p:nvSpPr>
          <p:cNvPr id="276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53"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3F962D8F-7DE3-42DB-AF4E-72E26B5CBBF7}" type="slidenum">
              <a:rPr lang="en-US" altLang="en-US" sz="1200" smtClean="0">
                <a:solidFill>
                  <a:srgbClr val="002060"/>
                </a:solidFill>
              </a:rPr>
              <a:pPr algn="ctr" eaLnBrk="1" hangingPunct="1"/>
              <a:t>21</a:t>
            </a:fld>
            <a:endParaRPr lang="en-US" altLang="en-US" sz="1200" dirty="0">
              <a:solidFill>
                <a:srgbClr val="002060"/>
              </a:solidFill>
            </a:endParaRPr>
          </a:p>
        </p:txBody>
      </p:sp>
    </p:spTree>
    <p:extLst>
      <p:ext uri="{BB962C8B-B14F-4D97-AF65-F5344CB8AC3E}">
        <p14:creationId xmlns:p14="http://schemas.microsoft.com/office/powerpoint/2010/main" val="1552104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p:txBody>
          <a:bodyPr anchor="t"/>
          <a:lstStyle/>
          <a:p>
            <a:r>
              <a:rPr lang="en-US" altLang="en-US" dirty="0"/>
              <a:t>The minimum wage,</a:t>
            </a:r>
            <a:r>
              <a:rPr lang="en-US" altLang="en-US" baseline="0" dirty="0"/>
              <a:t> </a:t>
            </a:r>
            <a:r>
              <a:rPr lang="en-US" altLang="en-US" dirty="0"/>
              <a:t>Part 4</a:t>
            </a:r>
          </a:p>
        </p:txBody>
      </p:sp>
      <p:sp>
        <p:nvSpPr>
          <p:cNvPr id="28675" name="Content Placeholder 1"/>
          <p:cNvSpPr>
            <a:spLocks noGrp="1"/>
          </p:cNvSpPr>
          <p:nvPr>
            <p:ph idx="1"/>
          </p:nvPr>
        </p:nvSpPr>
        <p:spPr>
          <a:xfrm>
            <a:off x="457200" y="688622"/>
            <a:ext cx="8458200" cy="5026378"/>
          </a:xfrm>
        </p:spPr>
        <p:txBody>
          <a:bodyPr/>
          <a:lstStyle/>
          <a:p>
            <a:r>
              <a:rPr lang="en-US" altLang="en-US" dirty="0"/>
              <a:t>Impact of the minimum wage on teenage labor</a:t>
            </a:r>
          </a:p>
          <a:p>
            <a:pPr lvl="1"/>
            <a:r>
              <a:rPr lang="en-US" altLang="en-US" dirty="0"/>
              <a:t>Least skilled and least experienced</a:t>
            </a:r>
          </a:p>
          <a:p>
            <a:pPr lvl="1"/>
            <a:r>
              <a:rPr lang="en-US" altLang="en-US" dirty="0"/>
              <a:t>Low equilibrium wages </a:t>
            </a:r>
          </a:p>
          <a:p>
            <a:pPr lvl="1"/>
            <a:r>
              <a:rPr lang="en-US" altLang="en-US" dirty="0"/>
              <a:t>Willing to accept a lower wage in exchange for on-the-job training</a:t>
            </a:r>
          </a:p>
          <a:p>
            <a:pPr lvl="1"/>
            <a:r>
              <a:rPr lang="en-US" altLang="en-US" dirty="0"/>
              <a:t>Minimum wage: binding</a:t>
            </a:r>
          </a:p>
        </p:txBody>
      </p:sp>
      <p:sp>
        <p:nvSpPr>
          <p:cNvPr id="2867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8677"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405F6E7F-7E70-43F4-978E-7C15AC28B125}" type="slidenum">
              <a:rPr lang="en-US" altLang="en-US" sz="1200" smtClean="0">
                <a:solidFill>
                  <a:srgbClr val="002060"/>
                </a:solidFill>
              </a:rPr>
              <a:pPr algn="ctr" eaLnBrk="1" hangingPunct="1"/>
              <a:t>22</a:t>
            </a:fld>
            <a:endParaRPr lang="en-US" altLang="en-US" sz="1200" dirty="0">
              <a:solidFill>
                <a:srgbClr val="002060"/>
              </a:solidFill>
            </a:endParaRPr>
          </a:p>
        </p:txBody>
      </p:sp>
    </p:spTree>
    <p:extLst>
      <p:ext uri="{BB962C8B-B14F-4D97-AF65-F5344CB8AC3E}">
        <p14:creationId xmlns:p14="http://schemas.microsoft.com/office/powerpoint/2010/main" val="180651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nchor="t"/>
          <a:lstStyle/>
          <a:p>
            <a:r>
              <a:rPr lang="en-US" altLang="en-US" dirty="0"/>
              <a:t>The minimum wage,</a:t>
            </a:r>
            <a:r>
              <a:rPr lang="en-US" altLang="en-US" baseline="0" dirty="0"/>
              <a:t> </a:t>
            </a:r>
            <a:r>
              <a:rPr lang="en-US" altLang="en-US" dirty="0"/>
              <a:t>Part 5</a:t>
            </a:r>
          </a:p>
        </p:txBody>
      </p:sp>
      <p:sp>
        <p:nvSpPr>
          <p:cNvPr id="2" name="Content Placeholder 1"/>
          <p:cNvSpPr>
            <a:spLocks noGrp="1"/>
          </p:cNvSpPr>
          <p:nvPr>
            <p:ph idx="1"/>
          </p:nvPr>
        </p:nvSpPr>
        <p:spPr>
          <a:xfrm>
            <a:off x="457200" y="688622"/>
            <a:ext cx="8458200" cy="5483578"/>
          </a:xfrm>
        </p:spPr>
        <p:txBody>
          <a:bodyPr/>
          <a:lstStyle/>
          <a:p>
            <a:pPr>
              <a:defRPr/>
            </a:pPr>
            <a:r>
              <a:rPr lang="en-US" dirty="0"/>
              <a:t>Teenage labor market</a:t>
            </a:r>
          </a:p>
          <a:p>
            <a:pPr lvl="1">
              <a:defRPr/>
            </a:pPr>
            <a:r>
              <a:rPr lang="en-US" dirty="0">
                <a:ea typeface="+mn-ea"/>
                <a:cs typeface="+mn-cs"/>
              </a:rPr>
              <a:t>A 10% increase in the minimum wage depresses teenage employment between 1 and 3%</a:t>
            </a:r>
          </a:p>
          <a:p>
            <a:pPr lvl="1">
              <a:defRPr/>
            </a:pPr>
            <a:r>
              <a:rPr lang="en-US" dirty="0">
                <a:ea typeface="+mn-ea"/>
                <a:cs typeface="+mn-cs"/>
              </a:rPr>
              <a:t>Some teenagers who are still attending high school choose to drop out and take jobs</a:t>
            </a:r>
          </a:p>
          <a:p>
            <a:pPr lvl="2">
              <a:defRPr/>
            </a:pPr>
            <a:r>
              <a:rPr lang="en-US" dirty="0">
                <a:ea typeface="+mn-ea"/>
                <a:cs typeface="+mn-cs"/>
              </a:rPr>
              <a:t>Displace other teenagers who had already dropped out of school and who now become unemployed</a:t>
            </a:r>
            <a:endParaRPr lang="en-US" dirty="0"/>
          </a:p>
        </p:txBody>
      </p:sp>
      <p:sp>
        <p:nvSpPr>
          <p:cNvPr id="297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9701" name="Slide Number Placeholder 2"/>
          <p:cNvSpPr>
            <a:spLocks noGrp="1"/>
          </p:cNvSpPr>
          <p:nvPr>
            <p:ph type="sldNum" sz="quarter" idx="10"/>
          </p:nvPr>
        </p:nvSpPr>
        <p:spPr>
          <a:xfrm>
            <a:off x="8763000" y="6467475"/>
            <a:ext cx="3810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B5FDB88B-1125-450A-A1F7-24A77E105616}" type="slidenum">
              <a:rPr lang="en-US" altLang="en-US" sz="1200" smtClean="0">
                <a:solidFill>
                  <a:srgbClr val="002060"/>
                </a:solidFill>
              </a:rPr>
              <a:pPr algn="ctr" eaLnBrk="1" hangingPunct="1"/>
              <a:t>23</a:t>
            </a:fld>
            <a:endParaRPr lang="en-US" altLang="en-US" sz="1200" dirty="0">
              <a:solidFill>
                <a:srgbClr val="002060"/>
              </a:solidFill>
            </a:endParaRPr>
          </a:p>
        </p:txBody>
      </p:sp>
    </p:spTree>
    <p:extLst>
      <p:ext uri="{BB962C8B-B14F-4D97-AF65-F5344CB8AC3E}">
        <p14:creationId xmlns:p14="http://schemas.microsoft.com/office/powerpoint/2010/main" val="2252142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09550" y="0"/>
            <a:ext cx="8834438" cy="444500"/>
          </a:xfrm>
        </p:spPr>
        <p:txBody>
          <a:bodyPr/>
          <a:lstStyle/>
          <a:p>
            <a:r>
              <a:rPr lang="en-US" altLang="en-US" sz="3200" dirty="0"/>
              <a:t>Figure 5</a:t>
            </a:r>
            <a:r>
              <a:rPr lang="en-US" altLang="en-US" sz="2800" dirty="0"/>
              <a:t>	How Minimum Wage Affects Labor Market</a:t>
            </a:r>
          </a:p>
        </p:txBody>
      </p:sp>
      <p:sp>
        <p:nvSpPr>
          <p:cNvPr id="3" name="Text Placeholder 2"/>
          <p:cNvSpPr>
            <a:spLocks noGrp="1"/>
          </p:cNvSpPr>
          <p:nvPr>
            <p:ph type="body" sz="quarter" idx="12"/>
          </p:nvPr>
        </p:nvSpPr>
        <p:spPr>
          <a:xfrm>
            <a:off x="195263" y="4791313"/>
            <a:ext cx="8848725" cy="1295400"/>
          </a:xfrm>
        </p:spPr>
        <p:txBody>
          <a:bodyPr/>
          <a:lstStyle/>
          <a:p>
            <a:r>
              <a:rPr lang="en-US" dirty="0"/>
              <a:t>Panel (a) shows a labor market in which the wage adjusts to balance labor supply and labor demand. </a:t>
            </a:r>
          </a:p>
          <a:p>
            <a:r>
              <a:rPr lang="en-US" dirty="0"/>
              <a:t>Panel (b) shows the impact of a binding minimum wage. Because the minimum wage is a price floor, it causes a surplus: The quantity of labor supplied exceeds the quantity demanded. The result is unemployment.</a:t>
            </a:r>
          </a:p>
        </p:txBody>
      </p:sp>
      <p:pic>
        <p:nvPicPr>
          <p:cNvPr id="13" name="Picture 12" descr="Two supply and demand graphs with quantity of labor on the x axis and wage on the y axis. Panel A is a supply and demand graph of a free labor market. The labor supply line is positively sloped, and the labor demand line is negatively sloped. The two intersect at the equilibrium employment and equilibrium wage, which is in the center of the graph. Panel B is a supply and demand graph of a labor market with a binding minimum wage. The minimum wage, which is a price floor, is set above the equilibrium wage. The quantity demanded is represented by the intersection of the minimum wage line with the labor demand line. The quantity supplied is represented by the intersection of the minimum wage line and the labor supply line. The difference in quantity supplied and the quantity demanded is the labor surplus (unemployment)."/>
          <p:cNvPicPr>
            <a:picLocks noChangeAspect="1"/>
          </p:cNvPicPr>
          <p:nvPr/>
        </p:nvPicPr>
        <p:blipFill>
          <a:blip r:embed="rId2"/>
          <a:stretch>
            <a:fillRect/>
          </a:stretch>
        </p:blipFill>
        <p:spPr>
          <a:xfrm>
            <a:off x="209550" y="517303"/>
            <a:ext cx="7766292" cy="3943350"/>
          </a:xfrm>
          <a:prstGeom prst="rect">
            <a:avLst/>
          </a:prstGeom>
        </p:spPr>
      </p:pic>
      <p:sp>
        <p:nvSpPr>
          <p:cNvPr id="30723"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0745"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A799958F-C2CD-4046-B9AB-65060B5310F8}" type="slidenum">
              <a:rPr lang="en-US" altLang="en-US" smtClean="0">
                <a:solidFill>
                  <a:srgbClr val="002060"/>
                </a:solidFill>
              </a:rPr>
              <a:pPr algn="ctr" eaLnBrk="1" hangingPunct="1"/>
              <a:t>24</a:t>
            </a:fld>
            <a:endParaRPr lang="en-US" altLang="en-US" dirty="0">
              <a:solidFill>
                <a:srgbClr val="002060"/>
              </a:solidFill>
            </a:endParaRPr>
          </a:p>
        </p:txBody>
      </p:sp>
    </p:spTree>
    <p:extLst>
      <p:ext uri="{BB962C8B-B14F-4D97-AF65-F5344CB8AC3E}">
        <p14:creationId xmlns:p14="http://schemas.microsoft.com/office/powerpoint/2010/main" val="166302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nchor="t"/>
          <a:lstStyle/>
          <a:p>
            <a:r>
              <a:rPr lang="en-US" altLang="en-US" dirty="0"/>
              <a:t>The minimum wage,</a:t>
            </a:r>
            <a:r>
              <a:rPr lang="en-US" altLang="en-US" baseline="0" dirty="0"/>
              <a:t> </a:t>
            </a:r>
            <a:r>
              <a:rPr lang="en-US" altLang="en-US" dirty="0"/>
              <a:t>Part 6</a:t>
            </a:r>
          </a:p>
        </p:txBody>
      </p:sp>
      <p:sp>
        <p:nvSpPr>
          <p:cNvPr id="2" name="Content Placeholder 1"/>
          <p:cNvSpPr>
            <a:spLocks noGrp="1"/>
          </p:cNvSpPr>
          <p:nvPr>
            <p:ph idx="1"/>
          </p:nvPr>
        </p:nvSpPr>
        <p:spPr>
          <a:xfrm>
            <a:off x="457200" y="688622"/>
            <a:ext cx="8458200" cy="5483578"/>
          </a:xfrm>
        </p:spPr>
        <p:txBody>
          <a:bodyPr/>
          <a:lstStyle/>
          <a:p>
            <a:pPr>
              <a:defRPr/>
            </a:pPr>
            <a:r>
              <a:rPr lang="en-US" dirty="0"/>
              <a:t>Advocates of the minimum wage</a:t>
            </a:r>
          </a:p>
          <a:p>
            <a:pPr lvl="1">
              <a:defRPr/>
            </a:pPr>
            <a:r>
              <a:rPr lang="en-US" dirty="0"/>
              <a:t>Raise the income of the working poor</a:t>
            </a:r>
          </a:p>
          <a:p>
            <a:pPr lvl="2">
              <a:defRPr/>
            </a:pPr>
            <a:r>
              <a:rPr lang="en-US" dirty="0"/>
              <a:t>Workers who earn the minimum wage can afford only a meager standard of living</a:t>
            </a:r>
          </a:p>
          <a:p>
            <a:pPr>
              <a:defRPr/>
            </a:pPr>
            <a:r>
              <a:rPr lang="en-US" dirty="0"/>
              <a:t>Opponents of the minimum wage </a:t>
            </a:r>
          </a:p>
          <a:p>
            <a:pPr lvl="1">
              <a:defRPr/>
            </a:pPr>
            <a:r>
              <a:rPr lang="en-US" dirty="0"/>
              <a:t>Not the best way to combat poverty</a:t>
            </a:r>
          </a:p>
          <a:p>
            <a:pPr lvl="2">
              <a:defRPr/>
            </a:pPr>
            <a:r>
              <a:rPr lang="en-US" dirty="0"/>
              <a:t>Unemployment, encourages teenagers to drop out of school, prevents some unskilled workers from getting on-the-job training</a:t>
            </a:r>
          </a:p>
          <a:p>
            <a:pPr lvl="1">
              <a:defRPr/>
            </a:pPr>
            <a:r>
              <a:rPr lang="en-US" dirty="0"/>
              <a:t>Poorly targeted policy</a:t>
            </a:r>
          </a:p>
        </p:txBody>
      </p:sp>
      <p:sp>
        <p:nvSpPr>
          <p:cNvPr id="297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9701" name="Slide Number Placeholder 2"/>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B5FDB88B-1125-450A-A1F7-24A77E105616}" type="slidenum">
              <a:rPr lang="en-US" altLang="en-US" sz="1200" smtClean="0">
                <a:solidFill>
                  <a:srgbClr val="002060"/>
                </a:solidFill>
              </a:rPr>
              <a:pPr algn="ctr" eaLnBrk="1" hangingPunct="1"/>
              <a:t>25</a:t>
            </a:fld>
            <a:endParaRPr lang="en-US" altLang="en-US" sz="1200" dirty="0">
              <a:solidFill>
                <a:srgbClr val="002060"/>
              </a:solidFill>
            </a:endParaRPr>
          </a:p>
        </p:txBody>
      </p:sp>
    </p:spTree>
    <p:extLst>
      <p:ext uri="{BB962C8B-B14F-4D97-AF65-F5344CB8AC3E}">
        <p14:creationId xmlns:p14="http://schemas.microsoft.com/office/powerpoint/2010/main" val="1496089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340068" y="100939"/>
            <a:ext cx="7803931" cy="737261"/>
          </a:xfrm>
        </p:spPr>
        <p:txBody>
          <a:bodyPr wrap="square" anchor="t"/>
          <a:lstStyle/>
          <a:p>
            <a:r>
              <a:rPr lang="en-US" altLang="en-US" dirty="0"/>
              <a:t>Evaluating Price Controls,</a:t>
            </a:r>
            <a:r>
              <a:rPr lang="en-US" altLang="en-US" baseline="0" dirty="0"/>
              <a:t> </a:t>
            </a:r>
            <a:r>
              <a:rPr lang="en-US" altLang="en-US" dirty="0"/>
              <a:t>Part 1</a:t>
            </a:r>
          </a:p>
        </p:txBody>
      </p:sp>
      <p:sp>
        <p:nvSpPr>
          <p:cNvPr id="31747" name="Content Placeholder 2"/>
          <p:cNvSpPr>
            <a:spLocks noGrp="1"/>
          </p:cNvSpPr>
          <p:nvPr>
            <p:ph idx="1"/>
          </p:nvPr>
        </p:nvSpPr>
        <p:spPr>
          <a:xfrm>
            <a:off x="277813" y="1025525"/>
            <a:ext cx="8588375" cy="4994275"/>
          </a:xfrm>
        </p:spPr>
        <p:txBody>
          <a:bodyPr/>
          <a:lstStyle/>
          <a:p>
            <a:r>
              <a:rPr lang="en-US" altLang="en-US" dirty="0"/>
              <a:t>Markets are usually a good way to organize economic activity</a:t>
            </a:r>
          </a:p>
          <a:p>
            <a:pPr lvl="1"/>
            <a:r>
              <a:rPr lang="en-US" altLang="en-US" dirty="0"/>
              <a:t>Economists usually oppose price ceilings and price floors</a:t>
            </a:r>
          </a:p>
          <a:p>
            <a:pPr lvl="1"/>
            <a:r>
              <a:rPr lang="en-US" altLang="en-US" dirty="0"/>
              <a:t>Prices are not the outcome of some haphazard process</a:t>
            </a:r>
          </a:p>
          <a:p>
            <a:pPr lvl="1"/>
            <a:r>
              <a:rPr lang="en-US" altLang="en-US" dirty="0"/>
              <a:t>Prices have the crucial job of balancing supply and demand</a:t>
            </a:r>
          </a:p>
          <a:p>
            <a:pPr lvl="2"/>
            <a:r>
              <a:rPr lang="en-US" altLang="en-US" dirty="0"/>
              <a:t>Coordinating economic activity</a:t>
            </a:r>
          </a:p>
        </p:txBody>
      </p:sp>
      <p:sp>
        <p:nvSpPr>
          <p:cNvPr id="317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174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2FADB26-2715-4AE8-866B-58E97F809E8C}" type="slidenum">
              <a:rPr lang="en-US" altLang="en-US" sz="1200" smtClean="0">
                <a:solidFill>
                  <a:srgbClr val="002060"/>
                </a:solidFill>
              </a:rPr>
              <a:pPr algn="ctr" eaLnBrk="1" hangingPunct="1"/>
              <a:t>26</a:t>
            </a:fld>
            <a:endParaRPr lang="en-US" altLang="en-US" sz="1200" dirty="0">
              <a:solidFill>
                <a:srgbClr val="002060"/>
              </a:solidFill>
            </a:endParaRPr>
          </a:p>
        </p:txBody>
      </p:sp>
    </p:spTree>
    <p:extLst>
      <p:ext uri="{BB962C8B-B14F-4D97-AF65-F5344CB8AC3E}">
        <p14:creationId xmlns:p14="http://schemas.microsoft.com/office/powerpoint/2010/main" val="1451125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340068" y="100939"/>
            <a:ext cx="7803931" cy="737261"/>
          </a:xfrm>
        </p:spPr>
        <p:txBody>
          <a:bodyPr wrap="square" anchor="t"/>
          <a:lstStyle/>
          <a:p>
            <a:r>
              <a:rPr lang="en-US" altLang="en-US" sz="3600" dirty="0"/>
              <a:t>Evaluating Price Controls,</a:t>
            </a:r>
            <a:r>
              <a:rPr lang="en-US" altLang="en-US" sz="3600" baseline="0" dirty="0"/>
              <a:t> </a:t>
            </a:r>
            <a:r>
              <a:rPr lang="en-US" altLang="en-US" sz="3600" dirty="0"/>
              <a:t>Part 2</a:t>
            </a:r>
          </a:p>
        </p:txBody>
      </p:sp>
      <p:sp>
        <p:nvSpPr>
          <p:cNvPr id="32771" name="Content Placeholder 2"/>
          <p:cNvSpPr>
            <a:spLocks noGrp="1"/>
          </p:cNvSpPr>
          <p:nvPr>
            <p:ph idx="1"/>
          </p:nvPr>
        </p:nvSpPr>
        <p:spPr>
          <a:xfrm>
            <a:off x="277813" y="1025525"/>
            <a:ext cx="8588375" cy="5070475"/>
          </a:xfrm>
        </p:spPr>
        <p:txBody>
          <a:bodyPr/>
          <a:lstStyle/>
          <a:p>
            <a:r>
              <a:rPr lang="en-US" altLang="en-US" dirty="0"/>
              <a:t>Governments can sometimes improve market outcomes</a:t>
            </a:r>
          </a:p>
          <a:p>
            <a:pPr lvl="1"/>
            <a:r>
              <a:rPr lang="en-US" altLang="en-US" dirty="0"/>
              <a:t>Want to use price controls</a:t>
            </a:r>
          </a:p>
          <a:p>
            <a:pPr lvl="2"/>
            <a:r>
              <a:rPr lang="en-US" altLang="en-US" dirty="0"/>
              <a:t>Because of unfair market outcome</a:t>
            </a:r>
          </a:p>
          <a:p>
            <a:pPr lvl="2"/>
            <a:r>
              <a:rPr lang="en-US" altLang="en-US" dirty="0"/>
              <a:t>Aimed at helping the poor</a:t>
            </a:r>
          </a:p>
          <a:p>
            <a:pPr lvl="1"/>
            <a:r>
              <a:rPr lang="en-US" altLang="en-US" dirty="0"/>
              <a:t>Often hurt those they are trying to help</a:t>
            </a:r>
          </a:p>
          <a:p>
            <a:pPr lvl="1"/>
            <a:r>
              <a:rPr lang="en-US" altLang="en-US" dirty="0"/>
              <a:t>Other ways of helping those in need</a:t>
            </a:r>
          </a:p>
          <a:p>
            <a:pPr lvl="2"/>
            <a:r>
              <a:rPr lang="en-US" altLang="en-US" dirty="0"/>
              <a:t>Rent subsidies</a:t>
            </a:r>
          </a:p>
          <a:p>
            <a:pPr lvl="2"/>
            <a:r>
              <a:rPr lang="en-US" altLang="en-US" dirty="0"/>
              <a:t>Wage subsidies (earned income tax credit)</a:t>
            </a:r>
          </a:p>
        </p:txBody>
      </p:sp>
      <p:sp>
        <p:nvSpPr>
          <p:cNvPr id="327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D30BE74-48FE-4CAF-B66C-31DEEA1205CC}" type="slidenum">
              <a:rPr lang="en-US" altLang="en-US" sz="1200" smtClean="0">
                <a:solidFill>
                  <a:srgbClr val="002060"/>
                </a:solidFill>
              </a:rPr>
              <a:pPr algn="ctr" eaLnBrk="1" hangingPunct="1"/>
              <a:t>27</a:t>
            </a:fld>
            <a:endParaRPr lang="en-US" altLang="en-US" sz="1200" dirty="0">
              <a:solidFill>
                <a:srgbClr val="002060"/>
              </a:solidFill>
            </a:endParaRPr>
          </a:p>
        </p:txBody>
      </p:sp>
    </p:spTree>
    <p:extLst>
      <p:ext uri="{BB962C8B-B14F-4D97-AF65-F5344CB8AC3E}">
        <p14:creationId xmlns:p14="http://schemas.microsoft.com/office/powerpoint/2010/main" val="1150123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340068" y="100939"/>
            <a:ext cx="7803931" cy="737261"/>
          </a:xfrm>
        </p:spPr>
        <p:txBody>
          <a:bodyPr wrap="square" anchor="t"/>
          <a:lstStyle/>
          <a:p>
            <a:pPr algn="l"/>
            <a:r>
              <a:rPr lang="en-US" altLang="en-US" dirty="0"/>
              <a:t>	Taxes,</a:t>
            </a:r>
            <a:r>
              <a:rPr lang="en-US" altLang="en-US" baseline="0" dirty="0"/>
              <a:t> </a:t>
            </a:r>
            <a:r>
              <a:rPr lang="en-US" altLang="en-US" dirty="0"/>
              <a:t>Part 1</a:t>
            </a:r>
          </a:p>
        </p:txBody>
      </p:sp>
      <p:sp>
        <p:nvSpPr>
          <p:cNvPr id="33795" name="Content Placeholder 2"/>
          <p:cNvSpPr>
            <a:spLocks noGrp="1"/>
          </p:cNvSpPr>
          <p:nvPr>
            <p:ph idx="1"/>
          </p:nvPr>
        </p:nvSpPr>
        <p:spPr>
          <a:xfrm>
            <a:off x="277813" y="1025525"/>
            <a:ext cx="8588375" cy="4156075"/>
          </a:xfrm>
        </p:spPr>
        <p:txBody>
          <a:bodyPr/>
          <a:lstStyle/>
          <a:p>
            <a:r>
              <a:rPr lang="en-US" altLang="en-US" dirty="0"/>
              <a:t>Government uses taxes</a:t>
            </a:r>
          </a:p>
          <a:p>
            <a:pPr lvl="1"/>
            <a:r>
              <a:rPr lang="en-US" altLang="en-US" dirty="0"/>
              <a:t>To raise revenue for public projects </a:t>
            </a:r>
          </a:p>
          <a:p>
            <a:pPr lvl="2"/>
            <a:r>
              <a:rPr lang="en-US" altLang="en-US" dirty="0"/>
              <a:t>Roads, schools, and national defense</a:t>
            </a:r>
          </a:p>
          <a:p>
            <a:r>
              <a:rPr lang="en-US" altLang="en-US" dirty="0"/>
              <a:t>Tax incidence</a:t>
            </a:r>
          </a:p>
          <a:p>
            <a:pPr lvl="1"/>
            <a:r>
              <a:rPr lang="en-US" altLang="en-US" dirty="0"/>
              <a:t>Manner in which the burden of a tax is shared among participants in a market</a:t>
            </a:r>
          </a:p>
        </p:txBody>
      </p:sp>
      <p:sp>
        <p:nvSpPr>
          <p:cNvPr id="337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379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A0B1E0F-7469-4953-BA71-09BE23F641A2}" type="slidenum">
              <a:rPr lang="en-US" altLang="en-US" sz="1200" smtClean="0">
                <a:solidFill>
                  <a:srgbClr val="002060"/>
                </a:solidFill>
              </a:rPr>
              <a:pPr algn="ctr" eaLnBrk="1" hangingPunct="1"/>
              <a:t>28</a:t>
            </a:fld>
            <a:endParaRPr lang="en-US" altLang="en-US" sz="1200">
              <a:solidFill>
                <a:srgbClr val="002060"/>
              </a:solidFill>
            </a:endParaRPr>
          </a:p>
        </p:txBody>
      </p:sp>
    </p:spTree>
    <p:extLst>
      <p:ext uri="{BB962C8B-B14F-4D97-AF65-F5344CB8AC3E}">
        <p14:creationId xmlns:p14="http://schemas.microsoft.com/office/powerpoint/2010/main" val="793232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340068" y="100939"/>
            <a:ext cx="7803931" cy="813461"/>
          </a:xfrm>
        </p:spPr>
        <p:txBody>
          <a:bodyPr wrap="square" anchor="t"/>
          <a:lstStyle/>
          <a:p>
            <a:pPr algn="l"/>
            <a:r>
              <a:rPr lang="en-US" altLang="en-US" dirty="0"/>
              <a:t>	Taxes,</a:t>
            </a:r>
            <a:r>
              <a:rPr lang="en-US" altLang="en-US" baseline="0" dirty="0"/>
              <a:t> </a:t>
            </a:r>
            <a:r>
              <a:rPr lang="en-US" altLang="en-US" dirty="0"/>
              <a:t>Part 2</a:t>
            </a:r>
          </a:p>
        </p:txBody>
      </p:sp>
      <p:sp>
        <p:nvSpPr>
          <p:cNvPr id="34819" name="Content Placeholder 2"/>
          <p:cNvSpPr>
            <a:spLocks noGrp="1"/>
          </p:cNvSpPr>
          <p:nvPr>
            <p:ph idx="1"/>
          </p:nvPr>
        </p:nvSpPr>
        <p:spPr>
          <a:xfrm>
            <a:off x="277813" y="1025525"/>
            <a:ext cx="8588375" cy="4918075"/>
          </a:xfrm>
        </p:spPr>
        <p:txBody>
          <a:bodyPr/>
          <a:lstStyle/>
          <a:p>
            <a:pPr marL="0" indent="0">
              <a:buFontTx/>
              <a:buNone/>
            </a:pPr>
            <a:r>
              <a:rPr lang="en-US" altLang="en-US" dirty="0"/>
              <a:t>How </a:t>
            </a:r>
            <a:r>
              <a:rPr lang="en-US" altLang="en-US" u="sng" dirty="0"/>
              <a:t>taxes on sellers </a:t>
            </a:r>
            <a:r>
              <a:rPr lang="en-US" altLang="en-US" dirty="0"/>
              <a:t>affect market outcomes</a:t>
            </a:r>
          </a:p>
          <a:p>
            <a:pPr lvl="1"/>
            <a:r>
              <a:rPr lang="en-US" altLang="en-US" dirty="0"/>
              <a:t>Immediate impact on sellers: shift in supply</a:t>
            </a:r>
          </a:p>
          <a:p>
            <a:pPr lvl="1"/>
            <a:r>
              <a:rPr lang="en-US" altLang="en-US" dirty="0"/>
              <a:t>Supply curve shifts left</a:t>
            </a:r>
          </a:p>
          <a:p>
            <a:pPr lvl="1"/>
            <a:r>
              <a:rPr lang="en-US" altLang="en-US" dirty="0"/>
              <a:t>Higher equilibrium price</a:t>
            </a:r>
          </a:p>
          <a:p>
            <a:pPr lvl="1"/>
            <a:r>
              <a:rPr lang="en-US" altLang="en-US" dirty="0"/>
              <a:t>Lower equilibrium quantity</a:t>
            </a:r>
          </a:p>
          <a:p>
            <a:pPr lvl="1"/>
            <a:r>
              <a:rPr lang="en-US" altLang="en-US" dirty="0"/>
              <a:t>The tax reduces the size of the market</a:t>
            </a:r>
          </a:p>
        </p:txBody>
      </p:sp>
      <p:sp>
        <p:nvSpPr>
          <p:cNvPr id="348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482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B457AF2-BA60-45CC-B330-6C4762B606D3}" type="slidenum">
              <a:rPr lang="en-US" altLang="en-US" sz="1200" smtClean="0">
                <a:solidFill>
                  <a:srgbClr val="002060"/>
                </a:solidFill>
              </a:rPr>
              <a:pPr algn="ctr" eaLnBrk="1" hangingPunct="1"/>
              <a:t>29</a:t>
            </a:fld>
            <a:endParaRPr lang="en-US" altLang="en-US" sz="1200" dirty="0">
              <a:solidFill>
                <a:srgbClr val="002060"/>
              </a:solidFill>
            </a:endParaRPr>
          </a:p>
        </p:txBody>
      </p:sp>
    </p:spTree>
    <p:extLst>
      <p:ext uri="{BB962C8B-B14F-4D97-AF65-F5344CB8AC3E}">
        <p14:creationId xmlns:p14="http://schemas.microsoft.com/office/powerpoint/2010/main" val="352713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r>
              <a:rPr lang="en-US" altLang="en-US" dirty="0"/>
              <a:t>Controls on Prices,</a:t>
            </a:r>
            <a:r>
              <a:rPr lang="en-US" altLang="en-US" baseline="0" dirty="0"/>
              <a:t> </a:t>
            </a:r>
            <a:r>
              <a:rPr lang="en-US" altLang="en-US" dirty="0"/>
              <a:t>Part 2</a:t>
            </a:r>
          </a:p>
        </p:txBody>
      </p:sp>
      <p:sp>
        <p:nvSpPr>
          <p:cNvPr id="11267" name="Content Placeholder 2"/>
          <p:cNvSpPr>
            <a:spLocks noGrp="1"/>
          </p:cNvSpPr>
          <p:nvPr>
            <p:ph idx="1"/>
          </p:nvPr>
        </p:nvSpPr>
        <p:spPr>
          <a:xfrm>
            <a:off x="277813" y="1025525"/>
            <a:ext cx="8588375" cy="4765675"/>
          </a:xfrm>
        </p:spPr>
        <p:txBody>
          <a:bodyPr/>
          <a:lstStyle/>
          <a:p>
            <a:r>
              <a:rPr lang="en-US" altLang="en-US" dirty="0"/>
              <a:t>Price ceiling</a:t>
            </a:r>
          </a:p>
          <a:p>
            <a:pPr lvl="1"/>
            <a:r>
              <a:rPr lang="en-US" altLang="en-US" dirty="0"/>
              <a:t>A legal maximum on the price at which a good can be sold</a:t>
            </a:r>
          </a:p>
          <a:p>
            <a:pPr lvl="1"/>
            <a:r>
              <a:rPr lang="en-US" altLang="en-US" dirty="0"/>
              <a:t>Rent-control laws</a:t>
            </a:r>
          </a:p>
          <a:p>
            <a:r>
              <a:rPr lang="en-US" altLang="en-US" dirty="0"/>
              <a:t>Price floor</a:t>
            </a:r>
          </a:p>
          <a:p>
            <a:pPr lvl="1"/>
            <a:r>
              <a:rPr lang="en-US" altLang="en-US" dirty="0"/>
              <a:t>A legal minimum on the price at which a good can be sold</a:t>
            </a:r>
          </a:p>
          <a:p>
            <a:pPr lvl="1"/>
            <a:r>
              <a:rPr lang="en-US" altLang="en-US" dirty="0"/>
              <a:t>Minimum wage laws</a:t>
            </a: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9"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849C381-C54E-4C03-9C27-13D84FDE1E16}" type="slidenum">
              <a:rPr lang="en-US" altLang="en-US" sz="1200" smtClean="0">
                <a:solidFill>
                  <a:srgbClr val="002060"/>
                </a:solidFill>
              </a:rPr>
              <a:pPr algn="ctr" eaLnBrk="1" hangingPunct="1"/>
              <a:t>3</a:t>
            </a:fld>
            <a:endParaRPr lang="en-US" altLang="en-US" sz="1200">
              <a:solidFill>
                <a:srgbClr val="002060"/>
              </a:solidFill>
            </a:endParaRPr>
          </a:p>
        </p:txBody>
      </p:sp>
    </p:spTree>
    <p:extLst>
      <p:ext uri="{BB962C8B-B14F-4D97-AF65-F5344CB8AC3E}">
        <p14:creationId xmlns:p14="http://schemas.microsoft.com/office/powerpoint/2010/main" val="387314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t>Figure 6	</a:t>
            </a:r>
            <a:r>
              <a:rPr lang="en-US" altLang="en-US" sz="2800" dirty="0"/>
              <a:t>A Tax on Sellers</a:t>
            </a:r>
            <a:endParaRPr lang="en-US" altLang="en-US" dirty="0"/>
          </a:p>
        </p:txBody>
      </p:sp>
      <p:sp>
        <p:nvSpPr>
          <p:cNvPr id="30" name="Text Placeholder 29"/>
          <p:cNvSpPr>
            <a:spLocks noGrp="1"/>
          </p:cNvSpPr>
          <p:nvPr>
            <p:ph type="body" sz="quarter" idx="12"/>
          </p:nvPr>
        </p:nvSpPr>
        <p:spPr>
          <a:xfrm>
            <a:off x="217488" y="5029200"/>
            <a:ext cx="8763000" cy="1143000"/>
          </a:xfrm>
        </p:spPr>
        <p:txBody>
          <a:bodyPr/>
          <a:lstStyle/>
          <a:p>
            <a:r>
              <a:rPr lang="en-US" dirty="0"/>
              <a:t>When a tax of $0.50 is levied on sellers, the supply curve shifts up by $0.50 from S</a:t>
            </a:r>
            <a:r>
              <a:rPr lang="en-US" baseline="-25000" dirty="0"/>
              <a:t>1</a:t>
            </a:r>
            <a:r>
              <a:rPr lang="en-US" dirty="0"/>
              <a:t> to S</a:t>
            </a:r>
            <a:r>
              <a:rPr lang="en-US" baseline="-25000" dirty="0"/>
              <a:t>2</a:t>
            </a:r>
            <a:r>
              <a:rPr lang="en-US" dirty="0"/>
              <a:t>. The equilibrium quantity falls from 100 to 90 cones. The price that buyers pay rises from $3.00 to $3.30. The price that sellers receive (after paying the tax) falls from $3.00 to $2.80. Even though the tax is levied on sellers, buyers and sellers share the burden of the tax.</a:t>
            </a:r>
          </a:p>
        </p:txBody>
      </p:sp>
      <p:pic>
        <p:nvPicPr>
          <p:cNvPr id="21" name="Picture 20" descr="A line graph of a tax on sellers. Quantity of ice cream cones from 0 to $3.30 is on the x axis, and price in dollars from 0 to 100 is on the y axis. Demand, D 1, is negatively sloped, and supply, S 1, is positively sloped. The two intersect at an equilibrium quantity of 100 ice cream cones, and an equilibrium price without tax of 3 dollars. A tax on sellers shifts the supply curve upward by the size of the tax ($.50). This forms line S 2. Line S 2 and the demand line intersect at a quantity of 90 cones and a price of $3.30, which is the equilibrium with tax, and the price buyers pay. On line S 1, the price sellers receive is $2.80 at a quantity of 90. "/>
          <p:cNvPicPr>
            <a:picLocks noChangeAspect="1"/>
          </p:cNvPicPr>
          <p:nvPr/>
        </p:nvPicPr>
        <p:blipFill>
          <a:blip r:embed="rId2"/>
          <a:stretch>
            <a:fillRect/>
          </a:stretch>
        </p:blipFill>
        <p:spPr>
          <a:xfrm>
            <a:off x="1143000" y="762000"/>
            <a:ext cx="6080314" cy="3400425"/>
          </a:xfrm>
          <a:prstGeom prst="rect">
            <a:avLst/>
          </a:prstGeom>
        </p:spPr>
      </p:pic>
      <p:sp>
        <p:nvSpPr>
          <p:cNvPr id="35843"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5866"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65A92116-B185-4EE5-A624-02A29CF6D9C8}" type="slidenum">
              <a:rPr lang="en-US" altLang="en-US" smtClean="0">
                <a:solidFill>
                  <a:srgbClr val="002060"/>
                </a:solidFill>
              </a:rPr>
              <a:pPr algn="ctr" eaLnBrk="1" hangingPunct="1"/>
              <a:t>30</a:t>
            </a:fld>
            <a:endParaRPr lang="en-US" altLang="en-US" dirty="0">
              <a:solidFill>
                <a:srgbClr val="002060"/>
              </a:solidFill>
            </a:endParaRPr>
          </a:p>
        </p:txBody>
      </p:sp>
    </p:spTree>
    <p:extLst>
      <p:ext uri="{BB962C8B-B14F-4D97-AF65-F5344CB8AC3E}">
        <p14:creationId xmlns:p14="http://schemas.microsoft.com/office/powerpoint/2010/main" val="1052164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340068" y="100939"/>
            <a:ext cx="7803931" cy="737261"/>
          </a:xfrm>
        </p:spPr>
        <p:txBody>
          <a:bodyPr wrap="square" anchor="t"/>
          <a:lstStyle/>
          <a:p>
            <a:pPr algn="l"/>
            <a:r>
              <a:rPr lang="en-US" altLang="en-US" dirty="0"/>
              <a:t>	Taxes,</a:t>
            </a:r>
            <a:r>
              <a:rPr lang="en-US" altLang="en-US" baseline="0" dirty="0"/>
              <a:t> </a:t>
            </a:r>
            <a:r>
              <a:rPr lang="en-US" altLang="en-US" dirty="0"/>
              <a:t>Part 3</a:t>
            </a:r>
          </a:p>
        </p:txBody>
      </p:sp>
      <p:sp>
        <p:nvSpPr>
          <p:cNvPr id="36867" name="Content Placeholder 2"/>
          <p:cNvSpPr>
            <a:spLocks noGrp="1"/>
          </p:cNvSpPr>
          <p:nvPr>
            <p:ph idx="1"/>
          </p:nvPr>
        </p:nvSpPr>
        <p:spPr>
          <a:xfrm>
            <a:off x="277813" y="1025525"/>
            <a:ext cx="8588375" cy="4918075"/>
          </a:xfrm>
        </p:spPr>
        <p:txBody>
          <a:bodyPr/>
          <a:lstStyle/>
          <a:p>
            <a:pPr marL="0" indent="0">
              <a:buFontTx/>
              <a:buNone/>
            </a:pPr>
            <a:r>
              <a:rPr lang="en-US" altLang="en-US" dirty="0"/>
              <a:t>How </a:t>
            </a:r>
            <a:r>
              <a:rPr lang="en-US" altLang="en-US" u="sng" dirty="0"/>
              <a:t>taxes on sellers </a:t>
            </a:r>
            <a:r>
              <a:rPr lang="en-US" altLang="en-US" dirty="0"/>
              <a:t>affect market outcomes</a:t>
            </a:r>
          </a:p>
          <a:p>
            <a:pPr lvl="1"/>
            <a:r>
              <a:rPr lang="en-US" altLang="en-US" dirty="0"/>
              <a:t>Taxes discourage market activity</a:t>
            </a:r>
          </a:p>
          <a:p>
            <a:pPr lvl="1"/>
            <a:r>
              <a:rPr lang="en-US" altLang="en-US" dirty="0"/>
              <a:t>Buyers and sellers share the burden of tax</a:t>
            </a:r>
          </a:p>
          <a:p>
            <a:pPr lvl="1"/>
            <a:r>
              <a:rPr lang="en-US" altLang="en-US" dirty="0"/>
              <a:t>Buyers pay more, are worse off</a:t>
            </a:r>
          </a:p>
          <a:p>
            <a:pPr lvl="1"/>
            <a:r>
              <a:rPr lang="en-US" altLang="en-US" dirty="0"/>
              <a:t>Sellers receive less, are worse off</a:t>
            </a:r>
          </a:p>
          <a:p>
            <a:pPr lvl="2"/>
            <a:r>
              <a:rPr lang="en-US" altLang="en-US" dirty="0"/>
              <a:t>Get the higher price but pay the tax</a:t>
            </a:r>
          </a:p>
          <a:p>
            <a:pPr lvl="2"/>
            <a:r>
              <a:rPr lang="en-US" altLang="en-US" dirty="0"/>
              <a:t>Overall: effective price fall</a:t>
            </a:r>
          </a:p>
        </p:txBody>
      </p:sp>
      <p:sp>
        <p:nvSpPr>
          <p:cNvPr id="368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686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016B72C-C42C-4F17-9365-FD2C51068338}" type="slidenum">
              <a:rPr lang="en-US" altLang="en-US" sz="1200" smtClean="0">
                <a:solidFill>
                  <a:srgbClr val="002060"/>
                </a:solidFill>
              </a:rPr>
              <a:pPr algn="ctr" eaLnBrk="1" hangingPunct="1"/>
              <a:t>31</a:t>
            </a:fld>
            <a:endParaRPr lang="en-US" altLang="en-US" sz="1200" dirty="0">
              <a:solidFill>
                <a:srgbClr val="002060"/>
              </a:solidFill>
            </a:endParaRPr>
          </a:p>
        </p:txBody>
      </p:sp>
    </p:spTree>
    <p:extLst>
      <p:ext uri="{BB962C8B-B14F-4D97-AF65-F5344CB8AC3E}">
        <p14:creationId xmlns:p14="http://schemas.microsoft.com/office/powerpoint/2010/main" val="334760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340068" y="100939"/>
            <a:ext cx="7803931" cy="813461"/>
          </a:xfrm>
        </p:spPr>
        <p:txBody>
          <a:bodyPr wrap="square" anchor="t"/>
          <a:lstStyle/>
          <a:p>
            <a:pPr algn="l"/>
            <a:r>
              <a:rPr lang="en-US" altLang="en-US" dirty="0"/>
              <a:t>	Taxes,</a:t>
            </a:r>
            <a:r>
              <a:rPr lang="en-US" altLang="en-US" baseline="0" dirty="0"/>
              <a:t> </a:t>
            </a:r>
            <a:r>
              <a:rPr lang="en-US" altLang="en-US" dirty="0"/>
              <a:t>Part 4</a:t>
            </a:r>
          </a:p>
        </p:txBody>
      </p:sp>
      <p:sp>
        <p:nvSpPr>
          <p:cNvPr id="37891" name="Content Placeholder 2"/>
          <p:cNvSpPr>
            <a:spLocks noGrp="1"/>
          </p:cNvSpPr>
          <p:nvPr>
            <p:ph idx="1"/>
          </p:nvPr>
        </p:nvSpPr>
        <p:spPr>
          <a:xfrm>
            <a:off x="277813" y="1025525"/>
            <a:ext cx="8588375" cy="4079875"/>
          </a:xfrm>
        </p:spPr>
        <p:txBody>
          <a:bodyPr/>
          <a:lstStyle/>
          <a:p>
            <a:pPr marL="0" indent="0">
              <a:buFontTx/>
              <a:buNone/>
            </a:pPr>
            <a:r>
              <a:rPr lang="en-US" altLang="en-US" dirty="0"/>
              <a:t>How </a:t>
            </a:r>
            <a:r>
              <a:rPr lang="en-US" altLang="en-US" u="sng" dirty="0"/>
              <a:t>taxes on buyers </a:t>
            </a:r>
            <a:r>
              <a:rPr lang="en-US" altLang="en-US" dirty="0"/>
              <a:t>affect market outcomes</a:t>
            </a:r>
          </a:p>
          <a:p>
            <a:pPr lvl="1"/>
            <a:r>
              <a:rPr lang="en-US" altLang="en-US" dirty="0"/>
              <a:t>Initial impact on the demand</a:t>
            </a:r>
          </a:p>
          <a:p>
            <a:pPr lvl="1"/>
            <a:r>
              <a:rPr lang="en-US" altLang="en-US" dirty="0"/>
              <a:t>Demand curve shifts left</a:t>
            </a:r>
          </a:p>
          <a:p>
            <a:pPr lvl="1"/>
            <a:r>
              <a:rPr lang="en-US" altLang="en-US" dirty="0"/>
              <a:t>Lower equilibrium price</a:t>
            </a:r>
          </a:p>
          <a:p>
            <a:pPr lvl="1"/>
            <a:r>
              <a:rPr lang="en-US" altLang="en-US" dirty="0"/>
              <a:t>Lower equilibrium quantity</a:t>
            </a:r>
          </a:p>
          <a:p>
            <a:pPr lvl="1"/>
            <a:r>
              <a:rPr lang="en-US" altLang="en-US" dirty="0"/>
              <a:t>The tax reduces the size of the market</a:t>
            </a:r>
          </a:p>
        </p:txBody>
      </p:sp>
      <p:sp>
        <p:nvSpPr>
          <p:cNvPr id="378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789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4B06FB5-91B0-49FC-9CCC-FD2B83B80033}" type="slidenum">
              <a:rPr lang="en-US" altLang="en-US" sz="1200" smtClean="0">
                <a:solidFill>
                  <a:srgbClr val="002060"/>
                </a:solidFill>
              </a:rPr>
              <a:pPr algn="ctr" eaLnBrk="1" hangingPunct="1"/>
              <a:t>32</a:t>
            </a:fld>
            <a:endParaRPr lang="en-US" altLang="en-US" sz="1200" dirty="0">
              <a:solidFill>
                <a:srgbClr val="002060"/>
              </a:solidFill>
            </a:endParaRPr>
          </a:p>
        </p:txBody>
      </p:sp>
    </p:spTree>
    <p:extLst>
      <p:ext uri="{BB962C8B-B14F-4D97-AF65-F5344CB8AC3E}">
        <p14:creationId xmlns:p14="http://schemas.microsoft.com/office/powerpoint/2010/main" val="4103274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Figure 7	</a:t>
            </a:r>
            <a:r>
              <a:rPr lang="en-US" altLang="en-US" sz="2800" dirty="0"/>
              <a:t>A Tax on Buyers</a:t>
            </a:r>
            <a:endParaRPr lang="en-US" altLang="en-US" dirty="0"/>
          </a:p>
        </p:txBody>
      </p:sp>
      <p:sp>
        <p:nvSpPr>
          <p:cNvPr id="29" name="Text Placeholder 28"/>
          <p:cNvSpPr>
            <a:spLocks noGrp="1"/>
          </p:cNvSpPr>
          <p:nvPr>
            <p:ph type="body" sz="quarter" idx="12"/>
          </p:nvPr>
        </p:nvSpPr>
        <p:spPr>
          <a:xfrm>
            <a:off x="232443" y="5029200"/>
            <a:ext cx="8763000" cy="1143000"/>
          </a:xfrm>
        </p:spPr>
        <p:txBody>
          <a:bodyPr/>
          <a:lstStyle/>
          <a:p>
            <a:r>
              <a:rPr lang="en-US" dirty="0"/>
              <a:t>When a tax of $0.50 is levied on buyers, the demand curve shifts down by $0.50 from D</a:t>
            </a:r>
            <a:r>
              <a:rPr lang="en-US" baseline="-25000" dirty="0"/>
              <a:t>1</a:t>
            </a:r>
            <a:r>
              <a:rPr lang="en-US" dirty="0"/>
              <a:t> to D</a:t>
            </a:r>
            <a:r>
              <a:rPr lang="en-US" baseline="-25000" dirty="0"/>
              <a:t>2</a:t>
            </a:r>
            <a:r>
              <a:rPr lang="en-US" dirty="0"/>
              <a:t>. The equilibrium quantity falls from 100 to 90 cones. The price that sellers receive falls from $3.00 to $2.80. The price that buyers pay (including the tax) rises from $3.00 to $3.30. Even though the tax is levied on buyers, buyers and sellers share the burden of the tax.</a:t>
            </a:r>
          </a:p>
        </p:txBody>
      </p:sp>
      <p:pic>
        <p:nvPicPr>
          <p:cNvPr id="21" name="Picture 20" descr="A line graph of a tax on buyers. It has quantity of ice cream cones on the x axis from 0 to 100 and price in dollars on the y axis from 0 to $3.30. Supply, S 1, is positively sloped, and initial demand, D 1, is negatively sloped. The two intersect at 100 cones and a price of 3 dollars, which is the equilibrium and price without tax. A tax on buyers shifts the demand curve downward by the size of the tax ($.50). This creates line D2 and the new equilibrium with tax is 90 cones at a price of $2.80. 2.80 dollars is the price sellers receive. The price buyers pay is on D 1 at a price of $3.30, and a quantity of 90 ice cream cones."/>
          <p:cNvPicPr>
            <a:picLocks noChangeAspect="1"/>
          </p:cNvPicPr>
          <p:nvPr/>
        </p:nvPicPr>
        <p:blipFill>
          <a:blip r:embed="rId2"/>
          <a:stretch>
            <a:fillRect/>
          </a:stretch>
        </p:blipFill>
        <p:spPr>
          <a:xfrm>
            <a:off x="990600" y="685800"/>
            <a:ext cx="7344297" cy="4038600"/>
          </a:xfrm>
          <a:prstGeom prst="rect">
            <a:avLst/>
          </a:prstGeom>
        </p:spPr>
      </p:pic>
      <p:sp>
        <p:nvSpPr>
          <p:cNvPr id="38915"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8938"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A33B952-C92C-4EF7-A815-6CAB755A3D95}" type="slidenum">
              <a:rPr lang="en-US" altLang="en-US" smtClean="0">
                <a:solidFill>
                  <a:srgbClr val="002060"/>
                </a:solidFill>
              </a:rPr>
              <a:pPr algn="ctr" eaLnBrk="1" hangingPunct="1"/>
              <a:t>33</a:t>
            </a:fld>
            <a:endParaRPr lang="en-US" altLang="en-US" dirty="0">
              <a:solidFill>
                <a:srgbClr val="002060"/>
              </a:solidFill>
            </a:endParaRPr>
          </a:p>
        </p:txBody>
      </p:sp>
    </p:spTree>
    <p:extLst>
      <p:ext uri="{BB962C8B-B14F-4D97-AF65-F5344CB8AC3E}">
        <p14:creationId xmlns:p14="http://schemas.microsoft.com/office/powerpoint/2010/main" val="330128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340068" y="100939"/>
            <a:ext cx="7803931" cy="813461"/>
          </a:xfrm>
        </p:spPr>
        <p:txBody>
          <a:bodyPr wrap="square" anchor="t"/>
          <a:lstStyle/>
          <a:p>
            <a:pPr algn="l"/>
            <a:r>
              <a:rPr lang="en-US" altLang="en-US" dirty="0"/>
              <a:t>	Taxes,</a:t>
            </a:r>
            <a:r>
              <a:rPr lang="en-US" altLang="en-US" baseline="0" dirty="0"/>
              <a:t> </a:t>
            </a:r>
            <a:r>
              <a:rPr lang="en-US" altLang="en-US" dirty="0"/>
              <a:t>Part 5</a:t>
            </a:r>
          </a:p>
        </p:txBody>
      </p:sp>
      <p:sp>
        <p:nvSpPr>
          <p:cNvPr id="39939" name="Content Placeholder 2"/>
          <p:cNvSpPr>
            <a:spLocks noGrp="1"/>
          </p:cNvSpPr>
          <p:nvPr>
            <p:ph idx="1"/>
          </p:nvPr>
        </p:nvSpPr>
        <p:spPr>
          <a:xfrm>
            <a:off x="277813" y="1025525"/>
            <a:ext cx="8588375" cy="4841875"/>
          </a:xfrm>
        </p:spPr>
        <p:txBody>
          <a:bodyPr/>
          <a:lstStyle/>
          <a:p>
            <a:pPr marL="0" indent="0">
              <a:buFontTx/>
              <a:buNone/>
            </a:pPr>
            <a:r>
              <a:rPr lang="en-US" altLang="en-US" dirty="0"/>
              <a:t>How </a:t>
            </a:r>
            <a:r>
              <a:rPr lang="en-US" altLang="en-US" u="sng" dirty="0"/>
              <a:t>taxes on buyers </a:t>
            </a:r>
            <a:r>
              <a:rPr lang="en-US" altLang="en-US" dirty="0"/>
              <a:t>affect market outcomes</a:t>
            </a:r>
          </a:p>
          <a:p>
            <a:pPr lvl="1"/>
            <a:r>
              <a:rPr lang="en-US" altLang="en-US" dirty="0"/>
              <a:t>Buyers and sellers share the burden of tax</a:t>
            </a:r>
          </a:p>
          <a:p>
            <a:pPr lvl="1"/>
            <a:r>
              <a:rPr lang="en-US" altLang="en-US" dirty="0"/>
              <a:t>Sellers get a lower price, are worse off</a:t>
            </a:r>
          </a:p>
          <a:p>
            <a:pPr lvl="1"/>
            <a:r>
              <a:rPr lang="en-US" altLang="en-US" dirty="0"/>
              <a:t>Buyers pay a lower market price, are worse off</a:t>
            </a:r>
          </a:p>
          <a:p>
            <a:pPr lvl="2"/>
            <a:r>
              <a:rPr lang="en-US" altLang="en-US" dirty="0"/>
              <a:t>Effective price (with tax) rises</a:t>
            </a: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994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E2E549E-A2DA-49E1-98D0-EEC73A7789A6}" type="slidenum">
              <a:rPr lang="en-US" altLang="en-US" sz="1200" smtClean="0">
                <a:solidFill>
                  <a:srgbClr val="002060"/>
                </a:solidFill>
              </a:rPr>
              <a:pPr algn="ctr" eaLnBrk="1" hangingPunct="1"/>
              <a:t>34</a:t>
            </a:fld>
            <a:endParaRPr lang="en-US" altLang="en-US" sz="1200" dirty="0">
              <a:solidFill>
                <a:srgbClr val="002060"/>
              </a:solidFill>
            </a:endParaRPr>
          </a:p>
        </p:txBody>
      </p:sp>
    </p:spTree>
    <p:extLst>
      <p:ext uri="{BB962C8B-B14F-4D97-AF65-F5344CB8AC3E}">
        <p14:creationId xmlns:p14="http://schemas.microsoft.com/office/powerpoint/2010/main" val="788934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340068" y="100939"/>
            <a:ext cx="7803931" cy="813461"/>
          </a:xfrm>
        </p:spPr>
        <p:txBody>
          <a:bodyPr wrap="square" anchor="t"/>
          <a:lstStyle/>
          <a:p>
            <a:pPr algn="l"/>
            <a:r>
              <a:rPr lang="en-US" altLang="en-US" dirty="0"/>
              <a:t>	Taxes,</a:t>
            </a:r>
            <a:r>
              <a:rPr lang="en-US" altLang="en-US" baseline="0" dirty="0"/>
              <a:t> </a:t>
            </a:r>
            <a:r>
              <a:rPr lang="en-US" altLang="en-US" dirty="0"/>
              <a:t>Part 6</a:t>
            </a:r>
          </a:p>
        </p:txBody>
      </p:sp>
      <p:sp>
        <p:nvSpPr>
          <p:cNvPr id="40963" name="Content Placeholder 2"/>
          <p:cNvSpPr>
            <a:spLocks noGrp="1"/>
          </p:cNvSpPr>
          <p:nvPr>
            <p:ph idx="1"/>
          </p:nvPr>
        </p:nvSpPr>
        <p:spPr>
          <a:xfrm>
            <a:off x="277813" y="1025525"/>
            <a:ext cx="8588375" cy="5070475"/>
          </a:xfrm>
        </p:spPr>
        <p:txBody>
          <a:bodyPr/>
          <a:lstStyle/>
          <a:p>
            <a:pPr marL="0" indent="0">
              <a:buFontTx/>
              <a:buNone/>
            </a:pPr>
            <a:r>
              <a:rPr lang="en-US" altLang="en-US" dirty="0"/>
              <a:t>Taxes levied on sellers and taxes levied on buyers are equivalent</a:t>
            </a:r>
          </a:p>
          <a:p>
            <a:pPr lvl="1"/>
            <a:r>
              <a:rPr lang="en-US" altLang="en-US" dirty="0"/>
              <a:t>Wedge between the price that buyers pay and the price that sellers receive</a:t>
            </a:r>
          </a:p>
          <a:p>
            <a:pPr lvl="2"/>
            <a:r>
              <a:rPr lang="en-US" altLang="en-US" dirty="0"/>
              <a:t>The same, regardless of whether the tax is levied on buyers or sellers</a:t>
            </a:r>
          </a:p>
          <a:p>
            <a:pPr lvl="1"/>
            <a:r>
              <a:rPr lang="en-US" altLang="en-US" dirty="0"/>
              <a:t>Shifts the relative position of the supply and demand curves</a:t>
            </a:r>
          </a:p>
          <a:p>
            <a:pPr lvl="2"/>
            <a:r>
              <a:rPr lang="en-US" altLang="en-US" dirty="0"/>
              <a:t>Buyers and sellers share the tax burden</a:t>
            </a:r>
          </a:p>
        </p:txBody>
      </p:sp>
      <p:sp>
        <p:nvSpPr>
          <p:cNvPr id="409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096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8357431-E153-4533-AF4A-54980BEBAFBD}" type="slidenum">
              <a:rPr lang="en-US" altLang="en-US" sz="1200" smtClean="0">
                <a:solidFill>
                  <a:srgbClr val="002060"/>
                </a:solidFill>
              </a:rPr>
              <a:pPr algn="ctr" eaLnBrk="1" hangingPunct="1"/>
              <a:t>35</a:t>
            </a:fld>
            <a:endParaRPr lang="en-US" altLang="en-US" sz="1200" dirty="0">
              <a:solidFill>
                <a:srgbClr val="002060"/>
              </a:solidFill>
            </a:endParaRPr>
          </a:p>
        </p:txBody>
      </p:sp>
    </p:spTree>
    <p:extLst>
      <p:ext uri="{BB962C8B-B14F-4D97-AF65-F5344CB8AC3E}">
        <p14:creationId xmlns:p14="http://schemas.microsoft.com/office/powerpoint/2010/main" val="825751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2"/>
          <p:cNvSpPr>
            <a:spLocks noGrp="1"/>
          </p:cNvSpPr>
          <p:nvPr>
            <p:ph type="title"/>
          </p:nvPr>
        </p:nvSpPr>
        <p:spPr>
          <a:xfrm>
            <a:off x="506413" y="0"/>
            <a:ext cx="8450262" cy="1066800"/>
          </a:xfrm>
        </p:spPr>
        <p:txBody>
          <a:bodyPr anchor="t"/>
          <a:lstStyle/>
          <a:p>
            <a:r>
              <a:rPr lang="en-US" altLang="en-US" sz="3200" dirty="0"/>
              <a:t>Can Congress distribute the burden of a payroll tax?,</a:t>
            </a:r>
            <a:r>
              <a:rPr lang="en-US" altLang="en-US" sz="3200" baseline="0" dirty="0"/>
              <a:t> </a:t>
            </a:r>
            <a:r>
              <a:rPr lang="en-US" altLang="en-US" sz="3200" dirty="0"/>
              <a:t>Part 1</a:t>
            </a:r>
          </a:p>
        </p:txBody>
      </p:sp>
      <p:sp>
        <p:nvSpPr>
          <p:cNvPr id="41987" name="Content Placeholder 1"/>
          <p:cNvSpPr>
            <a:spLocks noGrp="1"/>
          </p:cNvSpPr>
          <p:nvPr>
            <p:ph idx="1"/>
          </p:nvPr>
        </p:nvSpPr>
        <p:spPr>
          <a:xfrm>
            <a:off x="457200" y="1237776"/>
            <a:ext cx="8458200" cy="4495800"/>
          </a:xfrm>
        </p:spPr>
        <p:txBody>
          <a:bodyPr/>
          <a:lstStyle/>
          <a:p>
            <a:r>
              <a:rPr lang="en-US" altLang="en-US" dirty="0"/>
              <a:t>Payroll taxes</a:t>
            </a:r>
          </a:p>
          <a:p>
            <a:pPr lvl="1"/>
            <a:r>
              <a:rPr lang="en-US" altLang="en-US" dirty="0"/>
              <a:t>Deducted from the amount you earned</a:t>
            </a:r>
          </a:p>
          <a:p>
            <a:r>
              <a:rPr lang="en-US" altLang="en-US" dirty="0"/>
              <a:t>By law, the tax burden:  </a:t>
            </a:r>
          </a:p>
          <a:p>
            <a:pPr lvl="1"/>
            <a:r>
              <a:rPr lang="en-US" altLang="en-US" dirty="0"/>
              <a:t>Half of the tax is paid by firms</a:t>
            </a:r>
          </a:p>
          <a:p>
            <a:pPr lvl="2"/>
            <a:r>
              <a:rPr lang="en-US" altLang="en-US" dirty="0"/>
              <a:t>Out of firm’s revenue</a:t>
            </a:r>
          </a:p>
          <a:p>
            <a:pPr lvl="1"/>
            <a:r>
              <a:rPr lang="en-US" altLang="en-US" dirty="0"/>
              <a:t>Half of the tax is paid by workers</a:t>
            </a:r>
          </a:p>
          <a:p>
            <a:pPr lvl="2"/>
            <a:r>
              <a:rPr lang="en-US" altLang="en-US" dirty="0"/>
              <a:t>Deducted from workers’ paychecks</a:t>
            </a:r>
          </a:p>
        </p:txBody>
      </p:sp>
      <p:sp>
        <p:nvSpPr>
          <p:cNvPr id="419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1989"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BD0F23C0-78C0-4A98-A3AE-4A7229F758F1}" type="slidenum">
              <a:rPr lang="en-US" altLang="en-US" sz="1200" smtClean="0">
                <a:solidFill>
                  <a:srgbClr val="002060"/>
                </a:solidFill>
              </a:rPr>
              <a:pPr algn="ctr" eaLnBrk="1" hangingPunct="1"/>
              <a:t>36</a:t>
            </a:fld>
            <a:endParaRPr lang="en-US" altLang="en-US" sz="1200" dirty="0">
              <a:solidFill>
                <a:srgbClr val="002060"/>
              </a:solidFill>
            </a:endParaRPr>
          </a:p>
        </p:txBody>
      </p:sp>
    </p:spTree>
    <p:extLst>
      <p:ext uri="{BB962C8B-B14F-4D97-AF65-F5344CB8AC3E}">
        <p14:creationId xmlns:p14="http://schemas.microsoft.com/office/powerpoint/2010/main" val="1214703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2"/>
          <p:cNvSpPr>
            <a:spLocks noGrp="1"/>
          </p:cNvSpPr>
          <p:nvPr>
            <p:ph type="title"/>
          </p:nvPr>
        </p:nvSpPr>
        <p:spPr>
          <a:xfrm>
            <a:off x="506413" y="0"/>
            <a:ext cx="8450262" cy="990599"/>
          </a:xfrm>
        </p:spPr>
        <p:txBody>
          <a:bodyPr anchor="t"/>
          <a:lstStyle/>
          <a:p>
            <a:r>
              <a:rPr lang="en-US" altLang="en-US" sz="3200" dirty="0"/>
              <a:t>Can Congress distribute the burden of a payroll tax?,</a:t>
            </a:r>
            <a:r>
              <a:rPr lang="en-US" altLang="en-US" sz="3200" baseline="0" dirty="0"/>
              <a:t> </a:t>
            </a:r>
            <a:r>
              <a:rPr lang="en-US" altLang="en-US" sz="3200" dirty="0"/>
              <a:t>Part 2</a:t>
            </a:r>
          </a:p>
        </p:txBody>
      </p:sp>
      <p:sp>
        <p:nvSpPr>
          <p:cNvPr id="43011" name="Content Placeholder 1"/>
          <p:cNvSpPr>
            <a:spLocks noGrp="1"/>
          </p:cNvSpPr>
          <p:nvPr>
            <p:ph idx="1"/>
          </p:nvPr>
        </p:nvSpPr>
        <p:spPr>
          <a:xfrm>
            <a:off x="484944" y="1143000"/>
            <a:ext cx="8458200" cy="5105400"/>
          </a:xfrm>
        </p:spPr>
        <p:txBody>
          <a:bodyPr/>
          <a:lstStyle/>
          <a:p>
            <a:r>
              <a:rPr lang="en-US" altLang="en-US" dirty="0"/>
              <a:t>Tax incidence analysis</a:t>
            </a:r>
          </a:p>
          <a:p>
            <a:pPr lvl="1"/>
            <a:r>
              <a:rPr lang="en-US" altLang="en-US" dirty="0"/>
              <a:t>Payroll tax as a tax on a good</a:t>
            </a:r>
          </a:p>
          <a:p>
            <a:pPr lvl="2"/>
            <a:r>
              <a:rPr lang="en-US" altLang="en-US" dirty="0"/>
              <a:t>The good is labor</a:t>
            </a:r>
          </a:p>
          <a:p>
            <a:pPr lvl="2"/>
            <a:r>
              <a:rPr lang="en-US" altLang="en-US" dirty="0"/>
              <a:t>The price is the wage </a:t>
            </a:r>
          </a:p>
          <a:p>
            <a:r>
              <a:rPr lang="en-US" altLang="en-US" dirty="0"/>
              <a:t>Introduce payroll tax</a:t>
            </a:r>
          </a:p>
          <a:p>
            <a:pPr lvl="1"/>
            <a:r>
              <a:rPr lang="en-US" altLang="en-US" dirty="0"/>
              <a:t>Wage received by workers falls</a:t>
            </a:r>
          </a:p>
          <a:p>
            <a:pPr lvl="1"/>
            <a:r>
              <a:rPr lang="en-US" altLang="en-US" dirty="0"/>
              <a:t>Wage paid by firms rises</a:t>
            </a:r>
          </a:p>
          <a:p>
            <a:pPr lvl="1"/>
            <a:r>
              <a:rPr lang="en-US" altLang="en-US" dirty="0"/>
              <a:t>Workers and firms share the tax burden </a:t>
            </a:r>
          </a:p>
          <a:p>
            <a:pPr lvl="2"/>
            <a:r>
              <a:rPr lang="en-US" altLang="en-US" dirty="0"/>
              <a:t>Not necessarily 50 – 50 as required</a:t>
            </a:r>
          </a:p>
        </p:txBody>
      </p:sp>
      <p:sp>
        <p:nvSpPr>
          <p:cNvPr id="430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3013"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AC3CBD37-AB45-4E1B-94D0-DE037E7F6B83}" type="slidenum">
              <a:rPr lang="en-US" altLang="en-US" sz="1200" smtClean="0">
                <a:solidFill>
                  <a:srgbClr val="002060"/>
                </a:solidFill>
              </a:rPr>
              <a:pPr algn="ctr" eaLnBrk="1" hangingPunct="1"/>
              <a:t>37</a:t>
            </a:fld>
            <a:endParaRPr lang="en-US" altLang="en-US" sz="1200" dirty="0">
              <a:solidFill>
                <a:srgbClr val="002060"/>
              </a:solidFill>
            </a:endParaRPr>
          </a:p>
        </p:txBody>
      </p:sp>
    </p:spTree>
    <p:extLst>
      <p:ext uri="{BB962C8B-B14F-4D97-AF65-F5344CB8AC3E}">
        <p14:creationId xmlns:p14="http://schemas.microsoft.com/office/powerpoint/2010/main" val="416449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a:xfrm>
            <a:off x="506413" y="0"/>
            <a:ext cx="8450262" cy="1066800"/>
          </a:xfrm>
        </p:spPr>
        <p:txBody>
          <a:bodyPr anchor="t"/>
          <a:lstStyle/>
          <a:p>
            <a:r>
              <a:rPr lang="en-US" altLang="en-US" sz="3200" dirty="0"/>
              <a:t>Can Congress distribute the burden of a payroll tax?,</a:t>
            </a:r>
            <a:r>
              <a:rPr lang="en-US" altLang="en-US" sz="3200" baseline="0" dirty="0"/>
              <a:t> </a:t>
            </a:r>
            <a:r>
              <a:rPr lang="en-US" altLang="en-US" sz="3200" dirty="0"/>
              <a:t>Part 3</a:t>
            </a:r>
          </a:p>
        </p:txBody>
      </p:sp>
      <p:sp>
        <p:nvSpPr>
          <p:cNvPr id="44035" name="Content Placeholder 1"/>
          <p:cNvSpPr>
            <a:spLocks noGrp="1"/>
          </p:cNvSpPr>
          <p:nvPr>
            <p:ph idx="1"/>
          </p:nvPr>
        </p:nvSpPr>
        <p:spPr>
          <a:xfrm>
            <a:off x="457200" y="1219200"/>
            <a:ext cx="8458200" cy="4191000"/>
          </a:xfrm>
        </p:spPr>
        <p:txBody>
          <a:bodyPr/>
          <a:lstStyle/>
          <a:p>
            <a:r>
              <a:rPr lang="en-US" altLang="en-US" dirty="0"/>
              <a:t>Lawmakers</a:t>
            </a:r>
          </a:p>
          <a:p>
            <a:pPr lvl="1"/>
            <a:r>
              <a:rPr lang="en-US" altLang="en-US" dirty="0"/>
              <a:t>Can decide whether a tax comes from the buyer’s pocket or from the seller’s</a:t>
            </a:r>
          </a:p>
          <a:p>
            <a:pPr lvl="1"/>
            <a:r>
              <a:rPr lang="en-US" altLang="en-US" dirty="0"/>
              <a:t>Cannot legislate the true burden of a tax</a:t>
            </a:r>
          </a:p>
          <a:p>
            <a:r>
              <a:rPr lang="en-US" altLang="en-US" dirty="0"/>
              <a:t>Tax incidence</a:t>
            </a:r>
          </a:p>
          <a:p>
            <a:pPr lvl="1"/>
            <a:r>
              <a:rPr lang="en-US" altLang="en-US" dirty="0"/>
              <a:t>Determined by the forces of supply and demand</a:t>
            </a:r>
          </a:p>
        </p:txBody>
      </p:sp>
      <p:sp>
        <p:nvSpPr>
          <p:cNvPr id="440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4037" name="Slide Number Placeholder 1"/>
          <p:cNvSpPr>
            <a:spLocks noGrp="1"/>
          </p:cNvSpPr>
          <p:nvPr>
            <p:ph type="sldNum" sz="quarter" idx="10"/>
          </p:nvPr>
        </p:nvSpPr>
        <p:spPr>
          <a:xfrm>
            <a:off x="8763000" y="6467475"/>
            <a:ext cx="3810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E1AA483C-F464-4D54-A750-B750D5D5B5DB}" type="slidenum">
              <a:rPr lang="en-US" altLang="en-US" sz="1200" smtClean="0">
                <a:solidFill>
                  <a:srgbClr val="002060"/>
                </a:solidFill>
              </a:rPr>
              <a:pPr algn="ctr" eaLnBrk="1" hangingPunct="1"/>
              <a:t>38</a:t>
            </a:fld>
            <a:endParaRPr lang="en-US" altLang="en-US" sz="1200" dirty="0">
              <a:solidFill>
                <a:srgbClr val="002060"/>
              </a:solidFill>
            </a:endParaRPr>
          </a:p>
        </p:txBody>
      </p:sp>
    </p:spTree>
    <p:extLst>
      <p:ext uri="{BB962C8B-B14F-4D97-AF65-F5344CB8AC3E}">
        <p14:creationId xmlns:p14="http://schemas.microsoft.com/office/powerpoint/2010/main" val="2383426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Figure 8	</a:t>
            </a:r>
            <a:r>
              <a:rPr lang="en-US" altLang="en-US" sz="2800" dirty="0"/>
              <a:t>A Payroll Tax</a:t>
            </a:r>
            <a:endParaRPr lang="en-US" altLang="en-US" dirty="0"/>
          </a:p>
        </p:txBody>
      </p:sp>
      <p:sp>
        <p:nvSpPr>
          <p:cNvPr id="3" name="Text Placeholder 2"/>
          <p:cNvSpPr>
            <a:spLocks noGrp="1"/>
          </p:cNvSpPr>
          <p:nvPr>
            <p:ph type="body" sz="quarter" idx="12"/>
          </p:nvPr>
        </p:nvSpPr>
        <p:spPr>
          <a:xfrm>
            <a:off x="149122" y="4778279"/>
            <a:ext cx="8839200" cy="1371600"/>
          </a:xfrm>
        </p:spPr>
        <p:txBody>
          <a:bodyPr/>
          <a:lstStyle/>
          <a:p>
            <a:r>
              <a:rPr lang="en-US" dirty="0"/>
              <a:t>A payroll tax places a wedge between the wage that workers receive and the wage that firms pay. Comparing wages with and without the tax, you can see that workers and firms share the tax burden. This division of the tax burden between workers and firms does not depend on whether the government levies the tax on workers, levies the tax on firms, or divides the tax equally between the two groups.</a:t>
            </a:r>
          </a:p>
        </p:txBody>
      </p:sp>
      <p:pic>
        <p:nvPicPr>
          <p:cNvPr id="7" name="Picture 6" descr="A line graph of a payroll tax, with quantity of labor on the x axis and wage on the y axis. Labor demand is represented by a negatively sloped line. Labor supply is represented by a positively sloped line. The two intersect at the equilibrium point (wage without tax). A point on the supply line to the left of the equilibrium point represents the wage workers receive. A point on the demand line to the left of the equilibrium point represents the wage firms pay. The tax wedge is between the wage without tax and the wage firms pay."/>
          <p:cNvPicPr>
            <a:picLocks noChangeAspect="1"/>
          </p:cNvPicPr>
          <p:nvPr/>
        </p:nvPicPr>
        <p:blipFill>
          <a:blip r:embed="rId2"/>
          <a:stretch>
            <a:fillRect/>
          </a:stretch>
        </p:blipFill>
        <p:spPr>
          <a:xfrm>
            <a:off x="1143000" y="866098"/>
            <a:ext cx="6057900" cy="3816177"/>
          </a:xfrm>
          <a:prstGeom prst="rect">
            <a:avLst/>
          </a:prstGeom>
        </p:spPr>
      </p:pic>
      <p:sp>
        <p:nvSpPr>
          <p:cNvPr id="45059"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5074"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8AD6D263-CC85-47CD-8E77-9F5FA3DED0D7}" type="slidenum">
              <a:rPr lang="en-US" altLang="en-US" smtClean="0">
                <a:solidFill>
                  <a:srgbClr val="002060"/>
                </a:solidFill>
              </a:rPr>
              <a:pPr algn="ctr" eaLnBrk="1" hangingPunct="1"/>
              <a:t>39</a:t>
            </a:fld>
            <a:endParaRPr lang="en-US" altLang="en-US" dirty="0">
              <a:solidFill>
                <a:srgbClr val="002060"/>
              </a:solidFill>
            </a:endParaRPr>
          </a:p>
        </p:txBody>
      </p:sp>
    </p:spTree>
    <p:extLst>
      <p:ext uri="{BB962C8B-B14F-4D97-AF65-F5344CB8AC3E}">
        <p14:creationId xmlns:p14="http://schemas.microsoft.com/office/powerpoint/2010/main" val="1029238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t"/>
          <a:lstStyle/>
          <a:p>
            <a:r>
              <a:rPr lang="en-US" altLang="en-US" dirty="0"/>
              <a:t>Controls on Prices,</a:t>
            </a:r>
            <a:r>
              <a:rPr lang="en-US" altLang="en-US" baseline="0" dirty="0"/>
              <a:t> </a:t>
            </a:r>
            <a:r>
              <a:rPr lang="en-US" altLang="en-US" dirty="0"/>
              <a:t>Part 3</a:t>
            </a:r>
          </a:p>
        </p:txBody>
      </p:sp>
      <p:sp>
        <p:nvSpPr>
          <p:cNvPr id="12291" name="Content Placeholder 2"/>
          <p:cNvSpPr>
            <a:spLocks noGrp="1"/>
          </p:cNvSpPr>
          <p:nvPr>
            <p:ph idx="1"/>
          </p:nvPr>
        </p:nvSpPr>
        <p:spPr>
          <a:xfrm>
            <a:off x="304800" y="1143000"/>
            <a:ext cx="8588375" cy="4918075"/>
          </a:xfrm>
        </p:spPr>
        <p:txBody>
          <a:bodyPr/>
          <a:lstStyle/>
          <a:p>
            <a:pPr marL="0" indent="0">
              <a:buFontTx/>
              <a:buNone/>
            </a:pPr>
            <a:r>
              <a:rPr lang="en-US" altLang="en-US" dirty="0"/>
              <a:t>How </a:t>
            </a:r>
            <a:r>
              <a:rPr lang="en-US" altLang="en-US" u="sng" dirty="0"/>
              <a:t>price ceilings </a:t>
            </a:r>
            <a:r>
              <a:rPr lang="en-US" altLang="en-US" dirty="0"/>
              <a:t>affect market outcomes</a:t>
            </a:r>
          </a:p>
          <a:p>
            <a:pPr lvl="1"/>
            <a:r>
              <a:rPr lang="en-US" altLang="en-US" dirty="0"/>
              <a:t>Not binding</a:t>
            </a:r>
          </a:p>
          <a:p>
            <a:pPr lvl="2"/>
            <a:r>
              <a:rPr lang="en-US" altLang="en-US" dirty="0"/>
              <a:t>Set above the equilibrium price</a:t>
            </a:r>
          </a:p>
          <a:p>
            <a:pPr lvl="2"/>
            <a:r>
              <a:rPr lang="en-US" altLang="en-US" dirty="0"/>
              <a:t>No effect on the price or quantity sold</a:t>
            </a:r>
          </a:p>
          <a:p>
            <a:pPr lvl="1"/>
            <a:r>
              <a:rPr lang="en-US" altLang="en-US" dirty="0"/>
              <a:t>Binding constraint</a:t>
            </a:r>
          </a:p>
          <a:p>
            <a:pPr lvl="2"/>
            <a:r>
              <a:rPr lang="en-US" altLang="en-US" dirty="0"/>
              <a:t>Set below the equilibrium price: </a:t>
            </a:r>
            <a:r>
              <a:rPr lang="en-US" altLang="en-US" u="sng" dirty="0"/>
              <a:t>Shortage </a:t>
            </a:r>
          </a:p>
          <a:p>
            <a:pPr lvl="2"/>
            <a:r>
              <a:rPr lang="en-US" altLang="en-US" dirty="0"/>
              <a:t>Sellers must ration the scarce goods</a:t>
            </a:r>
          </a:p>
          <a:p>
            <a:pPr lvl="2"/>
            <a:r>
              <a:rPr lang="en-US" altLang="en-US" dirty="0"/>
              <a:t>Rationing mechanisms: l</a:t>
            </a:r>
            <a:r>
              <a:rPr lang="en-US" altLang="en-US" sz="2800" dirty="0"/>
              <a:t>ong lines, discrimination according to sellers bias</a:t>
            </a:r>
            <a:endParaRPr lang="en-US" altLang="en-US" dirty="0"/>
          </a:p>
        </p:txBody>
      </p:sp>
      <p:sp>
        <p:nvSpPr>
          <p:cNvPr id="12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DA05320-5BEE-4E22-AF89-984A3515C659}" type="slidenum">
              <a:rPr lang="en-US" altLang="en-US" sz="1200" smtClean="0">
                <a:solidFill>
                  <a:srgbClr val="002060"/>
                </a:solidFill>
              </a:rPr>
              <a:pPr algn="ctr" eaLnBrk="1" hangingPunct="1"/>
              <a:t>4</a:t>
            </a:fld>
            <a:endParaRPr lang="en-US" altLang="en-US" sz="1200" dirty="0">
              <a:solidFill>
                <a:srgbClr val="002060"/>
              </a:solidFill>
            </a:endParaRPr>
          </a:p>
        </p:txBody>
      </p:sp>
    </p:spTree>
    <p:extLst>
      <p:ext uri="{BB962C8B-B14F-4D97-AF65-F5344CB8AC3E}">
        <p14:creationId xmlns:p14="http://schemas.microsoft.com/office/powerpoint/2010/main" val="1430729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340068" y="100939"/>
            <a:ext cx="7803931" cy="737261"/>
          </a:xfrm>
        </p:spPr>
        <p:txBody>
          <a:bodyPr wrap="square" anchor="t"/>
          <a:lstStyle/>
          <a:p>
            <a:pPr algn="l"/>
            <a:r>
              <a:rPr lang="en-US" altLang="en-US" dirty="0"/>
              <a:t>	Taxes,</a:t>
            </a:r>
            <a:r>
              <a:rPr lang="en-US" altLang="en-US" baseline="0" dirty="0"/>
              <a:t> </a:t>
            </a:r>
            <a:r>
              <a:rPr lang="en-US" altLang="en-US" dirty="0"/>
              <a:t>Part 7</a:t>
            </a:r>
          </a:p>
        </p:txBody>
      </p:sp>
      <p:sp>
        <p:nvSpPr>
          <p:cNvPr id="46083" name="Content Placeholder 2"/>
          <p:cNvSpPr>
            <a:spLocks noGrp="1"/>
          </p:cNvSpPr>
          <p:nvPr>
            <p:ph idx="1"/>
          </p:nvPr>
        </p:nvSpPr>
        <p:spPr>
          <a:xfrm>
            <a:off x="277813" y="1025525"/>
            <a:ext cx="8588375" cy="4994275"/>
          </a:xfrm>
        </p:spPr>
        <p:txBody>
          <a:bodyPr/>
          <a:lstStyle/>
          <a:p>
            <a:r>
              <a:rPr lang="en-US" altLang="en-US" dirty="0"/>
              <a:t>Elasticity and tax incidence</a:t>
            </a:r>
          </a:p>
          <a:p>
            <a:pPr lvl="1"/>
            <a:r>
              <a:rPr lang="en-US" altLang="en-US" dirty="0"/>
              <a:t>Very elastic supply and relatively inelastic demand</a:t>
            </a:r>
          </a:p>
          <a:p>
            <a:pPr lvl="2"/>
            <a:r>
              <a:rPr lang="en-US" altLang="en-US" dirty="0"/>
              <a:t>Sellers bear a small burden of tax</a:t>
            </a:r>
          </a:p>
          <a:p>
            <a:pPr lvl="2"/>
            <a:r>
              <a:rPr lang="en-US" altLang="en-US" dirty="0"/>
              <a:t>Buyers bear most of the burden</a:t>
            </a:r>
          </a:p>
          <a:p>
            <a:pPr lvl="1"/>
            <a:r>
              <a:rPr lang="en-US" altLang="en-US" dirty="0"/>
              <a:t>Relatively inelastic supply and very elastic demand</a:t>
            </a:r>
          </a:p>
          <a:p>
            <a:pPr lvl="2"/>
            <a:r>
              <a:rPr lang="en-US" altLang="en-US" dirty="0"/>
              <a:t>Sellers bear most of the tax burden</a:t>
            </a:r>
          </a:p>
          <a:p>
            <a:pPr lvl="2"/>
            <a:r>
              <a:rPr lang="en-US" altLang="en-US" dirty="0"/>
              <a:t>Buyers bear a small burden </a:t>
            </a:r>
          </a:p>
        </p:txBody>
      </p:sp>
      <p:sp>
        <p:nvSpPr>
          <p:cNvPr id="460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608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74B51EE-2C76-431E-850C-1935515B46A4}" type="slidenum">
              <a:rPr lang="en-US" altLang="en-US" sz="1200" smtClean="0">
                <a:solidFill>
                  <a:srgbClr val="002060"/>
                </a:solidFill>
              </a:rPr>
              <a:pPr algn="ctr" eaLnBrk="1" hangingPunct="1"/>
              <a:t>40</a:t>
            </a:fld>
            <a:endParaRPr lang="en-US" altLang="en-US" sz="1200" dirty="0">
              <a:solidFill>
                <a:srgbClr val="002060"/>
              </a:solidFill>
            </a:endParaRPr>
          </a:p>
        </p:txBody>
      </p:sp>
    </p:spTree>
    <p:extLst>
      <p:ext uri="{BB962C8B-B14F-4D97-AF65-F5344CB8AC3E}">
        <p14:creationId xmlns:p14="http://schemas.microsoft.com/office/powerpoint/2010/main" val="3605059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z="3200" dirty="0"/>
              <a:t>Figure 9</a:t>
            </a:r>
            <a:r>
              <a:rPr lang="en-US" altLang="en-US" sz="2400" dirty="0"/>
              <a:t>	How the Burden of a Tax Is Divided,</a:t>
            </a:r>
            <a:r>
              <a:rPr lang="en-US" altLang="en-US" sz="2400" baseline="0" dirty="0"/>
              <a:t> </a:t>
            </a:r>
            <a:r>
              <a:rPr lang="en-US" altLang="en-US" sz="2400" dirty="0"/>
              <a:t>Part 1</a:t>
            </a:r>
          </a:p>
        </p:txBody>
      </p:sp>
      <p:sp>
        <p:nvSpPr>
          <p:cNvPr id="19" name="Text Placeholder 18"/>
          <p:cNvSpPr>
            <a:spLocks noGrp="1"/>
          </p:cNvSpPr>
          <p:nvPr>
            <p:ph type="body" sz="quarter" idx="12"/>
          </p:nvPr>
        </p:nvSpPr>
        <p:spPr>
          <a:xfrm>
            <a:off x="34895" y="5215012"/>
            <a:ext cx="9067800" cy="990600"/>
          </a:xfrm>
        </p:spPr>
        <p:txBody>
          <a:bodyPr/>
          <a:lstStyle/>
          <a:p>
            <a:r>
              <a:rPr lang="en-US" dirty="0"/>
              <a:t>In panel (a), the supply curve is elastic, and the demand curve is inelastic. In this case, the price received by sellers falls only slightly, while the price paid by buyers rises substantially. Thus, buyers bear most of the burden of the tax.</a:t>
            </a:r>
          </a:p>
        </p:txBody>
      </p:sp>
      <p:pic>
        <p:nvPicPr>
          <p:cNvPr id="21" name="Picture 20" descr="A line graph of elastic supply and inelastic demand. Quantity is on the x axis and price is on the y axis. The demand line has a steep negative slope. Supply has a positive slope. The two lines intersect at the price without tax. The price buyers pay is higher on the demand line than the equilibrium, and the price sellers receive is located lower on the supply line than the equilibrium. The difference between the price buyers pay and the price sellers receive is the tax. When supply is more elastic than demand, the incidence of the tax falls more heavily on consumers than on producers."/>
          <p:cNvPicPr>
            <a:picLocks noChangeAspect="1"/>
          </p:cNvPicPr>
          <p:nvPr/>
        </p:nvPicPr>
        <p:blipFill>
          <a:blip r:embed="rId2"/>
          <a:stretch>
            <a:fillRect/>
          </a:stretch>
        </p:blipFill>
        <p:spPr>
          <a:xfrm>
            <a:off x="533400" y="838200"/>
            <a:ext cx="7460683" cy="4029075"/>
          </a:xfrm>
          <a:prstGeom prst="rect">
            <a:avLst/>
          </a:prstGeom>
        </p:spPr>
      </p:pic>
      <p:sp>
        <p:nvSpPr>
          <p:cNvPr id="47107"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7128"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ACA9ADBE-9D77-4163-AA6E-D26071AF0AE5}" type="slidenum">
              <a:rPr lang="en-US" altLang="en-US" smtClean="0">
                <a:solidFill>
                  <a:srgbClr val="002060"/>
                </a:solidFill>
              </a:rPr>
              <a:pPr algn="ctr" eaLnBrk="1" hangingPunct="1"/>
              <a:t>41</a:t>
            </a:fld>
            <a:endParaRPr lang="en-US" altLang="en-US" dirty="0">
              <a:solidFill>
                <a:srgbClr val="002060"/>
              </a:solidFill>
            </a:endParaRPr>
          </a:p>
        </p:txBody>
      </p:sp>
    </p:spTree>
    <p:extLst>
      <p:ext uri="{BB962C8B-B14F-4D97-AF65-F5344CB8AC3E}">
        <p14:creationId xmlns:p14="http://schemas.microsoft.com/office/powerpoint/2010/main" val="408050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z="3200" dirty="0"/>
              <a:t>Figure 9</a:t>
            </a:r>
            <a:r>
              <a:rPr lang="en-US" altLang="en-US" sz="2400" dirty="0"/>
              <a:t>	How the Burden of a Tax Is Divided,</a:t>
            </a:r>
            <a:r>
              <a:rPr lang="en-US" altLang="en-US" sz="2400" baseline="0" dirty="0"/>
              <a:t> </a:t>
            </a:r>
            <a:r>
              <a:rPr lang="en-US" altLang="en-US" sz="2400" dirty="0"/>
              <a:t>Part 2</a:t>
            </a:r>
          </a:p>
        </p:txBody>
      </p:sp>
      <p:sp>
        <p:nvSpPr>
          <p:cNvPr id="19" name="Text Placeholder 18"/>
          <p:cNvSpPr>
            <a:spLocks noGrp="1"/>
          </p:cNvSpPr>
          <p:nvPr>
            <p:ph type="body" sz="quarter" idx="12"/>
          </p:nvPr>
        </p:nvSpPr>
        <p:spPr>
          <a:xfrm>
            <a:off x="245269" y="4953000"/>
            <a:ext cx="8699500" cy="1173162"/>
          </a:xfrm>
        </p:spPr>
        <p:txBody>
          <a:bodyPr/>
          <a:lstStyle/>
          <a:p>
            <a:r>
              <a:rPr lang="en-US" dirty="0"/>
              <a:t>In panel (b), the supply curve is inelastic, and the demand curve is elastic. In this case, the price received by sellers falls substantially, while the price paid by buyers rises only slightly. Thus, sellers bear most of the burden of the tax.</a:t>
            </a:r>
          </a:p>
        </p:txBody>
      </p:sp>
      <p:pic>
        <p:nvPicPr>
          <p:cNvPr id="21" name="Picture 20" descr="A line graph of inelastic supply and elastic demand. Quantity is on the x axis and price is on the y axis. The supply line has a steep positive slope, and the demand line has a negative slope. The two lines intersect at the equilibrium price, which is the price without tax.  The price buyers pay is above the equilibrium on the demand line and the price sellers receive is below the equilibrium on the supply line. The difference between the price buyers pay and the price sellers receive is the tax. When demand is more elastic than supply, the incidence of the tax falls more heavily on producers than on consumers. "/>
          <p:cNvPicPr>
            <a:picLocks noChangeAspect="1"/>
          </p:cNvPicPr>
          <p:nvPr/>
        </p:nvPicPr>
        <p:blipFill>
          <a:blip r:embed="rId2"/>
          <a:stretch>
            <a:fillRect/>
          </a:stretch>
        </p:blipFill>
        <p:spPr>
          <a:xfrm>
            <a:off x="838200" y="762000"/>
            <a:ext cx="6615113" cy="3798778"/>
          </a:xfrm>
          <a:prstGeom prst="rect">
            <a:avLst/>
          </a:prstGeom>
        </p:spPr>
      </p:pic>
      <p:sp>
        <p:nvSpPr>
          <p:cNvPr id="48131"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8152"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5E0E6F12-F02D-4F08-A388-6274D52DDD4B}" type="slidenum">
              <a:rPr lang="en-US" altLang="en-US" smtClean="0">
                <a:solidFill>
                  <a:srgbClr val="002060"/>
                </a:solidFill>
              </a:rPr>
              <a:pPr algn="ctr" eaLnBrk="1" hangingPunct="1"/>
              <a:t>42</a:t>
            </a:fld>
            <a:endParaRPr lang="en-US" altLang="en-US" dirty="0">
              <a:solidFill>
                <a:srgbClr val="002060"/>
              </a:solidFill>
            </a:endParaRPr>
          </a:p>
        </p:txBody>
      </p:sp>
    </p:spTree>
    <p:extLst>
      <p:ext uri="{BB962C8B-B14F-4D97-AF65-F5344CB8AC3E}">
        <p14:creationId xmlns:p14="http://schemas.microsoft.com/office/powerpoint/2010/main" val="538321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340068" y="100939"/>
            <a:ext cx="7803931" cy="737261"/>
          </a:xfrm>
        </p:spPr>
        <p:txBody>
          <a:bodyPr wrap="square" anchor="t"/>
          <a:lstStyle/>
          <a:p>
            <a:pPr algn="l"/>
            <a:r>
              <a:rPr lang="en-US" altLang="en-US" dirty="0"/>
              <a:t>	Taxes,</a:t>
            </a:r>
            <a:r>
              <a:rPr lang="en-US" altLang="en-US" baseline="0" dirty="0"/>
              <a:t> </a:t>
            </a:r>
            <a:r>
              <a:rPr lang="en-US" altLang="en-US" dirty="0"/>
              <a:t>Part 8</a:t>
            </a:r>
          </a:p>
        </p:txBody>
      </p:sp>
      <p:sp>
        <p:nvSpPr>
          <p:cNvPr id="49155" name="Content Placeholder 2"/>
          <p:cNvSpPr>
            <a:spLocks noGrp="1"/>
          </p:cNvSpPr>
          <p:nvPr>
            <p:ph idx="1"/>
          </p:nvPr>
        </p:nvSpPr>
        <p:spPr>
          <a:xfrm>
            <a:off x="277813" y="1025525"/>
            <a:ext cx="8588375" cy="5070475"/>
          </a:xfrm>
        </p:spPr>
        <p:txBody>
          <a:bodyPr/>
          <a:lstStyle/>
          <a:p>
            <a:r>
              <a:rPr lang="en-US" altLang="en-US" dirty="0"/>
              <a:t>Tax burden</a:t>
            </a:r>
          </a:p>
          <a:p>
            <a:pPr lvl="1"/>
            <a:r>
              <a:rPr lang="en-US" altLang="en-US" dirty="0"/>
              <a:t>Falls more heavily on the side of the market that is less elastic</a:t>
            </a:r>
          </a:p>
          <a:p>
            <a:pPr lvl="1"/>
            <a:r>
              <a:rPr lang="en-US" altLang="en-US" dirty="0"/>
              <a:t>Small elasticity of demand</a:t>
            </a:r>
          </a:p>
          <a:p>
            <a:pPr lvl="2"/>
            <a:r>
              <a:rPr lang="en-US" altLang="en-US" dirty="0"/>
              <a:t>Buyers do not have good alternatives to consuming this good</a:t>
            </a:r>
          </a:p>
          <a:p>
            <a:pPr lvl="1"/>
            <a:r>
              <a:rPr lang="en-US" altLang="en-US" dirty="0"/>
              <a:t>Small elasticity of supply</a:t>
            </a:r>
          </a:p>
          <a:p>
            <a:pPr lvl="2"/>
            <a:r>
              <a:rPr lang="en-US" altLang="en-US" dirty="0"/>
              <a:t>Sellers do not have good alternatives to producing this good</a:t>
            </a:r>
          </a:p>
        </p:txBody>
      </p:sp>
      <p:sp>
        <p:nvSpPr>
          <p:cNvPr id="491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915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C587709-4F0E-4EB1-9843-700AFEB13183}" type="slidenum">
              <a:rPr lang="en-US" altLang="en-US" sz="1200" smtClean="0">
                <a:solidFill>
                  <a:srgbClr val="002060"/>
                </a:solidFill>
              </a:rPr>
              <a:pPr algn="ctr" eaLnBrk="1" hangingPunct="1"/>
              <a:t>43</a:t>
            </a:fld>
            <a:endParaRPr lang="en-US" altLang="en-US" sz="1200" dirty="0">
              <a:solidFill>
                <a:srgbClr val="002060"/>
              </a:solidFill>
            </a:endParaRPr>
          </a:p>
        </p:txBody>
      </p:sp>
    </p:spTree>
    <p:extLst>
      <p:ext uri="{BB962C8B-B14F-4D97-AF65-F5344CB8AC3E}">
        <p14:creationId xmlns:p14="http://schemas.microsoft.com/office/powerpoint/2010/main" val="6106421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p:cNvSpPr>
            <a:spLocks noGrp="1"/>
          </p:cNvSpPr>
          <p:nvPr>
            <p:ph type="title"/>
          </p:nvPr>
        </p:nvSpPr>
        <p:spPr/>
        <p:txBody>
          <a:bodyPr anchor="t"/>
          <a:lstStyle/>
          <a:p>
            <a:r>
              <a:rPr lang="en-US" altLang="en-US" dirty="0"/>
              <a:t>Who pays the luxury tax?,</a:t>
            </a:r>
            <a:r>
              <a:rPr lang="en-US" altLang="en-US" baseline="0" dirty="0"/>
              <a:t> </a:t>
            </a:r>
            <a:r>
              <a:rPr lang="en-US" altLang="en-US" dirty="0"/>
              <a:t>Part 1</a:t>
            </a:r>
          </a:p>
        </p:txBody>
      </p:sp>
      <p:sp>
        <p:nvSpPr>
          <p:cNvPr id="50179" name="Content Placeholder 1"/>
          <p:cNvSpPr>
            <a:spLocks noGrp="1"/>
          </p:cNvSpPr>
          <p:nvPr>
            <p:ph idx="1"/>
          </p:nvPr>
        </p:nvSpPr>
        <p:spPr>
          <a:xfrm>
            <a:off x="457200" y="688622"/>
            <a:ext cx="8458200" cy="5254978"/>
          </a:xfrm>
        </p:spPr>
        <p:txBody>
          <a:bodyPr/>
          <a:lstStyle/>
          <a:p>
            <a:r>
              <a:rPr lang="en-US" altLang="en-US" dirty="0"/>
              <a:t>1990, Congress adopted a new luxury tax</a:t>
            </a:r>
          </a:p>
          <a:p>
            <a:pPr lvl="1"/>
            <a:r>
              <a:rPr lang="en-US" altLang="en-US" dirty="0"/>
              <a:t>On yachts, private airplanes, furs, jewelry, expensive cars </a:t>
            </a:r>
          </a:p>
          <a:p>
            <a:pPr lvl="1"/>
            <a:r>
              <a:rPr lang="en-US" altLang="en-US" dirty="0"/>
              <a:t>Goal: to raise revenue from those who could most easily afford to pay</a:t>
            </a:r>
          </a:p>
          <a:p>
            <a:pPr lvl="1"/>
            <a:r>
              <a:rPr lang="en-US" altLang="en-US" dirty="0"/>
              <a:t>Luxury items</a:t>
            </a:r>
          </a:p>
          <a:p>
            <a:pPr lvl="2"/>
            <a:r>
              <a:rPr lang="en-US" altLang="en-US" dirty="0"/>
              <a:t>Demand is quite elastic</a:t>
            </a:r>
          </a:p>
          <a:p>
            <a:pPr lvl="2"/>
            <a:r>
              <a:rPr lang="en-US" altLang="en-US" dirty="0"/>
              <a:t>Supply is relatively inelastic</a:t>
            </a:r>
          </a:p>
        </p:txBody>
      </p:sp>
      <p:sp>
        <p:nvSpPr>
          <p:cNvPr id="501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0181"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6913594B-35F5-429A-91F5-AC1D1161F1C4}" type="slidenum">
              <a:rPr lang="en-US" altLang="en-US" sz="1200" smtClean="0">
                <a:solidFill>
                  <a:srgbClr val="002060"/>
                </a:solidFill>
              </a:rPr>
              <a:pPr algn="ctr" eaLnBrk="1" hangingPunct="1"/>
              <a:t>44</a:t>
            </a:fld>
            <a:endParaRPr lang="en-US" altLang="en-US" sz="1200" dirty="0">
              <a:solidFill>
                <a:srgbClr val="002060"/>
              </a:solidFill>
            </a:endParaRPr>
          </a:p>
        </p:txBody>
      </p:sp>
    </p:spTree>
    <p:extLst>
      <p:ext uri="{BB962C8B-B14F-4D97-AF65-F5344CB8AC3E}">
        <p14:creationId xmlns:p14="http://schemas.microsoft.com/office/powerpoint/2010/main" val="38556252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nchor="t"/>
          <a:lstStyle/>
          <a:p>
            <a:r>
              <a:rPr lang="en-US" altLang="en-US" dirty="0"/>
              <a:t>Who pays the luxury tax?,</a:t>
            </a:r>
            <a:r>
              <a:rPr lang="en-US" altLang="en-US" baseline="0" dirty="0"/>
              <a:t> </a:t>
            </a:r>
            <a:r>
              <a:rPr lang="en-US" altLang="en-US" dirty="0"/>
              <a:t>Part 2</a:t>
            </a:r>
          </a:p>
        </p:txBody>
      </p:sp>
      <p:sp>
        <p:nvSpPr>
          <p:cNvPr id="51203" name="Content Placeholder 1"/>
          <p:cNvSpPr>
            <a:spLocks noGrp="1"/>
          </p:cNvSpPr>
          <p:nvPr>
            <p:ph idx="1"/>
          </p:nvPr>
        </p:nvSpPr>
        <p:spPr>
          <a:xfrm>
            <a:off x="457200" y="688623"/>
            <a:ext cx="8382000" cy="2206978"/>
          </a:xfrm>
        </p:spPr>
        <p:txBody>
          <a:bodyPr/>
          <a:lstStyle/>
          <a:p>
            <a:r>
              <a:rPr lang="en-US" altLang="en-US" sz="3200" dirty="0"/>
              <a:t>Outcome:</a:t>
            </a:r>
          </a:p>
          <a:p>
            <a:pPr lvl="1"/>
            <a:r>
              <a:rPr lang="en-US" altLang="en-US" sz="2800" dirty="0"/>
              <a:t>Burden of a tax falls largely on the suppliers</a:t>
            </a:r>
          </a:p>
          <a:p>
            <a:pPr lvl="2"/>
            <a:r>
              <a:rPr lang="en-US" altLang="en-US" sz="2400" dirty="0"/>
              <a:t>Relatively inelastic supply</a:t>
            </a:r>
          </a:p>
          <a:p>
            <a:r>
              <a:rPr lang="en-US" altLang="en-US" sz="3200" dirty="0"/>
              <a:t>1993: most of the luxury tax was repealed</a:t>
            </a:r>
          </a:p>
        </p:txBody>
      </p:sp>
      <p:sp>
        <p:nvSpPr>
          <p:cNvPr id="2" name="Text Placeholder 1"/>
          <p:cNvSpPr>
            <a:spLocks noGrp="1"/>
          </p:cNvSpPr>
          <p:nvPr>
            <p:ph type="body" sz="quarter" idx="4294967295"/>
          </p:nvPr>
        </p:nvSpPr>
        <p:spPr>
          <a:xfrm>
            <a:off x="5562600" y="4070428"/>
            <a:ext cx="2362200" cy="1295400"/>
          </a:xfrm>
        </p:spPr>
        <p:txBody>
          <a:bodyPr/>
          <a:lstStyle/>
          <a:p>
            <a:pPr marL="0" indent="0">
              <a:buNone/>
            </a:pPr>
            <a:r>
              <a:rPr lang="en-US" sz="2000" i="1" dirty="0">
                <a:solidFill>
                  <a:schemeClr val="accent6">
                    <a:lumMod val="50000"/>
                  </a:schemeClr>
                </a:solidFill>
                <a:latin typeface="Cambria" panose="02040503050406030204" pitchFamily="18" charset="0"/>
              </a:rPr>
              <a:t>“If this boat were any more expensive, we’d be playing golf.”</a:t>
            </a:r>
          </a:p>
        </p:txBody>
      </p:sp>
      <p:pic>
        <p:nvPicPr>
          <p:cNvPr id="5122" name="Picture 2" descr="Two men and two women sit on the edge of the deck of a yach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527" y="3257550"/>
            <a:ext cx="357187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1205"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2F497734-03A2-4AF6-9B25-0BCE1AAF35E3}" type="slidenum">
              <a:rPr lang="en-US" altLang="en-US" sz="1200" smtClean="0">
                <a:solidFill>
                  <a:srgbClr val="002060"/>
                </a:solidFill>
              </a:rPr>
              <a:pPr algn="ctr" eaLnBrk="1" hangingPunct="1"/>
              <a:t>45</a:t>
            </a:fld>
            <a:endParaRPr lang="en-US" altLang="en-US" sz="1200">
              <a:solidFill>
                <a:srgbClr val="002060"/>
              </a:solidFill>
            </a:endParaRPr>
          </a:p>
        </p:txBody>
      </p:sp>
    </p:spTree>
    <p:extLst>
      <p:ext uri="{BB962C8B-B14F-4D97-AF65-F5344CB8AC3E}">
        <p14:creationId xmlns:p14="http://schemas.microsoft.com/office/powerpoint/2010/main" val="237382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a:t>Figure 1	</a:t>
            </a:r>
            <a:r>
              <a:rPr lang="en-US" altLang="en-US" sz="2800" dirty="0"/>
              <a:t>A Market with a Price Ceiling</a:t>
            </a:r>
          </a:p>
        </p:txBody>
      </p:sp>
      <p:sp>
        <p:nvSpPr>
          <p:cNvPr id="12" name="Text Placeholder 11"/>
          <p:cNvSpPr>
            <a:spLocks noGrp="1"/>
          </p:cNvSpPr>
          <p:nvPr>
            <p:ph type="body" sz="quarter" idx="12"/>
          </p:nvPr>
        </p:nvSpPr>
        <p:spPr>
          <a:xfrm>
            <a:off x="91236" y="4579505"/>
            <a:ext cx="9019293" cy="1678675"/>
          </a:xfrm>
        </p:spPr>
        <p:txBody>
          <a:bodyPr/>
          <a:lstStyle/>
          <a:p>
            <a:r>
              <a:rPr lang="en-US" sz="1550" dirty="0"/>
              <a:t>In panel (a), the government imposes a price ceiling of $4. Because the price ceiling is above the equilibrium price of $3, the price ceiling has no effect, and the market can reach the equilibrium of supply and demand. In this equilibrium, quantity supplied and quantity demanded both equal 100 cones. </a:t>
            </a:r>
          </a:p>
          <a:p>
            <a:r>
              <a:rPr lang="en-US" sz="1550" dirty="0"/>
              <a:t>In panel (b), the government imposes a price ceiling of $2. Because the price ceiling is below the equilibrium price of $3, the market price equals $2. At this price, 125 cones are demanded and only 75 are supplied, so there is a shortage of 50 cones.</a:t>
            </a:r>
          </a:p>
        </p:txBody>
      </p:sp>
      <p:pic>
        <p:nvPicPr>
          <p:cNvPr id="21" name="Picture 20" descr="Two lines graphs with quantity of ice cream cones on the x axis and price of ice cream cones on the y axis. Panel a is a graph of ice cream cone supply and demand with a price ceiling that is not binding. The x axis is from 0 to 100 and the y axis is from 0 to $4. The demand line is a straight, negatively sloped line. The supply line is a straight, positively sloped line. The two intersect at a quantity of 100 ice cream cones (equilibrium quantity) and a price of 3 dollars (equilibrium price). The price ceiling is a straight, horizontal line at 4 dollars. Panel B is a graph of supply and demand with a price ceiling that is binding. The x axis is from 0 to 125 and the y axis is from 0 to $3. The equilibrium price is still at 3 dollars, but the price ceiling is set at 2 dollars. The price ceiling line intersects with supply at 75 ice cream cones (which is the quantity supplied) and intersects the demand line at 125 ice cream cones (which is the quantity demanded). The difference between the quantity demanded and the quantity supplied is the shortage. "/>
          <p:cNvPicPr>
            <a:picLocks noChangeAspect="1"/>
          </p:cNvPicPr>
          <p:nvPr/>
        </p:nvPicPr>
        <p:blipFill>
          <a:blip r:embed="rId2"/>
          <a:stretch>
            <a:fillRect/>
          </a:stretch>
        </p:blipFill>
        <p:spPr>
          <a:xfrm>
            <a:off x="152400" y="609600"/>
            <a:ext cx="8134273" cy="3886200"/>
          </a:xfrm>
          <a:prstGeom prst="rect">
            <a:avLst/>
          </a:prstGeom>
        </p:spPr>
      </p:pic>
      <p:sp>
        <p:nvSpPr>
          <p:cNvPr id="13315"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47" name="Slide Number Placeholder 11"/>
          <p:cNvSpPr>
            <a:spLocks noGrp="1"/>
          </p:cNvSpPr>
          <p:nvPr>
            <p:ph type="sldNum" sz="quarter" idx="13"/>
          </p:nvPr>
        </p:nvSpPr>
        <p:spPr>
          <a:xfrm>
            <a:off x="8665436" y="6473825"/>
            <a:ext cx="473802"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E96BCC9D-5BC5-4B46-926A-D996861D2BD1}" type="slidenum">
              <a:rPr lang="en-US" altLang="en-US" smtClean="0">
                <a:solidFill>
                  <a:srgbClr val="002060"/>
                </a:solidFill>
              </a:rPr>
              <a:pPr algn="ctr" eaLnBrk="1" hangingPunct="1"/>
              <a:t>5</a:t>
            </a:fld>
            <a:endParaRPr lang="en-US" altLang="en-US">
              <a:solidFill>
                <a:srgbClr val="002060"/>
              </a:solidFill>
            </a:endParaRPr>
          </a:p>
        </p:txBody>
      </p:sp>
    </p:spTree>
    <p:extLst>
      <p:ext uri="{BB962C8B-B14F-4D97-AF65-F5344CB8AC3E}">
        <p14:creationId xmlns:p14="http://schemas.microsoft.com/office/powerpoint/2010/main" val="111634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p:txBody>
          <a:bodyPr anchor="t"/>
          <a:lstStyle/>
          <a:p>
            <a:r>
              <a:rPr lang="en-US" altLang="en-US" dirty="0"/>
              <a:t>Lines at the gas pump,</a:t>
            </a:r>
            <a:r>
              <a:rPr lang="en-US" altLang="en-US" baseline="0" dirty="0"/>
              <a:t> </a:t>
            </a:r>
            <a:r>
              <a:rPr lang="en-US" altLang="en-US" dirty="0"/>
              <a:t>Part 1</a:t>
            </a:r>
          </a:p>
        </p:txBody>
      </p:sp>
      <p:sp>
        <p:nvSpPr>
          <p:cNvPr id="14339" name="Content Placeholder 1"/>
          <p:cNvSpPr>
            <a:spLocks noGrp="1"/>
          </p:cNvSpPr>
          <p:nvPr>
            <p:ph idx="1"/>
          </p:nvPr>
        </p:nvSpPr>
        <p:spPr>
          <a:xfrm>
            <a:off x="457200" y="688622"/>
            <a:ext cx="8458200" cy="5407378"/>
          </a:xfrm>
        </p:spPr>
        <p:txBody>
          <a:bodyPr/>
          <a:lstStyle/>
          <a:p>
            <a:r>
              <a:rPr lang="en-US" altLang="en-US" dirty="0"/>
              <a:t>1973, OPEC raised the price of crude oil </a:t>
            </a:r>
          </a:p>
          <a:p>
            <a:pPr lvl="1"/>
            <a:r>
              <a:rPr lang="en-US" altLang="en-US" dirty="0"/>
              <a:t>Reduced the supply of gasoline</a:t>
            </a:r>
          </a:p>
          <a:p>
            <a:pPr lvl="1"/>
            <a:r>
              <a:rPr lang="en-US" altLang="en-US" dirty="0"/>
              <a:t>Long lines at gas stations </a:t>
            </a:r>
          </a:p>
          <a:p>
            <a:r>
              <a:rPr lang="en-US" altLang="en-US" dirty="0"/>
              <a:t>What was responsible for the long gas lines?</a:t>
            </a:r>
          </a:p>
          <a:p>
            <a:pPr lvl="1"/>
            <a:r>
              <a:rPr lang="en-US" altLang="en-US" dirty="0"/>
              <a:t>OPEC</a:t>
            </a:r>
          </a:p>
          <a:p>
            <a:pPr lvl="2"/>
            <a:r>
              <a:rPr lang="en-US" altLang="en-US" dirty="0"/>
              <a:t>Shortage of gasoline</a:t>
            </a:r>
          </a:p>
          <a:p>
            <a:pPr lvl="1"/>
            <a:r>
              <a:rPr lang="en-US" altLang="en-US" dirty="0"/>
              <a:t>U.S. government regulations</a:t>
            </a:r>
          </a:p>
          <a:p>
            <a:pPr lvl="2"/>
            <a:r>
              <a:rPr lang="en-US" altLang="en-US" dirty="0"/>
              <a:t>Price ceiling on gasoline</a:t>
            </a:r>
          </a:p>
        </p:txBody>
      </p:sp>
      <p:sp>
        <p:nvSpPr>
          <p:cNvPr id="14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D7E2528E-F266-4791-BCD9-638D536CDED1}" type="slidenum">
              <a:rPr lang="en-US" altLang="en-US" sz="1200" smtClean="0">
                <a:solidFill>
                  <a:srgbClr val="002060"/>
                </a:solidFill>
              </a:rPr>
              <a:pPr algn="ctr" eaLnBrk="1" hangingPunct="1"/>
              <a:t>6</a:t>
            </a:fld>
            <a:endParaRPr lang="en-US" altLang="en-US" sz="1200" dirty="0">
              <a:solidFill>
                <a:srgbClr val="002060"/>
              </a:solidFill>
            </a:endParaRPr>
          </a:p>
        </p:txBody>
      </p:sp>
    </p:spTree>
    <p:extLst>
      <p:ext uri="{BB962C8B-B14F-4D97-AF65-F5344CB8AC3E}">
        <p14:creationId xmlns:p14="http://schemas.microsoft.com/office/powerpoint/2010/main" val="502180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p:txBody>
          <a:bodyPr anchor="t"/>
          <a:lstStyle/>
          <a:p>
            <a:r>
              <a:rPr lang="en-US" altLang="en-US" dirty="0"/>
              <a:t>Lines at the gas pump,</a:t>
            </a:r>
            <a:r>
              <a:rPr lang="en-US" altLang="en-US" baseline="0" dirty="0"/>
              <a:t> </a:t>
            </a:r>
            <a:r>
              <a:rPr lang="en-US" altLang="en-US" dirty="0"/>
              <a:t>Part 2</a:t>
            </a:r>
          </a:p>
        </p:txBody>
      </p:sp>
      <p:sp>
        <p:nvSpPr>
          <p:cNvPr id="15363" name="Content Placeholder 1"/>
          <p:cNvSpPr>
            <a:spLocks noGrp="1"/>
          </p:cNvSpPr>
          <p:nvPr>
            <p:ph idx="1"/>
          </p:nvPr>
        </p:nvSpPr>
        <p:spPr>
          <a:xfrm>
            <a:off x="457200" y="688622"/>
            <a:ext cx="8458200" cy="5559778"/>
          </a:xfrm>
        </p:spPr>
        <p:txBody>
          <a:bodyPr/>
          <a:lstStyle/>
          <a:p>
            <a:r>
              <a:rPr lang="en-US" altLang="en-US" dirty="0"/>
              <a:t>Price ceiling on gasoline</a:t>
            </a:r>
          </a:p>
          <a:p>
            <a:pPr lvl="1"/>
            <a:r>
              <a:rPr lang="en-US" altLang="en-US" dirty="0"/>
              <a:t>Before OPEC raised the price of crude oil</a:t>
            </a:r>
          </a:p>
          <a:p>
            <a:pPr lvl="2"/>
            <a:r>
              <a:rPr lang="en-US" altLang="en-US" dirty="0"/>
              <a:t>Equilibrium price was below the price ceiling</a:t>
            </a:r>
          </a:p>
          <a:p>
            <a:pPr lvl="2"/>
            <a:r>
              <a:rPr lang="en-US" altLang="en-US" dirty="0"/>
              <a:t>No effect on the market</a:t>
            </a:r>
          </a:p>
          <a:p>
            <a:pPr lvl="1"/>
            <a:r>
              <a:rPr lang="en-US" altLang="en-US" dirty="0"/>
              <a:t>When the price of crude oil rose</a:t>
            </a:r>
          </a:p>
          <a:p>
            <a:pPr lvl="2"/>
            <a:r>
              <a:rPr lang="en-US" altLang="en-US" dirty="0"/>
              <a:t>Decrease in the supply of gasoline</a:t>
            </a:r>
          </a:p>
          <a:p>
            <a:pPr lvl="2"/>
            <a:r>
              <a:rPr lang="en-US" altLang="en-US" dirty="0"/>
              <a:t>Equilibrium price was above the price ceiling</a:t>
            </a:r>
          </a:p>
          <a:p>
            <a:pPr lvl="2"/>
            <a:r>
              <a:rPr lang="en-US" altLang="en-US" dirty="0"/>
              <a:t>Binding price ceiling: Severe shortage</a:t>
            </a:r>
          </a:p>
          <a:p>
            <a:r>
              <a:rPr lang="en-US" altLang="en-US" dirty="0"/>
              <a:t>Laws regulating the price of gasoline were repealed</a:t>
            </a:r>
          </a:p>
        </p:txBody>
      </p:sp>
      <p:sp>
        <p:nvSpPr>
          <p:cNvPr id="153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5"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60795661-8D63-4EA7-BFE7-09CE5D25DBCA}" type="slidenum">
              <a:rPr lang="en-US" altLang="en-US" sz="1200" smtClean="0">
                <a:solidFill>
                  <a:srgbClr val="002060"/>
                </a:solidFill>
              </a:rPr>
              <a:pPr algn="ctr" eaLnBrk="1" hangingPunct="1"/>
              <a:t>7</a:t>
            </a:fld>
            <a:endParaRPr lang="en-US" altLang="en-US" sz="1200" dirty="0">
              <a:solidFill>
                <a:srgbClr val="002060"/>
              </a:solidFill>
            </a:endParaRPr>
          </a:p>
        </p:txBody>
      </p:sp>
    </p:spTree>
    <p:extLst>
      <p:ext uri="{BB962C8B-B14F-4D97-AF65-F5344CB8AC3E}">
        <p14:creationId xmlns:p14="http://schemas.microsoft.com/office/powerpoint/2010/main" val="308778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09550" y="0"/>
            <a:ext cx="8934450" cy="444500"/>
          </a:xfrm>
        </p:spPr>
        <p:txBody>
          <a:bodyPr/>
          <a:lstStyle/>
          <a:p>
            <a:r>
              <a:rPr lang="en-US" altLang="en-US" sz="3200" dirty="0"/>
              <a:t>Figure 2</a:t>
            </a:r>
            <a:r>
              <a:rPr lang="en-US" altLang="en-US" sz="2750" dirty="0"/>
              <a:t>	The Market for Gasoline with a Price Ceiling</a:t>
            </a:r>
          </a:p>
        </p:txBody>
      </p:sp>
      <p:sp>
        <p:nvSpPr>
          <p:cNvPr id="3" name="Text Placeholder 2"/>
          <p:cNvSpPr>
            <a:spLocks noGrp="1"/>
          </p:cNvSpPr>
          <p:nvPr>
            <p:ph type="body" sz="quarter" idx="12"/>
          </p:nvPr>
        </p:nvSpPr>
        <p:spPr>
          <a:xfrm>
            <a:off x="193883" y="4554293"/>
            <a:ext cx="8950325" cy="1713931"/>
          </a:xfrm>
        </p:spPr>
        <p:txBody>
          <a:bodyPr/>
          <a:lstStyle/>
          <a:p>
            <a:r>
              <a:rPr lang="en-US" sz="1570" dirty="0"/>
              <a:t>Panel (a) shows the gasoline market when the price ceiling is not binding because the equilibrium price, P</a:t>
            </a:r>
            <a:r>
              <a:rPr lang="en-US" sz="1570" baseline="-25000" dirty="0"/>
              <a:t>1</a:t>
            </a:r>
            <a:r>
              <a:rPr lang="en-US" sz="1570" dirty="0"/>
              <a:t>, is below the ceiling. Panel (b) shows the gasoline market after an increase in the price of crude oil (an input into making gasoline) shifts the supply curve to the left from S</a:t>
            </a:r>
            <a:r>
              <a:rPr lang="en-US" sz="1570" baseline="-25000" dirty="0"/>
              <a:t>1</a:t>
            </a:r>
            <a:r>
              <a:rPr lang="en-US" sz="1570" dirty="0"/>
              <a:t> to S</a:t>
            </a:r>
            <a:r>
              <a:rPr lang="en-US" sz="1570" baseline="-25000" dirty="0"/>
              <a:t>2</a:t>
            </a:r>
            <a:r>
              <a:rPr lang="en-US" sz="1570" dirty="0"/>
              <a:t>. In an unregulated market, the price would have risen from P</a:t>
            </a:r>
            <a:r>
              <a:rPr lang="en-US" sz="1570" baseline="-25000" dirty="0"/>
              <a:t>1</a:t>
            </a:r>
            <a:r>
              <a:rPr lang="en-US" sz="1570" dirty="0"/>
              <a:t> to P</a:t>
            </a:r>
            <a:r>
              <a:rPr lang="en-US" sz="1570" baseline="-25000" dirty="0"/>
              <a:t>2</a:t>
            </a:r>
            <a:r>
              <a:rPr lang="en-US" sz="1570" dirty="0"/>
              <a:t>. The price ceiling, however, prevents this from happening. At the binding price ceiling, consumers are willing to buy Q</a:t>
            </a:r>
            <a:r>
              <a:rPr lang="en-US" sz="1570" baseline="-25000" dirty="0"/>
              <a:t>D</a:t>
            </a:r>
            <a:r>
              <a:rPr lang="en-US" sz="1570" dirty="0"/>
              <a:t>, but producers of gasoline are willing to sell only Q</a:t>
            </a:r>
            <a:r>
              <a:rPr lang="en-US" sz="1570" baseline="-25000" dirty="0"/>
              <a:t>S</a:t>
            </a:r>
            <a:r>
              <a:rPr lang="en-US" sz="1570" dirty="0"/>
              <a:t>. The difference between quantity demanded and quantity supplied, Q</a:t>
            </a:r>
            <a:r>
              <a:rPr lang="en-US" sz="1570" baseline="-25000" dirty="0"/>
              <a:t>D</a:t>
            </a:r>
            <a:r>
              <a:rPr lang="en-US" sz="1570" dirty="0"/>
              <a:t> – Q</a:t>
            </a:r>
            <a:r>
              <a:rPr lang="en-US" sz="1570" baseline="-25000" dirty="0"/>
              <a:t>S</a:t>
            </a:r>
            <a:r>
              <a:rPr lang="en-US" sz="1570" dirty="0"/>
              <a:t>, measures the gasoline shortage.</a:t>
            </a:r>
          </a:p>
        </p:txBody>
      </p:sp>
      <p:pic>
        <p:nvPicPr>
          <p:cNvPr id="17472" name="Picture 17471" descr="Two line graphs with quantity of gasoline on the x axis and price on the y axis. Panel A shows the supply and demand of gasoline with a price ceiling that is not binding. The supply, S 1 line and demand intersect at Q 1, P 1, which is below the price ceiling. Text reads, Initially, the price ceiling is not binding but when supply falls, the price ceiling becomes binding resulting in a shortage. Panel B shows the effect of a binding price ceiling on gasoline. Supply falls from S 1 to S 2, and shifts to the left. The new equilibrium price, P 2, is above the price ceiling, and so it becomes binding. Q S, the quantity supplied, is where the price ceiling intersects S 2 at the price ceiling. Q D, the quantity demanded, is where the price ceiling intersects the demand line at the price ceiling. The difference between Q D and Q S is the shortage. "/>
          <p:cNvPicPr>
            <a:picLocks noChangeAspect="1"/>
          </p:cNvPicPr>
          <p:nvPr/>
        </p:nvPicPr>
        <p:blipFill>
          <a:blip r:embed="rId2"/>
          <a:stretch>
            <a:fillRect/>
          </a:stretch>
        </p:blipFill>
        <p:spPr>
          <a:xfrm>
            <a:off x="186064" y="626181"/>
            <a:ext cx="8170796" cy="3854450"/>
          </a:xfrm>
          <a:prstGeom prst="rect">
            <a:avLst/>
          </a:prstGeom>
        </p:spPr>
      </p:pic>
      <p:sp>
        <p:nvSpPr>
          <p:cNvPr id="16387"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6420" name="Slide Number Placeholder 14"/>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D263CD24-70D6-44A4-B375-35F1223FAF1B}" type="slidenum">
              <a:rPr lang="en-US" altLang="en-US" smtClean="0">
                <a:solidFill>
                  <a:srgbClr val="002060"/>
                </a:solidFill>
              </a:rPr>
              <a:pPr algn="ctr" eaLnBrk="1" hangingPunct="1"/>
              <a:t>8</a:t>
            </a:fld>
            <a:endParaRPr lang="en-US" altLang="en-US" dirty="0">
              <a:solidFill>
                <a:srgbClr val="002060"/>
              </a:solidFill>
            </a:endParaRPr>
          </a:p>
        </p:txBody>
      </p:sp>
    </p:spTree>
    <p:extLst>
      <p:ext uri="{BB962C8B-B14F-4D97-AF65-F5344CB8AC3E}">
        <p14:creationId xmlns:p14="http://schemas.microsoft.com/office/powerpoint/2010/main" val="419637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413" y="1"/>
            <a:ext cx="8450262" cy="457199"/>
          </a:xfrm>
        </p:spPr>
        <p:txBody>
          <a:bodyPr/>
          <a:lstStyle/>
          <a:p>
            <a:r>
              <a:rPr lang="en-US" dirty="0"/>
              <a:t>ASK THE EXPERTS,</a:t>
            </a:r>
            <a:r>
              <a:rPr lang="en-US" baseline="0" dirty="0"/>
              <a:t> </a:t>
            </a:r>
            <a:r>
              <a:rPr lang="en-US" altLang="en-US" dirty="0"/>
              <a:t>Part 1</a:t>
            </a:r>
            <a:endParaRPr lang="en-US" dirty="0"/>
          </a:p>
        </p:txBody>
      </p:sp>
      <p:sp>
        <p:nvSpPr>
          <p:cNvPr id="5" name="Text Placeholder 4"/>
          <p:cNvSpPr>
            <a:spLocks noGrp="1"/>
          </p:cNvSpPr>
          <p:nvPr>
            <p:ph type="body" sz="quarter" idx="12"/>
          </p:nvPr>
        </p:nvSpPr>
        <p:spPr>
          <a:xfrm>
            <a:off x="498475" y="609600"/>
            <a:ext cx="8458200" cy="412751"/>
          </a:xfrm>
        </p:spPr>
        <p:txBody>
          <a:bodyPr/>
          <a:lstStyle/>
          <a:p>
            <a:r>
              <a:rPr lang="en-US" dirty="0"/>
              <a:t>Rent Control</a:t>
            </a:r>
          </a:p>
        </p:txBody>
      </p:sp>
      <p:sp>
        <p:nvSpPr>
          <p:cNvPr id="6" name="Text Placeholder 5"/>
          <p:cNvSpPr>
            <a:spLocks noGrp="1"/>
          </p:cNvSpPr>
          <p:nvPr>
            <p:ph type="body" sz="quarter" idx="14"/>
          </p:nvPr>
        </p:nvSpPr>
        <p:spPr>
          <a:xfrm>
            <a:off x="304800" y="1371600"/>
            <a:ext cx="8763000" cy="1447800"/>
          </a:xfrm>
        </p:spPr>
        <p:txBody>
          <a:bodyPr/>
          <a:lstStyle/>
          <a:p>
            <a:r>
              <a:rPr lang="en-US" sz="2000" dirty="0"/>
              <a:t>“Local ordinances that limit rent increases for some rental housing units, such as in New York and San Francisco, have had a positive impact over the past three decades on the amount and quality of broadly affordable rental housing in cities that have used them.”</a:t>
            </a:r>
          </a:p>
        </p:txBody>
      </p:sp>
      <p:pic>
        <p:nvPicPr>
          <p:cNvPr id="8" name="Picture 2" descr="A pie graph titled: What do economists say? 95 percent disagree, 4 percent are uncertain, and 1 percent agre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340310"/>
            <a:ext cx="425767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Slide Number Placeholder 2"/>
          <p:cNvSpPr>
            <a:spLocks noGrp="1"/>
          </p:cNvSpPr>
          <p:nvPr>
            <p:ph type="sldNum" sz="quarter" idx="10"/>
          </p:nvPr>
        </p:nvSpPr>
        <p:spPr>
          <a:xfrm>
            <a:off x="8686800" y="6467475"/>
            <a:ext cx="457200" cy="390525"/>
          </a:xfrm>
        </p:spPr>
        <p:txBody>
          <a:bodyPr/>
          <a:lstStyle/>
          <a:p>
            <a:pPr fontAlgn="base">
              <a:spcAft>
                <a:spcPct val="0"/>
              </a:spcAft>
              <a:defRPr/>
            </a:pPr>
            <a:fld id="{CFA536BC-3ED5-4293-8323-16A4258B4A0B}" type="slidenum">
              <a:rPr lang="en-US" smtClean="0"/>
              <a:pPr fontAlgn="base">
                <a:spcAft>
                  <a:spcPct val="0"/>
                </a:spcAft>
                <a:defRPr/>
              </a:pPr>
              <a:t>9</a:t>
            </a:fld>
            <a:endParaRPr lang="en-US" dirty="0"/>
          </a:p>
        </p:txBody>
      </p:sp>
    </p:spTree>
    <p:extLst>
      <p:ext uri="{BB962C8B-B14F-4D97-AF65-F5344CB8AC3E}">
        <p14:creationId xmlns:p14="http://schemas.microsoft.com/office/powerpoint/2010/main" val="1438962794"/>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7664</TotalTime>
  <Words>5152</Words>
  <Application>Microsoft Office PowerPoint</Application>
  <PresentationFormat>On-screen Show (4:3)</PresentationFormat>
  <Paragraphs>364</Paragraphs>
  <Slides>45</Slides>
  <Notes>1</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45</vt:i4>
      </vt:variant>
    </vt:vector>
  </HeadingPairs>
  <TitlesOfParts>
    <vt:vector size="62" baseType="lpstr">
      <vt:lpstr>Arial</vt:lpstr>
      <vt:lpstr>Arial Narrow</vt:lpstr>
      <vt:lpstr>Calibri</vt:lpstr>
      <vt:lpstr>Cambria</vt:lpstr>
      <vt:lpstr>Cambria Math</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Supply, Demand, and Government Policies</vt:lpstr>
      <vt:lpstr>Controls on Prices, Part 1</vt:lpstr>
      <vt:lpstr>Controls on Prices, Part 2</vt:lpstr>
      <vt:lpstr>Controls on Prices, Part 3</vt:lpstr>
      <vt:lpstr>Figure 1 A Market with a Price Ceiling</vt:lpstr>
      <vt:lpstr>Lines at the gas pump, Part 1</vt:lpstr>
      <vt:lpstr>Lines at the gas pump, Part 2</vt:lpstr>
      <vt:lpstr>Figure 2 The Market for Gasoline with a Price Ceiling</vt:lpstr>
      <vt:lpstr>ASK THE EXPERTS, Part 1</vt:lpstr>
      <vt:lpstr>Rent control in the short run and the long run, Part 1</vt:lpstr>
      <vt:lpstr>Rent control in the short run and the long run, Part 2</vt:lpstr>
      <vt:lpstr>Rent control in the short run and the long run, Part 3</vt:lpstr>
      <vt:lpstr>Rent control in the short run and the long run, Part 4</vt:lpstr>
      <vt:lpstr>Rent control in the short run and the long run, Part 5</vt:lpstr>
      <vt:lpstr>Figure 3 Rent Control in Short Run and in Long Run</vt:lpstr>
      <vt:lpstr>Controls on Prices, Part 4</vt:lpstr>
      <vt:lpstr>Figure 4 A Market with a Price Floor</vt:lpstr>
      <vt:lpstr>ASK THE EXPERTS, Part 2</vt:lpstr>
      <vt:lpstr>The minimum wage, Part 1</vt:lpstr>
      <vt:lpstr>The minimum wage, Part 2</vt:lpstr>
      <vt:lpstr>The minimum wage, Part 3</vt:lpstr>
      <vt:lpstr>The minimum wage, Part 4</vt:lpstr>
      <vt:lpstr>The minimum wage, Part 5</vt:lpstr>
      <vt:lpstr>Figure 5 How Minimum Wage Affects Labor Market</vt:lpstr>
      <vt:lpstr>The minimum wage, Part 6</vt:lpstr>
      <vt:lpstr>Evaluating Price Controls, Part 1</vt:lpstr>
      <vt:lpstr>Evaluating Price Controls, Part 2</vt:lpstr>
      <vt:lpstr> Taxes, Part 1</vt:lpstr>
      <vt:lpstr> Taxes, Part 2</vt:lpstr>
      <vt:lpstr>Figure 6 A Tax on Sellers</vt:lpstr>
      <vt:lpstr> Taxes, Part 3</vt:lpstr>
      <vt:lpstr> Taxes, Part 4</vt:lpstr>
      <vt:lpstr>Figure 7 A Tax on Buyers</vt:lpstr>
      <vt:lpstr> Taxes, Part 5</vt:lpstr>
      <vt:lpstr> Taxes, Part 6</vt:lpstr>
      <vt:lpstr>Can Congress distribute the burden of a payroll tax?, Part 1</vt:lpstr>
      <vt:lpstr>Can Congress distribute the burden of a payroll tax?, Part 2</vt:lpstr>
      <vt:lpstr>Can Congress distribute the burden of a payroll tax?, Part 3</vt:lpstr>
      <vt:lpstr>Figure 8 A Payroll Tax</vt:lpstr>
      <vt:lpstr> Taxes, Part 7</vt:lpstr>
      <vt:lpstr>Figure 9 How the Burden of a Tax Is Divided, Part 1</vt:lpstr>
      <vt:lpstr>Figure 9 How the Burden of a Tax Is Divided, Part 2</vt:lpstr>
      <vt:lpstr> Taxes, Part 8</vt:lpstr>
      <vt:lpstr>Who pays the luxury tax?, Part 1</vt:lpstr>
      <vt:lpstr>Who pays the luxury tax?, Part 2</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258</cp:revision>
  <dcterms:created xsi:type="dcterms:W3CDTF">2016-03-16T19:41:09Z</dcterms:created>
  <dcterms:modified xsi:type="dcterms:W3CDTF">2018-05-03T19:54:18Z</dcterms:modified>
</cp:coreProperties>
</file>