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50"/>
  </p:notesMasterIdLst>
  <p:sldIdLst>
    <p:sldId id="38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87"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85" r:id="rId39"/>
    <p:sldId id="375" r:id="rId40"/>
    <p:sldId id="376" r:id="rId41"/>
    <p:sldId id="377" r:id="rId42"/>
    <p:sldId id="378" r:id="rId43"/>
    <p:sldId id="379" r:id="rId44"/>
    <p:sldId id="380" r:id="rId45"/>
    <p:sldId id="381" r:id="rId46"/>
    <p:sldId id="382" r:id="rId47"/>
    <p:sldId id="383" r:id="rId48"/>
    <p:sldId id="38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21"/>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05" autoAdjust="0"/>
    <p:restoredTop sz="96866" autoAdjust="0"/>
  </p:normalViewPr>
  <p:slideViewPr>
    <p:cSldViewPr>
      <p:cViewPr varScale="1">
        <p:scale>
          <a:sx n="110" d="100"/>
          <a:sy n="110" d="100"/>
        </p:scale>
        <p:origin x="2190" y="108"/>
      </p:cViewPr>
      <p:guideLst>
        <p:guide orient="horz" pos="2160"/>
        <p:guide pos="2880"/>
      </p:guideLst>
    </p:cSldViewPr>
  </p:slideViewPr>
  <p:outlineViewPr>
    <p:cViewPr>
      <p:scale>
        <a:sx n="33" d="100"/>
        <a:sy n="33" d="100"/>
      </p:scale>
      <p:origin x="0" y="-29760"/>
    </p:cViewPr>
  </p:outlineViewPr>
  <p:notesTextViewPr>
    <p:cViewPr>
      <p:scale>
        <a:sx n="1" d="1"/>
        <a:sy n="1" d="1"/>
      </p:scale>
      <p:origin x="0" y="0"/>
    </p:cViewPr>
  </p:notesTextViewPr>
  <p:sorterViewPr>
    <p:cViewPr>
      <p:scale>
        <a:sx n="100" d="100"/>
        <a:sy n="100" d="100"/>
      </p:scale>
      <p:origin x="0" y="72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 Gregory Mankiw </a:t>
            </a:r>
            <a:br>
              <a:rPr lang="en-US" sz="1000" dirty="0"/>
            </a:br>
            <a:r>
              <a:rPr lang="en-US" sz="1000" dirty="0"/>
              <a:t>Principles Of Economics</a:t>
            </a:r>
            <a:br>
              <a:rPr lang="en-US" sz="1000" dirty="0"/>
            </a:br>
            <a:r>
              <a:rPr lang="en-US" sz="1000" dirty="0"/>
              <a:t>Eight Edition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a:p>
        </p:txBody>
      </p:sp>
    </p:spTree>
    <p:extLst>
      <p:ext uri="{BB962C8B-B14F-4D97-AF65-F5344CB8AC3E}">
        <p14:creationId xmlns:p14="http://schemas.microsoft.com/office/powerpoint/2010/main" val="3041264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PowerPoint Slides prepared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5484" cy="1037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71700" y="3276600"/>
            <a:ext cx="6896100" cy="2438400"/>
          </a:xfrm>
          <a:prstGeom prst="rect">
            <a:avLst/>
          </a:prstGeom>
        </p:spPr>
        <p:txBody>
          <a:bodyPr/>
          <a:lstStyle/>
          <a:p>
            <a:pPr algn="ctr">
              <a:spcBef>
                <a:spcPct val="20000"/>
              </a:spcBef>
              <a:defRPr/>
            </a:pPr>
            <a:r>
              <a:rPr lang="en-US" sz="54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Consumers, Producers, and the Efficiency of Markets</a:t>
            </a:r>
          </a:p>
        </p:txBody>
      </p:sp>
      <p:sp>
        <p:nvSpPr>
          <p:cNvPr id="11" name="Text Placeholder 10"/>
          <p:cNvSpPr>
            <a:spLocks noGrp="1"/>
          </p:cNvSpPr>
          <p:nvPr>
            <p:ph type="body" sz="quarter" idx="16"/>
          </p:nvPr>
        </p:nvSpPr>
        <p:spPr/>
        <p:txBody>
          <a:bodyPr/>
          <a:lstStyle/>
          <a:p>
            <a:r>
              <a:rPr lang="en-US" dirty="0"/>
              <a:t>CHAPTER 7</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a:xfrm>
            <a:off x="8610600" y="6484939"/>
            <a:ext cx="533400" cy="373062"/>
          </a:xfrm>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717518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Figure 3</a:t>
            </a:r>
            <a:r>
              <a:rPr lang="en-US" altLang="en-US" sz="2800" dirty="0"/>
              <a:t>	How Price Affects Consumer Surplus</a:t>
            </a:r>
          </a:p>
        </p:txBody>
      </p:sp>
      <p:sp>
        <p:nvSpPr>
          <p:cNvPr id="3" name="Text Placeholder 2"/>
          <p:cNvSpPr>
            <a:spLocks noGrp="1"/>
          </p:cNvSpPr>
          <p:nvPr>
            <p:ph type="body" sz="quarter" idx="12"/>
          </p:nvPr>
        </p:nvSpPr>
        <p:spPr>
          <a:xfrm>
            <a:off x="139700" y="4876800"/>
            <a:ext cx="8851900" cy="1524000"/>
          </a:xfrm>
        </p:spPr>
        <p:txBody>
          <a:bodyPr/>
          <a:lstStyle/>
          <a:p>
            <a:r>
              <a:rPr lang="en-US" dirty="0"/>
              <a:t>In panel (a), the price is P</a:t>
            </a:r>
            <a:r>
              <a:rPr lang="en-US" baseline="-25000" dirty="0"/>
              <a:t>1</a:t>
            </a:r>
            <a:r>
              <a:rPr lang="en-US" dirty="0"/>
              <a:t>, the quantity demanded is Q</a:t>
            </a:r>
            <a:r>
              <a:rPr lang="en-US" baseline="-25000" dirty="0"/>
              <a:t>1</a:t>
            </a:r>
            <a:r>
              <a:rPr lang="en-US" dirty="0"/>
              <a:t>, and consumer surplus equals the area of the triangle ABC. </a:t>
            </a:r>
          </a:p>
          <a:p>
            <a:r>
              <a:rPr lang="en-US" dirty="0"/>
              <a:t>When the price falls from P</a:t>
            </a:r>
            <a:r>
              <a:rPr lang="en-US" baseline="-25000" dirty="0"/>
              <a:t>1</a:t>
            </a:r>
            <a:r>
              <a:rPr lang="en-US" dirty="0"/>
              <a:t> to P</a:t>
            </a:r>
            <a:r>
              <a:rPr lang="en-US" baseline="-25000" dirty="0"/>
              <a:t>2</a:t>
            </a:r>
            <a:r>
              <a:rPr lang="en-US" dirty="0"/>
              <a:t>, as in panel (b), the quantity demanded rises from Q</a:t>
            </a:r>
            <a:r>
              <a:rPr lang="en-US" baseline="-25000" dirty="0"/>
              <a:t>1</a:t>
            </a:r>
            <a:r>
              <a:rPr lang="en-US" dirty="0"/>
              <a:t> to Q</a:t>
            </a:r>
            <a:r>
              <a:rPr lang="en-US" baseline="-25000" dirty="0"/>
              <a:t>2</a:t>
            </a:r>
            <a:r>
              <a:rPr lang="en-US" dirty="0"/>
              <a:t> and the consumer surplus rises to the area of the triangle ADF. The increase in consumer surplus (area BCFD) occurs in part because existing consumers now pay less (area BCED) and in part because new consumers enter the market at the lower price (area CEF).</a:t>
            </a:r>
          </a:p>
        </p:txBody>
      </p:sp>
      <p:pic>
        <p:nvPicPr>
          <p:cNvPr id="11" name="Picture 10" descr="A line graph of consumer surplus at price P 1 with quantity on the x axis and price on the y axis. The demand line is negatively sloped. Point C is at the intersection of Q 1 on the x axis and P 1 on the y axis. Point B is at P 1 on the x axis. The y intercept of the demand line is Point A. The triangle formed by points A, B, and C under the demand line is called consumer surplus. "/>
          <p:cNvPicPr>
            <a:picLocks noChangeAspect="1"/>
          </p:cNvPicPr>
          <p:nvPr/>
        </p:nvPicPr>
        <p:blipFill>
          <a:blip r:embed="rId2"/>
          <a:stretch>
            <a:fillRect/>
          </a:stretch>
        </p:blipFill>
        <p:spPr>
          <a:xfrm>
            <a:off x="381000" y="753944"/>
            <a:ext cx="3460971" cy="3652837"/>
          </a:xfrm>
          <a:prstGeom prst="rect">
            <a:avLst/>
          </a:prstGeom>
        </p:spPr>
      </p:pic>
      <p:pic>
        <p:nvPicPr>
          <p:cNvPr id="15" name="Picture 14" descr="A line graph of consumer surplus at price P 2 with quantity on the x axis and price on the y axis. Point Q 1 is on the x axis, followed by Q 2, which has a higher quantity. P 2 is on the y axis followed by P 1, which has a higher price. A line labeled demand with a negative slope goes from point A on the y axis to the x axis. A section labeled initial consumer surplus is a triangle at the top of the demand line made by point A at the top, and points C and B (or P 1) on the base. A rectangle labeled additional consumer surplus to initial consumers is composed of points B (or P 1) and D (or P 2) on the y axis, point C on the demand line, and point E directly below it. A triangle labeled consumer surplus to new consumers is composed of two points on the demand line: point C at the top and point F as part of the base. Point E is directly beneath point C."/>
          <p:cNvPicPr>
            <a:picLocks noChangeAspect="1"/>
          </p:cNvPicPr>
          <p:nvPr/>
        </p:nvPicPr>
        <p:blipFill>
          <a:blip r:embed="rId3"/>
          <a:stretch>
            <a:fillRect/>
          </a:stretch>
        </p:blipFill>
        <p:spPr>
          <a:xfrm>
            <a:off x="4724400" y="753944"/>
            <a:ext cx="3890963" cy="3676849"/>
          </a:xfrm>
          <a:prstGeom prst="rect">
            <a:avLst/>
          </a:prstGeom>
        </p:spPr>
      </p:pic>
      <p:sp>
        <p:nvSpPr>
          <p:cNvPr id="18435"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8469" name="Slide Number Placeholder 2"/>
          <p:cNvSpPr>
            <a:spLocks noGrp="1"/>
          </p:cNvSpPr>
          <p:nvPr>
            <p:ph type="sldNum" sz="quarter" idx="13"/>
          </p:nvPr>
        </p:nvSpPr>
        <p:spPr>
          <a:xfrm>
            <a:off x="8763000" y="6473825"/>
            <a:ext cx="3762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2B2DDB80-52A4-4018-A7DA-571DA35BB780}" type="slidenum">
              <a:rPr lang="en-US" altLang="en-US" smtClean="0">
                <a:solidFill>
                  <a:srgbClr val="002060"/>
                </a:solidFill>
              </a:rPr>
              <a:pPr algn="ctr" eaLnBrk="1" hangingPunct="1"/>
              <a:t>10</a:t>
            </a:fld>
            <a:endParaRPr lang="en-US" altLang="en-US" dirty="0">
              <a:solidFill>
                <a:srgbClr val="002060"/>
              </a:solidFill>
            </a:endParaRPr>
          </a:p>
        </p:txBody>
      </p:sp>
    </p:spTree>
    <p:extLst>
      <p:ext uri="{BB962C8B-B14F-4D97-AF65-F5344CB8AC3E}">
        <p14:creationId xmlns:p14="http://schemas.microsoft.com/office/powerpoint/2010/main" val="401953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049338" y="101600"/>
            <a:ext cx="8094662" cy="860425"/>
          </a:xfrm>
        </p:spPr>
        <p:txBody>
          <a:bodyPr wrap="square" anchor="t"/>
          <a:lstStyle/>
          <a:p>
            <a:r>
              <a:rPr lang="en-US" altLang="en-US" dirty="0"/>
              <a:t>Consumer Surplus, Part 6</a:t>
            </a:r>
          </a:p>
        </p:txBody>
      </p:sp>
      <p:sp>
        <p:nvSpPr>
          <p:cNvPr id="19459" name="Content Placeholder 2"/>
          <p:cNvSpPr>
            <a:spLocks noGrp="1"/>
          </p:cNvSpPr>
          <p:nvPr>
            <p:ph idx="1"/>
          </p:nvPr>
        </p:nvSpPr>
        <p:spPr>
          <a:xfrm>
            <a:off x="277813" y="1025525"/>
            <a:ext cx="8588375" cy="5146675"/>
          </a:xfrm>
        </p:spPr>
        <p:txBody>
          <a:bodyPr/>
          <a:lstStyle/>
          <a:p>
            <a:r>
              <a:rPr lang="en-US" altLang="en-US" dirty="0"/>
              <a:t>Consumer surplus</a:t>
            </a:r>
          </a:p>
          <a:p>
            <a:pPr lvl="1"/>
            <a:r>
              <a:rPr lang="en-US" altLang="en-US" dirty="0"/>
              <a:t>Benefit that buyers receive from a good</a:t>
            </a:r>
          </a:p>
          <a:p>
            <a:pPr lvl="2"/>
            <a:r>
              <a:rPr lang="en-US" altLang="en-US" dirty="0"/>
              <a:t>As the buyers themselves perceive it</a:t>
            </a:r>
          </a:p>
          <a:p>
            <a:pPr lvl="1"/>
            <a:r>
              <a:rPr lang="en-US" altLang="en-US" dirty="0"/>
              <a:t>Good measure of economic well-being</a:t>
            </a:r>
          </a:p>
          <a:p>
            <a:pPr lvl="1"/>
            <a:r>
              <a:rPr lang="en-US" altLang="en-US" dirty="0"/>
              <a:t>Exception: illegal drugs</a:t>
            </a:r>
          </a:p>
          <a:p>
            <a:pPr lvl="2"/>
            <a:r>
              <a:rPr lang="en-US" altLang="en-US" dirty="0"/>
              <a:t>Drug addicts are willing to pay a high price for heroin</a:t>
            </a:r>
          </a:p>
          <a:p>
            <a:pPr lvl="2"/>
            <a:r>
              <a:rPr lang="en-US" altLang="en-US" dirty="0"/>
              <a:t>Society’s standpoint: drug addicts don’t get a large benefit from being able to buy heroin at a low price</a:t>
            </a:r>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946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0E998280-CF29-4DB3-81A8-718CA09D0D7A}" type="slidenum">
              <a:rPr lang="en-US" altLang="en-US" sz="1200" smtClean="0">
                <a:solidFill>
                  <a:srgbClr val="002060"/>
                </a:solidFill>
              </a:rPr>
              <a:pPr algn="ctr" eaLnBrk="1" hangingPunct="1"/>
              <a:t>11</a:t>
            </a:fld>
            <a:endParaRPr lang="en-US" altLang="en-US" sz="1200">
              <a:solidFill>
                <a:srgbClr val="002060"/>
              </a:solidFill>
            </a:endParaRPr>
          </a:p>
        </p:txBody>
      </p:sp>
    </p:spTree>
    <p:extLst>
      <p:ext uri="{BB962C8B-B14F-4D97-AF65-F5344CB8AC3E}">
        <p14:creationId xmlns:p14="http://schemas.microsoft.com/office/powerpoint/2010/main" val="1885722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049338" y="101600"/>
            <a:ext cx="8094662" cy="860425"/>
          </a:xfrm>
        </p:spPr>
        <p:txBody>
          <a:bodyPr wrap="square" anchor="t"/>
          <a:lstStyle/>
          <a:p>
            <a:r>
              <a:rPr lang="en-US" altLang="en-US" dirty="0"/>
              <a:t>Producer Surplus, Part 1</a:t>
            </a:r>
          </a:p>
        </p:txBody>
      </p:sp>
      <p:sp>
        <p:nvSpPr>
          <p:cNvPr id="20483" name="Content Placeholder 2"/>
          <p:cNvSpPr>
            <a:spLocks noGrp="1"/>
          </p:cNvSpPr>
          <p:nvPr>
            <p:ph idx="1"/>
          </p:nvPr>
        </p:nvSpPr>
        <p:spPr>
          <a:xfrm>
            <a:off x="277813" y="1025525"/>
            <a:ext cx="8588375" cy="4613275"/>
          </a:xfrm>
        </p:spPr>
        <p:txBody>
          <a:bodyPr/>
          <a:lstStyle/>
          <a:p>
            <a:r>
              <a:rPr lang="en-US" altLang="en-US" dirty="0"/>
              <a:t>Cost</a:t>
            </a:r>
          </a:p>
          <a:p>
            <a:pPr lvl="1"/>
            <a:r>
              <a:rPr lang="en-US" altLang="en-US" dirty="0"/>
              <a:t>Value of everything a seller must give up to produce a good</a:t>
            </a:r>
          </a:p>
          <a:p>
            <a:pPr lvl="1"/>
            <a:r>
              <a:rPr lang="en-US" altLang="en-US" dirty="0"/>
              <a:t>Measure of willingness to sell</a:t>
            </a:r>
          </a:p>
          <a:p>
            <a:r>
              <a:rPr lang="en-US" altLang="en-US" dirty="0"/>
              <a:t>Producer surplus</a:t>
            </a:r>
          </a:p>
          <a:p>
            <a:pPr lvl="1"/>
            <a:r>
              <a:rPr lang="en-US" altLang="en-US" dirty="0"/>
              <a:t>Amount a seller is paid for a good minus the seller’s cost of providing it</a:t>
            </a:r>
          </a:p>
          <a:p>
            <a:pPr lvl="1"/>
            <a:r>
              <a:rPr lang="en-US" altLang="en-US" dirty="0"/>
              <a:t>Price received minus willingness to sell</a:t>
            </a:r>
          </a:p>
        </p:txBody>
      </p:sp>
      <p:sp>
        <p:nvSpPr>
          <p:cNvPr id="204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048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08BBEAE8-CB98-40C4-A50F-711C79966977}" type="slidenum">
              <a:rPr lang="en-US" altLang="en-US" sz="1200" smtClean="0">
                <a:solidFill>
                  <a:srgbClr val="002060"/>
                </a:solidFill>
              </a:rPr>
              <a:pPr algn="ctr" eaLnBrk="1" hangingPunct="1"/>
              <a:t>12</a:t>
            </a:fld>
            <a:endParaRPr lang="en-US" altLang="en-US" sz="1200" dirty="0">
              <a:solidFill>
                <a:srgbClr val="002060"/>
              </a:solidFill>
            </a:endParaRPr>
          </a:p>
        </p:txBody>
      </p:sp>
    </p:spTree>
    <p:extLst>
      <p:ext uri="{BB962C8B-B14F-4D97-AF65-F5344CB8AC3E}">
        <p14:creationId xmlns:p14="http://schemas.microsoft.com/office/powerpoint/2010/main" val="3398711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Table 2	The Costs of Four Possible Sellers</a:t>
            </a:r>
          </a:p>
        </p:txBody>
      </p:sp>
      <p:graphicFrame>
        <p:nvGraphicFramePr>
          <p:cNvPr id="6" name="Table 5" descr="A table of sellers' costs. It has two columns and 5 rows. The column headers are Seller and Cost. "/>
          <p:cNvGraphicFramePr>
            <a:graphicFrameLocks noGrp="1"/>
          </p:cNvGraphicFramePr>
          <p:nvPr>
            <p:extLst>
              <p:ext uri="{D42A27DB-BD31-4B8C-83A1-F6EECF244321}">
                <p14:modId xmlns:p14="http://schemas.microsoft.com/office/powerpoint/2010/main" val="2191325953"/>
              </p:ext>
            </p:extLst>
          </p:nvPr>
        </p:nvGraphicFramePr>
        <p:xfrm>
          <a:off x="2209800" y="2235658"/>
          <a:ext cx="4495800" cy="2286000"/>
        </p:xfrm>
        <a:graphic>
          <a:graphicData uri="http://schemas.openxmlformats.org/drawingml/2006/table">
            <a:tbl>
              <a:tblPr firstRow="1">
                <a:effectLst>
                  <a:outerShdw blurRad="50800" dist="38100" dir="8100000" algn="tr" rotWithShape="0">
                    <a:prstClr val="black">
                      <a:alpha val="40000"/>
                    </a:prstClr>
                  </a:outerShdw>
                </a:effectLst>
              </a:tblPr>
              <a:tblGrid>
                <a:gridCol w="2278693">
                  <a:extLst>
                    <a:ext uri="{9D8B030D-6E8A-4147-A177-3AD203B41FA5}">
                      <a16:colId xmlns:a16="http://schemas.microsoft.com/office/drawing/2014/main" val="4237899809"/>
                    </a:ext>
                  </a:extLst>
                </a:gridCol>
                <a:gridCol w="2217107">
                  <a:extLst>
                    <a:ext uri="{9D8B030D-6E8A-4147-A177-3AD203B41FA5}">
                      <a16:colId xmlns:a16="http://schemas.microsoft.com/office/drawing/2014/main" val="2574408588"/>
                    </a:ext>
                  </a:extLst>
                </a:gridCol>
              </a:tblGrid>
              <a:tr h="457200">
                <a:tc>
                  <a:txBody>
                    <a:bodyPr/>
                    <a:lstStyle/>
                    <a:p>
                      <a:pPr algn="l" fontAlgn="ctr"/>
                      <a:r>
                        <a:rPr lang="en-US" sz="2000" b="1" i="0" u="none" strike="noStrike" dirty="0">
                          <a:solidFill>
                            <a:srgbClr val="000000"/>
                          </a:solidFill>
                          <a:effectLst/>
                          <a:latin typeface="Calibri" panose="020F0502020204030204" pitchFamily="34" charset="0"/>
                        </a:rPr>
                        <a:t>Seller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1" i="0" u="none" strike="noStrike" dirty="0">
                          <a:solidFill>
                            <a:srgbClr val="000000"/>
                          </a:solidFill>
                          <a:effectLst/>
                          <a:latin typeface="Calibri" panose="020F0502020204030204" pitchFamily="34" charset="0"/>
                        </a:rPr>
                        <a:t>Cost</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75327129"/>
                  </a:ext>
                </a:extLst>
              </a:tr>
              <a:tr h="457200">
                <a:tc>
                  <a:txBody>
                    <a:bodyPr/>
                    <a:lstStyle/>
                    <a:p>
                      <a:pPr algn="l" fontAlgn="b"/>
                      <a:r>
                        <a:rPr lang="en-US" sz="2000" b="0" i="0" u="none" strike="noStrike" dirty="0">
                          <a:solidFill>
                            <a:srgbClr val="000000"/>
                          </a:solidFill>
                          <a:effectLst/>
                          <a:latin typeface="Calibri" panose="020F0502020204030204" pitchFamily="34" charset="0"/>
                        </a:rPr>
                        <a:t>Vincent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2000" b="0" i="0" u="none" strike="noStrike" dirty="0">
                          <a:solidFill>
                            <a:srgbClr val="000000"/>
                          </a:solidFill>
                          <a:effectLst/>
                          <a:latin typeface="Calibri" panose="020F0502020204030204" pitchFamily="34" charset="0"/>
                        </a:rPr>
                        <a:t>$900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511778781"/>
                  </a:ext>
                </a:extLst>
              </a:tr>
              <a:tr h="457200">
                <a:tc>
                  <a:txBody>
                    <a:bodyPr/>
                    <a:lstStyle/>
                    <a:p>
                      <a:pPr algn="l" fontAlgn="b"/>
                      <a:r>
                        <a:rPr lang="en-US" sz="2000" b="0" i="0" u="none" strike="noStrike" dirty="0">
                          <a:solidFill>
                            <a:srgbClr val="000000"/>
                          </a:solidFill>
                          <a:effectLst/>
                          <a:latin typeface="Calibri" panose="020F0502020204030204" pitchFamily="34" charset="0"/>
                        </a:rPr>
                        <a:t>Claude</a:t>
                      </a:r>
                    </a:p>
                  </a:txBody>
                  <a:tcPr marL="9525" marR="9525" marT="9525" marB="0" anchor="b">
                    <a:lnL>
                      <a:noFill/>
                    </a:lnL>
                    <a:lnR>
                      <a:noFill/>
                    </a:lnR>
                    <a:lnT>
                      <a:noFill/>
                    </a:lnT>
                    <a:lnB>
                      <a:noFill/>
                    </a:lnB>
                    <a:solidFill>
                      <a:schemeClr val="bg1"/>
                    </a:solidFill>
                  </a:tcPr>
                </a:tc>
                <a:tc>
                  <a:txBody>
                    <a:bodyPr/>
                    <a:lstStyle/>
                    <a:p>
                      <a:pPr algn="ctr" fontAlgn="ctr"/>
                      <a:r>
                        <a:rPr lang="en-US" sz="2000" b="0" i="0" u="none" strike="noStrike" dirty="0">
                          <a:solidFill>
                            <a:srgbClr val="000000"/>
                          </a:solidFill>
                          <a:effectLst/>
                          <a:latin typeface="Calibri" panose="020F0502020204030204" pitchFamily="34" charset="0"/>
                        </a:rPr>
                        <a:t>800</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3821534286"/>
                  </a:ext>
                </a:extLst>
              </a:tr>
              <a:tr h="457200">
                <a:tc>
                  <a:txBody>
                    <a:bodyPr/>
                    <a:lstStyle/>
                    <a:p>
                      <a:pPr algn="l" fontAlgn="b"/>
                      <a:r>
                        <a:rPr lang="en-US" sz="2000" b="0" i="0" u="none" strike="noStrike" dirty="0">
                          <a:solidFill>
                            <a:srgbClr val="000000"/>
                          </a:solidFill>
                          <a:effectLst/>
                          <a:latin typeface="Calibri" panose="020F0502020204030204" pitchFamily="34" charset="0"/>
                        </a:rPr>
                        <a:t>Pablo</a:t>
                      </a:r>
                    </a:p>
                  </a:txBody>
                  <a:tcPr marL="9525" marR="9525" marT="9525" marB="0" anchor="b">
                    <a:lnL>
                      <a:noFill/>
                    </a:lnL>
                    <a:lnR>
                      <a:noFill/>
                    </a:lnR>
                    <a:lnT>
                      <a:noFill/>
                    </a:lnT>
                    <a:lnB>
                      <a:noFill/>
                    </a:lnB>
                    <a:solidFill>
                      <a:schemeClr val="bg1"/>
                    </a:solidFill>
                  </a:tcPr>
                </a:tc>
                <a:tc>
                  <a:txBody>
                    <a:bodyPr/>
                    <a:lstStyle/>
                    <a:p>
                      <a:pPr algn="ctr" fontAlgn="ctr"/>
                      <a:r>
                        <a:rPr lang="en-US" sz="2000" b="0" i="0" u="none" strike="noStrike" dirty="0">
                          <a:solidFill>
                            <a:srgbClr val="000000"/>
                          </a:solidFill>
                          <a:effectLst/>
                          <a:latin typeface="Calibri" panose="020F0502020204030204" pitchFamily="34" charset="0"/>
                        </a:rPr>
                        <a:t>600</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1028695117"/>
                  </a:ext>
                </a:extLst>
              </a:tr>
              <a:tr h="457200">
                <a:tc>
                  <a:txBody>
                    <a:bodyPr/>
                    <a:lstStyle/>
                    <a:p>
                      <a:pPr algn="l" fontAlgn="b"/>
                      <a:r>
                        <a:rPr lang="en-US" sz="2000" b="0" i="0" u="none" strike="noStrike" dirty="0">
                          <a:solidFill>
                            <a:srgbClr val="000000"/>
                          </a:solidFill>
                          <a:effectLst/>
                          <a:latin typeface="Calibri" panose="020F0502020204030204" pitchFamily="34" charset="0"/>
                        </a:rPr>
                        <a:t>Andy</a:t>
                      </a:r>
                    </a:p>
                  </a:txBody>
                  <a:tcPr marL="9525" marR="9525" marT="9525" marB="0" anchor="b">
                    <a:lnL>
                      <a:noFill/>
                    </a:lnL>
                    <a:lnR>
                      <a:noFill/>
                    </a:lnR>
                    <a:lnT>
                      <a:noFill/>
                    </a:lnT>
                    <a:lnB>
                      <a:noFill/>
                    </a:lnB>
                    <a:solidFill>
                      <a:schemeClr val="bg1"/>
                    </a:solidFill>
                  </a:tcPr>
                </a:tc>
                <a:tc>
                  <a:txBody>
                    <a:bodyPr/>
                    <a:lstStyle/>
                    <a:p>
                      <a:pPr algn="ctr" fontAlgn="ctr"/>
                      <a:r>
                        <a:rPr lang="en-US" sz="2000" b="0" i="0" u="none" strike="noStrike" dirty="0">
                          <a:solidFill>
                            <a:srgbClr val="000000"/>
                          </a:solidFill>
                          <a:effectLst/>
                          <a:latin typeface="Calibri" panose="020F0502020204030204" pitchFamily="34" charset="0"/>
                        </a:rPr>
                        <a:t>500</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83250448"/>
                  </a:ext>
                </a:extLst>
              </a:tr>
            </a:tbl>
          </a:graphicData>
        </a:graphic>
      </p:graphicFrame>
      <p:sp>
        <p:nvSpPr>
          <p:cNvPr id="21507"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1509" name="Slide Number Placeholder 1"/>
          <p:cNvSpPr>
            <a:spLocks noGrp="1"/>
          </p:cNvSpPr>
          <p:nvPr>
            <p:ph type="sldNum" sz="quarter" idx="13"/>
          </p:nvPr>
        </p:nvSpPr>
        <p:spPr>
          <a:xfrm>
            <a:off x="8763000" y="6473825"/>
            <a:ext cx="3762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B0C0717C-2E86-4EF6-A58E-918955C156A2}" type="slidenum">
              <a:rPr lang="en-US" altLang="en-US" smtClean="0">
                <a:solidFill>
                  <a:srgbClr val="002060"/>
                </a:solidFill>
              </a:rPr>
              <a:pPr algn="ctr" eaLnBrk="1" hangingPunct="1"/>
              <a:t>13</a:t>
            </a:fld>
            <a:endParaRPr lang="en-US" altLang="en-US" dirty="0">
              <a:solidFill>
                <a:srgbClr val="002060"/>
              </a:solidFill>
            </a:endParaRPr>
          </a:p>
        </p:txBody>
      </p:sp>
    </p:spTree>
    <p:extLst>
      <p:ext uri="{BB962C8B-B14F-4D97-AF65-F5344CB8AC3E}">
        <p14:creationId xmlns:p14="http://schemas.microsoft.com/office/powerpoint/2010/main" val="1939795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049338" y="101600"/>
            <a:ext cx="8094662" cy="860425"/>
          </a:xfrm>
        </p:spPr>
        <p:txBody>
          <a:bodyPr wrap="square" anchor="t"/>
          <a:lstStyle/>
          <a:p>
            <a:r>
              <a:rPr lang="en-US" altLang="en-US" dirty="0"/>
              <a:t>Producer Surplus, Part 2</a:t>
            </a:r>
          </a:p>
        </p:txBody>
      </p:sp>
      <p:sp>
        <p:nvSpPr>
          <p:cNvPr id="22531" name="Content Placeholder 2"/>
          <p:cNvSpPr>
            <a:spLocks noGrp="1"/>
          </p:cNvSpPr>
          <p:nvPr>
            <p:ph idx="1"/>
          </p:nvPr>
        </p:nvSpPr>
        <p:spPr>
          <a:xfrm>
            <a:off x="277813" y="1025525"/>
            <a:ext cx="8588375" cy="5070475"/>
          </a:xfrm>
        </p:spPr>
        <p:txBody>
          <a:bodyPr/>
          <a:lstStyle/>
          <a:p>
            <a:r>
              <a:rPr lang="en-US" altLang="en-US" dirty="0"/>
              <a:t>Producer surplus</a:t>
            </a:r>
          </a:p>
          <a:p>
            <a:pPr lvl="1"/>
            <a:r>
              <a:rPr lang="en-US" altLang="en-US" dirty="0"/>
              <a:t>Closely related to the supply curve</a:t>
            </a:r>
          </a:p>
          <a:p>
            <a:r>
              <a:rPr lang="en-US" altLang="en-US" dirty="0"/>
              <a:t>Supply schedule</a:t>
            </a:r>
          </a:p>
          <a:p>
            <a:pPr lvl="1"/>
            <a:r>
              <a:rPr lang="en-US" altLang="en-US" dirty="0"/>
              <a:t>Derived from the costs of the suppliers</a:t>
            </a:r>
          </a:p>
          <a:p>
            <a:r>
              <a:rPr lang="en-US" altLang="en-US" dirty="0"/>
              <a:t>At any quantity</a:t>
            </a:r>
          </a:p>
          <a:p>
            <a:pPr lvl="1"/>
            <a:r>
              <a:rPr lang="en-US" altLang="en-US" dirty="0"/>
              <a:t>Price given by the supply curve shows the cost of the </a:t>
            </a:r>
            <a:r>
              <a:rPr lang="en-US" altLang="en-US" i="1" dirty="0"/>
              <a:t>marginal seller</a:t>
            </a:r>
          </a:p>
          <a:p>
            <a:pPr lvl="2"/>
            <a:r>
              <a:rPr lang="en-US" altLang="en-US" dirty="0"/>
              <a:t>Seller who would leave the market first if the price were any lower</a:t>
            </a:r>
          </a:p>
        </p:txBody>
      </p:sp>
      <p:sp>
        <p:nvSpPr>
          <p:cNvPr id="225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2533"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2C701CC-9543-4534-A19A-411E31D8B964}" type="slidenum">
              <a:rPr lang="en-US" altLang="en-US" sz="1200" smtClean="0">
                <a:solidFill>
                  <a:srgbClr val="002060"/>
                </a:solidFill>
              </a:rPr>
              <a:pPr algn="ctr" eaLnBrk="1" hangingPunct="1"/>
              <a:t>14</a:t>
            </a:fld>
            <a:endParaRPr lang="en-US" altLang="en-US" sz="1200" dirty="0">
              <a:solidFill>
                <a:srgbClr val="002060"/>
              </a:solidFill>
            </a:endParaRPr>
          </a:p>
        </p:txBody>
      </p:sp>
    </p:spTree>
    <p:extLst>
      <p:ext uri="{BB962C8B-B14F-4D97-AF65-F5344CB8AC3E}">
        <p14:creationId xmlns:p14="http://schemas.microsoft.com/office/powerpoint/2010/main" val="2999464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t>Figure 4</a:t>
            </a:r>
            <a:r>
              <a:rPr lang="en-US" altLang="en-US" sz="2800" dirty="0"/>
              <a:t>	The Supply Schedule and Supply Curve</a:t>
            </a:r>
          </a:p>
        </p:txBody>
      </p:sp>
      <p:sp>
        <p:nvSpPr>
          <p:cNvPr id="3" name="Text Placeholder 2"/>
          <p:cNvSpPr>
            <a:spLocks noGrp="1"/>
          </p:cNvSpPr>
          <p:nvPr>
            <p:ph type="body" sz="quarter" idx="12"/>
          </p:nvPr>
        </p:nvSpPr>
        <p:spPr>
          <a:xfrm>
            <a:off x="215901" y="5257800"/>
            <a:ext cx="8764587" cy="838200"/>
          </a:xfrm>
        </p:spPr>
        <p:txBody>
          <a:bodyPr/>
          <a:lstStyle/>
          <a:p>
            <a:r>
              <a:rPr lang="en-US" dirty="0"/>
              <a:t>The table shows the supply schedule for the sellers (listed in Table 2) of painting services. The graph shows the corresponding supply curve. Note that the height of the supply curve reflects the sellers’ costs.</a:t>
            </a:r>
          </a:p>
        </p:txBody>
      </p:sp>
      <p:graphicFrame>
        <p:nvGraphicFramePr>
          <p:cNvPr id="6" name="Table 5" descr="A table of a supply schedule. It has three columns and six rows. The row headers are Price, Sellers, and Quantity Demanded, "/>
          <p:cNvGraphicFramePr>
            <a:graphicFrameLocks noGrp="1"/>
          </p:cNvGraphicFramePr>
          <p:nvPr>
            <p:extLst>
              <p:ext uri="{D42A27DB-BD31-4B8C-83A1-F6EECF244321}">
                <p14:modId xmlns:p14="http://schemas.microsoft.com/office/powerpoint/2010/main" val="1639977245"/>
              </p:ext>
            </p:extLst>
          </p:nvPr>
        </p:nvGraphicFramePr>
        <p:xfrm>
          <a:off x="366319" y="1780088"/>
          <a:ext cx="4267200" cy="2375760"/>
        </p:xfrm>
        <a:graphic>
          <a:graphicData uri="http://schemas.openxmlformats.org/drawingml/2006/table">
            <a:tbl>
              <a:tblPr firstRow="1"/>
              <a:tblGrid>
                <a:gridCol w="1716157">
                  <a:extLst>
                    <a:ext uri="{9D8B030D-6E8A-4147-A177-3AD203B41FA5}">
                      <a16:colId xmlns:a16="http://schemas.microsoft.com/office/drawing/2014/main" val="1676400299"/>
                    </a:ext>
                  </a:extLst>
                </a:gridCol>
                <a:gridCol w="1446389">
                  <a:extLst>
                    <a:ext uri="{9D8B030D-6E8A-4147-A177-3AD203B41FA5}">
                      <a16:colId xmlns:a16="http://schemas.microsoft.com/office/drawing/2014/main" val="3413154534"/>
                    </a:ext>
                  </a:extLst>
                </a:gridCol>
                <a:gridCol w="1104654">
                  <a:extLst>
                    <a:ext uri="{9D8B030D-6E8A-4147-A177-3AD203B41FA5}">
                      <a16:colId xmlns:a16="http://schemas.microsoft.com/office/drawing/2014/main" val="3338907997"/>
                    </a:ext>
                  </a:extLst>
                </a:gridCol>
              </a:tblGrid>
              <a:tr h="201112">
                <a:tc>
                  <a:txBody>
                    <a:bodyPr/>
                    <a:lstStyle/>
                    <a:p>
                      <a:pPr algn="l" fontAlgn="ctr"/>
                      <a:r>
                        <a:rPr lang="en-US" sz="1600" b="1" i="0" u="none" strike="noStrike" dirty="0">
                          <a:solidFill>
                            <a:srgbClr val="000000"/>
                          </a:solidFill>
                          <a:effectLst/>
                          <a:latin typeface="Calibri" panose="020F0502020204030204" pitchFamily="34" charset="0"/>
                        </a:rPr>
                        <a:t>Price</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dirty="0">
                          <a:solidFill>
                            <a:srgbClr val="000000"/>
                          </a:solidFill>
                          <a:effectLst/>
                          <a:latin typeface="Calibri" panose="020F0502020204030204" pitchFamily="34" charset="0"/>
                        </a:rPr>
                        <a:t>Sellers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Quantity</a:t>
                      </a:r>
                      <a:r>
                        <a:rPr lang="en-US" sz="1600" b="0" i="0" u="none" strike="noStrike" dirty="0">
                          <a:solidFill>
                            <a:srgbClr val="000000"/>
                          </a:solidFill>
                          <a:effectLst/>
                          <a:latin typeface="Calibri" panose="020F0502020204030204" pitchFamily="34" charset="0"/>
                        </a:rPr>
                        <a:t> </a:t>
                      </a:r>
                      <a:r>
                        <a:rPr lang="en-US" sz="1600" b="1" i="0" u="none" strike="noStrike" dirty="0">
                          <a:solidFill>
                            <a:srgbClr val="000000"/>
                          </a:solidFill>
                          <a:effectLst/>
                          <a:latin typeface="Calibri" panose="020F0502020204030204" pitchFamily="34" charset="0"/>
                        </a:rPr>
                        <a:t>Demanded</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7315623"/>
                  </a:ext>
                </a:extLst>
              </a:tr>
              <a:tr h="532359">
                <a:tc>
                  <a:txBody>
                    <a:bodyPr/>
                    <a:lstStyle/>
                    <a:p>
                      <a:pPr algn="l" fontAlgn="b"/>
                      <a:r>
                        <a:rPr lang="en-US" sz="1600" b="0" i="0" u="none" strike="noStrike" dirty="0">
                          <a:solidFill>
                            <a:srgbClr val="000000"/>
                          </a:solidFill>
                          <a:effectLst/>
                          <a:latin typeface="Calibri" panose="020F0502020204030204" pitchFamily="34" charset="0"/>
                        </a:rPr>
                        <a:t>$900 or more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600" b="0" i="0" u="none" strike="noStrike" dirty="0">
                          <a:solidFill>
                            <a:srgbClr val="000000"/>
                          </a:solidFill>
                          <a:effectLst/>
                          <a:latin typeface="Calibri" panose="020F0502020204030204" pitchFamily="34" charset="0"/>
                        </a:rPr>
                        <a:t>Vincent, Claude, Pablo, Andy</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t"/>
                      <a:r>
                        <a:rPr lang="en-US" sz="1600" b="0" i="0" u="none" strike="noStrike">
                          <a:solidFill>
                            <a:srgbClr val="000000"/>
                          </a:solidFill>
                          <a:effectLst/>
                          <a:latin typeface="Calibri" panose="020F0502020204030204" pitchFamily="34" charset="0"/>
                        </a:rPr>
                        <a:t>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67413578"/>
                  </a:ext>
                </a:extLst>
              </a:tr>
              <a:tr h="532359">
                <a:tc>
                  <a:txBody>
                    <a:bodyPr/>
                    <a:lstStyle/>
                    <a:p>
                      <a:pPr algn="l" fontAlgn="b"/>
                      <a:r>
                        <a:rPr lang="en-US" sz="1600" b="0" i="0" u="none" strike="noStrike" dirty="0">
                          <a:solidFill>
                            <a:srgbClr val="000000"/>
                          </a:solidFill>
                          <a:effectLst/>
                          <a:latin typeface="Calibri" panose="020F0502020204030204" pitchFamily="34" charset="0"/>
                        </a:rPr>
                        <a:t>$800 to $900</a:t>
                      </a:r>
                    </a:p>
                  </a:txBody>
                  <a:tcPr marL="9525" marR="9525" marT="9525" marB="0">
                    <a:lnL>
                      <a:noFill/>
                    </a:lnL>
                    <a:lnR>
                      <a:noFill/>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Claude, Pablo, Andy</a:t>
                      </a:r>
                    </a:p>
                  </a:txBody>
                  <a:tcPr marL="9525" marR="9525" marT="9525" marB="0" anchor="ctr">
                    <a:lnL>
                      <a:noFill/>
                    </a:lnL>
                    <a:lnR>
                      <a:noFill/>
                    </a:lnR>
                    <a:lnT>
                      <a:noFill/>
                    </a:lnT>
                    <a:lnB>
                      <a:noFill/>
                    </a:lnB>
                  </a:tcPr>
                </a:tc>
                <a:tc>
                  <a:txBody>
                    <a:bodyPr/>
                    <a:lstStyle/>
                    <a:p>
                      <a:pPr algn="ctr" fontAlgn="t"/>
                      <a:r>
                        <a:rPr lang="en-US" sz="1600" b="0" i="0" u="none" strike="noStrike">
                          <a:solidFill>
                            <a:srgbClr val="000000"/>
                          </a:solidFill>
                          <a:effectLst/>
                          <a:latin typeface="Calibri" panose="020F0502020204030204" pitchFamily="34" charset="0"/>
                        </a:rPr>
                        <a:t>3</a:t>
                      </a:r>
                    </a:p>
                  </a:txBody>
                  <a:tcPr marL="9525" marR="9525" marT="9525" marB="0">
                    <a:lnL>
                      <a:noFill/>
                    </a:lnL>
                    <a:lnR>
                      <a:noFill/>
                    </a:lnR>
                    <a:lnT>
                      <a:noFill/>
                    </a:lnT>
                    <a:lnB>
                      <a:noFill/>
                    </a:lnB>
                  </a:tcPr>
                </a:tc>
                <a:extLst>
                  <a:ext uri="{0D108BD9-81ED-4DB2-BD59-A6C34878D82A}">
                    <a16:rowId xmlns:a16="http://schemas.microsoft.com/office/drawing/2014/main" val="3249243011"/>
                  </a:ext>
                </a:extLst>
              </a:tr>
              <a:tr h="271279">
                <a:tc>
                  <a:txBody>
                    <a:bodyPr/>
                    <a:lstStyle/>
                    <a:p>
                      <a:pPr algn="l" fontAlgn="b"/>
                      <a:r>
                        <a:rPr lang="en-US" sz="1600" b="0" i="0" u="none" strike="noStrike" dirty="0">
                          <a:solidFill>
                            <a:srgbClr val="000000"/>
                          </a:solidFill>
                          <a:effectLst/>
                          <a:latin typeface="Calibri" panose="020F0502020204030204" pitchFamily="34" charset="0"/>
                        </a:rPr>
                        <a:t>$600 to $800</a:t>
                      </a:r>
                    </a:p>
                  </a:txBody>
                  <a:tcPr marL="9525" marR="9525" marT="9525" marB="0">
                    <a:lnL>
                      <a:noFill/>
                    </a:lnL>
                    <a:lnR>
                      <a:noFill/>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Pablo, Andy</a:t>
                      </a:r>
                    </a:p>
                  </a:txBody>
                  <a:tcPr marL="9525" marR="9525" marT="9525" marB="0" anchor="ctr">
                    <a:lnL>
                      <a:noFill/>
                    </a:lnL>
                    <a:lnR>
                      <a:noFill/>
                    </a:lnR>
                    <a:lnT>
                      <a:noFill/>
                    </a:lnT>
                    <a:lnB>
                      <a:noFill/>
                    </a:lnB>
                  </a:tcPr>
                </a:tc>
                <a:tc>
                  <a:txBody>
                    <a:bodyPr/>
                    <a:lstStyle/>
                    <a:p>
                      <a:pPr algn="ctr" fontAlgn="t"/>
                      <a:r>
                        <a:rPr lang="en-US" sz="1600" b="0" i="0" u="none" strike="noStrike">
                          <a:solidFill>
                            <a:srgbClr val="000000"/>
                          </a:solidFill>
                          <a:effectLst/>
                          <a:latin typeface="Calibri" panose="020F0502020204030204" pitchFamily="34" charset="0"/>
                        </a:rPr>
                        <a:t>2</a:t>
                      </a:r>
                    </a:p>
                  </a:txBody>
                  <a:tcPr marL="9525" marR="9525" marT="9525" marB="0">
                    <a:lnL>
                      <a:noFill/>
                    </a:lnL>
                    <a:lnR>
                      <a:noFill/>
                    </a:lnR>
                    <a:lnT>
                      <a:noFill/>
                    </a:lnT>
                    <a:lnB>
                      <a:noFill/>
                    </a:lnB>
                  </a:tcPr>
                </a:tc>
                <a:extLst>
                  <a:ext uri="{0D108BD9-81ED-4DB2-BD59-A6C34878D82A}">
                    <a16:rowId xmlns:a16="http://schemas.microsoft.com/office/drawing/2014/main" val="1096604573"/>
                  </a:ext>
                </a:extLst>
              </a:tr>
              <a:tr h="271279">
                <a:tc>
                  <a:txBody>
                    <a:bodyPr/>
                    <a:lstStyle/>
                    <a:p>
                      <a:pPr algn="l" fontAlgn="b"/>
                      <a:r>
                        <a:rPr lang="en-US" sz="1600" b="0" i="0" u="none" strike="noStrike" dirty="0">
                          <a:solidFill>
                            <a:srgbClr val="000000"/>
                          </a:solidFill>
                          <a:effectLst/>
                          <a:latin typeface="Calibri" panose="020F0502020204030204" pitchFamily="34" charset="0"/>
                        </a:rPr>
                        <a:t>$500 to $600</a:t>
                      </a:r>
                    </a:p>
                  </a:txBody>
                  <a:tcPr marL="9525" marR="9525" marT="9525" marB="0">
                    <a:lnL>
                      <a:noFill/>
                    </a:lnL>
                    <a:lnR>
                      <a:noFill/>
                    </a:lnR>
                    <a:lnT>
                      <a:noFill/>
                    </a:lnT>
                    <a:lnB>
                      <a:noFill/>
                    </a:lnB>
                  </a:tcPr>
                </a:tc>
                <a:tc>
                  <a:txBody>
                    <a:bodyPr/>
                    <a:lstStyle/>
                    <a:p>
                      <a:pPr algn="l" fontAlgn="ctr"/>
                      <a:r>
                        <a:rPr lang="en-US" sz="1600" b="0" i="0" u="none" strike="noStrike" dirty="0">
                          <a:solidFill>
                            <a:srgbClr val="000000"/>
                          </a:solidFill>
                          <a:effectLst/>
                          <a:latin typeface="Calibri" panose="020F0502020204030204" pitchFamily="34" charset="0"/>
                        </a:rPr>
                        <a:t>Andy</a:t>
                      </a:r>
                    </a:p>
                  </a:txBody>
                  <a:tcPr marL="9525" marR="9525" marT="9525" marB="0" anchor="ctr">
                    <a:lnL>
                      <a:noFill/>
                    </a:lnL>
                    <a:lnR>
                      <a:noFill/>
                    </a:lnR>
                    <a:lnT>
                      <a:noFill/>
                    </a:lnT>
                    <a:lnB>
                      <a:noFill/>
                    </a:lnB>
                  </a:tcPr>
                </a:tc>
                <a:tc>
                  <a:txBody>
                    <a:bodyPr/>
                    <a:lstStyle/>
                    <a:p>
                      <a:pPr algn="ctr" fontAlgn="t"/>
                      <a:r>
                        <a:rPr lang="en-US" sz="16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extLst>
                  <a:ext uri="{0D108BD9-81ED-4DB2-BD59-A6C34878D82A}">
                    <a16:rowId xmlns:a16="http://schemas.microsoft.com/office/drawing/2014/main" val="1409924151"/>
                  </a:ext>
                </a:extLst>
              </a:tr>
              <a:tr h="271279">
                <a:tc>
                  <a:txBody>
                    <a:bodyPr/>
                    <a:lstStyle/>
                    <a:p>
                      <a:pPr algn="l" fontAlgn="b"/>
                      <a:r>
                        <a:rPr lang="en-US" sz="1600" b="0" i="0" u="none" strike="noStrike" dirty="0">
                          <a:solidFill>
                            <a:srgbClr val="000000"/>
                          </a:solidFill>
                          <a:effectLst/>
                          <a:latin typeface="Calibri" panose="020F0502020204030204" pitchFamily="34" charset="0"/>
                        </a:rPr>
                        <a:t>Less than $500</a:t>
                      </a:r>
                    </a:p>
                  </a:txBody>
                  <a:tcPr marL="9525" marR="9525" marT="9525" marB="0">
                    <a:lnL>
                      <a:noFill/>
                    </a:lnL>
                    <a:lnR>
                      <a:noFill/>
                    </a:lnR>
                    <a:lnT>
                      <a:noFill/>
                    </a:lnT>
                    <a:lnB>
                      <a:noFill/>
                    </a:lnB>
                  </a:tcPr>
                </a:tc>
                <a:tc>
                  <a:txBody>
                    <a:bodyPr/>
                    <a:lstStyle/>
                    <a:p>
                      <a:pPr algn="l" fontAlgn="ctr"/>
                      <a:r>
                        <a:rPr lang="en-US" sz="1600" b="0" i="0" u="none" strike="noStrike" dirty="0">
                          <a:solidFill>
                            <a:srgbClr val="000000"/>
                          </a:solidFill>
                          <a:effectLst/>
                          <a:latin typeface="Calibri" panose="020F0502020204030204" pitchFamily="34" charset="0"/>
                        </a:rPr>
                        <a:t>None</a:t>
                      </a:r>
                    </a:p>
                  </a:txBody>
                  <a:tcPr marL="9525" marR="9525" marT="9525" marB="0" anchor="ctr">
                    <a:lnL>
                      <a:noFill/>
                    </a:lnL>
                    <a:lnR>
                      <a:noFill/>
                    </a:lnR>
                    <a:lnT>
                      <a:noFill/>
                    </a:lnT>
                    <a:lnB>
                      <a:noFill/>
                    </a:lnB>
                  </a:tcPr>
                </a:tc>
                <a:tc>
                  <a:txBody>
                    <a:bodyPr/>
                    <a:lstStyle/>
                    <a:p>
                      <a:pPr algn="ctr" fontAlgn="t"/>
                      <a:r>
                        <a:rPr lang="en-US" sz="1600" b="0" i="0" u="none" strike="noStrike" dirty="0">
                          <a:solidFill>
                            <a:srgbClr val="000000"/>
                          </a:solidFill>
                          <a:effectLst/>
                          <a:latin typeface="Calibri" panose="020F0502020204030204" pitchFamily="34" charset="0"/>
                        </a:rPr>
                        <a:t>0</a:t>
                      </a:r>
                    </a:p>
                  </a:txBody>
                  <a:tcPr marL="9525" marR="9525" marT="9525" marB="0">
                    <a:lnL>
                      <a:noFill/>
                    </a:lnL>
                    <a:lnR>
                      <a:noFill/>
                    </a:lnR>
                    <a:lnT>
                      <a:noFill/>
                    </a:lnT>
                    <a:lnB>
                      <a:noFill/>
                    </a:lnB>
                  </a:tcPr>
                </a:tc>
                <a:extLst>
                  <a:ext uri="{0D108BD9-81ED-4DB2-BD59-A6C34878D82A}">
                    <a16:rowId xmlns:a16="http://schemas.microsoft.com/office/drawing/2014/main" val="2324753088"/>
                  </a:ext>
                </a:extLst>
              </a:tr>
            </a:tbl>
          </a:graphicData>
        </a:graphic>
      </p:graphicFrame>
      <p:pic>
        <p:nvPicPr>
          <p:cNvPr id="4" name="Picture 3" descr="A line graph of a supply curve with quantity of houses painted from 0 to 4 on the x axis and price of house painting from $0 to $900 on the y axis. The supply curve increases in a step-wise manner. The supply curve is at $500 from a quantity of 0 to 1, $600 from 1 to 2, $800 from 2 to 3, $900 from 3 to 4. After a quantity of 4 houses painted, the supply curve increases vertically upward. Andy’s cost is at $500, Pablo’s cost is at $600, Claude’s cost is at $800, and Vincent’s cost is at $900. "/>
          <p:cNvPicPr>
            <a:picLocks noChangeAspect="1"/>
          </p:cNvPicPr>
          <p:nvPr/>
        </p:nvPicPr>
        <p:blipFill>
          <a:blip r:embed="rId2"/>
          <a:stretch>
            <a:fillRect/>
          </a:stretch>
        </p:blipFill>
        <p:spPr>
          <a:xfrm>
            <a:off x="4951345" y="799993"/>
            <a:ext cx="3909739" cy="3829050"/>
          </a:xfrm>
          <a:prstGeom prst="rect">
            <a:avLst/>
          </a:prstGeom>
        </p:spPr>
      </p:pic>
      <p:sp>
        <p:nvSpPr>
          <p:cNvPr id="23555"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3565"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F5FD6D68-8F16-4596-A837-734B54CFD667}" type="slidenum">
              <a:rPr lang="en-US" altLang="en-US" smtClean="0">
                <a:solidFill>
                  <a:srgbClr val="002060"/>
                </a:solidFill>
              </a:rPr>
              <a:pPr algn="ctr" eaLnBrk="1" hangingPunct="1"/>
              <a:t>15</a:t>
            </a:fld>
            <a:endParaRPr lang="en-US" altLang="en-US" dirty="0">
              <a:solidFill>
                <a:srgbClr val="002060"/>
              </a:solidFill>
            </a:endParaRPr>
          </a:p>
        </p:txBody>
      </p:sp>
    </p:spTree>
    <p:extLst>
      <p:ext uri="{BB962C8B-B14F-4D97-AF65-F5344CB8AC3E}">
        <p14:creationId xmlns:p14="http://schemas.microsoft.com/office/powerpoint/2010/main" val="2032760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049338" y="101600"/>
            <a:ext cx="8094662" cy="860425"/>
          </a:xfrm>
        </p:spPr>
        <p:txBody>
          <a:bodyPr wrap="square" anchor="t"/>
          <a:lstStyle/>
          <a:p>
            <a:r>
              <a:rPr lang="en-US" altLang="en-US" dirty="0"/>
              <a:t>Producer Surplus, Part 3</a:t>
            </a:r>
          </a:p>
        </p:txBody>
      </p:sp>
      <p:sp>
        <p:nvSpPr>
          <p:cNvPr id="24579" name="Content Placeholder 2"/>
          <p:cNvSpPr>
            <a:spLocks noGrp="1"/>
          </p:cNvSpPr>
          <p:nvPr>
            <p:ph idx="1"/>
          </p:nvPr>
        </p:nvSpPr>
        <p:spPr>
          <a:xfrm>
            <a:off x="277813" y="1025525"/>
            <a:ext cx="8588375" cy="4003675"/>
          </a:xfrm>
        </p:spPr>
        <p:txBody>
          <a:bodyPr/>
          <a:lstStyle/>
          <a:p>
            <a:r>
              <a:rPr lang="en-US" altLang="en-US" dirty="0"/>
              <a:t>Supply curve</a:t>
            </a:r>
          </a:p>
          <a:p>
            <a:pPr lvl="1"/>
            <a:r>
              <a:rPr lang="en-US" altLang="en-US" dirty="0"/>
              <a:t>Reflects sellers’ costs</a:t>
            </a:r>
          </a:p>
          <a:p>
            <a:pPr lvl="1"/>
            <a:r>
              <a:rPr lang="en-US" altLang="en-US" dirty="0"/>
              <a:t>Used to measure producer surplus</a:t>
            </a:r>
          </a:p>
          <a:p>
            <a:r>
              <a:rPr lang="en-US" altLang="en-US" dirty="0"/>
              <a:t>Producer surplus in a market</a:t>
            </a:r>
          </a:p>
          <a:p>
            <a:pPr lvl="1"/>
            <a:r>
              <a:rPr lang="en-US" altLang="en-US" dirty="0"/>
              <a:t>Area below the price and above the supply curve </a:t>
            </a:r>
          </a:p>
        </p:txBody>
      </p:sp>
      <p:sp>
        <p:nvSpPr>
          <p:cNvPr id="245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458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7667CD2-2BFA-46AF-8AB1-5B8F63162CEA}" type="slidenum">
              <a:rPr lang="en-US" altLang="en-US" sz="1200" smtClean="0">
                <a:solidFill>
                  <a:srgbClr val="002060"/>
                </a:solidFill>
              </a:rPr>
              <a:pPr algn="ctr" eaLnBrk="1" hangingPunct="1"/>
              <a:t>16</a:t>
            </a:fld>
            <a:endParaRPr lang="en-US" altLang="en-US" sz="1200" dirty="0">
              <a:solidFill>
                <a:srgbClr val="002060"/>
              </a:solidFill>
            </a:endParaRPr>
          </a:p>
        </p:txBody>
      </p:sp>
    </p:spTree>
    <p:extLst>
      <p:ext uri="{BB962C8B-B14F-4D97-AF65-F5344CB8AC3E}">
        <p14:creationId xmlns:p14="http://schemas.microsoft.com/office/powerpoint/2010/main" val="2634625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09550" y="-1"/>
            <a:ext cx="8770938" cy="879475"/>
          </a:xfrm>
        </p:spPr>
        <p:txBody>
          <a:bodyPr/>
          <a:lstStyle/>
          <a:p>
            <a:r>
              <a:rPr lang="en-US" altLang="en-US" dirty="0"/>
              <a:t>Figure 5</a:t>
            </a:r>
            <a:r>
              <a:rPr lang="en-US" altLang="en-US" sz="2800" dirty="0"/>
              <a:t>	Measuring Producer Surplus with the 			Supply Curve</a:t>
            </a:r>
          </a:p>
        </p:txBody>
      </p:sp>
      <p:sp>
        <p:nvSpPr>
          <p:cNvPr id="3" name="Text Placeholder 2"/>
          <p:cNvSpPr>
            <a:spLocks noGrp="1"/>
          </p:cNvSpPr>
          <p:nvPr>
            <p:ph type="body" sz="quarter" idx="12"/>
          </p:nvPr>
        </p:nvSpPr>
        <p:spPr>
          <a:xfrm>
            <a:off x="273051" y="5418596"/>
            <a:ext cx="8707437" cy="749300"/>
          </a:xfrm>
        </p:spPr>
        <p:txBody>
          <a:bodyPr/>
          <a:lstStyle/>
          <a:p>
            <a:r>
              <a:rPr lang="en-US" dirty="0"/>
              <a:t>In panel (a), the price of the good is $600 and the producer surplus is $100.</a:t>
            </a:r>
          </a:p>
          <a:p>
            <a:r>
              <a:rPr lang="en-US" dirty="0"/>
              <a:t>In panel (b), the price of the good is $800 and the producer surplus is $500.</a:t>
            </a:r>
          </a:p>
        </p:txBody>
      </p:sp>
      <p:pic>
        <p:nvPicPr>
          <p:cNvPr id="4" name="Picture 3" descr="A line graph with quantity of houses painted from 0 to 4 on the x axis and price of house painting from $0 to $900 on the y axis. The line graph follows a step wise manner. The price is $500 from a quantity of 0 to 1, the price is $600 from a quantity of 1 to 2, the price is $800 from a quantity of 2 to 3, and a price of $900 from quantity of 3 to 4. At a quantity of 4, the price of house painting is infinite. At a price of $600, Andy's producer surplus is $100 because he was willing to sell at $500. "/>
          <p:cNvPicPr>
            <a:picLocks noChangeAspect="1"/>
          </p:cNvPicPr>
          <p:nvPr/>
        </p:nvPicPr>
        <p:blipFill>
          <a:blip r:embed="rId2"/>
          <a:stretch>
            <a:fillRect/>
          </a:stretch>
        </p:blipFill>
        <p:spPr>
          <a:xfrm>
            <a:off x="533400" y="1159559"/>
            <a:ext cx="3543300" cy="3978952"/>
          </a:xfrm>
          <a:prstGeom prst="rect">
            <a:avLst/>
          </a:prstGeom>
        </p:spPr>
      </p:pic>
      <p:pic>
        <p:nvPicPr>
          <p:cNvPr id="5" name="Picture 4" descr="A line graph with quantity of houses painted from 0 to 4 on the x axis and price of house painting from $0 to $900 on the y axis. The line graph follows a step wise manner. The price is $500 from a quantity of 0 to 1, the price is $600 from a quantity of 1 to 2, the price is $800 from a quantity of 2 to 3, and a price of $900 from quantity of 3 to 4. At a quantity of 4, the price of house painting is infinite. At a price of $800, the total producer surplus is $500. It is the sum of Andy's new producer surplus of $300 and Pablo's producer surplus of $200. "/>
          <p:cNvPicPr>
            <a:picLocks noChangeAspect="1"/>
          </p:cNvPicPr>
          <p:nvPr/>
        </p:nvPicPr>
        <p:blipFill>
          <a:blip r:embed="rId3"/>
          <a:stretch>
            <a:fillRect/>
          </a:stretch>
        </p:blipFill>
        <p:spPr>
          <a:xfrm>
            <a:off x="4648200" y="1159559"/>
            <a:ext cx="3533258" cy="3863404"/>
          </a:xfrm>
          <a:prstGeom prst="rect">
            <a:avLst/>
          </a:prstGeom>
        </p:spPr>
      </p:pic>
      <p:sp>
        <p:nvSpPr>
          <p:cNvPr id="25603"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5625"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B64A7E1A-9679-460A-9F4C-082760D2F488}" type="slidenum">
              <a:rPr lang="en-US" altLang="en-US" smtClean="0">
                <a:solidFill>
                  <a:srgbClr val="002060"/>
                </a:solidFill>
              </a:rPr>
              <a:pPr algn="ctr" eaLnBrk="1" hangingPunct="1"/>
              <a:t>17</a:t>
            </a:fld>
            <a:endParaRPr lang="en-US" altLang="en-US" dirty="0">
              <a:solidFill>
                <a:srgbClr val="002060"/>
              </a:solidFill>
            </a:endParaRPr>
          </a:p>
        </p:txBody>
      </p:sp>
    </p:spTree>
    <p:extLst>
      <p:ext uri="{BB962C8B-B14F-4D97-AF65-F5344CB8AC3E}">
        <p14:creationId xmlns:p14="http://schemas.microsoft.com/office/powerpoint/2010/main" val="2368974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049338" y="101600"/>
            <a:ext cx="8094662" cy="860425"/>
          </a:xfrm>
        </p:spPr>
        <p:txBody>
          <a:bodyPr wrap="square" anchor="t"/>
          <a:lstStyle/>
          <a:p>
            <a:r>
              <a:rPr lang="en-US" altLang="en-US" dirty="0"/>
              <a:t>Producer Surplus, Part 4</a:t>
            </a:r>
          </a:p>
        </p:txBody>
      </p:sp>
      <p:sp>
        <p:nvSpPr>
          <p:cNvPr id="26627" name="Content Placeholder 2"/>
          <p:cNvSpPr>
            <a:spLocks noGrp="1"/>
          </p:cNvSpPr>
          <p:nvPr>
            <p:ph idx="1"/>
          </p:nvPr>
        </p:nvSpPr>
        <p:spPr>
          <a:xfrm>
            <a:off x="277813" y="1025525"/>
            <a:ext cx="8588375" cy="5070475"/>
          </a:xfrm>
        </p:spPr>
        <p:txBody>
          <a:bodyPr/>
          <a:lstStyle/>
          <a:p>
            <a:r>
              <a:rPr lang="en-US" altLang="en-US" dirty="0"/>
              <a:t>A higher price raises producer surplus </a:t>
            </a:r>
          </a:p>
          <a:p>
            <a:pPr marL="971550" lvl="1" indent="-514350">
              <a:buFont typeface="Arial" charset="0"/>
              <a:buAutoNum type="arabicPeriod"/>
            </a:pPr>
            <a:r>
              <a:rPr lang="en-US" altLang="en-US" dirty="0"/>
              <a:t>Existing sellers: increase in producer surplus </a:t>
            </a:r>
          </a:p>
          <a:p>
            <a:pPr lvl="2"/>
            <a:r>
              <a:rPr lang="en-US" altLang="en-US" dirty="0"/>
              <a:t>Sellers who were already selling the good at the lower price are better off because they now get more for what they sell</a:t>
            </a:r>
          </a:p>
          <a:p>
            <a:pPr marL="971550" lvl="1" indent="-514350">
              <a:buFont typeface="Arial" charset="0"/>
              <a:buAutoNum type="arabicPeriod"/>
            </a:pPr>
            <a:r>
              <a:rPr lang="en-US" altLang="en-US" dirty="0"/>
              <a:t>New sellers enter the market: increase in producer surplus</a:t>
            </a:r>
          </a:p>
          <a:p>
            <a:pPr lvl="2"/>
            <a:r>
              <a:rPr lang="en-US" altLang="en-US" dirty="0"/>
              <a:t>Willing to produce the good at the higher price</a:t>
            </a:r>
          </a:p>
        </p:txBody>
      </p:sp>
      <p:sp>
        <p:nvSpPr>
          <p:cNvPr id="266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662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82CBFE2-1D05-4997-9365-1A57BC7D4550}" type="slidenum">
              <a:rPr lang="en-US" altLang="en-US" sz="1200" smtClean="0">
                <a:solidFill>
                  <a:srgbClr val="002060"/>
                </a:solidFill>
              </a:rPr>
              <a:pPr algn="ctr" eaLnBrk="1" hangingPunct="1"/>
              <a:t>18</a:t>
            </a:fld>
            <a:endParaRPr lang="en-US" altLang="en-US" sz="1200" dirty="0">
              <a:solidFill>
                <a:srgbClr val="002060"/>
              </a:solidFill>
            </a:endParaRPr>
          </a:p>
        </p:txBody>
      </p:sp>
    </p:spTree>
    <p:extLst>
      <p:ext uri="{BB962C8B-B14F-4D97-AF65-F5344CB8AC3E}">
        <p14:creationId xmlns:p14="http://schemas.microsoft.com/office/powerpoint/2010/main" val="99124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Figure 6	</a:t>
            </a:r>
            <a:r>
              <a:rPr lang="en-US" altLang="en-US" sz="2800" dirty="0"/>
              <a:t>How Price Affects Producer Surplus</a:t>
            </a:r>
          </a:p>
        </p:txBody>
      </p:sp>
      <p:sp>
        <p:nvSpPr>
          <p:cNvPr id="3" name="Text Placeholder 2"/>
          <p:cNvSpPr>
            <a:spLocks noGrp="1"/>
          </p:cNvSpPr>
          <p:nvPr>
            <p:ph type="body" sz="quarter" idx="12"/>
          </p:nvPr>
        </p:nvSpPr>
        <p:spPr>
          <a:xfrm>
            <a:off x="147638" y="4628666"/>
            <a:ext cx="8991600" cy="1600200"/>
          </a:xfrm>
        </p:spPr>
        <p:txBody>
          <a:bodyPr/>
          <a:lstStyle/>
          <a:p>
            <a:r>
              <a:rPr lang="en-US" dirty="0"/>
              <a:t>In panel (a), the price is P</a:t>
            </a:r>
            <a:r>
              <a:rPr lang="en-US" baseline="-25000" dirty="0"/>
              <a:t>1</a:t>
            </a:r>
            <a:r>
              <a:rPr lang="en-US" dirty="0"/>
              <a:t>, the quantity supplied is Q</a:t>
            </a:r>
            <a:r>
              <a:rPr lang="en-US" baseline="-25000" dirty="0"/>
              <a:t>1</a:t>
            </a:r>
            <a:r>
              <a:rPr lang="en-US" dirty="0"/>
              <a:t>, and producer surplus equals the area of the triangle ABC. </a:t>
            </a:r>
          </a:p>
          <a:p>
            <a:r>
              <a:rPr lang="en-US" dirty="0"/>
              <a:t>When the price rises from P</a:t>
            </a:r>
            <a:r>
              <a:rPr lang="en-US" baseline="-25000" dirty="0"/>
              <a:t>1</a:t>
            </a:r>
            <a:r>
              <a:rPr lang="en-US" dirty="0"/>
              <a:t> to P</a:t>
            </a:r>
            <a:r>
              <a:rPr lang="en-US" baseline="-25000" dirty="0"/>
              <a:t>2</a:t>
            </a:r>
            <a:r>
              <a:rPr lang="en-US" dirty="0"/>
              <a:t>, as in panel (b), the quantity supplied rises from Q</a:t>
            </a:r>
            <a:r>
              <a:rPr lang="en-US" baseline="-25000" dirty="0"/>
              <a:t>1</a:t>
            </a:r>
            <a:r>
              <a:rPr lang="en-US" dirty="0"/>
              <a:t> to Q</a:t>
            </a:r>
            <a:r>
              <a:rPr lang="en-US" baseline="-25000" dirty="0"/>
              <a:t>2</a:t>
            </a:r>
            <a:r>
              <a:rPr lang="en-US" dirty="0"/>
              <a:t> and the producer surplus rises to the area of the triangle ADF. The increase in producer surplus (area BCFD) occurs in part because existing producers now receive more (area BCED) and in part because new producers enter the market at the higher price (area CEF).</a:t>
            </a:r>
          </a:p>
        </p:txBody>
      </p:sp>
      <p:pic>
        <p:nvPicPr>
          <p:cNvPr id="11" name="Picture 10" descr="A line graph of producer surplus at price P 1, with quantity on the x axis and price on the y axis. The surplus line is positively sloped. Point A is located at the y intercept of the supply line, with point B (or P 1) above it on the y axis. Point C is located on the supply curve directly out from point B (or P 1). The producer surplus is calculated by taking the area within the triangle formed by points A, B, and C. Also, a vertical line rises from the x axis to point C."/>
          <p:cNvPicPr>
            <a:picLocks noChangeAspect="1"/>
          </p:cNvPicPr>
          <p:nvPr/>
        </p:nvPicPr>
        <p:blipFill>
          <a:blip r:embed="rId2"/>
          <a:stretch>
            <a:fillRect/>
          </a:stretch>
        </p:blipFill>
        <p:spPr>
          <a:xfrm>
            <a:off x="457200" y="719931"/>
            <a:ext cx="3725796" cy="3805237"/>
          </a:xfrm>
          <a:prstGeom prst="rect">
            <a:avLst/>
          </a:prstGeom>
        </p:spPr>
      </p:pic>
      <p:pic>
        <p:nvPicPr>
          <p:cNvPr id="18" name="Picture 17" descr="A line graph of producer surplus at price P 2, with quantity on the x axis and price on the y axis. The supply line is positively sloped. Point A is located at the y intercept of the supply line. Above point A is Point B on the y axis at price P 1. Point C is located on the supply curve where it intersects with the price P 1, which also intersects with the vertical line Q 1 on the x axis. Point D is on the y axis at P 2, which is higher than P 1. Point E is located at the intersection of Q 1 and P 2. Point F is located at the intersection of the supply line and the price line P 2. The initial producer surplus is formed by area A B C. Additional producer surplus to initial producers is formed by area B D E C. Producer surplus to new producers is formed by area C E F."/>
          <p:cNvPicPr>
            <a:picLocks noChangeAspect="1"/>
          </p:cNvPicPr>
          <p:nvPr/>
        </p:nvPicPr>
        <p:blipFill>
          <a:blip r:embed="rId3"/>
          <a:stretch>
            <a:fillRect/>
          </a:stretch>
        </p:blipFill>
        <p:spPr>
          <a:xfrm>
            <a:off x="4572000" y="686595"/>
            <a:ext cx="4102574" cy="3833812"/>
          </a:xfrm>
          <a:prstGeom prst="rect">
            <a:avLst/>
          </a:prstGeom>
        </p:spPr>
      </p:pic>
      <p:sp>
        <p:nvSpPr>
          <p:cNvPr id="27651"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7686" name="Slide Number Placeholder 2"/>
          <p:cNvSpPr>
            <a:spLocks noGrp="1"/>
          </p:cNvSpPr>
          <p:nvPr>
            <p:ph type="sldNum" sz="quarter" idx="13"/>
          </p:nvPr>
        </p:nvSpPr>
        <p:spPr>
          <a:xfrm>
            <a:off x="8674574" y="6473825"/>
            <a:ext cx="464664"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9D1752CB-EDB8-49DD-8AF0-F8D4E3CCD5C6}" type="slidenum">
              <a:rPr lang="en-US" altLang="en-US" smtClean="0">
                <a:solidFill>
                  <a:srgbClr val="002060"/>
                </a:solidFill>
              </a:rPr>
              <a:pPr algn="ctr" eaLnBrk="1" hangingPunct="1"/>
              <a:t>19</a:t>
            </a:fld>
            <a:endParaRPr lang="en-US" altLang="en-US" dirty="0">
              <a:solidFill>
                <a:srgbClr val="002060"/>
              </a:solidFill>
            </a:endParaRPr>
          </a:p>
        </p:txBody>
      </p:sp>
    </p:spTree>
    <p:extLst>
      <p:ext uri="{BB962C8B-B14F-4D97-AF65-F5344CB8AC3E}">
        <p14:creationId xmlns:p14="http://schemas.microsoft.com/office/powerpoint/2010/main" val="2405795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49338" y="101600"/>
            <a:ext cx="8094662" cy="860425"/>
          </a:xfrm>
        </p:spPr>
        <p:txBody>
          <a:bodyPr wrap="square" anchor="t"/>
          <a:lstStyle/>
          <a:p>
            <a:r>
              <a:rPr lang="en-US" altLang="en-US" dirty="0"/>
              <a:t>Consumer Surplus, Part 1</a:t>
            </a:r>
          </a:p>
        </p:txBody>
      </p:sp>
      <p:sp>
        <p:nvSpPr>
          <p:cNvPr id="10243" name="Content Placeholder 2"/>
          <p:cNvSpPr>
            <a:spLocks noGrp="1"/>
          </p:cNvSpPr>
          <p:nvPr>
            <p:ph idx="1"/>
          </p:nvPr>
        </p:nvSpPr>
        <p:spPr>
          <a:xfrm>
            <a:off x="277813" y="1025525"/>
            <a:ext cx="8588375" cy="4918075"/>
          </a:xfrm>
        </p:spPr>
        <p:txBody>
          <a:bodyPr/>
          <a:lstStyle/>
          <a:p>
            <a:r>
              <a:rPr lang="en-US" altLang="en-US" dirty="0"/>
              <a:t>Welfare economics</a:t>
            </a:r>
          </a:p>
          <a:p>
            <a:pPr lvl="1"/>
            <a:r>
              <a:rPr lang="en-US" altLang="en-US" dirty="0"/>
              <a:t>The study of how the allocation of resources affects economic well-being</a:t>
            </a:r>
          </a:p>
          <a:p>
            <a:pPr lvl="2"/>
            <a:r>
              <a:rPr lang="en-US" altLang="en-US" dirty="0"/>
              <a:t>Benefits that buyers and sellers receive from engaging in market transactions</a:t>
            </a:r>
          </a:p>
          <a:p>
            <a:pPr lvl="2"/>
            <a:r>
              <a:rPr lang="en-US" altLang="en-US" dirty="0"/>
              <a:t>How society can make these benefits as large as possible</a:t>
            </a:r>
          </a:p>
          <a:p>
            <a:pPr lvl="2"/>
            <a:r>
              <a:rPr lang="en-US" altLang="en-US" dirty="0"/>
              <a:t>In any market, the equilibrium of supply and demand maximizes the total benefits received by all buyers and sellers combined</a:t>
            </a: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024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22B2C26-1EBD-447F-967C-252A3EA8D6E3}" type="slidenum">
              <a:rPr lang="en-US" altLang="en-US" sz="1200" smtClean="0">
                <a:solidFill>
                  <a:srgbClr val="002060"/>
                </a:solidFill>
              </a:rPr>
              <a:pPr algn="ctr" eaLnBrk="1" hangingPunct="1"/>
              <a:t>2</a:t>
            </a:fld>
            <a:endParaRPr lang="en-US" altLang="en-US" sz="1200" dirty="0">
              <a:solidFill>
                <a:srgbClr val="002060"/>
              </a:solidFill>
            </a:endParaRPr>
          </a:p>
        </p:txBody>
      </p:sp>
    </p:spTree>
    <p:extLst>
      <p:ext uri="{BB962C8B-B14F-4D97-AF65-F5344CB8AC3E}">
        <p14:creationId xmlns:p14="http://schemas.microsoft.com/office/powerpoint/2010/main" val="277804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049338" y="101600"/>
            <a:ext cx="8094662" cy="860425"/>
          </a:xfrm>
        </p:spPr>
        <p:txBody>
          <a:bodyPr wrap="square" anchor="t"/>
          <a:lstStyle/>
          <a:p>
            <a:r>
              <a:rPr lang="en-US" altLang="en-US" dirty="0"/>
              <a:t>Market Efficiency, Part 1</a:t>
            </a:r>
          </a:p>
        </p:txBody>
      </p:sp>
      <p:sp>
        <p:nvSpPr>
          <p:cNvPr id="28675" name="Content Placeholder 2"/>
          <p:cNvSpPr>
            <a:spLocks noGrp="1"/>
          </p:cNvSpPr>
          <p:nvPr>
            <p:ph idx="1"/>
          </p:nvPr>
        </p:nvSpPr>
        <p:spPr>
          <a:xfrm>
            <a:off x="277813" y="1025525"/>
            <a:ext cx="8588375" cy="4765675"/>
          </a:xfrm>
        </p:spPr>
        <p:txBody>
          <a:bodyPr/>
          <a:lstStyle/>
          <a:p>
            <a:r>
              <a:rPr lang="en-US" altLang="en-US" dirty="0"/>
              <a:t>The benevolent social planner</a:t>
            </a:r>
          </a:p>
          <a:p>
            <a:pPr lvl="1"/>
            <a:r>
              <a:rPr lang="en-US" altLang="en-US" dirty="0"/>
              <a:t>All-knowing, all-powerful, well-intentioned dictator</a:t>
            </a:r>
          </a:p>
          <a:p>
            <a:pPr lvl="1"/>
            <a:r>
              <a:rPr lang="en-US" altLang="en-US" dirty="0"/>
              <a:t>Wants to maximize the economic well-being of everyone in society</a:t>
            </a:r>
          </a:p>
          <a:p>
            <a:r>
              <a:rPr lang="en-US" altLang="en-US" dirty="0"/>
              <a:t>Economic well-being of a society</a:t>
            </a:r>
          </a:p>
          <a:p>
            <a:pPr lvl="1"/>
            <a:r>
              <a:rPr lang="en-US" altLang="en-US" dirty="0"/>
              <a:t>Total surplus </a:t>
            </a:r>
          </a:p>
          <a:p>
            <a:pPr lvl="1"/>
            <a:r>
              <a:rPr lang="en-US" altLang="en-US" dirty="0"/>
              <a:t>Sum of consumer and producer surplus</a:t>
            </a:r>
          </a:p>
        </p:txBody>
      </p:sp>
      <p:sp>
        <p:nvSpPr>
          <p:cNvPr id="2867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8677"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C55A19D-3F9A-4836-A915-5670A871221B}" type="slidenum">
              <a:rPr lang="en-US" altLang="en-US" sz="1200" smtClean="0">
                <a:solidFill>
                  <a:srgbClr val="002060"/>
                </a:solidFill>
              </a:rPr>
              <a:pPr algn="ctr" eaLnBrk="1" hangingPunct="1"/>
              <a:t>20</a:t>
            </a:fld>
            <a:endParaRPr lang="en-US" altLang="en-US" sz="1200" dirty="0">
              <a:solidFill>
                <a:srgbClr val="002060"/>
              </a:solidFill>
            </a:endParaRPr>
          </a:p>
        </p:txBody>
      </p:sp>
    </p:spTree>
    <p:extLst>
      <p:ext uri="{BB962C8B-B14F-4D97-AF65-F5344CB8AC3E}">
        <p14:creationId xmlns:p14="http://schemas.microsoft.com/office/powerpoint/2010/main" val="3065134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49338" y="101600"/>
            <a:ext cx="8094662" cy="860425"/>
          </a:xfrm>
        </p:spPr>
        <p:txBody>
          <a:bodyPr wrap="square" anchor="t"/>
          <a:lstStyle/>
          <a:p>
            <a:r>
              <a:rPr lang="en-US" altLang="en-US" dirty="0"/>
              <a:t>Market Efficiency, Part 2</a:t>
            </a:r>
          </a:p>
        </p:txBody>
      </p:sp>
      <p:sp>
        <p:nvSpPr>
          <p:cNvPr id="29699" name="Content Placeholder 2"/>
          <p:cNvSpPr>
            <a:spLocks noGrp="1"/>
          </p:cNvSpPr>
          <p:nvPr>
            <p:ph idx="1"/>
          </p:nvPr>
        </p:nvSpPr>
        <p:spPr>
          <a:xfrm>
            <a:off x="277813" y="1042616"/>
            <a:ext cx="8588375" cy="5070475"/>
          </a:xfrm>
        </p:spPr>
        <p:txBody>
          <a:bodyPr/>
          <a:lstStyle/>
          <a:p>
            <a:r>
              <a:rPr lang="en-US" altLang="en-US" dirty="0"/>
              <a:t>Total surplus = Consumer surplus + Producer surplus</a:t>
            </a:r>
          </a:p>
          <a:p>
            <a:pPr lvl="2"/>
            <a:r>
              <a:rPr lang="en-US" altLang="en-US" dirty="0"/>
              <a:t>Consumer surplus = Value to buyers – Amount paid by buyers</a:t>
            </a:r>
          </a:p>
          <a:p>
            <a:pPr lvl="2"/>
            <a:r>
              <a:rPr lang="en-US" altLang="en-US" dirty="0"/>
              <a:t>Producer surplus = Amount received by sellers – Cost to sellers</a:t>
            </a:r>
          </a:p>
          <a:p>
            <a:pPr lvl="2"/>
            <a:r>
              <a:rPr lang="en-US" altLang="en-US" dirty="0"/>
              <a:t>Amount paid by buyers = Amount received by sellers</a:t>
            </a:r>
          </a:p>
          <a:p>
            <a:r>
              <a:rPr lang="en-US" altLang="en-US" dirty="0"/>
              <a:t>Total surplus = Value to buyers – Cost to sellers</a:t>
            </a:r>
          </a:p>
        </p:txBody>
      </p:sp>
      <p:sp>
        <p:nvSpPr>
          <p:cNvPr id="297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9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970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A873697-49A1-4F74-8149-D45F189870EE}" type="slidenum">
              <a:rPr lang="en-US" altLang="en-US" sz="1200" smtClean="0">
                <a:solidFill>
                  <a:srgbClr val="002060"/>
                </a:solidFill>
              </a:rPr>
              <a:pPr algn="ctr" eaLnBrk="1" hangingPunct="1"/>
              <a:t>21</a:t>
            </a:fld>
            <a:endParaRPr lang="en-US" altLang="en-US" sz="1200" dirty="0">
              <a:solidFill>
                <a:srgbClr val="002060"/>
              </a:solidFill>
            </a:endParaRPr>
          </a:p>
        </p:txBody>
      </p:sp>
    </p:spTree>
    <p:extLst>
      <p:ext uri="{BB962C8B-B14F-4D97-AF65-F5344CB8AC3E}">
        <p14:creationId xmlns:p14="http://schemas.microsoft.com/office/powerpoint/2010/main" val="888267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049338" y="101600"/>
            <a:ext cx="8094662" cy="860425"/>
          </a:xfrm>
        </p:spPr>
        <p:txBody>
          <a:bodyPr wrap="square" anchor="t"/>
          <a:lstStyle/>
          <a:p>
            <a:r>
              <a:rPr lang="en-US" altLang="en-US" dirty="0"/>
              <a:t>Market Efficiency, Part 3</a:t>
            </a:r>
          </a:p>
        </p:txBody>
      </p:sp>
      <p:sp>
        <p:nvSpPr>
          <p:cNvPr id="30723" name="Content Placeholder 2"/>
          <p:cNvSpPr>
            <a:spLocks noGrp="1"/>
          </p:cNvSpPr>
          <p:nvPr>
            <p:ph idx="1"/>
          </p:nvPr>
        </p:nvSpPr>
        <p:spPr>
          <a:xfrm>
            <a:off x="277813" y="1025525"/>
            <a:ext cx="8588375" cy="4613275"/>
          </a:xfrm>
        </p:spPr>
        <p:txBody>
          <a:bodyPr/>
          <a:lstStyle/>
          <a:p>
            <a:r>
              <a:rPr lang="en-US" altLang="en-US" dirty="0"/>
              <a:t>Efficiency</a:t>
            </a:r>
          </a:p>
          <a:p>
            <a:pPr lvl="1"/>
            <a:r>
              <a:rPr lang="en-US" altLang="en-US" dirty="0"/>
              <a:t>Property of a resource allocation</a:t>
            </a:r>
          </a:p>
          <a:p>
            <a:pPr lvl="1"/>
            <a:r>
              <a:rPr lang="en-US" altLang="en-US" dirty="0"/>
              <a:t>Maximizing the total surplus received by all members of society</a:t>
            </a:r>
          </a:p>
          <a:p>
            <a:r>
              <a:rPr lang="en-US" altLang="en-US" dirty="0"/>
              <a:t>Equality</a:t>
            </a:r>
          </a:p>
          <a:p>
            <a:pPr lvl="1"/>
            <a:r>
              <a:rPr lang="en-US" altLang="en-US" dirty="0"/>
              <a:t>Property of distributing economic prosperity uniformly among the members of society</a:t>
            </a:r>
          </a:p>
        </p:txBody>
      </p:sp>
      <p:sp>
        <p:nvSpPr>
          <p:cNvPr id="307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072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888D7F0-AA97-48A5-B403-C70022C1C398}" type="slidenum">
              <a:rPr lang="en-US" altLang="en-US" sz="1200" smtClean="0">
                <a:solidFill>
                  <a:srgbClr val="002060"/>
                </a:solidFill>
              </a:rPr>
              <a:pPr algn="ctr" eaLnBrk="1" hangingPunct="1"/>
              <a:t>22</a:t>
            </a:fld>
            <a:endParaRPr lang="en-US" altLang="en-US" sz="1200" dirty="0">
              <a:solidFill>
                <a:srgbClr val="002060"/>
              </a:solidFill>
            </a:endParaRPr>
          </a:p>
        </p:txBody>
      </p:sp>
    </p:spTree>
    <p:extLst>
      <p:ext uri="{BB962C8B-B14F-4D97-AF65-F5344CB8AC3E}">
        <p14:creationId xmlns:p14="http://schemas.microsoft.com/office/powerpoint/2010/main" val="1852839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049338" y="101600"/>
            <a:ext cx="8094662" cy="860425"/>
          </a:xfrm>
        </p:spPr>
        <p:txBody>
          <a:bodyPr wrap="square" anchor="t"/>
          <a:lstStyle/>
          <a:p>
            <a:r>
              <a:rPr lang="en-US" altLang="en-US" dirty="0"/>
              <a:t>Market Efficiency, Part 4</a:t>
            </a:r>
          </a:p>
        </p:txBody>
      </p:sp>
      <p:sp>
        <p:nvSpPr>
          <p:cNvPr id="31747" name="Content Placeholder 2"/>
          <p:cNvSpPr>
            <a:spLocks noGrp="1"/>
          </p:cNvSpPr>
          <p:nvPr>
            <p:ph idx="1"/>
          </p:nvPr>
        </p:nvSpPr>
        <p:spPr>
          <a:xfrm>
            <a:off x="277813" y="1025525"/>
            <a:ext cx="8588375" cy="5146675"/>
          </a:xfrm>
        </p:spPr>
        <p:txBody>
          <a:bodyPr/>
          <a:lstStyle/>
          <a:p>
            <a:r>
              <a:rPr lang="en-US" altLang="en-US" dirty="0"/>
              <a:t>Gains from trade in a market </a:t>
            </a:r>
          </a:p>
          <a:p>
            <a:pPr lvl="1"/>
            <a:r>
              <a:rPr lang="en-US" altLang="en-US" dirty="0"/>
              <a:t>Like a pie to be shared among the market participants</a:t>
            </a:r>
          </a:p>
          <a:p>
            <a:r>
              <a:rPr lang="en-US" altLang="en-US" dirty="0"/>
              <a:t>The question of efficiency </a:t>
            </a:r>
          </a:p>
          <a:p>
            <a:pPr lvl="1"/>
            <a:r>
              <a:rPr lang="en-US" altLang="en-US" dirty="0"/>
              <a:t>Whether the pie is as big as possible</a:t>
            </a:r>
          </a:p>
          <a:p>
            <a:r>
              <a:rPr lang="en-US" altLang="en-US" dirty="0"/>
              <a:t>The question of equality</a:t>
            </a:r>
          </a:p>
          <a:p>
            <a:pPr lvl="1"/>
            <a:r>
              <a:rPr lang="en-US" altLang="en-US" dirty="0"/>
              <a:t>How the pie is sliced</a:t>
            </a:r>
          </a:p>
          <a:p>
            <a:pPr lvl="1"/>
            <a:r>
              <a:rPr lang="en-US" altLang="en-US" dirty="0"/>
              <a:t>How the portions are distributed among members of society</a:t>
            </a:r>
          </a:p>
        </p:txBody>
      </p:sp>
      <p:sp>
        <p:nvSpPr>
          <p:cNvPr id="317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174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EF0C359-3FA1-4FE0-9832-16FBEA1A6EDC}" type="slidenum">
              <a:rPr lang="en-US" altLang="en-US" sz="1200" smtClean="0">
                <a:solidFill>
                  <a:srgbClr val="002060"/>
                </a:solidFill>
              </a:rPr>
              <a:pPr algn="ctr" eaLnBrk="1" hangingPunct="1"/>
              <a:t>23</a:t>
            </a:fld>
            <a:endParaRPr lang="en-US" altLang="en-US" sz="1200" dirty="0">
              <a:solidFill>
                <a:srgbClr val="002060"/>
              </a:solidFill>
            </a:endParaRPr>
          </a:p>
        </p:txBody>
      </p:sp>
    </p:spTree>
    <p:extLst>
      <p:ext uri="{BB962C8B-B14F-4D97-AF65-F5344CB8AC3E}">
        <p14:creationId xmlns:p14="http://schemas.microsoft.com/office/powerpoint/2010/main" val="3557190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049338" y="101600"/>
            <a:ext cx="8094662" cy="860425"/>
          </a:xfrm>
        </p:spPr>
        <p:txBody>
          <a:bodyPr wrap="square" anchor="t"/>
          <a:lstStyle/>
          <a:p>
            <a:r>
              <a:rPr lang="en-US" altLang="en-US" dirty="0"/>
              <a:t>Market Efficiency, Part 5</a:t>
            </a:r>
          </a:p>
        </p:txBody>
      </p:sp>
      <p:sp>
        <p:nvSpPr>
          <p:cNvPr id="32771" name="Content Placeholder 2"/>
          <p:cNvSpPr>
            <a:spLocks noGrp="1"/>
          </p:cNvSpPr>
          <p:nvPr>
            <p:ph idx="1"/>
          </p:nvPr>
        </p:nvSpPr>
        <p:spPr>
          <a:xfrm>
            <a:off x="277813" y="1025525"/>
            <a:ext cx="8588375" cy="4384675"/>
          </a:xfrm>
        </p:spPr>
        <p:txBody>
          <a:bodyPr/>
          <a:lstStyle/>
          <a:p>
            <a:r>
              <a:rPr lang="en-US" altLang="en-US" dirty="0"/>
              <a:t>Market outcomes</a:t>
            </a:r>
          </a:p>
          <a:p>
            <a:pPr marL="971550" lvl="1" indent="-514350">
              <a:buFont typeface="Calibri" pitchFamily="34" charset="0"/>
              <a:buAutoNum type="arabicPeriod"/>
            </a:pPr>
            <a:r>
              <a:rPr lang="en-US" altLang="en-US" dirty="0"/>
              <a:t>Free markets allocate the supply of goods to the buyers who value them most highly</a:t>
            </a:r>
          </a:p>
          <a:p>
            <a:pPr marL="1371600" lvl="2" indent="-514350"/>
            <a:r>
              <a:rPr lang="en-US" altLang="en-US" dirty="0"/>
              <a:t>Measured by their willingness to pay</a:t>
            </a:r>
          </a:p>
          <a:p>
            <a:pPr marL="971550" lvl="1" indent="-514350">
              <a:buFont typeface="Calibri" pitchFamily="34" charset="0"/>
              <a:buAutoNum type="arabicPeriod"/>
            </a:pPr>
            <a:r>
              <a:rPr lang="en-US" altLang="en-US" dirty="0"/>
              <a:t>Free markets allocate the demand for goods to the sellers who can produce them at the least cost</a:t>
            </a:r>
          </a:p>
        </p:txBody>
      </p:sp>
      <p:sp>
        <p:nvSpPr>
          <p:cNvPr id="327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773"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706FACA-8FA2-49F0-9DB7-2288CE780859}" type="slidenum">
              <a:rPr lang="en-US" altLang="en-US" sz="1200" smtClean="0">
                <a:solidFill>
                  <a:srgbClr val="002060"/>
                </a:solidFill>
              </a:rPr>
              <a:pPr algn="ctr" eaLnBrk="1" hangingPunct="1"/>
              <a:t>24</a:t>
            </a:fld>
            <a:endParaRPr lang="en-US" altLang="en-US" sz="1200" dirty="0">
              <a:solidFill>
                <a:srgbClr val="002060"/>
              </a:solidFill>
            </a:endParaRPr>
          </a:p>
        </p:txBody>
      </p:sp>
    </p:spTree>
    <p:extLst>
      <p:ext uri="{BB962C8B-B14F-4D97-AF65-F5344CB8AC3E}">
        <p14:creationId xmlns:p14="http://schemas.microsoft.com/office/powerpoint/2010/main" val="1960993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09550" y="0"/>
            <a:ext cx="8770938" cy="914400"/>
          </a:xfrm>
        </p:spPr>
        <p:txBody>
          <a:bodyPr/>
          <a:lstStyle/>
          <a:p>
            <a:r>
              <a:rPr lang="en-US" altLang="en-US" dirty="0"/>
              <a:t>Figure 7</a:t>
            </a:r>
            <a:r>
              <a:rPr lang="en-US" altLang="en-US" sz="2800" dirty="0"/>
              <a:t>	Consumer and Producer Surplus in the 			Market Equilibrium</a:t>
            </a:r>
          </a:p>
        </p:txBody>
      </p:sp>
      <p:sp>
        <p:nvSpPr>
          <p:cNvPr id="3" name="Text Placeholder 2"/>
          <p:cNvSpPr>
            <a:spLocks noGrp="1"/>
          </p:cNvSpPr>
          <p:nvPr>
            <p:ph type="body" sz="quarter" idx="12"/>
          </p:nvPr>
        </p:nvSpPr>
        <p:spPr>
          <a:xfrm>
            <a:off x="152400" y="5532438"/>
            <a:ext cx="8839200" cy="741362"/>
          </a:xfrm>
        </p:spPr>
        <p:txBody>
          <a:bodyPr/>
          <a:lstStyle/>
          <a:p>
            <a:r>
              <a:rPr lang="en-US" dirty="0"/>
              <a:t>Total surplus—the sum of consumer and producer surplus—is the area between the supply and demand curves up to the equilibrium quantity.</a:t>
            </a:r>
          </a:p>
        </p:txBody>
      </p:sp>
      <p:pic>
        <p:nvPicPr>
          <p:cNvPr id="11" name="Picture 10" descr="A line graph of supply and demand and surplus with quantity on the x axis and price on the y axis. The supply line is positively sloped and the demand line is negatively sloped. The two lines intersect at the equilibrium quantity and the equilibrium price. This equilibrium point is labeled E. Point A is the y intercept of the demand line. Below that is point C on the y intercept of the supply line. The total surplus is formed by the area of A E C. The consumer surplus is formed by the area between the demand line the equilibrium price line. The producer surplus is formed by the area between the equilibrium price line and the supply line. "/>
          <p:cNvPicPr>
            <a:picLocks noChangeAspect="1"/>
          </p:cNvPicPr>
          <p:nvPr/>
        </p:nvPicPr>
        <p:blipFill>
          <a:blip r:embed="rId2"/>
          <a:stretch>
            <a:fillRect/>
          </a:stretch>
        </p:blipFill>
        <p:spPr>
          <a:xfrm>
            <a:off x="1676400" y="1219200"/>
            <a:ext cx="5649929" cy="3733800"/>
          </a:xfrm>
          <a:prstGeom prst="rect">
            <a:avLst/>
          </a:prstGeom>
        </p:spPr>
      </p:pic>
      <p:sp>
        <p:nvSpPr>
          <p:cNvPr id="33795"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3813"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20659B6C-55B0-437A-85C2-DC7D8FAED4C3}" type="slidenum">
              <a:rPr lang="en-US" altLang="en-US" smtClean="0">
                <a:solidFill>
                  <a:srgbClr val="002060"/>
                </a:solidFill>
              </a:rPr>
              <a:pPr algn="ctr" eaLnBrk="1" hangingPunct="1"/>
              <a:t>25</a:t>
            </a:fld>
            <a:endParaRPr lang="en-US" altLang="en-US" dirty="0">
              <a:solidFill>
                <a:srgbClr val="002060"/>
              </a:solidFill>
            </a:endParaRPr>
          </a:p>
        </p:txBody>
      </p:sp>
    </p:spTree>
    <p:extLst>
      <p:ext uri="{BB962C8B-B14F-4D97-AF65-F5344CB8AC3E}">
        <p14:creationId xmlns:p14="http://schemas.microsoft.com/office/powerpoint/2010/main" val="3685869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049338" y="101600"/>
            <a:ext cx="8094662" cy="860425"/>
          </a:xfrm>
        </p:spPr>
        <p:txBody>
          <a:bodyPr wrap="square" anchor="t"/>
          <a:lstStyle/>
          <a:p>
            <a:r>
              <a:rPr lang="en-US" altLang="en-US" dirty="0"/>
              <a:t>Market Efficiency, Part 6</a:t>
            </a:r>
          </a:p>
        </p:txBody>
      </p:sp>
      <p:sp>
        <p:nvSpPr>
          <p:cNvPr id="34819" name="Content Placeholder 2"/>
          <p:cNvSpPr>
            <a:spLocks noGrp="1"/>
          </p:cNvSpPr>
          <p:nvPr>
            <p:ph idx="1"/>
          </p:nvPr>
        </p:nvSpPr>
        <p:spPr>
          <a:xfrm>
            <a:off x="277813" y="1025525"/>
            <a:ext cx="8588375" cy="4841875"/>
          </a:xfrm>
        </p:spPr>
        <p:txBody>
          <a:bodyPr/>
          <a:lstStyle/>
          <a:p>
            <a:r>
              <a:rPr lang="en-US" altLang="en-US" dirty="0"/>
              <a:t>At market equilibrium, social planner</a:t>
            </a:r>
          </a:p>
          <a:p>
            <a:pPr lvl="1"/>
            <a:r>
              <a:rPr lang="en-US" altLang="en-US" dirty="0"/>
              <a:t>Cannot increase economic well-being by </a:t>
            </a:r>
          </a:p>
          <a:p>
            <a:pPr lvl="2"/>
            <a:r>
              <a:rPr lang="en-US" altLang="en-US" dirty="0"/>
              <a:t>Changing the allocation of consumption among buyers</a:t>
            </a:r>
          </a:p>
          <a:p>
            <a:pPr lvl="2"/>
            <a:r>
              <a:rPr lang="en-US" altLang="en-US" dirty="0"/>
              <a:t>Changing the allocation of production among sellers</a:t>
            </a:r>
          </a:p>
          <a:p>
            <a:pPr lvl="1"/>
            <a:r>
              <a:rPr lang="en-US" altLang="en-US" dirty="0"/>
              <a:t>Cannot rise total economic well-being by</a:t>
            </a:r>
          </a:p>
          <a:p>
            <a:pPr lvl="2"/>
            <a:r>
              <a:rPr lang="en-US" altLang="en-US" dirty="0"/>
              <a:t>Increasing or decreasing the quantity of the good</a:t>
            </a:r>
          </a:p>
        </p:txBody>
      </p:sp>
      <p:sp>
        <p:nvSpPr>
          <p:cNvPr id="348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482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BBAF286-ED03-48D0-8CFC-03DC80DE8E8E}" type="slidenum">
              <a:rPr lang="en-US" altLang="en-US" sz="1200" smtClean="0">
                <a:solidFill>
                  <a:srgbClr val="002060"/>
                </a:solidFill>
              </a:rPr>
              <a:pPr algn="ctr" eaLnBrk="1" hangingPunct="1"/>
              <a:t>26</a:t>
            </a:fld>
            <a:endParaRPr lang="en-US" altLang="en-US" sz="1200" dirty="0">
              <a:solidFill>
                <a:srgbClr val="002060"/>
              </a:solidFill>
            </a:endParaRPr>
          </a:p>
        </p:txBody>
      </p:sp>
    </p:spTree>
    <p:extLst>
      <p:ext uri="{BB962C8B-B14F-4D97-AF65-F5344CB8AC3E}">
        <p14:creationId xmlns:p14="http://schemas.microsoft.com/office/powerpoint/2010/main" val="3353771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049338" y="101600"/>
            <a:ext cx="8094662" cy="860425"/>
          </a:xfrm>
        </p:spPr>
        <p:txBody>
          <a:bodyPr wrap="square" anchor="t"/>
          <a:lstStyle/>
          <a:p>
            <a:r>
              <a:rPr lang="en-US" altLang="en-US" dirty="0"/>
              <a:t>Market Efficiency, Part 7</a:t>
            </a:r>
          </a:p>
        </p:txBody>
      </p:sp>
      <p:sp>
        <p:nvSpPr>
          <p:cNvPr id="3" name="Content Placeholder 2"/>
          <p:cNvSpPr>
            <a:spLocks noGrp="1"/>
          </p:cNvSpPr>
          <p:nvPr>
            <p:ph idx="1"/>
          </p:nvPr>
        </p:nvSpPr>
        <p:spPr>
          <a:xfrm>
            <a:off x="277813" y="1025525"/>
            <a:ext cx="8588375" cy="5070475"/>
          </a:xfrm>
        </p:spPr>
        <p:txBody>
          <a:bodyPr/>
          <a:lstStyle/>
          <a:p>
            <a:pPr>
              <a:buFont typeface="Arial" charset="0"/>
              <a:buChar char="•"/>
              <a:defRPr/>
            </a:pPr>
            <a:r>
              <a:rPr lang="en-US" dirty="0"/>
              <a:t>Market outcomes</a:t>
            </a:r>
          </a:p>
          <a:p>
            <a:pPr marL="971550" lvl="1" indent="-514350">
              <a:buFont typeface="+mj-lt"/>
              <a:buAutoNum type="arabicPeriod" startAt="3"/>
              <a:defRPr/>
            </a:pPr>
            <a:r>
              <a:rPr lang="en-US" dirty="0"/>
              <a:t>Free markets produce the quantity of goods that maximizes the sum of consumer and producer surplus</a:t>
            </a:r>
          </a:p>
          <a:p>
            <a:pPr>
              <a:defRPr/>
            </a:pPr>
            <a:r>
              <a:rPr lang="en-US" dirty="0"/>
              <a:t>Market equilibrium</a:t>
            </a:r>
          </a:p>
          <a:p>
            <a:pPr lvl="1">
              <a:buFont typeface="Arial" pitchFamily="34" charset="0"/>
              <a:buChar char="–"/>
              <a:defRPr/>
            </a:pPr>
            <a:r>
              <a:rPr lang="en-US" dirty="0"/>
              <a:t>Efficient allocation of resources</a:t>
            </a:r>
          </a:p>
          <a:p>
            <a:pPr>
              <a:defRPr/>
            </a:pPr>
            <a:r>
              <a:rPr lang="en-US" dirty="0"/>
              <a:t>The benevolent social planner</a:t>
            </a:r>
          </a:p>
          <a:p>
            <a:pPr lvl="1">
              <a:buFont typeface="Arial" pitchFamily="34" charset="0"/>
              <a:buChar char="–"/>
              <a:defRPr/>
            </a:pPr>
            <a:r>
              <a:rPr lang="en-US" dirty="0"/>
              <a:t>“Laissez faire” = “let people do as they will”</a:t>
            </a:r>
          </a:p>
        </p:txBody>
      </p:sp>
      <p:sp>
        <p:nvSpPr>
          <p:cNvPr id="358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584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B4DF74F-063A-4C02-AE18-441787D392CB}" type="slidenum">
              <a:rPr lang="en-US" altLang="en-US" sz="1200" smtClean="0">
                <a:solidFill>
                  <a:srgbClr val="002060"/>
                </a:solidFill>
              </a:rPr>
              <a:pPr algn="ctr" eaLnBrk="1" hangingPunct="1"/>
              <a:t>27</a:t>
            </a:fld>
            <a:endParaRPr lang="en-US" altLang="en-US" sz="1200" dirty="0">
              <a:solidFill>
                <a:srgbClr val="002060"/>
              </a:solidFill>
            </a:endParaRPr>
          </a:p>
        </p:txBody>
      </p:sp>
    </p:spTree>
    <p:extLst>
      <p:ext uri="{BB962C8B-B14F-4D97-AF65-F5344CB8AC3E}">
        <p14:creationId xmlns:p14="http://schemas.microsoft.com/office/powerpoint/2010/main" val="10152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Figure 8</a:t>
            </a:r>
            <a:r>
              <a:rPr lang="en-US" altLang="en-US" sz="2800" dirty="0"/>
              <a:t>	The Efficiency of the Equilibrium Quantity</a:t>
            </a:r>
          </a:p>
        </p:txBody>
      </p:sp>
      <p:sp>
        <p:nvSpPr>
          <p:cNvPr id="3" name="Text Placeholder 2"/>
          <p:cNvSpPr>
            <a:spLocks noGrp="1"/>
          </p:cNvSpPr>
          <p:nvPr>
            <p:ph type="body" sz="quarter" idx="12"/>
          </p:nvPr>
        </p:nvSpPr>
        <p:spPr>
          <a:xfrm>
            <a:off x="156243" y="4931569"/>
            <a:ext cx="8839200" cy="1282700"/>
          </a:xfrm>
        </p:spPr>
        <p:txBody>
          <a:bodyPr/>
          <a:lstStyle/>
          <a:p>
            <a:r>
              <a:rPr lang="en-US" dirty="0"/>
              <a:t>At quantities less than the equilibrium quantity, such as Q1, the value to buyers exceeds the cost to sellers.</a:t>
            </a:r>
          </a:p>
          <a:p>
            <a:r>
              <a:rPr lang="en-US" dirty="0"/>
              <a:t>At quantities greater than the equilibrium quantity, such as Q2, the cost to sellers exceeds the value to buyers. </a:t>
            </a:r>
          </a:p>
          <a:p>
            <a:r>
              <a:rPr lang="en-US" dirty="0"/>
              <a:t>Therefore, the market equilibrium maximizes the sum of producer and consumer surplus.</a:t>
            </a:r>
          </a:p>
        </p:txBody>
      </p:sp>
      <p:pic>
        <p:nvPicPr>
          <p:cNvPr id="11" name="Picture 10" descr="A line graph of supply and demand with quantity on the x axis and price on the y axis. The supply line is positively sloped and the demand line is negatively sloped. The two intersect at the equilibrium quantity. Q 1 is to the left of the equilibrium quantity, and Q 2 is to the right of the equilibrium quantity. From 0 to the equilibrium quantity, the value to buyers is greater than cost to sellers. This can be seen by taking the difference in price at the intersection of Q 1 with both the supply and demand curves. Q 1 intersects with a higher price on the demand curve than the supply curve, so the buyers have greater value. At quantities greater than the equilibrium quantity, the value to buyers is less than cost to sellers. This can be seen by taking the difference in price at the intersection of Q 2 with both the supply and demand curves. Q 2 intersects with a higher price on the supply curve than the demand curve, so the sellers have less cost. "/>
          <p:cNvPicPr>
            <a:picLocks noChangeAspect="1"/>
          </p:cNvPicPr>
          <p:nvPr/>
        </p:nvPicPr>
        <p:blipFill>
          <a:blip r:embed="rId2"/>
          <a:stretch>
            <a:fillRect/>
          </a:stretch>
        </p:blipFill>
        <p:spPr>
          <a:xfrm>
            <a:off x="1889919" y="844638"/>
            <a:ext cx="5410200" cy="3947388"/>
          </a:xfrm>
          <a:prstGeom prst="rect">
            <a:avLst/>
          </a:prstGeom>
        </p:spPr>
      </p:pic>
      <p:sp>
        <p:nvSpPr>
          <p:cNvPr id="36867"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6884"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27E12CE5-95F6-4AD3-8CCC-C76CC98A7C11}" type="slidenum">
              <a:rPr lang="en-US" altLang="en-US" smtClean="0">
                <a:solidFill>
                  <a:srgbClr val="002060"/>
                </a:solidFill>
              </a:rPr>
              <a:pPr algn="ctr" eaLnBrk="1" hangingPunct="1"/>
              <a:t>28</a:t>
            </a:fld>
            <a:endParaRPr lang="en-US" altLang="en-US" dirty="0">
              <a:solidFill>
                <a:srgbClr val="002060"/>
              </a:solidFill>
            </a:endParaRPr>
          </a:p>
        </p:txBody>
      </p:sp>
    </p:spTree>
    <p:extLst>
      <p:ext uri="{BB962C8B-B14F-4D97-AF65-F5344CB8AC3E}">
        <p14:creationId xmlns:p14="http://schemas.microsoft.com/office/powerpoint/2010/main" val="530039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049338" y="101600"/>
            <a:ext cx="8094662" cy="860425"/>
          </a:xfrm>
        </p:spPr>
        <p:txBody>
          <a:bodyPr wrap="square" anchor="t"/>
          <a:lstStyle/>
          <a:p>
            <a:r>
              <a:rPr lang="en-US" altLang="en-US" dirty="0"/>
              <a:t>Market Efficiency, Part 8</a:t>
            </a:r>
          </a:p>
        </p:txBody>
      </p:sp>
      <p:sp>
        <p:nvSpPr>
          <p:cNvPr id="37891" name="Content Placeholder 2"/>
          <p:cNvSpPr>
            <a:spLocks noGrp="1"/>
          </p:cNvSpPr>
          <p:nvPr>
            <p:ph idx="1"/>
          </p:nvPr>
        </p:nvSpPr>
        <p:spPr>
          <a:xfrm>
            <a:off x="277813" y="1025525"/>
            <a:ext cx="8588375" cy="4613275"/>
          </a:xfrm>
        </p:spPr>
        <p:txBody>
          <a:bodyPr/>
          <a:lstStyle/>
          <a:p>
            <a:r>
              <a:rPr lang="en-US" altLang="en-US" dirty="0"/>
              <a:t>Adam Smith’s invisible hand</a:t>
            </a:r>
          </a:p>
          <a:p>
            <a:pPr lvl="1"/>
            <a:r>
              <a:rPr lang="en-US" altLang="en-US" dirty="0"/>
              <a:t>Takes all the information about buyers and sellers into account</a:t>
            </a:r>
          </a:p>
          <a:p>
            <a:pPr lvl="1"/>
            <a:r>
              <a:rPr lang="en-US" altLang="en-US" dirty="0"/>
              <a:t>Guides everyone in the market to the best outcome</a:t>
            </a:r>
          </a:p>
          <a:p>
            <a:pPr lvl="1"/>
            <a:r>
              <a:rPr lang="en-US" altLang="en-US" dirty="0"/>
              <a:t>Economic efficiency</a:t>
            </a:r>
          </a:p>
          <a:p>
            <a:r>
              <a:rPr lang="en-US" altLang="en-US" dirty="0"/>
              <a:t>Free markets </a:t>
            </a:r>
          </a:p>
          <a:p>
            <a:pPr lvl="1"/>
            <a:r>
              <a:rPr lang="en-US" altLang="en-US" dirty="0"/>
              <a:t>Best way to organize economic activity</a:t>
            </a:r>
          </a:p>
        </p:txBody>
      </p:sp>
      <p:sp>
        <p:nvSpPr>
          <p:cNvPr id="378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7893" name="Slide Number Placeholder 1"/>
          <p:cNvSpPr>
            <a:spLocks noGrp="1"/>
          </p:cNvSpPr>
          <p:nvPr>
            <p:ph type="sldNum" sz="quarter" idx="10"/>
          </p:nvPr>
        </p:nvSpPr>
        <p:spPr>
          <a:xfrm>
            <a:off x="8763000" y="6423025"/>
            <a:ext cx="3762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4DFFA89-3573-423E-BAD6-FC380E7256C0}" type="slidenum">
              <a:rPr lang="en-US" altLang="en-US" sz="1200" smtClean="0">
                <a:solidFill>
                  <a:srgbClr val="002060"/>
                </a:solidFill>
              </a:rPr>
              <a:pPr algn="ctr" eaLnBrk="1" hangingPunct="1"/>
              <a:t>29</a:t>
            </a:fld>
            <a:endParaRPr lang="en-US" altLang="en-US" sz="1200" dirty="0">
              <a:solidFill>
                <a:srgbClr val="002060"/>
              </a:solidFill>
            </a:endParaRPr>
          </a:p>
        </p:txBody>
      </p:sp>
    </p:spTree>
    <p:extLst>
      <p:ext uri="{BB962C8B-B14F-4D97-AF65-F5344CB8AC3E}">
        <p14:creationId xmlns:p14="http://schemas.microsoft.com/office/powerpoint/2010/main" val="26942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049338" y="101600"/>
            <a:ext cx="8094662" cy="860425"/>
          </a:xfrm>
        </p:spPr>
        <p:txBody>
          <a:bodyPr wrap="square" anchor="t"/>
          <a:lstStyle/>
          <a:p>
            <a:r>
              <a:rPr lang="en-US" altLang="en-US" dirty="0"/>
              <a:t>Consumer Surplus, Part 2</a:t>
            </a:r>
          </a:p>
        </p:txBody>
      </p:sp>
      <p:sp>
        <p:nvSpPr>
          <p:cNvPr id="11267" name="Content Placeholder 2"/>
          <p:cNvSpPr>
            <a:spLocks noGrp="1"/>
          </p:cNvSpPr>
          <p:nvPr>
            <p:ph idx="1"/>
          </p:nvPr>
        </p:nvSpPr>
        <p:spPr>
          <a:xfrm>
            <a:off x="277813" y="1025525"/>
            <a:ext cx="8588375" cy="4841875"/>
          </a:xfrm>
        </p:spPr>
        <p:txBody>
          <a:bodyPr/>
          <a:lstStyle/>
          <a:p>
            <a:r>
              <a:rPr lang="en-US" altLang="en-US" dirty="0"/>
              <a:t>Willingness to pay</a:t>
            </a:r>
          </a:p>
          <a:p>
            <a:pPr lvl="1"/>
            <a:r>
              <a:rPr lang="en-US" altLang="en-US" dirty="0"/>
              <a:t>Maximum amount that a buyer will pay for a good</a:t>
            </a:r>
          </a:p>
          <a:p>
            <a:pPr lvl="1"/>
            <a:r>
              <a:rPr lang="en-US" altLang="en-US" dirty="0"/>
              <a:t>How much that buyer values the good</a:t>
            </a:r>
          </a:p>
          <a:p>
            <a:r>
              <a:rPr lang="en-US" altLang="en-US" dirty="0"/>
              <a:t>Consumer surplus</a:t>
            </a:r>
          </a:p>
          <a:p>
            <a:pPr lvl="1"/>
            <a:r>
              <a:rPr lang="en-US" altLang="en-US" dirty="0"/>
              <a:t>Amount a buyer is willing to pay for a good minus amount the buyer actually pays </a:t>
            </a:r>
          </a:p>
          <a:p>
            <a:pPr lvl="1"/>
            <a:r>
              <a:rPr lang="en-US" altLang="en-US" dirty="0"/>
              <a:t>Willingness to pay minus price paid</a:t>
            </a:r>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126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8059AD3-6F52-4DAA-98E5-7A96409B584A}" type="slidenum">
              <a:rPr lang="en-US" altLang="en-US" sz="1200" smtClean="0">
                <a:solidFill>
                  <a:srgbClr val="002060"/>
                </a:solidFill>
              </a:rPr>
              <a:pPr algn="ctr" eaLnBrk="1" hangingPunct="1"/>
              <a:t>3</a:t>
            </a:fld>
            <a:endParaRPr lang="en-US" altLang="en-US" sz="1200" dirty="0">
              <a:solidFill>
                <a:srgbClr val="002060"/>
              </a:solidFill>
            </a:endParaRPr>
          </a:p>
        </p:txBody>
      </p:sp>
    </p:spTree>
    <p:extLst>
      <p:ext uri="{BB962C8B-B14F-4D97-AF65-F5344CB8AC3E}">
        <p14:creationId xmlns:p14="http://schemas.microsoft.com/office/powerpoint/2010/main" val="853433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a:t>
            </a:r>
          </a:p>
        </p:txBody>
      </p:sp>
      <p:sp>
        <p:nvSpPr>
          <p:cNvPr id="5" name="Text Placeholder 4"/>
          <p:cNvSpPr>
            <a:spLocks noGrp="1"/>
          </p:cNvSpPr>
          <p:nvPr>
            <p:ph type="body" sz="quarter" idx="12"/>
          </p:nvPr>
        </p:nvSpPr>
        <p:spPr>
          <a:xfrm>
            <a:off x="457200" y="654048"/>
            <a:ext cx="8458200" cy="565151"/>
          </a:xfrm>
        </p:spPr>
        <p:txBody>
          <a:bodyPr/>
          <a:lstStyle/>
          <a:p>
            <a:r>
              <a:rPr lang="en-US" dirty="0"/>
              <a:t>Supplying Kidneys</a:t>
            </a:r>
          </a:p>
        </p:txBody>
      </p:sp>
      <p:sp>
        <p:nvSpPr>
          <p:cNvPr id="6" name="Text Placeholder 5"/>
          <p:cNvSpPr>
            <a:spLocks noGrp="1"/>
          </p:cNvSpPr>
          <p:nvPr>
            <p:ph type="body" sz="quarter" idx="14"/>
          </p:nvPr>
        </p:nvSpPr>
        <p:spPr/>
        <p:txBody>
          <a:bodyPr/>
          <a:lstStyle/>
          <a:p>
            <a:r>
              <a:rPr lang="en-US" dirty="0"/>
              <a:t>“A market that allows payment for human kidneys should be established on a trial basis to help extend the lives of patients with kidney disease.”</a:t>
            </a:r>
          </a:p>
        </p:txBody>
      </p:sp>
      <p:pic>
        <p:nvPicPr>
          <p:cNvPr id="6146" name="Picture 2" descr="A pie graph titled: What do economists say. 16 percent disagree, 27 percent are uncertain, and 57 percent agre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699193"/>
            <a:ext cx="525780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0"/>
          </p:nvPr>
        </p:nvSpPr>
        <p:spPr>
          <a:xfrm>
            <a:off x="8763000" y="6467475"/>
            <a:ext cx="381000" cy="390525"/>
          </a:xfrm>
        </p:spPr>
        <p:txBody>
          <a:bodyPr/>
          <a:lstStyle/>
          <a:p>
            <a:pPr fontAlgn="base">
              <a:spcAft>
                <a:spcPct val="0"/>
              </a:spcAft>
              <a:defRPr/>
            </a:pPr>
            <a:fld id="{CFA536BC-3ED5-4293-8323-16A4258B4A0B}" type="slidenum">
              <a:rPr lang="en-US" smtClean="0"/>
              <a:pPr fontAlgn="base">
                <a:spcAft>
                  <a:spcPct val="0"/>
                </a:spcAft>
                <a:defRPr/>
              </a:pPr>
              <a:t>30</a:t>
            </a:fld>
            <a:endParaRPr lang="en-US" dirty="0"/>
          </a:p>
        </p:txBody>
      </p:sp>
    </p:spTree>
    <p:extLst>
      <p:ext uri="{BB962C8B-B14F-4D97-AF65-F5344CB8AC3E}">
        <p14:creationId xmlns:p14="http://schemas.microsoft.com/office/powerpoint/2010/main" val="3846610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2"/>
          <p:cNvSpPr>
            <a:spLocks noGrp="1"/>
          </p:cNvSpPr>
          <p:nvPr>
            <p:ph type="title"/>
          </p:nvPr>
        </p:nvSpPr>
        <p:spPr/>
        <p:txBody>
          <a:bodyPr anchor="t"/>
          <a:lstStyle/>
          <a:p>
            <a:r>
              <a:rPr lang="en-US" altLang="en-US" sz="2800" dirty="0"/>
              <a:t>Should there be a market for organs? Part 1</a:t>
            </a:r>
          </a:p>
        </p:txBody>
      </p:sp>
      <p:sp>
        <p:nvSpPr>
          <p:cNvPr id="38915" name="Content Placeholder 1"/>
          <p:cNvSpPr>
            <a:spLocks noGrp="1"/>
          </p:cNvSpPr>
          <p:nvPr>
            <p:ph idx="1"/>
          </p:nvPr>
        </p:nvSpPr>
        <p:spPr>
          <a:xfrm>
            <a:off x="457200" y="688622"/>
            <a:ext cx="8458200" cy="4645378"/>
          </a:xfrm>
        </p:spPr>
        <p:txBody>
          <a:bodyPr/>
          <a:lstStyle/>
          <a:p>
            <a:r>
              <a:rPr lang="en-US" altLang="en-US" dirty="0"/>
              <a:t>“How a mother’s love helped save two lives” </a:t>
            </a:r>
          </a:p>
          <a:p>
            <a:pPr lvl="1"/>
            <a:r>
              <a:rPr lang="en-US" altLang="en-US" dirty="0"/>
              <a:t>Ms. Stevens - her son needed a kidney transplant</a:t>
            </a:r>
          </a:p>
          <a:p>
            <a:pPr lvl="1"/>
            <a:r>
              <a:rPr lang="en-US" altLang="en-US" dirty="0"/>
              <a:t>The mother’s kidney was not compatible</a:t>
            </a:r>
          </a:p>
          <a:p>
            <a:pPr lvl="1"/>
            <a:r>
              <a:rPr lang="en-US" altLang="en-US" dirty="0"/>
              <a:t>Donated one of her kidneys to a stranger</a:t>
            </a:r>
          </a:p>
          <a:p>
            <a:pPr lvl="1"/>
            <a:r>
              <a:rPr lang="en-US" altLang="en-US" dirty="0"/>
              <a:t>Her son was moved to the top of the kidney waiting list</a:t>
            </a:r>
          </a:p>
        </p:txBody>
      </p:sp>
      <p:sp>
        <p:nvSpPr>
          <p:cNvPr id="389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8917" name="Slide Number Placeholder 1"/>
          <p:cNvSpPr>
            <a:spLocks noGrp="1"/>
          </p:cNvSpPr>
          <p:nvPr>
            <p:ph type="sldNum" sz="quarter" idx="10"/>
          </p:nvPr>
        </p:nvSpPr>
        <p:spPr>
          <a:xfrm>
            <a:off x="8763000" y="6467475"/>
            <a:ext cx="3810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4ACD37C2-D4B3-4919-9341-498DA919DACC}" type="slidenum">
              <a:rPr lang="en-US" altLang="en-US" sz="1200" smtClean="0">
                <a:solidFill>
                  <a:srgbClr val="002060"/>
                </a:solidFill>
              </a:rPr>
              <a:pPr algn="ctr" eaLnBrk="1" hangingPunct="1"/>
              <a:t>31</a:t>
            </a:fld>
            <a:endParaRPr lang="en-US" altLang="en-US" sz="1200" dirty="0">
              <a:solidFill>
                <a:srgbClr val="002060"/>
              </a:solidFill>
            </a:endParaRPr>
          </a:p>
        </p:txBody>
      </p:sp>
    </p:spTree>
    <p:extLst>
      <p:ext uri="{BB962C8B-B14F-4D97-AF65-F5344CB8AC3E}">
        <p14:creationId xmlns:p14="http://schemas.microsoft.com/office/powerpoint/2010/main" val="1969930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2"/>
          <p:cNvSpPr>
            <a:spLocks noGrp="1"/>
          </p:cNvSpPr>
          <p:nvPr>
            <p:ph type="title"/>
          </p:nvPr>
        </p:nvSpPr>
        <p:spPr/>
        <p:txBody>
          <a:bodyPr anchor="t"/>
          <a:lstStyle/>
          <a:p>
            <a:r>
              <a:rPr lang="en-US" altLang="en-US" sz="2800" dirty="0"/>
              <a:t>Should there be a market for organs? Part 2</a:t>
            </a:r>
          </a:p>
        </p:txBody>
      </p:sp>
      <p:sp>
        <p:nvSpPr>
          <p:cNvPr id="39939" name="Content Placeholder 1"/>
          <p:cNvSpPr>
            <a:spLocks noGrp="1"/>
          </p:cNvSpPr>
          <p:nvPr>
            <p:ph idx="1"/>
          </p:nvPr>
        </p:nvSpPr>
        <p:spPr>
          <a:xfrm>
            <a:off x="457200" y="688622"/>
            <a:ext cx="8458200" cy="4416778"/>
          </a:xfrm>
        </p:spPr>
        <p:txBody>
          <a:bodyPr/>
          <a:lstStyle/>
          <a:p>
            <a:r>
              <a:rPr lang="en-US" altLang="en-US" dirty="0"/>
              <a:t>Questions</a:t>
            </a:r>
          </a:p>
          <a:p>
            <a:pPr lvl="1"/>
            <a:r>
              <a:rPr lang="en-US" altLang="en-US" dirty="0"/>
              <a:t>Trade a kidney for a kidney?</a:t>
            </a:r>
          </a:p>
          <a:p>
            <a:pPr lvl="1"/>
            <a:r>
              <a:rPr lang="en-US" altLang="en-US" dirty="0"/>
              <a:t>Trade a kidney for an expensive, experimental cancer treatment?</a:t>
            </a:r>
          </a:p>
          <a:p>
            <a:pPr lvl="1"/>
            <a:r>
              <a:rPr lang="en-US" altLang="en-US" dirty="0"/>
              <a:t>Exchange her kidney for free tuition for her son?</a:t>
            </a:r>
          </a:p>
          <a:p>
            <a:pPr lvl="1"/>
            <a:r>
              <a:rPr lang="en-US" altLang="en-US" dirty="0"/>
              <a:t>Sell her kidney for cash?</a:t>
            </a:r>
          </a:p>
        </p:txBody>
      </p:sp>
      <p:sp>
        <p:nvSpPr>
          <p:cNvPr id="39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9941" name="Slide Number Placeholder 1"/>
          <p:cNvSpPr>
            <a:spLocks noGrp="1"/>
          </p:cNvSpPr>
          <p:nvPr>
            <p:ph type="sldNum" sz="quarter" idx="10"/>
          </p:nvPr>
        </p:nvSpPr>
        <p:spPr>
          <a:xfrm>
            <a:off x="8763000" y="6467475"/>
            <a:ext cx="3810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14050824-3140-4AB2-A516-0A907282F599}" type="slidenum">
              <a:rPr lang="en-US" altLang="en-US" sz="1200" smtClean="0">
                <a:solidFill>
                  <a:srgbClr val="002060"/>
                </a:solidFill>
              </a:rPr>
              <a:pPr algn="ctr" eaLnBrk="1" hangingPunct="1"/>
              <a:t>32</a:t>
            </a:fld>
            <a:endParaRPr lang="en-US" altLang="en-US" sz="1200" dirty="0">
              <a:solidFill>
                <a:srgbClr val="002060"/>
              </a:solidFill>
            </a:endParaRPr>
          </a:p>
        </p:txBody>
      </p:sp>
    </p:spTree>
    <p:extLst>
      <p:ext uri="{BB962C8B-B14F-4D97-AF65-F5344CB8AC3E}">
        <p14:creationId xmlns:p14="http://schemas.microsoft.com/office/powerpoint/2010/main" val="1862384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p:txBody>
          <a:bodyPr anchor="t"/>
          <a:lstStyle/>
          <a:p>
            <a:r>
              <a:rPr lang="en-US" altLang="en-US" sz="2800" dirty="0"/>
              <a:t>Should there be a market for organs? Part 3</a:t>
            </a:r>
          </a:p>
        </p:txBody>
      </p:sp>
      <p:sp>
        <p:nvSpPr>
          <p:cNvPr id="40963" name="Content Placeholder 1"/>
          <p:cNvSpPr>
            <a:spLocks noGrp="1"/>
          </p:cNvSpPr>
          <p:nvPr>
            <p:ph idx="1"/>
          </p:nvPr>
        </p:nvSpPr>
        <p:spPr>
          <a:xfrm>
            <a:off x="457200" y="688622"/>
            <a:ext cx="8458200" cy="5254978"/>
          </a:xfrm>
        </p:spPr>
        <p:txBody>
          <a:bodyPr/>
          <a:lstStyle/>
          <a:p>
            <a:r>
              <a:rPr lang="en-US" altLang="en-US" dirty="0"/>
              <a:t>Current public policy</a:t>
            </a:r>
          </a:p>
          <a:p>
            <a:pPr lvl="1"/>
            <a:r>
              <a:rPr lang="en-US" altLang="en-US" dirty="0"/>
              <a:t>Illegal for people to sell their organs</a:t>
            </a:r>
          </a:p>
          <a:p>
            <a:pPr lvl="1"/>
            <a:r>
              <a:rPr lang="en-US" altLang="en-US" dirty="0"/>
              <a:t>Government has imposed a price ceiling of zero: shortage  </a:t>
            </a:r>
          </a:p>
          <a:p>
            <a:r>
              <a:rPr lang="en-US" altLang="en-US" dirty="0"/>
              <a:t>Large benefits to allowing a free market in organs</a:t>
            </a:r>
          </a:p>
          <a:p>
            <a:pPr lvl="1"/>
            <a:r>
              <a:rPr lang="en-US" altLang="en-US" dirty="0"/>
              <a:t>People are born with two kidneys</a:t>
            </a:r>
          </a:p>
          <a:p>
            <a:pPr lvl="2"/>
            <a:r>
              <a:rPr lang="en-US" altLang="en-US" dirty="0"/>
              <a:t>Usually need only one</a:t>
            </a:r>
          </a:p>
          <a:p>
            <a:pPr lvl="1"/>
            <a:r>
              <a:rPr lang="en-US" altLang="en-US" dirty="0"/>
              <a:t>Few people – no working kidney</a:t>
            </a:r>
          </a:p>
        </p:txBody>
      </p:sp>
      <p:sp>
        <p:nvSpPr>
          <p:cNvPr id="409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0965" name="Slide Number Placeholder 1"/>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0F324557-B5CD-4DD8-854C-264B74986E2D}" type="slidenum">
              <a:rPr lang="en-US" altLang="en-US" sz="1200" smtClean="0">
                <a:solidFill>
                  <a:srgbClr val="002060"/>
                </a:solidFill>
              </a:rPr>
              <a:pPr algn="ctr" eaLnBrk="1" hangingPunct="1"/>
              <a:t>33</a:t>
            </a:fld>
            <a:endParaRPr lang="en-US" altLang="en-US" sz="1200" dirty="0">
              <a:solidFill>
                <a:srgbClr val="002060"/>
              </a:solidFill>
            </a:endParaRPr>
          </a:p>
        </p:txBody>
      </p:sp>
    </p:spTree>
    <p:extLst>
      <p:ext uri="{BB962C8B-B14F-4D97-AF65-F5344CB8AC3E}">
        <p14:creationId xmlns:p14="http://schemas.microsoft.com/office/powerpoint/2010/main" val="1227051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2"/>
          <p:cNvSpPr>
            <a:spLocks noGrp="1"/>
          </p:cNvSpPr>
          <p:nvPr>
            <p:ph type="title"/>
          </p:nvPr>
        </p:nvSpPr>
        <p:spPr/>
        <p:txBody>
          <a:bodyPr anchor="t"/>
          <a:lstStyle/>
          <a:p>
            <a:r>
              <a:rPr lang="en-US" altLang="en-US" sz="2800" dirty="0"/>
              <a:t>Should there be a market for organs? Part 4</a:t>
            </a:r>
          </a:p>
        </p:txBody>
      </p:sp>
      <p:sp>
        <p:nvSpPr>
          <p:cNvPr id="41987" name="Content Placeholder 1"/>
          <p:cNvSpPr>
            <a:spLocks noGrp="1"/>
          </p:cNvSpPr>
          <p:nvPr>
            <p:ph idx="1"/>
          </p:nvPr>
        </p:nvSpPr>
        <p:spPr>
          <a:xfrm>
            <a:off x="457200" y="688622"/>
            <a:ext cx="8458200" cy="3349978"/>
          </a:xfrm>
        </p:spPr>
        <p:txBody>
          <a:bodyPr/>
          <a:lstStyle/>
          <a:p>
            <a:r>
              <a:rPr lang="en-US" altLang="en-US" dirty="0"/>
              <a:t>Current situation</a:t>
            </a:r>
          </a:p>
          <a:p>
            <a:pPr lvl="1"/>
            <a:r>
              <a:rPr lang="en-US" altLang="en-US" dirty="0"/>
              <a:t>Typical patient waits several years for a kidney transplant</a:t>
            </a:r>
          </a:p>
          <a:p>
            <a:pPr lvl="1"/>
            <a:r>
              <a:rPr lang="en-US" altLang="en-US" dirty="0"/>
              <a:t>Every year, thousands of people die because a kidney cannot be found</a:t>
            </a:r>
          </a:p>
        </p:txBody>
      </p:sp>
      <p:sp>
        <p:nvSpPr>
          <p:cNvPr id="4198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1989" name="Slide Number Placeholder 1"/>
          <p:cNvSpPr>
            <a:spLocks noGrp="1"/>
          </p:cNvSpPr>
          <p:nvPr>
            <p:ph type="sldNum" sz="quarter" idx="10"/>
          </p:nvPr>
        </p:nvSpPr>
        <p:spPr>
          <a:xfrm>
            <a:off x="8763000" y="6467475"/>
            <a:ext cx="3810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51B18EC6-76D6-4B6B-96F1-100F1661A084}" type="slidenum">
              <a:rPr lang="en-US" altLang="en-US" sz="1200" smtClean="0">
                <a:solidFill>
                  <a:srgbClr val="002060"/>
                </a:solidFill>
              </a:rPr>
              <a:pPr algn="ctr" eaLnBrk="1" hangingPunct="1"/>
              <a:t>34</a:t>
            </a:fld>
            <a:endParaRPr lang="en-US" altLang="en-US" sz="1200" dirty="0">
              <a:solidFill>
                <a:srgbClr val="002060"/>
              </a:solidFill>
            </a:endParaRPr>
          </a:p>
        </p:txBody>
      </p:sp>
    </p:spTree>
    <p:extLst>
      <p:ext uri="{BB962C8B-B14F-4D97-AF65-F5344CB8AC3E}">
        <p14:creationId xmlns:p14="http://schemas.microsoft.com/office/powerpoint/2010/main" val="3912233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2"/>
          <p:cNvSpPr>
            <a:spLocks noGrp="1"/>
          </p:cNvSpPr>
          <p:nvPr>
            <p:ph type="title"/>
          </p:nvPr>
        </p:nvSpPr>
        <p:spPr/>
        <p:txBody>
          <a:bodyPr anchor="t"/>
          <a:lstStyle/>
          <a:p>
            <a:r>
              <a:rPr lang="en-US" altLang="en-US" sz="2800" dirty="0"/>
              <a:t>Should there be a market for organs? Part 5</a:t>
            </a:r>
          </a:p>
        </p:txBody>
      </p:sp>
      <p:sp>
        <p:nvSpPr>
          <p:cNvPr id="43011" name="Content Placeholder 1"/>
          <p:cNvSpPr>
            <a:spLocks noGrp="1"/>
          </p:cNvSpPr>
          <p:nvPr>
            <p:ph idx="1"/>
          </p:nvPr>
        </p:nvSpPr>
        <p:spPr>
          <a:xfrm>
            <a:off x="457200" y="688622"/>
            <a:ext cx="8458200" cy="4035778"/>
          </a:xfrm>
        </p:spPr>
        <p:txBody>
          <a:bodyPr/>
          <a:lstStyle/>
          <a:p>
            <a:r>
              <a:rPr lang="en-US" altLang="en-US" dirty="0"/>
              <a:t>Allow for kidney market</a:t>
            </a:r>
          </a:p>
          <a:p>
            <a:pPr lvl="1"/>
            <a:r>
              <a:rPr lang="en-US" altLang="en-US" dirty="0"/>
              <a:t>Balance supply and demand</a:t>
            </a:r>
          </a:p>
          <a:p>
            <a:pPr lvl="2"/>
            <a:r>
              <a:rPr lang="en-US" altLang="en-US" dirty="0"/>
              <a:t>Sellers get extra cash in their pockets</a:t>
            </a:r>
          </a:p>
          <a:p>
            <a:pPr lvl="2"/>
            <a:r>
              <a:rPr lang="en-US" altLang="en-US" dirty="0"/>
              <a:t>Buyers get to live</a:t>
            </a:r>
          </a:p>
          <a:p>
            <a:pPr lvl="2"/>
            <a:r>
              <a:rPr lang="en-US" altLang="en-US" dirty="0"/>
              <a:t>No more shortage of kidneys </a:t>
            </a:r>
          </a:p>
          <a:p>
            <a:pPr lvl="2"/>
            <a:r>
              <a:rPr lang="en-US" altLang="en-US" dirty="0"/>
              <a:t>Efficient allocation of resources</a:t>
            </a:r>
          </a:p>
        </p:txBody>
      </p:sp>
      <p:sp>
        <p:nvSpPr>
          <p:cNvPr id="430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3013" name="Slide Number Placeholder 1"/>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C67E78BB-222F-4FE6-BE34-F57CC65E36C5}" type="slidenum">
              <a:rPr lang="en-US" altLang="en-US" sz="1200" smtClean="0">
                <a:solidFill>
                  <a:srgbClr val="002060"/>
                </a:solidFill>
              </a:rPr>
              <a:pPr algn="ctr" eaLnBrk="1" hangingPunct="1"/>
              <a:t>35</a:t>
            </a:fld>
            <a:endParaRPr lang="en-US" altLang="en-US" sz="1200" dirty="0">
              <a:solidFill>
                <a:srgbClr val="002060"/>
              </a:solidFill>
            </a:endParaRPr>
          </a:p>
        </p:txBody>
      </p:sp>
    </p:spTree>
    <p:extLst>
      <p:ext uri="{BB962C8B-B14F-4D97-AF65-F5344CB8AC3E}">
        <p14:creationId xmlns:p14="http://schemas.microsoft.com/office/powerpoint/2010/main" val="128943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p:cNvSpPr>
            <a:spLocks noGrp="1"/>
          </p:cNvSpPr>
          <p:nvPr>
            <p:ph type="title"/>
          </p:nvPr>
        </p:nvSpPr>
        <p:spPr/>
        <p:txBody>
          <a:bodyPr anchor="t"/>
          <a:lstStyle/>
          <a:p>
            <a:r>
              <a:rPr lang="en-US" altLang="en-US" sz="2800" dirty="0"/>
              <a:t>Should there be a market for organs? Part 6</a:t>
            </a:r>
          </a:p>
        </p:txBody>
      </p:sp>
      <p:sp>
        <p:nvSpPr>
          <p:cNvPr id="44035" name="Content Placeholder 1"/>
          <p:cNvSpPr>
            <a:spLocks noGrp="1"/>
          </p:cNvSpPr>
          <p:nvPr>
            <p:ph idx="1"/>
          </p:nvPr>
        </p:nvSpPr>
        <p:spPr>
          <a:xfrm>
            <a:off x="457200" y="688622"/>
            <a:ext cx="8458200" cy="4264378"/>
          </a:xfrm>
        </p:spPr>
        <p:txBody>
          <a:bodyPr/>
          <a:lstStyle/>
          <a:p>
            <a:r>
              <a:rPr lang="en-US" altLang="en-US" dirty="0"/>
              <a:t>Critics: worry about </a:t>
            </a:r>
            <a:r>
              <a:rPr lang="en-US" altLang="en-US" dirty="0">
                <a:solidFill>
                  <a:srgbClr val="C00000"/>
                </a:solidFill>
              </a:rPr>
              <a:t>fairness</a:t>
            </a:r>
          </a:p>
          <a:p>
            <a:pPr lvl="1"/>
            <a:r>
              <a:rPr lang="en-US" altLang="en-US" dirty="0"/>
              <a:t>Benefit the rich at the expense of the poor</a:t>
            </a:r>
          </a:p>
          <a:p>
            <a:r>
              <a:rPr lang="en-US" altLang="en-US" dirty="0"/>
              <a:t>Current system: </a:t>
            </a:r>
            <a:r>
              <a:rPr lang="en-US" altLang="en-US" dirty="0">
                <a:solidFill>
                  <a:srgbClr val="C00000"/>
                </a:solidFill>
              </a:rPr>
              <a:t>is it fair?</a:t>
            </a:r>
          </a:p>
          <a:p>
            <a:pPr lvl="1"/>
            <a:r>
              <a:rPr lang="en-US" altLang="en-US" dirty="0"/>
              <a:t>Some people have an extra kidney they don’t really need</a:t>
            </a:r>
          </a:p>
          <a:p>
            <a:pPr lvl="1"/>
            <a:r>
              <a:rPr lang="en-US" altLang="en-US" dirty="0"/>
              <a:t>Others are dying to get one</a:t>
            </a:r>
          </a:p>
        </p:txBody>
      </p:sp>
      <p:sp>
        <p:nvSpPr>
          <p:cNvPr id="440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4037" name="Slide Number Placeholder 1"/>
          <p:cNvSpPr>
            <a:spLocks noGrp="1"/>
          </p:cNvSpPr>
          <p:nvPr>
            <p:ph type="sldNum" sz="quarter" idx="10"/>
          </p:nvPr>
        </p:nvSpPr>
        <p:spPr>
          <a:xfrm>
            <a:off x="8686800" y="6467475"/>
            <a:ext cx="4572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B29377AE-4E11-4136-857C-AF76250B8F2E}" type="slidenum">
              <a:rPr lang="en-US" altLang="en-US" sz="1200" smtClean="0">
                <a:solidFill>
                  <a:srgbClr val="002060"/>
                </a:solidFill>
              </a:rPr>
              <a:pPr algn="ctr" eaLnBrk="1" hangingPunct="1"/>
              <a:t>36</a:t>
            </a:fld>
            <a:endParaRPr lang="en-US" altLang="en-US" sz="1200" dirty="0">
              <a:solidFill>
                <a:srgbClr val="002060"/>
              </a:solidFill>
            </a:endParaRPr>
          </a:p>
        </p:txBody>
      </p:sp>
    </p:spTree>
    <p:extLst>
      <p:ext uri="{BB962C8B-B14F-4D97-AF65-F5344CB8AC3E}">
        <p14:creationId xmlns:p14="http://schemas.microsoft.com/office/powerpoint/2010/main" val="2316929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049338" y="101600"/>
            <a:ext cx="8094662" cy="860425"/>
          </a:xfrm>
        </p:spPr>
        <p:txBody>
          <a:bodyPr wrap="square" anchor="t"/>
          <a:lstStyle/>
          <a:p>
            <a:r>
              <a:rPr lang="en-US" altLang="en-US" sz="3200" dirty="0"/>
              <a:t>Market Efficiency &amp; Market Failure, Part 1</a:t>
            </a:r>
          </a:p>
        </p:txBody>
      </p:sp>
      <p:sp>
        <p:nvSpPr>
          <p:cNvPr id="3" name="Content Placeholder 2"/>
          <p:cNvSpPr>
            <a:spLocks noGrp="1"/>
          </p:cNvSpPr>
          <p:nvPr>
            <p:ph idx="1"/>
          </p:nvPr>
        </p:nvSpPr>
        <p:spPr>
          <a:xfrm>
            <a:off x="277813" y="1025525"/>
            <a:ext cx="8588375" cy="4308475"/>
          </a:xfrm>
        </p:spPr>
        <p:txBody>
          <a:bodyPr/>
          <a:lstStyle/>
          <a:p>
            <a:pPr>
              <a:defRPr/>
            </a:pPr>
            <a:r>
              <a:rPr lang="en-US" dirty="0"/>
              <a:t>Forces of supply and demand</a:t>
            </a:r>
          </a:p>
          <a:p>
            <a:pPr lvl="1">
              <a:buFont typeface="Arial" pitchFamily="34" charset="0"/>
              <a:buChar char="–"/>
              <a:defRPr/>
            </a:pPr>
            <a:r>
              <a:rPr lang="en-US" dirty="0"/>
              <a:t>Allocate resources efficiently </a:t>
            </a:r>
          </a:p>
          <a:p>
            <a:pPr>
              <a:defRPr/>
            </a:pPr>
            <a:r>
              <a:rPr lang="en-US" dirty="0"/>
              <a:t>Several assumptions about how markets work</a:t>
            </a:r>
          </a:p>
          <a:p>
            <a:pPr marL="1028700" lvl="1" indent="-514350">
              <a:buFontTx/>
              <a:buAutoNum type="arabicPeriod"/>
              <a:defRPr/>
            </a:pPr>
            <a:r>
              <a:rPr lang="en-US" dirty="0"/>
              <a:t>Markets are perfectly competitive</a:t>
            </a:r>
          </a:p>
          <a:p>
            <a:pPr marL="1028700" lvl="1" indent="-514350">
              <a:buFontTx/>
              <a:buAutoNum type="arabicPeriod"/>
              <a:defRPr/>
            </a:pPr>
            <a:r>
              <a:rPr lang="en-US" dirty="0"/>
              <a:t>Outcome in a market matters only to the buyers and sellers in that market</a:t>
            </a:r>
          </a:p>
        </p:txBody>
      </p:sp>
      <p:sp>
        <p:nvSpPr>
          <p:cNvPr id="450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506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59003838-33D7-4D54-BDE6-3A76CC839FBD}" type="slidenum">
              <a:rPr lang="en-US" altLang="en-US" sz="1200" smtClean="0">
                <a:solidFill>
                  <a:srgbClr val="002060"/>
                </a:solidFill>
              </a:rPr>
              <a:pPr algn="ctr" eaLnBrk="1" hangingPunct="1"/>
              <a:t>37</a:t>
            </a:fld>
            <a:endParaRPr lang="en-US" altLang="en-US" sz="1200" dirty="0">
              <a:solidFill>
                <a:srgbClr val="002060"/>
              </a:solidFill>
            </a:endParaRPr>
          </a:p>
        </p:txBody>
      </p:sp>
    </p:spTree>
    <p:extLst>
      <p:ext uri="{BB962C8B-B14F-4D97-AF65-F5344CB8AC3E}">
        <p14:creationId xmlns:p14="http://schemas.microsoft.com/office/powerpoint/2010/main" val="3817434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049338" y="101600"/>
            <a:ext cx="8094662" cy="860425"/>
          </a:xfrm>
        </p:spPr>
        <p:txBody>
          <a:bodyPr wrap="square" anchor="t"/>
          <a:lstStyle/>
          <a:p>
            <a:r>
              <a:rPr lang="en-US" altLang="en-US" sz="3200" dirty="0"/>
              <a:t>Market Efficiency &amp; Market Failure, Part 2</a:t>
            </a:r>
          </a:p>
        </p:txBody>
      </p:sp>
      <p:sp>
        <p:nvSpPr>
          <p:cNvPr id="45059" name="Content Placeholder 2"/>
          <p:cNvSpPr>
            <a:spLocks noGrp="1"/>
          </p:cNvSpPr>
          <p:nvPr>
            <p:ph idx="1"/>
          </p:nvPr>
        </p:nvSpPr>
        <p:spPr>
          <a:xfrm>
            <a:off x="277813" y="1025525"/>
            <a:ext cx="8588375" cy="4918075"/>
          </a:xfrm>
        </p:spPr>
        <p:txBody>
          <a:bodyPr/>
          <a:lstStyle/>
          <a:p>
            <a:pPr>
              <a:defRPr/>
            </a:pPr>
            <a:r>
              <a:rPr lang="en-US" dirty="0"/>
              <a:t>When these assumptions do not hold</a:t>
            </a:r>
          </a:p>
          <a:p>
            <a:pPr marL="1028700" lvl="1" indent="-514350">
              <a:buFont typeface="Arial" pitchFamily="34" charset="0"/>
              <a:buChar char="–"/>
              <a:defRPr/>
            </a:pPr>
            <a:r>
              <a:rPr lang="en-US" dirty="0"/>
              <a:t>“Market equilibrium is efficient” may no longer be true </a:t>
            </a:r>
          </a:p>
          <a:p>
            <a:pPr>
              <a:defRPr/>
            </a:pPr>
            <a:r>
              <a:rPr lang="en-US" dirty="0"/>
              <a:t>In the world, competition is far from perfect</a:t>
            </a:r>
          </a:p>
          <a:p>
            <a:pPr lvl="1">
              <a:buFont typeface="Arial" pitchFamily="34" charset="0"/>
              <a:buChar char="–"/>
              <a:defRPr/>
            </a:pPr>
            <a:r>
              <a:rPr lang="en-US" dirty="0"/>
              <a:t>Market power</a:t>
            </a:r>
          </a:p>
          <a:p>
            <a:pPr lvl="2">
              <a:defRPr/>
            </a:pPr>
            <a:r>
              <a:rPr lang="en-US" dirty="0"/>
              <a:t>A single buyer or seller (small group)</a:t>
            </a:r>
          </a:p>
          <a:p>
            <a:pPr lvl="2">
              <a:defRPr/>
            </a:pPr>
            <a:r>
              <a:rPr lang="en-US" dirty="0"/>
              <a:t>Control market prices</a:t>
            </a:r>
          </a:p>
          <a:p>
            <a:pPr lvl="2">
              <a:defRPr/>
            </a:pPr>
            <a:r>
              <a:rPr lang="en-US" dirty="0"/>
              <a:t>Markets are inefficient</a:t>
            </a:r>
          </a:p>
        </p:txBody>
      </p:sp>
      <p:sp>
        <p:nvSpPr>
          <p:cNvPr id="460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608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37ECA69-D900-4C71-8186-2598BA8E0056}" type="slidenum">
              <a:rPr lang="en-US" altLang="en-US" sz="1200" smtClean="0">
                <a:solidFill>
                  <a:srgbClr val="002060"/>
                </a:solidFill>
              </a:rPr>
              <a:pPr algn="ctr" eaLnBrk="1" hangingPunct="1"/>
              <a:t>38</a:t>
            </a:fld>
            <a:endParaRPr lang="en-US" altLang="en-US" sz="1200" dirty="0">
              <a:solidFill>
                <a:srgbClr val="002060"/>
              </a:solidFill>
            </a:endParaRPr>
          </a:p>
        </p:txBody>
      </p:sp>
    </p:spTree>
    <p:extLst>
      <p:ext uri="{BB962C8B-B14F-4D97-AF65-F5344CB8AC3E}">
        <p14:creationId xmlns:p14="http://schemas.microsoft.com/office/powerpoint/2010/main" val="3791158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049338" y="101600"/>
            <a:ext cx="8094662" cy="860425"/>
          </a:xfrm>
        </p:spPr>
        <p:txBody>
          <a:bodyPr wrap="square" anchor="t"/>
          <a:lstStyle/>
          <a:p>
            <a:r>
              <a:rPr lang="en-US" altLang="en-US" sz="3200" dirty="0"/>
              <a:t>Market Efficiency &amp; Market Failure, Part 3</a:t>
            </a:r>
          </a:p>
        </p:txBody>
      </p:sp>
      <p:sp>
        <p:nvSpPr>
          <p:cNvPr id="47107" name="Content Placeholder 2"/>
          <p:cNvSpPr>
            <a:spLocks noGrp="1"/>
          </p:cNvSpPr>
          <p:nvPr>
            <p:ph idx="1"/>
          </p:nvPr>
        </p:nvSpPr>
        <p:spPr>
          <a:xfrm>
            <a:off x="277813" y="1025525"/>
            <a:ext cx="8588375" cy="4613275"/>
          </a:xfrm>
        </p:spPr>
        <p:txBody>
          <a:bodyPr/>
          <a:lstStyle/>
          <a:p>
            <a:r>
              <a:rPr lang="en-US" altLang="en-US" dirty="0"/>
              <a:t>In the world</a:t>
            </a:r>
          </a:p>
          <a:p>
            <a:pPr lvl="1"/>
            <a:r>
              <a:rPr lang="en-US" altLang="en-US" dirty="0"/>
              <a:t>Decisions of buyers and sellers</a:t>
            </a:r>
          </a:p>
          <a:p>
            <a:pPr lvl="2"/>
            <a:r>
              <a:rPr lang="en-US" altLang="en-US" dirty="0"/>
              <a:t>Affect people who are not participants in the market at all</a:t>
            </a:r>
          </a:p>
          <a:p>
            <a:pPr lvl="2"/>
            <a:r>
              <a:rPr lang="en-US" altLang="en-US" dirty="0"/>
              <a:t>Externalities - cause welfare in a market to depend on more than just the value to the buyers and the cost to the sellers</a:t>
            </a:r>
          </a:p>
          <a:p>
            <a:pPr lvl="2"/>
            <a:r>
              <a:rPr lang="en-US" altLang="en-US" dirty="0"/>
              <a:t>Inefficient equilibrium - from the standpoint of society as a whole</a:t>
            </a:r>
          </a:p>
        </p:txBody>
      </p:sp>
      <p:sp>
        <p:nvSpPr>
          <p:cNvPr id="471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710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58E4920-7B16-4DC5-903B-371C867AF7E2}" type="slidenum">
              <a:rPr lang="en-US" altLang="en-US" sz="1200" smtClean="0">
                <a:solidFill>
                  <a:srgbClr val="002060"/>
                </a:solidFill>
              </a:rPr>
              <a:pPr algn="ctr" eaLnBrk="1" hangingPunct="1"/>
              <a:t>39</a:t>
            </a:fld>
            <a:endParaRPr lang="en-US" altLang="en-US" sz="1200" dirty="0">
              <a:solidFill>
                <a:srgbClr val="002060"/>
              </a:solidFill>
            </a:endParaRPr>
          </a:p>
        </p:txBody>
      </p:sp>
    </p:spTree>
    <p:extLst>
      <p:ext uri="{BB962C8B-B14F-4D97-AF65-F5344CB8AC3E}">
        <p14:creationId xmlns:p14="http://schemas.microsoft.com/office/powerpoint/2010/main" val="219713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a:t>Table 1</a:t>
            </a:r>
            <a:r>
              <a:rPr lang="en-US" altLang="en-US" sz="2800" dirty="0"/>
              <a:t>	Four Possible Buyers’ Willingness to Pay</a:t>
            </a:r>
          </a:p>
        </p:txBody>
      </p:sp>
      <p:graphicFrame>
        <p:nvGraphicFramePr>
          <p:cNvPr id="5" name="Table 4" descr="A table of four possible buyers' willingness to pay. It has two columns and 5 rows. The column headers are Buyer and Willingness to Pay. "/>
          <p:cNvGraphicFramePr>
            <a:graphicFrameLocks noGrp="1"/>
          </p:cNvGraphicFramePr>
          <p:nvPr>
            <p:extLst>
              <p:ext uri="{D42A27DB-BD31-4B8C-83A1-F6EECF244321}">
                <p14:modId xmlns:p14="http://schemas.microsoft.com/office/powerpoint/2010/main" val="207611940"/>
              </p:ext>
            </p:extLst>
          </p:nvPr>
        </p:nvGraphicFramePr>
        <p:xfrm>
          <a:off x="1889919" y="2057400"/>
          <a:ext cx="5410200" cy="2333985"/>
        </p:xfrm>
        <a:graphic>
          <a:graphicData uri="http://schemas.openxmlformats.org/drawingml/2006/table">
            <a:tbl>
              <a:tblPr firstRow="1">
                <a:effectLst>
                  <a:outerShdw blurRad="50800" dist="38100" dir="8100000" algn="tr" rotWithShape="0">
                    <a:prstClr val="black">
                      <a:alpha val="40000"/>
                    </a:prstClr>
                  </a:outerShdw>
                </a:effectLst>
              </a:tblPr>
              <a:tblGrid>
                <a:gridCol w="2742156">
                  <a:extLst>
                    <a:ext uri="{9D8B030D-6E8A-4147-A177-3AD203B41FA5}">
                      <a16:colId xmlns:a16="http://schemas.microsoft.com/office/drawing/2014/main" val="4237899809"/>
                    </a:ext>
                  </a:extLst>
                </a:gridCol>
                <a:gridCol w="2668044">
                  <a:extLst>
                    <a:ext uri="{9D8B030D-6E8A-4147-A177-3AD203B41FA5}">
                      <a16:colId xmlns:a16="http://schemas.microsoft.com/office/drawing/2014/main" val="2574408588"/>
                    </a:ext>
                  </a:extLst>
                </a:gridCol>
              </a:tblGrid>
              <a:tr h="466797">
                <a:tc>
                  <a:txBody>
                    <a:bodyPr/>
                    <a:lstStyle/>
                    <a:p>
                      <a:pPr algn="l" fontAlgn="ctr"/>
                      <a:r>
                        <a:rPr lang="en-US" sz="1600" b="1" i="0" u="none" strike="noStrike" dirty="0">
                          <a:solidFill>
                            <a:srgbClr val="000000"/>
                          </a:solidFill>
                          <a:effectLst/>
                          <a:latin typeface="Calibri" panose="020F0502020204030204" pitchFamily="34" charset="0"/>
                        </a:rPr>
                        <a:t>Buyer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1" i="0" u="none" strike="noStrike" dirty="0">
                          <a:solidFill>
                            <a:srgbClr val="000000"/>
                          </a:solidFill>
                          <a:effectLst/>
                          <a:latin typeface="Calibri" panose="020F0502020204030204" pitchFamily="34" charset="0"/>
                        </a:rPr>
                        <a:t>Willingness to Pay</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75327129"/>
                  </a:ext>
                </a:extLst>
              </a:tr>
              <a:tr h="466797">
                <a:tc>
                  <a:txBody>
                    <a:bodyPr/>
                    <a:lstStyle/>
                    <a:p>
                      <a:pPr algn="l" fontAlgn="b"/>
                      <a:r>
                        <a:rPr lang="en-US" sz="1600" b="0" i="0" u="none" strike="noStrike" dirty="0">
                          <a:solidFill>
                            <a:srgbClr val="000000"/>
                          </a:solidFill>
                          <a:effectLst/>
                          <a:latin typeface="Calibri" panose="020F0502020204030204" pitchFamily="34" charset="0"/>
                        </a:rPr>
                        <a:t>Taylor</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ctr"/>
                      <a:r>
                        <a:rPr lang="en-US" sz="1600" b="0" i="0" u="none" strike="noStrike" dirty="0">
                          <a:solidFill>
                            <a:srgbClr val="000000"/>
                          </a:solidFill>
                          <a:effectLst/>
                          <a:latin typeface="Calibri" panose="020F0502020204030204" pitchFamily="34" charset="0"/>
                        </a:rPr>
                        <a:t>$100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511778781"/>
                  </a:ext>
                </a:extLst>
              </a:tr>
              <a:tr h="466797">
                <a:tc>
                  <a:txBody>
                    <a:bodyPr/>
                    <a:lstStyle/>
                    <a:p>
                      <a:pPr algn="l" fontAlgn="b"/>
                      <a:r>
                        <a:rPr lang="en-US" sz="1600" b="0" i="0" u="none" strike="noStrike">
                          <a:solidFill>
                            <a:srgbClr val="000000"/>
                          </a:solidFill>
                          <a:effectLst/>
                          <a:latin typeface="Calibri" panose="020F0502020204030204" pitchFamily="34" charset="0"/>
                        </a:rPr>
                        <a:t>Carrie</a:t>
                      </a:r>
                    </a:p>
                  </a:txBody>
                  <a:tcPr marL="9525" marR="9525" marT="9525" marB="0" anchor="b">
                    <a:lnL>
                      <a:noFill/>
                    </a:lnL>
                    <a:lnR>
                      <a:noFill/>
                    </a:lnR>
                    <a:lnT>
                      <a:noFill/>
                    </a:lnT>
                    <a:lnB>
                      <a:noFill/>
                    </a:lnB>
                    <a:solidFill>
                      <a:schemeClr val="bg1"/>
                    </a:solidFill>
                  </a:tcPr>
                </a:tc>
                <a:tc>
                  <a:txBody>
                    <a:bodyPr/>
                    <a:lstStyle/>
                    <a:p>
                      <a:pPr algn="ctr" fontAlgn="ctr"/>
                      <a:r>
                        <a:rPr lang="en-US" sz="1600" b="0" i="0" u="none" strike="noStrike" dirty="0">
                          <a:solidFill>
                            <a:srgbClr val="000000"/>
                          </a:solidFill>
                          <a:effectLst/>
                          <a:latin typeface="Calibri" panose="020F0502020204030204" pitchFamily="34" charset="0"/>
                        </a:rPr>
                        <a:t>80</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3821534286"/>
                  </a:ext>
                </a:extLst>
              </a:tr>
              <a:tr h="466797">
                <a:tc>
                  <a:txBody>
                    <a:bodyPr/>
                    <a:lstStyle/>
                    <a:p>
                      <a:pPr algn="l" fontAlgn="b"/>
                      <a:r>
                        <a:rPr lang="en-US" sz="1600" b="0" i="0" u="none" strike="noStrike">
                          <a:solidFill>
                            <a:srgbClr val="000000"/>
                          </a:solidFill>
                          <a:effectLst/>
                          <a:latin typeface="Calibri" panose="020F0502020204030204" pitchFamily="34" charset="0"/>
                        </a:rPr>
                        <a:t>Rihanna</a:t>
                      </a:r>
                    </a:p>
                  </a:txBody>
                  <a:tcPr marL="9525" marR="9525" marT="9525" marB="0" anchor="b">
                    <a:lnL>
                      <a:noFill/>
                    </a:lnL>
                    <a:lnR>
                      <a:noFill/>
                    </a:lnR>
                    <a:lnT>
                      <a:noFill/>
                    </a:lnT>
                    <a:lnB>
                      <a:noFill/>
                    </a:lnB>
                    <a:solidFill>
                      <a:schemeClr val="bg1"/>
                    </a:solidFill>
                  </a:tcPr>
                </a:tc>
                <a:tc>
                  <a:txBody>
                    <a:bodyPr/>
                    <a:lstStyle/>
                    <a:p>
                      <a:pPr algn="ctr" fontAlgn="ctr"/>
                      <a:r>
                        <a:rPr lang="en-US" sz="1600" b="0" i="0" u="none" strike="noStrike">
                          <a:solidFill>
                            <a:srgbClr val="000000"/>
                          </a:solidFill>
                          <a:effectLst/>
                          <a:latin typeface="Calibri" panose="020F0502020204030204" pitchFamily="34" charset="0"/>
                        </a:rPr>
                        <a:t>70</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1028695117"/>
                  </a:ext>
                </a:extLst>
              </a:tr>
              <a:tr h="466797">
                <a:tc>
                  <a:txBody>
                    <a:bodyPr/>
                    <a:lstStyle/>
                    <a:p>
                      <a:pPr algn="l" fontAlgn="b"/>
                      <a:r>
                        <a:rPr lang="en-US" sz="1600" b="0" i="0" u="none" strike="noStrike" dirty="0">
                          <a:solidFill>
                            <a:srgbClr val="000000"/>
                          </a:solidFill>
                          <a:effectLst/>
                          <a:latin typeface="Calibri" panose="020F0502020204030204" pitchFamily="34" charset="0"/>
                        </a:rPr>
                        <a:t>Gaga</a:t>
                      </a:r>
                    </a:p>
                  </a:txBody>
                  <a:tcPr marL="9525" marR="9525" marT="9525" marB="0" anchor="b">
                    <a:lnL>
                      <a:noFill/>
                    </a:lnL>
                    <a:lnR>
                      <a:noFill/>
                    </a:lnR>
                    <a:lnT>
                      <a:noFill/>
                    </a:lnT>
                    <a:lnB>
                      <a:noFill/>
                    </a:lnB>
                    <a:solidFill>
                      <a:schemeClr val="bg1"/>
                    </a:solidFill>
                  </a:tcPr>
                </a:tc>
                <a:tc>
                  <a:txBody>
                    <a:bodyPr/>
                    <a:lstStyle/>
                    <a:p>
                      <a:pPr algn="ctr" fontAlgn="ctr"/>
                      <a:r>
                        <a:rPr lang="en-US" sz="1600" b="0" i="0" u="none" strike="noStrike" dirty="0">
                          <a:solidFill>
                            <a:srgbClr val="000000"/>
                          </a:solidFill>
                          <a:effectLst/>
                          <a:latin typeface="Calibri" panose="020F0502020204030204" pitchFamily="34" charset="0"/>
                        </a:rPr>
                        <a:t>50</a:t>
                      </a:r>
                    </a:p>
                  </a:txBody>
                  <a:tcPr marL="9525" marR="9525" marT="9525" marB="0" anchor="ctr">
                    <a:lnL>
                      <a:noFill/>
                    </a:lnL>
                    <a:lnR>
                      <a:noFill/>
                    </a:lnR>
                    <a:lnT>
                      <a:noFill/>
                    </a:lnT>
                    <a:lnB>
                      <a:noFill/>
                    </a:lnB>
                    <a:solidFill>
                      <a:schemeClr val="bg1"/>
                    </a:solidFill>
                  </a:tcPr>
                </a:tc>
                <a:extLst>
                  <a:ext uri="{0D108BD9-81ED-4DB2-BD59-A6C34878D82A}">
                    <a16:rowId xmlns:a16="http://schemas.microsoft.com/office/drawing/2014/main" val="83250448"/>
                  </a:ext>
                </a:extLst>
              </a:tr>
            </a:tbl>
          </a:graphicData>
        </a:graphic>
      </p:graphicFrame>
      <p:sp>
        <p:nvSpPr>
          <p:cNvPr id="12291"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293" name="Slide Number Placeholder 1"/>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D11E233D-E00F-486C-85FE-255F641CC398}" type="slidenum">
              <a:rPr lang="en-US" altLang="en-US" smtClean="0">
                <a:solidFill>
                  <a:srgbClr val="002060"/>
                </a:solidFill>
              </a:rPr>
              <a:pPr algn="ctr" eaLnBrk="1" hangingPunct="1"/>
              <a:t>4</a:t>
            </a:fld>
            <a:endParaRPr lang="en-US" altLang="en-US" dirty="0">
              <a:solidFill>
                <a:srgbClr val="002060"/>
              </a:solidFill>
            </a:endParaRPr>
          </a:p>
        </p:txBody>
      </p:sp>
    </p:spTree>
    <p:extLst>
      <p:ext uri="{BB962C8B-B14F-4D97-AF65-F5344CB8AC3E}">
        <p14:creationId xmlns:p14="http://schemas.microsoft.com/office/powerpoint/2010/main" val="63886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049338" y="101600"/>
            <a:ext cx="8094662" cy="860425"/>
          </a:xfrm>
        </p:spPr>
        <p:txBody>
          <a:bodyPr wrap="square" anchor="t"/>
          <a:lstStyle/>
          <a:p>
            <a:r>
              <a:rPr lang="en-US" altLang="en-US" sz="3200" dirty="0"/>
              <a:t>Market Efficiency &amp; Market Failure, Part 4</a:t>
            </a:r>
          </a:p>
        </p:txBody>
      </p:sp>
      <p:sp>
        <p:nvSpPr>
          <p:cNvPr id="48131" name="Content Placeholder 2"/>
          <p:cNvSpPr>
            <a:spLocks noGrp="1"/>
          </p:cNvSpPr>
          <p:nvPr>
            <p:ph idx="1"/>
          </p:nvPr>
        </p:nvSpPr>
        <p:spPr>
          <a:xfrm>
            <a:off x="277813" y="1025525"/>
            <a:ext cx="8588375" cy="4308475"/>
          </a:xfrm>
        </p:spPr>
        <p:txBody>
          <a:bodyPr/>
          <a:lstStyle/>
          <a:p>
            <a:r>
              <a:rPr lang="en-US" altLang="en-US" dirty="0"/>
              <a:t>Market failure</a:t>
            </a:r>
          </a:p>
          <a:p>
            <a:pPr lvl="1"/>
            <a:r>
              <a:rPr lang="en-US" altLang="en-US" dirty="0"/>
              <a:t>E.g.: market power and externalities</a:t>
            </a:r>
          </a:p>
          <a:p>
            <a:pPr lvl="1"/>
            <a:r>
              <a:rPr lang="en-US" altLang="en-US" dirty="0"/>
              <a:t>The inability of some unregulated markets to allocate resources efficiently</a:t>
            </a:r>
          </a:p>
          <a:p>
            <a:pPr lvl="1"/>
            <a:r>
              <a:rPr lang="en-US" altLang="en-US" dirty="0"/>
              <a:t>Public policy</a:t>
            </a:r>
          </a:p>
          <a:p>
            <a:pPr lvl="2"/>
            <a:r>
              <a:rPr lang="en-US" altLang="en-US" dirty="0"/>
              <a:t>Can potentially remedy the problem and increase economic efficiency</a:t>
            </a:r>
          </a:p>
        </p:txBody>
      </p:sp>
      <p:sp>
        <p:nvSpPr>
          <p:cNvPr id="481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8133"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05D3CBC-5871-4D24-A11C-F6BFB7953EFF}" type="slidenum">
              <a:rPr lang="en-US" altLang="en-US" sz="1200" smtClean="0">
                <a:solidFill>
                  <a:srgbClr val="002060"/>
                </a:solidFill>
              </a:rPr>
              <a:pPr algn="ctr" eaLnBrk="1" hangingPunct="1"/>
              <a:t>40</a:t>
            </a:fld>
            <a:endParaRPr lang="en-US" altLang="en-US" sz="1200" dirty="0">
              <a:solidFill>
                <a:srgbClr val="002060"/>
              </a:solidFill>
            </a:endParaRPr>
          </a:p>
        </p:txBody>
      </p:sp>
    </p:spTree>
    <p:extLst>
      <p:ext uri="{BB962C8B-B14F-4D97-AF65-F5344CB8AC3E}">
        <p14:creationId xmlns:p14="http://schemas.microsoft.com/office/powerpoint/2010/main" val="100923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049338" y="101600"/>
            <a:ext cx="8094662" cy="860425"/>
          </a:xfrm>
        </p:spPr>
        <p:txBody>
          <a:bodyPr wrap="square" anchor="t"/>
          <a:lstStyle/>
          <a:p>
            <a:r>
              <a:rPr lang="en-US" altLang="en-US" dirty="0"/>
              <a:t>Consumer Surplus, Part 3</a:t>
            </a:r>
          </a:p>
        </p:txBody>
      </p:sp>
      <p:sp>
        <p:nvSpPr>
          <p:cNvPr id="13315" name="Content Placeholder 2"/>
          <p:cNvSpPr>
            <a:spLocks noGrp="1"/>
          </p:cNvSpPr>
          <p:nvPr>
            <p:ph idx="1"/>
          </p:nvPr>
        </p:nvSpPr>
        <p:spPr>
          <a:xfrm>
            <a:off x="277813" y="1025525"/>
            <a:ext cx="8588375" cy="4079875"/>
          </a:xfrm>
        </p:spPr>
        <p:txBody>
          <a:bodyPr/>
          <a:lstStyle/>
          <a:p>
            <a:r>
              <a:rPr lang="en-US" altLang="en-US" dirty="0"/>
              <a:t>Consumer surplus</a:t>
            </a:r>
          </a:p>
          <a:p>
            <a:pPr lvl="1"/>
            <a:r>
              <a:rPr lang="en-US" altLang="en-US" dirty="0"/>
              <a:t>Measures the benefit buyers receive from participating in a market</a:t>
            </a:r>
          </a:p>
          <a:p>
            <a:pPr lvl="1"/>
            <a:r>
              <a:rPr lang="en-US" altLang="en-US" dirty="0"/>
              <a:t>Closely related to the demand curve</a:t>
            </a:r>
          </a:p>
          <a:p>
            <a:r>
              <a:rPr lang="en-US" altLang="en-US" dirty="0"/>
              <a:t>Demand schedule</a:t>
            </a:r>
          </a:p>
          <a:p>
            <a:pPr lvl="1"/>
            <a:r>
              <a:rPr lang="en-US" altLang="en-US" dirty="0"/>
              <a:t>Derived from the willingness to pay of the possible buyers</a:t>
            </a:r>
          </a:p>
        </p:txBody>
      </p:sp>
      <p:sp>
        <p:nvSpPr>
          <p:cNvPr id="133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317"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A46FDF9-00AB-4900-A3CE-91D4EEF7C490}" type="slidenum">
              <a:rPr lang="en-US" altLang="en-US" sz="1200" smtClean="0">
                <a:solidFill>
                  <a:srgbClr val="002060"/>
                </a:solidFill>
              </a:rPr>
              <a:pPr algn="ctr" eaLnBrk="1" hangingPunct="1"/>
              <a:t>5</a:t>
            </a:fld>
            <a:endParaRPr lang="en-US" altLang="en-US" sz="1200" dirty="0">
              <a:solidFill>
                <a:srgbClr val="002060"/>
              </a:solidFill>
            </a:endParaRPr>
          </a:p>
        </p:txBody>
      </p:sp>
    </p:spTree>
    <p:extLst>
      <p:ext uri="{BB962C8B-B14F-4D97-AF65-F5344CB8AC3E}">
        <p14:creationId xmlns:p14="http://schemas.microsoft.com/office/powerpoint/2010/main" val="143983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09550" y="-1"/>
            <a:ext cx="8770938" cy="862014"/>
          </a:xfrm>
        </p:spPr>
        <p:txBody>
          <a:bodyPr/>
          <a:lstStyle/>
          <a:p>
            <a:r>
              <a:rPr lang="en-US" altLang="en-US" dirty="0"/>
              <a:t>Figure 1</a:t>
            </a:r>
            <a:r>
              <a:rPr lang="en-US" altLang="en-US" sz="2800" dirty="0"/>
              <a:t>	The Demand Schedule and the Demand 		Curve</a:t>
            </a:r>
          </a:p>
        </p:txBody>
      </p:sp>
      <p:sp>
        <p:nvSpPr>
          <p:cNvPr id="3" name="Text Placeholder 2"/>
          <p:cNvSpPr>
            <a:spLocks noGrp="1"/>
          </p:cNvSpPr>
          <p:nvPr>
            <p:ph type="body" sz="quarter" idx="12"/>
          </p:nvPr>
        </p:nvSpPr>
        <p:spPr>
          <a:xfrm>
            <a:off x="76320" y="5228144"/>
            <a:ext cx="8869362" cy="950206"/>
          </a:xfrm>
        </p:spPr>
        <p:txBody>
          <a:bodyPr/>
          <a:lstStyle/>
          <a:p>
            <a:r>
              <a:rPr lang="en-US" dirty="0"/>
              <a:t>The table shows the demand schedule for the buyers (listed in Table 1) of the mint-condition copy of Elvis Presley’s first album. The graph shows the corresponding demand curve. Note that the height of the demand curve reflects the buyers’ willingness to pay.</a:t>
            </a:r>
          </a:p>
        </p:txBody>
      </p:sp>
      <p:graphicFrame>
        <p:nvGraphicFramePr>
          <p:cNvPr id="8" name="Table 7" descr="A table of a demand schedule. It has three columns and six rows. The row headers are Price, Buyers, and Quantity Demanded, "/>
          <p:cNvGraphicFramePr>
            <a:graphicFrameLocks noGrp="1"/>
          </p:cNvGraphicFramePr>
          <p:nvPr>
            <p:extLst>
              <p:ext uri="{D42A27DB-BD31-4B8C-83A1-F6EECF244321}">
                <p14:modId xmlns:p14="http://schemas.microsoft.com/office/powerpoint/2010/main" val="230967481"/>
              </p:ext>
            </p:extLst>
          </p:nvPr>
        </p:nvGraphicFramePr>
        <p:xfrm>
          <a:off x="384969" y="1916903"/>
          <a:ext cx="4210050" cy="2607157"/>
        </p:xfrm>
        <a:graphic>
          <a:graphicData uri="http://schemas.openxmlformats.org/drawingml/2006/table">
            <a:tbl>
              <a:tblPr firstRow="1"/>
              <a:tblGrid>
                <a:gridCol w="1693173">
                  <a:extLst>
                    <a:ext uri="{9D8B030D-6E8A-4147-A177-3AD203B41FA5}">
                      <a16:colId xmlns:a16="http://schemas.microsoft.com/office/drawing/2014/main" val="1676400299"/>
                    </a:ext>
                  </a:extLst>
                </a:gridCol>
                <a:gridCol w="1427018">
                  <a:extLst>
                    <a:ext uri="{9D8B030D-6E8A-4147-A177-3AD203B41FA5}">
                      <a16:colId xmlns:a16="http://schemas.microsoft.com/office/drawing/2014/main" val="3413154534"/>
                    </a:ext>
                  </a:extLst>
                </a:gridCol>
                <a:gridCol w="1089859">
                  <a:extLst>
                    <a:ext uri="{9D8B030D-6E8A-4147-A177-3AD203B41FA5}">
                      <a16:colId xmlns:a16="http://schemas.microsoft.com/office/drawing/2014/main" val="3338907997"/>
                    </a:ext>
                  </a:extLst>
                </a:gridCol>
              </a:tblGrid>
              <a:tr h="468945">
                <a:tc>
                  <a:txBody>
                    <a:bodyPr/>
                    <a:lstStyle/>
                    <a:p>
                      <a:pPr algn="l" fontAlgn="ctr"/>
                      <a:r>
                        <a:rPr lang="en-US" sz="1600" b="1" i="0" u="none" strike="noStrike" dirty="0">
                          <a:solidFill>
                            <a:srgbClr val="000000"/>
                          </a:solidFill>
                          <a:effectLst/>
                          <a:latin typeface="Calibri" panose="020F0502020204030204" pitchFamily="34" charset="0"/>
                        </a:rPr>
                        <a:t>Price</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dirty="0">
                          <a:solidFill>
                            <a:srgbClr val="000000"/>
                          </a:solidFill>
                          <a:effectLst/>
                          <a:latin typeface="Calibri" panose="020F0502020204030204" pitchFamily="34" charset="0"/>
                        </a:rPr>
                        <a:t>Buyers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Quantity</a:t>
                      </a:r>
                      <a:r>
                        <a:rPr lang="en-US" sz="1600" b="0" i="0" u="none" strike="noStrike" dirty="0">
                          <a:solidFill>
                            <a:srgbClr val="000000"/>
                          </a:solidFill>
                          <a:effectLst/>
                          <a:latin typeface="Calibri" panose="020F0502020204030204" pitchFamily="34" charset="0"/>
                        </a:rPr>
                        <a:t> </a:t>
                      </a:r>
                      <a:r>
                        <a:rPr lang="en-US" sz="1600" b="1" i="0" u="none" strike="noStrike" dirty="0">
                          <a:solidFill>
                            <a:srgbClr val="000000"/>
                          </a:solidFill>
                          <a:effectLst/>
                          <a:latin typeface="Calibri" panose="020F0502020204030204" pitchFamily="34" charset="0"/>
                        </a:rPr>
                        <a:t>Demanded</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7315623"/>
                  </a:ext>
                </a:extLst>
              </a:tr>
              <a:tr h="304694">
                <a:tc>
                  <a:txBody>
                    <a:bodyPr/>
                    <a:lstStyle/>
                    <a:p>
                      <a:pPr algn="l" fontAlgn="b"/>
                      <a:r>
                        <a:rPr lang="en-US" sz="1600" b="0" i="0" u="none" strike="noStrike" dirty="0">
                          <a:solidFill>
                            <a:srgbClr val="000000"/>
                          </a:solidFill>
                          <a:effectLst/>
                          <a:latin typeface="Calibri" panose="020F0502020204030204" pitchFamily="34" charset="0"/>
                        </a:rPr>
                        <a:t>More than $100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600" b="0" i="0" u="none" strike="noStrike" dirty="0">
                          <a:solidFill>
                            <a:srgbClr val="000000"/>
                          </a:solidFill>
                          <a:effectLst/>
                          <a:latin typeface="Calibri" panose="020F0502020204030204" pitchFamily="34" charset="0"/>
                        </a:rPr>
                        <a:t>None</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t"/>
                      <a:r>
                        <a:rPr lang="en-US" sz="1600" b="0" i="0" u="none" strike="noStrike" dirty="0">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67413578"/>
                  </a:ext>
                </a:extLst>
              </a:tr>
              <a:tr h="304694">
                <a:tc>
                  <a:txBody>
                    <a:bodyPr/>
                    <a:lstStyle/>
                    <a:p>
                      <a:pPr algn="l" fontAlgn="b"/>
                      <a:r>
                        <a:rPr lang="en-US" sz="1600" b="0" i="0" u="none" strike="noStrike" dirty="0">
                          <a:solidFill>
                            <a:srgbClr val="000000"/>
                          </a:solidFill>
                          <a:effectLst/>
                          <a:latin typeface="Calibri" panose="020F0502020204030204" pitchFamily="34" charset="0"/>
                        </a:rPr>
                        <a:t>$80 to $100</a:t>
                      </a:r>
                    </a:p>
                  </a:txBody>
                  <a:tcPr marL="9525" marR="9525" marT="9525" marB="0">
                    <a:lnL>
                      <a:noFill/>
                    </a:lnL>
                    <a:lnR>
                      <a:noFill/>
                    </a:lnR>
                    <a:lnT>
                      <a:noFill/>
                    </a:lnT>
                    <a:lnB>
                      <a:noFill/>
                    </a:lnB>
                  </a:tcPr>
                </a:tc>
                <a:tc>
                  <a:txBody>
                    <a:bodyPr/>
                    <a:lstStyle/>
                    <a:p>
                      <a:pPr algn="l" fontAlgn="ctr"/>
                      <a:r>
                        <a:rPr lang="en-US" sz="1600" b="0" i="0" u="none" strike="noStrike" dirty="0">
                          <a:solidFill>
                            <a:srgbClr val="000000"/>
                          </a:solidFill>
                          <a:effectLst/>
                          <a:latin typeface="Calibri" panose="020F0502020204030204" pitchFamily="34" charset="0"/>
                        </a:rPr>
                        <a:t>Taylor</a:t>
                      </a:r>
                    </a:p>
                  </a:txBody>
                  <a:tcPr marL="9525" marR="9525" marT="9525" marB="0" anchor="ctr">
                    <a:lnL>
                      <a:noFill/>
                    </a:lnL>
                    <a:lnR>
                      <a:noFill/>
                    </a:lnR>
                    <a:lnT>
                      <a:noFill/>
                    </a:lnT>
                    <a:lnB>
                      <a:noFill/>
                    </a:lnB>
                  </a:tcPr>
                </a:tc>
                <a:tc>
                  <a:txBody>
                    <a:bodyPr/>
                    <a:lstStyle/>
                    <a:p>
                      <a:pPr algn="ctr" fontAlgn="t"/>
                      <a:r>
                        <a:rPr lang="en-US" sz="1600" b="0" i="0" u="none" strike="noStrike" dirty="0">
                          <a:solidFill>
                            <a:srgbClr val="000000"/>
                          </a:solidFill>
                          <a:effectLst/>
                          <a:latin typeface="Calibri" panose="020F0502020204030204" pitchFamily="34" charset="0"/>
                        </a:rPr>
                        <a:t>1</a:t>
                      </a:r>
                    </a:p>
                  </a:txBody>
                  <a:tcPr marL="9525" marR="9525" marT="9525" marB="0">
                    <a:lnL>
                      <a:noFill/>
                    </a:lnL>
                    <a:lnR>
                      <a:noFill/>
                    </a:lnR>
                    <a:lnT>
                      <a:noFill/>
                    </a:lnT>
                    <a:lnB>
                      <a:noFill/>
                    </a:lnB>
                  </a:tcPr>
                </a:tc>
                <a:extLst>
                  <a:ext uri="{0D108BD9-81ED-4DB2-BD59-A6C34878D82A}">
                    <a16:rowId xmlns:a16="http://schemas.microsoft.com/office/drawing/2014/main" val="3249243011"/>
                  </a:ext>
                </a:extLst>
              </a:tr>
              <a:tr h="304694">
                <a:tc>
                  <a:txBody>
                    <a:bodyPr/>
                    <a:lstStyle/>
                    <a:p>
                      <a:pPr algn="l" fontAlgn="b"/>
                      <a:r>
                        <a:rPr lang="en-US" sz="1600" b="0" i="0" u="none" strike="noStrike" dirty="0">
                          <a:solidFill>
                            <a:srgbClr val="000000"/>
                          </a:solidFill>
                          <a:effectLst/>
                          <a:latin typeface="Calibri" panose="020F0502020204030204" pitchFamily="34" charset="0"/>
                        </a:rPr>
                        <a:t>$70 to $80</a:t>
                      </a:r>
                    </a:p>
                  </a:txBody>
                  <a:tcPr marL="9525" marR="9525" marT="9525" marB="0">
                    <a:lnL>
                      <a:noFill/>
                    </a:lnL>
                    <a:lnR>
                      <a:noFill/>
                    </a:lnR>
                    <a:lnT>
                      <a:noFill/>
                    </a:lnT>
                    <a:lnB>
                      <a:noFill/>
                    </a:lnB>
                  </a:tcPr>
                </a:tc>
                <a:tc>
                  <a:txBody>
                    <a:bodyPr/>
                    <a:lstStyle/>
                    <a:p>
                      <a:pPr algn="l" fontAlgn="ctr"/>
                      <a:r>
                        <a:rPr lang="en-US" sz="1600" b="0" i="0" u="none" strike="noStrike" dirty="0">
                          <a:solidFill>
                            <a:srgbClr val="000000"/>
                          </a:solidFill>
                          <a:effectLst/>
                          <a:latin typeface="Calibri" panose="020F0502020204030204" pitchFamily="34" charset="0"/>
                        </a:rPr>
                        <a:t>Taylor, Carrie</a:t>
                      </a:r>
                    </a:p>
                  </a:txBody>
                  <a:tcPr marL="9525" marR="9525" marT="9525" marB="0" anchor="ctr">
                    <a:lnL>
                      <a:noFill/>
                    </a:lnL>
                    <a:lnR>
                      <a:noFill/>
                    </a:lnR>
                    <a:lnT>
                      <a:noFill/>
                    </a:lnT>
                    <a:lnB>
                      <a:noFill/>
                    </a:lnB>
                  </a:tcPr>
                </a:tc>
                <a:tc>
                  <a:txBody>
                    <a:bodyPr/>
                    <a:lstStyle/>
                    <a:p>
                      <a:pPr algn="ctr" fontAlgn="t"/>
                      <a:r>
                        <a:rPr lang="en-US" sz="1600" b="0" i="0" u="none" strike="noStrike" dirty="0">
                          <a:solidFill>
                            <a:srgbClr val="000000"/>
                          </a:solidFill>
                          <a:effectLst/>
                          <a:latin typeface="Calibri" panose="020F0502020204030204" pitchFamily="34" charset="0"/>
                        </a:rPr>
                        <a:t>2</a:t>
                      </a:r>
                    </a:p>
                  </a:txBody>
                  <a:tcPr marL="9525" marR="9525" marT="9525" marB="0">
                    <a:lnL>
                      <a:noFill/>
                    </a:lnL>
                    <a:lnR>
                      <a:noFill/>
                    </a:lnR>
                    <a:lnT>
                      <a:noFill/>
                    </a:lnT>
                    <a:lnB>
                      <a:noFill/>
                    </a:lnB>
                  </a:tcPr>
                </a:tc>
                <a:extLst>
                  <a:ext uri="{0D108BD9-81ED-4DB2-BD59-A6C34878D82A}">
                    <a16:rowId xmlns:a16="http://schemas.microsoft.com/office/drawing/2014/main" val="1096604573"/>
                  </a:ext>
                </a:extLst>
              </a:tr>
              <a:tr h="597935">
                <a:tc>
                  <a:txBody>
                    <a:bodyPr/>
                    <a:lstStyle/>
                    <a:p>
                      <a:pPr algn="l" fontAlgn="b"/>
                      <a:r>
                        <a:rPr lang="en-US" sz="1600" b="0" i="0" u="none" strike="noStrike" dirty="0">
                          <a:solidFill>
                            <a:srgbClr val="000000"/>
                          </a:solidFill>
                          <a:effectLst/>
                          <a:latin typeface="Calibri" panose="020F0502020204030204" pitchFamily="34" charset="0"/>
                        </a:rPr>
                        <a:t>$50</a:t>
                      </a:r>
                      <a:r>
                        <a:rPr lang="en-US" sz="1600" b="0" i="0" u="none" strike="noStrike" baseline="0" dirty="0">
                          <a:solidFill>
                            <a:srgbClr val="000000"/>
                          </a:solidFill>
                          <a:effectLst/>
                          <a:latin typeface="Calibri" panose="020F0502020204030204" pitchFamily="34" charset="0"/>
                        </a:rPr>
                        <a:t> to $70</a:t>
                      </a:r>
                      <a:endParaRPr lang="en-US" sz="16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tcPr>
                </a:tc>
                <a:tc>
                  <a:txBody>
                    <a:bodyPr/>
                    <a:lstStyle/>
                    <a:p>
                      <a:pPr algn="l" fontAlgn="ctr"/>
                      <a:r>
                        <a:rPr lang="en-US" sz="1600" b="0" i="0" u="none" strike="noStrike" dirty="0">
                          <a:solidFill>
                            <a:srgbClr val="000000"/>
                          </a:solidFill>
                          <a:effectLst/>
                          <a:latin typeface="Calibri" panose="020F0502020204030204" pitchFamily="34" charset="0"/>
                        </a:rPr>
                        <a:t>Taylor, Carrie, Rihanna</a:t>
                      </a:r>
                    </a:p>
                  </a:txBody>
                  <a:tcPr marL="9525" marR="9525" marT="9525" marB="0" anchor="ctr">
                    <a:lnL>
                      <a:noFill/>
                    </a:lnL>
                    <a:lnR>
                      <a:noFill/>
                    </a:lnR>
                    <a:lnT>
                      <a:noFill/>
                    </a:lnT>
                    <a:lnB>
                      <a:noFill/>
                    </a:lnB>
                  </a:tcPr>
                </a:tc>
                <a:tc>
                  <a:txBody>
                    <a:bodyPr/>
                    <a:lstStyle/>
                    <a:p>
                      <a:pPr algn="ctr" fontAlgn="t"/>
                      <a:r>
                        <a:rPr lang="en-US" sz="1600" b="0" i="0" u="none" strike="noStrike" dirty="0">
                          <a:solidFill>
                            <a:srgbClr val="000000"/>
                          </a:solidFill>
                          <a:effectLst/>
                          <a:latin typeface="Calibri" panose="020F0502020204030204" pitchFamily="34" charset="0"/>
                        </a:rPr>
                        <a:t>3</a:t>
                      </a:r>
                    </a:p>
                  </a:txBody>
                  <a:tcPr marL="9525" marR="9525" marT="9525" marB="0">
                    <a:lnL>
                      <a:noFill/>
                    </a:lnL>
                    <a:lnR>
                      <a:noFill/>
                    </a:lnR>
                    <a:lnT>
                      <a:noFill/>
                    </a:lnT>
                    <a:lnB>
                      <a:noFill/>
                    </a:lnB>
                  </a:tcPr>
                </a:tc>
                <a:extLst>
                  <a:ext uri="{0D108BD9-81ED-4DB2-BD59-A6C34878D82A}">
                    <a16:rowId xmlns:a16="http://schemas.microsoft.com/office/drawing/2014/main" val="1409924151"/>
                  </a:ext>
                </a:extLst>
              </a:tr>
              <a:tr h="597935">
                <a:tc>
                  <a:txBody>
                    <a:bodyPr/>
                    <a:lstStyle/>
                    <a:p>
                      <a:pPr algn="l" fontAlgn="b"/>
                      <a:r>
                        <a:rPr lang="en-US" sz="1600" b="0" i="0" u="none" strike="noStrike" dirty="0">
                          <a:solidFill>
                            <a:srgbClr val="000000"/>
                          </a:solidFill>
                          <a:effectLst/>
                          <a:latin typeface="Calibri" panose="020F0502020204030204" pitchFamily="34" charset="0"/>
                        </a:rPr>
                        <a:t>$50 or less</a:t>
                      </a:r>
                    </a:p>
                  </a:txBody>
                  <a:tcPr marL="9525" marR="9525" marT="9525" marB="0">
                    <a:lnL>
                      <a:noFill/>
                    </a:lnL>
                    <a:lnR>
                      <a:noFill/>
                    </a:lnR>
                    <a:lnT>
                      <a:noFill/>
                    </a:lnT>
                    <a:lnB>
                      <a:noFill/>
                    </a:lnB>
                  </a:tcPr>
                </a:tc>
                <a:tc>
                  <a:txBody>
                    <a:bodyPr/>
                    <a:lstStyle/>
                    <a:p>
                      <a:pPr algn="l" fontAlgn="ctr"/>
                      <a:r>
                        <a:rPr lang="en-US" sz="1600" b="0" i="0" u="none" strike="noStrike" dirty="0">
                          <a:solidFill>
                            <a:srgbClr val="000000"/>
                          </a:solidFill>
                          <a:effectLst/>
                          <a:latin typeface="Calibri" panose="020F0502020204030204" pitchFamily="34" charset="0"/>
                        </a:rPr>
                        <a:t>Taylor,</a:t>
                      </a:r>
                      <a:r>
                        <a:rPr lang="en-US" sz="1600" b="0" i="0" u="none" strike="noStrike" baseline="0" dirty="0">
                          <a:solidFill>
                            <a:srgbClr val="000000"/>
                          </a:solidFill>
                          <a:effectLst/>
                          <a:latin typeface="Calibri" panose="020F0502020204030204" pitchFamily="34" charset="0"/>
                        </a:rPr>
                        <a:t> Carrie, Rihanna, Gaga</a:t>
                      </a:r>
                      <a:endParaRPr lang="en-U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t"/>
                      <a:r>
                        <a:rPr lang="en-US" sz="1600" b="0" i="0" u="none" strike="noStrike" dirty="0">
                          <a:solidFill>
                            <a:srgbClr val="000000"/>
                          </a:solidFill>
                          <a:effectLst/>
                          <a:latin typeface="Calibri" panose="020F0502020204030204" pitchFamily="34" charset="0"/>
                        </a:rPr>
                        <a:t>4</a:t>
                      </a:r>
                    </a:p>
                  </a:txBody>
                  <a:tcPr marL="9525" marR="9525" marT="9525" marB="0">
                    <a:lnL>
                      <a:noFill/>
                    </a:lnL>
                    <a:lnR>
                      <a:noFill/>
                    </a:lnR>
                    <a:lnT>
                      <a:noFill/>
                    </a:lnT>
                    <a:lnB>
                      <a:noFill/>
                    </a:lnB>
                  </a:tcPr>
                </a:tc>
                <a:extLst>
                  <a:ext uri="{0D108BD9-81ED-4DB2-BD59-A6C34878D82A}">
                    <a16:rowId xmlns:a16="http://schemas.microsoft.com/office/drawing/2014/main" val="2324753088"/>
                  </a:ext>
                </a:extLst>
              </a:tr>
            </a:tbl>
          </a:graphicData>
        </a:graphic>
      </p:graphicFrame>
      <p:pic>
        <p:nvPicPr>
          <p:cNvPr id="4" name="Picture 3" descr="A line graph with Quantity of albums from 0 to 4 on the x axis and Price of albums from $0 to $100 on the y axis. The line graph follows a step wise manner. The price is $100 from a quantity of 0 to 1, the price is $80 from a quantity of 1 to 2, the price is $70 from a quantity of 2 to 3, and a price of $50 from quantity of 3 to 4. At a quantity of 4, the price of albums drops to $0. There are four people and their willingness to pay is labeled. Taylor’s willingness to pay is at $100, Carrie’s willingness to pay is at $80, Rihanna’s willingness to pay is at $70, and Gaga’s willingness to pay is at $50. "/>
          <p:cNvPicPr>
            <a:picLocks noChangeAspect="1"/>
          </p:cNvPicPr>
          <p:nvPr/>
        </p:nvPicPr>
        <p:blipFill>
          <a:blip r:embed="rId2"/>
          <a:stretch>
            <a:fillRect/>
          </a:stretch>
        </p:blipFill>
        <p:spPr>
          <a:xfrm>
            <a:off x="4732382" y="893348"/>
            <a:ext cx="4186238" cy="4171260"/>
          </a:xfrm>
          <a:prstGeom prst="rect">
            <a:avLst/>
          </a:prstGeom>
        </p:spPr>
      </p:pic>
      <p:sp>
        <p:nvSpPr>
          <p:cNvPr id="14339"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9"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DE974134-112A-4A90-88D8-AEF22864DE16}" type="slidenum">
              <a:rPr lang="en-US" altLang="en-US" smtClean="0">
                <a:solidFill>
                  <a:srgbClr val="002060"/>
                </a:solidFill>
              </a:rPr>
              <a:pPr algn="ctr" eaLnBrk="1" hangingPunct="1"/>
              <a:t>6</a:t>
            </a:fld>
            <a:endParaRPr lang="en-US" altLang="en-US" dirty="0">
              <a:solidFill>
                <a:srgbClr val="002060"/>
              </a:solidFill>
            </a:endParaRPr>
          </a:p>
        </p:txBody>
      </p:sp>
    </p:spTree>
    <p:extLst>
      <p:ext uri="{BB962C8B-B14F-4D97-AF65-F5344CB8AC3E}">
        <p14:creationId xmlns:p14="http://schemas.microsoft.com/office/powerpoint/2010/main" val="1774250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49338" y="101600"/>
            <a:ext cx="8094662" cy="860425"/>
          </a:xfrm>
        </p:spPr>
        <p:txBody>
          <a:bodyPr wrap="square" anchor="t"/>
          <a:lstStyle/>
          <a:p>
            <a:r>
              <a:rPr lang="en-US" altLang="en-US" dirty="0"/>
              <a:t>Consumer Surplus, Part 4</a:t>
            </a:r>
          </a:p>
        </p:txBody>
      </p:sp>
      <p:sp>
        <p:nvSpPr>
          <p:cNvPr id="15363" name="Content Placeholder 2"/>
          <p:cNvSpPr>
            <a:spLocks noGrp="1"/>
          </p:cNvSpPr>
          <p:nvPr>
            <p:ph idx="1"/>
          </p:nvPr>
        </p:nvSpPr>
        <p:spPr>
          <a:xfrm>
            <a:off x="277813" y="1025525"/>
            <a:ext cx="8588375" cy="4918075"/>
          </a:xfrm>
        </p:spPr>
        <p:txBody>
          <a:bodyPr/>
          <a:lstStyle/>
          <a:p>
            <a:r>
              <a:rPr lang="en-US" altLang="en-US" dirty="0"/>
              <a:t>At any quantity, the price given by the demand curve</a:t>
            </a:r>
          </a:p>
          <a:p>
            <a:pPr lvl="1"/>
            <a:r>
              <a:rPr lang="en-US" altLang="en-US" dirty="0"/>
              <a:t>Shows the willingness to pay of the </a:t>
            </a:r>
            <a:r>
              <a:rPr lang="en-US" altLang="en-US" i="1" dirty="0"/>
              <a:t>marginal buyer</a:t>
            </a:r>
          </a:p>
          <a:p>
            <a:pPr lvl="2"/>
            <a:r>
              <a:rPr lang="en-US" altLang="en-US" dirty="0"/>
              <a:t>The buyer who would leave the market first if the price were any higher</a:t>
            </a:r>
          </a:p>
          <a:p>
            <a:r>
              <a:rPr lang="en-US" altLang="en-US" sz="3600" dirty="0"/>
              <a:t>Consumer surplus in a market</a:t>
            </a:r>
          </a:p>
          <a:p>
            <a:pPr lvl="1"/>
            <a:r>
              <a:rPr lang="en-US" altLang="en-US" dirty="0"/>
              <a:t>Area below the demand curve and above </a:t>
            </a:r>
            <a:r>
              <a:rPr lang="en-US" altLang="en-US"/>
              <a:t>the price</a:t>
            </a:r>
            <a:endParaRPr lang="en-US" altLang="en-US" dirty="0"/>
          </a:p>
        </p:txBody>
      </p:sp>
      <p:sp>
        <p:nvSpPr>
          <p:cNvPr id="153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536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C740338-EA6F-446F-B047-40388AFB307A}" type="slidenum">
              <a:rPr lang="en-US" altLang="en-US" sz="1200" smtClean="0">
                <a:solidFill>
                  <a:srgbClr val="002060"/>
                </a:solidFill>
              </a:rPr>
              <a:pPr algn="ctr" eaLnBrk="1" hangingPunct="1"/>
              <a:t>7</a:t>
            </a:fld>
            <a:endParaRPr lang="en-US" altLang="en-US" sz="1200" dirty="0">
              <a:solidFill>
                <a:srgbClr val="002060"/>
              </a:solidFill>
            </a:endParaRPr>
          </a:p>
        </p:txBody>
      </p:sp>
    </p:spTree>
    <p:extLst>
      <p:ext uri="{BB962C8B-B14F-4D97-AF65-F5344CB8AC3E}">
        <p14:creationId xmlns:p14="http://schemas.microsoft.com/office/powerpoint/2010/main" val="65837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09550" y="0"/>
            <a:ext cx="8770938" cy="896938"/>
          </a:xfrm>
        </p:spPr>
        <p:txBody>
          <a:bodyPr/>
          <a:lstStyle/>
          <a:p>
            <a:r>
              <a:rPr lang="en-US" altLang="en-US" dirty="0"/>
              <a:t>Figure 2</a:t>
            </a:r>
            <a:r>
              <a:rPr lang="en-US" altLang="en-US" sz="2800" dirty="0"/>
              <a:t>	Measuring Consumer Surplus with the 			Demand Curve</a:t>
            </a:r>
          </a:p>
        </p:txBody>
      </p:sp>
      <p:sp>
        <p:nvSpPr>
          <p:cNvPr id="3" name="Text Placeholder 2"/>
          <p:cNvSpPr>
            <a:spLocks noGrp="1"/>
          </p:cNvSpPr>
          <p:nvPr>
            <p:ph type="body" sz="quarter" idx="12"/>
          </p:nvPr>
        </p:nvSpPr>
        <p:spPr>
          <a:xfrm>
            <a:off x="236612" y="5551635"/>
            <a:ext cx="8423860" cy="724282"/>
          </a:xfrm>
        </p:spPr>
        <p:txBody>
          <a:bodyPr/>
          <a:lstStyle/>
          <a:p>
            <a:r>
              <a:rPr lang="en-US" dirty="0"/>
              <a:t>In panel (a), the price of the good is $80 and the consumer surplus is $20.</a:t>
            </a:r>
          </a:p>
          <a:p>
            <a:r>
              <a:rPr lang="en-US" dirty="0"/>
              <a:t>In panel (b), the price of the good is $70 and the consumer surplus is $40.</a:t>
            </a:r>
          </a:p>
        </p:txBody>
      </p:sp>
      <p:pic>
        <p:nvPicPr>
          <p:cNvPr id="4" name="Picture 3" descr="A line graph with Quantity of albums from 0 to 4 on the x axis and Price of albums from $0 to $100 on the y axis. The line graph follows a step wise manner. The price is $100 from a quantity of 0 to 1, the price is $80 from a quantity of 1 to 2, the price is $70 from a quantity of 2 to 3, and a price of $50 from quantity of 3 to 4. At a quantity of 4, the price of albums drops to $0. When the price is set at $80, Taylor's consumer surplus is $20, because she was willing to pay $100. "/>
          <p:cNvPicPr>
            <a:picLocks noChangeAspect="1"/>
          </p:cNvPicPr>
          <p:nvPr/>
        </p:nvPicPr>
        <p:blipFill>
          <a:blip r:embed="rId2"/>
          <a:stretch>
            <a:fillRect/>
          </a:stretch>
        </p:blipFill>
        <p:spPr>
          <a:xfrm>
            <a:off x="832615" y="1219200"/>
            <a:ext cx="3475066" cy="3762375"/>
          </a:xfrm>
          <a:prstGeom prst="rect">
            <a:avLst/>
          </a:prstGeom>
        </p:spPr>
      </p:pic>
      <p:pic>
        <p:nvPicPr>
          <p:cNvPr id="5" name="Picture 4" descr="A line graph with Quantity of albums from 0 to 4 on the x axis and Price of albums from $0 to $100 on the y axis. The line graph follows a step wise manner. The price is $100 from a quantity of 0 to 1, the price is $80 from a quantity of 1 to 2, the price is $70 from a quantity of 2 to 3, and a price of $50 from quantity of 3 to 4. At a quantity of 4, the price of albums drops to $0. When the price is set at $70, the total consumer surplus is $40. It is the sum of Taylor's new consumer surplus of $30 and Carrie's consumer surplus of $10. "/>
          <p:cNvPicPr>
            <a:picLocks noChangeAspect="1"/>
          </p:cNvPicPr>
          <p:nvPr/>
        </p:nvPicPr>
        <p:blipFill>
          <a:blip r:embed="rId3"/>
          <a:stretch>
            <a:fillRect/>
          </a:stretch>
        </p:blipFill>
        <p:spPr>
          <a:xfrm>
            <a:off x="4648200" y="1128704"/>
            <a:ext cx="3786202" cy="3943365"/>
          </a:xfrm>
          <a:prstGeom prst="rect">
            <a:avLst/>
          </a:prstGeom>
        </p:spPr>
      </p:pic>
      <p:sp>
        <p:nvSpPr>
          <p:cNvPr id="16387"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6409" name="Slide Number Placeholder 2"/>
          <p:cNvSpPr>
            <a:spLocks noGrp="1"/>
          </p:cNvSpPr>
          <p:nvPr>
            <p:ph type="sldNum" sz="quarter" idx="13"/>
          </p:nvPr>
        </p:nvSpPr>
        <p:spPr>
          <a:xfrm>
            <a:off x="8763000" y="6473825"/>
            <a:ext cx="3762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3C0FFBB0-0EEE-4404-9F2D-D1C4BEFD9F39}" type="slidenum">
              <a:rPr lang="en-US" altLang="en-US" smtClean="0">
                <a:solidFill>
                  <a:srgbClr val="002060"/>
                </a:solidFill>
              </a:rPr>
              <a:pPr algn="ctr" eaLnBrk="1" hangingPunct="1"/>
              <a:t>8</a:t>
            </a:fld>
            <a:endParaRPr lang="en-US" altLang="en-US" dirty="0">
              <a:solidFill>
                <a:srgbClr val="002060"/>
              </a:solidFill>
            </a:endParaRPr>
          </a:p>
        </p:txBody>
      </p:sp>
    </p:spTree>
    <p:extLst>
      <p:ext uri="{BB962C8B-B14F-4D97-AF65-F5344CB8AC3E}">
        <p14:creationId xmlns:p14="http://schemas.microsoft.com/office/powerpoint/2010/main" val="72352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049338" y="101600"/>
            <a:ext cx="8094662" cy="860425"/>
          </a:xfrm>
        </p:spPr>
        <p:txBody>
          <a:bodyPr wrap="square" anchor="t"/>
          <a:lstStyle/>
          <a:p>
            <a:r>
              <a:rPr lang="en-US" altLang="en-US" dirty="0"/>
              <a:t>Consumer Surplus, Part 5</a:t>
            </a:r>
          </a:p>
        </p:txBody>
      </p:sp>
      <p:sp>
        <p:nvSpPr>
          <p:cNvPr id="17411" name="Content Placeholder 2"/>
          <p:cNvSpPr>
            <a:spLocks noGrp="1"/>
          </p:cNvSpPr>
          <p:nvPr>
            <p:ph idx="1"/>
          </p:nvPr>
        </p:nvSpPr>
        <p:spPr>
          <a:xfrm>
            <a:off x="277813" y="1025525"/>
            <a:ext cx="8588375" cy="4765675"/>
          </a:xfrm>
        </p:spPr>
        <p:txBody>
          <a:bodyPr/>
          <a:lstStyle/>
          <a:p>
            <a:r>
              <a:rPr lang="en-US" altLang="en-US" dirty="0"/>
              <a:t>A lower price raises consumer surplus </a:t>
            </a:r>
          </a:p>
          <a:p>
            <a:pPr marL="971550" lvl="1" indent="-514350">
              <a:buFont typeface="Arial" charset="0"/>
              <a:buAutoNum type="arabicPeriod"/>
            </a:pPr>
            <a:r>
              <a:rPr lang="en-US" altLang="en-US" dirty="0"/>
              <a:t>Existing buyers: increase in consumer surplus  </a:t>
            </a:r>
          </a:p>
          <a:p>
            <a:pPr lvl="2"/>
            <a:r>
              <a:rPr lang="en-US" altLang="en-US" dirty="0"/>
              <a:t>Buyers who were already buying the good at the higher price are better off because they now pay less</a:t>
            </a:r>
          </a:p>
          <a:p>
            <a:pPr marL="971550" lvl="1" indent="-514350">
              <a:buFont typeface="Arial" charset="0"/>
              <a:buAutoNum type="arabicPeriod"/>
            </a:pPr>
            <a:r>
              <a:rPr lang="en-US" altLang="en-US" dirty="0"/>
              <a:t>New buyers enter the market: increase in consumer surplus </a:t>
            </a:r>
          </a:p>
          <a:p>
            <a:pPr lvl="2"/>
            <a:r>
              <a:rPr lang="en-US" altLang="en-US" dirty="0"/>
              <a:t>Willing to buy the good at the lower price</a:t>
            </a:r>
          </a:p>
        </p:txBody>
      </p:sp>
      <p:sp>
        <p:nvSpPr>
          <p:cNvPr id="174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7413"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52EBA04-45C1-465A-AE44-3FA9BD692F13}" type="slidenum">
              <a:rPr lang="en-US" altLang="en-US" sz="1200" smtClean="0">
                <a:solidFill>
                  <a:srgbClr val="002060"/>
                </a:solidFill>
              </a:rPr>
              <a:pPr algn="ctr" eaLnBrk="1" hangingPunct="1"/>
              <a:t>9</a:t>
            </a:fld>
            <a:endParaRPr lang="en-US" altLang="en-US" sz="1200" dirty="0">
              <a:solidFill>
                <a:srgbClr val="002060"/>
              </a:solidFill>
            </a:endParaRPr>
          </a:p>
        </p:txBody>
      </p:sp>
    </p:spTree>
    <p:extLst>
      <p:ext uri="{BB962C8B-B14F-4D97-AF65-F5344CB8AC3E}">
        <p14:creationId xmlns:p14="http://schemas.microsoft.com/office/powerpoint/2010/main" val="3794038415"/>
      </p:ext>
    </p:extLst>
  </p:cSld>
  <p:clrMapOvr>
    <a:masterClrMapping/>
  </p:clrMapOvr>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8142</TotalTime>
  <Words>4329</Words>
  <Application>Microsoft Office PowerPoint</Application>
  <PresentationFormat>On-screen Show (4:3)</PresentationFormat>
  <Paragraphs>349</Paragraphs>
  <Slides>40</Slides>
  <Notes>1</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40</vt:i4>
      </vt:variant>
    </vt:vector>
  </HeadingPairs>
  <TitlesOfParts>
    <vt:vector size="57" baseType="lpstr">
      <vt:lpstr>Arial</vt:lpstr>
      <vt:lpstr>Arial Narrow</vt:lpstr>
      <vt:lpstr>Calibri</vt:lpstr>
      <vt:lpstr>Cambria</vt:lpstr>
      <vt:lpstr>Cambria Math</vt:lpstr>
      <vt:lpstr>Sabon-Bold</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Consumers, Producers, and the Efficiency of Markets</vt:lpstr>
      <vt:lpstr>Consumer Surplus, Part 1</vt:lpstr>
      <vt:lpstr>Consumer Surplus, Part 2</vt:lpstr>
      <vt:lpstr>Table 1 Four Possible Buyers’ Willingness to Pay</vt:lpstr>
      <vt:lpstr>Consumer Surplus, Part 3</vt:lpstr>
      <vt:lpstr>Figure 1 The Demand Schedule and the Demand   Curve</vt:lpstr>
      <vt:lpstr>Consumer Surplus, Part 4</vt:lpstr>
      <vt:lpstr>Figure 2 Measuring Consumer Surplus with the    Demand Curve</vt:lpstr>
      <vt:lpstr>Consumer Surplus, Part 5</vt:lpstr>
      <vt:lpstr>Figure 3 How Price Affects Consumer Surplus</vt:lpstr>
      <vt:lpstr>Consumer Surplus, Part 6</vt:lpstr>
      <vt:lpstr>Producer Surplus, Part 1</vt:lpstr>
      <vt:lpstr>Table 2 The Costs of Four Possible Sellers</vt:lpstr>
      <vt:lpstr>Producer Surplus, Part 2</vt:lpstr>
      <vt:lpstr>Figure 4 The Supply Schedule and Supply Curve</vt:lpstr>
      <vt:lpstr>Producer Surplus, Part 3</vt:lpstr>
      <vt:lpstr>Figure 5 Measuring Producer Surplus with the    Supply Curve</vt:lpstr>
      <vt:lpstr>Producer Surplus, Part 4</vt:lpstr>
      <vt:lpstr>Figure 6 How Price Affects Producer Surplus</vt:lpstr>
      <vt:lpstr>Market Efficiency, Part 1</vt:lpstr>
      <vt:lpstr>Market Efficiency, Part 2</vt:lpstr>
      <vt:lpstr>Market Efficiency, Part 3</vt:lpstr>
      <vt:lpstr>Market Efficiency, Part 4</vt:lpstr>
      <vt:lpstr>Market Efficiency, Part 5</vt:lpstr>
      <vt:lpstr>Figure 7 Consumer and Producer Surplus in the    Market Equilibrium</vt:lpstr>
      <vt:lpstr>Market Efficiency, Part 6</vt:lpstr>
      <vt:lpstr>Market Efficiency, Part 7</vt:lpstr>
      <vt:lpstr>Figure 8 The Efficiency of the Equilibrium Quantity</vt:lpstr>
      <vt:lpstr>Market Efficiency, Part 8</vt:lpstr>
      <vt:lpstr>ASK THE EXPERTS</vt:lpstr>
      <vt:lpstr>Should there be a market for organs? Part 1</vt:lpstr>
      <vt:lpstr>Should there be a market for organs? Part 2</vt:lpstr>
      <vt:lpstr>Should there be a market for organs? Part 3</vt:lpstr>
      <vt:lpstr>Should there be a market for organs? Part 4</vt:lpstr>
      <vt:lpstr>Should there be a market for organs? Part 5</vt:lpstr>
      <vt:lpstr>Should there be a market for organs? Part 6</vt:lpstr>
      <vt:lpstr>Market Efficiency &amp; Market Failure, Part 1</vt:lpstr>
      <vt:lpstr>Market Efficiency &amp; Market Failure, Part 2</vt:lpstr>
      <vt:lpstr>Market Efficiency &amp; Market Failure, Part 3</vt:lpstr>
      <vt:lpstr>Market Efficiency &amp; Market Failure, Part 4</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279</cp:revision>
  <dcterms:created xsi:type="dcterms:W3CDTF">2016-03-16T19:41:09Z</dcterms:created>
  <dcterms:modified xsi:type="dcterms:W3CDTF">2018-05-03T19:59:06Z</dcterms:modified>
</cp:coreProperties>
</file>