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 id="2147483682" r:id="rId10"/>
  </p:sldMasterIdLst>
  <p:notesMasterIdLst>
    <p:notesMasterId r:id="rId40"/>
  </p:notesMasterIdLst>
  <p:sldIdLst>
    <p:sldId id="378" r:id="rId11"/>
    <p:sldId id="349" r:id="rId12"/>
    <p:sldId id="350" r:id="rId13"/>
    <p:sldId id="375"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6" r:id="rId35"/>
    <p:sldId id="371" r:id="rId36"/>
    <p:sldId id="372" r:id="rId37"/>
    <p:sldId id="373" r:id="rId38"/>
    <p:sldId id="37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4FD"/>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13" autoAdjust="0"/>
    <p:restoredTop sz="93933" autoAdjust="0"/>
  </p:normalViewPr>
  <p:slideViewPr>
    <p:cSldViewPr>
      <p:cViewPr varScale="1">
        <p:scale>
          <a:sx n="107" d="100"/>
          <a:sy n="107" d="100"/>
        </p:scale>
        <p:origin x="2286"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F6792-DBE1-4461-97FA-F85A7B48814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8463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3348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782050" cy="533400"/>
          </a:xfrm>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 name="Text Placeholder 5"/>
          <p:cNvSpPr>
            <a:spLocks noGrp="1"/>
          </p:cNvSpPr>
          <p:nvPr>
            <p:ph type="body" sz="quarter" idx="17" hasCustomPrompt="1"/>
          </p:nvPr>
        </p:nvSpPr>
        <p:spPr>
          <a:xfrm>
            <a:off x="685800" y="898525"/>
            <a:ext cx="3365500" cy="4826000"/>
          </a:xfrm>
        </p:spPr>
        <p:txBody>
          <a:bodyPr/>
          <a:lstStyle>
            <a:lvl1pPr marL="0" indent="0" algn="l">
              <a:spcBef>
                <a:spcPts val="0"/>
              </a:spcBef>
              <a:defRPr sz="1600"/>
            </a:lvl1pPr>
          </a:lstStyle>
          <a:p>
            <a:pPr lvl="0"/>
            <a:r>
              <a:rPr lang="en-US" dirty="0"/>
              <a:t>Click to edit Master text styles </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0.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211225082"/>
      </p:ext>
    </p:extLst>
  </p:cSld>
  <p:clrMap bg1="lt1" tx1="dk1" bg2="lt2" tx2="dk2" accent1="accent1" accent2="accent2" accent3="accent3" accent4="accent4" accent5="accent5" accent6="accent6" hlink="hlink" folHlink="folHlink"/>
  <p:sldLayoutIdLst>
    <p:sldLayoutId id="2147483683"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3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algn="ctr">
              <a:spcBef>
                <a:spcPct val="20000"/>
              </a:spcBef>
              <a:defRPr/>
            </a:pP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Application: International Trade</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9</a:t>
            </a:r>
          </a:p>
        </p:txBody>
      </p:sp>
      <p:sp>
        <p:nvSpPr>
          <p:cNvPr id="5" name="Footer Placeholder 4"/>
          <p:cNvSpPr>
            <a:spLocks noGrp="1"/>
          </p:cNvSpPr>
          <p:nvPr>
            <p:ph type="ftr" sz="quarter" idx="15"/>
          </p:nvPr>
        </p:nvSpPr>
        <p:spPr>
          <a:xfrm>
            <a:off x="0" y="6400800"/>
            <a:ext cx="8458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Arial" pitchFamily="34"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BCAE2A-3771-4BE5-9C85-74C66AABFB75}" type="slidenum">
              <a:rPr kumimoji="0" lang="en-US" sz="12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370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447800" y="228600"/>
            <a:ext cx="7696200" cy="762000"/>
          </a:xfrm>
        </p:spPr>
        <p:txBody>
          <a:bodyPr wrap="square" anchor="t"/>
          <a:lstStyle/>
          <a:p>
            <a:r>
              <a:rPr lang="en-US" altLang="en-US" sz="3300" dirty="0"/>
              <a:t>Winners and Losers from Trade Part 2</a:t>
            </a:r>
          </a:p>
        </p:txBody>
      </p:sp>
      <p:sp>
        <p:nvSpPr>
          <p:cNvPr id="17411" name="Content Placeholder 2"/>
          <p:cNvSpPr>
            <a:spLocks noGrp="1"/>
          </p:cNvSpPr>
          <p:nvPr>
            <p:ph idx="1"/>
          </p:nvPr>
        </p:nvSpPr>
        <p:spPr>
          <a:xfrm>
            <a:off x="228600" y="1143000"/>
            <a:ext cx="8485187" cy="4537075"/>
          </a:xfrm>
        </p:spPr>
        <p:txBody>
          <a:bodyPr/>
          <a:lstStyle/>
          <a:p>
            <a:r>
              <a:rPr lang="en-US" altLang="en-US" dirty="0"/>
              <a:t>Exporting country</a:t>
            </a:r>
          </a:p>
          <a:p>
            <a:pPr lvl="1"/>
            <a:r>
              <a:rPr lang="en-US" altLang="en-US" dirty="0"/>
              <a:t>Before international trade</a:t>
            </a:r>
          </a:p>
          <a:p>
            <a:pPr lvl="2"/>
            <a:r>
              <a:rPr lang="en-US" altLang="en-US" dirty="0"/>
              <a:t>Consumer surplus</a:t>
            </a:r>
          </a:p>
          <a:p>
            <a:pPr lvl="2"/>
            <a:r>
              <a:rPr lang="en-US" altLang="en-US" dirty="0"/>
              <a:t>Producer surplus</a:t>
            </a:r>
          </a:p>
          <a:p>
            <a:pPr lvl="1"/>
            <a:r>
              <a:rPr lang="en-US" altLang="en-US" dirty="0"/>
              <a:t>With international trade</a:t>
            </a:r>
          </a:p>
          <a:p>
            <a:pPr lvl="2"/>
            <a:r>
              <a:rPr lang="en-US" altLang="en-US" dirty="0"/>
              <a:t>Smaller consumer surplus</a:t>
            </a:r>
          </a:p>
          <a:p>
            <a:pPr lvl="2"/>
            <a:r>
              <a:rPr lang="en-US" altLang="en-US" dirty="0"/>
              <a:t>Higher producer surplus</a:t>
            </a:r>
          </a:p>
          <a:p>
            <a:pPr lvl="2"/>
            <a:r>
              <a:rPr lang="en-US" altLang="en-US" dirty="0"/>
              <a:t>Higher total surplus</a:t>
            </a:r>
          </a:p>
        </p:txBody>
      </p:sp>
      <p:sp>
        <p:nvSpPr>
          <p:cNvPr id="17412" name="Footer Placeholder 4"/>
          <p:cNvSpPr>
            <a:spLocks noGrp="1"/>
          </p:cNvSpPr>
          <p:nvPr>
            <p:ph type="ftr" sz="quarter" idx="11"/>
          </p:nvPr>
        </p:nvSpPr>
        <p:spPr bwMode="auto">
          <a:xfrm>
            <a:off x="0" y="6359857"/>
            <a:ext cx="8588375"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017660E-3135-4EF6-8FC3-9270926623F4}" type="slidenum">
              <a:rPr lang="en-US" altLang="en-US" sz="1200" smtClean="0">
                <a:solidFill>
                  <a:srgbClr val="002060"/>
                </a:solidFill>
              </a:rPr>
              <a:pPr algn="ctr" eaLnBrk="1" hangingPunct="1"/>
              <a:t>10</a:t>
            </a:fld>
            <a:endParaRPr lang="en-US" altLang="en-US" sz="1200">
              <a:solidFill>
                <a:srgbClr val="002060"/>
              </a:solidFill>
            </a:endParaRPr>
          </a:p>
        </p:txBody>
      </p:sp>
    </p:spTree>
    <p:extLst>
      <p:ext uri="{BB962C8B-B14F-4D97-AF65-F5344CB8AC3E}">
        <p14:creationId xmlns:p14="http://schemas.microsoft.com/office/powerpoint/2010/main" val="350120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71600" y="228600"/>
            <a:ext cx="7767638" cy="767862"/>
          </a:xfrm>
        </p:spPr>
        <p:txBody>
          <a:bodyPr wrap="square" anchor="t"/>
          <a:lstStyle/>
          <a:p>
            <a:r>
              <a:rPr lang="en-US" altLang="en-US" sz="3300" dirty="0"/>
              <a:t>Winners and Losers from Trade Part 3</a:t>
            </a:r>
          </a:p>
        </p:txBody>
      </p:sp>
      <p:sp>
        <p:nvSpPr>
          <p:cNvPr id="18435" name="Content Placeholder 2"/>
          <p:cNvSpPr>
            <a:spLocks noGrp="1"/>
          </p:cNvSpPr>
          <p:nvPr>
            <p:ph idx="1"/>
          </p:nvPr>
        </p:nvSpPr>
        <p:spPr>
          <a:xfrm>
            <a:off x="304800" y="1295400"/>
            <a:ext cx="8561387" cy="4232275"/>
          </a:xfrm>
        </p:spPr>
        <p:txBody>
          <a:bodyPr/>
          <a:lstStyle/>
          <a:p>
            <a:r>
              <a:rPr lang="en-US" altLang="en-US" dirty="0"/>
              <a:t>Exporting country, with international trade</a:t>
            </a:r>
          </a:p>
          <a:p>
            <a:pPr lvl="1"/>
            <a:r>
              <a:rPr lang="en-US" altLang="en-US" dirty="0"/>
              <a:t>Domestic producers of the good are better off</a:t>
            </a:r>
          </a:p>
          <a:p>
            <a:pPr lvl="1"/>
            <a:r>
              <a:rPr lang="en-US" altLang="en-US" dirty="0"/>
              <a:t>Domestic consumers are worse off</a:t>
            </a:r>
          </a:p>
          <a:p>
            <a:pPr lvl="1"/>
            <a:r>
              <a:rPr lang="en-US" altLang="en-US" dirty="0"/>
              <a:t>Trade raises the economic well-being of a nation</a:t>
            </a:r>
          </a:p>
          <a:p>
            <a:pPr lvl="2"/>
            <a:r>
              <a:rPr lang="en-US" altLang="en-US" dirty="0"/>
              <a:t>Gains of the winners exceed the losses of the losers</a:t>
            </a:r>
          </a:p>
        </p:txBody>
      </p:sp>
      <p:sp>
        <p:nvSpPr>
          <p:cNvPr id="18436"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AB69C6B-0A5C-42BC-9FE6-2F88755342AE}" type="slidenum">
              <a:rPr lang="en-US" altLang="en-US" sz="1200" smtClean="0">
                <a:solidFill>
                  <a:srgbClr val="002060"/>
                </a:solidFill>
              </a:rPr>
              <a:pPr algn="ctr" eaLnBrk="1" hangingPunct="1"/>
              <a:t>11</a:t>
            </a:fld>
            <a:endParaRPr lang="en-US" altLang="en-US" sz="1200">
              <a:solidFill>
                <a:srgbClr val="002060"/>
              </a:solidFill>
            </a:endParaRPr>
          </a:p>
        </p:txBody>
      </p:sp>
    </p:spTree>
    <p:extLst>
      <p:ext uri="{BB962C8B-B14F-4D97-AF65-F5344CB8AC3E}">
        <p14:creationId xmlns:p14="http://schemas.microsoft.com/office/powerpoint/2010/main" val="196741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371600" y="152400"/>
            <a:ext cx="7772400" cy="889000"/>
          </a:xfrm>
        </p:spPr>
        <p:txBody>
          <a:bodyPr wrap="square" anchor="t"/>
          <a:lstStyle/>
          <a:p>
            <a:r>
              <a:rPr lang="en-US" altLang="en-US" sz="3300" dirty="0"/>
              <a:t>Winners and Losers from Trade Part 4</a:t>
            </a:r>
          </a:p>
        </p:txBody>
      </p:sp>
      <p:sp>
        <p:nvSpPr>
          <p:cNvPr id="19459" name="Content Placeholder 2"/>
          <p:cNvSpPr>
            <a:spLocks noGrp="1"/>
          </p:cNvSpPr>
          <p:nvPr>
            <p:ph idx="1"/>
          </p:nvPr>
        </p:nvSpPr>
        <p:spPr>
          <a:xfrm>
            <a:off x="381000" y="1295400"/>
            <a:ext cx="8408987" cy="4613275"/>
          </a:xfrm>
        </p:spPr>
        <p:txBody>
          <a:bodyPr/>
          <a:lstStyle/>
          <a:p>
            <a:r>
              <a:rPr lang="en-US" altLang="en-US" dirty="0"/>
              <a:t>Importing country</a:t>
            </a:r>
          </a:p>
          <a:p>
            <a:pPr lvl="1"/>
            <a:r>
              <a:rPr lang="en-US" altLang="en-US" dirty="0"/>
              <a:t>Domestic equilibrium price before trade is above world price</a:t>
            </a:r>
          </a:p>
          <a:p>
            <a:pPr lvl="1"/>
            <a:r>
              <a:rPr lang="en-US" altLang="en-US" dirty="0"/>
              <a:t>Once trade is allowed</a:t>
            </a:r>
          </a:p>
          <a:p>
            <a:pPr lvl="2"/>
            <a:r>
              <a:rPr lang="en-US" altLang="en-US" dirty="0"/>
              <a:t>Domestic price drops to equal the world price</a:t>
            </a:r>
          </a:p>
          <a:p>
            <a:pPr lvl="2"/>
            <a:r>
              <a:rPr lang="en-US" altLang="en-US" dirty="0"/>
              <a:t>Domestic quantity supplied is less than domestic quantity demanded</a:t>
            </a:r>
          </a:p>
          <a:p>
            <a:pPr lvl="2"/>
            <a:r>
              <a:rPr lang="en-US" altLang="en-US" dirty="0"/>
              <a:t>The difference: imports</a:t>
            </a:r>
          </a:p>
        </p:txBody>
      </p:sp>
      <p:sp>
        <p:nvSpPr>
          <p:cNvPr id="19460"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EFD29ED-8854-4AF2-9AE8-B499D9FEBAAD}" type="slidenum">
              <a:rPr lang="en-US" altLang="en-US" sz="1200" smtClean="0">
                <a:solidFill>
                  <a:srgbClr val="002060"/>
                </a:solidFill>
              </a:rPr>
              <a:pPr algn="ctr" eaLnBrk="1" hangingPunct="1"/>
              <a:t>12</a:t>
            </a:fld>
            <a:endParaRPr lang="en-US" altLang="en-US" sz="1200">
              <a:solidFill>
                <a:srgbClr val="002060"/>
              </a:solidFill>
            </a:endParaRPr>
          </a:p>
        </p:txBody>
      </p:sp>
    </p:spTree>
    <p:extLst>
      <p:ext uri="{BB962C8B-B14F-4D97-AF65-F5344CB8AC3E}">
        <p14:creationId xmlns:p14="http://schemas.microsoft.com/office/powerpoint/2010/main" val="242484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09550" y="-1"/>
            <a:ext cx="8929688" cy="550141"/>
          </a:xfrm>
        </p:spPr>
        <p:txBody>
          <a:bodyPr/>
          <a:lstStyle/>
          <a:p>
            <a:r>
              <a:rPr lang="en-US" altLang="en-US" dirty="0"/>
              <a:t>Figure 3</a:t>
            </a:r>
            <a:r>
              <a:rPr lang="en-US" altLang="en-US" sz="2800" baseline="0" dirty="0"/>
              <a:t> </a:t>
            </a:r>
            <a:r>
              <a:rPr lang="en-US" altLang="en-US" sz="2800" dirty="0"/>
              <a:t>International Trade in an Importing Country</a:t>
            </a:r>
          </a:p>
        </p:txBody>
      </p:sp>
      <p:pic>
        <p:nvPicPr>
          <p:cNvPr id="3" name="Picture 2" descr="A line graph. The x axis is labeled quantity of textiles and the y axis is labeled price of textiles. A line labeled domestic supply shows that as the quantity of textiles increases the price of textiles increases. A line labeled domestic demand shows that as the quantity of textiles increase the price of textiles decrease. The price before trade is the point at which the domestic supply and domestic demand lines intersect. A line labeled world price shows that the price after trade is lower than the price before trade point. The import prices are points where domestic quantity demanded and price after trade intersect, and where domestic quantity supplied and price after trade intersect. On the graph the area between where domestic demand begins to decline and price after trade is labeled A. The area between price after trade and price before trade is B. The area between price before trade and where domestic supply begins to rise, and the area in between the two import prices on the price after trade line and the price before trade point is 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48" y="715853"/>
            <a:ext cx="4796063" cy="3779948"/>
          </a:xfrm>
          <a:prstGeom prst="rect">
            <a:avLst/>
          </a:prstGeom>
        </p:spPr>
      </p:pic>
      <p:sp>
        <p:nvSpPr>
          <p:cNvPr id="2" name="Text Placeholder 1"/>
          <p:cNvSpPr>
            <a:spLocks noGrp="1"/>
          </p:cNvSpPr>
          <p:nvPr>
            <p:ph type="body" sz="quarter" idx="12"/>
          </p:nvPr>
        </p:nvSpPr>
        <p:spPr>
          <a:xfrm>
            <a:off x="5334000" y="588240"/>
            <a:ext cx="3657600" cy="4450246"/>
          </a:xfrm>
        </p:spPr>
        <p:txBody>
          <a:bodyPr/>
          <a:lstStyle/>
          <a:p>
            <a:r>
              <a:rPr lang="en-US" dirty="0"/>
              <a:t>Once trade is allowed, the domestic price falls to equal the world price. The supply curve shows the amount produced domestically, and the demand curve shows the amount consumed domestically. </a:t>
            </a:r>
          </a:p>
          <a:p>
            <a:r>
              <a:rPr lang="en-US" dirty="0"/>
              <a:t>Imports equal the difference between the domestic quantity demanded and the domestic quantity supplied at the world price. </a:t>
            </a:r>
          </a:p>
          <a:p>
            <a:r>
              <a:rPr lang="en-US" dirty="0"/>
              <a:t>Buyers are better off (consumer surplus rises from A to A + B + D), and sellers are worse off (producer surplus falls from B + C to C). Total surplus rises by an amount equal to area D, indicating that trade raises the economic well-being of the country as a whole.</a:t>
            </a:r>
          </a:p>
        </p:txBody>
      </p:sp>
      <p:graphicFrame>
        <p:nvGraphicFramePr>
          <p:cNvPr id="63" name="Table 62" descr="A table with four columns and four rows. The column headers are before trade, after trade, and change."/>
          <p:cNvGraphicFramePr>
            <a:graphicFrameLocks noGrp="1"/>
          </p:cNvGraphicFramePr>
          <p:nvPr>
            <p:extLst>
              <p:ext uri="{D42A27DB-BD31-4B8C-83A1-F6EECF244321}">
                <p14:modId xmlns:p14="http://schemas.microsoft.com/office/powerpoint/2010/main" val="1621721200"/>
              </p:ext>
            </p:extLst>
          </p:nvPr>
        </p:nvGraphicFramePr>
        <p:xfrm>
          <a:off x="152400" y="5170290"/>
          <a:ext cx="5562601" cy="1108356"/>
        </p:xfrm>
        <a:graphic>
          <a:graphicData uri="http://schemas.openxmlformats.org/drawingml/2006/table">
            <a:tbl>
              <a:tblPr firstRow="1" bandRow="1"/>
              <a:tblGrid>
                <a:gridCol w="1627133">
                  <a:extLst>
                    <a:ext uri="{9D8B030D-6E8A-4147-A177-3AD203B41FA5}">
                      <a16:colId xmlns:a16="http://schemas.microsoft.com/office/drawing/2014/main" val="20000"/>
                    </a:ext>
                  </a:extLst>
                </a:gridCol>
                <a:gridCol w="1423285">
                  <a:extLst>
                    <a:ext uri="{9D8B030D-6E8A-4147-A177-3AD203B41FA5}">
                      <a16:colId xmlns:a16="http://schemas.microsoft.com/office/drawing/2014/main" val="20001"/>
                    </a:ext>
                  </a:extLst>
                </a:gridCol>
                <a:gridCol w="1560469">
                  <a:extLst>
                    <a:ext uri="{9D8B030D-6E8A-4147-A177-3AD203B41FA5}">
                      <a16:colId xmlns:a16="http://schemas.microsoft.com/office/drawing/2014/main" val="20002"/>
                    </a:ext>
                  </a:extLst>
                </a:gridCol>
                <a:gridCol w="951714">
                  <a:extLst>
                    <a:ext uri="{9D8B030D-6E8A-4147-A177-3AD203B41FA5}">
                      <a16:colId xmlns:a16="http://schemas.microsoft.com/office/drawing/2014/main" val="20003"/>
                    </a:ext>
                  </a:extLst>
                </a:gridCol>
              </a:tblGrid>
              <a:tr h="30519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200" dirty="0">
                          <a:solidFill>
                            <a:srgbClr val="E2F4FD"/>
                          </a:solidFill>
                        </a:rPr>
                        <a:t>Empty Cell</a:t>
                      </a:r>
                      <a:endParaRPr sz="1200" dirty="0">
                        <a:solidFill>
                          <a:srgbClr val="E2F4FD"/>
                        </a:solidFill>
                      </a:endParaRP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b="1" dirty="0">
                          <a:latin typeface="Franklin Gothic Medium Cond"/>
                        </a:rPr>
                        <a:t>Before Trade</a:t>
                      </a:r>
                    </a:p>
                  </a:txBody>
                  <a:tcPr marL="0" marR="0" marT="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b="1" dirty="0">
                          <a:latin typeface="Franklin Gothic Medium Cond"/>
                        </a:rPr>
                        <a:t>After Trade</a:t>
                      </a:r>
                    </a:p>
                  </a:txBody>
                  <a:tcPr marL="0" marR="0" marT="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b="1" dirty="0">
                          <a:latin typeface="Franklin Gothic Medium Cond"/>
                        </a:rPr>
                        <a:t>Change</a:t>
                      </a:r>
                    </a:p>
                  </a:txBody>
                  <a:tcPr marL="0" marR="0" marT="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0"/>
                  </a:ext>
                </a:extLst>
              </a:tr>
              <a:tr h="25701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r>
                        <a:rPr lang="en-US" sz="1200">
                          <a:latin typeface="Franklin Gothic Medium Cond"/>
                        </a:rPr>
                        <a:t>Consumer Surplus</a:t>
                      </a:r>
                    </a:p>
                  </a:txBody>
                  <a:tcPr marL="0" marR="0" marT="0" marB="0">
                    <a:lnL w="12700" cmpd="sng">
                      <a:solidFill>
                        <a:prstClr val="black"/>
                      </a:solidFill>
                      <a:prstDash val="solid"/>
                    </a:lnL>
                    <a:lnR w="12700" cap="flat" cmpd="sng" algn="ctr">
                      <a:solidFill>
                        <a:sysClr val="windowText" lastClr="000000"/>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A</a:t>
                      </a: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A + B + D</a:t>
                      </a: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spc="150">
                          <a:latin typeface="Franklin Gothic Medium Cond"/>
                        </a:rPr>
                        <a:t>+(B</a:t>
                      </a:r>
                      <a:r>
                        <a:rPr lang="en-US" sz="1200">
                          <a:latin typeface="Franklin Gothic Medium Cond"/>
                        </a:rPr>
                        <a:t> + D)</a:t>
                      </a: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1"/>
                  </a:ext>
                </a:extLst>
              </a:tr>
              <a:tr h="22488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r>
                        <a:rPr lang="en-US" sz="1200">
                          <a:latin typeface="Franklin Gothic Medium Cond"/>
                        </a:rPr>
                        <a:t>Producer Surplus</a:t>
                      </a:r>
                    </a:p>
                  </a:txBody>
                  <a:tcPr marL="0" marR="0" marT="0" marB="0">
                    <a:lnL w="12700" cmpd="sng">
                      <a:solidFill>
                        <a:prstClr val="black"/>
                      </a:solidFill>
                      <a:prstDash val="solid"/>
                    </a:lnL>
                    <a:lnR w="12700" cap="flat" cmpd="sng" algn="ctr">
                      <a:solidFill>
                        <a:schemeClr val="tx1"/>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B + C</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C</a:t>
                      </a:r>
                    </a:p>
                  </a:txBody>
                  <a:tcPr marL="0" marR="0" marT="0" marB="0">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spc="150">
                          <a:latin typeface="Franklin Gothic Medium Cond"/>
                        </a:rPr>
                        <a:t>-B</a:t>
                      </a: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2"/>
                  </a:ext>
                </a:extLst>
              </a:tr>
              <a:tr h="32126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r>
                        <a:rPr lang="en-US" sz="1200">
                          <a:latin typeface="Franklin Gothic Medium Cond"/>
                        </a:rPr>
                        <a:t>Total Surplus</a:t>
                      </a:r>
                    </a:p>
                  </a:txBody>
                  <a:tcPr marL="0" marR="0" marT="0" marB="0">
                    <a:lnL w="12700" cmpd="sng">
                      <a:solidFill>
                        <a:prstClr val="black"/>
                      </a:solidFill>
                      <a:prstDash val="solid"/>
                    </a:lnL>
                    <a:lnR w="12700" cap="flat" cmpd="sng" algn="ctr">
                      <a:solidFill>
                        <a:sysClr val="windowText" lastClr="000000"/>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A + B + C</a:t>
                      </a: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A + B + C + D</a:t>
                      </a: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 D</a:t>
                      </a: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3"/>
                  </a:ext>
                </a:extLst>
              </a:tr>
            </a:tbl>
          </a:graphicData>
        </a:graphic>
      </p:graphicFrame>
      <p:sp>
        <p:nvSpPr>
          <p:cNvPr id="4" name="Text Placeholder 3"/>
          <p:cNvSpPr>
            <a:spLocks noGrp="1"/>
          </p:cNvSpPr>
          <p:nvPr>
            <p:ph type="body" sz="quarter" idx="17"/>
          </p:nvPr>
        </p:nvSpPr>
        <p:spPr>
          <a:xfrm>
            <a:off x="5867400" y="5198865"/>
            <a:ext cx="2438400" cy="1079781"/>
          </a:xfrm>
        </p:spPr>
        <p:txBody>
          <a:bodyPr/>
          <a:lstStyle/>
          <a:p>
            <a:r>
              <a:rPr lang="en-US" altLang="en-US" dirty="0"/>
              <a:t>The area D shows the increase in total surplus and represents the gains </a:t>
            </a:r>
            <a:r>
              <a:rPr lang="en-US" altLang="en-US"/>
              <a:t>from trade</a:t>
            </a:r>
            <a:endParaRPr lang="en-US" dirty="0"/>
          </a:p>
        </p:txBody>
      </p:sp>
      <p:sp>
        <p:nvSpPr>
          <p:cNvPr id="20484" name="Footer Placeholder 3"/>
          <p:cNvSpPr>
            <a:spLocks noGrp="1"/>
          </p:cNvSpPr>
          <p:nvPr>
            <p:ph type="ftr" sz="quarter" idx="14"/>
          </p:nvPr>
        </p:nvSpPr>
        <p:spPr bwMode="auto">
          <a:xfrm>
            <a:off x="1" y="6341886"/>
            <a:ext cx="8534400" cy="5113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503"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E4FA84AF-5CA1-4697-BE45-B0E047DF11CE}" type="slidenum">
              <a:rPr lang="en-US" altLang="en-US" smtClean="0">
                <a:solidFill>
                  <a:srgbClr val="002060"/>
                </a:solidFill>
              </a:rPr>
              <a:pPr algn="ctr" eaLnBrk="1" hangingPunct="1"/>
              <a:t>13</a:t>
            </a:fld>
            <a:endParaRPr lang="en-US" altLang="en-US">
              <a:solidFill>
                <a:srgbClr val="002060"/>
              </a:solidFill>
            </a:endParaRPr>
          </a:p>
        </p:txBody>
      </p:sp>
    </p:spTree>
    <p:extLst>
      <p:ext uri="{BB962C8B-B14F-4D97-AF65-F5344CB8AC3E}">
        <p14:creationId xmlns:p14="http://schemas.microsoft.com/office/powerpoint/2010/main" val="405156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600199" y="152400"/>
            <a:ext cx="7561391" cy="835269"/>
          </a:xfrm>
        </p:spPr>
        <p:txBody>
          <a:bodyPr wrap="square" anchor="t"/>
          <a:lstStyle/>
          <a:p>
            <a:r>
              <a:rPr lang="en-US" altLang="en-US" sz="3300" dirty="0"/>
              <a:t>Winners and Losers from Trade Part 5</a:t>
            </a:r>
          </a:p>
        </p:txBody>
      </p:sp>
      <p:sp>
        <p:nvSpPr>
          <p:cNvPr id="21507" name="Content Placeholder 2"/>
          <p:cNvSpPr>
            <a:spLocks noGrp="1"/>
          </p:cNvSpPr>
          <p:nvPr>
            <p:ph idx="1"/>
          </p:nvPr>
        </p:nvSpPr>
        <p:spPr>
          <a:xfrm>
            <a:off x="418371" y="1219200"/>
            <a:ext cx="8485187" cy="4384675"/>
          </a:xfrm>
        </p:spPr>
        <p:txBody>
          <a:bodyPr/>
          <a:lstStyle/>
          <a:p>
            <a:r>
              <a:rPr lang="en-US" altLang="en-US" dirty="0"/>
              <a:t>Importing country </a:t>
            </a:r>
          </a:p>
          <a:p>
            <a:pPr lvl="1"/>
            <a:r>
              <a:rPr lang="en-US" altLang="en-US" dirty="0"/>
              <a:t>Before international trade</a:t>
            </a:r>
          </a:p>
          <a:p>
            <a:pPr lvl="2"/>
            <a:r>
              <a:rPr lang="en-US" altLang="en-US" dirty="0"/>
              <a:t>Consumer surplus</a:t>
            </a:r>
          </a:p>
          <a:p>
            <a:pPr lvl="2"/>
            <a:r>
              <a:rPr lang="en-US" altLang="en-US" dirty="0"/>
              <a:t>Producer surplus</a:t>
            </a:r>
          </a:p>
          <a:p>
            <a:pPr lvl="1"/>
            <a:r>
              <a:rPr lang="en-US" altLang="en-US" dirty="0"/>
              <a:t>With international trade</a:t>
            </a:r>
          </a:p>
          <a:p>
            <a:pPr lvl="2"/>
            <a:r>
              <a:rPr lang="en-US" altLang="en-US" dirty="0"/>
              <a:t>Higher consumer surplus</a:t>
            </a:r>
          </a:p>
          <a:p>
            <a:pPr lvl="2"/>
            <a:r>
              <a:rPr lang="en-US" altLang="en-US" dirty="0"/>
              <a:t>Smaller producer surplus</a:t>
            </a:r>
          </a:p>
          <a:p>
            <a:pPr lvl="2"/>
            <a:r>
              <a:rPr lang="en-US" altLang="en-US" dirty="0"/>
              <a:t>Higher total surplus</a:t>
            </a:r>
          </a:p>
        </p:txBody>
      </p:sp>
      <p:sp>
        <p:nvSpPr>
          <p:cNvPr id="21508" name="Footer Placeholder 4"/>
          <p:cNvSpPr>
            <a:spLocks noGrp="1"/>
          </p:cNvSpPr>
          <p:nvPr>
            <p:ph type="ftr" sz="quarter" idx="11"/>
          </p:nvPr>
        </p:nvSpPr>
        <p:spPr bwMode="auto">
          <a:xfrm>
            <a:off x="26987" y="6362789"/>
            <a:ext cx="8458440" cy="424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0"/>
          </p:nvPr>
        </p:nvSpPr>
        <p:spPr>
          <a:xfrm>
            <a:off x="8645525" y="6425957"/>
            <a:ext cx="516066" cy="323238"/>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1388D6E-764D-4472-B1ED-73A88634EFF0}" type="slidenum">
              <a:rPr lang="en-US" altLang="en-US" sz="1200" smtClean="0">
                <a:solidFill>
                  <a:srgbClr val="002060"/>
                </a:solidFill>
              </a:rPr>
              <a:pPr algn="ctr" eaLnBrk="1" hangingPunct="1"/>
              <a:t>14</a:t>
            </a:fld>
            <a:endParaRPr lang="en-US" altLang="en-US" sz="1200">
              <a:solidFill>
                <a:srgbClr val="002060"/>
              </a:solidFill>
            </a:endParaRPr>
          </a:p>
        </p:txBody>
      </p:sp>
    </p:spTree>
    <p:extLst>
      <p:ext uri="{BB962C8B-B14F-4D97-AF65-F5344CB8AC3E}">
        <p14:creationId xmlns:p14="http://schemas.microsoft.com/office/powerpoint/2010/main" val="242221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66838" y="152400"/>
            <a:ext cx="7772400" cy="812800"/>
          </a:xfrm>
        </p:spPr>
        <p:txBody>
          <a:bodyPr wrap="square" anchor="t"/>
          <a:lstStyle/>
          <a:p>
            <a:r>
              <a:rPr lang="en-US" altLang="en-US" sz="3300" dirty="0"/>
              <a:t>Winners and Losers from Trade Part 6</a:t>
            </a:r>
          </a:p>
        </p:txBody>
      </p:sp>
      <p:sp>
        <p:nvSpPr>
          <p:cNvPr id="22531" name="Content Placeholder 2"/>
          <p:cNvSpPr>
            <a:spLocks noGrp="1"/>
          </p:cNvSpPr>
          <p:nvPr>
            <p:ph idx="1"/>
          </p:nvPr>
        </p:nvSpPr>
        <p:spPr>
          <a:xfrm>
            <a:off x="304800" y="1219200"/>
            <a:ext cx="8713787" cy="4765675"/>
          </a:xfrm>
        </p:spPr>
        <p:txBody>
          <a:bodyPr/>
          <a:lstStyle/>
          <a:p>
            <a:r>
              <a:rPr lang="en-US" altLang="en-US" dirty="0"/>
              <a:t>Importing country, with international trade</a:t>
            </a:r>
          </a:p>
          <a:p>
            <a:pPr lvl="1"/>
            <a:r>
              <a:rPr lang="en-US" altLang="en-US" dirty="0"/>
              <a:t>Domestic producers of the good are worse off</a:t>
            </a:r>
          </a:p>
          <a:p>
            <a:pPr lvl="1"/>
            <a:r>
              <a:rPr lang="en-US" altLang="en-US" dirty="0"/>
              <a:t>Domestic consumers are better off</a:t>
            </a:r>
          </a:p>
          <a:p>
            <a:pPr lvl="1"/>
            <a:r>
              <a:rPr lang="en-US" altLang="en-US" dirty="0"/>
              <a:t>Trade raises the economic well-being of a nation</a:t>
            </a:r>
          </a:p>
          <a:p>
            <a:pPr lvl="2"/>
            <a:r>
              <a:rPr lang="en-US" altLang="en-US" dirty="0"/>
              <a:t>Gains of the winners exceed the losses of the losers</a:t>
            </a:r>
          </a:p>
          <a:p>
            <a:r>
              <a:rPr lang="en-US" altLang="en-US" dirty="0"/>
              <a:t>Trade can make everyone better off</a:t>
            </a:r>
          </a:p>
        </p:txBody>
      </p:sp>
      <p:sp>
        <p:nvSpPr>
          <p:cNvPr id="22532"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7697F82-ECF5-43D1-941C-871DAEF4C327}" type="slidenum">
              <a:rPr lang="en-US" altLang="en-US" sz="1200" smtClean="0">
                <a:solidFill>
                  <a:srgbClr val="002060"/>
                </a:solidFill>
              </a:rPr>
              <a:pPr algn="ctr" eaLnBrk="1" hangingPunct="1"/>
              <a:t>15</a:t>
            </a:fld>
            <a:endParaRPr lang="en-US" altLang="en-US" sz="1200">
              <a:solidFill>
                <a:srgbClr val="002060"/>
              </a:solidFill>
            </a:endParaRPr>
          </a:p>
        </p:txBody>
      </p:sp>
    </p:spTree>
    <p:extLst>
      <p:ext uri="{BB962C8B-B14F-4D97-AF65-F5344CB8AC3E}">
        <p14:creationId xmlns:p14="http://schemas.microsoft.com/office/powerpoint/2010/main" val="14697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524000" y="152400"/>
            <a:ext cx="7615238" cy="812800"/>
          </a:xfrm>
        </p:spPr>
        <p:txBody>
          <a:bodyPr wrap="square" anchor="t"/>
          <a:lstStyle/>
          <a:p>
            <a:r>
              <a:rPr lang="en-US" altLang="en-US" sz="3300" dirty="0"/>
              <a:t>Winners and Losers from Trade Part 7</a:t>
            </a:r>
          </a:p>
        </p:txBody>
      </p:sp>
      <p:sp>
        <p:nvSpPr>
          <p:cNvPr id="23555" name="Content Placeholder 2"/>
          <p:cNvSpPr>
            <a:spLocks noGrp="1"/>
          </p:cNvSpPr>
          <p:nvPr>
            <p:ph idx="1"/>
          </p:nvPr>
        </p:nvSpPr>
        <p:spPr>
          <a:xfrm>
            <a:off x="228600" y="1295400"/>
            <a:ext cx="8713787" cy="4537075"/>
          </a:xfrm>
        </p:spPr>
        <p:txBody>
          <a:bodyPr/>
          <a:lstStyle/>
          <a:p>
            <a:r>
              <a:rPr lang="en-US" altLang="en-US" dirty="0"/>
              <a:t>Tariff</a:t>
            </a:r>
          </a:p>
          <a:p>
            <a:pPr lvl="1"/>
            <a:r>
              <a:rPr lang="en-US" altLang="en-US" dirty="0"/>
              <a:t>Tax on goods produced abroad and sold domestically</a:t>
            </a:r>
          </a:p>
          <a:p>
            <a:r>
              <a:rPr lang="en-US" altLang="en-US" dirty="0"/>
              <a:t>Free trade</a:t>
            </a:r>
          </a:p>
          <a:p>
            <a:pPr lvl="1"/>
            <a:r>
              <a:rPr lang="en-US" altLang="en-US" dirty="0"/>
              <a:t>Domestic price = World price</a:t>
            </a:r>
          </a:p>
          <a:p>
            <a:r>
              <a:rPr lang="en-US" altLang="en-US" dirty="0"/>
              <a:t>Tariff on imports</a:t>
            </a:r>
          </a:p>
          <a:p>
            <a:pPr lvl="1"/>
            <a:r>
              <a:rPr lang="en-US" altLang="en-US" dirty="0"/>
              <a:t>Raises domestic price above world price</a:t>
            </a:r>
          </a:p>
          <a:p>
            <a:pPr lvl="2"/>
            <a:r>
              <a:rPr lang="en-US" altLang="en-US" dirty="0"/>
              <a:t>By the amount of the tariff</a:t>
            </a:r>
          </a:p>
        </p:txBody>
      </p:sp>
      <p:sp>
        <p:nvSpPr>
          <p:cNvPr id="23556" name="Footer Placeholder 4"/>
          <p:cNvSpPr>
            <a:spLocks noGrp="1"/>
          </p:cNvSpPr>
          <p:nvPr>
            <p:ph type="ftr" sz="quarter" idx="11"/>
          </p:nvPr>
        </p:nvSpPr>
        <p:spPr bwMode="auto">
          <a:xfrm>
            <a:off x="0" y="6359857"/>
            <a:ext cx="8534400" cy="4425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B0F2DC1-9E96-48E2-9B64-D3E932B82F0D}" type="slidenum">
              <a:rPr lang="en-US" altLang="en-US" sz="1200" smtClean="0">
                <a:solidFill>
                  <a:srgbClr val="002060"/>
                </a:solidFill>
              </a:rPr>
              <a:pPr algn="ctr" eaLnBrk="1" hangingPunct="1"/>
              <a:t>16</a:t>
            </a:fld>
            <a:endParaRPr lang="en-US" altLang="en-US" sz="1200">
              <a:solidFill>
                <a:srgbClr val="002060"/>
              </a:solidFill>
            </a:endParaRPr>
          </a:p>
        </p:txBody>
      </p:sp>
    </p:spTree>
    <p:extLst>
      <p:ext uri="{BB962C8B-B14F-4D97-AF65-F5344CB8AC3E}">
        <p14:creationId xmlns:p14="http://schemas.microsoft.com/office/powerpoint/2010/main" val="3039986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altLang="en-US" dirty="0"/>
              <a:t>Figure 4 </a:t>
            </a:r>
            <a:r>
              <a:rPr lang="en-US" altLang="en-US" sz="2800" dirty="0"/>
              <a:t>The Effects of a Tariff</a:t>
            </a:r>
          </a:p>
        </p:txBody>
      </p:sp>
      <p:pic>
        <p:nvPicPr>
          <p:cNvPr id="3" name="Picture 2" descr="A line graph. The x axis is labeled quantity of textiles and the y axis is labeled price of textiles. A line labeled domestic supply shows that as the quantity of textiles increases the price of textiles increases. A line labeled domestic demand shows that as the quantity of textiles increase the price of textiles decrease. The equilibrium is where domestic supply and domestic demand lines intersect. Below the equilibrium point is the price with tariff line and below that line is the price without tariff line or world price line. The imports without tariff points are where domestic quantity supplied 1 and price without tariff intersect and where domestic quantity demand 1 intersects with price without tariff. The imports with tariff points are where domestic quantity supplied 2 and price with tariff intersect and where domestic quantity demand 2 intersects with price with tariff. On the graph the area between where domestic demand begins to decline and price with tariff is labeled A. The area between price the equilibrium point and the two points for imports with tariff is B. The area between price with tariff and price without tariff. The area in between the import without tariff for quantity supplied 1, the import with tariff for quantity supplied 2, and the price without tariff line is D. Area E is between price without tariff and the imports with tariff on the price with tariff line. Area F is between the import with tariff for quantity demand 2, the import without tariff for quantity demand 1. Area G is between the price without tariff line and where domestic supply begins to ri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762000"/>
            <a:ext cx="4975670" cy="3421239"/>
          </a:xfrm>
          <a:prstGeom prst="rect">
            <a:avLst/>
          </a:prstGeom>
        </p:spPr>
      </p:pic>
      <p:sp>
        <p:nvSpPr>
          <p:cNvPr id="2" name="Text Placeholder 1"/>
          <p:cNvSpPr>
            <a:spLocks noGrp="1"/>
          </p:cNvSpPr>
          <p:nvPr>
            <p:ph type="body" sz="quarter" idx="12"/>
          </p:nvPr>
        </p:nvSpPr>
        <p:spPr>
          <a:xfrm>
            <a:off x="5791200" y="958145"/>
            <a:ext cx="2946400" cy="2451100"/>
          </a:xfrm>
        </p:spPr>
        <p:txBody>
          <a:bodyPr/>
          <a:lstStyle/>
          <a:p>
            <a:r>
              <a:rPr lang="en-US" dirty="0"/>
              <a:t>A tariff, a tax on imports, reduces the quantity of imports and moves a market closer to the equilibrium that would exist without trade. Total surplus falls by an amount equal to area D + F. These two triangles represent the deadweight loss from the tariff.</a:t>
            </a:r>
          </a:p>
        </p:txBody>
      </p:sp>
      <p:graphicFrame>
        <p:nvGraphicFramePr>
          <p:cNvPr id="91" name="Table 90" descr="A table with four columns and five rows. The column headers are before trade, after trade, and change."/>
          <p:cNvGraphicFramePr>
            <a:graphicFrameLocks noGrp="1"/>
          </p:cNvGraphicFramePr>
          <p:nvPr>
            <p:extLst>
              <p:ext uri="{D42A27DB-BD31-4B8C-83A1-F6EECF244321}">
                <p14:modId xmlns:p14="http://schemas.microsoft.com/office/powerpoint/2010/main" val="652938255"/>
              </p:ext>
            </p:extLst>
          </p:nvPr>
        </p:nvGraphicFramePr>
        <p:xfrm>
          <a:off x="171450" y="4791075"/>
          <a:ext cx="5934869" cy="1371599"/>
        </p:xfrm>
        <a:graphic>
          <a:graphicData uri="http://schemas.openxmlformats.org/drawingml/2006/table">
            <a:tbl>
              <a:tblPr firstRow="1" bandRow="1"/>
              <a:tblGrid>
                <a:gridCol w="1398228">
                  <a:extLst>
                    <a:ext uri="{9D8B030D-6E8A-4147-A177-3AD203B41FA5}">
                      <a16:colId xmlns:a16="http://schemas.microsoft.com/office/drawing/2014/main" val="20000"/>
                    </a:ext>
                  </a:extLst>
                </a:gridCol>
                <a:gridCol w="1899765">
                  <a:extLst>
                    <a:ext uri="{9D8B030D-6E8A-4147-A177-3AD203B41FA5}">
                      <a16:colId xmlns:a16="http://schemas.microsoft.com/office/drawing/2014/main" val="20001"/>
                    </a:ext>
                  </a:extLst>
                </a:gridCol>
                <a:gridCol w="1398228">
                  <a:extLst>
                    <a:ext uri="{9D8B030D-6E8A-4147-A177-3AD203B41FA5}">
                      <a16:colId xmlns:a16="http://schemas.microsoft.com/office/drawing/2014/main" val="20002"/>
                    </a:ext>
                  </a:extLst>
                </a:gridCol>
                <a:gridCol w="1238648">
                  <a:extLst>
                    <a:ext uri="{9D8B030D-6E8A-4147-A177-3AD203B41FA5}">
                      <a16:colId xmlns:a16="http://schemas.microsoft.com/office/drawing/2014/main" val="20003"/>
                    </a:ext>
                  </a:extLst>
                </a:gridCol>
              </a:tblGrid>
              <a:tr h="23308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200" dirty="0">
                          <a:solidFill>
                            <a:srgbClr val="E2F4FD"/>
                          </a:solidFill>
                        </a:rPr>
                        <a:t>Empty Cell</a:t>
                      </a:r>
                      <a:endParaRPr sz="1200" dirty="0">
                        <a:solidFill>
                          <a:srgbClr val="E2F4FD"/>
                        </a:solidFill>
                      </a:endParaRP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Before Tariff</a:t>
                      </a:r>
                    </a:p>
                  </a:txBody>
                  <a:tcPr marL="0" marR="0" marT="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a:latin typeface="Franklin Gothic Medium Cond"/>
                        </a:rPr>
                        <a:t>After Tariff</a:t>
                      </a:r>
                    </a:p>
                  </a:txBody>
                  <a:tcPr marL="0" marR="0" marT="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Change</a:t>
                      </a:r>
                    </a:p>
                  </a:txBody>
                  <a:tcPr marL="0" marR="0" marT="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0"/>
                  </a:ext>
                </a:extLst>
              </a:tr>
              <a:tr h="26894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r>
                        <a:rPr lang="en-US" sz="1200">
                          <a:latin typeface="Franklin Gothic Medium Cond"/>
                        </a:rPr>
                        <a:t>Consumer Surplus</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spc="400" dirty="0">
                          <a:latin typeface="Franklin Gothic Medium Cond"/>
                        </a:rPr>
                        <a:t>A+B+C+D+E+F</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a:latin typeface="Franklin Gothic Medium Cond"/>
                        </a:rPr>
                        <a:t>A + B</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 (C + D + E + F)</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1"/>
                  </a:ext>
                </a:extLst>
              </a:tr>
              <a:tr h="23308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r>
                        <a:rPr lang="en-US" sz="1200">
                          <a:latin typeface="Franklin Gothic Medium Cond"/>
                        </a:rPr>
                        <a:t>Producer Surplus</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G</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a:latin typeface="Franklin Gothic Medium Cond"/>
                        </a:rPr>
                        <a:t>C + G</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a:latin typeface="Franklin Gothic Medium Cond"/>
                        </a:rPr>
                        <a:t>+ C</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2"/>
                  </a:ext>
                </a:extLst>
              </a:tr>
              <a:tr h="25101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r>
                        <a:rPr lang="en-US" sz="1200">
                          <a:latin typeface="Franklin Gothic Medium Cond"/>
                        </a:rPr>
                        <a:t>Government Revenue</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None</a:t>
                      </a:r>
                    </a:p>
                  </a:txBody>
                  <a:tcPr marL="0" marR="0" marT="0" marB="0">
                    <a:lnL w="12700" cmpd="sng">
                      <a:solidFill>
                        <a:prstClr val="black"/>
                      </a:solidFill>
                      <a:prstDash val="solid"/>
                    </a:lnL>
                    <a:lnR w="12700" cap="flat" cmpd="sng" algn="ctr">
                      <a:solidFill>
                        <a:schemeClr val="tx1"/>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 E</a:t>
                      </a:r>
                    </a:p>
                  </a:txBody>
                  <a:tcPr marL="0" marR="0" marT="0" marB="0">
                    <a:lnL w="12700" cap="flat" cmpd="sng" algn="ctr">
                      <a:solidFill>
                        <a:schemeClr val="tx1"/>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3"/>
                  </a:ext>
                </a:extLst>
              </a:tr>
              <a:tr h="38548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r>
                        <a:rPr lang="en-US" sz="1200">
                          <a:latin typeface="Franklin Gothic Medium Cond"/>
                        </a:rPr>
                        <a:t>Total Surplus</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spc="400">
                          <a:latin typeface="Franklin Gothic Medium Cond"/>
                        </a:rPr>
                        <a:t>A+B+C+D+E+F+G</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spc="400" dirty="0">
                          <a:latin typeface="Franklin Gothic Medium Cond"/>
                        </a:rPr>
                        <a:t>A+B+C+E+G</a:t>
                      </a:r>
                    </a:p>
                  </a:txBody>
                  <a:tcPr marL="0" marR="0" marT="0" marB="0">
                    <a:lnL w="12700" cmpd="sng">
                      <a:solidFill>
                        <a:prstClr val="black"/>
                      </a:solidFill>
                      <a:prstDash val="solid"/>
                    </a:lnL>
                    <a:lnR w="12700" cmpd="sng">
                      <a:solidFill>
                        <a:prstClr val="black"/>
                      </a:solidFill>
                      <a:prstDash val="solid"/>
                    </a:lnR>
                    <a:lnT w="12700" cap="flat" cmpd="sng" algn="ctr">
                      <a:solidFill>
                        <a:schemeClr val="tx1"/>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 (D + </a:t>
                      </a:r>
                      <a:r>
                        <a:rPr lang="en-US" sz="1200" spc="100" dirty="0">
                          <a:latin typeface="Franklin Gothic Medium Cond"/>
                        </a:rPr>
                        <a:t>F)</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quarter" idx="17"/>
          </p:nvPr>
        </p:nvSpPr>
        <p:spPr>
          <a:xfrm>
            <a:off x="6234113" y="4867274"/>
            <a:ext cx="2362200" cy="1295400"/>
          </a:xfrm>
        </p:spPr>
        <p:txBody>
          <a:bodyPr/>
          <a:lstStyle/>
          <a:p>
            <a:r>
              <a:rPr lang="en-US" altLang="en-US" dirty="0"/>
              <a:t>The area D + F shows the fall in total surplus and represents the deadweight loss of the </a:t>
            </a:r>
            <a:r>
              <a:rPr lang="en-US" altLang="en-US"/>
              <a:t>tariff.</a:t>
            </a:r>
            <a:endParaRPr lang="en-US" dirty="0"/>
          </a:p>
        </p:txBody>
      </p:sp>
      <p:sp>
        <p:nvSpPr>
          <p:cNvPr id="24580" name="Footer Placeholder 3"/>
          <p:cNvSpPr>
            <a:spLocks noGrp="1"/>
          </p:cNvSpPr>
          <p:nvPr>
            <p:ph type="ftr" sz="quarter" idx="14"/>
          </p:nvPr>
        </p:nvSpPr>
        <p:spPr bwMode="auto">
          <a:xfrm>
            <a:off x="1" y="6341886"/>
            <a:ext cx="8458200" cy="5113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604"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D604CEED-4973-484D-980B-7E5EC9E40B21}" type="slidenum">
              <a:rPr lang="en-US" altLang="en-US" smtClean="0">
                <a:solidFill>
                  <a:srgbClr val="002060"/>
                </a:solidFill>
              </a:rPr>
              <a:pPr algn="ctr" eaLnBrk="1" hangingPunct="1"/>
              <a:t>17</a:t>
            </a:fld>
            <a:endParaRPr lang="en-US" altLang="en-US" dirty="0">
              <a:solidFill>
                <a:srgbClr val="002060"/>
              </a:solidFill>
            </a:endParaRPr>
          </a:p>
        </p:txBody>
      </p:sp>
    </p:spTree>
    <p:extLst>
      <p:ext uri="{BB962C8B-B14F-4D97-AF65-F5344CB8AC3E}">
        <p14:creationId xmlns:p14="http://schemas.microsoft.com/office/powerpoint/2010/main" val="366814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524000" y="152400"/>
            <a:ext cx="7543800" cy="813461"/>
          </a:xfrm>
        </p:spPr>
        <p:txBody>
          <a:bodyPr wrap="square" anchor="t"/>
          <a:lstStyle/>
          <a:p>
            <a:r>
              <a:rPr lang="en-US" altLang="en-US" sz="3300" dirty="0"/>
              <a:t>Winners and Losers from Trade Part 8</a:t>
            </a:r>
          </a:p>
        </p:txBody>
      </p:sp>
      <p:sp>
        <p:nvSpPr>
          <p:cNvPr id="25603" name="Content Placeholder 2"/>
          <p:cNvSpPr>
            <a:spLocks noGrp="1"/>
          </p:cNvSpPr>
          <p:nvPr>
            <p:ph idx="1"/>
          </p:nvPr>
        </p:nvSpPr>
        <p:spPr>
          <a:xfrm>
            <a:off x="277813" y="1192876"/>
            <a:ext cx="8789987" cy="5131724"/>
          </a:xfrm>
        </p:spPr>
        <p:txBody>
          <a:bodyPr/>
          <a:lstStyle/>
          <a:p>
            <a:r>
              <a:rPr lang="en-US" altLang="en-US" dirty="0"/>
              <a:t>The effects of a tariff</a:t>
            </a:r>
          </a:p>
          <a:p>
            <a:pPr lvl="1"/>
            <a:r>
              <a:rPr lang="en-US" altLang="en-US" dirty="0"/>
              <a:t>Price rises by the amount of the tariff</a:t>
            </a:r>
          </a:p>
          <a:p>
            <a:pPr lvl="1"/>
            <a:r>
              <a:rPr lang="en-US" altLang="en-US" dirty="0"/>
              <a:t>Domestic quantity demanded decreases</a:t>
            </a:r>
          </a:p>
          <a:p>
            <a:pPr lvl="1"/>
            <a:r>
              <a:rPr lang="en-US" altLang="en-US" dirty="0"/>
              <a:t>Domestic quantity supplied increases </a:t>
            </a:r>
          </a:p>
          <a:p>
            <a:pPr lvl="1"/>
            <a:r>
              <a:rPr lang="en-US" altLang="en-US" dirty="0"/>
              <a:t>Reduces the quantity of imports</a:t>
            </a:r>
          </a:p>
          <a:p>
            <a:pPr lvl="1"/>
            <a:r>
              <a:rPr lang="en-US" altLang="en-US" dirty="0"/>
              <a:t>Moves the domestic market closer to its equilibrium without trade</a:t>
            </a:r>
          </a:p>
          <a:p>
            <a:pPr lvl="1"/>
            <a:r>
              <a:rPr lang="en-US" altLang="en-US" dirty="0"/>
              <a:t>Domestic sellers are better off</a:t>
            </a:r>
          </a:p>
          <a:p>
            <a:pPr lvl="1"/>
            <a:r>
              <a:rPr lang="en-US" altLang="en-US" dirty="0"/>
              <a:t>Domestic buyers are worse off</a:t>
            </a:r>
          </a:p>
        </p:txBody>
      </p:sp>
      <p:sp>
        <p:nvSpPr>
          <p:cNvPr id="25604" name="Footer Placeholder 4"/>
          <p:cNvSpPr>
            <a:spLocks noGrp="1"/>
          </p:cNvSpPr>
          <p:nvPr>
            <p:ph type="ftr" sz="quarter" idx="11"/>
          </p:nvPr>
        </p:nvSpPr>
        <p:spPr bwMode="auto">
          <a:xfrm>
            <a:off x="-1" y="6415420"/>
            <a:ext cx="8534401" cy="4425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32DAB6C-3C39-44BE-9DC6-1A48413A0501}" type="slidenum">
              <a:rPr lang="en-US" altLang="en-US" sz="1200" smtClean="0">
                <a:solidFill>
                  <a:srgbClr val="002060"/>
                </a:solidFill>
              </a:rPr>
              <a:pPr algn="ctr" eaLnBrk="1" hangingPunct="1"/>
              <a:t>18</a:t>
            </a:fld>
            <a:endParaRPr lang="en-US" altLang="en-US" sz="1200">
              <a:solidFill>
                <a:srgbClr val="002060"/>
              </a:solidFill>
            </a:endParaRPr>
          </a:p>
        </p:txBody>
      </p:sp>
    </p:spTree>
    <p:extLst>
      <p:ext uri="{BB962C8B-B14F-4D97-AF65-F5344CB8AC3E}">
        <p14:creationId xmlns:p14="http://schemas.microsoft.com/office/powerpoint/2010/main" val="79583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485900" y="152400"/>
            <a:ext cx="7620000" cy="823390"/>
          </a:xfrm>
        </p:spPr>
        <p:txBody>
          <a:bodyPr wrap="square" anchor="t"/>
          <a:lstStyle/>
          <a:p>
            <a:r>
              <a:rPr lang="en-US" altLang="en-US" sz="3300" dirty="0"/>
              <a:t>Winners and Losers from Trade Part</a:t>
            </a:r>
            <a:r>
              <a:rPr lang="en-US" altLang="en-US" sz="3300" baseline="0" dirty="0"/>
              <a:t> 9</a:t>
            </a:r>
            <a:endParaRPr lang="en-US" altLang="en-US" sz="3300" dirty="0"/>
          </a:p>
        </p:txBody>
      </p:sp>
      <p:sp>
        <p:nvSpPr>
          <p:cNvPr id="26627" name="Content Placeholder 2"/>
          <p:cNvSpPr>
            <a:spLocks noGrp="1"/>
          </p:cNvSpPr>
          <p:nvPr>
            <p:ph idx="1"/>
          </p:nvPr>
        </p:nvSpPr>
        <p:spPr>
          <a:xfrm>
            <a:off x="274882" y="1094486"/>
            <a:ext cx="8861425" cy="5265371"/>
          </a:xfrm>
        </p:spPr>
        <p:txBody>
          <a:bodyPr/>
          <a:lstStyle/>
          <a:p>
            <a:r>
              <a:rPr lang="en-US" altLang="en-US" dirty="0"/>
              <a:t>Before the tariff</a:t>
            </a:r>
          </a:p>
          <a:p>
            <a:pPr lvl="1"/>
            <a:r>
              <a:rPr lang="en-US" altLang="en-US" dirty="0"/>
              <a:t>Consumer surplus</a:t>
            </a:r>
          </a:p>
          <a:p>
            <a:pPr lvl="1"/>
            <a:r>
              <a:rPr lang="en-US" altLang="en-US" dirty="0"/>
              <a:t>Producer surplus</a:t>
            </a:r>
          </a:p>
          <a:p>
            <a:pPr lvl="1"/>
            <a:r>
              <a:rPr lang="en-US" altLang="en-US" dirty="0"/>
              <a:t>Government tax revenue = 0</a:t>
            </a:r>
          </a:p>
          <a:p>
            <a:r>
              <a:rPr lang="en-US" altLang="en-US" dirty="0"/>
              <a:t>The effects of a tariff</a:t>
            </a:r>
          </a:p>
          <a:p>
            <a:pPr lvl="1"/>
            <a:r>
              <a:rPr lang="en-US" altLang="en-US" dirty="0"/>
              <a:t>Consumer surplus is smaller</a:t>
            </a:r>
          </a:p>
          <a:p>
            <a:pPr lvl="1"/>
            <a:r>
              <a:rPr lang="en-US" altLang="en-US" dirty="0"/>
              <a:t>Producer surplus is bigger</a:t>
            </a:r>
          </a:p>
          <a:p>
            <a:pPr lvl="1"/>
            <a:r>
              <a:rPr lang="en-US" altLang="en-US" dirty="0"/>
              <a:t>Government tax revenue</a:t>
            </a:r>
          </a:p>
          <a:p>
            <a:pPr lvl="1"/>
            <a:r>
              <a:rPr lang="en-US" altLang="en-US" dirty="0"/>
              <a:t>Total surplus is smaller</a:t>
            </a:r>
          </a:p>
        </p:txBody>
      </p:sp>
      <p:sp>
        <p:nvSpPr>
          <p:cNvPr id="26628" name="Footer Placeholder 4"/>
          <p:cNvSpPr>
            <a:spLocks noGrp="1"/>
          </p:cNvSpPr>
          <p:nvPr>
            <p:ph type="ftr" sz="quarter" idx="11"/>
          </p:nvPr>
        </p:nvSpPr>
        <p:spPr bwMode="auto">
          <a:xfrm>
            <a:off x="0" y="6423025"/>
            <a:ext cx="8534400" cy="47591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C05866C-6A90-4664-9CD7-E5EE6D622E79}" type="slidenum">
              <a:rPr lang="en-US" altLang="en-US" sz="1200" smtClean="0">
                <a:solidFill>
                  <a:srgbClr val="002060"/>
                </a:solidFill>
              </a:rPr>
              <a:pPr algn="ctr" eaLnBrk="1" hangingPunct="1"/>
              <a:t>19</a:t>
            </a:fld>
            <a:endParaRPr lang="en-US" altLang="en-US" sz="1200">
              <a:solidFill>
                <a:srgbClr val="002060"/>
              </a:solidFill>
            </a:endParaRPr>
          </a:p>
        </p:txBody>
      </p:sp>
    </p:spTree>
    <p:extLst>
      <p:ext uri="{BB962C8B-B14F-4D97-AF65-F5344CB8AC3E}">
        <p14:creationId xmlns:p14="http://schemas.microsoft.com/office/powerpoint/2010/main" val="390908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a:t>The Determinants of Trade Part 1</a:t>
            </a:r>
          </a:p>
        </p:txBody>
      </p:sp>
      <p:sp>
        <p:nvSpPr>
          <p:cNvPr id="10243" name="Content Placeholder 2"/>
          <p:cNvSpPr>
            <a:spLocks noGrp="1"/>
          </p:cNvSpPr>
          <p:nvPr>
            <p:ph idx="1"/>
          </p:nvPr>
        </p:nvSpPr>
        <p:spPr>
          <a:xfrm>
            <a:off x="277813" y="1025525"/>
            <a:ext cx="8605838" cy="5222875"/>
          </a:xfrm>
        </p:spPr>
        <p:txBody>
          <a:bodyPr/>
          <a:lstStyle/>
          <a:p>
            <a:r>
              <a:rPr lang="en-US" altLang="en-US" dirty="0"/>
              <a:t>The equilibrium without trade</a:t>
            </a:r>
          </a:p>
          <a:p>
            <a:pPr lvl="1"/>
            <a:r>
              <a:rPr lang="en-US" altLang="en-US" dirty="0"/>
              <a:t>Only domestic buyers and sellers</a:t>
            </a:r>
          </a:p>
          <a:p>
            <a:pPr lvl="1"/>
            <a:r>
              <a:rPr lang="en-US" altLang="en-US" dirty="0"/>
              <a:t>Equilibrium price and quantity</a:t>
            </a:r>
          </a:p>
          <a:p>
            <a:pPr lvl="2"/>
            <a:r>
              <a:rPr lang="en-US" altLang="en-US" dirty="0"/>
              <a:t>Determined on the domestic market</a:t>
            </a:r>
          </a:p>
          <a:p>
            <a:pPr lvl="1"/>
            <a:r>
              <a:rPr lang="en-US" altLang="en-US" dirty="0"/>
              <a:t>Total benefits</a:t>
            </a:r>
          </a:p>
          <a:p>
            <a:pPr lvl="2"/>
            <a:r>
              <a:rPr lang="en-US" altLang="en-US" dirty="0"/>
              <a:t>Consumer surplus</a:t>
            </a:r>
          </a:p>
          <a:p>
            <a:pPr lvl="2"/>
            <a:r>
              <a:rPr lang="en-US" altLang="en-US" dirty="0"/>
              <a:t>Producer surplus</a:t>
            </a:r>
          </a:p>
        </p:txBody>
      </p:sp>
      <p:sp>
        <p:nvSpPr>
          <p:cNvPr id="10244" name="Footer Placeholder 4"/>
          <p:cNvSpPr>
            <a:spLocks noGrp="1"/>
          </p:cNvSpPr>
          <p:nvPr>
            <p:ph type="ftr" sz="quarter" idx="11"/>
          </p:nvPr>
        </p:nvSpPr>
        <p:spPr bwMode="auto">
          <a:xfrm>
            <a:off x="0" y="6415419"/>
            <a:ext cx="8458200" cy="4425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C99A658-D100-490C-A3D2-DCF03A73E450}" type="slidenum">
              <a:rPr lang="en-US" altLang="en-US" sz="1200" smtClean="0">
                <a:solidFill>
                  <a:srgbClr val="002060"/>
                </a:solidFill>
              </a:rPr>
              <a:pPr algn="ctr" eaLnBrk="1" hangingPunct="1"/>
              <a:t>2</a:t>
            </a:fld>
            <a:endParaRPr lang="en-US" altLang="en-US" sz="1200">
              <a:solidFill>
                <a:srgbClr val="002060"/>
              </a:solidFill>
            </a:endParaRPr>
          </a:p>
        </p:txBody>
      </p:sp>
    </p:spTree>
    <p:extLst>
      <p:ext uri="{BB962C8B-B14F-4D97-AF65-F5344CB8AC3E}">
        <p14:creationId xmlns:p14="http://schemas.microsoft.com/office/powerpoint/2010/main" val="1526279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71600" y="152400"/>
            <a:ext cx="7772400" cy="860094"/>
          </a:xfrm>
        </p:spPr>
        <p:txBody>
          <a:bodyPr wrap="square" anchor="t"/>
          <a:lstStyle/>
          <a:p>
            <a:r>
              <a:rPr lang="en-US" altLang="en-US" sz="3300" dirty="0"/>
              <a:t>Winners and Losers from Trade Part 10</a:t>
            </a:r>
          </a:p>
        </p:txBody>
      </p:sp>
      <p:sp>
        <p:nvSpPr>
          <p:cNvPr id="27651" name="Content Placeholder 2"/>
          <p:cNvSpPr>
            <a:spLocks noGrp="1"/>
          </p:cNvSpPr>
          <p:nvPr>
            <p:ph idx="1"/>
          </p:nvPr>
        </p:nvSpPr>
        <p:spPr>
          <a:xfrm>
            <a:off x="317501" y="1331013"/>
            <a:ext cx="8561387" cy="4841875"/>
          </a:xfrm>
        </p:spPr>
        <p:txBody>
          <a:bodyPr/>
          <a:lstStyle/>
          <a:p>
            <a:r>
              <a:rPr lang="en-US" altLang="en-US" dirty="0"/>
              <a:t>Other benefits of international trade</a:t>
            </a:r>
          </a:p>
          <a:p>
            <a:pPr lvl="1"/>
            <a:r>
              <a:rPr lang="en-US" altLang="en-US" dirty="0"/>
              <a:t>Increased variety of goods</a:t>
            </a:r>
          </a:p>
          <a:p>
            <a:pPr lvl="1"/>
            <a:r>
              <a:rPr lang="en-US" altLang="en-US" dirty="0"/>
              <a:t>Lower costs through economies of scale</a:t>
            </a:r>
          </a:p>
          <a:p>
            <a:pPr lvl="1"/>
            <a:r>
              <a:rPr lang="en-US" altLang="en-US" dirty="0"/>
              <a:t>Increased competition</a:t>
            </a:r>
          </a:p>
          <a:p>
            <a:pPr lvl="1"/>
            <a:r>
              <a:rPr lang="en-US" altLang="en-US" dirty="0"/>
              <a:t>Enhanced flow of ideas</a:t>
            </a:r>
          </a:p>
          <a:p>
            <a:pPr lvl="2"/>
            <a:r>
              <a:rPr lang="en-US" altLang="en-US" dirty="0"/>
              <a:t>Transfer of technological advances around the world</a:t>
            </a:r>
          </a:p>
        </p:txBody>
      </p:sp>
      <p:sp>
        <p:nvSpPr>
          <p:cNvPr id="27652" name="Footer Placeholder 4"/>
          <p:cNvSpPr>
            <a:spLocks noGrp="1"/>
          </p:cNvSpPr>
          <p:nvPr>
            <p:ph type="ftr" sz="quarter" idx="11"/>
          </p:nvPr>
        </p:nvSpPr>
        <p:spPr bwMode="auto">
          <a:xfrm>
            <a:off x="0" y="6415419"/>
            <a:ext cx="8458200" cy="4425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3" name="Slide Number Placeholder 1"/>
          <p:cNvSpPr>
            <a:spLocks noGrp="1"/>
          </p:cNvSpPr>
          <p:nvPr>
            <p:ph type="sldNum" sz="quarter" idx="10"/>
          </p:nvPr>
        </p:nvSpPr>
        <p:spPr>
          <a:xfrm>
            <a:off x="8618538" y="6478587"/>
            <a:ext cx="520700"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E603CAE-33C3-45A2-AEA8-1A32951B2C26}" type="slidenum">
              <a:rPr lang="en-US" altLang="en-US" sz="1200" smtClean="0">
                <a:solidFill>
                  <a:srgbClr val="002060"/>
                </a:solidFill>
              </a:rPr>
              <a:pPr algn="ctr" eaLnBrk="1" hangingPunct="1"/>
              <a:t>20</a:t>
            </a:fld>
            <a:endParaRPr lang="en-US" altLang="en-US" sz="1200">
              <a:solidFill>
                <a:srgbClr val="002060"/>
              </a:solidFill>
            </a:endParaRPr>
          </a:p>
        </p:txBody>
      </p:sp>
    </p:spTree>
    <p:extLst>
      <p:ext uri="{BB962C8B-B14F-4D97-AF65-F5344CB8AC3E}">
        <p14:creationId xmlns:p14="http://schemas.microsoft.com/office/powerpoint/2010/main" val="317725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703524" y="171118"/>
            <a:ext cx="7440476" cy="841707"/>
          </a:xfrm>
        </p:spPr>
        <p:txBody>
          <a:bodyPr wrap="square" anchor="t"/>
          <a:lstStyle/>
          <a:p>
            <a:r>
              <a:rPr lang="en-US" altLang="en-US" sz="3300" dirty="0"/>
              <a:t>Arguments for Restricting Trade Part</a:t>
            </a:r>
            <a:r>
              <a:rPr lang="en-US" altLang="en-US" sz="3300" baseline="0" dirty="0"/>
              <a:t> 1</a:t>
            </a:r>
            <a:endParaRPr lang="en-US" altLang="en-US" sz="3300" dirty="0"/>
          </a:p>
        </p:txBody>
      </p:sp>
      <p:sp>
        <p:nvSpPr>
          <p:cNvPr id="28675" name="Content Placeholder 2"/>
          <p:cNvSpPr>
            <a:spLocks noGrp="1"/>
          </p:cNvSpPr>
          <p:nvPr>
            <p:ph idx="1"/>
          </p:nvPr>
        </p:nvSpPr>
        <p:spPr>
          <a:xfrm>
            <a:off x="-15767" y="1304540"/>
            <a:ext cx="5257800" cy="4724400"/>
          </a:xfrm>
        </p:spPr>
        <p:txBody>
          <a:bodyPr/>
          <a:lstStyle/>
          <a:p>
            <a:r>
              <a:rPr lang="en-US" altLang="en-US" dirty="0"/>
              <a:t>The domestic producers</a:t>
            </a:r>
          </a:p>
          <a:p>
            <a:pPr lvl="1"/>
            <a:r>
              <a:rPr lang="en-US" altLang="en-US" dirty="0"/>
              <a:t>Oppose free trade</a:t>
            </a:r>
          </a:p>
          <a:p>
            <a:pPr lvl="1"/>
            <a:r>
              <a:rPr lang="en-US" altLang="en-US" dirty="0"/>
              <a:t>Believe that the government should protect the domestic industry from foreign competition</a:t>
            </a:r>
          </a:p>
        </p:txBody>
      </p:sp>
      <p:sp>
        <p:nvSpPr>
          <p:cNvPr id="2" name="Text Placeholder 1"/>
          <p:cNvSpPr>
            <a:spLocks noGrp="1"/>
          </p:cNvSpPr>
          <p:nvPr>
            <p:ph type="body" sz="quarter" idx="12"/>
          </p:nvPr>
        </p:nvSpPr>
        <p:spPr>
          <a:xfrm>
            <a:off x="5486400" y="5257800"/>
            <a:ext cx="3505200" cy="990600"/>
          </a:xfrm>
        </p:spPr>
        <p:txBody>
          <a:bodyPr/>
          <a:lstStyle/>
          <a:p>
            <a:r>
              <a:rPr lang="en-US" dirty="0"/>
              <a:t>“You like protectionism as a ‘working man.’ How about as a consumer?”</a:t>
            </a:r>
          </a:p>
        </p:txBody>
      </p:sp>
      <p:pic>
        <p:nvPicPr>
          <p:cNvPr id="28679" name="Picture 8" descr="A cartoon shows a surveyor asking a man questions. The homeowner peeks out of the front door to talk to the surveyor. The surveyor writes on the clipboard. Copyright information reads: Berry's World, reprinted by permission of United Feature Syndicate, I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225" y="1447800"/>
            <a:ext cx="3744775" cy="369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8676" name="Footer Placeholder 4"/>
          <p:cNvSpPr>
            <a:spLocks noGrp="1"/>
          </p:cNvSpPr>
          <p:nvPr>
            <p:ph type="ftr" sz="quarter" idx="11"/>
          </p:nvPr>
        </p:nvSpPr>
        <p:spPr bwMode="auto">
          <a:xfrm>
            <a:off x="0" y="6359857"/>
            <a:ext cx="8458200" cy="4425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F803132-A35E-4654-82B8-4635A790AB9C}" type="slidenum">
              <a:rPr lang="en-US" altLang="en-US" sz="1200" smtClean="0">
                <a:solidFill>
                  <a:srgbClr val="002060"/>
                </a:solidFill>
              </a:rPr>
              <a:pPr algn="ctr" eaLnBrk="1" hangingPunct="1"/>
              <a:t>21</a:t>
            </a:fld>
            <a:endParaRPr lang="en-US" altLang="en-US" sz="1200">
              <a:solidFill>
                <a:srgbClr val="002060"/>
              </a:solidFill>
            </a:endParaRPr>
          </a:p>
        </p:txBody>
      </p:sp>
    </p:spTree>
    <p:extLst>
      <p:ext uri="{BB962C8B-B14F-4D97-AF65-F5344CB8AC3E}">
        <p14:creationId xmlns:p14="http://schemas.microsoft.com/office/powerpoint/2010/main" val="3580159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676399" y="228600"/>
            <a:ext cx="7462839" cy="737261"/>
          </a:xfrm>
        </p:spPr>
        <p:txBody>
          <a:bodyPr wrap="square" anchor="t"/>
          <a:lstStyle/>
          <a:p>
            <a:r>
              <a:rPr lang="en-US" altLang="en-US" sz="3300" dirty="0"/>
              <a:t>Arguments for Restricting Trade Part</a:t>
            </a:r>
            <a:r>
              <a:rPr lang="en-US" altLang="en-US" sz="3300" baseline="0" dirty="0"/>
              <a:t> 2</a:t>
            </a:r>
            <a:endParaRPr lang="en-US" altLang="en-US" sz="3300" dirty="0"/>
          </a:p>
        </p:txBody>
      </p:sp>
      <p:sp>
        <p:nvSpPr>
          <p:cNvPr id="29699" name="Content Placeholder 2"/>
          <p:cNvSpPr>
            <a:spLocks noGrp="1"/>
          </p:cNvSpPr>
          <p:nvPr>
            <p:ph idx="1"/>
          </p:nvPr>
        </p:nvSpPr>
        <p:spPr>
          <a:xfrm>
            <a:off x="223838" y="1219200"/>
            <a:ext cx="8915400" cy="4963843"/>
          </a:xfrm>
        </p:spPr>
        <p:txBody>
          <a:bodyPr/>
          <a:lstStyle/>
          <a:p>
            <a:r>
              <a:rPr lang="en-US" altLang="en-US" dirty="0"/>
              <a:t>The jobs argument</a:t>
            </a:r>
          </a:p>
          <a:p>
            <a:pPr lvl="1"/>
            <a:r>
              <a:rPr lang="en-US" altLang="en-US" dirty="0"/>
              <a:t>“Trade with other countries destroys domestic jobs”</a:t>
            </a:r>
          </a:p>
          <a:p>
            <a:pPr lvl="1"/>
            <a:r>
              <a:rPr lang="en-US" altLang="en-US" dirty="0"/>
              <a:t>Free trade creates jobs at the same time that it destroys them</a:t>
            </a:r>
          </a:p>
          <a:p>
            <a:r>
              <a:rPr lang="en-US" altLang="en-US" dirty="0"/>
              <a:t>The national-security argument</a:t>
            </a:r>
          </a:p>
          <a:p>
            <a:pPr lvl="1"/>
            <a:r>
              <a:rPr lang="en-US" altLang="en-US" dirty="0"/>
              <a:t>“The industry is vital for national security”</a:t>
            </a:r>
          </a:p>
          <a:p>
            <a:pPr lvl="1"/>
            <a:r>
              <a:rPr lang="en-US" altLang="en-US" dirty="0"/>
              <a:t>When there are legitimate concerns over national security</a:t>
            </a:r>
          </a:p>
        </p:txBody>
      </p:sp>
      <p:sp>
        <p:nvSpPr>
          <p:cNvPr id="29700" name="Footer Placeholder 4"/>
          <p:cNvSpPr>
            <a:spLocks noGrp="1"/>
          </p:cNvSpPr>
          <p:nvPr>
            <p:ph type="ftr" sz="quarter" idx="11"/>
          </p:nvPr>
        </p:nvSpPr>
        <p:spPr bwMode="auto">
          <a:xfrm>
            <a:off x="0" y="6359857"/>
            <a:ext cx="8534400" cy="4425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0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60958AB-9302-4A68-A19F-C9B4A5E7CEEC}" type="slidenum">
              <a:rPr lang="en-US" altLang="en-US" sz="1200" smtClean="0">
                <a:solidFill>
                  <a:srgbClr val="002060"/>
                </a:solidFill>
              </a:rPr>
              <a:pPr algn="ctr" eaLnBrk="1" hangingPunct="1"/>
              <a:t>22</a:t>
            </a:fld>
            <a:endParaRPr lang="en-US" altLang="en-US" sz="1200">
              <a:solidFill>
                <a:srgbClr val="002060"/>
              </a:solidFill>
            </a:endParaRPr>
          </a:p>
        </p:txBody>
      </p:sp>
    </p:spTree>
    <p:extLst>
      <p:ext uri="{BB962C8B-B14F-4D97-AF65-F5344CB8AC3E}">
        <p14:creationId xmlns:p14="http://schemas.microsoft.com/office/powerpoint/2010/main" val="3162365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600200" y="228600"/>
            <a:ext cx="7391400" cy="737261"/>
          </a:xfrm>
        </p:spPr>
        <p:txBody>
          <a:bodyPr wrap="square" anchor="t"/>
          <a:lstStyle/>
          <a:p>
            <a:r>
              <a:rPr lang="en-US" altLang="en-US" sz="3300" dirty="0"/>
              <a:t>Arguments for Restricting Trade Part 3</a:t>
            </a:r>
          </a:p>
        </p:txBody>
      </p:sp>
      <p:sp>
        <p:nvSpPr>
          <p:cNvPr id="30723" name="Content Placeholder 2"/>
          <p:cNvSpPr>
            <a:spLocks noGrp="1"/>
          </p:cNvSpPr>
          <p:nvPr>
            <p:ph idx="1"/>
          </p:nvPr>
        </p:nvSpPr>
        <p:spPr>
          <a:xfrm>
            <a:off x="299916" y="1210338"/>
            <a:ext cx="8561387" cy="4994275"/>
          </a:xfrm>
        </p:spPr>
        <p:txBody>
          <a:bodyPr/>
          <a:lstStyle/>
          <a:p>
            <a:r>
              <a:rPr lang="en-US" altLang="en-US" dirty="0"/>
              <a:t>The infant-industry argument</a:t>
            </a:r>
          </a:p>
          <a:p>
            <a:pPr lvl="1"/>
            <a:r>
              <a:rPr lang="en-US" altLang="en-US" dirty="0"/>
              <a:t>“New industries need temporary trade restriction to help them get started” </a:t>
            </a:r>
          </a:p>
          <a:p>
            <a:pPr lvl="1"/>
            <a:r>
              <a:rPr lang="en-US" altLang="en-US" dirty="0"/>
              <a:t>Difficult to implement in practice</a:t>
            </a:r>
          </a:p>
          <a:p>
            <a:pPr lvl="1"/>
            <a:r>
              <a:rPr lang="en-US" altLang="en-US" dirty="0"/>
              <a:t>The “temporary” policy is hard to remove</a:t>
            </a:r>
          </a:p>
          <a:p>
            <a:pPr lvl="1"/>
            <a:r>
              <a:rPr lang="en-US" altLang="en-US" dirty="0"/>
              <a:t>Protection is not necessary for an infant industry to grow</a:t>
            </a:r>
          </a:p>
        </p:txBody>
      </p:sp>
      <p:sp>
        <p:nvSpPr>
          <p:cNvPr id="30724" name="Footer Placeholder 4"/>
          <p:cNvSpPr>
            <a:spLocks noGrp="1"/>
          </p:cNvSpPr>
          <p:nvPr>
            <p:ph type="ftr" sz="quarter" idx="11"/>
          </p:nvPr>
        </p:nvSpPr>
        <p:spPr bwMode="auto">
          <a:xfrm>
            <a:off x="0" y="6359857"/>
            <a:ext cx="8534400" cy="4425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2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E344748-8C84-439E-BF86-CA4AE9C96F61}" type="slidenum">
              <a:rPr lang="en-US" altLang="en-US" sz="1200" smtClean="0">
                <a:solidFill>
                  <a:srgbClr val="002060"/>
                </a:solidFill>
              </a:rPr>
              <a:pPr algn="ctr" eaLnBrk="1" hangingPunct="1"/>
              <a:t>23</a:t>
            </a:fld>
            <a:endParaRPr lang="en-US" altLang="en-US" sz="1200">
              <a:solidFill>
                <a:srgbClr val="002060"/>
              </a:solidFill>
            </a:endParaRPr>
          </a:p>
        </p:txBody>
      </p:sp>
    </p:spTree>
    <p:extLst>
      <p:ext uri="{BB962C8B-B14F-4D97-AF65-F5344CB8AC3E}">
        <p14:creationId xmlns:p14="http://schemas.microsoft.com/office/powerpoint/2010/main" val="3188838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600200" y="228600"/>
            <a:ext cx="7391400" cy="743279"/>
          </a:xfrm>
        </p:spPr>
        <p:txBody>
          <a:bodyPr wrap="square" anchor="t"/>
          <a:lstStyle/>
          <a:p>
            <a:r>
              <a:rPr lang="en-US" altLang="en-US" sz="3300" dirty="0"/>
              <a:t>Arguments for Restricting Trade Part</a:t>
            </a:r>
            <a:r>
              <a:rPr lang="en-US" altLang="en-US" sz="3300" baseline="0" dirty="0"/>
              <a:t> 4</a:t>
            </a:r>
            <a:endParaRPr lang="en-US" altLang="en-US" sz="3300" dirty="0"/>
          </a:p>
        </p:txBody>
      </p:sp>
      <p:sp>
        <p:nvSpPr>
          <p:cNvPr id="31747" name="Content Placeholder 2"/>
          <p:cNvSpPr>
            <a:spLocks noGrp="1"/>
          </p:cNvSpPr>
          <p:nvPr>
            <p:ph idx="1"/>
          </p:nvPr>
        </p:nvSpPr>
        <p:spPr>
          <a:xfrm>
            <a:off x="125413" y="1213347"/>
            <a:ext cx="8866187" cy="4994275"/>
          </a:xfrm>
        </p:spPr>
        <p:txBody>
          <a:bodyPr/>
          <a:lstStyle/>
          <a:p>
            <a:r>
              <a:rPr lang="en-US" altLang="en-US" dirty="0"/>
              <a:t>The unfair-competition argument</a:t>
            </a:r>
          </a:p>
          <a:p>
            <a:pPr lvl="1"/>
            <a:r>
              <a:rPr lang="en-US" altLang="en-US" dirty="0"/>
              <a:t>“Free trade is desirable only if all countries play by the same rules”</a:t>
            </a:r>
          </a:p>
          <a:p>
            <a:pPr lvl="1"/>
            <a:r>
              <a:rPr lang="en-US" altLang="en-US" dirty="0"/>
              <a:t>Increase in total surplus for the country</a:t>
            </a:r>
          </a:p>
          <a:p>
            <a:r>
              <a:rPr lang="en-US" altLang="en-US" dirty="0"/>
              <a:t>The protection-as-a-bargaining-chip argument</a:t>
            </a:r>
          </a:p>
          <a:p>
            <a:pPr lvl="1"/>
            <a:r>
              <a:rPr lang="en-US" altLang="en-US" dirty="0"/>
              <a:t>“Trade restrictions can be useful when we bargain with our trading partners”</a:t>
            </a:r>
          </a:p>
          <a:p>
            <a:pPr lvl="1"/>
            <a:r>
              <a:rPr lang="en-US" altLang="en-US" dirty="0"/>
              <a:t>The threat may not work</a:t>
            </a:r>
          </a:p>
        </p:txBody>
      </p:sp>
      <p:sp>
        <p:nvSpPr>
          <p:cNvPr id="3174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039E4EE-5B28-41D7-8F85-A17AE551E815}" type="slidenum">
              <a:rPr lang="en-US" altLang="en-US" sz="1200" smtClean="0">
                <a:solidFill>
                  <a:srgbClr val="002060"/>
                </a:solidFill>
              </a:rPr>
              <a:pPr algn="ctr" eaLnBrk="1" hangingPunct="1"/>
              <a:t>24</a:t>
            </a:fld>
            <a:endParaRPr lang="en-US" altLang="en-US" sz="1200">
              <a:solidFill>
                <a:srgbClr val="002060"/>
              </a:solidFill>
            </a:endParaRPr>
          </a:p>
        </p:txBody>
      </p:sp>
    </p:spTree>
    <p:extLst>
      <p:ext uri="{BB962C8B-B14F-4D97-AF65-F5344CB8AC3E}">
        <p14:creationId xmlns:p14="http://schemas.microsoft.com/office/powerpoint/2010/main" val="1771712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98" y="30689"/>
            <a:ext cx="8408987" cy="457200"/>
          </a:xfrm>
        </p:spPr>
        <p:txBody>
          <a:bodyPr/>
          <a:lstStyle/>
          <a:p>
            <a:r>
              <a:rPr lang="en-US" dirty="0"/>
              <a:t>ASK THE EXPERTS Part 2</a:t>
            </a:r>
          </a:p>
        </p:txBody>
      </p:sp>
      <p:sp>
        <p:nvSpPr>
          <p:cNvPr id="5" name="Text Placeholder 4"/>
          <p:cNvSpPr>
            <a:spLocks noGrp="1"/>
          </p:cNvSpPr>
          <p:nvPr>
            <p:ph type="body" sz="quarter" idx="12"/>
          </p:nvPr>
        </p:nvSpPr>
        <p:spPr>
          <a:xfrm>
            <a:off x="474785" y="564088"/>
            <a:ext cx="8458200" cy="533400"/>
          </a:xfrm>
        </p:spPr>
        <p:txBody>
          <a:bodyPr/>
          <a:lstStyle/>
          <a:p>
            <a:r>
              <a:rPr lang="en-US" dirty="0"/>
              <a:t>Trade Deals</a:t>
            </a:r>
          </a:p>
        </p:txBody>
      </p:sp>
      <p:sp>
        <p:nvSpPr>
          <p:cNvPr id="6" name="Text Placeholder 5"/>
          <p:cNvSpPr>
            <a:spLocks noGrp="1"/>
          </p:cNvSpPr>
          <p:nvPr>
            <p:ph type="body" sz="quarter" idx="14"/>
          </p:nvPr>
        </p:nvSpPr>
        <p:spPr>
          <a:xfrm>
            <a:off x="550985" y="1194202"/>
            <a:ext cx="8094663" cy="2819400"/>
          </a:xfrm>
        </p:spPr>
        <p:txBody>
          <a:bodyPr/>
          <a:lstStyle/>
          <a:p>
            <a:r>
              <a:rPr lang="en-US" sz="3000" dirty="0"/>
              <a:t>“Refusing to liberalize trade unless partner countries adopt new labor or environmental rules is a bad policy, because even if the new standards would reduce distortions on some dimensions, such a policy involves threatening to maintain large distortions in the form of restricted trade.”</a:t>
            </a:r>
          </a:p>
        </p:txBody>
      </p:sp>
      <p:pic>
        <p:nvPicPr>
          <p:cNvPr id="5122" name="Picture 2" descr="A pie chart titled what do economists say? 49% agree, 25% disagree, and 26% are uncert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4107385"/>
            <a:ext cx="5029200" cy="224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a:xfrm>
            <a:off x="17585" y="6431489"/>
            <a:ext cx="8516815" cy="426511"/>
          </a:xfrm>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Slide Number Placeholder 2"/>
          <p:cNvSpPr>
            <a:spLocks noGrp="1"/>
          </p:cNvSpPr>
          <p:nvPr>
            <p:ph type="sldNum" sz="quarter" idx="10"/>
          </p:nvPr>
        </p:nvSpPr>
        <p:spPr>
          <a:xfrm>
            <a:off x="8645648" y="6498163"/>
            <a:ext cx="515937" cy="390525"/>
          </a:xfrm>
        </p:spPr>
        <p:txBody>
          <a:bodyPr/>
          <a:lstStyle/>
          <a:p>
            <a:pPr fontAlgn="base">
              <a:spcAft>
                <a:spcPct val="0"/>
              </a:spcAft>
              <a:defRPr/>
            </a:pPr>
            <a:fld id="{CFA536BC-3ED5-4293-8323-16A4258B4A0B}" type="slidenum">
              <a:rPr lang="en-US" smtClean="0"/>
              <a:pPr fontAlgn="base">
                <a:spcAft>
                  <a:spcPct val="0"/>
                </a:spcAft>
                <a:defRPr/>
              </a:pPr>
              <a:t>25</a:t>
            </a:fld>
            <a:endParaRPr lang="en-US" dirty="0"/>
          </a:p>
        </p:txBody>
      </p:sp>
    </p:spTree>
    <p:extLst>
      <p:ext uri="{BB962C8B-B14F-4D97-AF65-F5344CB8AC3E}">
        <p14:creationId xmlns:p14="http://schemas.microsoft.com/office/powerpoint/2010/main" val="10049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p:txBody>
          <a:bodyPr anchor="t"/>
          <a:lstStyle/>
          <a:p>
            <a:r>
              <a:rPr lang="en-US" altLang="en-US" dirty="0"/>
              <a:t>Trade agreements and the WTO Part 1</a:t>
            </a:r>
          </a:p>
        </p:txBody>
      </p:sp>
      <p:sp>
        <p:nvSpPr>
          <p:cNvPr id="32771" name="Content Placeholder 1"/>
          <p:cNvSpPr>
            <a:spLocks noGrp="1"/>
          </p:cNvSpPr>
          <p:nvPr>
            <p:ph idx="1"/>
          </p:nvPr>
        </p:nvSpPr>
        <p:spPr>
          <a:xfrm>
            <a:off x="457199" y="688622"/>
            <a:ext cx="8499475" cy="5483578"/>
          </a:xfrm>
        </p:spPr>
        <p:txBody>
          <a:bodyPr/>
          <a:lstStyle/>
          <a:p>
            <a:r>
              <a:rPr lang="en-US" altLang="en-US" dirty="0"/>
              <a:t>World Trade Organization, WTO</a:t>
            </a:r>
          </a:p>
          <a:p>
            <a:r>
              <a:rPr lang="en-US" altLang="en-US" dirty="0"/>
              <a:t>Unilateral approach to achieve free trade</a:t>
            </a:r>
          </a:p>
          <a:p>
            <a:pPr lvl="1"/>
            <a:r>
              <a:rPr lang="en-US" altLang="en-US" dirty="0"/>
              <a:t>Remove its trade restrictions on its own</a:t>
            </a:r>
          </a:p>
          <a:p>
            <a:pPr lvl="1"/>
            <a:r>
              <a:rPr lang="en-US" altLang="en-US" dirty="0"/>
              <a:t>Great Britain, 19</a:t>
            </a:r>
            <a:r>
              <a:rPr lang="en-US" altLang="en-US" baseline="30000" dirty="0"/>
              <a:t>th</a:t>
            </a:r>
            <a:r>
              <a:rPr lang="en-US" altLang="en-US" dirty="0"/>
              <a:t> century</a:t>
            </a:r>
          </a:p>
          <a:p>
            <a:pPr lvl="1"/>
            <a:r>
              <a:rPr lang="en-US" altLang="en-US" dirty="0"/>
              <a:t>Chile and South Korea, recent years</a:t>
            </a:r>
          </a:p>
          <a:p>
            <a:r>
              <a:rPr lang="en-US" altLang="en-US" dirty="0"/>
              <a:t>Multilateral approach to free trade</a:t>
            </a:r>
          </a:p>
          <a:p>
            <a:pPr lvl="1"/>
            <a:r>
              <a:rPr lang="en-US" altLang="en-US" dirty="0"/>
              <a:t>Reduce its trade restrictions while other countries do the same</a:t>
            </a:r>
          </a:p>
          <a:p>
            <a:pPr lvl="1"/>
            <a:r>
              <a:rPr lang="en-US" altLang="en-US" dirty="0"/>
              <a:t>NAFTA, GATT</a:t>
            </a:r>
          </a:p>
        </p:txBody>
      </p:sp>
      <p:sp>
        <p:nvSpPr>
          <p:cNvPr id="32772" name="Footer Placeholder 4"/>
          <p:cNvSpPr>
            <a:spLocks noGrp="1"/>
          </p:cNvSpPr>
          <p:nvPr>
            <p:ph type="ftr" sz="quarter" idx="11"/>
          </p:nvPr>
        </p:nvSpPr>
        <p:spPr bwMode="auto">
          <a:xfrm>
            <a:off x="0" y="6400801"/>
            <a:ext cx="8534400" cy="4571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EAAB2E6E-E942-489D-8486-627A9CD9C9C9}" type="slidenum">
              <a:rPr lang="en-US" altLang="en-US" sz="1200" smtClean="0">
                <a:solidFill>
                  <a:srgbClr val="002060"/>
                </a:solidFill>
              </a:rPr>
              <a:pPr algn="ctr" eaLnBrk="1" hangingPunct="1"/>
              <a:t>26</a:t>
            </a:fld>
            <a:endParaRPr lang="en-US" altLang="en-US" sz="1200">
              <a:solidFill>
                <a:srgbClr val="002060"/>
              </a:solidFill>
            </a:endParaRPr>
          </a:p>
        </p:txBody>
      </p:sp>
    </p:spTree>
    <p:extLst>
      <p:ext uri="{BB962C8B-B14F-4D97-AF65-F5344CB8AC3E}">
        <p14:creationId xmlns:p14="http://schemas.microsoft.com/office/powerpoint/2010/main" val="3805526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p:txBody>
          <a:bodyPr anchor="t"/>
          <a:lstStyle/>
          <a:p>
            <a:r>
              <a:rPr lang="en-US" altLang="en-US" dirty="0"/>
              <a:t>Trade agreements and the WTO Part 2</a:t>
            </a:r>
          </a:p>
        </p:txBody>
      </p:sp>
      <p:sp>
        <p:nvSpPr>
          <p:cNvPr id="33795" name="Content Placeholder 1"/>
          <p:cNvSpPr>
            <a:spLocks noGrp="1"/>
          </p:cNvSpPr>
          <p:nvPr>
            <p:ph idx="1"/>
          </p:nvPr>
        </p:nvSpPr>
        <p:spPr>
          <a:xfrm>
            <a:off x="457200" y="688622"/>
            <a:ext cx="8458200" cy="5331178"/>
          </a:xfrm>
        </p:spPr>
        <p:txBody>
          <a:bodyPr/>
          <a:lstStyle/>
          <a:p>
            <a:r>
              <a:rPr lang="en-US" altLang="en-US" dirty="0"/>
              <a:t>North American Free Trade Agreement (NAFTA)</a:t>
            </a:r>
          </a:p>
          <a:p>
            <a:pPr lvl="1"/>
            <a:r>
              <a:rPr lang="en-US" altLang="en-US" dirty="0"/>
              <a:t>1993, lowered trade barriers among the United States, Mexico, and Canada</a:t>
            </a:r>
          </a:p>
          <a:p>
            <a:r>
              <a:rPr lang="en-US" altLang="en-US" dirty="0"/>
              <a:t>General Agreement on Tariffs and Trade (GATT)</a:t>
            </a:r>
          </a:p>
          <a:p>
            <a:pPr lvl="1"/>
            <a:r>
              <a:rPr lang="en-US" altLang="en-US" dirty="0"/>
              <a:t>Continuing series of negotiations among many of the world’s countries with the goal of promoting free trade</a:t>
            </a:r>
          </a:p>
        </p:txBody>
      </p:sp>
      <p:sp>
        <p:nvSpPr>
          <p:cNvPr id="33796" name="Footer Placeholder 4"/>
          <p:cNvSpPr>
            <a:spLocks noGrp="1"/>
          </p:cNvSpPr>
          <p:nvPr>
            <p:ph type="ftr" sz="quarter" idx="11"/>
          </p:nvPr>
        </p:nvSpPr>
        <p:spPr bwMode="auto">
          <a:xfrm>
            <a:off x="0" y="6400801"/>
            <a:ext cx="8534400" cy="4571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79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C03BB440-7380-43BA-BACF-440E189EB10F}" type="slidenum">
              <a:rPr lang="en-US" altLang="en-US" sz="1200" smtClean="0">
                <a:solidFill>
                  <a:srgbClr val="002060"/>
                </a:solidFill>
              </a:rPr>
              <a:pPr algn="ctr" eaLnBrk="1" hangingPunct="1"/>
              <a:t>27</a:t>
            </a:fld>
            <a:endParaRPr lang="en-US" altLang="en-US" sz="1200">
              <a:solidFill>
                <a:srgbClr val="002060"/>
              </a:solidFill>
            </a:endParaRPr>
          </a:p>
        </p:txBody>
      </p:sp>
    </p:spTree>
    <p:extLst>
      <p:ext uri="{BB962C8B-B14F-4D97-AF65-F5344CB8AC3E}">
        <p14:creationId xmlns:p14="http://schemas.microsoft.com/office/powerpoint/2010/main" val="2423449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nchor="t"/>
          <a:lstStyle/>
          <a:p>
            <a:r>
              <a:rPr lang="en-US" altLang="en-US" dirty="0"/>
              <a:t>Trade agreements and the WTO Part 3</a:t>
            </a:r>
          </a:p>
        </p:txBody>
      </p:sp>
      <p:sp>
        <p:nvSpPr>
          <p:cNvPr id="34819" name="Content Placeholder 1"/>
          <p:cNvSpPr>
            <a:spLocks noGrp="1"/>
          </p:cNvSpPr>
          <p:nvPr>
            <p:ph idx="1"/>
          </p:nvPr>
        </p:nvSpPr>
        <p:spPr>
          <a:xfrm>
            <a:off x="457200" y="688622"/>
            <a:ext cx="8458200" cy="5559778"/>
          </a:xfrm>
        </p:spPr>
        <p:txBody>
          <a:bodyPr/>
          <a:lstStyle/>
          <a:p>
            <a:r>
              <a:rPr lang="en-US" altLang="en-US" dirty="0"/>
              <a:t>GATT</a:t>
            </a:r>
          </a:p>
          <a:p>
            <a:pPr lvl="1"/>
            <a:r>
              <a:rPr lang="en-US" altLang="en-US" sz="3000" dirty="0"/>
              <a:t>United States helped to found GATT</a:t>
            </a:r>
          </a:p>
          <a:p>
            <a:pPr lvl="2"/>
            <a:r>
              <a:rPr lang="en-US" altLang="en-US" dirty="0"/>
              <a:t>After World War II</a:t>
            </a:r>
          </a:p>
          <a:p>
            <a:pPr lvl="2"/>
            <a:r>
              <a:rPr lang="en-US" altLang="en-US" dirty="0"/>
              <a:t>In response to the high tariffs imposed during the Great Depression</a:t>
            </a:r>
          </a:p>
          <a:p>
            <a:pPr lvl="1"/>
            <a:r>
              <a:rPr lang="en-US" altLang="en-US" sz="3000" dirty="0"/>
              <a:t>Successfully reduced the average tariff among member countries from about 40 to 5%</a:t>
            </a:r>
          </a:p>
          <a:p>
            <a:pPr lvl="1"/>
            <a:r>
              <a:rPr lang="en-US" altLang="en-US" sz="3000" dirty="0"/>
              <a:t>Enforced by the WTO</a:t>
            </a:r>
          </a:p>
          <a:p>
            <a:pPr lvl="1"/>
            <a:r>
              <a:rPr lang="en-US" altLang="en-US" sz="3000" dirty="0"/>
              <a:t>2015: 162 countries; more than 97 % of world trade</a:t>
            </a:r>
          </a:p>
        </p:txBody>
      </p:sp>
      <p:sp>
        <p:nvSpPr>
          <p:cNvPr id="34820" name="Footer Placeholder 4"/>
          <p:cNvSpPr>
            <a:spLocks noGrp="1"/>
          </p:cNvSpPr>
          <p:nvPr>
            <p:ph type="ftr" sz="quarter" idx="11"/>
          </p:nvPr>
        </p:nvSpPr>
        <p:spPr bwMode="auto">
          <a:xfrm>
            <a:off x="0" y="6400801"/>
            <a:ext cx="8534400" cy="4571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2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248B7B13-DF4C-423B-80AC-607E16E8FB16}" type="slidenum">
              <a:rPr lang="en-US" altLang="en-US" sz="1200" smtClean="0">
                <a:solidFill>
                  <a:srgbClr val="002060"/>
                </a:solidFill>
              </a:rPr>
              <a:pPr algn="ctr" eaLnBrk="1" hangingPunct="1"/>
              <a:t>28</a:t>
            </a:fld>
            <a:endParaRPr lang="en-US" altLang="en-US" sz="1200">
              <a:solidFill>
                <a:srgbClr val="002060"/>
              </a:solidFill>
            </a:endParaRPr>
          </a:p>
        </p:txBody>
      </p:sp>
    </p:spTree>
    <p:extLst>
      <p:ext uri="{BB962C8B-B14F-4D97-AF65-F5344CB8AC3E}">
        <p14:creationId xmlns:p14="http://schemas.microsoft.com/office/powerpoint/2010/main" val="280271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p:txBody>
          <a:bodyPr anchor="t"/>
          <a:lstStyle/>
          <a:p>
            <a:r>
              <a:rPr lang="en-US" altLang="en-US" dirty="0"/>
              <a:t>Trade agreements and the WTO Part 4</a:t>
            </a:r>
          </a:p>
        </p:txBody>
      </p:sp>
      <p:sp>
        <p:nvSpPr>
          <p:cNvPr id="35843" name="Content Placeholder 1"/>
          <p:cNvSpPr>
            <a:spLocks noGrp="1"/>
          </p:cNvSpPr>
          <p:nvPr>
            <p:ph idx="1"/>
          </p:nvPr>
        </p:nvSpPr>
        <p:spPr>
          <a:xfrm>
            <a:off x="457199" y="688622"/>
            <a:ext cx="8499475" cy="5407378"/>
          </a:xfrm>
        </p:spPr>
        <p:txBody>
          <a:bodyPr/>
          <a:lstStyle/>
          <a:p>
            <a:r>
              <a:rPr lang="en-US" altLang="en-US" dirty="0"/>
              <a:t>Advantages of the multilateral approach</a:t>
            </a:r>
          </a:p>
          <a:p>
            <a:pPr lvl="1"/>
            <a:r>
              <a:rPr lang="en-US" altLang="en-US" dirty="0"/>
              <a:t>Potential to result in freer trade than unilateral approach</a:t>
            </a:r>
          </a:p>
          <a:p>
            <a:pPr lvl="2"/>
            <a:r>
              <a:rPr lang="en-US" altLang="en-US" dirty="0"/>
              <a:t>Reduce trade restrictions abroad and at home</a:t>
            </a:r>
          </a:p>
          <a:p>
            <a:pPr lvl="1"/>
            <a:r>
              <a:rPr lang="en-US" altLang="en-US" dirty="0"/>
              <a:t>Political advantage</a:t>
            </a:r>
          </a:p>
          <a:p>
            <a:pPr lvl="2"/>
            <a:r>
              <a:rPr lang="en-US" altLang="en-US" dirty="0"/>
              <a:t>Producers are fewer and better organized than consumers</a:t>
            </a:r>
          </a:p>
          <a:p>
            <a:pPr lvl="2"/>
            <a:r>
              <a:rPr lang="en-US" altLang="en-US" dirty="0"/>
              <a:t>Greater political influence</a:t>
            </a:r>
          </a:p>
        </p:txBody>
      </p:sp>
      <p:sp>
        <p:nvSpPr>
          <p:cNvPr id="35844" name="Footer Placeholder 4"/>
          <p:cNvSpPr>
            <a:spLocks noGrp="1"/>
          </p:cNvSpPr>
          <p:nvPr>
            <p:ph type="ftr" sz="quarter" idx="11"/>
          </p:nvPr>
        </p:nvSpPr>
        <p:spPr bwMode="auto">
          <a:xfrm>
            <a:off x="1" y="6400801"/>
            <a:ext cx="8534400" cy="4571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584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F11B3B6D-98B5-4B2F-9A89-AF14ADA8B9D0}" type="slidenum">
              <a:rPr lang="en-US" altLang="en-US" sz="1200" smtClean="0">
                <a:solidFill>
                  <a:srgbClr val="002060"/>
                </a:solidFill>
              </a:rPr>
              <a:pPr algn="ctr" eaLnBrk="1" hangingPunct="1"/>
              <a:t>29</a:t>
            </a:fld>
            <a:endParaRPr lang="en-US" altLang="en-US" sz="1200">
              <a:solidFill>
                <a:srgbClr val="002060"/>
              </a:solidFill>
            </a:endParaRPr>
          </a:p>
        </p:txBody>
      </p:sp>
    </p:spTree>
    <p:extLst>
      <p:ext uri="{BB962C8B-B14F-4D97-AF65-F5344CB8AC3E}">
        <p14:creationId xmlns:p14="http://schemas.microsoft.com/office/powerpoint/2010/main" val="58526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t>Figure 1 </a:t>
            </a:r>
            <a:r>
              <a:rPr lang="en-US" altLang="en-US" sz="2800" dirty="0"/>
              <a:t>Equilibrium without International Trade</a:t>
            </a:r>
          </a:p>
        </p:txBody>
      </p:sp>
      <p:pic>
        <p:nvPicPr>
          <p:cNvPr id="3" name="Picture 2" descr="A line graph. The x axis is labeled quantity of textiles and the y axis is labeled price of textiles. A line labeled domestic supply shows that as the quantity of textiles increases the price of textiles increases. A line labeled domestic demand shows that as the quantity of textiles increase the price of textiles decrease. The equilibrium price on the y axis and the equilibrium quantity on the x axis are marked where domestic supply and domestic demand intersect. Consumer surplus is above the equilibrium price and producer surplus is below the equilibrium pri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762000"/>
            <a:ext cx="7046119" cy="4252191"/>
          </a:xfrm>
          <a:prstGeom prst="rect">
            <a:avLst/>
          </a:prstGeom>
        </p:spPr>
      </p:pic>
      <p:sp>
        <p:nvSpPr>
          <p:cNvPr id="2" name="Text Placeholder 1"/>
          <p:cNvSpPr>
            <a:spLocks noGrp="1"/>
          </p:cNvSpPr>
          <p:nvPr>
            <p:ph type="body" sz="quarter" idx="12"/>
          </p:nvPr>
        </p:nvSpPr>
        <p:spPr>
          <a:xfrm>
            <a:off x="152400" y="5287962"/>
            <a:ext cx="8648700" cy="1112837"/>
          </a:xfrm>
        </p:spPr>
        <p:txBody>
          <a:bodyPr/>
          <a:lstStyle/>
          <a:p>
            <a:r>
              <a:rPr lang="en-US" dirty="0"/>
              <a:t>When an economy cannot trade in world markets, the price adjusts to balance domestic supply and demand. This figure shows consumer and producer surplus in an equilibrium without international trade for the textile market in the imaginary country of </a:t>
            </a:r>
            <a:r>
              <a:rPr lang="en-US" dirty="0" err="1"/>
              <a:t>Isoland</a:t>
            </a:r>
            <a:r>
              <a:rPr lang="en-US" dirty="0"/>
              <a:t>.</a:t>
            </a:r>
          </a:p>
        </p:txBody>
      </p:sp>
      <p:sp>
        <p:nvSpPr>
          <p:cNvPr id="11267"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78"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22205E03-BB22-42DA-9A9D-DE89A5FB3A15}" type="slidenum">
              <a:rPr lang="en-US" altLang="en-US" smtClean="0">
                <a:solidFill>
                  <a:srgbClr val="002060"/>
                </a:solidFill>
              </a:rPr>
              <a:pPr algn="ctr" eaLnBrk="1" hangingPunct="1"/>
              <a:t>3</a:t>
            </a:fld>
            <a:endParaRPr lang="en-US" altLang="en-US">
              <a:solidFill>
                <a:srgbClr val="002060"/>
              </a:solidFill>
            </a:endParaRPr>
          </a:p>
        </p:txBody>
      </p:sp>
    </p:spTree>
    <p:extLst>
      <p:ext uri="{BB962C8B-B14F-4D97-AF65-F5344CB8AC3E}">
        <p14:creationId xmlns:p14="http://schemas.microsoft.com/office/powerpoint/2010/main" val="11811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 Part 1</a:t>
            </a:r>
          </a:p>
        </p:txBody>
      </p:sp>
      <p:sp>
        <p:nvSpPr>
          <p:cNvPr id="5" name="Text Placeholder 4"/>
          <p:cNvSpPr>
            <a:spLocks noGrp="1"/>
          </p:cNvSpPr>
          <p:nvPr>
            <p:ph type="body" sz="quarter" idx="12"/>
          </p:nvPr>
        </p:nvSpPr>
        <p:spPr/>
        <p:txBody>
          <a:bodyPr/>
          <a:lstStyle/>
          <a:p>
            <a:r>
              <a:rPr lang="en-US" dirty="0"/>
              <a:t>Trade Deals</a:t>
            </a:r>
          </a:p>
        </p:txBody>
      </p:sp>
      <p:sp>
        <p:nvSpPr>
          <p:cNvPr id="6" name="Text Placeholder 5"/>
          <p:cNvSpPr>
            <a:spLocks noGrp="1"/>
          </p:cNvSpPr>
          <p:nvPr>
            <p:ph type="body" sz="quarter" idx="14"/>
          </p:nvPr>
        </p:nvSpPr>
        <p:spPr>
          <a:xfrm>
            <a:off x="533400" y="1295400"/>
            <a:ext cx="8001000" cy="1295400"/>
          </a:xfrm>
        </p:spPr>
        <p:txBody>
          <a:bodyPr/>
          <a:lstStyle/>
          <a:p>
            <a:r>
              <a:rPr lang="en-US" dirty="0"/>
              <a:t>“Past major trade deals have benefited most Americans.”</a:t>
            </a:r>
          </a:p>
        </p:txBody>
      </p:sp>
      <p:pic>
        <p:nvPicPr>
          <p:cNvPr id="4098" name="Picture 2" descr="A pie chart shows the percentage of economists that agree or disagree with the following statement: past major trade deals have benefited most Americans. 93% agree, 0% disagree, and 7% are uncert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3028950"/>
            <a:ext cx="51435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4</a:t>
            </a:fld>
            <a:endParaRPr lang="en-US" dirty="0"/>
          </a:p>
        </p:txBody>
      </p:sp>
    </p:spTree>
    <p:extLst>
      <p:ext uri="{BB962C8B-B14F-4D97-AF65-F5344CB8AC3E}">
        <p14:creationId xmlns:p14="http://schemas.microsoft.com/office/powerpoint/2010/main" val="37170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r>
              <a:rPr lang="en-US" altLang="en-US" dirty="0"/>
              <a:t>The Determinants of Trade</a:t>
            </a:r>
            <a:r>
              <a:rPr lang="en-US" altLang="en-US" baseline="0" dirty="0"/>
              <a:t> Part 2</a:t>
            </a:r>
            <a:endParaRPr lang="en-US" altLang="en-US" dirty="0"/>
          </a:p>
        </p:txBody>
      </p:sp>
      <p:sp>
        <p:nvSpPr>
          <p:cNvPr id="12291" name="Content Placeholder 2"/>
          <p:cNvSpPr>
            <a:spLocks noGrp="1"/>
          </p:cNvSpPr>
          <p:nvPr>
            <p:ph idx="1"/>
          </p:nvPr>
        </p:nvSpPr>
        <p:spPr>
          <a:xfrm>
            <a:off x="277813" y="1025525"/>
            <a:ext cx="8485187" cy="4994275"/>
          </a:xfrm>
        </p:spPr>
        <p:txBody>
          <a:bodyPr/>
          <a:lstStyle/>
          <a:p>
            <a:r>
              <a:rPr lang="en-US" altLang="en-US" dirty="0"/>
              <a:t>Allow for international trade? </a:t>
            </a:r>
          </a:p>
          <a:p>
            <a:pPr lvl="1"/>
            <a:r>
              <a:rPr lang="en-US" altLang="en-US" dirty="0"/>
              <a:t>Price and quantity sold in the domestic market?</a:t>
            </a:r>
          </a:p>
          <a:p>
            <a:pPr lvl="1"/>
            <a:r>
              <a:rPr lang="en-US" altLang="en-US" dirty="0"/>
              <a:t>Who will gain from free trade; who will lose, and will the gains exceed the losses?</a:t>
            </a:r>
          </a:p>
          <a:p>
            <a:pPr lvl="1"/>
            <a:r>
              <a:rPr lang="en-US" altLang="en-US" dirty="0"/>
              <a:t>Should a tariff be part of the new trade policy?</a:t>
            </a:r>
          </a:p>
        </p:txBody>
      </p:sp>
      <p:sp>
        <p:nvSpPr>
          <p:cNvPr id="12292"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F235276-7343-496B-BD49-3CCA27ED0067}" type="slidenum">
              <a:rPr lang="en-US" altLang="en-US" sz="1200" smtClean="0">
                <a:solidFill>
                  <a:srgbClr val="002060"/>
                </a:solidFill>
              </a:rPr>
              <a:pPr algn="ctr" eaLnBrk="1" hangingPunct="1"/>
              <a:t>5</a:t>
            </a:fld>
            <a:endParaRPr lang="en-US" altLang="en-US" sz="1200">
              <a:solidFill>
                <a:srgbClr val="002060"/>
              </a:solidFill>
            </a:endParaRPr>
          </a:p>
        </p:txBody>
      </p:sp>
    </p:spTree>
    <p:extLst>
      <p:ext uri="{BB962C8B-B14F-4D97-AF65-F5344CB8AC3E}">
        <p14:creationId xmlns:p14="http://schemas.microsoft.com/office/powerpoint/2010/main" val="329205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49338" y="101600"/>
            <a:ext cx="8094662" cy="860425"/>
          </a:xfrm>
        </p:spPr>
        <p:txBody>
          <a:bodyPr wrap="square" anchor="t"/>
          <a:lstStyle/>
          <a:p>
            <a:r>
              <a:rPr lang="en-US" altLang="en-US" dirty="0"/>
              <a:t>The Determinants of Trade Part 3</a:t>
            </a:r>
          </a:p>
        </p:txBody>
      </p:sp>
      <p:sp>
        <p:nvSpPr>
          <p:cNvPr id="13315" name="Content Placeholder 2"/>
          <p:cNvSpPr>
            <a:spLocks noGrp="1"/>
          </p:cNvSpPr>
          <p:nvPr>
            <p:ph idx="1"/>
          </p:nvPr>
        </p:nvSpPr>
        <p:spPr>
          <a:xfrm>
            <a:off x="277813" y="1025525"/>
            <a:ext cx="8561387" cy="5146675"/>
          </a:xfrm>
        </p:spPr>
        <p:txBody>
          <a:bodyPr/>
          <a:lstStyle/>
          <a:p>
            <a:r>
              <a:rPr lang="en-US" altLang="en-US" dirty="0"/>
              <a:t>World price</a:t>
            </a:r>
          </a:p>
          <a:p>
            <a:pPr lvl="1"/>
            <a:r>
              <a:rPr lang="en-US" altLang="en-US" dirty="0"/>
              <a:t>Price of a good that prevails in the world market for that good</a:t>
            </a:r>
          </a:p>
          <a:p>
            <a:r>
              <a:rPr lang="en-US" altLang="en-US" dirty="0"/>
              <a:t>Domestic price</a:t>
            </a:r>
          </a:p>
          <a:p>
            <a:pPr lvl="1"/>
            <a:r>
              <a:rPr lang="en-US" altLang="en-US" dirty="0"/>
              <a:t>Opportunity cost of the good on the domestic market</a:t>
            </a:r>
          </a:p>
        </p:txBody>
      </p:sp>
      <p:sp>
        <p:nvSpPr>
          <p:cNvPr id="13316"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E2D433F-0CC4-4198-AF67-238994B21D35}" type="slidenum">
              <a:rPr lang="en-US" altLang="en-US" sz="1200" smtClean="0">
                <a:solidFill>
                  <a:srgbClr val="002060"/>
                </a:solidFill>
              </a:rPr>
              <a:pPr algn="ctr" eaLnBrk="1" hangingPunct="1"/>
              <a:t>6</a:t>
            </a:fld>
            <a:endParaRPr lang="en-US" altLang="en-US" sz="1200">
              <a:solidFill>
                <a:srgbClr val="002060"/>
              </a:solidFill>
            </a:endParaRPr>
          </a:p>
        </p:txBody>
      </p:sp>
    </p:spTree>
    <p:extLst>
      <p:ext uri="{BB962C8B-B14F-4D97-AF65-F5344CB8AC3E}">
        <p14:creationId xmlns:p14="http://schemas.microsoft.com/office/powerpoint/2010/main" val="47216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049338" y="101600"/>
            <a:ext cx="8094662" cy="860425"/>
          </a:xfrm>
        </p:spPr>
        <p:txBody>
          <a:bodyPr wrap="square" anchor="t"/>
          <a:lstStyle/>
          <a:p>
            <a:r>
              <a:rPr lang="en-US" altLang="en-US" dirty="0"/>
              <a:t>The Determinants of Trade Part 4</a:t>
            </a:r>
          </a:p>
        </p:txBody>
      </p:sp>
      <p:sp>
        <p:nvSpPr>
          <p:cNvPr id="14339" name="Content Placeholder 2"/>
          <p:cNvSpPr>
            <a:spLocks noGrp="1"/>
          </p:cNvSpPr>
          <p:nvPr>
            <p:ph idx="1"/>
          </p:nvPr>
        </p:nvSpPr>
        <p:spPr>
          <a:xfrm>
            <a:off x="277813" y="1025525"/>
            <a:ext cx="8561387" cy="5146675"/>
          </a:xfrm>
        </p:spPr>
        <p:txBody>
          <a:bodyPr/>
          <a:lstStyle/>
          <a:p>
            <a:r>
              <a:rPr lang="en-US" altLang="en-US" dirty="0"/>
              <a:t>Compare domestic price with world price</a:t>
            </a:r>
          </a:p>
          <a:p>
            <a:pPr lvl="1"/>
            <a:r>
              <a:rPr lang="en-US" altLang="en-US" dirty="0"/>
              <a:t>Determine who has comparative advantage</a:t>
            </a:r>
          </a:p>
          <a:p>
            <a:pPr lvl="1"/>
            <a:r>
              <a:rPr lang="en-US" altLang="en-US" dirty="0"/>
              <a:t>If domestic price &lt; world price</a:t>
            </a:r>
          </a:p>
          <a:p>
            <a:pPr lvl="2"/>
            <a:r>
              <a:rPr lang="en-US" altLang="en-US" dirty="0"/>
              <a:t>Export the good</a:t>
            </a:r>
          </a:p>
          <a:p>
            <a:pPr lvl="2"/>
            <a:r>
              <a:rPr lang="en-US" altLang="en-US" dirty="0"/>
              <a:t>The country has comparative advantage</a:t>
            </a:r>
          </a:p>
          <a:p>
            <a:pPr lvl="1"/>
            <a:r>
              <a:rPr lang="en-US" altLang="en-US" dirty="0"/>
              <a:t>If domestic price &gt; world price</a:t>
            </a:r>
          </a:p>
          <a:p>
            <a:pPr lvl="2"/>
            <a:r>
              <a:rPr lang="en-US" altLang="en-US" dirty="0"/>
              <a:t>Import the good</a:t>
            </a:r>
          </a:p>
          <a:p>
            <a:pPr lvl="2"/>
            <a:r>
              <a:rPr lang="en-US" altLang="en-US" dirty="0"/>
              <a:t>The world has comparative advantage </a:t>
            </a:r>
          </a:p>
        </p:txBody>
      </p:sp>
      <p:sp>
        <p:nvSpPr>
          <p:cNvPr id="14340" name="Footer Placeholder 4"/>
          <p:cNvSpPr>
            <a:spLocks noGrp="1"/>
          </p:cNvSpPr>
          <p:nvPr>
            <p:ph type="ftr" sz="quarter" idx="11"/>
          </p:nvPr>
        </p:nvSpPr>
        <p:spPr bwMode="auto">
          <a:xfrm>
            <a:off x="0" y="6359857"/>
            <a:ext cx="8458200" cy="4425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6FF4BC6-BCFC-4158-8FB8-A48E594B8374}" type="slidenum">
              <a:rPr lang="en-US" altLang="en-US" sz="1200" smtClean="0">
                <a:solidFill>
                  <a:srgbClr val="002060"/>
                </a:solidFill>
              </a:rPr>
              <a:pPr algn="ctr" eaLnBrk="1" hangingPunct="1"/>
              <a:t>7</a:t>
            </a:fld>
            <a:endParaRPr lang="en-US" altLang="en-US" sz="1200">
              <a:solidFill>
                <a:srgbClr val="002060"/>
              </a:solidFill>
            </a:endParaRPr>
          </a:p>
        </p:txBody>
      </p:sp>
    </p:spTree>
    <p:extLst>
      <p:ext uri="{BB962C8B-B14F-4D97-AF65-F5344CB8AC3E}">
        <p14:creationId xmlns:p14="http://schemas.microsoft.com/office/powerpoint/2010/main" val="8044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496280" y="152400"/>
            <a:ext cx="7391400" cy="838200"/>
          </a:xfrm>
        </p:spPr>
        <p:txBody>
          <a:bodyPr wrap="square" anchor="t"/>
          <a:lstStyle/>
          <a:p>
            <a:r>
              <a:rPr lang="en-US" altLang="en-US" sz="3300" dirty="0"/>
              <a:t>Winners and Losers from Trade Part 1</a:t>
            </a:r>
          </a:p>
        </p:txBody>
      </p:sp>
      <p:sp>
        <p:nvSpPr>
          <p:cNvPr id="15363" name="Content Placeholder 2"/>
          <p:cNvSpPr>
            <a:spLocks noGrp="1"/>
          </p:cNvSpPr>
          <p:nvPr>
            <p:ph idx="1"/>
          </p:nvPr>
        </p:nvSpPr>
        <p:spPr>
          <a:xfrm>
            <a:off x="393701" y="1324708"/>
            <a:ext cx="8485187" cy="4308475"/>
          </a:xfrm>
        </p:spPr>
        <p:txBody>
          <a:bodyPr/>
          <a:lstStyle/>
          <a:p>
            <a:r>
              <a:rPr lang="en-US" altLang="en-US" dirty="0"/>
              <a:t>Exporting country</a:t>
            </a:r>
          </a:p>
          <a:p>
            <a:pPr lvl="1"/>
            <a:r>
              <a:rPr lang="en-US" altLang="en-US" dirty="0"/>
              <a:t>Domestic equilibrium price before trade is below the world price</a:t>
            </a:r>
          </a:p>
          <a:p>
            <a:pPr lvl="1"/>
            <a:r>
              <a:rPr lang="en-US" altLang="en-US" dirty="0"/>
              <a:t>Once trade is allowed</a:t>
            </a:r>
          </a:p>
          <a:p>
            <a:pPr lvl="2"/>
            <a:r>
              <a:rPr lang="en-US" altLang="en-US" dirty="0"/>
              <a:t>Domestic price rises to equal the world price</a:t>
            </a:r>
          </a:p>
          <a:p>
            <a:pPr lvl="2"/>
            <a:r>
              <a:rPr lang="en-US" altLang="en-US" dirty="0"/>
              <a:t>Domestic quantity supplied is greater than  domestic quantity demanded</a:t>
            </a:r>
          </a:p>
          <a:p>
            <a:pPr lvl="2"/>
            <a:r>
              <a:rPr lang="en-US" altLang="en-US" dirty="0"/>
              <a:t>The difference: exports</a:t>
            </a:r>
          </a:p>
        </p:txBody>
      </p:sp>
      <p:sp>
        <p:nvSpPr>
          <p:cNvPr id="15364"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6916732-DE6C-4435-8AFC-A90D39F4F79B}" type="slidenum">
              <a:rPr lang="en-US" altLang="en-US" sz="1200" smtClean="0">
                <a:solidFill>
                  <a:srgbClr val="002060"/>
                </a:solidFill>
              </a:rPr>
              <a:pPr algn="ctr" eaLnBrk="1" hangingPunct="1"/>
              <a:t>8</a:t>
            </a:fld>
            <a:endParaRPr lang="en-US" altLang="en-US" sz="1200">
              <a:solidFill>
                <a:srgbClr val="002060"/>
              </a:solidFill>
            </a:endParaRPr>
          </a:p>
        </p:txBody>
      </p:sp>
    </p:spTree>
    <p:extLst>
      <p:ext uri="{BB962C8B-B14F-4D97-AF65-F5344CB8AC3E}">
        <p14:creationId xmlns:p14="http://schemas.microsoft.com/office/powerpoint/2010/main" val="322826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209550" y="-1"/>
            <a:ext cx="8896575" cy="436594"/>
          </a:xfrm>
        </p:spPr>
        <p:txBody>
          <a:bodyPr/>
          <a:lstStyle/>
          <a:p>
            <a:r>
              <a:rPr lang="en-US" altLang="en-US" dirty="0"/>
              <a:t>Figure 2</a:t>
            </a:r>
            <a:r>
              <a:rPr lang="en-US" altLang="en-US" sz="2800" baseline="0" dirty="0"/>
              <a:t> </a:t>
            </a:r>
            <a:r>
              <a:rPr lang="en-US" altLang="en-US" sz="2800" dirty="0"/>
              <a:t>International Trade in an Exporting Country</a:t>
            </a:r>
          </a:p>
        </p:txBody>
      </p:sp>
      <p:pic>
        <p:nvPicPr>
          <p:cNvPr id="3" name="Picture 2" descr="A line graph. The x axis is labeled quantity of textiles and the y axis is labeled price of textiles. A line labeled domestic supply shows that as the quantity of textiles increases the price of textiles increases. A line labeled domestic demand shows that as the quantity of textiles increase the price of textiles decrease. The price before trade is the point at which the domestic supply and domestic demand lines intersect. The world price line shows prices after trade which are higher than the price before trade point. The export prices are points where domestic quantity demanded and price after trade intersect, and where domestic quantity supplied and price after trade intersect. On the graph the area between where domestic demand begins to decline and price after trade is labeled A. The area between price after trade and price before trade is B. The area between price before trade and where domestic supply begins to rise, and the area in between the two export prices on the price after trade line and the price before trade point is 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8" y="914400"/>
            <a:ext cx="4819385" cy="3791620"/>
          </a:xfrm>
          <a:prstGeom prst="rect">
            <a:avLst/>
          </a:prstGeom>
        </p:spPr>
      </p:pic>
      <p:sp>
        <p:nvSpPr>
          <p:cNvPr id="2" name="Text Placeholder 1"/>
          <p:cNvSpPr>
            <a:spLocks noGrp="1"/>
          </p:cNvSpPr>
          <p:nvPr>
            <p:ph type="body" sz="quarter" idx="12"/>
          </p:nvPr>
        </p:nvSpPr>
        <p:spPr>
          <a:xfrm>
            <a:off x="5186364" y="562452"/>
            <a:ext cx="3729036" cy="4161948"/>
          </a:xfrm>
        </p:spPr>
        <p:txBody>
          <a:bodyPr/>
          <a:lstStyle/>
          <a:p>
            <a:r>
              <a:rPr lang="en-US" dirty="0"/>
              <a:t>Once trade is allowed, the domestic price rises to equal the world price. The supply curve shows the quantity of textiles produced domestically, and the demand curve shows the quantity consumed domestically. </a:t>
            </a:r>
          </a:p>
          <a:p>
            <a:r>
              <a:rPr lang="en-US" dirty="0"/>
              <a:t>Exports from </a:t>
            </a:r>
            <a:r>
              <a:rPr lang="en-US" dirty="0" err="1"/>
              <a:t>Isoland</a:t>
            </a:r>
            <a:r>
              <a:rPr lang="en-US" dirty="0"/>
              <a:t> equal the difference between the domestic quantity supplied and the domestic quantity demanded at the world price. </a:t>
            </a:r>
          </a:p>
          <a:p>
            <a:r>
              <a:rPr lang="en-US" dirty="0"/>
              <a:t>Sellers are better off (producer surplus rises from C to B + C + D), and buyers are worse off (consumer surplus falls from A + B to A). Total surplus rises by an amount equal to area D, indicating that trade raises the economic well-being of the country as a whole.</a:t>
            </a:r>
          </a:p>
        </p:txBody>
      </p:sp>
      <p:graphicFrame>
        <p:nvGraphicFramePr>
          <p:cNvPr id="64" name="Table 63" descr="A table with four columns and four rows. The column headers are before trade, after trade, and change."/>
          <p:cNvGraphicFramePr>
            <a:graphicFrameLocks noGrp="1"/>
          </p:cNvGraphicFramePr>
          <p:nvPr>
            <p:extLst>
              <p:ext uri="{D42A27DB-BD31-4B8C-83A1-F6EECF244321}">
                <p14:modId xmlns:p14="http://schemas.microsoft.com/office/powerpoint/2010/main" val="1113168424"/>
              </p:ext>
            </p:extLst>
          </p:nvPr>
        </p:nvGraphicFramePr>
        <p:xfrm>
          <a:off x="76201" y="5050163"/>
          <a:ext cx="5714999" cy="1122037"/>
        </p:xfrm>
        <a:graphic>
          <a:graphicData uri="http://schemas.openxmlformats.org/drawingml/2006/table">
            <a:tbl>
              <a:tblPr firstRow="1" bandRow="1"/>
              <a:tblGrid>
                <a:gridCol w="1590260">
                  <a:extLst>
                    <a:ext uri="{9D8B030D-6E8A-4147-A177-3AD203B41FA5}">
                      <a16:colId xmlns:a16="http://schemas.microsoft.com/office/drawing/2014/main" val="20000"/>
                    </a:ext>
                  </a:extLst>
                </a:gridCol>
                <a:gridCol w="1573696">
                  <a:extLst>
                    <a:ext uri="{9D8B030D-6E8A-4147-A177-3AD203B41FA5}">
                      <a16:colId xmlns:a16="http://schemas.microsoft.com/office/drawing/2014/main" val="20001"/>
                    </a:ext>
                  </a:extLst>
                </a:gridCol>
                <a:gridCol w="1557130">
                  <a:extLst>
                    <a:ext uri="{9D8B030D-6E8A-4147-A177-3AD203B41FA5}">
                      <a16:colId xmlns:a16="http://schemas.microsoft.com/office/drawing/2014/main" val="20002"/>
                    </a:ext>
                  </a:extLst>
                </a:gridCol>
                <a:gridCol w="993913">
                  <a:extLst>
                    <a:ext uri="{9D8B030D-6E8A-4147-A177-3AD203B41FA5}">
                      <a16:colId xmlns:a16="http://schemas.microsoft.com/office/drawing/2014/main" val="20003"/>
                    </a:ext>
                  </a:extLst>
                </a:gridCol>
              </a:tblGrid>
              <a:tr h="2846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200" dirty="0">
                          <a:solidFill>
                            <a:srgbClr val="E2F4FD"/>
                          </a:solidFill>
                        </a:rPr>
                        <a:t>Empty Cell</a:t>
                      </a:r>
                      <a:endParaRPr sz="1200" dirty="0">
                        <a:solidFill>
                          <a:srgbClr val="E2F4FD"/>
                        </a:solidFill>
                      </a:endParaRPr>
                    </a:p>
                  </a:txBody>
                  <a:tcPr marL="0" marR="0" marT="0" marB="0">
                    <a:lnL w="12700" cmpd="sng">
                      <a:solidFill>
                        <a:prstClr val="black"/>
                      </a:solidFill>
                      <a:prstDash val="solid"/>
                    </a:lnL>
                    <a:lnR w="12700" cap="flat" cmpd="sng" algn="ctr">
                      <a:solidFill>
                        <a:sysClr val="windowText" lastClr="000000"/>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b="1" dirty="0">
                          <a:latin typeface="Franklin Gothic Medium Cond"/>
                        </a:rPr>
                        <a:t>Before Trade</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b="1" dirty="0">
                          <a:latin typeface="Franklin Gothic Medium Cond"/>
                        </a:rPr>
                        <a:t>After Trade</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b="1" dirty="0">
                          <a:latin typeface="Franklin Gothic Medium Cond"/>
                        </a:rPr>
                        <a:t>Change</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0"/>
                  </a:ext>
                </a:extLst>
              </a:tr>
              <a:tr h="25120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r>
                        <a:rPr lang="en-US" sz="1200" dirty="0">
                          <a:latin typeface="Franklin Gothic Medium Cond"/>
                        </a:rPr>
                        <a:t>Consumer Surplus</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A + B</a:t>
                      </a:r>
                    </a:p>
                  </a:txBody>
                  <a:tcPr marL="0" marR="0" marT="0" marB="0">
                    <a:lnL w="12700" cmpd="sng">
                      <a:solidFill>
                        <a:prstClr val="black"/>
                      </a:solidFill>
                      <a:prstDash val="solid"/>
                    </a:lnL>
                    <a:lnR w="12700" cmpd="sng">
                      <a:solidFill>
                        <a:prstClr val="black"/>
                      </a:solidFill>
                      <a:prstDash val="solid"/>
                    </a:lnR>
                    <a:lnT w="1270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A</a:t>
                      </a:r>
                    </a:p>
                  </a:txBody>
                  <a:tcPr marL="0" marR="0" marT="0" marB="0">
                    <a:lnL w="12700" cmpd="sng">
                      <a:solidFill>
                        <a:prstClr val="black"/>
                      </a:solidFill>
                      <a:prstDash val="solid"/>
                    </a:lnL>
                    <a:lnR w="12700" cmpd="sng">
                      <a:solidFill>
                        <a:prstClr val="black"/>
                      </a:solidFill>
                      <a:prstDash val="soli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spc="100">
                          <a:latin typeface="Franklin Gothic Medium Cond"/>
                        </a:rPr>
                        <a:t>-B</a:t>
                      </a:r>
                    </a:p>
                  </a:txBody>
                  <a:tcPr marL="0" marR="0" marT="0" marB="0">
                    <a:lnL w="12700" cmpd="sng">
                      <a:solidFill>
                        <a:prstClr val="black"/>
                      </a:solidFill>
                      <a:prstDash val="solid"/>
                    </a:lnL>
                    <a:lnR w="12700" cmpd="sng">
                      <a:solidFill>
                        <a:prstClr val="black"/>
                      </a:solidFill>
                      <a:prstDash val="solid"/>
                    </a:lnR>
                    <a:lnT w="12700" cap="flat" cmpd="sng" algn="ctr">
                      <a:solidFill>
                        <a:sysClr val="windowText" lastClr="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1"/>
                  </a:ext>
                </a:extLst>
              </a:tr>
              <a:tr h="2846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r>
                        <a:rPr lang="en-US" sz="1200">
                          <a:latin typeface="Franklin Gothic Medium Cond"/>
                        </a:rPr>
                        <a:t>Producer Surplus</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C</a:t>
                      </a:r>
                    </a:p>
                  </a:txBody>
                  <a:tcPr marL="0" marR="0" marT="0" marB="0">
                    <a:lnL w="12700" cmpd="sng">
                      <a:solidFill>
                        <a:prstClr val="black"/>
                      </a:solidFill>
                      <a:prstDash val="solid"/>
                    </a:lnL>
                    <a:lnR w="12700" cap="flat" cmpd="sng" algn="ctr">
                      <a:solidFill>
                        <a:schemeClr val="tx1"/>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B + C + D</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spc="100">
                          <a:latin typeface="Franklin Gothic Medium Cond"/>
                        </a:rPr>
                        <a:t>+</a:t>
                      </a:r>
                      <a:r>
                        <a:rPr lang="en-US" sz="1200">
                          <a:latin typeface="Franklin Gothic Medium Cond"/>
                        </a:rPr>
                        <a:t> </a:t>
                      </a:r>
                      <a:r>
                        <a:rPr lang="en-US" sz="1200" spc="100">
                          <a:latin typeface="Franklin Gothic Medium Cond"/>
                        </a:rPr>
                        <a:t>(B</a:t>
                      </a:r>
                      <a:r>
                        <a:rPr lang="en-US" sz="1200">
                          <a:latin typeface="Franklin Gothic Medium Cond"/>
                        </a:rPr>
                        <a:t> + D)</a:t>
                      </a:r>
                    </a:p>
                  </a:txBody>
                  <a:tcPr marL="0" marR="0" marT="0" marB="0">
                    <a:lnL w="12700" cap="flat" cmpd="sng" algn="ctr">
                      <a:solidFill>
                        <a:schemeClr val="tx1"/>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2"/>
                  </a:ext>
                </a:extLst>
              </a:tr>
              <a:tr h="30144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r>
                        <a:rPr lang="en-US" sz="1200" dirty="0">
                          <a:latin typeface="Franklin Gothic Medium Cond"/>
                        </a:rPr>
                        <a:t>Total Surplus</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A + B + C</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A + B + C + D</a:t>
                      </a:r>
                    </a:p>
                  </a:txBody>
                  <a:tcPr marL="0" marR="0" marT="0" marB="0">
                    <a:lnL w="12700" cmpd="sng">
                      <a:solidFill>
                        <a:prstClr val="black"/>
                      </a:solidFill>
                      <a:prstDash val="solid"/>
                    </a:lnL>
                    <a:lnR w="12700" cmpd="sng">
                      <a:solidFill>
                        <a:prstClr val="black"/>
                      </a:solidFill>
                      <a:prstDash val="solid"/>
                    </a:lnR>
                    <a:lnT w="12700" cap="flat" cmpd="sng" algn="ctr">
                      <a:solidFill>
                        <a:schemeClr val="tx1"/>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rgbClr val="E2F4FD"/>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indent="0" algn="ctr"/>
                      <a:r>
                        <a:rPr lang="en-US" sz="1200" dirty="0">
                          <a:latin typeface="Franklin Gothic Medium Cond"/>
                        </a:rPr>
                        <a:t>+ D</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2F4FD"/>
                    </a:solidFill>
                  </a:tcPr>
                </a:tc>
                <a:extLst>
                  <a:ext uri="{0D108BD9-81ED-4DB2-BD59-A6C34878D82A}">
                    <a16:rowId xmlns:a16="http://schemas.microsoft.com/office/drawing/2014/main" val="10003"/>
                  </a:ext>
                </a:extLst>
              </a:tr>
            </a:tbl>
          </a:graphicData>
        </a:graphic>
      </p:graphicFrame>
      <p:sp>
        <p:nvSpPr>
          <p:cNvPr id="4" name="Content Placeholder 3"/>
          <p:cNvSpPr>
            <a:spLocks noGrp="1"/>
          </p:cNvSpPr>
          <p:nvPr>
            <p:ph type="body" sz="quarter" idx="17"/>
          </p:nvPr>
        </p:nvSpPr>
        <p:spPr>
          <a:xfrm>
            <a:off x="5858671" y="5038127"/>
            <a:ext cx="3050095" cy="806031"/>
          </a:xfrm>
        </p:spPr>
        <p:txBody>
          <a:bodyPr/>
          <a:lstStyle/>
          <a:p>
            <a:pPr eaLnBrk="1" hangingPunct="1"/>
            <a:r>
              <a:rPr lang="en-US" altLang="en-US" dirty="0">
                <a:solidFill>
                  <a:srgbClr val="000000"/>
                </a:solidFill>
              </a:rPr>
              <a:t>The area D shows the increase in total surplus and represents the gains from trade</a:t>
            </a:r>
            <a:endParaRPr lang="en-US" dirty="0"/>
          </a:p>
        </p:txBody>
      </p:sp>
      <p:sp>
        <p:nvSpPr>
          <p:cNvPr id="16388" name="Footer Placeholder 3"/>
          <p:cNvSpPr>
            <a:spLocks noGrp="1"/>
          </p:cNvSpPr>
          <p:nvPr>
            <p:ph type="ftr" sz="quarter" idx="14"/>
          </p:nvPr>
        </p:nvSpPr>
        <p:spPr bwMode="auto">
          <a:xfrm>
            <a:off x="1" y="6341885"/>
            <a:ext cx="8534399" cy="4942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408" name="Slide Number Placeholder 1"/>
          <p:cNvSpPr>
            <a:spLocks noGrp="1"/>
          </p:cNvSpPr>
          <p:nvPr>
            <p:ph type="sldNum" sz="quarter" idx="13"/>
          </p:nvPr>
        </p:nvSpPr>
        <p:spPr>
          <a:xfrm>
            <a:off x="8618538" y="6473825"/>
            <a:ext cx="518492" cy="362312"/>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6D3F190D-47F3-4DB6-BBD7-E4544339B102}" type="slidenum">
              <a:rPr lang="en-US" altLang="en-US" smtClean="0">
                <a:solidFill>
                  <a:srgbClr val="002060"/>
                </a:solidFill>
              </a:rPr>
              <a:pPr algn="ctr" eaLnBrk="1" hangingPunct="1"/>
              <a:t>9</a:t>
            </a:fld>
            <a:endParaRPr lang="en-US" altLang="en-US">
              <a:solidFill>
                <a:srgbClr val="002060"/>
              </a:solidFill>
            </a:endParaRPr>
          </a:p>
        </p:txBody>
      </p:sp>
    </p:spTree>
    <p:extLst>
      <p:ext uri="{BB962C8B-B14F-4D97-AF65-F5344CB8AC3E}">
        <p14:creationId xmlns:p14="http://schemas.microsoft.com/office/powerpoint/2010/main" val="2485257266"/>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8447</TotalTime>
  <Words>3317</Words>
  <Application>Microsoft Office PowerPoint</Application>
  <PresentationFormat>On-screen Show (4:3)</PresentationFormat>
  <Paragraphs>295</Paragraphs>
  <Slides>29</Slides>
  <Notes>1</Notes>
  <HiddenSlides>0</HiddenSlides>
  <MMClips>0</MMClips>
  <ScaleCrop>false</ScaleCrop>
  <HeadingPairs>
    <vt:vector size="6" baseType="variant">
      <vt:variant>
        <vt:lpstr>Fonts Used</vt:lpstr>
      </vt:variant>
      <vt:variant>
        <vt:i4>9</vt:i4>
      </vt:variant>
      <vt:variant>
        <vt:lpstr>Theme</vt:lpstr>
      </vt:variant>
      <vt:variant>
        <vt:i4>10</vt:i4>
      </vt:variant>
      <vt:variant>
        <vt:lpstr>Slide Titles</vt:lpstr>
      </vt:variant>
      <vt:variant>
        <vt:i4>29</vt:i4>
      </vt:variant>
    </vt:vector>
  </HeadingPairs>
  <TitlesOfParts>
    <vt:vector size="48" baseType="lpstr">
      <vt:lpstr>Arial</vt:lpstr>
      <vt:lpstr>Arial Narrow</vt:lpstr>
      <vt:lpstr>Calibri</vt:lpstr>
      <vt:lpstr>Cambria</vt:lpstr>
      <vt:lpstr>Cambria Math</vt:lpstr>
      <vt:lpstr>Franklin Gothic Medium Cond</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1_Figure</vt:lpstr>
      <vt:lpstr>Application: International Trade</vt:lpstr>
      <vt:lpstr>The Determinants of Trade Part 1</vt:lpstr>
      <vt:lpstr>Figure 1 Equilibrium without International Trade</vt:lpstr>
      <vt:lpstr>ASK THE EXPERTS Part 1</vt:lpstr>
      <vt:lpstr>The Determinants of Trade Part 2</vt:lpstr>
      <vt:lpstr>The Determinants of Trade Part 3</vt:lpstr>
      <vt:lpstr>The Determinants of Trade Part 4</vt:lpstr>
      <vt:lpstr>Winners and Losers from Trade Part 1</vt:lpstr>
      <vt:lpstr>Figure 2 International Trade in an Exporting Country</vt:lpstr>
      <vt:lpstr>Winners and Losers from Trade Part 2</vt:lpstr>
      <vt:lpstr>Winners and Losers from Trade Part 3</vt:lpstr>
      <vt:lpstr>Winners and Losers from Trade Part 4</vt:lpstr>
      <vt:lpstr>Figure 3 International Trade in an Importing Country</vt:lpstr>
      <vt:lpstr>Winners and Losers from Trade Part 5</vt:lpstr>
      <vt:lpstr>Winners and Losers from Trade Part 6</vt:lpstr>
      <vt:lpstr>Winners and Losers from Trade Part 7</vt:lpstr>
      <vt:lpstr>Figure 4 The Effects of a Tariff</vt:lpstr>
      <vt:lpstr>Winners and Losers from Trade Part 8</vt:lpstr>
      <vt:lpstr>Winners and Losers from Trade Part 9</vt:lpstr>
      <vt:lpstr>Winners and Losers from Trade Part 10</vt:lpstr>
      <vt:lpstr>Arguments for Restricting Trade Part 1</vt:lpstr>
      <vt:lpstr>Arguments for Restricting Trade Part 2</vt:lpstr>
      <vt:lpstr>Arguments for Restricting Trade Part 3</vt:lpstr>
      <vt:lpstr>Arguments for Restricting Trade Part 4</vt:lpstr>
      <vt:lpstr>ASK THE EXPERTS Part 2</vt:lpstr>
      <vt:lpstr>Trade agreements and the WTO Part 1</vt:lpstr>
      <vt:lpstr>Trade agreements and the WTO Part 2</vt:lpstr>
      <vt:lpstr>Trade agreements and the WTO Part 3</vt:lpstr>
      <vt:lpstr>Trade agreements and the WTO Part 4</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316</cp:revision>
  <dcterms:created xsi:type="dcterms:W3CDTF">2016-03-16T19:41:09Z</dcterms:created>
  <dcterms:modified xsi:type="dcterms:W3CDTF">2018-05-03T20:01:03Z</dcterms:modified>
</cp:coreProperties>
</file>