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51"/>
  </p:notesMasterIdLst>
  <p:handoutMasterIdLst>
    <p:handoutMasterId r:id="rId52"/>
  </p:handoutMasterIdLst>
  <p:sldIdLst>
    <p:sldId id="256" r:id="rId10"/>
    <p:sldId id="374" r:id="rId11"/>
    <p:sldId id="871" r:id="rId12"/>
    <p:sldId id="855" r:id="rId13"/>
    <p:sldId id="930" r:id="rId14"/>
    <p:sldId id="931" r:id="rId15"/>
    <p:sldId id="953" r:id="rId16"/>
    <p:sldId id="954" r:id="rId17"/>
    <p:sldId id="898" r:id="rId18"/>
    <p:sldId id="932" r:id="rId19"/>
    <p:sldId id="933" r:id="rId20"/>
    <p:sldId id="935" r:id="rId21"/>
    <p:sldId id="936" r:id="rId22"/>
    <p:sldId id="937" r:id="rId23"/>
    <p:sldId id="904" r:id="rId24"/>
    <p:sldId id="905" r:id="rId25"/>
    <p:sldId id="906" r:id="rId26"/>
    <p:sldId id="938" r:id="rId27"/>
    <p:sldId id="939" r:id="rId28"/>
    <p:sldId id="940" r:id="rId29"/>
    <p:sldId id="942" r:id="rId30"/>
    <p:sldId id="941" r:id="rId31"/>
    <p:sldId id="912" r:id="rId32"/>
    <p:sldId id="943" r:id="rId33"/>
    <p:sldId id="914" r:id="rId34"/>
    <p:sldId id="872" r:id="rId35"/>
    <p:sldId id="944" r:id="rId36"/>
    <p:sldId id="945" r:id="rId37"/>
    <p:sldId id="946" r:id="rId38"/>
    <p:sldId id="947" r:id="rId39"/>
    <p:sldId id="919" r:id="rId40"/>
    <p:sldId id="948" r:id="rId41"/>
    <p:sldId id="949" r:id="rId42"/>
    <p:sldId id="922" r:id="rId43"/>
    <p:sldId id="923" r:id="rId44"/>
    <p:sldId id="950" r:id="rId45"/>
    <p:sldId id="951" r:id="rId46"/>
    <p:sldId id="952" r:id="rId47"/>
    <p:sldId id="873" r:id="rId48"/>
    <p:sldId id="854" r:id="rId49"/>
    <p:sldId id="929"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99"/>
    <a:srgbClr val="005EA4"/>
    <a:srgbClr val="B8E08C"/>
    <a:srgbClr val="FFCCFF"/>
    <a:srgbClr val="AE122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79" autoAdjust="0"/>
    <p:restoredTop sz="77467" autoAdjust="0"/>
  </p:normalViewPr>
  <p:slideViewPr>
    <p:cSldViewPr>
      <p:cViewPr varScale="1">
        <p:scale>
          <a:sx n="88" d="100"/>
          <a:sy n="88" d="100"/>
        </p:scale>
        <p:origin x="2178" y="96"/>
      </p:cViewPr>
      <p:guideLst>
        <p:guide orient="horz" pos="2160"/>
        <p:guide pos="2880"/>
      </p:guideLst>
    </p:cSldViewPr>
  </p:slideViewPr>
  <p:outlineViewPr>
    <p:cViewPr>
      <p:scale>
        <a:sx n="33" d="100"/>
        <a:sy n="33" d="100"/>
      </p:scale>
      <p:origin x="0" y="2292"/>
    </p:cViewPr>
  </p:outlineViewPr>
  <p:notesTextViewPr>
    <p:cViewPr>
      <p:scale>
        <a:sx n="1" d="1"/>
        <a:sy n="1" d="1"/>
      </p:scale>
      <p:origin x="0" y="0"/>
    </p:cViewPr>
  </p:notesTextViewPr>
  <p:sorterViewPr>
    <p:cViewPr>
      <p:scale>
        <a:sx n="80" d="100"/>
        <a:sy n="80" d="100"/>
      </p:scale>
      <p:origin x="0" y="1272"/>
    </p:cViewPr>
  </p:sorterViewPr>
  <p:notesViewPr>
    <p:cSldViewPr>
      <p:cViewPr>
        <p:scale>
          <a:sx n="60" d="100"/>
          <a:sy n="60" d="100"/>
        </p:scale>
        <p:origin x="-2748" y="2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notesMaster" Target="notesMasters/notesMaster1.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5/4/2018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5/4/2018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791200" cy="4114800"/>
          </a:xfrm>
        </p:spPr>
        <p:txBody>
          <a:bodyPr/>
          <a:lstStyle/>
          <a:p>
            <a:pPr eaLnBrk="1" hangingPunct="1"/>
            <a:r>
              <a:rPr lang="en-US" sz="1200" dirty="0"/>
              <a:t>This is the first of a three-chapter sequence that examines the distribution of income and related issues.  This chapter develops the neoclassical theory of income distribution, in which each factor of production earns a price that equals the value of its marginal product.  </a:t>
            </a:r>
          </a:p>
          <a:p>
            <a:pPr eaLnBrk="1" hangingPunct="1"/>
            <a:endParaRPr lang="en-US" sz="1200" dirty="0"/>
          </a:p>
          <a:p>
            <a:pPr eaLnBrk="1" hangingPunct="1"/>
            <a:r>
              <a:rPr lang="en-US" sz="1200" dirty="0"/>
              <a:t>This chapter builds on concepts from the earlier chapters entitled “The Costs of Production” and “Firms in Competitive Markets.”  Those chapters should be covered before this one.  Students who have learned that material well should have no problem with this chapter. </a:t>
            </a:r>
          </a:p>
        </p:txBody>
      </p:sp>
      <p:sp>
        <p:nvSpPr>
          <p:cNvPr id="4" name="Slide Number Placeholder 3"/>
          <p:cNvSpPr>
            <a:spLocks noGrp="1"/>
          </p:cNvSpPr>
          <p:nvPr>
            <p:ph type="sldNum" sz="quarter" idx="10"/>
          </p:nvPr>
        </p:nvSpPr>
        <p:spPr/>
        <p:txBody>
          <a:bodyPr/>
          <a:lstStyle/>
          <a:p>
            <a:fld id="{2CAF6792-DBE1-4461-97FA-F85A7B48814E}" type="slidenum">
              <a:rPr lang="en-US" smtClean="0"/>
              <a:t>1</a:t>
            </a:fld>
            <a:endParaRPr lang="en-US" dirty="0"/>
          </a:p>
        </p:txBody>
      </p:sp>
    </p:spTree>
    <p:extLst>
      <p:ext uri="{BB962C8B-B14F-4D97-AF65-F5344CB8AC3E}">
        <p14:creationId xmlns:p14="http://schemas.microsoft.com/office/powerpoint/2010/main" val="408867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11</a:t>
            </a:fld>
            <a:endParaRPr lang="en-US"/>
          </a:p>
        </p:txBody>
      </p:sp>
    </p:spTree>
    <p:extLst>
      <p:ext uri="{BB962C8B-B14F-4D97-AF65-F5344CB8AC3E}">
        <p14:creationId xmlns:p14="http://schemas.microsoft.com/office/powerpoint/2010/main" val="2553036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This exercise should not be difficult.  But students are more likely to remember how to compute MPL and VMPL if they do it themselves instead of watching the instructor show them the results.  </a:t>
            </a:r>
          </a:p>
          <a:p>
            <a:pPr eaLnBrk="1" hangingPunct="1"/>
            <a:endParaRPr lang="en-US" sz="1200" dirty="0"/>
          </a:p>
          <a:p>
            <a:pPr eaLnBrk="1" hangingPunct="1"/>
            <a:r>
              <a:rPr lang="en-US" sz="1200" dirty="0"/>
              <a:t>And students have computed lots of marginal things from preceding chapters, so they should be able to do this exercise using only the definitions of MPL and VMPL from the preceding slides.</a:t>
            </a:r>
          </a:p>
          <a:p>
            <a:endParaRPr lang="en-US" sz="1200" b="0" i="0"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12</a:t>
            </a:fld>
            <a:endParaRPr lang="en-US"/>
          </a:p>
        </p:txBody>
      </p:sp>
    </p:spTree>
    <p:extLst>
      <p:ext uri="{BB962C8B-B14F-4D97-AF65-F5344CB8AC3E}">
        <p14:creationId xmlns:p14="http://schemas.microsoft.com/office/powerpoint/2010/main" val="4014514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13</a:t>
            </a:fld>
            <a:endParaRPr lang="en-US"/>
          </a:p>
        </p:txBody>
      </p:sp>
    </p:spTree>
    <p:extLst>
      <p:ext uri="{BB962C8B-B14F-4D97-AF65-F5344CB8AC3E}">
        <p14:creationId xmlns:p14="http://schemas.microsoft.com/office/powerpoint/2010/main" val="24303644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Some students may not offset the points between the L values, as shown here and in the table on the preceding slide.  </a:t>
            </a:r>
          </a:p>
          <a:p>
            <a:pPr eaLnBrk="1" hangingPunct="1"/>
            <a:endParaRPr lang="en-US" sz="1200" dirty="0"/>
          </a:p>
          <a:p>
            <a:pPr eaLnBrk="1" hangingPunct="1"/>
            <a:r>
              <a:rPr lang="en-US" sz="1200" dirty="0"/>
              <a:t>For our purposes, that’s okay.  What matters is they see that VMPL is a downward-sloping curve.  They will get the rest from the following slides.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275332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9B6F0007-B459-451F-BD16-EB2A9E77A3F1}" type="slidenum">
              <a:rPr lang="en-US" smtClean="0"/>
              <a:pPr/>
              <a:t>15</a:t>
            </a:fld>
            <a:endParaRPr lang="en-US"/>
          </a:p>
        </p:txBody>
      </p:sp>
      <p:sp>
        <p:nvSpPr>
          <p:cNvPr id="5734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C2022657-A061-4932-8506-920409A9B45B}" type="slidenum">
              <a:rPr lang="en-US" sz="1200">
                <a:cs typeface="Arial" charset="0"/>
              </a:rPr>
              <a:pPr algn="r"/>
              <a:t>15</a:t>
            </a:fld>
            <a:endParaRPr lang="en-US" sz="1200">
              <a:cs typeface="Arial" charset="0"/>
            </a:endParaRPr>
          </a:p>
        </p:txBody>
      </p:sp>
      <p:sp>
        <p:nvSpPr>
          <p:cNvPr id="57348" name="Rectangle 2"/>
          <p:cNvSpPr>
            <a:spLocks noGrp="1" noRot="1" noChangeAspect="1" noChangeArrowheads="1" noTextEdit="1"/>
          </p:cNvSpPr>
          <p:nvPr>
            <p:ph type="sldImg"/>
          </p:nvPr>
        </p:nvSpPr>
        <p:spPr>
          <a:xfrm>
            <a:off x="1143000" y="534988"/>
            <a:ext cx="4572000" cy="3429000"/>
          </a:xfrm>
          <a:ln/>
        </p:spPr>
      </p:sp>
      <p:sp>
        <p:nvSpPr>
          <p:cNvPr id="57349" name="Rectangle 3"/>
          <p:cNvSpPr>
            <a:spLocks noGrp="1" noChangeArrowheads="1"/>
          </p:cNvSpPr>
          <p:nvPr>
            <p:ph type="body" idx="1"/>
          </p:nvPr>
        </p:nvSpPr>
        <p:spPr>
          <a:xfrm>
            <a:off x="685800" y="4152900"/>
            <a:ext cx="5486400" cy="4506913"/>
          </a:xfrm>
          <a:noFill/>
          <a:ln/>
        </p:spPr>
        <p:txBody>
          <a:bodyPr>
            <a:normAutofit/>
          </a:bodyPr>
          <a:lstStyle/>
          <a:p>
            <a:pPr eaLnBrk="1" hangingPunct="1"/>
            <a:r>
              <a:rPr lang="en-US" dirty="0"/>
              <a:t>A student may wonder why we are measuring the wage in dollars per week rather than dollars per hour.  If a student asks this question, before giving the answer, see if another student can explain the answer.  </a:t>
            </a:r>
          </a:p>
          <a:p>
            <a:pPr eaLnBrk="1" hangingPunct="1"/>
            <a:endParaRPr lang="en-US" dirty="0"/>
          </a:p>
          <a:p>
            <a:pPr eaLnBrk="1" hangingPunct="1"/>
            <a:r>
              <a:rPr lang="en-US" dirty="0"/>
              <a:t>The answer is:  our task here is to compare the cost and benefit of hiring an extra worker.  The benefit, P x MPL, is extra revenue per week from having one more worker (recall, the production function and hence MPL are measured in units per week).  So we must compare that to the cost per week of having one more worker.  </a:t>
            </a:r>
          </a:p>
          <a:p>
            <a:pPr eaLnBrk="1" hangingPunct="1"/>
            <a:endParaRPr lang="en-US" dirty="0"/>
          </a:p>
          <a:p>
            <a:pPr eaLnBrk="1" hangingPunct="1"/>
            <a:r>
              <a:rPr lang="en-US" dirty="0"/>
              <a:t>The logic behind the answer L = 3 is the same marginal analysis that students have seen in many other contexts in previous chapters.  </a:t>
            </a:r>
          </a:p>
          <a:p>
            <a:pPr eaLnBrk="1" hangingPunct="1"/>
            <a:endParaRPr lang="en-US" dirty="0"/>
          </a:p>
          <a:p>
            <a:pPr eaLnBrk="1" hangingPunct="1"/>
            <a:r>
              <a:rPr lang="en-US" dirty="0"/>
              <a:t>At any L smaller than L = 3, can increase profit by hiring another worker.  </a:t>
            </a:r>
          </a:p>
          <a:p>
            <a:pPr eaLnBrk="1" hangingPunct="1"/>
            <a:endParaRPr lang="en-US" dirty="0"/>
          </a:p>
          <a:p>
            <a:pPr eaLnBrk="1" hangingPunct="1"/>
            <a:r>
              <a:rPr lang="en-US" dirty="0"/>
              <a:t>For example, suppose Jack has 2 workers.  At L = 2, VMPL &gt; W.  In other words, the increase in revenue from hiring one more worker exceeds the increase in cost (the wage).  So, hiring one more worker would increase profit.  </a:t>
            </a:r>
          </a:p>
          <a:p>
            <a:pPr eaLnBrk="1" hangingPunct="1"/>
            <a:endParaRPr lang="en-US" dirty="0"/>
          </a:p>
          <a:p>
            <a:pPr eaLnBrk="1" hangingPunct="1"/>
            <a:r>
              <a:rPr lang="en-US" dirty="0"/>
              <a:t>At any L larger than L = 3, can increase profit by hiring one fewer worker.  </a:t>
            </a:r>
          </a:p>
          <a:p>
            <a:pPr eaLnBrk="1" hangingPunct="1"/>
            <a:endParaRPr lang="en-US" dirty="0"/>
          </a:p>
          <a:p>
            <a:pPr eaLnBrk="1" hangingPunct="1"/>
            <a:r>
              <a:rPr lang="en-US" dirty="0"/>
              <a:t>For example, suppose Jack has 4 workers.  At L = 4, VMPL &lt; W.  In other words, the revenue from the fourth worker is less than the cost of that worker, so Jack can increase profit by hiring one fewer worker.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26E9277-1E94-4731-9897-5B9FA03E65DB}" type="slidenum">
              <a:rPr lang="en-US" smtClean="0"/>
              <a:pPr/>
              <a:t>16</a:t>
            </a:fld>
            <a:endParaRPr lang="en-US"/>
          </a:p>
        </p:txBody>
      </p:sp>
      <p:sp>
        <p:nvSpPr>
          <p:cNvPr id="583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175A53FB-3452-4790-B8E7-B4647E7C2B0C}" type="slidenum">
              <a:rPr lang="en-US" sz="1200">
                <a:cs typeface="Arial" charset="0"/>
              </a:rPr>
              <a:pPr algn="r"/>
              <a:t>16</a:t>
            </a:fld>
            <a:endParaRPr lang="en-US" sz="1200">
              <a:cs typeface="Arial" charset="0"/>
            </a:endParaRPr>
          </a:p>
        </p:txBody>
      </p:sp>
      <p:sp>
        <p:nvSpPr>
          <p:cNvPr id="58372" name="Rectangle 2"/>
          <p:cNvSpPr>
            <a:spLocks noGrp="1" noRot="1" noChangeAspect="1" noChangeArrowheads="1" noTextEdit="1"/>
          </p:cNvSpPr>
          <p:nvPr>
            <p:ph type="sldImg"/>
          </p:nvPr>
        </p:nvSpPr>
        <p:spPr>
          <a:xfrm>
            <a:off x="1143000" y="534988"/>
            <a:ext cx="4572000" cy="3429000"/>
          </a:xfrm>
          <a:ln/>
        </p:spPr>
      </p:sp>
      <p:sp>
        <p:nvSpPr>
          <p:cNvPr id="58373"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F29187D-447F-4901-AD8F-B668C1EEE1C1}" type="slidenum">
              <a:rPr lang="en-US" smtClean="0"/>
              <a:pPr/>
              <a:t>17</a:t>
            </a:fld>
            <a:endParaRPr lang="en-US"/>
          </a:p>
        </p:txBody>
      </p:sp>
      <p:sp>
        <p:nvSpPr>
          <p:cNvPr id="5939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715B4D7F-076F-4480-827E-550E091F0509}" type="slidenum">
              <a:rPr lang="en-US" sz="1200">
                <a:cs typeface="Arial" charset="0"/>
              </a:rPr>
              <a:pPr algn="r"/>
              <a:t>17</a:t>
            </a:fld>
            <a:endParaRPr lang="en-US" sz="1200">
              <a:cs typeface="Arial" charset="0"/>
            </a:endParaRPr>
          </a:p>
        </p:txBody>
      </p:sp>
      <p:sp>
        <p:nvSpPr>
          <p:cNvPr id="59396" name="Rectangle 2"/>
          <p:cNvSpPr>
            <a:spLocks noGrp="1" noRot="1" noChangeAspect="1" noChangeArrowheads="1" noTextEdit="1"/>
          </p:cNvSpPr>
          <p:nvPr>
            <p:ph type="sldImg"/>
          </p:nvPr>
        </p:nvSpPr>
        <p:spPr>
          <a:xfrm>
            <a:off x="1143000" y="534988"/>
            <a:ext cx="4572000" cy="3429000"/>
          </a:xfrm>
          <a:ln/>
        </p:spPr>
      </p:sp>
      <p:sp>
        <p:nvSpPr>
          <p:cNvPr id="59397"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The example in the third point implies that the firm sees factor inputs as complements, not substitutes.  </a:t>
            </a:r>
          </a:p>
          <a:p>
            <a:pPr eaLnBrk="1" hangingPunct="1"/>
            <a:endParaRPr lang="en-US" dirty="0"/>
          </a:p>
          <a:p>
            <a:pPr eaLnBrk="1" hangingPunct="1"/>
            <a:r>
              <a:rPr lang="en-US" dirty="0"/>
              <a:t>While this is true in many cases, one can also think of examples in which the firm would see inputs as substitutes.  For example, industrial robots have displaced some workers in the auto industry.  Though, the use of robots has increased demand for other kinds of workers in that industry.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18</a:t>
            </a:fld>
            <a:endParaRPr lang="en-US"/>
          </a:p>
        </p:txBody>
      </p:sp>
    </p:spTree>
    <p:extLst>
      <p:ext uri="{BB962C8B-B14F-4D97-AF65-F5344CB8AC3E}">
        <p14:creationId xmlns:p14="http://schemas.microsoft.com/office/powerpoint/2010/main" val="2147354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and the next two slides cover material from the FYI box entitled “Input Demand and Output Supply:  Two Sides of the Same Coin.”  </a:t>
            </a:r>
          </a:p>
          <a:p>
            <a:pPr eaLnBrk="1" hangingPunct="1"/>
            <a:endParaRPr lang="en-US" dirty="0"/>
          </a:p>
          <a:p>
            <a:pPr eaLnBrk="1" hangingPunct="1"/>
            <a:r>
              <a:rPr lang="en-US" dirty="0"/>
              <a:t>This slide establishes the relationship between marginal cost and marginal product.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7699027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 slide shows the connection between diminishing marginal product and increasing marginal cost.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06991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 slide shows that when a competitive firm hires labor to the point where W = VMPL, it is also producing output up to the point where P = MC.  </a:t>
            </a:r>
          </a:p>
          <a:p>
            <a:pPr eaLnBrk="1" hangingPunct="1"/>
            <a:endParaRPr lang="en-US" dirty="0"/>
          </a:p>
          <a:p>
            <a:pPr eaLnBrk="1" hangingPunct="1"/>
            <a:r>
              <a:rPr lang="en-US" dirty="0"/>
              <a:t>Hence, input demand and output supply are two sides of the same coin.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11654537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796493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59B7EFB-3599-4CEB-B5E5-7D7DA42C0B4B}" type="slidenum">
              <a:rPr lang="en-US" smtClean="0"/>
              <a:pPr/>
              <a:t>23</a:t>
            </a:fld>
            <a:endParaRPr lang="en-US"/>
          </a:p>
        </p:txBody>
      </p:sp>
      <p:sp>
        <p:nvSpPr>
          <p:cNvPr id="6553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D64F0DB7-2E53-4700-8916-00358E7E5C05}" type="slidenum">
              <a:rPr lang="en-US" sz="1200">
                <a:cs typeface="Arial" charset="0"/>
              </a:rPr>
              <a:pPr algn="r"/>
              <a:t>23</a:t>
            </a:fld>
            <a:endParaRPr lang="en-US" sz="1200">
              <a:cs typeface="Arial" charset="0"/>
            </a:endParaRPr>
          </a:p>
        </p:txBody>
      </p:sp>
      <p:sp>
        <p:nvSpPr>
          <p:cNvPr id="65540" name="Rectangle 2"/>
          <p:cNvSpPr>
            <a:spLocks noGrp="1" noRot="1" noChangeAspect="1" noChangeArrowheads="1" noTextEdit="1"/>
          </p:cNvSpPr>
          <p:nvPr>
            <p:ph type="sldImg"/>
          </p:nvPr>
        </p:nvSpPr>
        <p:spPr>
          <a:xfrm>
            <a:off x="1143000" y="534988"/>
            <a:ext cx="4572000" cy="3429000"/>
          </a:xfrm>
          <a:ln/>
        </p:spPr>
      </p:sp>
      <p:sp>
        <p:nvSpPr>
          <p:cNvPr id="65541" name="Rectangle 3"/>
          <p:cNvSpPr>
            <a:spLocks noGrp="1" noChangeArrowheads="1"/>
          </p:cNvSpPr>
          <p:nvPr>
            <p:ph type="body" idx="1"/>
          </p:nvPr>
        </p:nvSpPr>
        <p:spPr>
          <a:xfrm>
            <a:off x="685800" y="4248150"/>
            <a:ext cx="5486400" cy="4210050"/>
          </a:xfrm>
          <a:noFill/>
          <a:ln/>
        </p:spPr>
        <p:txBody>
          <a:bodyPr/>
          <a:lstStyle/>
          <a:p>
            <a:pPr eaLnBrk="1" hangingPunct="1"/>
            <a:r>
              <a:rPr lang="en-US"/>
              <a:t>At this point, the book </a:t>
            </a:r>
            <a:r>
              <a:rPr lang="en-US" i="1"/>
              <a:t>briefly</a:t>
            </a:r>
            <a:r>
              <a:rPr lang="en-US"/>
              <a:t> discusses the income and substitution effects.  (The discussion is intuitive, and the actual terms “income and substitution effects” appear only parenthetically.)   </a:t>
            </a:r>
          </a:p>
          <a:p>
            <a:pPr eaLnBrk="1" hangingPunct="1"/>
            <a:endParaRPr lang="en-US"/>
          </a:p>
          <a:p>
            <a:pPr eaLnBrk="1" hangingPunct="1"/>
            <a:r>
              <a:rPr lang="en-US"/>
              <a:t>The book concedes the possibility that the labor supply curve might bend backward if the income effect exceeds the substitution effect, but states that we will ignore this possibility for now and assume the labor supply curve is positively sloped.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Regarding the first point:  The textbook notes that a change in attitudes about female labor force participation over the past 50 years has dramatically shifted the labor supply curve rightward (the female labor force</a:t>
            </a:r>
            <a:r>
              <a:rPr lang="en-US" baseline="0" dirty="0"/>
              <a:t> participation rate increased from 34% in 1950 to 57% by 2015)</a:t>
            </a:r>
            <a:r>
              <a:rPr lang="en-US" dirty="0"/>
              <a:t>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1401752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2207BD2E-BFA3-485A-8387-EFEBEE4898F4}" type="slidenum">
              <a:rPr lang="en-US" smtClean="0"/>
              <a:pPr/>
              <a:t>25</a:t>
            </a:fld>
            <a:endParaRPr lang="en-US"/>
          </a:p>
        </p:txBody>
      </p:sp>
      <p:sp>
        <p:nvSpPr>
          <p:cNvPr id="6758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6EB039B8-861C-4FB4-89BF-52046EFC4B67}" type="slidenum">
              <a:rPr lang="en-US" sz="1200">
                <a:cs typeface="Arial" charset="0"/>
              </a:rPr>
              <a:pPr algn="r"/>
              <a:t>25</a:t>
            </a:fld>
            <a:endParaRPr lang="en-US" sz="1200">
              <a:cs typeface="Arial" charset="0"/>
            </a:endParaRPr>
          </a:p>
        </p:txBody>
      </p:sp>
      <p:sp>
        <p:nvSpPr>
          <p:cNvPr id="67588" name="Rectangle 2"/>
          <p:cNvSpPr>
            <a:spLocks noGrp="1" noRot="1" noChangeAspect="1" noChangeArrowheads="1" noTextEdit="1"/>
          </p:cNvSpPr>
          <p:nvPr>
            <p:ph type="sldImg"/>
          </p:nvPr>
        </p:nvSpPr>
        <p:spPr>
          <a:xfrm>
            <a:off x="1143000" y="534988"/>
            <a:ext cx="4572000" cy="3429000"/>
          </a:xfrm>
          <a:ln/>
        </p:spPr>
      </p:sp>
      <p:sp>
        <p:nvSpPr>
          <p:cNvPr id="67589"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‘Ask the experts’ feature provides the opportunity for class discussion.     </a:t>
            </a:r>
          </a:p>
          <a:p>
            <a:r>
              <a:rPr lang="en-US" dirty="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43264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dirty="0"/>
              <a:t>Again, these exercises should not be difficult, but students learn more if they do the exercises themselves.    </a:t>
            </a:r>
          </a:p>
          <a:p>
            <a:pPr eaLnBrk="1" hangingPunct="1"/>
            <a:endParaRPr lang="en-US" sz="1200" dirty="0"/>
          </a:p>
          <a:p>
            <a:pPr eaLnBrk="1" hangingPunct="1"/>
            <a:r>
              <a:rPr lang="en-US" sz="1200" dirty="0"/>
              <a:t>The exercise in Part C segues nicely into the case study on productivity and wages that follows.</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27</a:t>
            </a:fld>
            <a:endParaRPr lang="en-US"/>
          </a:p>
        </p:txBody>
      </p:sp>
    </p:spTree>
    <p:extLst>
      <p:ext uri="{BB962C8B-B14F-4D97-AF65-F5344CB8AC3E}">
        <p14:creationId xmlns:p14="http://schemas.microsoft.com/office/powerpoint/2010/main" val="351544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scenario, in fact, will occur over the coming 10–15 years.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28</a:t>
            </a:fld>
            <a:endParaRPr lang="en-US"/>
          </a:p>
        </p:txBody>
      </p:sp>
    </p:spTree>
    <p:extLst>
      <p:ext uri="{BB962C8B-B14F-4D97-AF65-F5344CB8AC3E}">
        <p14:creationId xmlns:p14="http://schemas.microsoft.com/office/powerpoint/2010/main" val="22554367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29</a:t>
            </a:fld>
            <a:endParaRPr lang="en-US"/>
          </a:p>
        </p:txBody>
      </p:sp>
    </p:spTree>
    <p:extLst>
      <p:ext uri="{BB962C8B-B14F-4D97-AF65-F5344CB8AC3E}">
        <p14:creationId xmlns:p14="http://schemas.microsoft.com/office/powerpoint/2010/main" val="1366963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30</a:t>
            </a:fld>
            <a:endParaRPr lang="en-US"/>
          </a:p>
        </p:txBody>
      </p:sp>
    </p:spTree>
    <p:extLst>
      <p:ext uri="{BB962C8B-B14F-4D97-AF65-F5344CB8AC3E}">
        <p14:creationId xmlns:p14="http://schemas.microsoft.com/office/powerpoint/2010/main" val="78916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‘Ask the experts’ feature provides the opportunity for class discussion.     </a:t>
            </a:r>
          </a:p>
          <a:p>
            <a:r>
              <a:rPr lang="en-US" dirty="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864832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17528197-0AC6-4CFF-AC1C-24D27532FC5C}" type="slidenum">
              <a:rPr lang="en-US" smtClean="0"/>
              <a:pPr/>
              <a:t>31</a:t>
            </a:fld>
            <a:endParaRPr lang="en-US"/>
          </a:p>
        </p:txBody>
      </p:sp>
      <p:sp>
        <p:nvSpPr>
          <p:cNvPr id="72707"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350FF10-C24D-4712-B862-02E197606FC4}" type="slidenum">
              <a:rPr lang="en-US" sz="1200">
                <a:cs typeface="Arial" charset="0"/>
              </a:rPr>
              <a:pPr algn="r"/>
              <a:t>31</a:t>
            </a:fld>
            <a:endParaRPr lang="en-US" sz="1200">
              <a:cs typeface="Arial" charset="0"/>
            </a:endParaRPr>
          </a:p>
        </p:txBody>
      </p:sp>
      <p:sp>
        <p:nvSpPr>
          <p:cNvPr id="72708" name="Rectangle 2"/>
          <p:cNvSpPr>
            <a:spLocks noGrp="1" noRot="1" noChangeAspect="1" noChangeArrowheads="1" noTextEdit="1"/>
          </p:cNvSpPr>
          <p:nvPr>
            <p:ph type="sldImg"/>
          </p:nvPr>
        </p:nvSpPr>
        <p:spPr>
          <a:xfrm>
            <a:off x="1143000" y="534988"/>
            <a:ext cx="4572000" cy="3429000"/>
          </a:xfrm>
          <a:ln/>
        </p:spPr>
      </p:sp>
      <p:sp>
        <p:nvSpPr>
          <p:cNvPr id="72709" name="Rectangle 3"/>
          <p:cNvSpPr>
            <a:spLocks noGrp="1" noChangeArrowheads="1"/>
          </p:cNvSpPr>
          <p:nvPr>
            <p:ph type="body" idx="1"/>
          </p:nvPr>
        </p:nvSpPr>
        <p:spPr>
          <a:xfrm>
            <a:off x="530225" y="4248150"/>
            <a:ext cx="5911850" cy="4391025"/>
          </a:xfrm>
          <a:noFill/>
          <a:ln/>
        </p:spPr>
        <p:txBody>
          <a:bodyPr/>
          <a:lstStyle/>
          <a:p>
            <a:pPr eaLnBrk="1" hangingPunct="1"/>
            <a:r>
              <a:rPr lang="en-US" dirty="0"/>
              <a:t>This slide covers material discussed in the chapter in a case study entitled “Productivity and Wages.” </a:t>
            </a:r>
          </a:p>
          <a:p>
            <a:pPr eaLnBrk="1" hangingPunct="1"/>
            <a:endParaRPr lang="en-US" dirty="0"/>
          </a:p>
          <a:p>
            <a:pPr eaLnBrk="1" hangingPunct="1"/>
            <a:r>
              <a:rPr lang="en-US" dirty="0"/>
              <a:t>The data on this slide and the analysis on the preceding one show that technological progress benefits workers by increasing real wages. </a:t>
            </a:r>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This</a:t>
            </a:r>
            <a:r>
              <a:rPr lang="en-US" baseline="0" dirty="0"/>
              <a:t> slide corresponds to an FYI box in the chapter. </a:t>
            </a:r>
          </a:p>
          <a:p>
            <a:pPr eaLnBrk="1" hangingPunct="1"/>
            <a:endParaRPr lang="en-US" baseline="0" dirty="0"/>
          </a:p>
          <a:p>
            <a:pPr eaLnBrk="1" hangingPunct="1"/>
            <a:r>
              <a:rPr lang="en-US" baseline="0" dirty="0"/>
              <a:t>The FYI box concludes by noting that </a:t>
            </a:r>
            <a:r>
              <a:rPr lang="en-US" baseline="0" dirty="0" err="1"/>
              <a:t>monopsonies</a:t>
            </a:r>
            <a:r>
              <a:rPr lang="en-US" baseline="0" dirty="0"/>
              <a:t> are rare, just as pure monopolies are rare in product markets.  But there are local labor markets in which a single firm has a large enough share of the labor market to have market power to increase its profit by paying lower wages.  If you</a:t>
            </a:r>
            <a:r>
              <a:rPr lang="en-US" dirty="0"/>
              <a:t> or your students wish </a:t>
            </a:r>
            <a:r>
              <a:rPr lang="en-US" baseline="0" dirty="0"/>
              <a:t>for further info, </a:t>
            </a:r>
            <a:r>
              <a:rPr lang="en-US" dirty="0"/>
              <a:t>see </a:t>
            </a:r>
            <a:r>
              <a:rPr lang="en-US" baseline="0" dirty="0" err="1"/>
              <a:t>Bonanno</a:t>
            </a:r>
            <a:r>
              <a:rPr lang="en-US" baseline="0" dirty="0"/>
              <a:t> and Lopez, “Wal-Mart’s Monopsony Power in Metro and Non-Metro Markets,” </a:t>
            </a:r>
            <a:r>
              <a:rPr lang="en-US" i="1" baseline="0" dirty="0"/>
              <a:t>Regional Science and Urban Economics</a:t>
            </a:r>
            <a:r>
              <a:rPr lang="en-US" baseline="0" dirty="0"/>
              <a:t>, </a:t>
            </a:r>
            <a:r>
              <a:rPr lang="en-US" dirty="0"/>
              <a:t>Vol. 42.2012, 4, p. 569-580.  </a:t>
            </a:r>
            <a:endParaRPr lang="en-US" baseline="0" dirty="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18901924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how workers are compensated.  </a:t>
            </a:r>
          </a:p>
          <a:p>
            <a:endParaRPr lang="en-US" dirty="0"/>
          </a:p>
          <a:p>
            <a:r>
              <a:rPr lang="en-US" dirty="0"/>
              <a:t>What determines how much the owners of land and capital earn for their contribution to the production process?  </a:t>
            </a:r>
          </a:p>
          <a:p>
            <a:endParaRPr lang="en-US" dirty="0"/>
          </a:p>
          <a:p>
            <a:r>
              <a:rPr lang="en-US" dirty="0"/>
              <a:t>First, we distinguish between the purchase price and rental price of these factors.  </a:t>
            </a:r>
          </a:p>
          <a:p>
            <a:endParaRPr lang="en-US" dirty="0"/>
          </a:p>
          <a:p>
            <a:r>
              <a:rPr lang="en-US" dirty="0"/>
              <a:t>Then, we apply the lessons we learned about wage determination to help us understand the determination of the rental prices of capital and land.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33</a:t>
            </a:fld>
            <a:endParaRPr lang="en-US"/>
          </a:p>
        </p:txBody>
      </p:sp>
    </p:spTree>
    <p:extLst>
      <p:ext uri="{BB962C8B-B14F-4D97-AF65-F5344CB8AC3E}">
        <p14:creationId xmlns:p14="http://schemas.microsoft.com/office/powerpoint/2010/main" val="2257164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491D8F12-8EE4-43B4-8DE3-F870E88F620A}" type="slidenum">
              <a:rPr lang="en-US" smtClean="0"/>
              <a:pPr/>
              <a:t>34</a:t>
            </a:fld>
            <a:endParaRPr lang="en-US"/>
          </a:p>
        </p:txBody>
      </p:sp>
      <p:sp>
        <p:nvSpPr>
          <p:cNvPr id="74755"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285B6D23-1598-4C79-9EBD-643A12CD76D5}" type="slidenum">
              <a:rPr lang="en-US" sz="1200">
                <a:cs typeface="Arial" charset="0"/>
              </a:rPr>
              <a:pPr algn="r"/>
              <a:t>34</a:t>
            </a:fld>
            <a:endParaRPr lang="en-US" sz="1200">
              <a:cs typeface="Arial" charset="0"/>
            </a:endParaRPr>
          </a:p>
        </p:txBody>
      </p:sp>
      <p:sp>
        <p:nvSpPr>
          <p:cNvPr id="74756" name="Rectangle 2"/>
          <p:cNvSpPr>
            <a:spLocks noGrp="1" noRot="1" noChangeAspect="1" noChangeArrowheads="1" noTextEdit="1"/>
          </p:cNvSpPr>
          <p:nvPr>
            <p:ph type="sldImg"/>
          </p:nvPr>
        </p:nvSpPr>
        <p:spPr>
          <a:xfrm>
            <a:off x="1143000" y="534988"/>
            <a:ext cx="4572000" cy="3429000"/>
          </a:xfrm>
          <a:ln/>
        </p:spPr>
      </p:sp>
      <p:sp>
        <p:nvSpPr>
          <p:cNvPr id="74757" name="Rectangle 3"/>
          <p:cNvSpPr>
            <a:spLocks noGrp="1" noChangeArrowheads="1"/>
          </p:cNvSpPr>
          <p:nvPr>
            <p:ph type="body" idx="1"/>
          </p:nvPr>
        </p:nvSpPr>
        <p:spPr>
          <a:xfrm>
            <a:off x="685800" y="4248150"/>
            <a:ext cx="5486400" cy="4210050"/>
          </a:xfrm>
          <a:noFill/>
          <a:ln/>
        </p:spPr>
        <p:txBody>
          <a:bodyPr/>
          <a:lstStyle/>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535AF091-3502-4DC5-B1D8-5631A23ED7FF}" type="slidenum">
              <a:rPr lang="en-US" smtClean="0"/>
              <a:pPr/>
              <a:t>35</a:t>
            </a:fld>
            <a:endParaRPr lang="en-US"/>
          </a:p>
        </p:txBody>
      </p:sp>
      <p:sp>
        <p:nvSpPr>
          <p:cNvPr id="75779"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F0FA8DA1-2A23-4580-AB1A-560B60459C93}" type="slidenum">
              <a:rPr lang="en-US" sz="1200">
                <a:cs typeface="Arial" charset="0"/>
              </a:rPr>
              <a:pPr algn="r"/>
              <a:t>35</a:t>
            </a:fld>
            <a:endParaRPr lang="en-US" sz="1200">
              <a:cs typeface="Arial" charset="0"/>
            </a:endParaRPr>
          </a:p>
        </p:txBody>
      </p:sp>
      <p:sp>
        <p:nvSpPr>
          <p:cNvPr id="75780" name="Rectangle 2"/>
          <p:cNvSpPr>
            <a:spLocks noGrp="1" noRot="1" noChangeAspect="1" noChangeArrowheads="1" noTextEdit="1"/>
          </p:cNvSpPr>
          <p:nvPr>
            <p:ph type="sldImg"/>
          </p:nvPr>
        </p:nvSpPr>
        <p:spPr>
          <a:xfrm>
            <a:off x="1143000" y="534988"/>
            <a:ext cx="4572000" cy="3429000"/>
          </a:xfrm>
          <a:ln/>
        </p:spPr>
      </p:sp>
      <p:sp>
        <p:nvSpPr>
          <p:cNvPr id="75781" name="Rectangle 3"/>
          <p:cNvSpPr>
            <a:spLocks noGrp="1" noChangeArrowheads="1"/>
          </p:cNvSpPr>
          <p:nvPr>
            <p:ph type="body" idx="1"/>
          </p:nvPr>
        </p:nvSpPr>
        <p:spPr>
          <a:xfrm>
            <a:off x="685800" y="4248150"/>
            <a:ext cx="5486400" cy="4210050"/>
          </a:xfrm>
          <a:noFill/>
          <a:ln/>
        </p:spPr>
        <p:txBody>
          <a:bodyPr/>
          <a:lstStyle/>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the first point:  </a:t>
            </a:r>
          </a:p>
          <a:p>
            <a:endParaRPr lang="en-US" dirty="0"/>
          </a:p>
          <a:p>
            <a:r>
              <a:rPr lang="en-US" dirty="0"/>
              <a:t>When a firm buys a unit of capital, it will likely use that capital in its own production rather than rent it in the capital rental market.  </a:t>
            </a:r>
          </a:p>
          <a:p>
            <a:endParaRPr lang="en-US" dirty="0"/>
          </a:p>
          <a:p>
            <a:r>
              <a:rPr lang="en-US" dirty="0"/>
              <a:t>However, the opportunity cost of using its capital is the stream of rental income it could earn.  </a:t>
            </a:r>
          </a:p>
          <a:p>
            <a:endParaRPr lang="en-US" dirty="0"/>
          </a:p>
          <a:p>
            <a:r>
              <a:rPr lang="en-US" dirty="0"/>
              <a:t>So, if the firm is using its own capital, we can infer that the capital is generating at least as much income as the stream of rental income it would command in the rental market. </a:t>
            </a:r>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2240451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3672381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two chapters further explore income distribution and related issues. </a:t>
            </a:r>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22007985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‘Ask the experts’ feature provides the opportunity for class discussion.     </a:t>
            </a:r>
          </a:p>
          <a:p>
            <a:r>
              <a:rPr lang="en-US" dirty="0"/>
              <a:t>After showing the statement, you can ask your students to choose one of the options: agree, disagree, or uncertain. You can collect their answers in a variety of ways: show of hands, ballot, clicker system, etc. If time permits, you can allow students to group and discuss some of the reasons they chose their answer. </a:t>
            </a:r>
          </a:p>
          <a:p>
            <a:r>
              <a:rPr lang="en-US" dirty="0"/>
              <a:t>Ask the students to share with the class their reasons. Their answers will vary.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3031810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a:t>
            </a:fld>
            <a:endParaRPr lang="en-US"/>
          </a:p>
        </p:txBody>
      </p:sp>
    </p:spTree>
    <p:extLst>
      <p:ext uri="{BB962C8B-B14F-4D97-AF65-F5344CB8AC3E}">
        <p14:creationId xmlns:p14="http://schemas.microsoft.com/office/powerpoint/2010/main" val="1480108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11768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569709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We used this example in Chapter 13 (The costs of production) to introduce the following concepts:</a:t>
            </a:r>
          </a:p>
          <a:p>
            <a:pPr eaLnBrk="1" hangingPunct="1"/>
            <a:endParaRPr lang="en-US" dirty="0"/>
          </a:p>
          <a:p>
            <a:pPr eaLnBrk="1" hangingPunct="1">
              <a:buFontTx/>
              <a:buChar char="•"/>
            </a:pPr>
            <a:r>
              <a:rPr lang="en-US" dirty="0"/>
              <a:t> production function</a:t>
            </a:r>
          </a:p>
          <a:p>
            <a:pPr eaLnBrk="1" hangingPunct="1">
              <a:buFontTx/>
              <a:buChar char="•"/>
            </a:pPr>
            <a:endParaRPr lang="en-US" dirty="0"/>
          </a:p>
          <a:p>
            <a:pPr eaLnBrk="1" hangingPunct="1">
              <a:buFontTx/>
              <a:buChar char="•"/>
            </a:pPr>
            <a:r>
              <a:rPr lang="en-US" dirty="0"/>
              <a:t> marginal product of labor</a:t>
            </a:r>
          </a:p>
          <a:p>
            <a:pPr eaLnBrk="1" hangingPunct="1">
              <a:buFontTx/>
              <a:buChar char="•"/>
            </a:pPr>
            <a:endParaRPr lang="en-US" dirty="0"/>
          </a:p>
          <a:p>
            <a:pPr eaLnBrk="1" hangingPunct="1">
              <a:buFontTx/>
              <a:buChar char="•"/>
            </a:pPr>
            <a:r>
              <a:rPr lang="en-US" dirty="0"/>
              <a:t> diminishing marginal product</a:t>
            </a:r>
          </a:p>
          <a:p>
            <a:pPr eaLnBrk="1" hangingPunct="1"/>
            <a:endParaRPr lang="en-US" dirty="0"/>
          </a:p>
          <a:p>
            <a:pPr eaLnBrk="1" hangingPunct="1"/>
            <a:r>
              <a:rPr lang="en-US" dirty="0"/>
              <a:t>Here, we briefly review these concepts and then use them to derive Farmer Jack’s demand for labor.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3509305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B81315C5-E086-4EEC-A898-0D5BDC6A7DD6}" type="slidenum">
              <a:rPr lang="en-US" smtClean="0"/>
              <a:pPr/>
              <a:t>9</a:t>
            </a:fld>
            <a:endParaRPr lang="en-US"/>
          </a:p>
        </p:txBody>
      </p:sp>
      <p:sp>
        <p:nvSpPr>
          <p:cNvPr id="51203"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fld id="{E1697F79-DB28-4249-A46E-C5C9BCE19DF7}" type="slidenum">
              <a:rPr lang="en-US" sz="1200">
                <a:cs typeface="Arial" charset="0"/>
              </a:rPr>
              <a:pPr algn="r"/>
              <a:t>9</a:t>
            </a:fld>
            <a:endParaRPr lang="en-US" sz="1200">
              <a:cs typeface="Arial" charset="0"/>
            </a:endParaRPr>
          </a:p>
        </p:txBody>
      </p:sp>
      <p:sp>
        <p:nvSpPr>
          <p:cNvPr id="51204" name="Rectangle 2"/>
          <p:cNvSpPr>
            <a:spLocks noGrp="1" noRot="1" noChangeAspect="1" noChangeArrowheads="1" noTextEdit="1"/>
          </p:cNvSpPr>
          <p:nvPr>
            <p:ph type="sldImg"/>
          </p:nvPr>
        </p:nvSpPr>
        <p:spPr>
          <a:xfrm>
            <a:off x="1144588" y="534988"/>
            <a:ext cx="4572000" cy="3429000"/>
          </a:xfrm>
          <a:ln/>
        </p:spPr>
      </p:sp>
      <p:sp>
        <p:nvSpPr>
          <p:cNvPr id="51205" name="Rectangle 3"/>
          <p:cNvSpPr>
            <a:spLocks noGrp="1" noChangeArrowheads="1"/>
          </p:cNvSpPr>
          <p:nvPr>
            <p:ph type="body" idx="1"/>
          </p:nvPr>
        </p:nvSpPr>
        <p:spPr>
          <a:xfrm>
            <a:off x="685800" y="4248150"/>
            <a:ext cx="5486400" cy="4210050"/>
          </a:xfrm>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10</a:t>
            </a:fld>
            <a:endParaRPr lang="en-US"/>
          </a:p>
        </p:txBody>
      </p:sp>
    </p:spTree>
    <p:extLst>
      <p:ext uri="{BB962C8B-B14F-4D97-AF65-F5344CB8AC3E}">
        <p14:creationId xmlns:p14="http://schemas.microsoft.com/office/powerpoint/2010/main" val="56066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a:solidFill>
                  <a:srgbClr val="000000"/>
                </a:solidFill>
              </a:rPr>
              <a:t>V.  </a:t>
            </a:r>
            <a:r>
              <a:rPr lang="en-US" altLang="en-US" sz="1400" dirty="0" err="1">
                <a:solidFill>
                  <a:srgbClr val="000000"/>
                </a:solidFill>
              </a:rPr>
              <a:t>Andreea</a:t>
            </a:r>
            <a:r>
              <a:rPr lang="en-US" altLang="en-US" sz="1400" dirty="0">
                <a:solidFill>
                  <a:srgbClr val="000000"/>
                </a:solidFill>
              </a:rPr>
              <a:t>  CHIRITESCU</a:t>
            </a:r>
          </a:p>
          <a:p>
            <a:pPr algn="ctr" eaLnBrk="1" fontAlgn="base" hangingPunct="1">
              <a:lnSpc>
                <a:spcPct val="80000"/>
              </a:lnSpc>
              <a:spcBef>
                <a:spcPct val="20000"/>
              </a:spcBef>
              <a:spcAft>
                <a:spcPct val="0"/>
              </a:spcAft>
              <a:defRPr/>
            </a:pPr>
            <a:r>
              <a:rPr lang="en-US" altLang="en-US" sz="1400" dirty="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a:t>CHAPTER</a:t>
            </a:r>
          </a:p>
          <a:p>
            <a:pPr lvl="0"/>
            <a:r>
              <a:rPr lang="en-US" dirty="0"/>
              <a:t>#</a:t>
            </a:r>
          </a:p>
        </p:txBody>
      </p:sp>
      <p:sp>
        <p:nvSpPr>
          <p:cNvPr id="2" name="TextBox 1"/>
          <p:cNvSpPr txBox="1"/>
          <p:nvPr userDrawn="1"/>
        </p:nvSpPr>
        <p:spPr>
          <a:xfrm>
            <a:off x="0" y="0"/>
            <a:ext cx="4572000" cy="2385268"/>
          </a:xfrm>
          <a:prstGeom prst="rect">
            <a:avLst/>
          </a:prstGeom>
          <a:noFill/>
        </p:spPr>
        <p:txBody>
          <a:bodyPr wrap="square" rtlCol="0">
            <a:spAutoFit/>
          </a:bodyPr>
          <a:lstStyle/>
          <a:p>
            <a:pPr algn="ctr"/>
            <a:r>
              <a:rPr lang="en-US" sz="3200" dirty="0">
                <a:solidFill>
                  <a:schemeClr val="bg1"/>
                </a:solidFill>
                <a:latin typeface="+mj-lt"/>
                <a:cs typeface="Times New Roman" panose="02020603050405020304" pitchFamily="18" charset="0"/>
              </a:rPr>
              <a:t>N. GREGORY MANKIW</a:t>
            </a:r>
            <a:b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PRINCIPLES OF</a:t>
            </a:r>
            <a:br>
              <a:rPr lang="en-US" sz="2400" dirty="0">
                <a:latin typeface="Times New Roman" panose="02020603050405020304" pitchFamily="18" charset="0"/>
                <a:cs typeface="Times New Roman" panose="02020603050405020304" pitchFamily="18" charset="0"/>
              </a:rPr>
            </a:br>
            <a:r>
              <a:rPr lang="en-US" sz="4300" dirty="0">
                <a:latin typeface="+mj-lt"/>
              </a:rPr>
              <a:t>MICROECONOMICS</a:t>
            </a:r>
            <a:br>
              <a:rPr lang="en-US" dirty="0"/>
            </a:br>
            <a:r>
              <a:rPr lang="en-US" sz="28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0371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31864117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4672751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a:t>Click to edit Master title style</a:t>
            </a:r>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edit Master text styles</a:t>
            </a:r>
          </a:p>
          <a:p>
            <a:pPr lvl="0"/>
            <a:r>
              <a:rPr lang="en-US" dirty="0"/>
              <a:t>Picture comment </a:t>
            </a:r>
          </a:p>
        </p:txBody>
      </p:sp>
    </p:spTree>
    <p:extLst>
      <p:ext uri="{BB962C8B-B14F-4D97-AF65-F5344CB8AC3E}">
        <p14:creationId xmlns:p14="http://schemas.microsoft.com/office/powerpoint/2010/main" val="260046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99757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a:t>Click to edit Master title style</a:t>
            </a:r>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1888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a:t>Click to edit Master title style</a:t>
            </a:r>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756962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6424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6954494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theme" Target="../theme/theme7.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theme" Target="../theme/theme8.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21.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theme" Target="../theme/theme9.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2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0"/>
            <a:ext cx="1380695" cy="1037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text </a:t>
            </a:r>
            <a:r>
              <a:rPr lang="en-US" altLang="en-US" dirty="0" err="1"/>
              <a:t>stClick</a:t>
            </a:r>
            <a:r>
              <a:rPr lang="en-US" altLang="en-US" dirty="0"/>
              <a:t> to edit Master </a:t>
            </a:r>
            <a:r>
              <a:rPr lang="en-US" altLang="en-US" dirty="0" err="1"/>
              <a:t>yles</a:t>
            </a:r>
            <a:endParaRPr lang="en-US" altLang="en-US" dirty="0"/>
          </a:p>
          <a:p>
            <a:pPr lvl="1"/>
            <a:r>
              <a:rPr lang="en-US" altLang="en-US" dirty="0"/>
              <a:t>Second level</a:t>
            </a:r>
          </a:p>
          <a:p>
            <a:pPr lvl="2"/>
            <a:r>
              <a:rPr lang="en-US" altLang="en-US" dirty="0" err="1"/>
              <a:t>Thirdlevel</a:t>
            </a:r>
            <a:endParaRPr lang="en-US" altLang="en-US" dirty="0"/>
          </a:p>
          <a:p>
            <a:pPr lvl="2"/>
            <a:r>
              <a:rPr lang="en-US" altLang="en-US" dirty="0"/>
              <a:t> Fourth level</a:t>
            </a:r>
          </a:p>
          <a:p>
            <a:pPr lvl="4"/>
            <a:r>
              <a:rPr lang="en-US" altLang="en-US" dirty="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Ls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a:t>Name </a:t>
            </a:r>
            <a:r>
              <a:rPr lang="en-US" altLang="en-US" dirty="0" err="1"/>
              <a:t>fgchmvb</a:t>
            </a:r>
            <a:r>
              <a:rPr lang="en-US" altLang="en-US" dirty="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9"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left)">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tmplLst>
          <p:tmpl lvl="1">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2"/>
                        </p:tgtEl>
                        <p:attrNameLst>
                          <p:attrName>style.visibility</p:attrName>
                        </p:attrNameLst>
                      </p:cBhvr>
                      <p:to>
                        <p:strVal val="visible"/>
                      </p:to>
                    </p:set>
                    <p:animEffect transition="in" filter="wipe(left)">
                      <p:cBhvr>
                        <p:cTn dur="500"/>
                        <p:tgtEl>
                          <p:spTgt spid="2"/>
                        </p:tgtEl>
                      </p:cBhvr>
                    </p:animEffect>
                  </p:childTnLst>
                </p:cTn>
              </p:par>
            </p:tnLst>
          </p:tmpl>
        </p:tmplLst>
      </p:bldP>
    </p:bld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51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  - </a:t>
            </a:r>
            <a:r>
              <a:rPr lang="en-US" altLang="en-US" dirty="0" err="1"/>
              <a:t>colorat</a:t>
            </a:r>
            <a:r>
              <a:rPr lang="en-US" altLang="en-US" dirty="0"/>
              <a:t> </a:t>
            </a:r>
            <a:r>
              <a:rPr lang="en-US" altLang="en-US" dirty="0" err="1"/>
              <a:t>diferit</a:t>
            </a:r>
            <a:endParaRPr lang="en-US" altLang="en-US" dirty="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2"/>
          </p:nvPr>
        </p:nvSpPr>
        <p:spPr>
          <a:xfrm>
            <a:off x="2133600" y="3429000"/>
            <a:ext cx="7010399" cy="2362200"/>
          </a:xfrm>
        </p:spPr>
        <p:txBody>
          <a:bodyPr/>
          <a:lstStyle/>
          <a:p>
            <a:pPr>
              <a:defRPr/>
            </a:pPr>
            <a:r>
              <a:rPr lang="en-US" sz="5400" dirty="0"/>
              <a:t>The Markets for the Factors of Production</a:t>
            </a:r>
          </a:p>
        </p:txBody>
      </p:sp>
      <p:sp>
        <p:nvSpPr>
          <p:cNvPr id="11" name="Text Placeholder 10"/>
          <p:cNvSpPr>
            <a:spLocks noGrp="1"/>
          </p:cNvSpPr>
          <p:nvPr>
            <p:ph type="body" sz="quarter" idx="16"/>
          </p:nvPr>
        </p:nvSpPr>
        <p:spPr/>
        <p:txBody>
          <a:bodyPr/>
          <a:lstStyle/>
          <a:p>
            <a:r>
              <a:rPr lang="en-US" dirty="0"/>
              <a:t>CHAPTER</a:t>
            </a:r>
          </a:p>
          <a:p>
            <a:r>
              <a:rPr lang="en-US" sz="6600" dirty="0">
                <a:solidFill>
                  <a:schemeClr val="tx2"/>
                </a:solidFill>
                <a:latin typeface="Cambria Math" panose="02040503050406030204" pitchFamily="18" charset="0"/>
                <a:ea typeface="Cambria Math" panose="02040503050406030204" pitchFamily="18" charset="0"/>
              </a:rPr>
              <a:t>18</a:t>
            </a:r>
          </a:p>
        </p:txBody>
      </p:sp>
      <p:sp>
        <p:nvSpPr>
          <p:cNvPr id="5" name="Footer Placeholder 4"/>
          <p:cNvSpPr>
            <a:spLocks noGrp="1"/>
          </p:cNvSpPr>
          <p:nvPr>
            <p:ph type="ftr" sz="quarter" idx="15"/>
          </p:nvPr>
        </p:nvSpPr>
        <p:spPr/>
        <p:txBody>
          <a:bodyPr/>
          <a:lstStyle/>
          <a:p>
            <a:pPr>
              <a:defRPr/>
            </a:pPr>
            <a:r>
              <a:rPr lang="en-US" dirty="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Slide Number Placeholder 5"/>
          <p:cNvSpPr>
            <a:spLocks noGrp="1"/>
          </p:cNvSpPr>
          <p:nvPr>
            <p:ph type="sldNum" sz="quarter" idx="14"/>
          </p:nvPr>
        </p:nvSpPr>
        <p:spPr/>
        <p:txBody>
          <a:bodyPr/>
          <a:lstStyle/>
          <a:p>
            <a:pPr>
              <a:defRPr/>
            </a:pPr>
            <a:fld id="{CABCAE2A-3771-4BE5-9C85-74C66AABFB75}" type="slidenum">
              <a:rPr lang="en-US" smtClean="0">
                <a:solidFill>
                  <a:srgbClr val="FFFFFF"/>
                </a:solidFill>
              </a:rPr>
              <a:pPr>
                <a:defRPr/>
              </a:pPr>
              <a:t>1</a:t>
            </a:fld>
            <a:endParaRPr lang="en-US" dirty="0">
              <a:solidFill>
                <a:srgbClr val="FFFFFF"/>
              </a:solidFill>
            </a:endParaRPr>
          </a:p>
        </p:txBody>
      </p:sp>
    </p:spTree>
    <p:extLst>
      <p:ext uri="{BB962C8B-B14F-4D97-AF65-F5344CB8AC3E}">
        <p14:creationId xmlns:p14="http://schemas.microsoft.com/office/powerpoint/2010/main" val="296230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Marginal Product of Labor (MPL)</a:t>
            </a:r>
          </a:p>
        </p:txBody>
      </p:sp>
      <p:sp>
        <p:nvSpPr>
          <p:cNvPr id="3" name="Content Placeholder 2"/>
          <p:cNvSpPr>
            <a:spLocks noGrp="1"/>
          </p:cNvSpPr>
          <p:nvPr>
            <p:ph idx="1"/>
          </p:nvPr>
        </p:nvSpPr>
        <p:spPr/>
        <p:txBody>
          <a:bodyPr/>
          <a:lstStyle/>
          <a:p>
            <a:r>
              <a:rPr lang="en-US" dirty="0"/>
              <a:t>Marginal product of labor, MPL</a:t>
            </a:r>
            <a:r>
              <a:rPr lang="el-GR" dirty="0"/>
              <a:t>= Δ</a:t>
            </a:r>
            <a:r>
              <a:rPr lang="en-US" dirty="0"/>
              <a:t>Q / </a:t>
            </a:r>
            <a:r>
              <a:rPr lang="el-GR" dirty="0"/>
              <a:t>Δ</a:t>
            </a:r>
            <a:r>
              <a:rPr lang="en-US" dirty="0"/>
              <a:t>L</a:t>
            </a:r>
          </a:p>
          <a:p>
            <a:pPr lvl="1"/>
            <a:r>
              <a:rPr lang="en-US" dirty="0"/>
              <a:t>The increase in the amount of output from an additional unit of labor</a:t>
            </a:r>
          </a:p>
          <a:p>
            <a:pPr lvl="1"/>
            <a:r>
              <a:rPr lang="en-US" dirty="0"/>
              <a:t>where </a:t>
            </a:r>
            <a:br>
              <a:rPr lang="en-US" dirty="0"/>
            </a:br>
            <a:r>
              <a:rPr lang="en-US" dirty="0"/>
              <a:t>	∆Q = change in output </a:t>
            </a:r>
            <a:br>
              <a:rPr lang="en-US" dirty="0"/>
            </a:br>
            <a:r>
              <a:rPr lang="en-US" dirty="0"/>
              <a:t>	∆L = change in labor</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6526341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Value of the Marginal Product</a:t>
            </a:r>
          </a:p>
        </p:txBody>
      </p:sp>
      <p:sp>
        <p:nvSpPr>
          <p:cNvPr id="3" name="Content Placeholder 2"/>
          <p:cNvSpPr>
            <a:spLocks noGrp="1"/>
          </p:cNvSpPr>
          <p:nvPr>
            <p:ph idx="1"/>
          </p:nvPr>
        </p:nvSpPr>
        <p:spPr>
          <a:xfrm>
            <a:off x="277813" y="1025525"/>
            <a:ext cx="8866187" cy="5422900"/>
          </a:xfrm>
        </p:spPr>
        <p:txBody>
          <a:bodyPr/>
          <a:lstStyle/>
          <a:p>
            <a:r>
              <a:rPr lang="en-US" dirty="0"/>
              <a:t>Problem:  </a:t>
            </a:r>
          </a:p>
          <a:p>
            <a:pPr lvl="1"/>
            <a:r>
              <a:rPr lang="en-US" sz="3000" dirty="0"/>
              <a:t>Cost of hiring another worker (wage) is measured in dollars </a:t>
            </a:r>
          </a:p>
          <a:p>
            <a:pPr lvl="1"/>
            <a:r>
              <a:rPr lang="en-US" sz="3000" dirty="0"/>
              <a:t>Benefit of hiring another worker (MPL) is measured in units of output  </a:t>
            </a:r>
          </a:p>
          <a:p>
            <a:pPr lvl="1"/>
            <a:r>
              <a:rPr lang="en-US" sz="3000" dirty="0"/>
              <a:t>Solution: convert MPL to dollars</a:t>
            </a:r>
          </a:p>
          <a:p>
            <a:r>
              <a:rPr lang="en-US" sz="3200" dirty="0"/>
              <a:t>Value of the marginal product, VMPL=</a:t>
            </a:r>
            <a:r>
              <a:rPr lang="en-US" sz="3200" dirty="0" err="1"/>
              <a:t>Px</a:t>
            </a:r>
            <a:r>
              <a:rPr lang="en-US" sz="3200" dirty="0"/>
              <a:t> MPL </a:t>
            </a:r>
          </a:p>
          <a:p>
            <a:pPr lvl="1"/>
            <a:r>
              <a:rPr lang="en-US" sz="3000" dirty="0"/>
              <a:t>The marginal product of an input times the price of the output</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4952062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1		</a:t>
            </a:r>
            <a:r>
              <a:rPr lang="en-US" sz="2800" dirty="0">
                <a:solidFill>
                  <a:srgbClr val="AE1221"/>
                </a:solidFill>
              </a:rPr>
              <a:t>Computing MPL and VMPL</a:t>
            </a:r>
            <a:endParaRPr lang="en-US" sz="2800" dirty="0"/>
          </a:p>
        </p:txBody>
      </p:sp>
      <p:sp>
        <p:nvSpPr>
          <p:cNvPr id="3" name="Content Placeholder 2"/>
          <p:cNvSpPr>
            <a:spLocks noGrp="1"/>
          </p:cNvSpPr>
          <p:nvPr>
            <p:ph idx="1"/>
          </p:nvPr>
        </p:nvSpPr>
        <p:spPr>
          <a:xfrm>
            <a:off x="1" y="914400"/>
            <a:ext cx="3121024" cy="5534025"/>
          </a:xfrm>
        </p:spPr>
        <p:txBody>
          <a:bodyPr>
            <a:normAutofit/>
          </a:bodyPr>
          <a:lstStyle/>
          <a:p>
            <a:r>
              <a:rPr lang="en-US" sz="2800" dirty="0"/>
              <a:t>P = $5/bushel.</a:t>
            </a:r>
          </a:p>
          <a:p>
            <a:r>
              <a:rPr lang="en-US" sz="2800" dirty="0">
                <a:solidFill>
                  <a:schemeClr val="accent6">
                    <a:lumMod val="50000"/>
                  </a:schemeClr>
                </a:solidFill>
              </a:rPr>
              <a:t>Find MPL and VMPL, fill them in the blank spaces of the table. </a:t>
            </a:r>
          </a:p>
          <a:p>
            <a:r>
              <a:rPr lang="en-US" sz="2800" dirty="0">
                <a:solidFill>
                  <a:schemeClr val="accent6">
                    <a:lumMod val="50000"/>
                  </a:schemeClr>
                </a:solidFill>
              </a:rPr>
              <a:t>Then graph a curve with VMPL on the vertical axis, L on horizontal axis.</a:t>
            </a:r>
          </a:p>
          <a:p>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5"/>
          <p:cNvGrpSpPr/>
          <p:nvPr/>
        </p:nvGrpSpPr>
        <p:grpSpPr>
          <a:xfrm>
            <a:off x="3119438" y="1116013"/>
            <a:ext cx="5632450" cy="4370387"/>
            <a:chOff x="3119438" y="1560513"/>
            <a:chExt cx="5632450" cy="4370387"/>
          </a:xfrm>
        </p:grpSpPr>
        <p:sp>
          <p:nvSpPr>
            <p:cNvPr id="7" name="Rectangle 358"/>
            <p:cNvSpPr>
              <a:spLocks noChangeArrowheads="1"/>
            </p:cNvSpPr>
            <p:nvPr/>
          </p:nvSpPr>
          <p:spPr bwMode="auto">
            <a:xfrm>
              <a:off x="3121025" y="1568450"/>
              <a:ext cx="5624513" cy="4359275"/>
            </a:xfrm>
            <a:prstGeom prst="rect">
              <a:avLst/>
            </a:prstGeom>
            <a:solidFill>
              <a:schemeClr val="bg1"/>
            </a:solidFill>
            <a:ln w="9525">
              <a:noFill/>
              <a:miter lim="800000"/>
              <a:headEnd/>
              <a:tailEnd/>
            </a:ln>
          </p:spPr>
          <p:txBody>
            <a:bodyPr wrap="none" anchor="ctr"/>
            <a:lstStyle/>
            <a:p>
              <a:endParaRPr lang="en-US">
                <a:latin typeface="Arial"/>
                <a:cs typeface="Arial"/>
              </a:endParaRPr>
            </a:p>
          </p:txBody>
        </p:sp>
        <p:sp>
          <p:nvSpPr>
            <p:cNvPr id="8" name="Rectangle 34"/>
            <p:cNvSpPr>
              <a:spLocks noChangeArrowheads="1"/>
            </p:cNvSpPr>
            <p:nvPr/>
          </p:nvSpPr>
          <p:spPr bwMode="auto">
            <a:xfrm>
              <a:off x="4564063" y="5408613"/>
              <a:ext cx="1501775" cy="522287"/>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3000</a:t>
              </a:r>
            </a:p>
          </p:txBody>
        </p:sp>
        <p:sp>
          <p:nvSpPr>
            <p:cNvPr id="9" name="Rectangle 33"/>
            <p:cNvSpPr>
              <a:spLocks noChangeArrowheads="1"/>
            </p:cNvSpPr>
            <p:nvPr/>
          </p:nvSpPr>
          <p:spPr bwMode="auto">
            <a:xfrm>
              <a:off x="3119438" y="5408613"/>
              <a:ext cx="1444625" cy="522287"/>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5</a:t>
              </a:r>
            </a:p>
          </p:txBody>
        </p:sp>
        <p:sp>
          <p:nvSpPr>
            <p:cNvPr id="10" name="Rectangle 30"/>
            <p:cNvSpPr>
              <a:spLocks noChangeArrowheads="1"/>
            </p:cNvSpPr>
            <p:nvPr/>
          </p:nvSpPr>
          <p:spPr bwMode="auto">
            <a:xfrm>
              <a:off x="4564063" y="4889500"/>
              <a:ext cx="1501775" cy="519113"/>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2800</a:t>
              </a:r>
            </a:p>
          </p:txBody>
        </p:sp>
        <p:sp>
          <p:nvSpPr>
            <p:cNvPr id="11" name="Rectangle 29"/>
            <p:cNvSpPr>
              <a:spLocks noChangeArrowheads="1"/>
            </p:cNvSpPr>
            <p:nvPr/>
          </p:nvSpPr>
          <p:spPr bwMode="auto">
            <a:xfrm>
              <a:off x="3119438" y="4889500"/>
              <a:ext cx="1444625" cy="519113"/>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4</a:t>
              </a:r>
            </a:p>
          </p:txBody>
        </p:sp>
        <p:sp>
          <p:nvSpPr>
            <p:cNvPr id="12" name="Rectangle 26"/>
            <p:cNvSpPr>
              <a:spLocks noChangeArrowheads="1"/>
            </p:cNvSpPr>
            <p:nvPr/>
          </p:nvSpPr>
          <p:spPr bwMode="auto">
            <a:xfrm>
              <a:off x="4564063" y="4365625"/>
              <a:ext cx="1501775" cy="523875"/>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2400</a:t>
              </a:r>
            </a:p>
          </p:txBody>
        </p:sp>
        <p:sp>
          <p:nvSpPr>
            <p:cNvPr id="13" name="Rectangle 25"/>
            <p:cNvSpPr>
              <a:spLocks noChangeArrowheads="1"/>
            </p:cNvSpPr>
            <p:nvPr/>
          </p:nvSpPr>
          <p:spPr bwMode="auto">
            <a:xfrm>
              <a:off x="3119438" y="4365625"/>
              <a:ext cx="1444625" cy="523875"/>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3</a:t>
              </a:r>
            </a:p>
          </p:txBody>
        </p:sp>
        <p:sp>
          <p:nvSpPr>
            <p:cNvPr id="14" name="Rectangle 22"/>
            <p:cNvSpPr>
              <a:spLocks noChangeArrowheads="1"/>
            </p:cNvSpPr>
            <p:nvPr/>
          </p:nvSpPr>
          <p:spPr bwMode="auto">
            <a:xfrm>
              <a:off x="4564063" y="3843338"/>
              <a:ext cx="1501775" cy="522287"/>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1800</a:t>
              </a:r>
            </a:p>
          </p:txBody>
        </p:sp>
        <p:sp>
          <p:nvSpPr>
            <p:cNvPr id="15" name="Rectangle 21"/>
            <p:cNvSpPr>
              <a:spLocks noChangeArrowheads="1"/>
            </p:cNvSpPr>
            <p:nvPr/>
          </p:nvSpPr>
          <p:spPr bwMode="auto">
            <a:xfrm>
              <a:off x="3119438" y="3843338"/>
              <a:ext cx="1444625" cy="522287"/>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2</a:t>
              </a:r>
            </a:p>
          </p:txBody>
        </p:sp>
        <p:sp>
          <p:nvSpPr>
            <p:cNvPr id="16" name="Rectangle 18"/>
            <p:cNvSpPr>
              <a:spLocks noChangeArrowheads="1"/>
            </p:cNvSpPr>
            <p:nvPr/>
          </p:nvSpPr>
          <p:spPr bwMode="auto">
            <a:xfrm>
              <a:off x="4564063" y="3322638"/>
              <a:ext cx="1501775" cy="520700"/>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1000</a:t>
              </a:r>
            </a:p>
          </p:txBody>
        </p:sp>
        <p:sp>
          <p:nvSpPr>
            <p:cNvPr id="17" name="Rectangle 17"/>
            <p:cNvSpPr>
              <a:spLocks noChangeArrowheads="1"/>
            </p:cNvSpPr>
            <p:nvPr/>
          </p:nvSpPr>
          <p:spPr bwMode="auto">
            <a:xfrm>
              <a:off x="3119438" y="3322638"/>
              <a:ext cx="1444625" cy="520700"/>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1</a:t>
              </a:r>
            </a:p>
          </p:txBody>
        </p:sp>
        <p:sp>
          <p:nvSpPr>
            <p:cNvPr id="18" name="Rectangle 16"/>
            <p:cNvSpPr>
              <a:spLocks noChangeArrowheads="1"/>
            </p:cNvSpPr>
            <p:nvPr/>
          </p:nvSpPr>
          <p:spPr bwMode="auto">
            <a:xfrm>
              <a:off x="7305675" y="2801938"/>
              <a:ext cx="1446213" cy="520700"/>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19" name="Rectangle 15"/>
            <p:cNvSpPr>
              <a:spLocks noChangeArrowheads="1"/>
            </p:cNvSpPr>
            <p:nvPr/>
          </p:nvSpPr>
          <p:spPr bwMode="auto">
            <a:xfrm>
              <a:off x="6065838" y="2801938"/>
              <a:ext cx="1239837" cy="520700"/>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20" name="Rectangle 14"/>
            <p:cNvSpPr>
              <a:spLocks noChangeArrowheads="1"/>
            </p:cNvSpPr>
            <p:nvPr/>
          </p:nvSpPr>
          <p:spPr bwMode="auto">
            <a:xfrm>
              <a:off x="4564063" y="2801938"/>
              <a:ext cx="1501775" cy="520700"/>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0</a:t>
              </a:r>
            </a:p>
          </p:txBody>
        </p:sp>
        <p:sp>
          <p:nvSpPr>
            <p:cNvPr id="21" name="Rectangle 13"/>
            <p:cNvSpPr>
              <a:spLocks noChangeArrowheads="1"/>
            </p:cNvSpPr>
            <p:nvPr/>
          </p:nvSpPr>
          <p:spPr bwMode="auto">
            <a:xfrm>
              <a:off x="3119438" y="2801938"/>
              <a:ext cx="1444625" cy="520700"/>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0</a:t>
              </a:r>
            </a:p>
          </p:txBody>
        </p:sp>
        <p:sp>
          <p:nvSpPr>
            <p:cNvPr id="22" name="Rectangle 12"/>
            <p:cNvSpPr>
              <a:spLocks noChangeArrowheads="1"/>
            </p:cNvSpPr>
            <p:nvPr/>
          </p:nvSpPr>
          <p:spPr bwMode="auto">
            <a:xfrm>
              <a:off x="7305675" y="1560513"/>
              <a:ext cx="1446213" cy="1241425"/>
            </a:xfrm>
            <a:prstGeom prst="rect">
              <a:avLst/>
            </a:prstGeom>
            <a:noFill/>
            <a:ln w="9525">
              <a:noFill/>
              <a:miter lim="800000"/>
              <a:headEnd/>
              <a:tailEnd/>
            </a:ln>
          </p:spPr>
          <p:txBody>
            <a:bodyPr anchor="ctr"/>
            <a:lstStyle/>
            <a:p>
              <a:pPr algn="ctr">
                <a:lnSpc>
                  <a:spcPct val="105000"/>
                </a:lnSpc>
                <a:buClr>
                  <a:srgbClr val="00B85C"/>
                </a:buClr>
                <a:buSzPct val="120000"/>
                <a:buFont typeface="Wingdings" pitchFamily="2" charset="2"/>
                <a:buNone/>
              </a:pPr>
              <a:r>
                <a:rPr lang="en-US" sz="2500" i="1">
                  <a:latin typeface="Arial"/>
                  <a:cs typeface="Arial"/>
                </a:rPr>
                <a:t>VMPL</a:t>
              </a:r>
            </a:p>
          </p:txBody>
        </p:sp>
        <p:sp>
          <p:nvSpPr>
            <p:cNvPr id="23" name="Rectangle 11"/>
            <p:cNvSpPr>
              <a:spLocks noChangeArrowheads="1"/>
            </p:cNvSpPr>
            <p:nvPr/>
          </p:nvSpPr>
          <p:spPr bwMode="auto">
            <a:xfrm>
              <a:off x="6065838" y="1560513"/>
              <a:ext cx="1239837" cy="1241425"/>
            </a:xfrm>
            <a:prstGeom prst="rect">
              <a:avLst/>
            </a:prstGeom>
            <a:noFill/>
            <a:ln w="9525">
              <a:noFill/>
              <a:miter lim="800000"/>
              <a:headEnd/>
              <a:tailEnd/>
            </a:ln>
          </p:spPr>
          <p:txBody>
            <a:bodyPr anchor="ctr"/>
            <a:lstStyle/>
            <a:p>
              <a:pPr algn="ctr">
                <a:lnSpc>
                  <a:spcPct val="105000"/>
                </a:lnSpc>
                <a:buClr>
                  <a:srgbClr val="00B85C"/>
                </a:buClr>
                <a:buSzPct val="120000"/>
                <a:buFont typeface="Wingdings" pitchFamily="2" charset="2"/>
                <a:buNone/>
              </a:pPr>
              <a:r>
                <a:rPr lang="en-US" sz="2500" i="1">
                  <a:latin typeface="Arial"/>
                  <a:cs typeface="Arial"/>
                </a:rPr>
                <a:t>MPL</a:t>
              </a:r>
              <a:endParaRPr lang="en-US" sz="2500">
                <a:latin typeface="Arial"/>
                <a:cs typeface="Arial"/>
              </a:endParaRPr>
            </a:p>
          </p:txBody>
        </p:sp>
        <p:sp>
          <p:nvSpPr>
            <p:cNvPr id="24" name="Rectangle 10"/>
            <p:cNvSpPr>
              <a:spLocks noChangeArrowheads="1"/>
            </p:cNvSpPr>
            <p:nvPr/>
          </p:nvSpPr>
          <p:spPr bwMode="auto">
            <a:xfrm>
              <a:off x="4564063" y="1560513"/>
              <a:ext cx="1501775" cy="1241425"/>
            </a:xfrm>
            <a:prstGeom prst="rect">
              <a:avLst/>
            </a:prstGeom>
            <a:noFill/>
            <a:ln w="9525">
              <a:noFill/>
              <a:miter lim="800000"/>
              <a:headEnd/>
              <a:tailEnd/>
            </a:ln>
          </p:spPr>
          <p:txBody>
            <a:bodyPr bIns="91440" anchor="ctr"/>
            <a:lstStyle/>
            <a:p>
              <a:pPr algn="ctr">
                <a:lnSpc>
                  <a:spcPct val="95000"/>
                </a:lnSpc>
                <a:spcBef>
                  <a:spcPct val="5000"/>
                </a:spcBef>
                <a:buClr>
                  <a:srgbClr val="00B85C"/>
                </a:buClr>
                <a:buSzPct val="120000"/>
                <a:buFont typeface="Wingdings" pitchFamily="2" charset="2"/>
                <a:buNone/>
              </a:pPr>
              <a:r>
                <a:rPr lang="en-US" sz="2500" b="1" i="1">
                  <a:latin typeface="Arial"/>
                  <a:cs typeface="Arial"/>
                </a:rPr>
                <a:t>Q</a:t>
              </a:r>
              <a:r>
                <a:rPr lang="en-US" sz="2500">
                  <a:latin typeface="Arial"/>
                  <a:cs typeface="Arial"/>
                </a:rPr>
                <a:t> </a:t>
              </a:r>
            </a:p>
            <a:p>
              <a:pPr>
                <a:lnSpc>
                  <a:spcPct val="95000"/>
                </a:lnSpc>
                <a:spcBef>
                  <a:spcPct val="5000"/>
                </a:spcBef>
                <a:buClr>
                  <a:srgbClr val="00B85C"/>
                </a:buClr>
                <a:buSzPct val="120000"/>
                <a:buFont typeface="Wingdings" pitchFamily="2" charset="2"/>
                <a:buNone/>
              </a:pPr>
              <a:r>
                <a:rPr lang="en-US" sz="2500">
                  <a:latin typeface="Arial"/>
                  <a:cs typeface="Arial"/>
                </a:rPr>
                <a:t>(bushels of wheat)</a:t>
              </a:r>
            </a:p>
          </p:txBody>
        </p:sp>
        <p:sp>
          <p:nvSpPr>
            <p:cNvPr id="25" name="Rectangle 9"/>
            <p:cNvSpPr>
              <a:spLocks noChangeArrowheads="1"/>
            </p:cNvSpPr>
            <p:nvPr/>
          </p:nvSpPr>
          <p:spPr bwMode="auto">
            <a:xfrm>
              <a:off x="3119438" y="1560513"/>
              <a:ext cx="1444625" cy="1241425"/>
            </a:xfrm>
            <a:prstGeom prst="rect">
              <a:avLst/>
            </a:prstGeom>
            <a:noFill/>
            <a:ln w="9525">
              <a:noFill/>
              <a:miter lim="800000"/>
              <a:headEnd/>
              <a:tailEnd/>
            </a:ln>
          </p:spPr>
          <p:txBody>
            <a:bodyPr bIns="91440" anchor="ctr"/>
            <a:lstStyle/>
            <a:p>
              <a:pPr algn="ctr">
                <a:lnSpc>
                  <a:spcPct val="95000"/>
                </a:lnSpc>
                <a:spcBef>
                  <a:spcPct val="5000"/>
                </a:spcBef>
                <a:buClr>
                  <a:srgbClr val="00B85C"/>
                </a:buClr>
                <a:buSzPct val="120000"/>
                <a:buFont typeface="Wingdings" pitchFamily="2" charset="2"/>
                <a:buNone/>
              </a:pPr>
              <a:r>
                <a:rPr lang="en-US" sz="2500" b="1" i="1">
                  <a:latin typeface="Arial"/>
                  <a:cs typeface="Arial"/>
                </a:rPr>
                <a:t>L</a:t>
              </a:r>
              <a:r>
                <a:rPr lang="en-US" sz="2500">
                  <a:latin typeface="Arial"/>
                  <a:cs typeface="Arial"/>
                </a:rPr>
                <a:t> </a:t>
              </a:r>
            </a:p>
            <a:p>
              <a:pPr>
                <a:lnSpc>
                  <a:spcPct val="95000"/>
                </a:lnSpc>
                <a:spcBef>
                  <a:spcPct val="5000"/>
                </a:spcBef>
                <a:buClr>
                  <a:srgbClr val="00B85C"/>
                </a:buClr>
                <a:buSzPct val="120000"/>
                <a:buFont typeface="Wingdings" pitchFamily="2" charset="2"/>
                <a:buNone/>
              </a:pPr>
              <a:r>
                <a:rPr lang="en-US" sz="2500">
                  <a:latin typeface="Arial"/>
                  <a:cs typeface="Arial"/>
                </a:rPr>
                <a:t>(no. of workers)</a:t>
              </a:r>
            </a:p>
          </p:txBody>
        </p:sp>
        <p:sp>
          <p:nvSpPr>
            <p:cNvPr id="26" name="Line 37"/>
            <p:cNvSpPr>
              <a:spLocks noChangeShapeType="1"/>
            </p:cNvSpPr>
            <p:nvPr/>
          </p:nvSpPr>
          <p:spPr bwMode="auto">
            <a:xfrm>
              <a:off x="3119438" y="1560513"/>
              <a:ext cx="5632450" cy="0"/>
            </a:xfrm>
            <a:prstGeom prst="line">
              <a:avLst/>
            </a:prstGeom>
            <a:noFill/>
            <a:ln w="12700" cap="sq">
              <a:solidFill>
                <a:schemeClr val="tx1"/>
              </a:solidFill>
              <a:round/>
              <a:headEnd/>
              <a:tailEnd/>
            </a:ln>
          </p:spPr>
          <p:txBody>
            <a:bodyPr rIns="182880" anchor="ctr"/>
            <a:lstStyle/>
            <a:p>
              <a:endParaRPr lang="en-US">
                <a:latin typeface="Arial"/>
                <a:cs typeface="Arial"/>
              </a:endParaRPr>
            </a:p>
          </p:txBody>
        </p:sp>
        <p:sp>
          <p:nvSpPr>
            <p:cNvPr id="27" name="Line 38"/>
            <p:cNvSpPr>
              <a:spLocks noChangeShapeType="1"/>
            </p:cNvSpPr>
            <p:nvPr/>
          </p:nvSpPr>
          <p:spPr bwMode="auto">
            <a:xfrm>
              <a:off x="3119438" y="2801938"/>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28" name="Line 39"/>
            <p:cNvSpPr>
              <a:spLocks noChangeShapeType="1"/>
            </p:cNvSpPr>
            <p:nvPr/>
          </p:nvSpPr>
          <p:spPr bwMode="auto">
            <a:xfrm>
              <a:off x="3119438" y="3322638"/>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29" name="Line 40"/>
            <p:cNvSpPr>
              <a:spLocks noChangeShapeType="1"/>
            </p:cNvSpPr>
            <p:nvPr/>
          </p:nvSpPr>
          <p:spPr bwMode="auto">
            <a:xfrm>
              <a:off x="3119438" y="3843338"/>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0" name="Line 41"/>
            <p:cNvSpPr>
              <a:spLocks noChangeShapeType="1"/>
            </p:cNvSpPr>
            <p:nvPr/>
          </p:nvSpPr>
          <p:spPr bwMode="auto">
            <a:xfrm>
              <a:off x="3119438" y="4365625"/>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1" name="Line 42"/>
            <p:cNvSpPr>
              <a:spLocks noChangeShapeType="1"/>
            </p:cNvSpPr>
            <p:nvPr/>
          </p:nvSpPr>
          <p:spPr bwMode="auto">
            <a:xfrm>
              <a:off x="3119438" y="4889500"/>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2" name="Line 43"/>
            <p:cNvSpPr>
              <a:spLocks noChangeShapeType="1"/>
            </p:cNvSpPr>
            <p:nvPr/>
          </p:nvSpPr>
          <p:spPr bwMode="auto">
            <a:xfrm>
              <a:off x="3119438" y="5408613"/>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3" name="Line 44"/>
            <p:cNvSpPr>
              <a:spLocks noChangeShapeType="1"/>
            </p:cNvSpPr>
            <p:nvPr/>
          </p:nvSpPr>
          <p:spPr bwMode="auto">
            <a:xfrm>
              <a:off x="3119438" y="5930900"/>
              <a:ext cx="5632450" cy="0"/>
            </a:xfrm>
            <a:prstGeom prst="line">
              <a:avLst/>
            </a:prstGeom>
            <a:noFill/>
            <a:ln w="12700" cap="sq">
              <a:solidFill>
                <a:schemeClr val="tx1"/>
              </a:solidFill>
              <a:round/>
              <a:headEnd/>
              <a:tailEnd/>
            </a:ln>
          </p:spPr>
          <p:txBody>
            <a:bodyPr rIns="182880" anchor="ctr"/>
            <a:lstStyle/>
            <a:p>
              <a:endParaRPr lang="en-US">
                <a:latin typeface="Arial"/>
                <a:cs typeface="Arial"/>
              </a:endParaRPr>
            </a:p>
          </p:txBody>
        </p:sp>
        <p:sp>
          <p:nvSpPr>
            <p:cNvPr id="34" name="Line 45"/>
            <p:cNvSpPr>
              <a:spLocks noChangeShapeType="1"/>
            </p:cNvSpPr>
            <p:nvPr/>
          </p:nvSpPr>
          <p:spPr bwMode="auto">
            <a:xfrm>
              <a:off x="3119438" y="1560513"/>
              <a:ext cx="0" cy="4370387"/>
            </a:xfrm>
            <a:prstGeom prst="line">
              <a:avLst/>
            </a:prstGeom>
            <a:noFill/>
            <a:ln w="12700" cap="sq">
              <a:solidFill>
                <a:schemeClr val="tx1"/>
              </a:solidFill>
              <a:round/>
              <a:headEnd/>
              <a:tailEnd/>
            </a:ln>
          </p:spPr>
          <p:txBody>
            <a:bodyPr rIns="182880" anchor="ctr"/>
            <a:lstStyle/>
            <a:p>
              <a:endParaRPr lang="en-US">
                <a:latin typeface="Arial"/>
                <a:cs typeface="Arial"/>
              </a:endParaRPr>
            </a:p>
          </p:txBody>
        </p:sp>
        <p:sp>
          <p:nvSpPr>
            <p:cNvPr id="35" name="Line 46"/>
            <p:cNvSpPr>
              <a:spLocks noChangeShapeType="1"/>
            </p:cNvSpPr>
            <p:nvPr/>
          </p:nvSpPr>
          <p:spPr bwMode="auto">
            <a:xfrm>
              <a:off x="4564063" y="1560513"/>
              <a:ext cx="0" cy="4370387"/>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6" name="Line 47"/>
            <p:cNvSpPr>
              <a:spLocks noChangeShapeType="1"/>
            </p:cNvSpPr>
            <p:nvPr/>
          </p:nvSpPr>
          <p:spPr bwMode="auto">
            <a:xfrm>
              <a:off x="6065838" y="1560513"/>
              <a:ext cx="0" cy="4370387"/>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7" name="Line 48"/>
            <p:cNvSpPr>
              <a:spLocks noChangeShapeType="1"/>
            </p:cNvSpPr>
            <p:nvPr/>
          </p:nvSpPr>
          <p:spPr bwMode="auto">
            <a:xfrm>
              <a:off x="7305675" y="1560513"/>
              <a:ext cx="0" cy="4370387"/>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8" name="Line 49"/>
            <p:cNvSpPr>
              <a:spLocks noChangeShapeType="1"/>
            </p:cNvSpPr>
            <p:nvPr/>
          </p:nvSpPr>
          <p:spPr bwMode="auto">
            <a:xfrm>
              <a:off x="8751888" y="1560513"/>
              <a:ext cx="0" cy="4370387"/>
            </a:xfrm>
            <a:prstGeom prst="line">
              <a:avLst/>
            </a:prstGeom>
            <a:noFill/>
            <a:ln w="12700" cap="sq">
              <a:solidFill>
                <a:schemeClr val="tx1"/>
              </a:solidFill>
              <a:round/>
              <a:headEnd/>
              <a:tailEnd/>
            </a:ln>
          </p:spPr>
          <p:txBody>
            <a:bodyPr rIns="182880" anchor="ctr"/>
            <a:lstStyle/>
            <a:p>
              <a:endParaRPr lang="en-US">
                <a:latin typeface="Arial"/>
                <a:cs typeface="Arial"/>
              </a:endParaRPr>
            </a:p>
          </p:txBody>
        </p:sp>
        <p:sp>
          <p:nvSpPr>
            <p:cNvPr id="39" name="Rectangle 36"/>
            <p:cNvSpPr>
              <a:spLocks noChangeArrowheads="1"/>
            </p:cNvSpPr>
            <p:nvPr/>
          </p:nvSpPr>
          <p:spPr bwMode="auto">
            <a:xfrm>
              <a:off x="7305675" y="5145088"/>
              <a:ext cx="1446213" cy="522287"/>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0" name="Rectangle 35"/>
            <p:cNvSpPr>
              <a:spLocks noChangeArrowheads="1"/>
            </p:cNvSpPr>
            <p:nvPr/>
          </p:nvSpPr>
          <p:spPr bwMode="auto">
            <a:xfrm>
              <a:off x="6065838" y="5145088"/>
              <a:ext cx="1239837" cy="522287"/>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1" name="Rectangle 32"/>
            <p:cNvSpPr>
              <a:spLocks noChangeArrowheads="1"/>
            </p:cNvSpPr>
            <p:nvPr/>
          </p:nvSpPr>
          <p:spPr bwMode="auto">
            <a:xfrm>
              <a:off x="7305675" y="4625975"/>
              <a:ext cx="1446213" cy="519113"/>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2" name="Rectangle 31"/>
            <p:cNvSpPr>
              <a:spLocks noChangeArrowheads="1"/>
            </p:cNvSpPr>
            <p:nvPr/>
          </p:nvSpPr>
          <p:spPr bwMode="auto">
            <a:xfrm>
              <a:off x="6065838" y="4625975"/>
              <a:ext cx="1239837" cy="519113"/>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3" name="Rectangle 28"/>
            <p:cNvSpPr>
              <a:spLocks noChangeArrowheads="1"/>
            </p:cNvSpPr>
            <p:nvPr/>
          </p:nvSpPr>
          <p:spPr bwMode="auto">
            <a:xfrm>
              <a:off x="7305675" y="4102100"/>
              <a:ext cx="1446213" cy="523875"/>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4" name="Rectangle 27"/>
            <p:cNvSpPr>
              <a:spLocks noChangeArrowheads="1"/>
            </p:cNvSpPr>
            <p:nvPr/>
          </p:nvSpPr>
          <p:spPr bwMode="auto">
            <a:xfrm>
              <a:off x="6065838" y="4102100"/>
              <a:ext cx="1239837" cy="523875"/>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5" name="Rectangle 24"/>
            <p:cNvSpPr>
              <a:spLocks noChangeArrowheads="1"/>
            </p:cNvSpPr>
            <p:nvPr/>
          </p:nvSpPr>
          <p:spPr bwMode="auto">
            <a:xfrm>
              <a:off x="7305675" y="3579813"/>
              <a:ext cx="1446213" cy="522287"/>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6" name="Rectangle 23"/>
            <p:cNvSpPr>
              <a:spLocks noChangeArrowheads="1"/>
            </p:cNvSpPr>
            <p:nvPr/>
          </p:nvSpPr>
          <p:spPr bwMode="auto">
            <a:xfrm>
              <a:off x="6065838" y="3579813"/>
              <a:ext cx="1239837" cy="522287"/>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7" name="Rectangle 20"/>
            <p:cNvSpPr>
              <a:spLocks noChangeArrowheads="1"/>
            </p:cNvSpPr>
            <p:nvPr/>
          </p:nvSpPr>
          <p:spPr bwMode="auto">
            <a:xfrm>
              <a:off x="7305675" y="3059113"/>
              <a:ext cx="1446213" cy="520700"/>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8" name="Rectangle 19"/>
            <p:cNvSpPr>
              <a:spLocks noChangeArrowheads="1"/>
            </p:cNvSpPr>
            <p:nvPr/>
          </p:nvSpPr>
          <p:spPr bwMode="auto">
            <a:xfrm>
              <a:off x="6065838" y="3059113"/>
              <a:ext cx="1239837" cy="520700"/>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 </a:t>
              </a:r>
            </a:p>
          </p:txBody>
        </p:sp>
        <p:sp>
          <p:nvSpPr>
            <p:cNvPr id="49" name="Rectangle 359" descr="Wide upward diagonal"/>
            <p:cNvSpPr>
              <a:spLocks noChangeArrowheads="1"/>
            </p:cNvSpPr>
            <p:nvPr/>
          </p:nvSpPr>
          <p:spPr bwMode="auto">
            <a:xfrm>
              <a:off x="6072188" y="5673725"/>
              <a:ext cx="1223962" cy="250825"/>
            </a:xfrm>
            <a:prstGeom prst="rect">
              <a:avLst/>
            </a:prstGeom>
            <a:pattFill prst="wdUpDiag">
              <a:fgClr>
                <a:srgbClr val="C0C0C0"/>
              </a:fgClr>
              <a:bgClr>
                <a:schemeClr val="bg1"/>
              </a:bgClr>
            </a:pattFill>
            <a:ln w="9525">
              <a:noFill/>
              <a:miter lim="800000"/>
              <a:headEnd/>
              <a:tailEnd/>
            </a:ln>
          </p:spPr>
          <p:txBody>
            <a:bodyPr wrap="none" anchor="ctr"/>
            <a:lstStyle/>
            <a:p>
              <a:endParaRPr lang="en-US">
                <a:latin typeface="Arial"/>
                <a:cs typeface="Arial"/>
              </a:endParaRPr>
            </a:p>
          </p:txBody>
        </p:sp>
        <p:sp>
          <p:nvSpPr>
            <p:cNvPr id="50" name="Rectangle 360" descr="Wide upward diagonal"/>
            <p:cNvSpPr>
              <a:spLocks noChangeArrowheads="1"/>
            </p:cNvSpPr>
            <p:nvPr/>
          </p:nvSpPr>
          <p:spPr bwMode="auto">
            <a:xfrm>
              <a:off x="7313613" y="5673725"/>
              <a:ext cx="1427162" cy="250825"/>
            </a:xfrm>
            <a:prstGeom prst="rect">
              <a:avLst/>
            </a:prstGeom>
            <a:pattFill prst="wdUpDiag">
              <a:fgClr>
                <a:srgbClr val="C0C0C0"/>
              </a:fgClr>
              <a:bgClr>
                <a:schemeClr val="bg1"/>
              </a:bgClr>
            </a:pattFill>
            <a:ln w="9525">
              <a:noFill/>
              <a:miter lim="800000"/>
              <a:headEnd/>
              <a:tailEnd/>
            </a:ln>
          </p:spPr>
          <p:txBody>
            <a:bodyPr wrap="none" anchor="ctr"/>
            <a:lstStyle/>
            <a:p>
              <a:endParaRPr lang="en-US">
                <a:latin typeface="Arial"/>
                <a:cs typeface="Arial"/>
              </a:endParaRPr>
            </a:p>
          </p:txBody>
        </p:sp>
        <p:sp>
          <p:nvSpPr>
            <p:cNvPr id="51" name="Rectangle 363" descr="Wide upward diagonal"/>
            <p:cNvSpPr>
              <a:spLocks noChangeArrowheads="1"/>
            </p:cNvSpPr>
            <p:nvPr/>
          </p:nvSpPr>
          <p:spPr bwMode="auto">
            <a:xfrm>
              <a:off x="6072188" y="2806700"/>
              <a:ext cx="1223962" cy="250825"/>
            </a:xfrm>
            <a:prstGeom prst="rect">
              <a:avLst/>
            </a:prstGeom>
            <a:pattFill prst="wdUpDiag">
              <a:fgClr>
                <a:srgbClr val="C0C0C0"/>
              </a:fgClr>
              <a:bgClr>
                <a:schemeClr val="bg1"/>
              </a:bgClr>
            </a:pattFill>
            <a:ln w="9525">
              <a:noFill/>
              <a:miter lim="800000"/>
              <a:headEnd/>
              <a:tailEnd/>
            </a:ln>
          </p:spPr>
          <p:txBody>
            <a:bodyPr wrap="none" anchor="ctr"/>
            <a:lstStyle/>
            <a:p>
              <a:endParaRPr lang="en-US">
                <a:latin typeface="Arial"/>
                <a:cs typeface="Arial"/>
              </a:endParaRPr>
            </a:p>
          </p:txBody>
        </p:sp>
        <p:sp>
          <p:nvSpPr>
            <p:cNvPr id="52" name="Rectangle 364" descr="Wide upward diagonal"/>
            <p:cNvSpPr>
              <a:spLocks noChangeArrowheads="1"/>
            </p:cNvSpPr>
            <p:nvPr/>
          </p:nvSpPr>
          <p:spPr bwMode="auto">
            <a:xfrm>
              <a:off x="7313613" y="2806700"/>
              <a:ext cx="1427162" cy="250825"/>
            </a:xfrm>
            <a:prstGeom prst="rect">
              <a:avLst/>
            </a:prstGeom>
            <a:pattFill prst="wdUpDiag">
              <a:fgClr>
                <a:srgbClr val="C0C0C0"/>
              </a:fgClr>
              <a:bgClr>
                <a:schemeClr val="bg1"/>
              </a:bgClr>
            </a:pattFill>
            <a:ln w="9525">
              <a:noFill/>
              <a:miter lim="800000"/>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31040940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AE1221"/>
                </a:solidFill>
              </a:rPr>
              <a:t>Answers</a:t>
            </a:r>
            <a:endParaRPr lang="en-US" dirty="0"/>
          </a:p>
        </p:txBody>
      </p:sp>
      <p:sp>
        <p:nvSpPr>
          <p:cNvPr id="3" name="Content Placeholder 2"/>
          <p:cNvSpPr>
            <a:spLocks noGrp="1"/>
          </p:cNvSpPr>
          <p:nvPr>
            <p:ph idx="1"/>
          </p:nvPr>
        </p:nvSpPr>
        <p:spPr>
          <a:xfrm>
            <a:off x="0" y="914400"/>
            <a:ext cx="3119438" cy="5534025"/>
          </a:xfrm>
        </p:spPr>
        <p:txBody>
          <a:bodyPr>
            <a:noAutofit/>
          </a:bodyPr>
          <a:lstStyle/>
          <a:p>
            <a:r>
              <a:rPr lang="en-US" sz="2800" dirty="0">
                <a:solidFill>
                  <a:schemeClr val="accent6">
                    <a:lumMod val="50000"/>
                  </a:schemeClr>
                </a:solidFill>
              </a:rPr>
              <a:t>Farmer Jack’s production function exhibits diminishing marginal product:  </a:t>
            </a:r>
          </a:p>
          <a:p>
            <a:r>
              <a:rPr lang="en-US" sz="2800" dirty="0">
                <a:solidFill>
                  <a:srgbClr val="FF0000"/>
                </a:solidFill>
              </a:rPr>
              <a:t>MPL falls as </a:t>
            </a:r>
            <a:br>
              <a:rPr lang="en-US" sz="2800" dirty="0">
                <a:solidFill>
                  <a:srgbClr val="FF0000"/>
                </a:solidFill>
              </a:rPr>
            </a:br>
            <a:r>
              <a:rPr lang="en-US" sz="2800" dirty="0">
                <a:solidFill>
                  <a:srgbClr val="FF0000"/>
                </a:solidFill>
              </a:rPr>
              <a:t>L increases</a:t>
            </a:r>
            <a:r>
              <a:rPr lang="en-US" sz="2800" dirty="0"/>
              <a:t>.</a:t>
            </a:r>
          </a:p>
          <a:p>
            <a:r>
              <a:rPr lang="en-US" sz="2800" dirty="0"/>
              <a:t>This property is very common.</a:t>
            </a:r>
          </a:p>
          <a:p>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Rectangle 2"/>
          <p:cNvSpPr>
            <a:spLocks noChangeArrowheads="1"/>
          </p:cNvSpPr>
          <p:nvPr/>
        </p:nvSpPr>
        <p:spPr bwMode="auto">
          <a:xfrm>
            <a:off x="3121025" y="1548524"/>
            <a:ext cx="5624513" cy="4359275"/>
          </a:xfrm>
          <a:prstGeom prst="rect">
            <a:avLst/>
          </a:prstGeom>
          <a:solidFill>
            <a:schemeClr val="bg1"/>
          </a:solidFill>
          <a:ln w="9525">
            <a:noFill/>
            <a:miter lim="800000"/>
            <a:headEnd/>
            <a:tailEnd/>
          </a:ln>
        </p:spPr>
        <p:txBody>
          <a:bodyPr wrap="none" anchor="ctr"/>
          <a:lstStyle/>
          <a:p>
            <a:endParaRPr lang="en-US">
              <a:latin typeface="Arial"/>
              <a:cs typeface="Arial"/>
            </a:endParaRPr>
          </a:p>
        </p:txBody>
      </p:sp>
      <p:sp>
        <p:nvSpPr>
          <p:cNvPr id="7" name="Rectangle 9"/>
          <p:cNvSpPr>
            <a:spLocks noChangeArrowheads="1"/>
          </p:cNvSpPr>
          <p:nvPr/>
        </p:nvSpPr>
        <p:spPr bwMode="auto">
          <a:xfrm>
            <a:off x="4564063" y="5388687"/>
            <a:ext cx="1501775" cy="522287"/>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3000</a:t>
            </a:r>
          </a:p>
        </p:txBody>
      </p:sp>
      <p:sp>
        <p:nvSpPr>
          <p:cNvPr id="8" name="Rectangle 10"/>
          <p:cNvSpPr>
            <a:spLocks noChangeArrowheads="1"/>
          </p:cNvSpPr>
          <p:nvPr/>
        </p:nvSpPr>
        <p:spPr bwMode="auto">
          <a:xfrm>
            <a:off x="3119438" y="5388687"/>
            <a:ext cx="1444625" cy="522287"/>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5</a:t>
            </a:r>
          </a:p>
        </p:txBody>
      </p:sp>
      <p:sp>
        <p:nvSpPr>
          <p:cNvPr id="9" name="Rectangle 11"/>
          <p:cNvSpPr>
            <a:spLocks noChangeArrowheads="1"/>
          </p:cNvSpPr>
          <p:nvPr/>
        </p:nvSpPr>
        <p:spPr bwMode="auto">
          <a:xfrm>
            <a:off x="4564063" y="4869574"/>
            <a:ext cx="1501775" cy="519113"/>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2800</a:t>
            </a:r>
          </a:p>
        </p:txBody>
      </p:sp>
      <p:sp>
        <p:nvSpPr>
          <p:cNvPr id="10" name="Rectangle 12"/>
          <p:cNvSpPr>
            <a:spLocks noChangeArrowheads="1"/>
          </p:cNvSpPr>
          <p:nvPr/>
        </p:nvSpPr>
        <p:spPr bwMode="auto">
          <a:xfrm>
            <a:off x="3119438" y="4869574"/>
            <a:ext cx="1444625" cy="519113"/>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4</a:t>
            </a:r>
          </a:p>
        </p:txBody>
      </p:sp>
      <p:sp>
        <p:nvSpPr>
          <p:cNvPr id="11" name="Rectangle 13"/>
          <p:cNvSpPr>
            <a:spLocks noChangeArrowheads="1"/>
          </p:cNvSpPr>
          <p:nvPr/>
        </p:nvSpPr>
        <p:spPr bwMode="auto">
          <a:xfrm>
            <a:off x="4564063" y="4345699"/>
            <a:ext cx="1501775" cy="523875"/>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2400</a:t>
            </a:r>
          </a:p>
        </p:txBody>
      </p:sp>
      <p:sp>
        <p:nvSpPr>
          <p:cNvPr id="12" name="Rectangle 14"/>
          <p:cNvSpPr>
            <a:spLocks noChangeArrowheads="1"/>
          </p:cNvSpPr>
          <p:nvPr/>
        </p:nvSpPr>
        <p:spPr bwMode="auto">
          <a:xfrm>
            <a:off x="3119438" y="4345699"/>
            <a:ext cx="1444625" cy="523875"/>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3</a:t>
            </a:r>
          </a:p>
        </p:txBody>
      </p:sp>
      <p:sp>
        <p:nvSpPr>
          <p:cNvPr id="13" name="Rectangle 15"/>
          <p:cNvSpPr>
            <a:spLocks noChangeArrowheads="1"/>
          </p:cNvSpPr>
          <p:nvPr/>
        </p:nvSpPr>
        <p:spPr bwMode="auto">
          <a:xfrm>
            <a:off x="4564063" y="3823412"/>
            <a:ext cx="1501775" cy="522287"/>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1800</a:t>
            </a:r>
          </a:p>
        </p:txBody>
      </p:sp>
      <p:sp>
        <p:nvSpPr>
          <p:cNvPr id="14" name="Rectangle 16"/>
          <p:cNvSpPr>
            <a:spLocks noChangeArrowheads="1"/>
          </p:cNvSpPr>
          <p:nvPr/>
        </p:nvSpPr>
        <p:spPr bwMode="auto">
          <a:xfrm>
            <a:off x="3119438" y="3823412"/>
            <a:ext cx="1444625" cy="522287"/>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2</a:t>
            </a:r>
          </a:p>
        </p:txBody>
      </p:sp>
      <p:sp>
        <p:nvSpPr>
          <p:cNvPr id="15" name="Rectangle 17"/>
          <p:cNvSpPr>
            <a:spLocks noChangeArrowheads="1"/>
          </p:cNvSpPr>
          <p:nvPr/>
        </p:nvSpPr>
        <p:spPr bwMode="auto">
          <a:xfrm>
            <a:off x="4564063" y="3302712"/>
            <a:ext cx="1501775" cy="520700"/>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1000</a:t>
            </a:r>
          </a:p>
        </p:txBody>
      </p:sp>
      <p:sp>
        <p:nvSpPr>
          <p:cNvPr id="16" name="Rectangle 18"/>
          <p:cNvSpPr>
            <a:spLocks noChangeArrowheads="1"/>
          </p:cNvSpPr>
          <p:nvPr/>
        </p:nvSpPr>
        <p:spPr bwMode="auto">
          <a:xfrm>
            <a:off x="3119438" y="3302712"/>
            <a:ext cx="1444625" cy="520700"/>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1</a:t>
            </a:r>
          </a:p>
        </p:txBody>
      </p:sp>
      <p:sp>
        <p:nvSpPr>
          <p:cNvPr id="17" name="Rectangle 19"/>
          <p:cNvSpPr>
            <a:spLocks noChangeArrowheads="1"/>
          </p:cNvSpPr>
          <p:nvPr/>
        </p:nvSpPr>
        <p:spPr bwMode="auto">
          <a:xfrm>
            <a:off x="7305675" y="2782012"/>
            <a:ext cx="1446213" cy="520700"/>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18" name="Rectangle 20"/>
          <p:cNvSpPr>
            <a:spLocks noChangeArrowheads="1"/>
          </p:cNvSpPr>
          <p:nvPr/>
        </p:nvSpPr>
        <p:spPr bwMode="auto">
          <a:xfrm>
            <a:off x="6065838" y="2782012"/>
            <a:ext cx="1239837" cy="520700"/>
          </a:xfrm>
          <a:prstGeom prst="rect">
            <a:avLst/>
          </a:prstGeom>
          <a:noFill/>
          <a:ln w="9525">
            <a:no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endParaRPr lang="en-US" sz="2500">
              <a:latin typeface="Arial"/>
              <a:cs typeface="Arial"/>
            </a:endParaRPr>
          </a:p>
        </p:txBody>
      </p:sp>
      <p:sp>
        <p:nvSpPr>
          <p:cNvPr id="19" name="Rectangle 21"/>
          <p:cNvSpPr>
            <a:spLocks noChangeArrowheads="1"/>
          </p:cNvSpPr>
          <p:nvPr/>
        </p:nvSpPr>
        <p:spPr bwMode="auto">
          <a:xfrm>
            <a:off x="4564063" y="2782012"/>
            <a:ext cx="1501775" cy="520700"/>
          </a:xfrm>
          <a:prstGeom prst="rect">
            <a:avLst/>
          </a:prstGeom>
          <a:noFill/>
          <a:ln w="9525">
            <a:noFill/>
            <a:miter lim="800000"/>
            <a:headEnd/>
            <a:tailEnd/>
          </a:ln>
        </p:spPr>
        <p:txBody>
          <a:bodyPr rIns="274320" anchor="ctr"/>
          <a:lstStyle/>
          <a:p>
            <a:pPr algn="r">
              <a:lnSpc>
                <a:spcPct val="105000"/>
              </a:lnSpc>
              <a:spcBef>
                <a:spcPct val="45000"/>
              </a:spcBef>
              <a:buClr>
                <a:srgbClr val="00B85C"/>
              </a:buClr>
              <a:buSzPct val="120000"/>
              <a:buFont typeface="Wingdings" pitchFamily="2" charset="2"/>
              <a:buNone/>
            </a:pPr>
            <a:r>
              <a:rPr lang="en-US" sz="2500">
                <a:latin typeface="Arial"/>
                <a:cs typeface="Arial"/>
              </a:rPr>
              <a:t>0</a:t>
            </a:r>
          </a:p>
        </p:txBody>
      </p:sp>
      <p:sp>
        <p:nvSpPr>
          <p:cNvPr id="20" name="Rectangle 22"/>
          <p:cNvSpPr>
            <a:spLocks noChangeArrowheads="1"/>
          </p:cNvSpPr>
          <p:nvPr/>
        </p:nvSpPr>
        <p:spPr bwMode="auto">
          <a:xfrm>
            <a:off x="3119438" y="2782012"/>
            <a:ext cx="1444625" cy="520700"/>
          </a:xfrm>
          <a:prstGeom prst="rect">
            <a:avLst/>
          </a:prstGeom>
          <a:noFill/>
          <a:ln w="9525">
            <a:noFill/>
            <a:miter lim="800000"/>
            <a:headEnd/>
            <a:tailEnd/>
          </a:ln>
        </p:spPr>
        <p:txBody>
          <a:bodyPr rIns="182880"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0</a:t>
            </a:r>
          </a:p>
        </p:txBody>
      </p:sp>
      <p:sp>
        <p:nvSpPr>
          <p:cNvPr id="21" name="Rectangle 23"/>
          <p:cNvSpPr>
            <a:spLocks noChangeArrowheads="1"/>
          </p:cNvSpPr>
          <p:nvPr/>
        </p:nvSpPr>
        <p:spPr bwMode="auto">
          <a:xfrm>
            <a:off x="7305675" y="1540587"/>
            <a:ext cx="1446213" cy="1241425"/>
          </a:xfrm>
          <a:prstGeom prst="rect">
            <a:avLst/>
          </a:prstGeom>
          <a:noFill/>
          <a:ln w="9525">
            <a:noFill/>
            <a:miter lim="800000"/>
            <a:headEnd/>
            <a:tailEnd/>
          </a:ln>
        </p:spPr>
        <p:txBody>
          <a:bodyPr anchor="ctr"/>
          <a:lstStyle/>
          <a:p>
            <a:pPr algn="ctr">
              <a:lnSpc>
                <a:spcPct val="105000"/>
              </a:lnSpc>
              <a:buClr>
                <a:srgbClr val="00B85C"/>
              </a:buClr>
              <a:buSzPct val="120000"/>
              <a:buFont typeface="Wingdings" pitchFamily="2" charset="2"/>
              <a:buNone/>
            </a:pPr>
            <a:r>
              <a:rPr lang="en-US" sz="2500" i="1" dirty="0">
                <a:latin typeface="Arial"/>
                <a:cs typeface="Arial"/>
              </a:rPr>
              <a:t>VMPL = </a:t>
            </a:r>
            <a:r>
              <a:rPr lang="en-US" sz="2500" b="1" i="1" dirty="0">
                <a:latin typeface="Arial"/>
                <a:cs typeface="Arial"/>
              </a:rPr>
              <a:t>P</a:t>
            </a:r>
            <a:r>
              <a:rPr lang="en-US" sz="2500" i="1" dirty="0">
                <a:latin typeface="Arial"/>
                <a:cs typeface="Arial"/>
              </a:rPr>
              <a:t> x MPL</a:t>
            </a:r>
          </a:p>
        </p:txBody>
      </p:sp>
      <p:sp>
        <p:nvSpPr>
          <p:cNvPr id="22" name="Rectangle 24"/>
          <p:cNvSpPr>
            <a:spLocks noChangeArrowheads="1"/>
          </p:cNvSpPr>
          <p:nvPr/>
        </p:nvSpPr>
        <p:spPr bwMode="auto">
          <a:xfrm>
            <a:off x="6065838" y="1540587"/>
            <a:ext cx="1239837" cy="1241425"/>
          </a:xfrm>
          <a:prstGeom prst="rect">
            <a:avLst/>
          </a:prstGeom>
          <a:noFill/>
          <a:ln w="9525">
            <a:noFill/>
            <a:miter lim="800000"/>
            <a:headEnd/>
            <a:tailEnd/>
          </a:ln>
        </p:spPr>
        <p:txBody>
          <a:bodyPr anchor="ctr"/>
          <a:lstStyle/>
          <a:p>
            <a:pPr algn="ctr">
              <a:lnSpc>
                <a:spcPct val="105000"/>
              </a:lnSpc>
              <a:buClr>
                <a:srgbClr val="00B85C"/>
              </a:buClr>
              <a:buSzPct val="120000"/>
              <a:buFont typeface="Wingdings" pitchFamily="2" charset="2"/>
              <a:buNone/>
            </a:pPr>
            <a:r>
              <a:rPr lang="en-US" sz="2500" i="1">
                <a:latin typeface="Arial"/>
                <a:cs typeface="Arial"/>
              </a:rPr>
              <a:t>MPL = </a:t>
            </a:r>
            <a:r>
              <a:rPr lang="en-US" sz="2500" b="1">
                <a:latin typeface="Arial"/>
                <a:cs typeface="Arial"/>
              </a:rPr>
              <a:t>∆</a:t>
            </a:r>
            <a:r>
              <a:rPr lang="en-US" sz="2500" b="1" i="1">
                <a:latin typeface="Arial"/>
                <a:cs typeface="Arial"/>
              </a:rPr>
              <a:t>Q</a:t>
            </a:r>
            <a:r>
              <a:rPr lang="en-US" sz="2500">
                <a:latin typeface="Arial"/>
                <a:cs typeface="Arial"/>
              </a:rPr>
              <a:t>/</a:t>
            </a:r>
            <a:r>
              <a:rPr lang="en-US" sz="2500" b="1">
                <a:latin typeface="Arial"/>
                <a:cs typeface="Arial"/>
              </a:rPr>
              <a:t>∆</a:t>
            </a:r>
            <a:r>
              <a:rPr lang="en-US" sz="2500" b="1" i="1">
                <a:latin typeface="Arial"/>
                <a:cs typeface="Arial"/>
              </a:rPr>
              <a:t>L</a:t>
            </a:r>
            <a:r>
              <a:rPr lang="en-US" sz="2500">
                <a:latin typeface="Arial"/>
                <a:cs typeface="Arial"/>
              </a:rPr>
              <a:t> </a:t>
            </a:r>
          </a:p>
        </p:txBody>
      </p:sp>
      <p:sp>
        <p:nvSpPr>
          <p:cNvPr id="23" name="Rectangle 25"/>
          <p:cNvSpPr>
            <a:spLocks noChangeArrowheads="1"/>
          </p:cNvSpPr>
          <p:nvPr/>
        </p:nvSpPr>
        <p:spPr bwMode="auto">
          <a:xfrm>
            <a:off x="4564063" y="1540587"/>
            <a:ext cx="1501775" cy="1241425"/>
          </a:xfrm>
          <a:prstGeom prst="rect">
            <a:avLst/>
          </a:prstGeom>
          <a:noFill/>
          <a:ln w="9525">
            <a:noFill/>
            <a:miter lim="800000"/>
            <a:headEnd/>
            <a:tailEnd/>
          </a:ln>
        </p:spPr>
        <p:txBody>
          <a:bodyPr bIns="91440" anchor="ctr"/>
          <a:lstStyle/>
          <a:p>
            <a:pPr algn="ctr">
              <a:lnSpc>
                <a:spcPct val="95000"/>
              </a:lnSpc>
              <a:spcBef>
                <a:spcPct val="5000"/>
              </a:spcBef>
              <a:buClr>
                <a:srgbClr val="00B85C"/>
              </a:buClr>
              <a:buSzPct val="120000"/>
              <a:buFont typeface="Wingdings" pitchFamily="2" charset="2"/>
              <a:buNone/>
            </a:pPr>
            <a:r>
              <a:rPr lang="en-US" sz="2500" b="1" i="1">
                <a:latin typeface="Arial"/>
                <a:cs typeface="Arial"/>
              </a:rPr>
              <a:t>Q</a:t>
            </a:r>
            <a:r>
              <a:rPr lang="en-US" sz="2500">
                <a:latin typeface="Arial"/>
                <a:cs typeface="Arial"/>
              </a:rPr>
              <a:t> </a:t>
            </a:r>
          </a:p>
          <a:p>
            <a:pPr>
              <a:lnSpc>
                <a:spcPct val="95000"/>
              </a:lnSpc>
              <a:spcBef>
                <a:spcPct val="5000"/>
              </a:spcBef>
              <a:buClr>
                <a:srgbClr val="00B85C"/>
              </a:buClr>
              <a:buSzPct val="120000"/>
              <a:buFont typeface="Wingdings" pitchFamily="2" charset="2"/>
              <a:buNone/>
            </a:pPr>
            <a:r>
              <a:rPr lang="en-US" sz="2500">
                <a:latin typeface="Arial"/>
                <a:cs typeface="Arial"/>
              </a:rPr>
              <a:t>(bushels of wheat)</a:t>
            </a:r>
          </a:p>
        </p:txBody>
      </p:sp>
      <p:sp>
        <p:nvSpPr>
          <p:cNvPr id="24" name="Rectangle 26"/>
          <p:cNvSpPr>
            <a:spLocks noChangeArrowheads="1"/>
          </p:cNvSpPr>
          <p:nvPr/>
        </p:nvSpPr>
        <p:spPr bwMode="auto">
          <a:xfrm>
            <a:off x="3119438" y="1540587"/>
            <a:ext cx="1444625" cy="1241425"/>
          </a:xfrm>
          <a:prstGeom prst="rect">
            <a:avLst/>
          </a:prstGeom>
          <a:noFill/>
          <a:ln w="9525">
            <a:noFill/>
            <a:miter lim="800000"/>
            <a:headEnd/>
            <a:tailEnd/>
          </a:ln>
        </p:spPr>
        <p:txBody>
          <a:bodyPr bIns="91440" anchor="ctr"/>
          <a:lstStyle/>
          <a:p>
            <a:pPr algn="ctr">
              <a:lnSpc>
                <a:spcPct val="95000"/>
              </a:lnSpc>
              <a:spcBef>
                <a:spcPct val="5000"/>
              </a:spcBef>
              <a:buClr>
                <a:srgbClr val="00B85C"/>
              </a:buClr>
              <a:buSzPct val="120000"/>
              <a:buFont typeface="Wingdings" pitchFamily="2" charset="2"/>
              <a:buNone/>
            </a:pPr>
            <a:r>
              <a:rPr lang="en-US" sz="2500" b="1" i="1">
                <a:latin typeface="Arial"/>
                <a:cs typeface="Arial"/>
              </a:rPr>
              <a:t>L</a:t>
            </a:r>
            <a:r>
              <a:rPr lang="en-US" sz="2500">
                <a:latin typeface="Arial"/>
                <a:cs typeface="Arial"/>
              </a:rPr>
              <a:t> </a:t>
            </a:r>
          </a:p>
          <a:p>
            <a:pPr>
              <a:lnSpc>
                <a:spcPct val="95000"/>
              </a:lnSpc>
              <a:spcBef>
                <a:spcPct val="5000"/>
              </a:spcBef>
              <a:buClr>
                <a:srgbClr val="00B85C"/>
              </a:buClr>
              <a:buSzPct val="120000"/>
              <a:buFont typeface="Wingdings" pitchFamily="2" charset="2"/>
              <a:buNone/>
            </a:pPr>
            <a:r>
              <a:rPr lang="en-US" sz="2500">
                <a:latin typeface="Arial"/>
                <a:cs typeface="Arial"/>
              </a:rPr>
              <a:t>(no. of workers)</a:t>
            </a:r>
          </a:p>
        </p:txBody>
      </p:sp>
      <p:sp>
        <p:nvSpPr>
          <p:cNvPr id="25" name="Line 27"/>
          <p:cNvSpPr>
            <a:spLocks noChangeShapeType="1"/>
          </p:cNvSpPr>
          <p:nvPr/>
        </p:nvSpPr>
        <p:spPr bwMode="auto">
          <a:xfrm>
            <a:off x="3119438" y="1540587"/>
            <a:ext cx="5632450" cy="0"/>
          </a:xfrm>
          <a:prstGeom prst="line">
            <a:avLst/>
          </a:prstGeom>
          <a:noFill/>
          <a:ln w="12700" cap="sq">
            <a:solidFill>
              <a:schemeClr val="tx1"/>
            </a:solidFill>
            <a:round/>
            <a:headEnd/>
            <a:tailEnd/>
          </a:ln>
        </p:spPr>
        <p:txBody>
          <a:bodyPr rIns="182880" anchor="ctr"/>
          <a:lstStyle/>
          <a:p>
            <a:endParaRPr lang="en-US">
              <a:latin typeface="Arial"/>
              <a:cs typeface="Arial"/>
            </a:endParaRPr>
          </a:p>
        </p:txBody>
      </p:sp>
      <p:sp>
        <p:nvSpPr>
          <p:cNvPr id="26" name="Line 28"/>
          <p:cNvSpPr>
            <a:spLocks noChangeShapeType="1"/>
          </p:cNvSpPr>
          <p:nvPr/>
        </p:nvSpPr>
        <p:spPr bwMode="auto">
          <a:xfrm>
            <a:off x="3119438" y="2782012"/>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27" name="Line 29"/>
          <p:cNvSpPr>
            <a:spLocks noChangeShapeType="1"/>
          </p:cNvSpPr>
          <p:nvPr/>
        </p:nvSpPr>
        <p:spPr bwMode="auto">
          <a:xfrm>
            <a:off x="3119438" y="3302712"/>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28" name="Line 30"/>
          <p:cNvSpPr>
            <a:spLocks noChangeShapeType="1"/>
          </p:cNvSpPr>
          <p:nvPr/>
        </p:nvSpPr>
        <p:spPr bwMode="auto">
          <a:xfrm>
            <a:off x="3119438" y="3823412"/>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29" name="Line 31"/>
          <p:cNvSpPr>
            <a:spLocks noChangeShapeType="1"/>
          </p:cNvSpPr>
          <p:nvPr/>
        </p:nvSpPr>
        <p:spPr bwMode="auto">
          <a:xfrm>
            <a:off x="3119438" y="4345699"/>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0" name="Line 32"/>
          <p:cNvSpPr>
            <a:spLocks noChangeShapeType="1"/>
          </p:cNvSpPr>
          <p:nvPr/>
        </p:nvSpPr>
        <p:spPr bwMode="auto">
          <a:xfrm>
            <a:off x="3119438" y="4869574"/>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1" name="Line 33"/>
          <p:cNvSpPr>
            <a:spLocks noChangeShapeType="1"/>
          </p:cNvSpPr>
          <p:nvPr/>
        </p:nvSpPr>
        <p:spPr bwMode="auto">
          <a:xfrm>
            <a:off x="3119438" y="5388687"/>
            <a:ext cx="5632450" cy="0"/>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2" name="Line 34"/>
          <p:cNvSpPr>
            <a:spLocks noChangeShapeType="1"/>
          </p:cNvSpPr>
          <p:nvPr/>
        </p:nvSpPr>
        <p:spPr bwMode="auto">
          <a:xfrm>
            <a:off x="3119438" y="5910974"/>
            <a:ext cx="5632450" cy="0"/>
          </a:xfrm>
          <a:prstGeom prst="line">
            <a:avLst/>
          </a:prstGeom>
          <a:noFill/>
          <a:ln w="12700" cap="sq">
            <a:solidFill>
              <a:schemeClr val="tx1"/>
            </a:solidFill>
            <a:round/>
            <a:headEnd/>
            <a:tailEnd/>
          </a:ln>
        </p:spPr>
        <p:txBody>
          <a:bodyPr rIns="182880" anchor="ctr"/>
          <a:lstStyle/>
          <a:p>
            <a:endParaRPr lang="en-US">
              <a:latin typeface="Arial"/>
              <a:cs typeface="Arial"/>
            </a:endParaRPr>
          </a:p>
        </p:txBody>
      </p:sp>
      <p:sp>
        <p:nvSpPr>
          <p:cNvPr id="33" name="Line 35"/>
          <p:cNvSpPr>
            <a:spLocks noChangeShapeType="1"/>
          </p:cNvSpPr>
          <p:nvPr/>
        </p:nvSpPr>
        <p:spPr bwMode="auto">
          <a:xfrm>
            <a:off x="3119438" y="1540587"/>
            <a:ext cx="0" cy="4370387"/>
          </a:xfrm>
          <a:prstGeom prst="line">
            <a:avLst/>
          </a:prstGeom>
          <a:noFill/>
          <a:ln w="12700" cap="sq">
            <a:solidFill>
              <a:schemeClr val="tx1"/>
            </a:solidFill>
            <a:round/>
            <a:headEnd/>
            <a:tailEnd/>
          </a:ln>
        </p:spPr>
        <p:txBody>
          <a:bodyPr rIns="182880" anchor="ctr"/>
          <a:lstStyle/>
          <a:p>
            <a:endParaRPr lang="en-US">
              <a:latin typeface="Arial"/>
              <a:cs typeface="Arial"/>
            </a:endParaRPr>
          </a:p>
        </p:txBody>
      </p:sp>
      <p:sp>
        <p:nvSpPr>
          <p:cNvPr id="34" name="Line 36"/>
          <p:cNvSpPr>
            <a:spLocks noChangeShapeType="1"/>
          </p:cNvSpPr>
          <p:nvPr/>
        </p:nvSpPr>
        <p:spPr bwMode="auto">
          <a:xfrm>
            <a:off x="4564063" y="1540587"/>
            <a:ext cx="0" cy="4370387"/>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5" name="Line 37"/>
          <p:cNvSpPr>
            <a:spLocks noChangeShapeType="1"/>
          </p:cNvSpPr>
          <p:nvPr/>
        </p:nvSpPr>
        <p:spPr bwMode="auto">
          <a:xfrm>
            <a:off x="6065838" y="1540587"/>
            <a:ext cx="0" cy="4370387"/>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6" name="Line 38"/>
          <p:cNvSpPr>
            <a:spLocks noChangeShapeType="1"/>
          </p:cNvSpPr>
          <p:nvPr/>
        </p:nvSpPr>
        <p:spPr bwMode="auto">
          <a:xfrm>
            <a:off x="7305675" y="1540587"/>
            <a:ext cx="0" cy="4370387"/>
          </a:xfrm>
          <a:prstGeom prst="line">
            <a:avLst/>
          </a:prstGeom>
          <a:noFill/>
          <a:ln w="12700">
            <a:solidFill>
              <a:schemeClr val="tx1"/>
            </a:solidFill>
            <a:round/>
            <a:headEnd/>
            <a:tailEnd/>
          </a:ln>
        </p:spPr>
        <p:txBody>
          <a:bodyPr rIns="182880" anchor="ctr"/>
          <a:lstStyle/>
          <a:p>
            <a:endParaRPr lang="en-US">
              <a:latin typeface="Arial"/>
              <a:cs typeface="Arial"/>
            </a:endParaRPr>
          </a:p>
        </p:txBody>
      </p:sp>
      <p:sp>
        <p:nvSpPr>
          <p:cNvPr id="37" name="Line 39"/>
          <p:cNvSpPr>
            <a:spLocks noChangeShapeType="1"/>
          </p:cNvSpPr>
          <p:nvPr/>
        </p:nvSpPr>
        <p:spPr bwMode="auto">
          <a:xfrm>
            <a:off x="8751888" y="1540587"/>
            <a:ext cx="0" cy="4370387"/>
          </a:xfrm>
          <a:prstGeom prst="line">
            <a:avLst/>
          </a:prstGeom>
          <a:noFill/>
          <a:ln w="12700" cap="sq">
            <a:solidFill>
              <a:schemeClr val="tx1"/>
            </a:solidFill>
            <a:round/>
            <a:headEnd/>
            <a:tailEnd/>
          </a:ln>
        </p:spPr>
        <p:txBody>
          <a:bodyPr rIns="182880" anchor="ctr"/>
          <a:lstStyle/>
          <a:p>
            <a:endParaRPr lang="en-US">
              <a:latin typeface="Arial"/>
              <a:cs typeface="Arial"/>
            </a:endParaRPr>
          </a:p>
        </p:txBody>
      </p:sp>
      <p:sp>
        <p:nvSpPr>
          <p:cNvPr id="38" name="Rectangle 40"/>
          <p:cNvSpPr>
            <a:spLocks noChangeArrowheads="1"/>
          </p:cNvSpPr>
          <p:nvPr/>
        </p:nvSpPr>
        <p:spPr bwMode="auto">
          <a:xfrm>
            <a:off x="7305675" y="5125162"/>
            <a:ext cx="1446213" cy="522287"/>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1000</a:t>
            </a:r>
          </a:p>
        </p:txBody>
      </p:sp>
      <p:sp>
        <p:nvSpPr>
          <p:cNvPr id="39" name="Rectangle 41"/>
          <p:cNvSpPr>
            <a:spLocks noChangeArrowheads="1"/>
          </p:cNvSpPr>
          <p:nvPr/>
        </p:nvSpPr>
        <p:spPr bwMode="auto">
          <a:xfrm>
            <a:off x="6065838" y="5125162"/>
            <a:ext cx="1239837" cy="522287"/>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200</a:t>
            </a:r>
          </a:p>
        </p:txBody>
      </p:sp>
      <p:sp>
        <p:nvSpPr>
          <p:cNvPr id="40" name="Rectangle 42"/>
          <p:cNvSpPr>
            <a:spLocks noChangeArrowheads="1"/>
          </p:cNvSpPr>
          <p:nvPr/>
        </p:nvSpPr>
        <p:spPr bwMode="auto">
          <a:xfrm>
            <a:off x="7305675" y="4606049"/>
            <a:ext cx="1446213" cy="519113"/>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2000</a:t>
            </a:r>
          </a:p>
        </p:txBody>
      </p:sp>
      <p:sp>
        <p:nvSpPr>
          <p:cNvPr id="41" name="Rectangle 43"/>
          <p:cNvSpPr>
            <a:spLocks noChangeArrowheads="1"/>
          </p:cNvSpPr>
          <p:nvPr/>
        </p:nvSpPr>
        <p:spPr bwMode="auto">
          <a:xfrm>
            <a:off x="6065838" y="4606049"/>
            <a:ext cx="1239837" cy="519113"/>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a:solidFill>
                  <a:srgbClr val="FF0000"/>
                </a:solidFill>
                <a:latin typeface="Arial"/>
                <a:cs typeface="Arial"/>
              </a:rPr>
              <a:t>400</a:t>
            </a:r>
          </a:p>
        </p:txBody>
      </p:sp>
      <p:sp>
        <p:nvSpPr>
          <p:cNvPr id="42" name="Rectangle 44"/>
          <p:cNvSpPr>
            <a:spLocks noChangeArrowheads="1"/>
          </p:cNvSpPr>
          <p:nvPr/>
        </p:nvSpPr>
        <p:spPr bwMode="auto">
          <a:xfrm>
            <a:off x="7305675" y="4082174"/>
            <a:ext cx="1446213" cy="523875"/>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3000</a:t>
            </a:r>
          </a:p>
        </p:txBody>
      </p:sp>
      <p:sp>
        <p:nvSpPr>
          <p:cNvPr id="43" name="Rectangle 45"/>
          <p:cNvSpPr>
            <a:spLocks noChangeArrowheads="1"/>
          </p:cNvSpPr>
          <p:nvPr/>
        </p:nvSpPr>
        <p:spPr bwMode="auto">
          <a:xfrm>
            <a:off x="6065838" y="4082174"/>
            <a:ext cx="1239837" cy="523875"/>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600</a:t>
            </a:r>
          </a:p>
        </p:txBody>
      </p:sp>
      <p:sp>
        <p:nvSpPr>
          <p:cNvPr id="44" name="Rectangle 46"/>
          <p:cNvSpPr>
            <a:spLocks noChangeArrowheads="1"/>
          </p:cNvSpPr>
          <p:nvPr/>
        </p:nvSpPr>
        <p:spPr bwMode="auto">
          <a:xfrm>
            <a:off x="7305675" y="3559887"/>
            <a:ext cx="1446213" cy="522287"/>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4000</a:t>
            </a:r>
          </a:p>
        </p:txBody>
      </p:sp>
      <p:sp>
        <p:nvSpPr>
          <p:cNvPr id="45" name="Rectangle 47"/>
          <p:cNvSpPr>
            <a:spLocks noChangeArrowheads="1"/>
          </p:cNvSpPr>
          <p:nvPr/>
        </p:nvSpPr>
        <p:spPr bwMode="auto">
          <a:xfrm>
            <a:off x="6065838" y="3559887"/>
            <a:ext cx="1239837" cy="522287"/>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800</a:t>
            </a:r>
          </a:p>
        </p:txBody>
      </p:sp>
      <p:sp>
        <p:nvSpPr>
          <p:cNvPr id="46" name="Rectangle 48"/>
          <p:cNvSpPr>
            <a:spLocks noChangeArrowheads="1"/>
          </p:cNvSpPr>
          <p:nvPr/>
        </p:nvSpPr>
        <p:spPr bwMode="auto">
          <a:xfrm>
            <a:off x="7305675" y="3039187"/>
            <a:ext cx="1446213" cy="520700"/>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$5000</a:t>
            </a:r>
          </a:p>
        </p:txBody>
      </p:sp>
      <p:sp>
        <p:nvSpPr>
          <p:cNvPr id="47" name="Rectangle 49"/>
          <p:cNvSpPr>
            <a:spLocks noChangeArrowheads="1"/>
          </p:cNvSpPr>
          <p:nvPr/>
        </p:nvSpPr>
        <p:spPr bwMode="auto">
          <a:xfrm>
            <a:off x="6065838" y="3039187"/>
            <a:ext cx="1239837" cy="520700"/>
          </a:xfrm>
          <a:prstGeom prst="rect">
            <a:avLst/>
          </a:prstGeom>
          <a:solidFill>
            <a:schemeClr val="bg1"/>
          </a:solidFill>
          <a:ln w="12700">
            <a:solidFill>
              <a:schemeClr val="tx1"/>
            </a:solidFill>
            <a:miter lim="800000"/>
            <a:headEnd/>
            <a:tailEnd/>
          </a:ln>
        </p:spPr>
        <p:txBody>
          <a:bodyPr rIns="182880" anchor="ctr"/>
          <a:lstStyle/>
          <a:p>
            <a:pPr algn="r">
              <a:lnSpc>
                <a:spcPct val="105000"/>
              </a:lnSpc>
              <a:spcBef>
                <a:spcPct val="45000"/>
              </a:spcBef>
              <a:buClr>
                <a:srgbClr val="00B85C"/>
              </a:buClr>
              <a:buSzPct val="120000"/>
              <a:buFont typeface="Wingdings" pitchFamily="2" charset="2"/>
              <a:buNone/>
            </a:pPr>
            <a:r>
              <a:rPr lang="en-US" sz="2500" dirty="0">
                <a:solidFill>
                  <a:srgbClr val="FF0000"/>
                </a:solidFill>
                <a:latin typeface="Arial"/>
                <a:cs typeface="Arial"/>
              </a:rPr>
              <a:t>1000</a:t>
            </a:r>
          </a:p>
        </p:txBody>
      </p:sp>
      <p:sp>
        <p:nvSpPr>
          <p:cNvPr id="48" name="Rectangle 50" descr="Wide upward diagonal"/>
          <p:cNvSpPr>
            <a:spLocks noChangeArrowheads="1"/>
          </p:cNvSpPr>
          <p:nvPr/>
        </p:nvSpPr>
        <p:spPr bwMode="auto">
          <a:xfrm>
            <a:off x="6072188" y="5653799"/>
            <a:ext cx="1223962" cy="250825"/>
          </a:xfrm>
          <a:prstGeom prst="rect">
            <a:avLst/>
          </a:prstGeom>
          <a:pattFill prst="wdUpDiag">
            <a:fgClr>
              <a:srgbClr val="C0C0C0"/>
            </a:fgClr>
            <a:bgClr>
              <a:schemeClr val="bg1"/>
            </a:bgClr>
          </a:pattFill>
          <a:ln w="9525">
            <a:noFill/>
            <a:miter lim="800000"/>
            <a:headEnd/>
            <a:tailEnd/>
          </a:ln>
        </p:spPr>
        <p:txBody>
          <a:bodyPr wrap="none" anchor="ctr"/>
          <a:lstStyle/>
          <a:p>
            <a:endParaRPr lang="en-US">
              <a:latin typeface="Arial"/>
              <a:cs typeface="Arial"/>
            </a:endParaRPr>
          </a:p>
        </p:txBody>
      </p:sp>
      <p:sp>
        <p:nvSpPr>
          <p:cNvPr id="49" name="Rectangle 51" descr="Wide upward diagonal"/>
          <p:cNvSpPr>
            <a:spLocks noChangeArrowheads="1"/>
          </p:cNvSpPr>
          <p:nvPr/>
        </p:nvSpPr>
        <p:spPr bwMode="auto">
          <a:xfrm>
            <a:off x="7313613" y="5653799"/>
            <a:ext cx="1427162" cy="250825"/>
          </a:xfrm>
          <a:prstGeom prst="rect">
            <a:avLst/>
          </a:prstGeom>
          <a:pattFill prst="wdUpDiag">
            <a:fgClr>
              <a:srgbClr val="C0C0C0"/>
            </a:fgClr>
            <a:bgClr>
              <a:schemeClr val="bg1"/>
            </a:bgClr>
          </a:pattFill>
          <a:ln w="9525">
            <a:noFill/>
            <a:miter lim="800000"/>
            <a:headEnd/>
            <a:tailEnd/>
          </a:ln>
        </p:spPr>
        <p:txBody>
          <a:bodyPr wrap="none" anchor="ctr"/>
          <a:lstStyle/>
          <a:p>
            <a:endParaRPr lang="en-US">
              <a:latin typeface="Arial"/>
              <a:cs typeface="Arial"/>
            </a:endParaRPr>
          </a:p>
        </p:txBody>
      </p:sp>
      <p:sp>
        <p:nvSpPr>
          <p:cNvPr id="50" name="Rectangle 52" descr="Wide upward diagonal"/>
          <p:cNvSpPr>
            <a:spLocks noChangeArrowheads="1"/>
          </p:cNvSpPr>
          <p:nvPr/>
        </p:nvSpPr>
        <p:spPr bwMode="auto">
          <a:xfrm>
            <a:off x="6072188" y="2786774"/>
            <a:ext cx="1223962" cy="247650"/>
          </a:xfrm>
          <a:prstGeom prst="rect">
            <a:avLst/>
          </a:prstGeom>
          <a:pattFill prst="wdUpDiag">
            <a:fgClr>
              <a:srgbClr val="C0C0C0"/>
            </a:fgClr>
            <a:bgClr>
              <a:schemeClr val="bg1"/>
            </a:bgClr>
          </a:pattFill>
          <a:ln w="9525">
            <a:noFill/>
            <a:miter lim="800000"/>
            <a:headEnd/>
            <a:tailEnd/>
          </a:ln>
        </p:spPr>
        <p:txBody>
          <a:bodyPr wrap="none" anchor="ctr"/>
          <a:lstStyle/>
          <a:p>
            <a:endParaRPr lang="en-US">
              <a:latin typeface="Arial"/>
              <a:cs typeface="Arial"/>
            </a:endParaRPr>
          </a:p>
        </p:txBody>
      </p:sp>
      <p:sp>
        <p:nvSpPr>
          <p:cNvPr id="51" name="Rectangle 53" descr="Wide upward diagonal"/>
          <p:cNvSpPr>
            <a:spLocks noChangeArrowheads="1"/>
          </p:cNvSpPr>
          <p:nvPr/>
        </p:nvSpPr>
        <p:spPr bwMode="auto">
          <a:xfrm>
            <a:off x="7313613" y="2786774"/>
            <a:ext cx="1427162" cy="247650"/>
          </a:xfrm>
          <a:prstGeom prst="rect">
            <a:avLst/>
          </a:prstGeom>
          <a:pattFill prst="wdUpDiag">
            <a:fgClr>
              <a:srgbClr val="C0C0C0"/>
            </a:fgClr>
            <a:bgClr>
              <a:schemeClr val="bg1"/>
            </a:bgClr>
          </a:pattFill>
          <a:ln w="9525">
            <a:noFill/>
            <a:miter lim="800000"/>
            <a:headEnd/>
            <a:tailEnd/>
          </a:ln>
        </p:spPr>
        <p:txBody>
          <a:bodyPr wrap="none" anchor="ctr"/>
          <a:lstStyle/>
          <a:p>
            <a:endParaRPr lang="en-US">
              <a:latin typeface="Arial"/>
              <a:cs typeface="Arial"/>
            </a:endParaRPr>
          </a:p>
        </p:txBody>
      </p:sp>
    </p:spTree>
    <p:extLst>
      <p:ext uri="{BB962C8B-B14F-4D97-AF65-F5344CB8AC3E}">
        <p14:creationId xmlns:p14="http://schemas.microsoft.com/office/powerpoint/2010/main" val="17398726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500"/>
                                        <p:tgtEl>
                                          <p:spTgt spid="47">
                                            <p:txEl>
                                              <p:pRg st="0" end="0"/>
                                            </p:txEl>
                                          </p:spTgt>
                                        </p:tgtEl>
                                      </p:cBhvr>
                                    </p:animEffect>
                                  </p:childTnLst>
                                  <p:subTnLst>
                                    <p:animClr clrSpc="rgb" dir="cw">
                                      <p:cBhvr override="childStyle">
                                        <p:cTn dur="1" fill="hold" display="0" masterRel="nextClick" afterEffect="1"/>
                                        <p:tgtEl>
                                          <p:spTgt spid="47">
                                            <p:txEl>
                                              <p:pRg st="0" end="0"/>
                                            </p:txEl>
                                          </p:spTgt>
                                        </p:tgtEl>
                                        <p:attrNameLst>
                                          <p:attrName>ppt_c</p:attrName>
                                        </p:attrNameLst>
                                      </p:cBhvr>
                                      <p:to>
                                        <a:srgbClr val="000000"/>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fade">
                                      <p:cBhvr>
                                        <p:cTn id="12" dur="500"/>
                                        <p:tgtEl>
                                          <p:spTgt spid="45">
                                            <p:txEl>
                                              <p:pRg st="0" end="0"/>
                                            </p:txEl>
                                          </p:spTgt>
                                        </p:tgtEl>
                                      </p:cBhvr>
                                    </p:animEffect>
                                  </p:childTnLst>
                                  <p:subTnLst>
                                    <p:animClr clrSpc="rgb" dir="cw">
                                      <p:cBhvr override="childStyle">
                                        <p:cTn dur="1" fill="hold" display="0" masterRel="nextClick" afterEffect="1"/>
                                        <p:tgtEl>
                                          <p:spTgt spid="45">
                                            <p:txEl>
                                              <p:pRg st="0" end="0"/>
                                            </p:txEl>
                                          </p:spTgt>
                                        </p:tgtEl>
                                        <p:attrNameLst>
                                          <p:attrName>ppt_c</p:attrName>
                                        </p:attrNameLst>
                                      </p:cBhvr>
                                      <p:to>
                                        <a:srgbClr val="000000"/>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
                                            <p:txEl>
                                              <p:pRg st="0" end="0"/>
                                            </p:txEl>
                                          </p:spTgt>
                                        </p:tgtEl>
                                        <p:attrNameLst>
                                          <p:attrName>style.visibility</p:attrName>
                                        </p:attrNameLst>
                                      </p:cBhvr>
                                      <p:to>
                                        <p:strVal val="visible"/>
                                      </p:to>
                                    </p:set>
                                    <p:animEffect transition="in" filter="fade">
                                      <p:cBhvr>
                                        <p:cTn id="17" dur="500"/>
                                        <p:tgtEl>
                                          <p:spTgt spid="43">
                                            <p:txEl>
                                              <p:pRg st="0" end="0"/>
                                            </p:txEl>
                                          </p:spTgt>
                                        </p:tgtEl>
                                      </p:cBhvr>
                                    </p:animEffect>
                                  </p:childTnLst>
                                  <p:subTnLst>
                                    <p:animClr clrSpc="rgb" dir="cw">
                                      <p:cBhvr override="childStyle">
                                        <p:cTn dur="1" fill="hold" display="0" masterRel="nextClick" afterEffect="1"/>
                                        <p:tgtEl>
                                          <p:spTgt spid="43">
                                            <p:txEl>
                                              <p:pRg st="0" end="0"/>
                                            </p:txEl>
                                          </p:spTgt>
                                        </p:tgtEl>
                                        <p:attrNameLst>
                                          <p:attrName>ppt_c</p:attrName>
                                        </p:attrNameLst>
                                      </p:cBhvr>
                                      <p:to>
                                        <a:srgbClr val="000000"/>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
                                            <p:txEl>
                                              <p:pRg st="0" end="0"/>
                                            </p:txEl>
                                          </p:spTgt>
                                        </p:tgtEl>
                                        <p:attrNameLst>
                                          <p:attrName>style.visibility</p:attrName>
                                        </p:attrNameLst>
                                      </p:cBhvr>
                                      <p:to>
                                        <p:strVal val="visible"/>
                                      </p:to>
                                    </p:set>
                                    <p:animEffect transition="in" filter="fade">
                                      <p:cBhvr>
                                        <p:cTn id="22" dur="500"/>
                                        <p:tgtEl>
                                          <p:spTgt spid="41">
                                            <p:txEl>
                                              <p:pRg st="0" end="0"/>
                                            </p:txEl>
                                          </p:spTgt>
                                        </p:tgtEl>
                                      </p:cBhvr>
                                    </p:animEffect>
                                  </p:childTnLst>
                                  <p:subTnLst>
                                    <p:animClr clrSpc="rgb" dir="cw">
                                      <p:cBhvr override="childStyle">
                                        <p:cTn dur="1" fill="hold" display="0" masterRel="nextClick" afterEffect="1"/>
                                        <p:tgtEl>
                                          <p:spTgt spid="41">
                                            <p:txEl>
                                              <p:pRg st="0" end="0"/>
                                            </p:txEl>
                                          </p:spTgt>
                                        </p:tgtEl>
                                        <p:attrNameLst>
                                          <p:attrName>ppt_c</p:attrName>
                                        </p:attrNameLst>
                                      </p:cBhvr>
                                      <p:to>
                                        <a:srgbClr val="000000"/>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xEl>
                                              <p:pRg st="0" end="0"/>
                                            </p:txEl>
                                          </p:spTgt>
                                        </p:tgtEl>
                                        <p:attrNameLst>
                                          <p:attrName>style.visibility</p:attrName>
                                        </p:attrNameLst>
                                      </p:cBhvr>
                                      <p:to>
                                        <p:strVal val="visible"/>
                                      </p:to>
                                    </p:set>
                                    <p:animEffect transition="in" filter="fade">
                                      <p:cBhvr>
                                        <p:cTn id="27" dur="500"/>
                                        <p:tgtEl>
                                          <p:spTgt spid="39">
                                            <p:txEl>
                                              <p:pRg st="0" end="0"/>
                                            </p:txEl>
                                          </p:spTgt>
                                        </p:tgtEl>
                                      </p:cBhvr>
                                    </p:animEffect>
                                  </p:childTnLst>
                                  <p:subTnLst>
                                    <p:animClr clrSpc="rgb" dir="cw">
                                      <p:cBhvr override="childStyle">
                                        <p:cTn dur="1" fill="hold" display="0" masterRel="nextClick" afterEffect="1"/>
                                        <p:tgtEl>
                                          <p:spTgt spid="39">
                                            <p:txEl>
                                              <p:pRg st="0" end="0"/>
                                            </p:txEl>
                                          </p:spTgt>
                                        </p:tgtEl>
                                        <p:attrNameLst>
                                          <p:attrName>ppt_c</p:attrName>
                                        </p:attrNameLst>
                                      </p:cBhvr>
                                      <p:to>
                                        <a:srgbClr val="000000"/>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6">
                                            <p:txEl>
                                              <p:pRg st="0" end="0"/>
                                            </p:txEl>
                                          </p:spTgt>
                                        </p:tgtEl>
                                        <p:attrNameLst>
                                          <p:attrName>style.visibility</p:attrName>
                                        </p:attrNameLst>
                                      </p:cBhvr>
                                      <p:to>
                                        <p:strVal val="visible"/>
                                      </p:to>
                                    </p:set>
                                    <p:animEffect transition="in" filter="fade">
                                      <p:cBhvr>
                                        <p:cTn id="32" dur="500"/>
                                        <p:tgtEl>
                                          <p:spTgt spid="46">
                                            <p:txEl>
                                              <p:pRg st="0" end="0"/>
                                            </p:txEl>
                                          </p:spTgt>
                                        </p:tgtEl>
                                      </p:cBhvr>
                                    </p:animEffect>
                                  </p:childTnLst>
                                  <p:subTnLst>
                                    <p:animClr clrSpc="rgb" dir="cw">
                                      <p:cBhvr override="childStyle">
                                        <p:cTn dur="1" fill="hold" display="0" masterRel="nextClick" afterEffect="1"/>
                                        <p:tgtEl>
                                          <p:spTgt spid="46">
                                            <p:txEl>
                                              <p:pRg st="0" end="0"/>
                                            </p:txEl>
                                          </p:spTgt>
                                        </p:tgtEl>
                                        <p:attrNameLst>
                                          <p:attrName>ppt_c</p:attrName>
                                        </p:attrNameLst>
                                      </p:cBhvr>
                                      <p:to>
                                        <a:srgbClr val="000000"/>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
                                            <p:txEl>
                                              <p:pRg st="0" end="0"/>
                                            </p:txEl>
                                          </p:spTgt>
                                        </p:tgtEl>
                                        <p:attrNameLst>
                                          <p:attrName>style.visibility</p:attrName>
                                        </p:attrNameLst>
                                      </p:cBhvr>
                                      <p:to>
                                        <p:strVal val="visible"/>
                                      </p:to>
                                    </p:set>
                                    <p:animEffect transition="in" filter="fade">
                                      <p:cBhvr>
                                        <p:cTn id="37" dur="500"/>
                                        <p:tgtEl>
                                          <p:spTgt spid="44">
                                            <p:txEl>
                                              <p:pRg st="0" end="0"/>
                                            </p:txEl>
                                          </p:spTgt>
                                        </p:tgtEl>
                                      </p:cBhvr>
                                    </p:animEffect>
                                  </p:childTnLst>
                                  <p:subTnLst>
                                    <p:animClr clrSpc="rgb" dir="cw">
                                      <p:cBhvr override="childStyle">
                                        <p:cTn dur="1" fill="hold" display="0" masterRel="nextClick" afterEffect="1"/>
                                        <p:tgtEl>
                                          <p:spTgt spid="44">
                                            <p:txEl>
                                              <p:pRg st="0" end="0"/>
                                            </p:txEl>
                                          </p:spTgt>
                                        </p:tgtEl>
                                        <p:attrNameLst>
                                          <p:attrName>ppt_c</p:attrName>
                                        </p:attrNameLst>
                                      </p:cBhvr>
                                      <p:to>
                                        <a:srgbClr val="000000"/>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
                                            <p:txEl>
                                              <p:pRg st="0" end="0"/>
                                            </p:txEl>
                                          </p:spTgt>
                                        </p:tgtEl>
                                        <p:attrNameLst>
                                          <p:attrName>style.visibility</p:attrName>
                                        </p:attrNameLst>
                                      </p:cBhvr>
                                      <p:to>
                                        <p:strVal val="visible"/>
                                      </p:to>
                                    </p:set>
                                    <p:animEffect transition="in" filter="fade">
                                      <p:cBhvr>
                                        <p:cTn id="42" dur="500"/>
                                        <p:tgtEl>
                                          <p:spTgt spid="42">
                                            <p:txEl>
                                              <p:pRg st="0" end="0"/>
                                            </p:txEl>
                                          </p:spTgt>
                                        </p:tgtEl>
                                      </p:cBhvr>
                                    </p:animEffect>
                                  </p:childTnLst>
                                  <p:subTnLst>
                                    <p:animClr clrSpc="rgb" dir="cw">
                                      <p:cBhvr override="childStyle">
                                        <p:cTn dur="1" fill="hold" display="0" masterRel="nextClick" afterEffect="1"/>
                                        <p:tgtEl>
                                          <p:spTgt spid="42">
                                            <p:txEl>
                                              <p:pRg st="0" end="0"/>
                                            </p:txEl>
                                          </p:spTgt>
                                        </p:tgtEl>
                                        <p:attrNameLst>
                                          <p:attrName>ppt_c</p:attrName>
                                        </p:attrNameLst>
                                      </p:cBhvr>
                                      <p:to>
                                        <a:srgbClr val="000000"/>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subTnLst>
                                    <p:animClr clrSpc="rgb" dir="cw">
                                      <p:cBhvr override="childStyle">
                                        <p:cTn dur="1" fill="hold" display="0" masterRel="nextClick" afterEffect="1"/>
                                        <p:tgtEl>
                                          <p:spTgt spid="40">
                                            <p:txEl>
                                              <p:pRg st="0" end="0"/>
                                            </p:txEl>
                                          </p:spTgt>
                                        </p:tgtEl>
                                        <p:attrNameLst>
                                          <p:attrName>ppt_c</p:attrName>
                                        </p:attrNameLst>
                                      </p:cBhvr>
                                      <p:to>
                                        <a:srgbClr val="000000"/>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8">
                                            <p:txEl>
                                              <p:pRg st="0" end="0"/>
                                            </p:txEl>
                                          </p:spTgt>
                                        </p:tgtEl>
                                        <p:attrNameLst>
                                          <p:attrName>style.visibility</p:attrName>
                                        </p:attrNameLst>
                                      </p:cBhvr>
                                      <p:to>
                                        <p:strVal val="visible"/>
                                      </p:to>
                                    </p:set>
                                    <p:animEffect transition="in" filter="fade">
                                      <p:cBhvr>
                                        <p:cTn id="52"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Group 59"/>
          <p:cNvGrpSpPr/>
          <p:nvPr/>
        </p:nvGrpSpPr>
        <p:grpSpPr>
          <a:xfrm>
            <a:off x="304800" y="796925"/>
            <a:ext cx="5765800" cy="5603875"/>
            <a:chOff x="304800" y="796925"/>
            <a:chExt cx="5765800" cy="5603875"/>
          </a:xfrm>
        </p:grpSpPr>
        <p:sp>
          <p:nvSpPr>
            <p:cNvPr id="6" name="AutoShape 25"/>
            <p:cNvSpPr>
              <a:spLocks noChangeAspect="1" noChangeArrowheads="1" noTextEdit="1"/>
            </p:cNvSpPr>
            <p:nvPr/>
          </p:nvSpPr>
          <p:spPr bwMode="auto">
            <a:xfrm>
              <a:off x="304800" y="1003300"/>
              <a:ext cx="5765800" cy="5176838"/>
            </a:xfrm>
            <a:prstGeom prst="rect">
              <a:avLst/>
            </a:prstGeom>
            <a:noFill/>
            <a:ln w="9525">
              <a:noFill/>
              <a:miter lim="800000"/>
              <a:headEnd/>
              <a:tailEnd/>
            </a:ln>
          </p:spPr>
          <p:txBody>
            <a:bodyPr/>
            <a:lstStyle/>
            <a:p>
              <a:endParaRPr lang="en-US">
                <a:latin typeface="Arial"/>
                <a:cs typeface="Arial"/>
              </a:endParaRPr>
            </a:p>
          </p:txBody>
        </p:sp>
        <p:grpSp>
          <p:nvGrpSpPr>
            <p:cNvPr id="7" name="Group 70"/>
            <p:cNvGrpSpPr>
              <a:grpSpLocks/>
            </p:cNvGrpSpPr>
            <p:nvPr/>
          </p:nvGrpSpPr>
          <p:grpSpPr bwMode="auto">
            <a:xfrm>
              <a:off x="1560513" y="1303338"/>
              <a:ext cx="4183062" cy="4133850"/>
              <a:chOff x="2837" y="856"/>
              <a:chExt cx="2635" cy="2604"/>
            </a:xfrm>
          </p:grpSpPr>
          <p:sp>
            <p:nvSpPr>
              <p:cNvPr id="8" name="Rectangle 27"/>
              <p:cNvSpPr>
                <a:spLocks noChangeArrowheads="1"/>
              </p:cNvSpPr>
              <p:nvPr/>
            </p:nvSpPr>
            <p:spPr bwMode="auto">
              <a:xfrm>
                <a:off x="2837" y="856"/>
                <a:ext cx="2635" cy="2603"/>
              </a:xfrm>
              <a:prstGeom prst="rect">
                <a:avLst/>
              </a:prstGeom>
              <a:solidFill>
                <a:srgbClr val="FFFFFF"/>
              </a:solidFill>
              <a:ln w="9525">
                <a:noFill/>
                <a:miter lim="800000"/>
                <a:headEnd/>
                <a:tailEnd/>
              </a:ln>
            </p:spPr>
            <p:txBody>
              <a:bodyPr/>
              <a:lstStyle/>
              <a:p>
                <a:endParaRPr lang="en-US">
                  <a:latin typeface="Arial"/>
                  <a:cs typeface="Arial"/>
                </a:endParaRPr>
              </a:p>
            </p:txBody>
          </p:sp>
          <p:sp>
            <p:nvSpPr>
              <p:cNvPr id="9" name="Line 28"/>
              <p:cNvSpPr>
                <a:spLocks noChangeShapeType="1"/>
              </p:cNvSpPr>
              <p:nvPr/>
            </p:nvSpPr>
            <p:spPr bwMode="auto">
              <a:xfrm>
                <a:off x="2837" y="3022"/>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0" name="Line 29"/>
              <p:cNvSpPr>
                <a:spLocks noChangeShapeType="1"/>
              </p:cNvSpPr>
              <p:nvPr/>
            </p:nvSpPr>
            <p:spPr bwMode="auto">
              <a:xfrm>
                <a:off x="2837" y="2594"/>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1" name="Line 30"/>
              <p:cNvSpPr>
                <a:spLocks noChangeShapeType="1"/>
              </p:cNvSpPr>
              <p:nvPr/>
            </p:nvSpPr>
            <p:spPr bwMode="auto">
              <a:xfrm>
                <a:off x="2837" y="2158"/>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2" name="Line 31"/>
              <p:cNvSpPr>
                <a:spLocks noChangeShapeType="1"/>
              </p:cNvSpPr>
              <p:nvPr/>
            </p:nvSpPr>
            <p:spPr bwMode="auto">
              <a:xfrm>
                <a:off x="2837" y="1721"/>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3" name="Line 32"/>
              <p:cNvSpPr>
                <a:spLocks noChangeShapeType="1"/>
              </p:cNvSpPr>
              <p:nvPr/>
            </p:nvSpPr>
            <p:spPr bwMode="auto">
              <a:xfrm>
                <a:off x="2837" y="1293"/>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4" name="Line 34"/>
              <p:cNvSpPr>
                <a:spLocks noChangeShapeType="1"/>
              </p:cNvSpPr>
              <p:nvPr/>
            </p:nvSpPr>
            <p:spPr bwMode="auto">
              <a:xfrm>
                <a:off x="3364"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5" name="Line 35"/>
              <p:cNvSpPr>
                <a:spLocks noChangeShapeType="1"/>
              </p:cNvSpPr>
              <p:nvPr/>
            </p:nvSpPr>
            <p:spPr bwMode="auto">
              <a:xfrm>
                <a:off x="3891"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6" name="Line 36"/>
              <p:cNvSpPr>
                <a:spLocks noChangeShapeType="1"/>
              </p:cNvSpPr>
              <p:nvPr/>
            </p:nvSpPr>
            <p:spPr bwMode="auto">
              <a:xfrm>
                <a:off x="4418"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7" name="Line 37"/>
              <p:cNvSpPr>
                <a:spLocks noChangeShapeType="1"/>
              </p:cNvSpPr>
              <p:nvPr/>
            </p:nvSpPr>
            <p:spPr bwMode="auto">
              <a:xfrm>
                <a:off x="4945"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8" name="Line 40"/>
              <p:cNvSpPr>
                <a:spLocks noChangeShapeType="1"/>
              </p:cNvSpPr>
              <p:nvPr/>
            </p:nvSpPr>
            <p:spPr bwMode="auto">
              <a:xfrm>
                <a:off x="2837"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9" name="Line 48"/>
              <p:cNvSpPr>
                <a:spLocks noChangeShapeType="1"/>
              </p:cNvSpPr>
              <p:nvPr/>
            </p:nvSpPr>
            <p:spPr bwMode="auto">
              <a:xfrm>
                <a:off x="2837" y="3459"/>
                <a:ext cx="2635" cy="1"/>
              </a:xfrm>
              <a:prstGeom prst="line">
                <a:avLst/>
              </a:prstGeom>
              <a:noFill/>
              <a:ln w="0">
                <a:solidFill>
                  <a:srgbClr val="000000"/>
                </a:solidFill>
                <a:round/>
                <a:headEnd/>
                <a:tailEnd/>
              </a:ln>
            </p:spPr>
            <p:txBody>
              <a:bodyPr/>
              <a:lstStyle/>
              <a:p>
                <a:endParaRPr lang="en-US">
                  <a:latin typeface="Arial"/>
                  <a:cs typeface="Arial"/>
                </a:endParaRPr>
              </a:p>
            </p:txBody>
          </p:sp>
        </p:grpSp>
        <p:sp>
          <p:nvSpPr>
            <p:cNvPr id="20" name="Text Box 15"/>
            <p:cNvSpPr txBox="1">
              <a:spLocks noChangeArrowheads="1"/>
            </p:cNvSpPr>
            <p:nvPr/>
          </p:nvSpPr>
          <p:spPr bwMode="auto">
            <a:xfrm>
              <a:off x="1858963" y="5943600"/>
              <a:ext cx="3816350" cy="457200"/>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r>
                <a:rPr lang="en-US" sz="2400">
                  <a:latin typeface="Arial"/>
                  <a:cs typeface="Arial"/>
                </a:rPr>
                <a:t>  (number of workers)</a:t>
              </a:r>
            </a:p>
          </p:txBody>
        </p:sp>
        <p:sp>
          <p:nvSpPr>
            <p:cNvPr id="28" name="Text Box 24"/>
            <p:cNvSpPr txBox="1">
              <a:spLocks noChangeArrowheads="1"/>
            </p:cNvSpPr>
            <p:nvPr/>
          </p:nvSpPr>
          <p:spPr bwMode="auto">
            <a:xfrm>
              <a:off x="2146300" y="796925"/>
              <a:ext cx="2925763" cy="473075"/>
            </a:xfrm>
            <a:prstGeom prst="rect">
              <a:avLst/>
            </a:prstGeom>
            <a:noFill/>
            <a:ln w="9525">
              <a:noFill/>
              <a:miter lim="800000"/>
              <a:headEnd/>
              <a:tailEnd/>
            </a:ln>
          </p:spPr>
          <p:txBody>
            <a:bodyPr>
              <a:spAutoFit/>
            </a:bodyPr>
            <a:lstStyle/>
            <a:p>
              <a:pPr algn="ctr">
                <a:spcBef>
                  <a:spcPct val="50000"/>
                </a:spcBef>
              </a:pPr>
              <a:r>
                <a:rPr lang="en-US" sz="2500" b="1">
                  <a:latin typeface="Arial"/>
                  <a:cs typeface="Arial"/>
                </a:rPr>
                <a:t>The </a:t>
              </a:r>
              <a:r>
                <a:rPr lang="en-US" sz="2500" b="1" i="1">
                  <a:latin typeface="Arial"/>
                  <a:cs typeface="Arial"/>
                </a:rPr>
                <a:t>VMPL</a:t>
              </a:r>
              <a:r>
                <a:rPr lang="en-US" sz="2500" b="1">
                  <a:latin typeface="Arial"/>
                  <a:cs typeface="Arial"/>
                </a:rPr>
                <a:t> curve</a:t>
              </a:r>
              <a:endParaRPr lang="en-US" sz="2500">
                <a:latin typeface="Arial"/>
                <a:cs typeface="Arial"/>
              </a:endParaRPr>
            </a:p>
          </p:txBody>
        </p:sp>
        <p:sp>
          <p:nvSpPr>
            <p:cNvPr id="29" name="Line 33"/>
            <p:cNvSpPr>
              <a:spLocks noChangeShapeType="1"/>
            </p:cNvSpPr>
            <p:nvPr/>
          </p:nvSpPr>
          <p:spPr bwMode="auto">
            <a:xfrm>
              <a:off x="1560513" y="1303338"/>
              <a:ext cx="4183062" cy="1587"/>
            </a:xfrm>
            <a:prstGeom prst="line">
              <a:avLst/>
            </a:prstGeom>
            <a:noFill/>
            <a:ln w="0">
              <a:solidFill>
                <a:srgbClr val="000000"/>
              </a:solidFill>
              <a:round/>
              <a:headEnd/>
              <a:tailEnd/>
            </a:ln>
          </p:spPr>
          <p:txBody>
            <a:bodyPr/>
            <a:lstStyle/>
            <a:p>
              <a:endParaRPr lang="en-US">
                <a:latin typeface="Arial"/>
                <a:cs typeface="Arial"/>
              </a:endParaRPr>
            </a:p>
          </p:txBody>
        </p:sp>
        <p:sp>
          <p:nvSpPr>
            <p:cNvPr id="30" name="Line 38"/>
            <p:cNvSpPr>
              <a:spLocks noChangeShapeType="1"/>
            </p:cNvSpPr>
            <p:nvPr/>
          </p:nvSpPr>
          <p:spPr bwMode="auto">
            <a:xfrm>
              <a:off x="5743575" y="1303338"/>
              <a:ext cx="1588" cy="4132262"/>
            </a:xfrm>
            <a:prstGeom prst="line">
              <a:avLst/>
            </a:prstGeom>
            <a:noFill/>
            <a:ln w="0">
              <a:solidFill>
                <a:srgbClr val="000000"/>
              </a:solidFill>
              <a:round/>
              <a:headEnd/>
              <a:tailEnd/>
            </a:ln>
          </p:spPr>
          <p:txBody>
            <a:bodyPr/>
            <a:lstStyle/>
            <a:p>
              <a:endParaRPr lang="en-US">
                <a:latin typeface="Arial"/>
                <a:cs typeface="Arial"/>
              </a:endParaRPr>
            </a:p>
          </p:txBody>
        </p:sp>
        <p:sp>
          <p:nvSpPr>
            <p:cNvPr id="31" name="Rectangle 39"/>
            <p:cNvSpPr>
              <a:spLocks noChangeArrowheads="1"/>
            </p:cNvSpPr>
            <p:nvPr/>
          </p:nvSpPr>
          <p:spPr bwMode="auto">
            <a:xfrm>
              <a:off x="1560513" y="1303338"/>
              <a:ext cx="4183062" cy="4132262"/>
            </a:xfrm>
            <a:prstGeom prst="rect">
              <a:avLst/>
            </a:prstGeom>
            <a:noFill/>
            <a:ln w="12700">
              <a:solidFill>
                <a:srgbClr val="808080"/>
              </a:solidFill>
              <a:miter lim="800000"/>
              <a:headEnd/>
              <a:tailEnd/>
            </a:ln>
          </p:spPr>
          <p:txBody>
            <a:bodyPr/>
            <a:lstStyle/>
            <a:p>
              <a:endParaRPr lang="en-US">
                <a:latin typeface="Arial"/>
                <a:cs typeface="Arial"/>
              </a:endParaRPr>
            </a:p>
          </p:txBody>
        </p:sp>
        <p:sp>
          <p:nvSpPr>
            <p:cNvPr id="32" name="Line 41"/>
            <p:cNvSpPr>
              <a:spLocks noChangeShapeType="1"/>
            </p:cNvSpPr>
            <p:nvPr/>
          </p:nvSpPr>
          <p:spPr bwMode="auto">
            <a:xfrm>
              <a:off x="1468438" y="5435600"/>
              <a:ext cx="92075" cy="1588"/>
            </a:xfrm>
            <a:prstGeom prst="line">
              <a:avLst/>
            </a:prstGeom>
            <a:noFill/>
            <a:ln w="0">
              <a:solidFill>
                <a:srgbClr val="000000"/>
              </a:solidFill>
              <a:round/>
              <a:headEnd/>
              <a:tailEnd/>
            </a:ln>
          </p:spPr>
          <p:txBody>
            <a:bodyPr/>
            <a:lstStyle/>
            <a:p>
              <a:endParaRPr lang="en-US">
                <a:latin typeface="Arial"/>
                <a:cs typeface="Arial"/>
              </a:endParaRPr>
            </a:p>
          </p:txBody>
        </p:sp>
        <p:sp>
          <p:nvSpPr>
            <p:cNvPr id="33" name="Line 42"/>
            <p:cNvSpPr>
              <a:spLocks noChangeShapeType="1"/>
            </p:cNvSpPr>
            <p:nvPr/>
          </p:nvSpPr>
          <p:spPr bwMode="auto">
            <a:xfrm>
              <a:off x="1468438" y="4741863"/>
              <a:ext cx="92075" cy="1587"/>
            </a:xfrm>
            <a:prstGeom prst="line">
              <a:avLst/>
            </a:prstGeom>
            <a:noFill/>
            <a:ln w="0">
              <a:solidFill>
                <a:srgbClr val="000000"/>
              </a:solidFill>
              <a:round/>
              <a:headEnd/>
              <a:tailEnd/>
            </a:ln>
          </p:spPr>
          <p:txBody>
            <a:bodyPr/>
            <a:lstStyle/>
            <a:p>
              <a:endParaRPr lang="en-US">
                <a:latin typeface="Arial"/>
                <a:cs typeface="Arial"/>
              </a:endParaRPr>
            </a:p>
          </p:txBody>
        </p:sp>
        <p:sp>
          <p:nvSpPr>
            <p:cNvPr id="34" name="Line 43"/>
            <p:cNvSpPr>
              <a:spLocks noChangeShapeType="1"/>
            </p:cNvSpPr>
            <p:nvPr/>
          </p:nvSpPr>
          <p:spPr bwMode="auto">
            <a:xfrm>
              <a:off x="1468438" y="4062413"/>
              <a:ext cx="92075" cy="1587"/>
            </a:xfrm>
            <a:prstGeom prst="line">
              <a:avLst/>
            </a:prstGeom>
            <a:noFill/>
            <a:ln w="0">
              <a:solidFill>
                <a:srgbClr val="000000"/>
              </a:solidFill>
              <a:round/>
              <a:headEnd/>
              <a:tailEnd/>
            </a:ln>
          </p:spPr>
          <p:txBody>
            <a:bodyPr/>
            <a:lstStyle/>
            <a:p>
              <a:endParaRPr lang="en-US">
                <a:latin typeface="Arial"/>
                <a:cs typeface="Arial"/>
              </a:endParaRPr>
            </a:p>
          </p:txBody>
        </p:sp>
        <p:sp>
          <p:nvSpPr>
            <p:cNvPr id="35" name="Line 44"/>
            <p:cNvSpPr>
              <a:spLocks noChangeShapeType="1"/>
            </p:cNvSpPr>
            <p:nvPr/>
          </p:nvSpPr>
          <p:spPr bwMode="auto">
            <a:xfrm>
              <a:off x="1468438" y="3370263"/>
              <a:ext cx="92075" cy="1587"/>
            </a:xfrm>
            <a:prstGeom prst="line">
              <a:avLst/>
            </a:prstGeom>
            <a:noFill/>
            <a:ln w="0">
              <a:solidFill>
                <a:srgbClr val="000000"/>
              </a:solidFill>
              <a:round/>
              <a:headEnd/>
              <a:tailEnd/>
            </a:ln>
          </p:spPr>
          <p:txBody>
            <a:bodyPr/>
            <a:lstStyle/>
            <a:p>
              <a:endParaRPr lang="en-US">
                <a:latin typeface="Arial"/>
                <a:cs typeface="Arial"/>
              </a:endParaRPr>
            </a:p>
          </p:txBody>
        </p:sp>
        <p:sp>
          <p:nvSpPr>
            <p:cNvPr id="36" name="Line 45"/>
            <p:cNvSpPr>
              <a:spLocks noChangeShapeType="1"/>
            </p:cNvSpPr>
            <p:nvPr/>
          </p:nvSpPr>
          <p:spPr bwMode="auto">
            <a:xfrm>
              <a:off x="1468438" y="2676525"/>
              <a:ext cx="92075" cy="1588"/>
            </a:xfrm>
            <a:prstGeom prst="line">
              <a:avLst/>
            </a:prstGeom>
            <a:noFill/>
            <a:ln w="0">
              <a:solidFill>
                <a:srgbClr val="000000"/>
              </a:solidFill>
              <a:round/>
              <a:headEnd/>
              <a:tailEnd/>
            </a:ln>
          </p:spPr>
          <p:txBody>
            <a:bodyPr/>
            <a:lstStyle/>
            <a:p>
              <a:endParaRPr lang="en-US">
                <a:latin typeface="Arial"/>
                <a:cs typeface="Arial"/>
              </a:endParaRPr>
            </a:p>
          </p:txBody>
        </p:sp>
        <p:sp>
          <p:nvSpPr>
            <p:cNvPr id="37" name="Line 46"/>
            <p:cNvSpPr>
              <a:spLocks noChangeShapeType="1"/>
            </p:cNvSpPr>
            <p:nvPr/>
          </p:nvSpPr>
          <p:spPr bwMode="auto">
            <a:xfrm>
              <a:off x="1468438" y="1997075"/>
              <a:ext cx="92075" cy="1588"/>
            </a:xfrm>
            <a:prstGeom prst="line">
              <a:avLst/>
            </a:prstGeom>
            <a:noFill/>
            <a:ln w="0">
              <a:solidFill>
                <a:srgbClr val="000000"/>
              </a:solidFill>
              <a:round/>
              <a:headEnd/>
              <a:tailEnd/>
            </a:ln>
          </p:spPr>
          <p:txBody>
            <a:bodyPr/>
            <a:lstStyle/>
            <a:p>
              <a:endParaRPr lang="en-US">
                <a:latin typeface="Arial"/>
                <a:cs typeface="Arial"/>
              </a:endParaRPr>
            </a:p>
          </p:txBody>
        </p:sp>
        <p:sp>
          <p:nvSpPr>
            <p:cNvPr id="38" name="Line 47"/>
            <p:cNvSpPr>
              <a:spLocks noChangeShapeType="1"/>
            </p:cNvSpPr>
            <p:nvPr/>
          </p:nvSpPr>
          <p:spPr bwMode="auto">
            <a:xfrm>
              <a:off x="1468438" y="1303338"/>
              <a:ext cx="92075" cy="1587"/>
            </a:xfrm>
            <a:prstGeom prst="line">
              <a:avLst/>
            </a:prstGeom>
            <a:noFill/>
            <a:ln w="0">
              <a:solidFill>
                <a:srgbClr val="000000"/>
              </a:solidFill>
              <a:round/>
              <a:headEnd/>
              <a:tailEnd/>
            </a:ln>
          </p:spPr>
          <p:txBody>
            <a:bodyPr/>
            <a:lstStyle/>
            <a:p>
              <a:endParaRPr lang="en-US">
                <a:latin typeface="Arial"/>
                <a:cs typeface="Arial"/>
              </a:endParaRPr>
            </a:p>
          </p:txBody>
        </p:sp>
        <p:sp>
          <p:nvSpPr>
            <p:cNvPr id="39" name="Line 49"/>
            <p:cNvSpPr>
              <a:spLocks noChangeShapeType="1"/>
            </p:cNvSpPr>
            <p:nvPr/>
          </p:nvSpPr>
          <p:spPr bwMode="auto">
            <a:xfrm flipV="1">
              <a:off x="1560513" y="5435600"/>
              <a:ext cx="1587" cy="90488"/>
            </a:xfrm>
            <a:prstGeom prst="line">
              <a:avLst/>
            </a:prstGeom>
            <a:noFill/>
            <a:ln w="0">
              <a:solidFill>
                <a:srgbClr val="000000"/>
              </a:solidFill>
              <a:round/>
              <a:headEnd/>
              <a:tailEnd/>
            </a:ln>
          </p:spPr>
          <p:txBody>
            <a:bodyPr/>
            <a:lstStyle/>
            <a:p>
              <a:endParaRPr lang="en-US">
                <a:latin typeface="Arial"/>
                <a:cs typeface="Arial"/>
              </a:endParaRPr>
            </a:p>
          </p:txBody>
        </p:sp>
        <p:sp>
          <p:nvSpPr>
            <p:cNvPr id="40" name="Line 50"/>
            <p:cNvSpPr>
              <a:spLocks noChangeShapeType="1"/>
            </p:cNvSpPr>
            <p:nvPr/>
          </p:nvSpPr>
          <p:spPr bwMode="auto">
            <a:xfrm flipV="1">
              <a:off x="2397125" y="5435600"/>
              <a:ext cx="1588" cy="90488"/>
            </a:xfrm>
            <a:prstGeom prst="line">
              <a:avLst/>
            </a:prstGeom>
            <a:noFill/>
            <a:ln w="0">
              <a:solidFill>
                <a:srgbClr val="000000"/>
              </a:solidFill>
              <a:round/>
              <a:headEnd/>
              <a:tailEnd/>
            </a:ln>
          </p:spPr>
          <p:txBody>
            <a:bodyPr/>
            <a:lstStyle/>
            <a:p>
              <a:endParaRPr lang="en-US">
                <a:latin typeface="Arial"/>
                <a:cs typeface="Arial"/>
              </a:endParaRPr>
            </a:p>
          </p:txBody>
        </p:sp>
        <p:sp>
          <p:nvSpPr>
            <p:cNvPr id="41" name="Line 51"/>
            <p:cNvSpPr>
              <a:spLocks noChangeShapeType="1"/>
            </p:cNvSpPr>
            <p:nvPr/>
          </p:nvSpPr>
          <p:spPr bwMode="auto">
            <a:xfrm flipV="1">
              <a:off x="3233738" y="5435600"/>
              <a:ext cx="1587" cy="90488"/>
            </a:xfrm>
            <a:prstGeom prst="line">
              <a:avLst/>
            </a:prstGeom>
            <a:noFill/>
            <a:ln w="0">
              <a:solidFill>
                <a:srgbClr val="000000"/>
              </a:solidFill>
              <a:round/>
              <a:headEnd/>
              <a:tailEnd/>
            </a:ln>
          </p:spPr>
          <p:txBody>
            <a:bodyPr/>
            <a:lstStyle/>
            <a:p>
              <a:endParaRPr lang="en-US">
                <a:latin typeface="Arial"/>
                <a:cs typeface="Arial"/>
              </a:endParaRPr>
            </a:p>
          </p:txBody>
        </p:sp>
        <p:sp>
          <p:nvSpPr>
            <p:cNvPr id="42" name="Line 52"/>
            <p:cNvSpPr>
              <a:spLocks noChangeShapeType="1"/>
            </p:cNvSpPr>
            <p:nvPr/>
          </p:nvSpPr>
          <p:spPr bwMode="auto">
            <a:xfrm flipV="1">
              <a:off x="4070350" y="5435600"/>
              <a:ext cx="1588" cy="90488"/>
            </a:xfrm>
            <a:prstGeom prst="line">
              <a:avLst/>
            </a:prstGeom>
            <a:noFill/>
            <a:ln w="0">
              <a:solidFill>
                <a:srgbClr val="000000"/>
              </a:solidFill>
              <a:round/>
              <a:headEnd/>
              <a:tailEnd/>
            </a:ln>
          </p:spPr>
          <p:txBody>
            <a:bodyPr/>
            <a:lstStyle/>
            <a:p>
              <a:endParaRPr lang="en-US">
                <a:latin typeface="Arial"/>
                <a:cs typeface="Arial"/>
              </a:endParaRPr>
            </a:p>
          </p:txBody>
        </p:sp>
        <p:sp>
          <p:nvSpPr>
            <p:cNvPr id="43" name="Line 53"/>
            <p:cNvSpPr>
              <a:spLocks noChangeShapeType="1"/>
            </p:cNvSpPr>
            <p:nvPr/>
          </p:nvSpPr>
          <p:spPr bwMode="auto">
            <a:xfrm flipV="1">
              <a:off x="4906963" y="5435600"/>
              <a:ext cx="1587" cy="90488"/>
            </a:xfrm>
            <a:prstGeom prst="line">
              <a:avLst/>
            </a:prstGeom>
            <a:noFill/>
            <a:ln w="0">
              <a:solidFill>
                <a:srgbClr val="000000"/>
              </a:solidFill>
              <a:round/>
              <a:headEnd/>
              <a:tailEnd/>
            </a:ln>
          </p:spPr>
          <p:txBody>
            <a:bodyPr/>
            <a:lstStyle/>
            <a:p>
              <a:endParaRPr lang="en-US">
                <a:latin typeface="Arial"/>
                <a:cs typeface="Arial"/>
              </a:endParaRPr>
            </a:p>
          </p:txBody>
        </p:sp>
        <p:sp>
          <p:nvSpPr>
            <p:cNvPr id="44" name="Line 54"/>
            <p:cNvSpPr>
              <a:spLocks noChangeShapeType="1"/>
            </p:cNvSpPr>
            <p:nvPr/>
          </p:nvSpPr>
          <p:spPr bwMode="auto">
            <a:xfrm flipV="1">
              <a:off x="5743575" y="5435600"/>
              <a:ext cx="1588" cy="90488"/>
            </a:xfrm>
            <a:prstGeom prst="line">
              <a:avLst/>
            </a:prstGeom>
            <a:noFill/>
            <a:ln w="0">
              <a:solidFill>
                <a:srgbClr val="000000"/>
              </a:solidFill>
              <a:round/>
              <a:headEnd/>
              <a:tailEnd/>
            </a:ln>
          </p:spPr>
          <p:txBody>
            <a:bodyPr/>
            <a:lstStyle/>
            <a:p>
              <a:endParaRPr lang="en-US">
                <a:latin typeface="Arial"/>
                <a:cs typeface="Arial"/>
              </a:endParaRPr>
            </a:p>
          </p:txBody>
        </p:sp>
        <p:grpSp>
          <p:nvGrpSpPr>
            <p:cNvPr id="45" name="Group 68"/>
            <p:cNvGrpSpPr>
              <a:grpSpLocks/>
            </p:cNvGrpSpPr>
            <p:nvPr/>
          </p:nvGrpSpPr>
          <p:grpSpPr bwMode="auto">
            <a:xfrm>
              <a:off x="406400" y="1127125"/>
              <a:ext cx="1004888" cy="4484688"/>
              <a:chOff x="2110" y="745"/>
              <a:chExt cx="633" cy="2825"/>
            </a:xfrm>
          </p:grpSpPr>
          <p:sp>
            <p:nvSpPr>
              <p:cNvPr id="46" name="Rectangle 55"/>
              <p:cNvSpPr>
                <a:spLocks noChangeArrowheads="1"/>
              </p:cNvSpPr>
              <p:nvPr/>
            </p:nvSpPr>
            <p:spPr bwMode="auto">
              <a:xfrm>
                <a:off x="2617" y="3347"/>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0</a:t>
                </a:r>
                <a:endParaRPr lang="en-US" sz="2300">
                  <a:latin typeface="Arial"/>
                  <a:cs typeface="Arial"/>
                </a:endParaRPr>
              </a:p>
            </p:txBody>
          </p:sp>
          <p:sp>
            <p:nvSpPr>
              <p:cNvPr id="47" name="Rectangle 56"/>
              <p:cNvSpPr>
                <a:spLocks noChangeArrowheads="1"/>
              </p:cNvSpPr>
              <p:nvPr/>
            </p:nvSpPr>
            <p:spPr bwMode="auto">
              <a:xfrm>
                <a:off x="2278" y="2911"/>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1,000</a:t>
                </a:r>
                <a:endParaRPr lang="en-US" sz="2300">
                  <a:latin typeface="Arial"/>
                  <a:cs typeface="Arial"/>
                </a:endParaRPr>
              </a:p>
            </p:txBody>
          </p:sp>
          <p:sp>
            <p:nvSpPr>
              <p:cNvPr id="48" name="Rectangle 57"/>
              <p:cNvSpPr>
                <a:spLocks noChangeArrowheads="1"/>
              </p:cNvSpPr>
              <p:nvPr/>
            </p:nvSpPr>
            <p:spPr bwMode="auto">
              <a:xfrm>
                <a:off x="2278" y="2482"/>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2,000</a:t>
                </a:r>
                <a:endParaRPr lang="en-US" sz="2300">
                  <a:latin typeface="Arial"/>
                  <a:cs typeface="Arial"/>
                </a:endParaRPr>
              </a:p>
            </p:txBody>
          </p:sp>
          <p:sp>
            <p:nvSpPr>
              <p:cNvPr id="49" name="Rectangle 58"/>
              <p:cNvSpPr>
                <a:spLocks noChangeArrowheads="1"/>
              </p:cNvSpPr>
              <p:nvPr/>
            </p:nvSpPr>
            <p:spPr bwMode="auto">
              <a:xfrm>
                <a:off x="2278" y="2046"/>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3,000</a:t>
                </a:r>
                <a:endParaRPr lang="en-US" sz="2300">
                  <a:latin typeface="Arial"/>
                  <a:cs typeface="Arial"/>
                </a:endParaRPr>
              </a:p>
            </p:txBody>
          </p:sp>
          <p:sp>
            <p:nvSpPr>
              <p:cNvPr id="50" name="Rectangle 59"/>
              <p:cNvSpPr>
                <a:spLocks noChangeArrowheads="1"/>
              </p:cNvSpPr>
              <p:nvPr/>
            </p:nvSpPr>
            <p:spPr bwMode="auto">
              <a:xfrm>
                <a:off x="2278" y="1609"/>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4,000</a:t>
                </a:r>
                <a:endParaRPr lang="en-US" sz="2300">
                  <a:latin typeface="Arial"/>
                  <a:cs typeface="Arial"/>
                </a:endParaRPr>
              </a:p>
            </p:txBody>
          </p:sp>
          <p:sp>
            <p:nvSpPr>
              <p:cNvPr id="51" name="Rectangle 60"/>
              <p:cNvSpPr>
                <a:spLocks noChangeArrowheads="1"/>
              </p:cNvSpPr>
              <p:nvPr/>
            </p:nvSpPr>
            <p:spPr bwMode="auto">
              <a:xfrm>
                <a:off x="2278" y="1181"/>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5,000</a:t>
                </a:r>
                <a:endParaRPr lang="en-US" sz="2300">
                  <a:latin typeface="Arial"/>
                  <a:cs typeface="Arial"/>
                </a:endParaRPr>
              </a:p>
            </p:txBody>
          </p:sp>
          <p:sp>
            <p:nvSpPr>
              <p:cNvPr id="52" name="Rectangle 61"/>
              <p:cNvSpPr>
                <a:spLocks noChangeArrowheads="1"/>
              </p:cNvSpPr>
              <p:nvPr/>
            </p:nvSpPr>
            <p:spPr bwMode="auto">
              <a:xfrm>
                <a:off x="2110" y="745"/>
                <a:ext cx="627" cy="221"/>
              </a:xfrm>
              <a:prstGeom prst="rect">
                <a:avLst/>
              </a:prstGeom>
              <a:noFill/>
              <a:ln w="9525">
                <a:noFill/>
                <a:miter lim="800000"/>
                <a:headEnd/>
                <a:tailEnd/>
              </a:ln>
            </p:spPr>
            <p:txBody>
              <a:bodyPr lIns="0" tIns="0" rIns="0" bIns="0">
                <a:spAutoFit/>
              </a:bodyPr>
              <a:lstStyle/>
              <a:p>
                <a:pPr algn="r"/>
                <a:r>
                  <a:rPr lang="en-US" sz="2300">
                    <a:solidFill>
                      <a:srgbClr val="000000"/>
                    </a:solidFill>
                    <a:latin typeface="Arial"/>
                    <a:cs typeface="Arial"/>
                  </a:rPr>
                  <a:t>$6,000</a:t>
                </a:r>
                <a:endParaRPr lang="en-US" sz="2300">
                  <a:latin typeface="Arial"/>
                  <a:cs typeface="Arial"/>
                </a:endParaRPr>
              </a:p>
            </p:txBody>
          </p:sp>
        </p:grpSp>
        <p:grpSp>
          <p:nvGrpSpPr>
            <p:cNvPr id="53" name="Group 69"/>
            <p:cNvGrpSpPr>
              <a:grpSpLocks/>
            </p:cNvGrpSpPr>
            <p:nvPr/>
          </p:nvGrpSpPr>
          <p:grpSpPr bwMode="auto">
            <a:xfrm>
              <a:off x="1481139" y="5565775"/>
              <a:ext cx="4348163" cy="354013"/>
              <a:chOff x="2787" y="3541"/>
              <a:chExt cx="2739" cy="223"/>
            </a:xfrm>
          </p:grpSpPr>
          <p:sp>
            <p:nvSpPr>
              <p:cNvPr id="54" name="Rectangle 62"/>
              <p:cNvSpPr>
                <a:spLocks noChangeArrowheads="1"/>
              </p:cNvSpPr>
              <p:nvPr/>
            </p:nvSpPr>
            <p:spPr bwMode="auto">
              <a:xfrm>
                <a:off x="2787"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0</a:t>
                </a:r>
                <a:endParaRPr lang="en-US" sz="2300">
                  <a:latin typeface="Arial"/>
                  <a:cs typeface="Arial"/>
                </a:endParaRPr>
              </a:p>
            </p:txBody>
          </p:sp>
          <p:sp>
            <p:nvSpPr>
              <p:cNvPr id="55" name="Rectangle 63"/>
              <p:cNvSpPr>
                <a:spLocks noChangeArrowheads="1"/>
              </p:cNvSpPr>
              <p:nvPr/>
            </p:nvSpPr>
            <p:spPr bwMode="auto">
              <a:xfrm>
                <a:off x="3314"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1</a:t>
                </a:r>
                <a:endParaRPr lang="en-US" sz="2300">
                  <a:latin typeface="Arial"/>
                  <a:cs typeface="Arial"/>
                </a:endParaRPr>
              </a:p>
            </p:txBody>
          </p:sp>
          <p:sp>
            <p:nvSpPr>
              <p:cNvPr id="56" name="Rectangle 64"/>
              <p:cNvSpPr>
                <a:spLocks noChangeArrowheads="1"/>
              </p:cNvSpPr>
              <p:nvPr/>
            </p:nvSpPr>
            <p:spPr bwMode="auto">
              <a:xfrm>
                <a:off x="3841"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2</a:t>
                </a:r>
                <a:endParaRPr lang="en-US" sz="2300">
                  <a:latin typeface="Arial"/>
                  <a:cs typeface="Arial"/>
                </a:endParaRPr>
              </a:p>
            </p:txBody>
          </p:sp>
          <p:sp>
            <p:nvSpPr>
              <p:cNvPr id="57" name="Rectangle 65"/>
              <p:cNvSpPr>
                <a:spLocks noChangeArrowheads="1"/>
              </p:cNvSpPr>
              <p:nvPr/>
            </p:nvSpPr>
            <p:spPr bwMode="auto">
              <a:xfrm>
                <a:off x="4369"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3</a:t>
                </a:r>
                <a:endParaRPr lang="en-US" sz="2300">
                  <a:latin typeface="Arial"/>
                  <a:cs typeface="Arial"/>
                </a:endParaRPr>
              </a:p>
            </p:txBody>
          </p:sp>
          <p:sp>
            <p:nvSpPr>
              <p:cNvPr id="58" name="Rectangle 66"/>
              <p:cNvSpPr>
                <a:spLocks noChangeArrowheads="1"/>
              </p:cNvSpPr>
              <p:nvPr/>
            </p:nvSpPr>
            <p:spPr bwMode="auto">
              <a:xfrm>
                <a:off x="4896"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4</a:t>
                </a:r>
                <a:endParaRPr lang="en-US" sz="2300">
                  <a:latin typeface="Arial"/>
                  <a:cs typeface="Arial"/>
                </a:endParaRPr>
              </a:p>
            </p:txBody>
          </p:sp>
          <p:sp>
            <p:nvSpPr>
              <p:cNvPr id="59" name="Rectangle 67"/>
              <p:cNvSpPr>
                <a:spLocks noChangeArrowheads="1"/>
              </p:cNvSpPr>
              <p:nvPr/>
            </p:nvSpPr>
            <p:spPr bwMode="auto">
              <a:xfrm>
                <a:off x="5423"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5</a:t>
                </a:r>
                <a:endParaRPr lang="en-US" sz="2300">
                  <a:latin typeface="Arial"/>
                  <a:cs typeface="Arial"/>
                </a:endParaRPr>
              </a:p>
            </p:txBody>
          </p:sp>
        </p:grpSp>
      </p:grpSp>
      <p:sp>
        <p:nvSpPr>
          <p:cNvPr id="2" name="Title 1"/>
          <p:cNvSpPr>
            <a:spLocks noGrp="1"/>
          </p:cNvSpPr>
          <p:nvPr>
            <p:ph type="title"/>
          </p:nvPr>
        </p:nvSpPr>
        <p:spPr/>
        <p:txBody>
          <a:bodyPr/>
          <a:lstStyle/>
          <a:p>
            <a:r>
              <a:rPr lang="en-US" dirty="0">
                <a:solidFill>
                  <a:schemeClr val="accent6">
                    <a:lumMod val="50000"/>
                  </a:schemeClr>
                </a:solidFill>
              </a:rPr>
              <a:t>Active Learning 1				</a:t>
            </a:r>
            <a:r>
              <a:rPr lang="en-US" dirty="0">
                <a:solidFill>
                  <a:srgbClr val="AE1221"/>
                </a:solidFill>
              </a:rPr>
              <a:t>Answers</a:t>
            </a:r>
            <a:endParaRPr lang="en-US" dirty="0"/>
          </a:p>
        </p:txBody>
      </p:sp>
      <p:sp>
        <p:nvSpPr>
          <p:cNvPr id="3" name="Content Placeholder 2"/>
          <p:cNvSpPr>
            <a:spLocks noGrp="1"/>
          </p:cNvSpPr>
          <p:nvPr>
            <p:ph idx="1"/>
          </p:nvPr>
        </p:nvSpPr>
        <p:spPr>
          <a:xfrm>
            <a:off x="6070600" y="1304925"/>
            <a:ext cx="3073400" cy="5143500"/>
          </a:xfrm>
        </p:spPr>
        <p:txBody>
          <a:bodyPr>
            <a:normAutofit/>
          </a:bodyPr>
          <a:lstStyle/>
          <a:p>
            <a:pPr marL="0" indent="0">
              <a:buNone/>
            </a:pPr>
            <a:r>
              <a:rPr lang="en-US" sz="2800" dirty="0"/>
              <a:t>Farmer Jack’s VMPL curve is downward sloping due to diminishing marginal product. </a:t>
            </a:r>
          </a:p>
          <a:p>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1" name="Group 20"/>
          <p:cNvGrpSpPr>
            <a:grpSpLocks/>
          </p:cNvGrpSpPr>
          <p:nvPr/>
        </p:nvGrpSpPr>
        <p:grpSpPr bwMode="auto">
          <a:xfrm>
            <a:off x="1928813" y="1943100"/>
            <a:ext cx="3462337" cy="2851150"/>
            <a:chOff x="2957" y="1294"/>
            <a:chExt cx="2181" cy="1796"/>
          </a:xfrm>
        </p:grpSpPr>
        <p:sp>
          <p:nvSpPr>
            <p:cNvPr id="22" name="Line 17"/>
            <p:cNvSpPr>
              <a:spLocks noChangeShapeType="1"/>
            </p:cNvSpPr>
            <p:nvPr/>
          </p:nvSpPr>
          <p:spPr bwMode="auto">
            <a:xfrm>
              <a:off x="2989" y="1326"/>
              <a:ext cx="2117" cy="1735"/>
            </a:xfrm>
            <a:prstGeom prst="line">
              <a:avLst/>
            </a:prstGeom>
            <a:noFill/>
            <a:ln w="38100">
              <a:solidFill>
                <a:srgbClr val="CC0000"/>
              </a:solidFill>
              <a:round/>
              <a:headEnd/>
              <a:tailEnd/>
            </a:ln>
          </p:spPr>
          <p:txBody>
            <a:bodyPr/>
            <a:lstStyle/>
            <a:p>
              <a:endParaRPr lang="en-US">
                <a:latin typeface="Arial"/>
                <a:cs typeface="Arial"/>
              </a:endParaRPr>
            </a:p>
          </p:txBody>
        </p:sp>
        <p:sp>
          <p:nvSpPr>
            <p:cNvPr id="23" name="Oval 18"/>
            <p:cNvSpPr>
              <a:spLocks noChangeAspect="1" noChangeArrowheads="1"/>
            </p:cNvSpPr>
            <p:nvPr/>
          </p:nvSpPr>
          <p:spPr bwMode="auto">
            <a:xfrm>
              <a:off x="5069" y="3022"/>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4" name="Oval 19"/>
            <p:cNvSpPr>
              <a:spLocks noChangeAspect="1" noChangeArrowheads="1"/>
            </p:cNvSpPr>
            <p:nvPr/>
          </p:nvSpPr>
          <p:spPr bwMode="auto">
            <a:xfrm>
              <a:off x="4541" y="2596"/>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5" name="Oval 20"/>
            <p:cNvSpPr>
              <a:spLocks noChangeAspect="1" noChangeArrowheads="1"/>
            </p:cNvSpPr>
            <p:nvPr/>
          </p:nvSpPr>
          <p:spPr bwMode="auto">
            <a:xfrm>
              <a:off x="4008" y="2155"/>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6" name="Oval 21"/>
            <p:cNvSpPr>
              <a:spLocks noChangeAspect="1" noChangeArrowheads="1"/>
            </p:cNvSpPr>
            <p:nvPr/>
          </p:nvSpPr>
          <p:spPr bwMode="auto">
            <a:xfrm>
              <a:off x="3482" y="1724"/>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7" name="Oval 22"/>
            <p:cNvSpPr>
              <a:spLocks noChangeAspect="1" noChangeArrowheads="1"/>
            </p:cNvSpPr>
            <p:nvPr/>
          </p:nvSpPr>
          <p:spPr bwMode="auto">
            <a:xfrm>
              <a:off x="2957" y="1294"/>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Tree>
    <p:extLst>
      <p:ext uri="{BB962C8B-B14F-4D97-AF65-F5344CB8AC3E}">
        <p14:creationId xmlns:p14="http://schemas.microsoft.com/office/powerpoint/2010/main" val="17398726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trips(downRight)">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p:txBody>
          <a:bodyPr>
            <a:normAutofit fontScale="90000"/>
          </a:bodyPr>
          <a:lstStyle/>
          <a:p>
            <a:pPr eaLnBrk="1" hangingPunct="1"/>
            <a:r>
              <a:rPr lang="en-US" dirty="0"/>
              <a:t>Farmer Jack’s Labor Demand</a:t>
            </a:r>
          </a:p>
        </p:txBody>
      </p:sp>
      <p:sp>
        <p:nvSpPr>
          <p:cNvPr id="137219" name="Rectangle 3"/>
          <p:cNvSpPr>
            <a:spLocks noGrp="1" noChangeArrowheads="1"/>
          </p:cNvSpPr>
          <p:nvPr>
            <p:ph type="body" sz="quarter" idx="12"/>
          </p:nvPr>
        </p:nvSpPr>
        <p:spPr>
          <a:xfrm>
            <a:off x="0" y="511969"/>
            <a:ext cx="3822700" cy="5867400"/>
          </a:xfrm>
        </p:spPr>
        <p:txBody>
          <a:bodyPr/>
          <a:lstStyle/>
          <a:p>
            <a:pPr marL="0" indent="0" eaLnBrk="1" hangingPunct="1">
              <a:spcBef>
                <a:spcPct val="30000"/>
              </a:spcBef>
              <a:buFont typeface="Wingdings" pitchFamily="2" charset="2"/>
              <a:buNone/>
            </a:pPr>
            <a:r>
              <a:rPr lang="en-US" sz="2800" dirty="0"/>
              <a:t>Suppose wage </a:t>
            </a:r>
            <a:r>
              <a:rPr lang="en-US" sz="2800" i="1" dirty="0"/>
              <a:t>W</a:t>
            </a:r>
            <a:r>
              <a:rPr lang="en-US" sz="2800" dirty="0"/>
              <a:t> = </a:t>
            </a:r>
            <a:r>
              <a:rPr lang="en-US" sz="2800" dirty="0">
                <a:solidFill>
                  <a:schemeClr val="accent6">
                    <a:lumMod val="50000"/>
                  </a:schemeClr>
                </a:solidFill>
              </a:rPr>
              <a:t>$2500/week. </a:t>
            </a:r>
          </a:p>
          <a:p>
            <a:pPr marL="0" indent="0" eaLnBrk="1" hangingPunct="1">
              <a:spcBef>
                <a:spcPct val="30000"/>
              </a:spcBef>
              <a:buFont typeface="Wingdings" pitchFamily="2" charset="2"/>
              <a:buNone/>
            </a:pPr>
            <a:r>
              <a:rPr lang="en-US" sz="2800" dirty="0"/>
              <a:t>How many workers should Jack hire?</a:t>
            </a:r>
          </a:p>
          <a:p>
            <a:pPr marL="0" indent="0" eaLnBrk="1" hangingPunct="1">
              <a:spcBef>
                <a:spcPct val="30000"/>
              </a:spcBef>
              <a:buFont typeface="Wingdings" pitchFamily="2" charset="2"/>
              <a:buNone/>
            </a:pPr>
            <a:r>
              <a:rPr lang="en-US" sz="2800" dirty="0">
                <a:solidFill>
                  <a:srgbClr val="FF0000"/>
                </a:solidFill>
              </a:rPr>
              <a:t>Answer:  </a:t>
            </a:r>
            <a:r>
              <a:rPr lang="en-US" sz="2800" b="1" i="1" dirty="0">
                <a:solidFill>
                  <a:srgbClr val="FF0000"/>
                </a:solidFill>
              </a:rPr>
              <a:t>L</a:t>
            </a:r>
            <a:r>
              <a:rPr lang="en-US" sz="2800" dirty="0">
                <a:solidFill>
                  <a:srgbClr val="FF0000"/>
                </a:solidFill>
              </a:rPr>
              <a:t> = 3</a:t>
            </a:r>
          </a:p>
          <a:p>
            <a:pPr eaLnBrk="1" hangingPunct="1">
              <a:spcBef>
                <a:spcPct val="30000"/>
              </a:spcBef>
            </a:pPr>
            <a:r>
              <a:rPr lang="en-US" sz="2800" dirty="0">
                <a:cs typeface="Arial"/>
              </a:rPr>
              <a:t>At any smaller </a:t>
            </a:r>
            <a:r>
              <a:rPr lang="en-US" sz="2800" b="1" i="1" dirty="0">
                <a:cs typeface="Arial"/>
              </a:rPr>
              <a:t>L: </a:t>
            </a:r>
            <a:r>
              <a:rPr lang="en-US" sz="2800" dirty="0">
                <a:cs typeface="Arial"/>
              </a:rPr>
              <a:t>increase profit by hiring another worker </a:t>
            </a:r>
          </a:p>
          <a:p>
            <a:pPr eaLnBrk="1" hangingPunct="1">
              <a:spcBef>
                <a:spcPct val="30000"/>
              </a:spcBef>
            </a:pPr>
            <a:r>
              <a:rPr lang="en-US" sz="2800" dirty="0">
                <a:cs typeface="Arial"/>
              </a:rPr>
              <a:t>At any larger </a:t>
            </a:r>
            <a:r>
              <a:rPr lang="en-US" sz="2800" b="1" i="1" dirty="0">
                <a:cs typeface="Arial"/>
              </a:rPr>
              <a:t>L:</a:t>
            </a:r>
            <a:r>
              <a:rPr lang="en-US" sz="2800" dirty="0">
                <a:cs typeface="Arial"/>
              </a:rPr>
              <a:t> increase profit by hiring one fewer worker.  </a:t>
            </a:r>
          </a:p>
          <a:p>
            <a:pPr eaLnBrk="1" hangingPunct="1">
              <a:spcBef>
                <a:spcPct val="30000"/>
              </a:spcBef>
            </a:pPr>
            <a:endParaRPr lang="en-US" sz="2800" dirty="0">
              <a:cs typeface="Arial"/>
            </a:endParaRPr>
          </a:p>
          <a:p>
            <a:pPr marL="0" indent="0" eaLnBrk="1" hangingPunct="1">
              <a:spcBef>
                <a:spcPct val="30000"/>
              </a:spcBef>
              <a:buFont typeface="Wingdings" pitchFamily="2" charset="2"/>
              <a:buNone/>
            </a:pPr>
            <a:endParaRPr lang="en-US" sz="2800" dirty="0"/>
          </a:p>
        </p:txBody>
      </p:sp>
      <p:sp>
        <p:nvSpPr>
          <p:cNvPr id="9" name="Slide Number Placeholder 8"/>
          <p:cNvSpPr>
            <a:spLocks noGrp="1"/>
          </p:cNvSpPr>
          <p:nvPr>
            <p:ph type="sldNum" sz="quarter" idx="13"/>
          </p:nvPr>
        </p:nvSpPr>
        <p:spPr/>
        <p:txBody>
          <a:bodyPr/>
          <a:lstStyle/>
          <a:p>
            <a:pPr>
              <a:defRPr/>
            </a:pPr>
            <a:fld id="{073C29DC-2178-4274-9150-45F8EBD31C2D}" type="slidenum">
              <a:rPr lang="en-US" smtClean="0"/>
              <a:pPr>
                <a:defRPr/>
              </a:pPr>
              <a:t>15</a:t>
            </a:fld>
            <a:endParaRPr lang="en-US"/>
          </a:p>
        </p:txBody>
      </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7415" name="AutoShape 4"/>
          <p:cNvSpPr>
            <a:spLocks noChangeAspect="1" noChangeArrowheads="1" noTextEdit="1"/>
          </p:cNvSpPr>
          <p:nvPr/>
        </p:nvSpPr>
        <p:spPr bwMode="auto">
          <a:xfrm>
            <a:off x="3454400" y="739775"/>
            <a:ext cx="5765800" cy="5176838"/>
          </a:xfrm>
          <a:prstGeom prst="rect">
            <a:avLst/>
          </a:prstGeom>
          <a:noFill/>
          <a:ln w="9525">
            <a:noFill/>
            <a:miter lim="800000"/>
            <a:headEnd/>
            <a:tailEnd/>
          </a:ln>
        </p:spPr>
        <p:txBody>
          <a:bodyPr/>
          <a:lstStyle/>
          <a:p>
            <a:endParaRPr lang="en-US">
              <a:latin typeface="Arial"/>
              <a:cs typeface="Arial"/>
            </a:endParaRPr>
          </a:p>
        </p:txBody>
      </p:sp>
      <p:grpSp>
        <p:nvGrpSpPr>
          <p:cNvPr id="2" name="Group 5"/>
          <p:cNvGrpSpPr>
            <a:grpSpLocks/>
          </p:cNvGrpSpPr>
          <p:nvPr/>
        </p:nvGrpSpPr>
        <p:grpSpPr bwMode="auto">
          <a:xfrm>
            <a:off x="4710113" y="1039813"/>
            <a:ext cx="4183062" cy="4133850"/>
            <a:chOff x="2837" y="856"/>
            <a:chExt cx="2635" cy="2604"/>
          </a:xfrm>
        </p:grpSpPr>
        <p:sp>
          <p:nvSpPr>
            <p:cNvPr id="17465" name="Rectangle 6"/>
            <p:cNvSpPr>
              <a:spLocks noChangeArrowheads="1"/>
            </p:cNvSpPr>
            <p:nvPr/>
          </p:nvSpPr>
          <p:spPr bwMode="auto">
            <a:xfrm>
              <a:off x="2837" y="856"/>
              <a:ext cx="2635" cy="2603"/>
            </a:xfrm>
            <a:prstGeom prst="rect">
              <a:avLst/>
            </a:prstGeom>
            <a:solidFill>
              <a:srgbClr val="FFFFFF"/>
            </a:solidFill>
            <a:ln w="9525">
              <a:noFill/>
              <a:miter lim="800000"/>
              <a:headEnd/>
              <a:tailEnd/>
            </a:ln>
          </p:spPr>
          <p:txBody>
            <a:bodyPr/>
            <a:lstStyle/>
            <a:p>
              <a:endParaRPr lang="en-US">
                <a:latin typeface="Arial"/>
                <a:cs typeface="Arial"/>
              </a:endParaRPr>
            </a:p>
          </p:txBody>
        </p:sp>
        <p:sp>
          <p:nvSpPr>
            <p:cNvPr id="17466" name="Line 7"/>
            <p:cNvSpPr>
              <a:spLocks noChangeShapeType="1"/>
            </p:cNvSpPr>
            <p:nvPr/>
          </p:nvSpPr>
          <p:spPr bwMode="auto">
            <a:xfrm>
              <a:off x="2837" y="3022"/>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7467" name="Line 8"/>
            <p:cNvSpPr>
              <a:spLocks noChangeShapeType="1"/>
            </p:cNvSpPr>
            <p:nvPr/>
          </p:nvSpPr>
          <p:spPr bwMode="auto">
            <a:xfrm>
              <a:off x="2837" y="2594"/>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7468" name="Line 9"/>
            <p:cNvSpPr>
              <a:spLocks noChangeShapeType="1"/>
            </p:cNvSpPr>
            <p:nvPr/>
          </p:nvSpPr>
          <p:spPr bwMode="auto">
            <a:xfrm>
              <a:off x="2837" y="2158"/>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7469" name="Line 10"/>
            <p:cNvSpPr>
              <a:spLocks noChangeShapeType="1"/>
            </p:cNvSpPr>
            <p:nvPr/>
          </p:nvSpPr>
          <p:spPr bwMode="auto">
            <a:xfrm>
              <a:off x="2837" y="1721"/>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7470" name="Line 11"/>
            <p:cNvSpPr>
              <a:spLocks noChangeShapeType="1"/>
            </p:cNvSpPr>
            <p:nvPr/>
          </p:nvSpPr>
          <p:spPr bwMode="auto">
            <a:xfrm>
              <a:off x="2837" y="1293"/>
              <a:ext cx="2635" cy="1"/>
            </a:xfrm>
            <a:prstGeom prst="line">
              <a:avLst/>
            </a:prstGeom>
            <a:noFill/>
            <a:ln w="0">
              <a:solidFill>
                <a:srgbClr val="000000"/>
              </a:solidFill>
              <a:round/>
              <a:headEnd/>
              <a:tailEnd/>
            </a:ln>
          </p:spPr>
          <p:txBody>
            <a:bodyPr/>
            <a:lstStyle/>
            <a:p>
              <a:endParaRPr lang="en-US">
                <a:latin typeface="Arial"/>
                <a:cs typeface="Arial"/>
              </a:endParaRPr>
            </a:p>
          </p:txBody>
        </p:sp>
        <p:sp>
          <p:nvSpPr>
            <p:cNvPr id="17471" name="Line 12"/>
            <p:cNvSpPr>
              <a:spLocks noChangeShapeType="1"/>
            </p:cNvSpPr>
            <p:nvPr/>
          </p:nvSpPr>
          <p:spPr bwMode="auto">
            <a:xfrm>
              <a:off x="3364"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7472" name="Line 13"/>
            <p:cNvSpPr>
              <a:spLocks noChangeShapeType="1"/>
            </p:cNvSpPr>
            <p:nvPr/>
          </p:nvSpPr>
          <p:spPr bwMode="auto">
            <a:xfrm>
              <a:off x="3891"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7473" name="Line 14"/>
            <p:cNvSpPr>
              <a:spLocks noChangeShapeType="1"/>
            </p:cNvSpPr>
            <p:nvPr/>
          </p:nvSpPr>
          <p:spPr bwMode="auto">
            <a:xfrm>
              <a:off x="4418"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7474" name="Line 15"/>
            <p:cNvSpPr>
              <a:spLocks noChangeShapeType="1"/>
            </p:cNvSpPr>
            <p:nvPr/>
          </p:nvSpPr>
          <p:spPr bwMode="auto">
            <a:xfrm>
              <a:off x="4945"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7475" name="Line 16"/>
            <p:cNvSpPr>
              <a:spLocks noChangeShapeType="1"/>
            </p:cNvSpPr>
            <p:nvPr/>
          </p:nvSpPr>
          <p:spPr bwMode="auto">
            <a:xfrm>
              <a:off x="2837" y="856"/>
              <a:ext cx="1" cy="2603"/>
            </a:xfrm>
            <a:prstGeom prst="line">
              <a:avLst/>
            </a:prstGeom>
            <a:noFill/>
            <a:ln w="0">
              <a:solidFill>
                <a:srgbClr val="000000"/>
              </a:solidFill>
              <a:round/>
              <a:headEnd/>
              <a:tailEnd/>
            </a:ln>
          </p:spPr>
          <p:txBody>
            <a:bodyPr/>
            <a:lstStyle/>
            <a:p>
              <a:endParaRPr lang="en-US">
                <a:latin typeface="Arial"/>
                <a:cs typeface="Arial"/>
              </a:endParaRPr>
            </a:p>
          </p:txBody>
        </p:sp>
        <p:sp>
          <p:nvSpPr>
            <p:cNvPr id="17476" name="Line 17"/>
            <p:cNvSpPr>
              <a:spLocks noChangeShapeType="1"/>
            </p:cNvSpPr>
            <p:nvPr/>
          </p:nvSpPr>
          <p:spPr bwMode="auto">
            <a:xfrm>
              <a:off x="2837" y="3459"/>
              <a:ext cx="2635" cy="1"/>
            </a:xfrm>
            <a:prstGeom prst="line">
              <a:avLst/>
            </a:prstGeom>
            <a:noFill/>
            <a:ln w="0">
              <a:solidFill>
                <a:srgbClr val="000000"/>
              </a:solidFill>
              <a:round/>
              <a:headEnd/>
              <a:tailEnd/>
            </a:ln>
          </p:spPr>
          <p:txBody>
            <a:bodyPr/>
            <a:lstStyle/>
            <a:p>
              <a:endParaRPr lang="en-US">
                <a:latin typeface="Arial"/>
                <a:cs typeface="Arial"/>
              </a:endParaRPr>
            </a:p>
          </p:txBody>
        </p:sp>
      </p:grpSp>
      <p:sp>
        <p:nvSpPr>
          <p:cNvPr id="17417" name="Text Box 18"/>
          <p:cNvSpPr txBox="1">
            <a:spLocks noChangeArrowheads="1"/>
          </p:cNvSpPr>
          <p:nvPr/>
        </p:nvSpPr>
        <p:spPr bwMode="auto">
          <a:xfrm>
            <a:off x="5008563" y="5680075"/>
            <a:ext cx="3816350" cy="457200"/>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r>
              <a:rPr lang="en-US" sz="2400">
                <a:latin typeface="Arial"/>
                <a:cs typeface="Arial"/>
              </a:rPr>
              <a:t>  (number of workers)</a:t>
            </a:r>
          </a:p>
        </p:txBody>
      </p:sp>
      <p:grpSp>
        <p:nvGrpSpPr>
          <p:cNvPr id="3" name="Group 19"/>
          <p:cNvGrpSpPr>
            <a:grpSpLocks/>
          </p:cNvGrpSpPr>
          <p:nvPr/>
        </p:nvGrpSpPr>
        <p:grpSpPr bwMode="auto">
          <a:xfrm>
            <a:off x="5078413" y="1679575"/>
            <a:ext cx="3462337" cy="2851150"/>
            <a:chOff x="2957" y="1294"/>
            <a:chExt cx="2181" cy="1796"/>
          </a:xfrm>
        </p:grpSpPr>
        <p:sp>
          <p:nvSpPr>
            <p:cNvPr id="17459" name="Line 20"/>
            <p:cNvSpPr>
              <a:spLocks noChangeShapeType="1"/>
            </p:cNvSpPr>
            <p:nvPr/>
          </p:nvSpPr>
          <p:spPr bwMode="auto">
            <a:xfrm>
              <a:off x="2989" y="1326"/>
              <a:ext cx="2117" cy="1735"/>
            </a:xfrm>
            <a:prstGeom prst="line">
              <a:avLst/>
            </a:prstGeom>
            <a:noFill/>
            <a:ln w="38100">
              <a:solidFill>
                <a:srgbClr val="CC0000"/>
              </a:solidFill>
              <a:round/>
              <a:headEnd/>
              <a:tailEnd/>
            </a:ln>
          </p:spPr>
          <p:txBody>
            <a:bodyPr/>
            <a:lstStyle/>
            <a:p>
              <a:endParaRPr lang="en-US">
                <a:latin typeface="Arial"/>
                <a:cs typeface="Arial"/>
              </a:endParaRPr>
            </a:p>
          </p:txBody>
        </p:sp>
        <p:sp>
          <p:nvSpPr>
            <p:cNvPr id="17460" name="Oval 21"/>
            <p:cNvSpPr>
              <a:spLocks noChangeAspect="1" noChangeArrowheads="1"/>
            </p:cNvSpPr>
            <p:nvPr/>
          </p:nvSpPr>
          <p:spPr bwMode="auto">
            <a:xfrm>
              <a:off x="5069" y="3022"/>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7461" name="Oval 22"/>
            <p:cNvSpPr>
              <a:spLocks noChangeAspect="1" noChangeArrowheads="1"/>
            </p:cNvSpPr>
            <p:nvPr/>
          </p:nvSpPr>
          <p:spPr bwMode="auto">
            <a:xfrm>
              <a:off x="4541" y="2596"/>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7462" name="Oval 23"/>
            <p:cNvSpPr>
              <a:spLocks noChangeAspect="1" noChangeArrowheads="1"/>
            </p:cNvSpPr>
            <p:nvPr/>
          </p:nvSpPr>
          <p:spPr bwMode="auto">
            <a:xfrm>
              <a:off x="4008" y="2155"/>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7463" name="Oval 24"/>
            <p:cNvSpPr>
              <a:spLocks noChangeAspect="1" noChangeArrowheads="1"/>
            </p:cNvSpPr>
            <p:nvPr/>
          </p:nvSpPr>
          <p:spPr bwMode="auto">
            <a:xfrm>
              <a:off x="3482" y="1724"/>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7464" name="Oval 25"/>
            <p:cNvSpPr>
              <a:spLocks noChangeAspect="1" noChangeArrowheads="1"/>
            </p:cNvSpPr>
            <p:nvPr/>
          </p:nvSpPr>
          <p:spPr bwMode="auto">
            <a:xfrm>
              <a:off x="2957" y="1294"/>
              <a:ext cx="69" cy="68"/>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grpSp>
      <p:sp>
        <p:nvSpPr>
          <p:cNvPr id="17419" name="Text Box 26"/>
          <p:cNvSpPr txBox="1">
            <a:spLocks noChangeArrowheads="1"/>
          </p:cNvSpPr>
          <p:nvPr/>
        </p:nvSpPr>
        <p:spPr bwMode="auto">
          <a:xfrm>
            <a:off x="5295900" y="533400"/>
            <a:ext cx="2925763" cy="473075"/>
          </a:xfrm>
          <a:prstGeom prst="rect">
            <a:avLst/>
          </a:prstGeom>
          <a:noFill/>
          <a:ln w="9525">
            <a:noFill/>
            <a:miter lim="800000"/>
            <a:headEnd/>
            <a:tailEnd/>
          </a:ln>
        </p:spPr>
        <p:txBody>
          <a:bodyPr>
            <a:spAutoFit/>
          </a:bodyPr>
          <a:lstStyle/>
          <a:p>
            <a:pPr algn="ctr">
              <a:spcBef>
                <a:spcPct val="50000"/>
              </a:spcBef>
            </a:pPr>
            <a:r>
              <a:rPr lang="en-US" sz="2500" b="1" dirty="0">
                <a:latin typeface="Arial"/>
                <a:cs typeface="Arial"/>
              </a:rPr>
              <a:t>The </a:t>
            </a:r>
            <a:r>
              <a:rPr lang="en-US" sz="2500" b="1" i="1" dirty="0">
                <a:latin typeface="Arial"/>
                <a:cs typeface="Arial"/>
              </a:rPr>
              <a:t>VMPL</a:t>
            </a:r>
            <a:r>
              <a:rPr lang="en-US" sz="2500" b="1" dirty="0">
                <a:latin typeface="Arial"/>
                <a:cs typeface="Arial"/>
              </a:rPr>
              <a:t> curve</a:t>
            </a:r>
            <a:endParaRPr lang="en-US" sz="2500" dirty="0">
              <a:latin typeface="Arial"/>
              <a:cs typeface="Arial"/>
            </a:endParaRPr>
          </a:p>
        </p:txBody>
      </p:sp>
      <p:sp>
        <p:nvSpPr>
          <p:cNvPr id="17420" name="Line 27"/>
          <p:cNvSpPr>
            <a:spLocks noChangeShapeType="1"/>
          </p:cNvSpPr>
          <p:nvPr/>
        </p:nvSpPr>
        <p:spPr bwMode="auto">
          <a:xfrm>
            <a:off x="4710113" y="1039813"/>
            <a:ext cx="4183062" cy="1587"/>
          </a:xfrm>
          <a:prstGeom prst="line">
            <a:avLst/>
          </a:prstGeom>
          <a:noFill/>
          <a:ln w="0">
            <a:solidFill>
              <a:srgbClr val="000000"/>
            </a:solidFill>
            <a:round/>
            <a:headEnd/>
            <a:tailEnd/>
          </a:ln>
        </p:spPr>
        <p:txBody>
          <a:bodyPr/>
          <a:lstStyle/>
          <a:p>
            <a:endParaRPr lang="en-US">
              <a:latin typeface="Arial"/>
              <a:cs typeface="Arial"/>
            </a:endParaRPr>
          </a:p>
        </p:txBody>
      </p:sp>
      <p:sp>
        <p:nvSpPr>
          <p:cNvPr id="17421" name="Line 28"/>
          <p:cNvSpPr>
            <a:spLocks noChangeShapeType="1"/>
          </p:cNvSpPr>
          <p:nvPr/>
        </p:nvSpPr>
        <p:spPr bwMode="auto">
          <a:xfrm>
            <a:off x="8893175" y="1039813"/>
            <a:ext cx="1588" cy="4132262"/>
          </a:xfrm>
          <a:prstGeom prst="line">
            <a:avLst/>
          </a:prstGeom>
          <a:noFill/>
          <a:ln w="0">
            <a:solidFill>
              <a:srgbClr val="000000"/>
            </a:solidFill>
            <a:round/>
            <a:headEnd/>
            <a:tailEnd/>
          </a:ln>
        </p:spPr>
        <p:txBody>
          <a:bodyPr/>
          <a:lstStyle/>
          <a:p>
            <a:endParaRPr lang="en-US">
              <a:latin typeface="Arial"/>
              <a:cs typeface="Arial"/>
            </a:endParaRPr>
          </a:p>
        </p:txBody>
      </p:sp>
      <p:sp>
        <p:nvSpPr>
          <p:cNvPr id="17422" name="Rectangle 29"/>
          <p:cNvSpPr>
            <a:spLocks noChangeArrowheads="1"/>
          </p:cNvSpPr>
          <p:nvPr/>
        </p:nvSpPr>
        <p:spPr bwMode="auto">
          <a:xfrm>
            <a:off x="4710113" y="1039813"/>
            <a:ext cx="4183062" cy="4132262"/>
          </a:xfrm>
          <a:prstGeom prst="rect">
            <a:avLst/>
          </a:prstGeom>
          <a:noFill/>
          <a:ln w="12700">
            <a:solidFill>
              <a:srgbClr val="808080"/>
            </a:solidFill>
            <a:miter lim="800000"/>
            <a:headEnd/>
            <a:tailEnd/>
          </a:ln>
        </p:spPr>
        <p:txBody>
          <a:bodyPr/>
          <a:lstStyle/>
          <a:p>
            <a:endParaRPr lang="en-US">
              <a:latin typeface="Arial"/>
              <a:cs typeface="Arial"/>
            </a:endParaRPr>
          </a:p>
        </p:txBody>
      </p:sp>
      <p:sp>
        <p:nvSpPr>
          <p:cNvPr id="17423" name="Line 30"/>
          <p:cNvSpPr>
            <a:spLocks noChangeShapeType="1"/>
          </p:cNvSpPr>
          <p:nvPr/>
        </p:nvSpPr>
        <p:spPr bwMode="auto">
          <a:xfrm>
            <a:off x="4618038" y="5172075"/>
            <a:ext cx="92075" cy="1588"/>
          </a:xfrm>
          <a:prstGeom prst="line">
            <a:avLst/>
          </a:prstGeom>
          <a:noFill/>
          <a:ln w="0">
            <a:solidFill>
              <a:srgbClr val="000000"/>
            </a:solidFill>
            <a:round/>
            <a:headEnd/>
            <a:tailEnd/>
          </a:ln>
        </p:spPr>
        <p:txBody>
          <a:bodyPr/>
          <a:lstStyle/>
          <a:p>
            <a:endParaRPr lang="en-US">
              <a:latin typeface="Arial"/>
              <a:cs typeface="Arial"/>
            </a:endParaRPr>
          </a:p>
        </p:txBody>
      </p:sp>
      <p:sp>
        <p:nvSpPr>
          <p:cNvPr id="17424" name="Line 31"/>
          <p:cNvSpPr>
            <a:spLocks noChangeShapeType="1"/>
          </p:cNvSpPr>
          <p:nvPr/>
        </p:nvSpPr>
        <p:spPr bwMode="auto">
          <a:xfrm>
            <a:off x="4618038" y="4478338"/>
            <a:ext cx="92075" cy="1587"/>
          </a:xfrm>
          <a:prstGeom prst="line">
            <a:avLst/>
          </a:prstGeom>
          <a:noFill/>
          <a:ln w="0">
            <a:solidFill>
              <a:srgbClr val="000000"/>
            </a:solidFill>
            <a:round/>
            <a:headEnd/>
            <a:tailEnd/>
          </a:ln>
        </p:spPr>
        <p:txBody>
          <a:bodyPr/>
          <a:lstStyle/>
          <a:p>
            <a:endParaRPr lang="en-US">
              <a:latin typeface="Arial"/>
              <a:cs typeface="Arial"/>
            </a:endParaRPr>
          </a:p>
        </p:txBody>
      </p:sp>
      <p:sp>
        <p:nvSpPr>
          <p:cNvPr id="17425" name="Line 32"/>
          <p:cNvSpPr>
            <a:spLocks noChangeShapeType="1"/>
          </p:cNvSpPr>
          <p:nvPr/>
        </p:nvSpPr>
        <p:spPr bwMode="auto">
          <a:xfrm>
            <a:off x="4618038" y="3798888"/>
            <a:ext cx="92075" cy="1587"/>
          </a:xfrm>
          <a:prstGeom prst="line">
            <a:avLst/>
          </a:prstGeom>
          <a:noFill/>
          <a:ln w="0">
            <a:solidFill>
              <a:srgbClr val="000000"/>
            </a:solidFill>
            <a:round/>
            <a:headEnd/>
            <a:tailEnd/>
          </a:ln>
        </p:spPr>
        <p:txBody>
          <a:bodyPr/>
          <a:lstStyle/>
          <a:p>
            <a:endParaRPr lang="en-US">
              <a:latin typeface="Arial"/>
              <a:cs typeface="Arial"/>
            </a:endParaRPr>
          </a:p>
        </p:txBody>
      </p:sp>
      <p:sp>
        <p:nvSpPr>
          <p:cNvPr id="17426" name="Line 33"/>
          <p:cNvSpPr>
            <a:spLocks noChangeShapeType="1"/>
          </p:cNvSpPr>
          <p:nvPr/>
        </p:nvSpPr>
        <p:spPr bwMode="auto">
          <a:xfrm>
            <a:off x="4618038" y="3106738"/>
            <a:ext cx="92075" cy="1587"/>
          </a:xfrm>
          <a:prstGeom prst="line">
            <a:avLst/>
          </a:prstGeom>
          <a:noFill/>
          <a:ln w="0">
            <a:solidFill>
              <a:srgbClr val="000000"/>
            </a:solidFill>
            <a:round/>
            <a:headEnd/>
            <a:tailEnd/>
          </a:ln>
        </p:spPr>
        <p:txBody>
          <a:bodyPr/>
          <a:lstStyle/>
          <a:p>
            <a:endParaRPr lang="en-US">
              <a:latin typeface="Arial"/>
              <a:cs typeface="Arial"/>
            </a:endParaRPr>
          </a:p>
        </p:txBody>
      </p:sp>
      <p:sp>
        <p:nvSpPr>
          <p:cNvPr id="17427" name="Line 34"/>
          <p:cNvSpPr>
            <a:spLocks noChangeShapeType="1"/>
          </p:cNvSpPr>
          <p:nvPr/>
        </p:nvSpPr>
        <p:spPr bwMode="auto">
          <a:xfrm>
            <a:off x="4618038" y="2413000"/>
            <a:ext cx="92075" cy="1588"/>
          </a:xfrm>
          <a:prstGeom prst="line">
            <a:avLst/>
          </a:prstGeom>
          <a:noFill/>
          <a:ln w="0">
            <a:solidFill>
              <a:srgbClr val="000000"/>
            </a:solidFill>
            <a:round/>
            <a:headEnd/>
            <a:tailEnd/>
          </a:ln>
        </p:spPr>
        <p:txBody>
          <a:bodyPr/>
          <a:lstStyle/>
          <a:p>
            <a:endParaRPr lang="en-US">
              <a:latin typeface="Arial"/>
              <a:cs typeface="Arial"/>
            </a:endParaRPr>
          </a:p>
        </p:txBody>
      </p:sp>
      <p:sp>
        <p:nvSpPr>
          <p:cNvPr id="17428" name="Line 35"/>
          <p:cNvSpPr>
            <a:spLocks noChangeShapeType="1"/>
          </p:cNvSpPr>
          <p:nvPr/>
        </p:nvSpPr>
        <p:spPr bwMode="auto">
          <a:xfrm>
            <a:off x="4618038" y="1733550"/>
            <a:ext cx="92075" cy="1588"/>
          </a:xfrm>
          <a:prstGeom prst="line">
            <a:avLst/>
          </a:prstGeom>
          <a:noFill/>
          <a:ln w="0">
            <a:solidFill>
              <a:srgbClr val="000000"/>
            </a:solidFill>
            <a:round/>
            <a:headEnd/>
            <a:tailEnd/>
          </a:ln>
        </p:spPr>
        <p:txBody>
          <a:bodyPr/>
          <a:lstStyle/>
          <a:p>
            <a:endParaRPr lang="en-US">
              <a:latin typeface="Arial"/>
              <a:cs typeface="Arial"/>
            </a:endParaRPr>
          </a:p>
        </p:txBody>
      </p:sp>
      <p:sp>
        <p:nvSpPr>
          <p:cNvPr id="17429" name="Line 36"/>
          <p:cNvSpPr>
            <a:spLocks noChangeShapeType="1"/>
          </p:cNvSpPr>
          <p:nvPr/>
        </p:nvSpPr>
        <p:spPr bwMode="auto">
          <a:xfrm>
            <a:off x="4618038" y="1039813"/>
            <a:ext cx="92075" cy="1587"/>
          </a:xfrm>
          <a:prstGeom prst="line">
            <a:avLst/>
          </a:prstGeom>
          <a:noFill/>
          <a:ln w="0">
            <a:solidFill>
              <a:srgbClr val="000000"/>
            </a:solidFill>
            <a:round/>
            <a:headEnd/>
            <a:tailEnd/>
          </a:ln>
        </p:spPr>
        <p:txBody>
          <a:bodyPr/>
          <a:lstStyle/>
          <a:p>
            <a:endParaRPr lang="en-US">
              <a:latin typeface="Arial"/>
              <a:cs typeface="Arial"/>
            </a:endParaRPr>
          </a:p>
        </p:txBody>
      </p:sp>
      <p:sp>
        <p:nvSpPr>
          <p:cNvPr id="17430" name="Line 37"/>
          <p:cNvSpPr>
            <a:spLocks noChangeShapeType="1"/>
          </p:cNvSpPr>
          <p:nvPr/>
        </p:nvSpPr>
        <p:spPr bwMode="auto">
          <a:xfrm flipV="1">
            <a:off x="4710113" y="5172075"/>
            <a:ext cx="1587" cy="90488"/>
          </a:xfrm>
          <a:prstGeom prst="line">
            <a:avLst/>
          </a:prstGeom>
          <a:noFill/>
          <a:ln w="0">
            <a:solidFill>
              <a:srgbClr val="000000"/>
            </a:solidFill>
            <a:round/>
            <a:headEnd/>
            <a:tailEnd/>
          </a:ln>
        </p:spPr>
        <p:txBody>
          <a:bodyPr/>
          <a:lstStyle/>
          <a:p>
            <a:endParaRPr lang="en-US">
              <a:latin typeface="Arial"/>
              <a:cs typeface="Arial"/>
            </a:endParaRPr>
          </a:p>
        </p:txBody>
      </p:sp>
      <p:sp>
        <p:nvSpPr>
          <p:cNvPr id="17431" name="Line 38"/>
          <p:cNvSpPr>
            <a:spLocks noChangeShapeType="1"/>
          </p:cNvSpPr>
          <p:nvPr/>
        </p:nvSpPr>
        <p:spPr bwMode="auto">
          <a:xfrm flipV="1">
            <a:off x="5546725" y="5172075"/>
            <a:ext cx="1588" cy="90488"/>
          </a:xfrm>
          <a:prstGeom prst="line">
            <a:avLst/>
          </a:prstGeom>
          <a:noFill/>
          <a:ln w="0">
            <a:solidFill>
              <a:srgbClr val="000000"/>
            </a:solidFill>
            <a:round/>
            <a:headEnd/>
            <a:tailEnd/>
          </a:ln>
        </p:spPr>
        <p:txBody>
          <a:bodyPr/>
          <a:lstStyle/>
          <a:p>
            <a:endParaRPr lang="en-US">
              <a:latin typeface="Arial"/>
              <a:cs typeface="Arial"/>
            </a:endParaRPr>
          </a:p>
        </p:txBody>
      </p:sp>
      <p:sp>
        <p:nvSpPr>
          <p:cNvPr id="17432" name="Line 39"/>
          <p:cNvSpPr>
            <a:spLocks noChangeShapeType="1"/>
          </p:cNvSpPr>
          <p:nvPr/>
        </p:nvSpPr>
        <p:spPr bwMode="auto">
          <a:xfrm flipV="1">
            <a:off x="6383338" y="5172075"/>
            <a:ext cx="1587" cy="90488"/>
          </a:xfrm>
          <a:prstGeom prst="line">
            <a:avLst/>
          </a:prstGeom>
          <a:noFill/>
          <a:ln w="0">
            <a:solidFill>
              <a:srgbClr val="000000"/>
            </a:solidFill>
            <a:round/>
            <a:headEnd/>
            <a:tailEnd/>
          </a:ln>
        </p:spPr>
        <p:txBody>
          <a:bodyPr/>
          <a:lstStyle/>
          <a:p>
            <a:endParaRPr lang="en-US">
              <a:latin typeface="Arial"/>
              <a:cs typeface="Arial"/>
            </a:endParaRPr>
          </a:p>
        </p:txBody>
      </p:sp>
      <p:sp>
        <p:nvSpPr>
          <p:cNvPr id="17433" name="Line 40"/>
          <p:cNvSpPr>
            <a:spLocks noChangeShapeType="1"/>
          </p:cNvSpPr>
          <p:nvPr/>
        </p:nvSpPr>
        <p:spPr bwMode="auto">
          <a:xfrm flipV="1">
            <a:off x="7219950" y="5172075"/>
            <a:ext cx="1588" cy="90488"/>
          </a:xfrm>
          <a:prstGeom prst="line">
            <a:avLst/>
          </a:prstGeom>
          <a:noFill/>
          <a:ln w="0">
            <a:solidFill>
              <a:srgbClr val="000000"/>
            </a:solidFill>
            <a:round/>
            <a:headEnd/>
            <a:tailEnd/>
          </a:ln>
        </p:spPr>
        <p:txBody>
          <a:bodyPr/>
          <a:lstStyle/>
          <a:p>
            <a:endParaRPr lang="en-US">
              <a:latin typeface="Arial"/>
              <a:cs typeface="Arial"/>
            </a:endParaRPr>
          </a:p>
        </p:txBody>
      </p:sp>
      <p:sp>
        <p:nvSpPr>
          <p:cNvPr id="17434" name="Line 41"/>
          <p:cNvSpPr>
            <a:spLocks noChangeShapeType="1"/>
          </p:cNvSpPr>
          <p:nvPr/>
        </p:nvSpPr>
        <p:spPr bwMode="auto">
          <a:xfrm flipV="1">
            <a:off x="8056563" y="5172075"/>
            <a:ext cx="1587" cy="90488"/>
          </a:xfrm>
          <a:prstGeom prst="line">
            <a:avLst/>
          </a:prstGeom>
          <a:noFill/>
          <a:ln w="0">
            <a:solidFill>
              <a:srgbClr val="000000"/>
            </a:solidFill>
            <a:round/>
            <a:headEnd/>
            <a:tailEnd/>
          </a:ln>
        </p:spPr>
        <p:txBody>
          <a:bodyPr/>
          <a:lstStyle/>
          <a:p>
            <a:endParaRPr lang="en-US">
              <a:latin typeface="Arial"/>
              <a:cs typeface="Arial"/>
            </a:endParaRPr>
          </a:p>
        </p:txBody>
      </p:sp>
      <p:sp>
        <p:nvSpPr>
          <p:cNvPr id="17435" name="Line 42"/>
          <p:cNvSpPr>
            <a:spLocks noChangeShapeType="1"/>
          </p:cNvSpPr>
          <p:nvPr/>
        </p:nvSpPr>
        <p:spPr bwMode="auto">
          <a:xfrm flipV="1">
            <a:off x="8893175" y="5172075"/>
            <a:ext cx="1588" cy="90488"/>
          </a:xfrm>
          <a:prstGeom prst="line">
            <a:avLst/>
          </a:prstGeom>
          <a:noFill/>
          <a:ln w="0">
            <a:solidFill>
              <a:srgbClr val="000000"/>
            </a:solidFill>
            <a:round/>
            <a:headEnd/>
            <a:tailEnd/>
          </a:ln>
        </p:spPr>
        <p:txBody>
          <a:bodyPr/>
          <a:lstStyle/>
          <a:p>
            <a:endParaRPr lang="en-US">
              <a:latin typeface="Arial"/>
              <a:cs typeface="Arial"/>
            </a:endParaRPr>
          </a:p>
        </p:txBody>
      </p:sp>
      <p:grpSp>
        <p:nvGrpSpPr>
          <p:cNvPr id="4" name="Group 43"/>
          <p:cNvGrpSpPr>
            <a:grpSpLocks/>
          </p:cNvGrpSpPr>
          <p:nvPr/>
        </p:nvGrpSpPr>
        <p:grpSpPr bwMode="auto">
          <a:xfrm>
            <a:off x="3556000" y="863600"/>
            <a:ext cx="1004888" cy="4484688"/>
            <a:chOff x="2110" y="745"/>
            <a:chExt cx="633" cy="2825"/>
          </a:xfrm>
        </p:grpSpPr>
        <p:sp>
          <p:nvSpPr>
            <p:cNvPr id="17452" name="Rectangle 44"/>
            <p:cNvSpPr>
              <a:spLocks noChangeArrowheads="1"/>
            </p:cNvSpPr>
            <p:nvPr/>
          </p:nvSpPr>
          <p:spPr bwMode="auto">
            <a:xfrm>
              <a:off x="2617" y="3347"/>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0</a:t>
              </a:r>
              <a:endParaRPr lang="en-US" sz="2300">
                <a:latin typeface="Arial"/>
                <a:cs typeface="Arial"/>
              </a:endParaRPr>
            </a:p>
          </p:txBody>
        </p:sp>
        <p:sp>
          <p:nvSpPr>
            <p:cNvPr id="17453" name="Rectangle 45"/>
            <p:cNvSpPr>
              <a:spLocks noChangeArrowheads="1"/>
            </p:cNvSpPr>
            <p:nvPr/>
          </p:nvSpPr>
          <p:spPr bwMode="auto">
            <a:xfrm>
              <a:off x="2278" y="2911"/>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1,000</a:t>
              </a:r>
              <a:endParaRPr lang="en-US" sz="2300">
                <a:latin typeface="Arial"/>
                <a:cs typeface="Arial"/>
              </a:endParaRPr>
            </a:p>
          </p:txBody>
        </p:sp>
        <p:sp>
          <p:nvSpPr>
            <p:cNvPr id="17454" name="Rectangle 46"/>
            <p:cNvSpPr>
              <a:spLocks noChangeArrowheads="1"/>
            </p:cNvSpPr>
            <p:nvPr/>
          </p:nvSpPr>
          <p:spPr bwMode="auto">
            <a:xfrm>
              <a:off x="2278" y="2482"/>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2,000</a:t>
              </a:r>
              <a:endParaRPr lang="en-US" sz="2300">
                <a:latin typeface="Arial"/>
                <a:cs typeface="Arial"/>
              </a:endParaRPr>
            </a:p>
          </p:txBody>
        </p:sp>
        <p:sp>
          <p:nvSpPr>
            <p:cNvPr id="17455" name="Rectangle 47"/>
            <p:cNvSpPr>
              <a:spLocks noChangeArrowheads="1"/>
            </p:cNvSpPr>
            <p:nvPr/>
          </p:nvSpPr>
          <p:spPr bwMode="auto">
            <a:xfrm>
              <a:off x="2278" y="2046"/>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3,000</a:t>
              </a:r>
              <a:endParaRPr lang="en-US" sz="2300">
                <a:latin typeface="Arial"/>
                <a:cs typeface="Arial"/>
              </a:endParaRPr>
            </a:p>
          </p:txBody>
        </p:sp>
        <p:sp>
          <p:nvSpPr>
            <p:cNvPr id="17456" name="Rectangle 48"/>
            <p:cNvSpPr>
              <a:spLocks noChangeArrowheads="1"/>
            </p:cNvSpPr>
            <p:nvPr/>
          </p:nvSpPr>
          <p:spPr bwMode="auto">
            <a:xfrm>
              <a:off x="2278" y="1609"/>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4,000</a:t>
              </a:r>
              <a:endParaRPr lang="en-US" sz="2300">
                <a:latin typeface="Arial"/>
                <a:cs typeface="Arial"/>
              </a:endParaRPr>
            </a:p>
          </p:txBody>
        </p:sp>
        <p:sp>
          <p:nvSpPr>
            <p:cNvPr id="17457" name="Rectangle 49"/>
            <p:cNvSpPr>
              <a:spLocks noChangeArrowheads="1"/>
            </p:cNvSpPr>
            <p:nvPr/>
          </p:nvSpPr>
          <p:spPr bwMode="auto">
            <a:xfrm>
              <a:off x="2278" y="1181"/>
              <a:ext cx="465"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5,000</a:t>
              </a:r>
              <a:endParaRPr lang="en-US" sz="2300">
                <a:latin typeface="Arial"/>
                <a:cs typeface="Arial"/>
              </a:endParaRPr>
            </a:p>
          </p:txBody>
        </p:sp>
        <p:sp>
          <p:nvSpPr>
            <p:cNvPr id="17458" name="Rectangle 50"/>
            <p:cNvSpPr>
              <a:spLocks noChangeArrowheads="1"/>
            </p:cNvSpPr>
            <p:nvPr/>
          </p:nvSpPr>
          <p:spPr bwMode="auto">
            <a:xfrm>
              <a:off x="2110" y="745"/>
              <a:ext cx="627" cy="221"/>
            </a:xfrm>
            <a:prstGeom prst="rect">
              <a:avLst/>
            </a:prstGeom>
            <a:noFill/>
            <a:ln w="9525">
              <a:noFill/>
              <a:miter lim="800000"/>
              <a:headEnd/>
              <a:tailEnd/>
            </a:ln>
          </p:spPr>
          <p:txBody>
            <a:bodyPr lIns="0" tIns="0" rIns="0" bIns="0">
              <a:spAutoFit/>
            </a:bodyPr>
            <a:lstStyle/>
            <a:p>
              <a:pPr algn="r"/>
              <a:r>
                <a:rPr lang="en-US" sz="2300">
                  <a:solidFill>
                    <a:srgbClr val="000000"/>
                  </a:solidFill>
                  <a:latin typeface="Arial"/>
                  <a:cs typeface="Arial"/>
                </a:rPr>
                <a:t>$6,000</a:t>
              </a:r>
              <a:endParaRPr lang="en-US" sz="2300">
                <a:latin typeface="Arial"/>
                <a:cs typeface="Arial"/>
              </a:endParaRPr>
            </a:p>
          </p:txBody>
        </p:sp>
      </p:grpSp>
      <p:grpSp>
        <p:nvGrpSpPr>
          <p:cNvPr id="5" name="Group 51"/>
          <p:cNvGrpSpPr>
            <a:grpSpLocks/>
          </p:cNvGrpSpPr>
          <p:nvPr/>
        </p:nvGrpSpPr>
        <p:grpSpPr bwMode="auto">
          <a:xfrm>
            <a:off x="4630739" y="5302250"/>
            <a:ext cx="4348163" cy="354013"/>
            <a:chOff x="2787" y="3541"/>
            <a:chExt cx="2739" cy="223"/>
          </a:xfrm>
        </p:grpSpPr>
        <p:sp>
          <p:nvSpPr>
            <p:cNvPr id="17446" name="Rectangle 52"/>
            <p:cNvSpPr>
              <a:spLocks noChangeArrowheads="1"/>
            </p:cNvSpPr>
            <p:nvPr/>
          </p:nvSpPr>
          <p:spPr bwMode="auto">
            <a:xfrm>
              <a:off x="2787"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0</a:t>
              </a:r>
              <a:endParaRPr lang="en-US" sz="2300">
                <a:latin typeface="Arial"/>
                <a:cs typeface="Arial"/>
              </a:endParaRPr>
            </a:p>
          </p:txBody>
        </p:sp>
        <p:sp>
          <p:nvSpPr>
            <p:cNvPr id="17447" name="Rectangle 53"/>
            <p:cNvSpPr>
              <a:spLocks noChangeArrowheads="1"/>
            </p:cNvSpPr>
            <p:nvPr/>
          </p:nvSpPr>
          <p:spPr bwMode="auto">
            <a:xfrm>
              <a:off x="3314"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1</a:t>
              </a:r>
              <a:endParaRPr lang="en-US" sz="2300">
                <a:latin typeface="Arial"/>
                <a:cs typeface="Arial"/>
              </a:endParaRPr>
            </a:p>
          </p:txBody>
        </p:sp>
        <p:sp>
          <p:nvSpPr>
            <p:cNvPr id="17448" name="Rectangle 54"/>
            <p:cNvSpPr>
              <a:spLocks noChangeArrowheads="1"/>
            </p:cNvSpPr>
            <p:nvPr/>
          </p:nvSpPr>
          <p:spPr bwMode="auto">
            <a:xfrm>
              <a:off x="3841"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2</a:t>
              </a:r>
              <a:endParaRPr lang="en-US" sz="2300">
                <a:latin typeface="Arial"/>
                <a:cs typeface="Arial"/>
              </a:endParaRPr>
            </a:p>
          </p:txBody>
        </p:sp>
        <p:sp>
          <p:nvSpPr>
            <p:cNvPr id="17449" name="Rectangle 55"/>
            <p:cNvSpPr>
              <a:spLocks noChangeArrowheads="1"/>
            </p:cNvSpPr>
            <p:nvPr/>
          </p:nvSpPr>
          <p:spPr bwMode="auto">
            <a:xfrm>
              <a:off x="4369"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3</a:t>
              </a:r>
              <a:endParaRPr lang="en-US" sz="2300">
                <a:latin typeface="Arial"/>
                <a:cs typeface="Arial"/>
              </a:endParaRPr>
            </a:p>
          </p:txBody>
        </p:sp>
        <p:sp>
          <p:nvSpPr>
            <p:cNvPr id="17450" name="Rectangle 56"/>
            <p:cNvSpPr>
              <a:spLocks noChangeArrowheads="1"/>
            </p:cNvSpPr>
            <p:nvPr/>
          </p:nvSpPr>
          <p:spPr bwMode="auto">
            <a:xfrm>
              <a:off x="4896"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4</a:t>
              </a:r>
              <a:endParaRPr lang="en-US" sz="2300">
                <a:latin typeface="Arial"/>
                <a:cs typeface="Arial"/>
              </a:endParaRPr>
            </a:p>
          </p:txBody>
        </p:sp>
        <p:sp>
          <p:nvSpPr>
            <p:cNvPr id="17451" name="Rectangle 57"/>
            <p:cNvSpPr>
              <a:spLocks noChangeArrowheads="1"/>
            </p:cNvSpPr>
            <p:nvPr/>
          </p:nvSpPr>
          <p:spPr bwMode="auto">
            <a:xfrm>
              <a:off x="5423" y="3541"/>
              <a:ext cx="103" cy="223"/>
            </a:xfrm>
            <a:prstGeom prst="rect">
              <a:avLst/>
            </a:prstGeom>
            <a:noFill/>
            <a:ln w="9525">
              <a:noFill/>
              <a:miter lim="800000"/>
              <a:headEnd/>
              <a:tailEnd/>
            </a:ln>
          </p:spPr>
          <p:txBody>
            <a:bodyPr wrap="none" lIns="0" tIns="0" rIns="0" bIns="0">
              <a:spAutoFit/>
            </a:bodyPr>
            <a:lstStyle/>
            <a:p>
              <a:r>
                <a:rPr lang="en-US" sz="2300">
                  <a:solidFill>
                    <a:srgbClr val="000000"/>
                  </a:solidFill>
                  <a:latin typeface="Arial"/>
                  <a:cs typeface="Arial"/>
                </a:rPr>
                <a:t>5</a:t>
              </a:r>
              <a:endParaRPr lang="en-US" sz="2300">
                <a:latin typeface="Arial"/>
                <a:cs typeface="Arial"/>
              </a:endParaRPr>
            </a:p>
          </p:txBody>
        </p:sp>
      </p:grpSp>
      <p:grpSp>
        <p:nvGrpSpPr>
          <p:cNvPr id="6" name="Group 65"/>
          <p:cNvGrpSpPr>
            <a:grpSpLocks/>
          </p:cNvGrpSpPr>
          <p:nvPr/>
        </p:nvGrpSpPr>
        <p:grpSpPr bwMode="auto">
          <a:xfrm>
            <a:off x="3602038" y="3224213"/>
            <a:ext cx="5291137" cy="442912"/>
            <a:chOff x="2139" y="2197"/>
            <a:chExt cx="3333" cy="279"/>
          </a:xfrm>
        </p:grpSpPr>
        <p:sp>
          <p:nvSpPr>
            <p:cNvPr id="17444" name="Line 59"/>
            <p:cNvSpPr>
              <a:spLocks noChangeShapeType="1"/>
            </p:cNvSpPr>
            <p:nvPr/>
          </p:nvSpPr>
          <p:spPr bwMode="auto">
            <a:xfrm>
              <a:off x="2832" y="2340"/>
              <a:ext cx="2640" cy="0"/>
            </a:xfrm>
            <a:prstGeom prst="line">
              <a:avLst/>
            </a:prstGeom>
            <a:noFill/>
            <a:ln w="28575">
              <a:solidFill>
                <a:srgbClr val="3333FF"/>
              </a:solidFill>
              <a:round/>
              <a:headEnd/>
              <a:tailEnd/>
            </a:ln>
          </p:spPr>
          <p:txBody>
            <a:bodyPr/>
            <a:lstStyle/>
            <a:p>
              <a:endParaRPr lang="en-US">
                <a:latin typeface="Arial"/>
                <a:cs typeface="Arial"/>
              </a:endParaRPr>
            </a:p>
          </p:txBody>
        </p:sp>
        <p:sp>
          <p:nvSpPr>
            <p:cNvPr id="17445" name="Rectangle 61"/>
            <p:cNvSpPr>
              <a:spLocks noChangeArrowheads="1"/>
            </p:cNvSpPr>
            <p:nvPr/>
          </p:nvSpPr>
          <p:spPr bwMode="auto">
            <a:xfrm>
              <a:off x="2139" y="2197"/>
              <a:ext cx="679" cy="279"/>
            </a:xfrm>
            <a:prstGeom prst="rect">
              <a:avLst/>
            </a:prstGeom>
            <a:noFill/>
            <a:ln w="9525">
              <a:noFill/>
              <a:miter lim="800000"/>
              <a:headEnd/>
              <a:tailEnd/>
            </a:ln>
          </p:spPr>
          <p:txBody>
            <a:bodyPr>
              <a:spAutoFit/>
            </a:bodyPr>
            <a:lstStyle/>
            <a:p>
              <a:r>
                <a:rPr lang="en-US" sz="2300" b="1">
                  <a:solidFill>
                    <a:srgbClr val="0000FF"/>
                  </a:solidFill>
                  <a:latin typeface="Arial"/>
                  <a:cs typeface="Arial"/>
                </a:rPr>
                <a:t>$2,500</a:t>
              </a:r>
            </a:p>
          </p:txBody>
        </p:sp>
      </p:grpSp>
      <p:grpSp>
        <p:nvGrpSpPr>
          <p:cNvPr id="7" name="Group 64"/>
          <p:cNvGrpSpPr>
            <a:grpSpLocks/>
          </p:cNvGrpSpPr>
          <p:nvPr/>
        </p:nvGrpSpPr>
        <p:grpSpPr bwMode="auto">
          <a:xfrm>
            <a:off x="7083425" y="3451225"/>
            <a:ext cx="279400" cy="2197100"/>
            <a:chOff x="4332" y="2340"/>
            <a:chExt cx="176" cy="1384"/>
          </a:xfrm>
        </p:grpSpPr>
        <p:sp>
          <p:nvSpPr>
            <p:cNvPr id="17442" name="Line 62"/>
            <p:cNvSpPr>
              <a:spLocks noChangeShapeType="1"/>
            </p:cNvSpPr>
            <p:nvPr/>
          </p:nvSpPr>
          <p:spPr bwMode="auto">
            <a:xfrm>
              <a:off x="4420" y="2340"/>
              <a:ext cx="0" cy="1140"/>
            </a:xfrm>
            <a:prstGeom prst="line">
              <a:avLst/>
            </a:prstGeom>
            <a:noFill/>
            <a:ln w="28575">
              <a:solidFill>
                <a:srgbClr val="3333FF"/>
              </a:solidFill>
              <a:prstDash val="lgDash"/>
              <a:round/>
              <a:headEnd/>
              <a:tailEnd/>
            </a:ln>
          </p:spPr>
          <p:txBody>
            <a:bodyPr/>
            <a:lstStyle/>
            <a:p>
              <a:endParaRPr lang="en-US">
                <a:latin typeface="Arial"/>
                <a:cs typeface="Arial"/>
              </a:endParaRPr>
            </a:p>
          </p:txBody>
        </p:sp>
        <p:sp>
          <p:nvSpPr>
            <p:cNvPr id="17443" name="Rectangle 63"/>
            <p:cNvSpPr>
              <a:spLocks noChangeArrowheads="1"/>
            </p:cNvSpPr>
            <p:nvPr/>
          </p:nvSpPr>
          <p:spPr bwMode="auto">
            <a:xfrm>
              <a:off x="4332" y="3508"/>
              <a:ext cx="176" cy="216"/>
            </a:xfrm>
            <a:prstGeom prst="rect">
              <a:avLst/>
            </a:prstGeom>
            <a:noFill/>
            <a:ln w="12700">
              <a:solidFill>
                <a:srgbClr val="0000FF"/>
              </a:solidFill>
              <a:miter lim="800000"/>
              <a:headEnd/>
              <a:tailEnd/>
            </a:ln>
          </p:spPr>
          <p:txBody>
            <a:bodyPr wrap="none" anchor="ctr"/>
            <a:lstStyle/>
            <a:p>
              <a:endParaRPr lang="en-US">
                <a:latin typeface="Arial"/>
                <a:cs typeface="Arial"/>
              </a:endParaRPr>
            </a:p>
          </p:txBody>
        </p:sp>
      </p:grpSp>
      <p:sp>
        <p:nvSpPr>
          <p:cNvPr id="1744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948987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37219">
                                            <p:txEl>
                                              <p:pRg st="1" end="1"/>
                                            </p:txEl>
                                          </p:spTgt>
                                        </p:tgtEl>
                                        <p:attrNameLst>
                                          <p:attrName>style.visibility</p:attrName>
                                        </p:attrNameLst>
                                      </p:cBhvr>
                                      <p:to>
                                        <p:strVal val="visible"/>
                                      </p:to>
                                    </p:set>
                                    <p:animEffect transition="in" filter="wipe(left)">
                                      <p:cBhvr>
                                        <p:cTn id="14" dur="500"/>
                                        <p:tgtEl>
                                          <p:spTgt spid="13721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37219">
                                            <p:txEl>
                                              <p:pRg st="2" end="2"/>
                                            </p:txEl>
                                          </p:spTgt>
                                        </p:tgtEl>
                                        <p:attrNameLst>
                                          <p:attrName>style.visibility</p:attrName>
                                        </p:attrNameLst>
                                      </p:cBhvr>
                                      <p:to>
                                        <p:strVal val="visible"/>
                                      </p:to>
                                    </p:set>
                                    <p:animEffect transition="in" filter="wipe(left)">
                                      <p:cBhvr>
                                        <p:cTn id="19" dur="500"/>
                                        <p:tgtEl>
                                          <p:spTgt spid="137219">
                                            <p:txEl>
                                              <p:pRg st="2" end="2"/>
                                            </p:txEl>
                                          </p:spTgt>
                                        </p:tgtEl>
                                      </p:cBhvr>
                                    </p:animEffect>
                                  </p:childTnLst>
                                </p:cTn>
                              </p:par>
                              <p:par>
                                <p:cTn id="20" presetID="22" presetClass="entr" presetSubtype="1"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7219">
                                            <p:txEl>
                                              <p:pRg st="3" end="3"/>
                                            </p:txEl>
                                          </p:spTgt>
                                        </p:tgtEl>
                                        <p:attrNameLst>
                                          <p:attrName>style.visibility</p:attrName>
                                        </p:attrNameLst>
                                      </p:cBhvr>
                                      <p:to>
                                        <p:strVal val="visible"/>
                                      </p:to>
                                    </p:set>
                                    <p:animEffect transition="in" filter="wipe(left)">
                                      <p:cBhvr>
                                        <p:cTn id="27" dur="500"/>
                                        <p:tgtEl>
                                          <p:spTgt spid="13721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7219">
                                            <p:txEl>
                                              <p:pRg st="4" end="4"/>
                                            </p:txEl>
                                          </p:spTgt>
                                        </p:tgtEl>
                                        <p:attrNameLst>
                                          <p:attrName>style.visibility</p:attrName>
                                        </p:attrNameLst>
                                      </p:cBhvr>
                                      <p:to>
                                        <p:strVal val="visible"/>
                                      </p:to>
                                    </p:set>
                                    <p:animEffect transition="in" filter="wipe(left)">
                                      <p:cBhvr>
                                        <p:cTn id="32" dur="500"/>
                                        <p:tgtEl>
                                          <p:spTgt spid="137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uiExpand="1" build="p" bldLvl="5"/>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normAutofit fontScale="90000"/>
          </a:bodyPr>
          <a:lstStyle/>
          <a:p>
            <a:pPr eaLnBrk="1" hangingPunct="1"/>
            <a:r>
              <a:rPr lang="en-US" dirty="0"/>
              <a:t>VMPL and Labor Demand</a:t>
            </a:r>
          </a:p>
        </p:txBody>
      </p:sp>
      <p:sp>
        <p:nvSpPr>
          <p:cNvPr id="139267" name="Rectangle 3"/>
          <p:cNvSpPr>
            <a:spLocks noGrp="1" noChangeArrowheads="1"/>
          </p:cNvSpPr>
          <p:nvPr>
            <p:ph type="body" sz="quarter" idx="12"/>
          </p:nvPr>
        </p:nvSpPr>
        <p:spPr>
          <a:xfrm>
            <a:off x="215900" y="1219200"/>
            <a:ext cx="3822700" cy="5105400"/>
          </a:xfrm>
        </p:spPr>
        <p:txBody>
          <a:bodyPr/>
          <a:lstStyle/>
          <a:p>
            <a:pPr marL="0" indent="0" eaLnBrk="1" hangingPunct="1">
              <a:spcBef>
                <a:spcPct val="40000"/>
              </a:spcBef>
              <a:buFont typeface="Wingdings" pitchFamily="2" charset="2"/>
              <a:buNone/>
            </a:pPr>
            <a:r>
              <a:rPr lang="en-US" sz="2800" dirty="0"/>
              <a:t>For any competitive, profit-maximizing firm:</a:t>
            </a:r>
          </a:p>
          <a:p>
            <a:pPr marL="400050" lvl="1" eaLnBrk="1" hangingPunct="1">
              <a:spcBef>
                <a:spcPct val="40000"/>
              </a:spcBef>
            </a:pPr>
            <a:r>
              <a:rPr lang="en-US" sz="2800" dirty="0"/>
              <a:t>To maximize profits, hire workers up to the point where </a:t>
            </a:r>
            <a:r>
              <a:rPr lang="en-US" sz="2800" i="1" dirty="0"/>
              <a:t>VMPL</a:t>
            </a:r>
            <a:r>
              <a:rPr lang="en-US" sz="2800" dirty="0"/>
              <a:t> = </a:t>
            </a:r>
            <a:r>
              <a:rPr lang="en-US" sz="2800" i="1" dirty="0"/>
              <a:t>W</a:t>
            </a:r>
            <a:r>
              <a:rPr lang="en-US" sz="2800" dirty="0"/>
              <a:t>.  </a:t>
            </a:r>
          </a:p>
          <a:p>
            <a:pPr marL="400050" lvl="1" eaLnBrk="1" hangingPunct="1">
              <a:spcBef>
                <a:spcPct val="40000"/>
              </a:spcBef>
            </a:pPr>
            <a:r>
              <a:rPr lang="en-US" sz="2800" dirty="0"/>
              <a:t>The </a:t>
            </a:r>
            <a:r>
              <a:rPr lang="en-US" sz="2800" i="1" dirty="0"/>
              <a:t>VMPL</a:t>
            </a:r>
            <a:r>
              <a:rPr lang="en-US" sz="2800" dirty="0"/>
              <a:t> curve is the labor demand curve.  </a:t>
            </a:r>
          </a:p>
        </p:txBody>
      </p:sp>
      <p:sp>
        <p:nvSpPr>
          <p:cNvPr id="8" name="Slide Number Placeholder 7"/>
          <p:cNvSpPr>
            <a:spLocks noGrp="1"/>
          </p:cNvSpPr>
          <p:nvPr>
            <p:ph type="sldNum" sz="quarter" idx="13"/>
          </p:nvPr>
        </p:nvSpPr>
        <p:spPr/>
        <p:txBody>
          <a:bodyPr/>
          <a:lstStyle/>
          <a:p>
            <a:pPr>
              <a:defRPr/>
            </a:pPr>
            <a:fld id="{073C29DC-2178-4274-9150-45F8EBD31C2D}" type="slidenum">
              <a:rPr lang="en-US" smtClean="0"/>
              <a:pPr>
                <a:defRPr/>
              </a:pPr>
              <a:t>16</a:t>
            </a:fld>
            <a:endParaRPr lang="en-US"/>
          </a:p>
        </p:txBody>
      </p:sp>
      <p:sp>
        <p:nvSpPr>
          <p:cNvPr id="7" name="Footer Placeholder 6"/>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5"/>
          <p:cNvGrpSpPr>
            <a:grpSpLocks/>
          </p:cNvGrpSpPr>
          <p:nvPr/>
        </p:nvGrpSpPr>
        <p:grpSpPr bwMode="auto">
          <a:xfrm>
            <a:off x="4538663" y="1468438"/>
            <a:ext cx="4044950" cy="4140200"/>
            <a:chOff x="2544" y="743"/>
            <a:chExt cx="2548" cy="2608"/>
          </a:xfrm>
        </p:grpSpPr>
        <p:grpSp>
          <p:nvGrpSpPr>
            <p:cNvPr id="3" name="Group 6"/>
            <p:cNvGrpSpPr>
              <a:grpSpLocks/>
            </p:cNvGrpSpPr>
            <p:nvPr/>
          </p:nvGrpSpPr>
          <p:grpSpPr bwMode="auto">
            <a:xfrm>
              <a:off x="2697" y="1012"/>
              <a:ext cx="2168" cy="2191"/>
              <a:chOff x="1098" y="1361"/>
              <a:chExt cx="2116" cy="2027"/>
            </a:xfrm>
          </p:grpSpPr>
          <p:sp>
            <p:nvSpPr>
              <p:cNvPr id="18453" name="Line 7"/>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8454" name="Line 8"/>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8451" name="Text Box 9"/>
            <p:cNvSpPr txBox="1">
              <a:spLocks noChangeArrowheads="1"/>
            </p:cNvSpPr>
            <p:nvPr/>
          </p:nvSpPr>
          <p:spPr bwMode="auto">
            <a:xfrm>
              <a:off x="2544" y="743"/>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p>
          </p:txBody>
        </p:sp>
        <p:sp>
          <p:nvSpPr>
            <p:cNvPr id="18452" name="Text Box 10"/>
            <p:cNvSpPr txBox="1">
              <a:spLocks noChangeArrowheads="1"/>
            </p:cNvSpPr>
            <p:nvPr/>
          </p:nvSpPr>
          <p:spPr bwMode="auto">
            <a:xfrm>
              <a:off x="4802" y="3063"/>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p>
          </p:txBody>
        </p:sp>
      </p:grpSp>
      <p:grpSp>
        <p:nvGrpSpPr>
          <p:cNvPr id="4" name="Group 24"/>
          <p:cNvGrpSpPr>
            <a:grpSpLocks/>
          </p:cNvGrpSpPr>
          <p:nvPr/>
        </p:nvGrpSpPr>
        <p:grpSpPr bwMode="auto">
          <a:xfrm>
            <a:off x="5326063" y="2343150"/>
            <a:ext cx="3082925" cy="2727325"/>
            <a:chOff x="3355" y="1476"/>
            <a:chExt cx="1942" cy="1718"/>
          </a:xfrm>
        </p:grpSpPr>
        <p:sp>
          <p:nvSpPr>
            <p:cNvPr id="18448" name="Line 12"/>
            <p:cNvSpPr>
              <a:spLocks noChangeShapeType="1"/>
            </p:cNvSpPr>
            <p:nvPr/>
          </p:nvSpPr>
          <p:spPr bwMode="auto">
            <a:xfrm>
              <a:off x="3355" y="1476"/>
              <a:ext cx="1328" cy="1473"/>
            </a:xfrm>
            <a:prstGeom prst="line">
              <a:avLst/>
            </a:prstGeom>
            <a:noFill/>
            <a:ln w="38100">
              <a:solidFill>
                <a:srgbClr val="003399"/>
              </a:solidFill>
              <a:round/>
              <a:headEnd/>
              <a:tailEnd/>
            </a:ln>
          </p:spPr>
          <p:txBody>
            <a:bodyPr/>
            <a:lstStyle/>
            <a:p>
              <a:endParaRPr lang="en-US">
                <a:latin typeface="Arial"/>
                <a:cs typeface="Arial"/>
              </a:endParaRPr>
            </a:p>
          </p:txBody>
        </p:sp>
        <p:sp>
          <p:nvSpPr>
            <p:cNvPr id="18449" name="Text Box 13"/>
            <p:cNvSpPr txBox="1">
              <a:spLocks noChangeArrowheads="1"/>
            </p:cNvSpPr>
            <p:nvPr/>
          </p:nvSpPr>
          <p:spPr bwMode="auto">
            <a:xfrm>
              <a:off x="4653" y="2905"/>
              <a:ext cx="644" cy="289"/>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VMPL</a:t>
              </a:r>
              <a:endParaRPr lang="en-US" sz="2400" baseline="-25000">
                <a:latin typeface="Arial"/>
                <a:cs typeface="Arial"/>
              </a:endParaRPr>
            </a:p>
          </p:txBody>
        </p:sp>
      </p:grpSp>
      <p:grpSp>
        <p:nvGrpSpPr>
          <p:cNvPr id="5" name="Group 25"/>
          <p:cNvGrpSpPr>
            <a:grpSpLocks/>
          </p:cNvGrpSpPr>
          <p:nvPr/>
        </p:nvGrpSpPr>
        <p:grpSpPr bwMode="auto">
          <a:xfrm>
            <a:off x="4233863" y="3305176"/>
            <a:ext cx="2371725" cy="2498726"/>
            <a:chOff x="2352" y="1900"/>
            <a:chExt cx="1494" cy="1574"/>
          </a:xfrm>
        </p:grpSpPr>
        <p:grpSp>
          <p:nvGrpSpPr>
            <p:cNvPr id="6" name="Group 26"/>
            <p:cNvGrpSpPr>
              <a:grpSpLocks/>
            </p:cNvGrpSpPr>
            <p:nvPr/>
          </p:nvGrpSpPr>
          <p:grpSpPr bwMode="auto">
            <a:xfrm>
              <a:off x="2701" y="2016"/>
              <a:ext cx="991" cy="1188"/>
              <a:chOff x="2757" y="2018"/>
              <a:chExt cx="826" cy="1117"/>
            </a:xfrm>
          </p:grpSpPr>
          <p:sp>
            <p:nvSpPr>
              <p:cNvPr id="18446" name="Line 27"/>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8447" name="Line 28"/>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18443" name="Text Box 29"/>
            <p:cNvSpPr txBox="1">
              <a:spLocks noChangeArrowheads="1"/>
            </p:cNvSpPr>
            <p:nvPr/>
          </p:nvSpPr>
          <p:spPr bwMode="auto">
            <a:xfrm>
              <a:off x="2352" y="190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1</a:t>
              </a:r>
            </a:p>
          </p:txBody>
        </p:sp>
        <p:sp>
          <p:nvSpPr>
            <p:cNvPr id="18444" name="Oval 30"/>
            <p:cNvSpPr>
              <a:spLocks noChangeAspect="1" noChangeArrowheads="1"/>
            </p:cNvSpPr>
            <p:nvPr/>
          </p:nvSpPr>
          <p:spPr bwMode="auto">
            <a:xfrm>
              <a:off x="3648" y="198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18445" name="Text Box 31"/>
            <p:cNvSpPr txBox="1">
              <a:spLocks noChangeArrowheads="1"/>
            </p:cNvSpPr>
            <p:nvPr/>
          </p:nvSpPr>
          <p:spPr bwMode="auto">
            <a:xfrm>
              <a:off x="3538" y="324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1</a:t>
              </a:r>
            </a:p>
          </p:txBody>
        </p:sp>
      </p:grpSp>
      <p:sp>
        <p:nvSpPr>
          <p:cNvPr id="1844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424056392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xEl>
                                              <p:pRg st="0" end="0"/>
                                            </p:txEl>
                                          </p:spTgt>
                                        </p:tgtEl>
                                        <p:attrNameLst>
                                          <p:attrName>style.visibility</p:attrName>
                                        </p:attrNameLst>
                                      </p:cBhvr>
                                      <p:to>
                                        <p:strVal val="visible"/>
                                      </p:to>
                                    </p:set>
                                    <p:animEffect transition="in" filter="wipe(left)">
                                      <p:cBhvr>
                                        <p:cTn id="7" dur="500"/>
                                        <p:tgtEl>
                                          <p:spTgt spid="139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9267">
                                            <p:txEl>
                                              <p:pRg st="1" end="1"/>
                                            </p:txEl>
                                          </p:spTgt>
                                        </p:tgtEl>
                                        <p:attrNameLst>
                                          <p:attrName>style.visibility</p:attrName>
                                        </p:attrNameLst>
                                      </p:cBhvr>
                                      <p:to>
                                        <p:strVal val="visible"/>
                                      </p:to>
                                    </p:set>
                                    <p:animEffect transition="in" filter="wipe(left)">
                                      <p:cBhvr>
                                        <p:cTn id="12" dur="500"/>
                                        <p:tgtEl>
                                          <p:spTgt spid="139267">
                                            <p:txEl>
                                              <p:pRg st="1" end="1"/>
                                            </p:txEl>
                                          </p:spTgt>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9267">
                                            <p:txEl>
                                              <p:pRg st="2" end="2"/>
                                            </p:txEl>
                                          </p:spTgt>
                                        </p:tgtEl>
                                        <p:attrNameLst>
                                          <p:attrName>style.visibility</p:attrName>
                                        </p:attrNameLst>
                                      </p:cBhvr>
                                      <p:to>
                                        <p:strVal val="visible"/>
                                      </p:to>
                                    </p:set>
                                    <p:animEffect transition="in" filter="wipe(left)">
                                      <p:cBhvr>
                                        <p:cTn id="21" dur="500"/>
                                        <p:tgtEl>
                                          <p:spTgt spid="139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rmAutofit fontScale="90000"/>
          </a:bodyPr>
          <a:lstStyle/>
          <a:p>
            <a:pPr eaLnBrk="1" hangingPunct="1"/>
            <a:r>
              <a:rPr lang="en-US" dirty="0"/>
              <a:t>Shifts in Labor Demand</a:t>
            </a:r>
          </a:p>
        </p:txBody>
      </p:sp>
      <p:sp>
        <p:nvSpPr>
          <p:cNvPr id="141315" name="Rectangle 3"/>
          <p:cNvSpPr>
            <a:spLocks noGrp="1" noChangeArrowheads="1"/>
          </p:cNvSpPr>
          <p:nvPr>
            <p:ph type="body" sz="quarter" idx="12"/>
          </p:nvPr>
        </p:nvSpPr>
        <p:spPr>
          <a:xfrm>
            <a:off x="381000" y="1295400"/>
            <a:ext cx="3886200" cy="5029200"/>
          </a:xfrm>
        </p:spPr>
        <p:txBody>
          <a:bodyPr/>
          <a:lstStyle/>
          <a:p>
            <a:pPr marL="0" indent="0" eaLnBrk="1" hangingPunct="1">
              <a:spcBef>
                <a:spcPct val="50000"/>
              </a:spcBef>
              <a:buFont typeface="Wingdings" pitchFamily="2" charset="2"/>
              <a:buNone/>
            </a:pPr>
            <a:r>
              <a:rPr lang="en-US" sz="2800" dirty="0"/>
              <a:t>Labor demand curve </a:t>
            </a:r>
            <a:br>
              <a:rPr lang="en-US" sz="2800" dirty="0"/>
            </a:br>
            <a:r>
              <a:rPr lang="en-US" sz="2800" dirty="0"/>
              <a:t>= </a:t>
            </a:r>
            <a:r>
              <a:rPr lang="en-US" sz="2800" i="1" dirty="0"/>
              <a:t>VMPL</a:t>
            </a:r>
            <a:r>
              <a:rPr lang="en-US" sz="2800" dirty="0"/>
              <a:t> curve. </a:t>
            </a:r>
          </a:p>
          <a:p>
            <a:pPr marL="0" indent="0" eaLnBrk="1" hangingPunct="1">
              <a:spcBef>
                <a:spcPct val="50000"/>
              </a:spcBef>
              <a:buFont typeface="Wingdings" pitchFamily="2" charset="2"/>
              <a:buNone/>
            </a:pPr>
            <a:r>
              <a:rPr lang="en-US" sz="2800" i="1" dirty="0">
                <a:solidFill>
                  <a:srgbClr val="C00000"/>
                </a:solidFill>
              </a:rPr>
              <a:t>VMPL</a:t>
            </a:r>
            <a:r>
              <a:rPr lang="en-US" sz="2800" dirty="0">
                <a:solidFill>
                  <a:srgbClr val="C00000"/>
                </a:solidFill>
              </a:rPr>
              <a:t> = </a:t>
            </a:r>
            <a:r>
              <a:rPr lang="en-US" sz="2800" i="1" dirty="0">
                <a:solidFill>
                  <a:srgbClr val="C00000"/>
                </a:solidFill>
              </a:rPr>
              <a:t>P</a:t>
            </a:r>
            <a:r>
              <a:rPr lang="en-US" sz="2800" dirty="0">
                <a:solidFill>
                  <a:srgbClr val="C00000"/>
                </a:solidFill>
              </a:rPr>
              <a:t> x </a:t>
            </a:r>
            <a:r>
              <a:rPr lang="en-US" sz="2800" i="1" dirty="0">
                <a:solidFill>
                  <a:srgbClr val="C00000"/>
                </a:solidFill>
              </a:rPr>
              <a:t>MPL</a:t>
            </a:r>
            <a:endParaRPr lang="en-US" sz="2800" dirty="0">
              <a:solidFill>
                <a:srgbClr val="C00000"/>
              </a:solidFill>
            </a:endParaRPr>
          </a:p>
          <a:p>
            <a:pPr marL="0" indent="0" eaLnBrk="1" hangingPunct="1">
              <a:spcBef>
                <a:spcPct val="50000"/>
              </a:spcBef>
              <a:buFont typeface="Wingdings" pitchFamily="2" charset="2"/>
              <a:buNone/>
            </a:pPr>
            <a:r>
              <a:rPr lang="en-US" sz="2800" dirty="0"/>
              <a:t>Anything that increases </a:t>
            </a:r>
            <a:r>
              <a:rPr lang="en-US" sz="2800" i="1" dirty="0">
                <a:solidFill>
                  <a:srgbClr val="C00000"/>
                </a:solidFill>
              </a:rPr>
              <a:t>P</a:t>
            </a:r>
            <a:r>
              <a:rPr lang="en-US" sz="2800" dirty="0"/>
              <a:t> or </a:t>
            </a:r>
            <a:r>
              <a:rPr lang="en-US" sz="2800" i="1" dirty="0">
                <a:solidFill>
                  <a:srgbClr val="C00000"/>
                </a:solidFill>
              </a:rPr>
              <a:t>MPL</a:t>
            </a:r>
            <a:r>
              <a:rPr lang="en-US" sz="2800" dirty="0"/>
              <a:t> at each </a:t>
            </a:r>
            <a:r>
              <a:rPr lang="en-US" sz="2800" i="1" dirty="0"/>
              <a:t>L</a:t>
            </a:r>
            <a:r>
              <a:rPr lang="en-US" sz="2800" dirty="0"/>
              <a:t> </a:t>
            </a:r>
            <a:br>
              <a:rPr lang="en-US" sz="2800" dirty="0"/>
            </a:br>
            <a:r>
              <a:rPr lang="en-US" sz="2800" dirty="0"/>
              <a:t>will increase </a:t>
            </a:r>
            <a:r>
              <a:rPr lang="en-US" sz="2800" i="1" dirty="0"/>
              <a:t>VMPL</a:t>
            </a:r>
            <a:r>
              <a:rPr lang="en-US" sz="2800" dirty="0"/>
              <a:t> and shift the labor demand curve upward. </a:t>
            </a:r>
            <a:endParaRPr lang="en-US" sz="2800" i="1" dirty="0"/>
          </a:p>
        </p:txBody>
      </p:sp>
      <p:sp>
        <p:nvSpPr>
          <p:cNvPr id="7" name="Slide Number Placeholder 6"/>
          <p:cNvSpPr>
            <a:spLocks noGrp="1"/>
          </p:cNvSpPr>
          <p:nvPr>
            <p:ph type="sldNum" sz="quarter" idx="13"/>
          </p:nvPr>
        </p:nvSpPr>
        <p:spPr/>
        <p:txBody>
          <a:bodyPr/>
          <a:lstStyle/>
          <a:p>
            <a:pPr>
              <a:defRPr/>
            </a:pPr>
            <a:fld id="{073C29DC-2178-4274-9150-45F8EBD31C2D}" type="slidenum">
              <a:rPr lang="en-US" smtClean="0"/>
              <a:pPr>
                <a:defRPr/>
              </a:pPr>
              <a:t>17</a:t>
            </a:fld>
            <a:endParaRPr lang="en-US"/>
          </a:p>
        </p:txBody>
      </p:sp>
      <p:sp>
        <p:nvSpPr>
          <p:cNvPr id="6" name="Footer Placeholder 5"/>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5"/>
          <p:cNvGrpSpPr>
            <a:grpSpLocks/>
          </p:cNvGrpSpPr>
          <p:nvPr/>
        </p:nvGrpSpPr>
        <p:grpSpPr bwMode="auto">
          <a:xfrm>
            <a:off x="4538663" y="1468438"/>
            <a:ext cx="4044950" cy="4140200"/>
            <a:chOff x="2544" y="743"/>
            <a:chExt cx="2548" cy="2608"/>
          </a:xfrm>
        </p:grpSpPr>
        <p:grpSp>
          <p:nvGrpSpPr>
            <p:cNvPr id="3" name="Group 6"/>
            <p:cNvGrpSpPr>
              <a:grpSpLocks/>
            </p:cNvGrpSpPr>
            <p:nvPr/>
          </p:nvGrpSpPr>
          <p:grpSpPr bwMode="auto">
            <a:xfrm>
              <a:off x="2697" y="1012"/>
              <a:ext cx="2168" cy="2191"/>
              <a:chOff x="1098" y="1361"/>
              <a:chExt cx="2116" cy="2027"/>
            </a:xfrm>
          </p:grpSpPr>
          <p:sp>
            <p:nvSpPr>
              <p:cNvPr id="19474" name="Line 7"/>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9475" name="Line 8"/>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19472" name="Text Box 9"/>
            <p:cNvSpPr txBox="1">
              <a:spLocks noChangeArrowheads="1"/>
            </p:cNvSpPr>
            <p:nvPr/>
          </p:nvSpPr>
          <p:spPr bwMode="auto">
            <a:xfrm>
              <a:off x="2544" y="743"/>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p>
          </p:txBody>
        </p:sp>
        <p:sp>
          <p:nvSpPr>
            <p:cNvPr id="19473" name="Text Box 10"/>
            <p:cNvSpPr txBox="1">
              <a:spLocks noChangeArrowheads="1"/>
            </p:cNvSpPr>
            <p:nvPr/>
          </p:nvSpPr>
          <p:spPr bwMode="auto">
            <a:xfrm>
              <a:off x="4802" y="3063"/>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p>
          </p:txBody>
        </p:sp>
      </p:grpSp>
      <p:grpSp>
        <p:nvGrpSpPr>
          <p:cNvPr id="4" name="Group 11"/>
          <p:cNvGrpSpPr>
            <a:grpSpLocks/>
          </p:cNvGrpSpPr>
          <p:nvPr/>
        </p:nvGrpSpPr>
        <p:grpSpPr bwMode="auto">
          <a:xfrm>
            <a:off x="5326063" y="2343150"/>
            <a:ext cx="2613025" cy="2727325"/>
            <a:chOff x="2850" y="1233"/>
            <a:chExt cx="1566" cy="1851"/>
          </a:xfrm>
        </p:grpSpPr>
        <p:sp>
          <p:nvSpPr>
            <p:cNvPr id="19469" name="Line 12"/>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9470" name="Text Box 13"/>
            <p:cNvSpPr txBox="1">
              <a:spLocks noChangeArrowheads="1"/>
            </p:cNvSpPr>
            <p:nvPr/>
          </p:nvSpPr>
          <p:spPr bwMode="auto">
            <a:xfrm>
              <a:off x="4072" y="2773"/>
              <a:ext cx="344" cy="311"/>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D</a:t>
              </a:r>
              <a:r>
                <a:rPr lang="en-US" sz="2400" baseline="-25000">
                  <a:latin typeface="Arial"/>
                  <a:cs typeface="Arial"/>
                </a:rPr>
                <a:t>1</a:t>
              </a:r>
            </a:p>
          </p:txBody>
        </p:sp>
      </p:grpSp>
      <p:grpSp>
        <p:nvGrpSpPr>
          <p:cNvPr id="5" name="Group 24"/>
          <p:cNvGrpSpPr>
            <a:grpSpLocks/>
          </p:cNvGrpSpPr>
          <p:nvPr/>
        </p:nvGrpSpPr>
        <p:grpSpPr bwMode="auto">
          <a:xfrm>
            <a:off x="5780088" y="1760538"/>
            <a:ext cx="2463800" cy="2584450"/>
            <a:chOff x="2850" y="1233"/>
            <a:chExt cx="1566" cy="1871"/>
          </a:xfrm>
        </p:grpSpPr>
        <p:sp>
          <p:nvSpPr>
            <p:cNvPr id="19467" name="Line 25"/>
            <p:cNvSpPr>
              <a:spLocks noChangeShapeType="1"/>
            </p:cNvSpPr>
            <p:nvPr/>
          </p:nvSpPr>
          <p:spPr bwMode="auto">
            <a:xfrm>
              <a:off x="2850" y="1233"/>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19468" name="Text Box 26"/>
            <p:cNvSpPr txBox="1">
              <a:spLocks noChangeArrowheads="1"/>
            </p:cNvSpPr>
            <p:nvPr/>
          </p:nvSpPr>
          <p:spPr bwMode="auto">
            <a:xfrm>
              <a:off x="4072" y="2773"/>
              <a:ext cx="344" cy="331"/>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D</a:t>
              </a:r>
              <a:r>
                <a:rPr lang="en-US" sz="2400" baseline="-25000">
                  <a:latin typeface="Arial"/>
                  <a:cs typeface="Arial"/>
                </a:rPr>
                <a:t>2</a:t>
              </a:r>
            </a:p>
          </p:txBody>
        </p:sp>
      </p:grpSp>
      <p:sp>
        <p:nvSpPr>
          <p:cNvPr id="141339" name="Line 27"/>
          <p:cNvSpPr>
            <a:spLocks noChangeShapeType="1"/>
          </p:cNvSpPr>
          <p:nvPr/>
        </p:nvSpPr>
        <p:spPr bwMode="auto">
          <a:xfrm rot="5400000" flipH="1">
            <a:off x="6206331" y="3291682"/>
            <a:ext cx="931863"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19466"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5047526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wipe(left)">
                                      <p:cBhvr>
                                        <p:cTn id="7" dur="500"/>
                                        <p:tgtEl>
                                          <p:spTgt spid="141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wipe(left)">
                                      <p:cBhvr>
                                        <p:cTn id="12" dur="500"/>
                                        <p:tgtEl>
                                          <p:spTgt spid="141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wipe(left)">
                                      <p:cBhvr>
                                        <p:cTn id="17" dur="500"/>
                                        <p:tgtEl>
                                          <p:spTgt spid="141315">
                                            <p:txEl>
                                              <p:pRg st="2" end="2"/>
                                            </p:txEl>
                                          </p:spTgt>
                                        </p:tgtEl>
                                      </p:cBhvr>
                                    </p:animEffect>
                                  </p:childTnLst>
                                </p:cTn>
                              </p:par>
                            </p:childTnLst>
                          </p:cTn>
                        </p:par>
                        <p:par>
                          <p:cTn id="18" fill="hold">
                            <p:stCondLst>
                              <p:cond delay="500"/>
                            </p:stCondLst>
                            <p:childTnLst>
                              <p:par>
                                <p:cTn id="19" presetID="22" presetClass="entr" presetSubtype="4" fill="hold" grpId="0" nodeType="afterEffect">
                                  <p:stCondLst>
                                    <p:cond delay="0"/>
                                  </p:stCondLst>
                                  <p:childTnLst>
                                    <p:set>
                                      <p:cBhvr>
                                        <p:cTn id="20" dur="1" fill="hold">
                                          <p:stCondLst>
                                            <p:cond delay="0"/>
                                          </p:stCondLst>
                                        </p:cTn>
                                        <p:tgtEl>
                                          <p:spTgt spid="141339"/>
                                        </p:tgtEl>
                                        <p:attrNameLst>
                                          <p:attrName>style.visibility</p:attrName>
                                        </p:attrNameLst>
                                      </p:cBhvr>
                                      <p:to>
                                        <p:strVal val="visible"/>
                                      </p:to>
                                    </p:set>
                                    <p:animEffect transition="in" filter="wipe(down)">
                                      <p:cBhvr>
                                        <p:cTn id="21" dur="500"/>
                                        <p:tgtEl>
                                          <p:spTgt spid="141339"/>
                                        </p:tgtEl>
                                      </p:cBhvr>
                                    </p:animEffect>
                                  </p:childTnLst>
                                </p:cTn>
                              </p:par>
                            </p:childTnLst>
                          </p:cTn>
                        </p:par>
                        <p:par>
                          <p:cTn id="22" fill="hold">
                            <p:stCondLst>
                              <p:cond delay="1000"/>
                            </p:stCondLst>
                            <p:childTnLst>
                              <p:par>
                                <p:cTn id="23" presetID="18" presetClass="entr" presetSubtype="6"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strips(downRigh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bldLvl="5"/>
      <p:bldP spid="14133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600" dirty="0"/>
              <a:t>Things that Shift the </a:t>
            </a:r>
            <a:br>
              <a:rPr lang="en-US" sz="3600" dirty="0"/>
            </a:br>
            <a:r>
              <a:rPr lang="en-US" sz="3600" dirty="0"/>
              <a:t>Labor Demand Curve</a:t>
            </a:r>
          </a:p>
        </p:txBody>
      </p:sp>
      <p:sp>
        <p:nvSpPr>
          <p:cNvPr id="3" name="Content Placeholder 2"/>
          <p:cNvSpPr>
            <a:spLocks noGrp="1"/>
          </p:cNvSpPr>
          <p:nvPr>
            <p:ph idx="1"/>
          </p:nvPr>
        </p:nvSpPr>
        <p:spPr/>
        <p:txBody>
          <a:bodyPr/>
          <a:lstStyle/>
          <a:p>
            <a:r>
              <a:rPr lang="en-US" dirty="0"/>
              <a:t>Changes in the output price, P</a:t>
            </a:r>
          </a:p>
          <a:p>
            <a:r>
              <a:rPr lang="en-US" dirty="0"/>
              <a:t>Technological change (affects MPL)</a:t>
            </a:r>
          </a:p>
          <a:p>
            <a:r>
              <a:rPr lang="en-US" dirty="0"/>
              <a:t>The supply of other factors (affects MPL)</a:t>
            </a:r>
          </a:p>
          <a:p>
            <a:pPr lvl="1"/>
            <a:r>
              <a:rPr lang="en-US" dirty="0"/>
              <a:t>Example: </a:t>
            </a:r>
            <a:br>
              <a:rPr lang="en-US" dirty="0"/>
            </a:br>
            <a:r>
              <a:rPr lang="en-US" dirty="0"/>
              <a:t>If firm gets more equipment (capital), </a:t>
            </a:r>
            <a:br>
              <a:rPr lang="en-US" dirty="0"/>
            </a:br>
            <a:r>
              <a:rPr lang="en-US" dirty="0"/>
              <a:t>then workers will be more productive;</a:t>
            </a:r>
            <a:br>
              <a:rPr lang="en-US" dirty="0"/>
            </a:br>
            <a:r>
              <a:rPr lang="en-US" dirty="0"/>
              <a:t>MPL and VMPL rise, labor demand shifts upward.</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639767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Demand &amp; Output Supply</a:t>
            </a:r>
          </a:p>
        </p:txBody>
      </p:sp>
      <p:sp>
        <p:nvSpPr>
          <p:cNvPr id="3" name="Content Placeholder 2"/>
          <p:cNvSpPr>
            <a:spLocks noGrp="1"/>
          </p:cNvSpPr>
          <p:nvPr>
            <p:ph idx="1"/>
          </p:nvPr>
        </p:nvSpPr>
        <p:spPr/>
        <p:txBody>
          <a:bodyPr/>
          <a:lstStyle/>
          <a:p>
            <a:r>
              <a:rPr lang="en-US" dirty="0"/>
              <a:t>Marginal Cost (MC)</a:t>
            </a:r>
          </a:p>
          <a:p>
            <a:pPr lvl="1"/>
            <a:r>
              <a:rPr lang="en-US" dirty="0"/>
              <a:t>Cost of producing an additional unit of output</a:t>
            </a:r>
          </a:p>
          <a:p>
            <a:pPr marL="457200" lvl="1" indent="0">
              <a:buNone/>
            </a:pPr>
            <a:r>
              <a:rPr lang="en-US" dirty="0"/>
              <a:t> MC = ∆TC/∆Q,  where TC = total cost</a:t>
            </a:r>
          </a:p>
          <a:p>
            <a:r>
              <a:rPr lang="en-US" dirty="0"/>
              <a:t>Suppose W = $2500, MPL = 500 bushels</a:t>
            </a:r>
          </a:p>
          <a:p>
            <a:pPr lvl="1"/>
            <a:r>
              <a:rPr lang="en-US" dirty="0"/>
              <a:t>If Farmer Jack hires another worker:</a:t>
            </a:r>
          </a:p>
          <a:p>
            <a:pPr marL="857250" lvl="2" indent="0">
              <a:buNone/>
            </a:pPr>
            <a:r>
              <a:rPr lang="en-US" dirty="0"/>
              <a:t>∆TC = $2500, ∆Q = 500 bushels</a:t>
            </a:r>
          </a:p>
          <a:p>
            <a:pPr marL="857250" lvl="2" indent="0">
              <a:buNone/>
            </a:pPr>
            <a:r>
              <a:rPr lang="en-US" dirty="0"/>
              <a:t>MC = $2500/500 = $5 per bushel</a:t>
            </a:r>
          </a:p>
          <a:p>
            <a:r>
              <a:rPr lang="en-US" dirty="0"/>
              <a:t>In general: </a:t>
            </a:r>
            <a:r>
              <a:rPr lang="en-US" dirty="0">
                <a:solidFill>
                  <a:srgbClr val="C00000"/>
                </a:solidFill>
              </a:rPr>
              <a:t>MC = W / MPL</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866999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 for the answers to these questions:</a:t>
            </a:r>
          </a:p>
        </p:txBody>
      </p:sp>
      <p:sp>
        <p:nvSpPr>
          <p:cNvPr id="3" name="Content Placeholder 2"/>
          <p:cNvSpPr>
            <a:spLocks noGrp="1"/>
          </p:cNvSpPr>
          <p:nvPr>
            <p:ph idx="1"/>
          </p:nvPr>
        </p:nvSpPr>
        <p:spPr>
          <a:xfrm>
            <a:off x="292912" y="1066800"/>
            <a:ext cx="8588375" cy="5410200"/>
          </a:xfrm>
        </p:spPr>
        <p:txBody>
          <a:bodyPr>
            <a:noAutofit/>
          </a:bodyPr>
          <a:lstStyle/>
          <a:p>
            <a:r>
              <a:rPr lang="en-US" sz="3200" dirty="0"/>
              <a:t>What determines a competitive firm’s demand for labor?  </a:t>
            </a:r>
          </a:p>
          <a:p>
            <a:r>
              <a:rPr lang="en-US" sz="3200" dirty="0"/>
              <a:t>How does labor supply depend on the wage?   What other factors affect labor supply?  </a:t>
            </a:r>
          </a:p>
          <a:p>
            <a:r>
              <a:rPr lang="en-US" sz="3200" dirty="0"/>
              <a:t>How do various events affect the equilibrium wage and employment of labor?</a:t>
            </a:r>
          </a:p>
          <a:p>
            <a:r>
              <a:rPr lang="en-US" sz="3200" dirty="0"/>
              <a:t>How are the equilibrium prices and quantities of other inputs determined?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383311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Demand &amp; Output Supply</a:t>
            </a:r>
          </a:p>
        </p:txBody>
      </p:sp>
      <p:sp>
        <p:nvSpPr>
          <p:cNvPr id="3" name="Content Placeholder 2"/>
          <p:cNvSpPr>
            <a:spLocks noGrp="1"/>
          </p:cNvSpPr>
          <p:nvPr>
            <p:ph idx="1"/>
          </p:nvPr>
        </p:nvSpPr>
        <p:spPr/>
        <p:txBody>
          <a:bodyPr/>
          <a:lstStyle/>
          <a:p>
            <a:pPr marL="0" indent="0" algn="ctr">
              <a:buNone/>
            </a:pPr>
            <a:r>
              <a:rPr lang="en-US" dirty="0">
                <a:solidFill>
                  <a:srgbClr val="C00000"/>
                </a:solidFill>
              </a:rPr>
              <a:t>MC = W / MPL</a:t>
            </a:r>
          </a:p>
          <a:p>
            <a:r>
              <a:rPr lang="en-US" dirty="0"/>
              <a:t> To produce additional output</a:t>
            </a:r>
          </a:p>
          <a:p>
            <a:pPr lvl="2"/>
            <a:r>
              <a:rPr lang="en-US" dirty="0"/>
              <a:t>Hire more labor.  </a:t>
            </a:r>
          </a:p>
          <a:p>
            <a:pPr lvl="2"/>
            <a:r>
              <a:rPr lang="en-US" dirty="0"/>
              <a:t>As L rises, MPL falls…</a:t>
            </a:r>
          </a:p>
          <a:p>
            <a:pPr lvl="2"/>
            <a:r>
              <a:rPr lang="en-US" dirty="0"/>
              <a:t>causing W/MPL to rise…</a:t>
            </a:r>
          </a:p>
          <a:p>
            <a:pPr lvl="2"/>
            <a:r>
              <a:rPr lang="en-US" dirty="0"/>
              <a:t>causing MC to rise.</a:t>
            </a:r>
          </a:p>
          <a:p>
            <a:r>
              <a:rPr lang="en-US" dirty="0"/>
              <a:t>Hence:</a:t>
            </a:r>
          </a:p>
          <a:p>
            <a:pPr lvl="2"/>
            <a:r>
              <a:rPr lang="en-US" dirty="0"/>
              <a:t>Diminishing marginal product and increasing marginal cost are two sides </a:t>
            </a:r>
            <a:br>
              <a:rPr lang="en-US" dirty="0"/>
            </a:br>
            <a:r>
              <a:rPr lang="en-US" dirty="0"/>
              <a:t>of the same coin</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4956759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Demand &amp; Output Supply</a:t>
            </a:r>
          </a:p>
        </p:txBody>
      </p:sp>
      <p:sp>
        <p:nvSpPr>
          <p:cNvPr id="3" name="Content Placeholder 2"/>
          <p:cNvSpPr>
            <a:spLocks noGrp="1"/>
          </p:cNvSpPr>
          <p:nvPr>
            <p:ph idx="1"/>
          </p:nvPr>
        </p:nvSpPr>
        <p:spPr/>
        <p:txBody>
          <a:bodyPr/>
          <a:lstStyle/>
          <a:p>
            <a:r>
              <a:rPr lang="en-US" dirty="0"/>
              <a:t>The competitive firm’s rule for demanding labor: P x MPL = W</a:t>
            </a:r>
          </a:p>
          <a:p>
            <a:pPr lvl="1"/>
            <a:r>
              <a:rPr lang="en-US" dirty="0"/>
              <a:t>Divide both sides by MPL: P = W/MPL</a:t>
            </a:r>
          </a:p>
          <a:p>
            <a:pPr lvl="1"/>
            <a:r>
              <a:rPr lang="en-US" dirty="0"/>
              <a:t>Substitute MC = W/MPL from previous slide: 	</a:t>
            </a:r>
            <a:r>
              <a:rPr lang="en-US" dirty="0">
                <a:solidFill>
                  <a:srgbClr val="C00000"/>
                </a:solidFill>
              </a:rPr>
              <a:t>P = MC</a:t>
            </a:r>
          </a:p>
          <a:p>
            <a:pPr lvl="2"/>
            <a:r>
              <a:rPr lang="en-US" dirty="0"/>
              <a:t>This is the competitive firm’s rule for supplying output. </a:t>
            </a:r>
          </a:p>
          <a:p>
            <a:r>
              <a:rPr lang="en-US" dirty="0"/>
              <a:t>Hence</a:t>
            </a:r>
          </a:p>
          <a:p>
            <a:pPr lvl="2"/>
            <a:r>
              <a:rPr lang="en-US" dirty="0"/>
              <a:t>Input demand and output supply are two sides of the same coin.</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1953396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Labor Supply</a:t>
            </a:r>
          </a:p>
        </p:txBody>
      </p:sp>
      <p:sp>
        <p:nvSpPr>
          <p:cNvPr id="3" name="Content Placeholder 2"/>
          <p:cNvSpPr>
            <a:spLocks noGrp="1"/>
          </p:cNvSpPr>
          <p:nvPr>
            <p:ph idx="1"/>
          </p:nvPr>
        </p:nvSpPr>
        <p:spPr/>
        <p:txBody>
          <a:bodyPr/>
          <a:lstStyle/>
          <a:p>
            <a:r>
              <a:rPr lang="en-US" dirty="0"/>
              <a:t>Trade-off between work and leisure: </a:t>
            </a:r>
          </a:p>
          <a:p>
            <a:pPr lvl="1"/>
            <a:r>
              <a:rPr lang="en-US" dirty="0"/>
              <a:t>The more time you spend working, </a:t>
            </a:r>
            <a:br>
              <a:rPr lang="en-US" dirty="0"/>
            </a:br>
            <a:r>
              <a:rPr lang="en-US" dirty="0"/>
              <a:t>the less time you have for leisure.  </a:t>
            </a:r>
          </a:p>
          <a:p>
            <a:r>
              <a:rPr lang="en-US" dirty="0"/>
              <a:t>Wage</a:t>
            </a:r>
          </a:p>
          <a:p>
            <a:pPr lvl="1"/>
            <a:r>
              <a:rPr lang="en-US" dirty="0"/>
              <a:t>Is the opportunity cost of leisure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8546354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normAutofit fontScale="90000"/>
          </a:bodyPr>
          <a:lstStyle/>
          <a:p>
            <a:pPr eaLnBrk="1" hangingPunct="1"/>
            <a:r>
              <a:rPr lang="en-US"/>
              <a:t>The Labor Supply Curve</a:t>
            </a:r>
          </a:p>
        </p:txBody>
      </p:sp>
      <p:sp>
        <p:nvSpPr>
          <p:cNvPr id="25605" name="Rectangle 3"/>
          <p:cNvSpPr>
            <a:spLocks noGrp="1" noChangeArrowheads="1"/>
          </p:cNvSpPr>
          <p:nvPr>
            <p:ph type="body" sz="quarter" idx="12"/>
          </p:nvPr>
        </p:nvSpPr>
        <p:spPr>
          <a:xfrm>
            <a:off x="304800" y="1262064"/>
            <a:ext cx="3365500" cy="4826000"/>
          </a:xfrm>
        </p:spPr>
        <p:txBody>
          <a:bodyPr/>
          <a:lstStyle/>
          <a:p>
            <a:pPr marL="0" indent="0" eaLnBrk="1" hangingPunct="1">
              <a:spcBef>
                <a:spcPct val="50000"/>
              </a:spcBef>
              <a:buFont typeface="Wingdings" pitchFamily="2" charset="2"/>
              <a:buNone/>
            </a:pPr>
            <a:r>
              <a:rPr lang="en-US" sz="2800" dirty="0"/>
              <a:t>An increase in </a:t>
            </a:r>
            <a:r>
              <a:rPr lang="en-US" sz="2800" i="1" dirty="0"/>
              <a:t>W</a:t>
            </a:r>
            <a:r>
              <a:rPr lang="en-US" sz="2800" dirty="0"/>
              <a:t> </a:t>
            </a:r>
            <a:br>
              <a:rPr lang="en-US" sz="2800" dirty="0"/>
            </a:br>
            <a:r>
              <a:rPr lang="en-US" sz="2800" dirty="0"/>
              <a:t>is an increase in the opp. cost of leisure.</a:t>
            </a:r>
          </a:p>
          <a:p>
            <a:pPr marL="0" indent="0" eaLnBrk="1" hangingPunct="1">
              <a:spcBef>
                <a:spcPct val="50000"/>
              </a:spcBef>
              <a:buFont typeface="Wingdings" pitchFamily="2" charset="2"/>
              <a:buNone/>
            </a:pPr>
            <a:r>
              <a:rPr lang="en-US" sz="2800" dirty="0"/>
              <a:t>People respond by taking less leisure and by working more.</a:t>
            </a:r>
            <a:endParaRPr lang="en-US" sz="2800" i="1" dirty="0"/>
          </a:p>
        </p:txBody>
      </p:sp>
      <p:sp>
        <p:nvSpPr>
          <p:cNvPr id="10" name="Slide Number Placeholder 9"/>
          <p:cNvSpPr>
            <a:spLocks noGrp="1"/>
          </p:cNvSpPr>
          <p:nvPr>
            <p:ph type="sldNum" sz="quarter" idx="13"/>
          </p:nvPr>
        </p:nvSpPr>
        <p:spPr/>
        <p:txBody>
          <a:bodyPr/>
          <a:lstStyle/>
          <a:p>
            <a:pPr>
              <a:defRPr/>
            </a:pPr>
            <a:fld id="{073C29DC-2178-4274-9150-45F8EBD31C2D}" type="slidenum">
              <a:rPr lang="en-US" smtClean="0"/>
              <a:pPr>
                <a:defRPr/>
              </a:pPr>
              <a:t>23</a:t>
            </a:fld>
            <a:endParaRPr lang="en-US"/>
          </a:p>
        </p:txBody>
      </p:sp>
      <p:sp>
        <p:nvSpPr>
          <p:cNvPr id="9" name="Footer Placeholder 8"/>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23"/>
          <p:cNvGrpSpPr>
            <a:grpSpLocks/>
          </p:cNvGrpSpPr>
          <p:nvPr/>
        </p:nvGrpSpPr>
        <p:grpSpPr bwMode="auto">
          <a:xfrm>
            <a:off x="4538663" y="1468438"/>
            <a:ext cx="4044950" cy="4140200"/>
            <a:chOff x="2544" y="743"/>
            <a:chExt cx="2548" cy="2608"/>
          </a:xfrm>
        </p:grpSpPr>
        <p:grpSp>
          <p:nvGrpSpPr>
            <p:cNvPr id="3" name="Group 24"/>
            <p:cNvGrpSpPr>
              <a:grpSpLocks/>
            </p:cNvGrpSpPr>
            <p:nvPr/>
          </p:nvGrpSpPr>
          <p:grpSpPr bwMode="auto">
            <a:xfrm>
              <a:off x="2697" y="1012"/>
              <a:ext cx="2168" cy="2191"/>
              <a:chOff x="1098" y="1361"/>
              <a:chExt cx="2116" cy="2027"/>
            </a:xfrm>
          </p:grpSpPr>
          <p:sp>
            <p:nvSpPr>
              <p:cNvPr id="25630" name="Line 25"/>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25631" name="Line 26"/>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5628" name="Text Box 27"/>
            <p:cNvSpPr txBox="1">
              <a:spLocks noChangeArrowheads="1"/>
            </p:cNvSpPr>
            <p:nvPr/>
          </p:nvSpPr>
          <p:spPr bwMode="auto">
            <a:xfrm>
              <a:off x="2544" y="743"/>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p>
          </p:txBody>
        </p:sp>
        <p:sp>
          <p:nvSpPr>
            <p:cNvPr id="25629" name="Text Box 28"/>
            <p:cNvSpPr txBox="1">
              <a:spLocks noChangeArrowheads="1"/>
            </p:cNvSpPr>
            <p:nvPr/>
          </p:nvSpPr>
          <p:spPr bwMode="auto">
            <a:xfrm>
              <a:off x="4802" y="3063"/>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p>
          </p:txBody>
        </p:sp>
      </p:grpSp>
      <p:grpSp>
        <p:nvGrpSpPr>
          <p:cNvPr id="4" name="Group 32"/>
          <p:cNvGrpSpPr>
            <a:grpSpLocks/>
          </p:cNvGrpSpPr>
          <p:nvPr/>
        </p:nvGrpSpPr>
        <p:grpSpPr bwMode="auto">
          <a:xfrm>
            <a:off x="5557838" y="1914525"/>
            <a:ext cx="1933575" cy="2901950"/>
            <a:chOff x="3067" y="1024"/>
            <a:chExt cx="1218" cy="1828"/>
          </a:xfrm>
        </p:grpSpPr>
        <p:sp>
          <p:nvSpPr>
            <p:cNvPr id="25625" name="Line 33"/>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25626" name="Text Box 34"/>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S</a:t>
              </a:r>
              <a:r>
                <a:rPr lang="en-US" sz="2400" baseline="-25000">
                  <a:latin typeface="Arial"/>
                  <a:cs typeface="Arial"/>
                </a:rPr>
                <a:t>1</a:t>
              </a:r>
            </a:p>
          </p:txBody>
        </p:sp>
      </p:grpSp>
      <p:grpSp>
        <p:nvGrpSpPr>
          <p:cNvPr id="5" name="Group 42"/>
          <p:cNvGrpSpPr>
            <a:grpSpLocks/>
          </p:cNvGrpSpPr>
          <p:nvPr/>
        </p:nvGrpSpPr>
        <p:grpSpPr bwMode="auto">
          <a:xfrm>
            <a:off x="4233863" y="3305176"/>
            <a:ext cx="2371725" cy="2498726"/>
            <a:chOff x="2352" y="1900"/>
            <a:chExt cx="1494" cy="1574"/>
          </a:xfrm>
        </p:grpSpPr>
        <p:grpSp>
          <p:nvGrpSpPr>
            <p:cNvPr id="6" name="Group 43"/>
            <p:cNvGrpSpPr>
              <a:grpSpLocks/>
            </p:cNvGrpSpPr>
            <p:nvPr/>
          </p:nvGrpSpPr>
          <p:grpSpPr bwMode="auto">
            <a:xfrm>
              <a:off x="2701" y="2016"/>
              <a:ext cx="991" cy="1188"/>
              <a:chOff x="2757" y="2018"/>
              <a:chExt cx="826" cy="1117"/>
            </a:xfrm>
          </p:grpSpPr>
          <p:sp>
            <p:nvSpPr>
              <p:cNvPr id="25623" name="Line 44"/>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5624" name="Line 45"/>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5620" name="Text Box 46"/>
            <p:cNvSpPr txBox="1">
              <a:spLocks noChangeArrowheads="1"/>
            </p:cNvSpPr>
            <p:nvPr/>
          </p:nvSpPr>
          <p:spPr bwMode="auto">
            <a:xfrm>
              <a:off x="2352" y="190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1</a:t>
              </a:r>
            </a:p>
          </p:txBody>
        </p:sp>
        <p:sp>
          <p:nvSpPr>
            <p:cNvPr id="25621" name="Oval 47"/>
            <p:cNvSpPr>
              <a:spLocks noChangeAspect="1" noChangeArrowheads="1"/>
            </p:cNvSpPr>
            <p:nvPr/>
          </p:nvSpPr>
          <p:spPr bwMode="auto">
            <a:xfrm>
              <a:off x="3648" y="198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5622" name="Text Box 48"/>
            <p:cNvSpPr txBox="1">
              <a:spLocks noChangeArrowheads="1"/>
            </p:cNvSpPr>
            <p:nvPr/>
          </p:nvSpPr>
          <p:spPr bwMode="auto">
            <a:xfrm>
              <a:off x="3538" y="324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1</a:t>
              </a:r>
            </a:p>
          </p:txBody>
        </p:sp>
      </p:grpSp>
      <p:sp>
        <p:nvSpPr>
          <p:cNvPr id="145464" name="Line 56"/>
          <p:cNvSpPr>
            <a:spLocks noChangeShapeType="1"/>
          </p:cNvSpPr>
          <p:nvPr/>
        </p:nvSpPr>
        <p:spPr bwMode="auto">
          <a:xfrm rot="10800000" flipH="1">
            <a:off x="6364288" y="5372100"/>
            <a:ext cx="398462"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145465" name="Line 57"/>
          <p:cNvSpPr>
            <a:spLocks noChangeShapeType="1"/>
          </p:cNvSpPr>
          <p:nvPr/>
        </p:nvSpPr>
        <p:spPr bwMode="auto">
          <a:xfrm rot="5400000" flipH="1">
            <a:off x="4452144" y="3156744"/>
            <a:ext cx="665162"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grpSp>
        <p:nvGrpSpPr>
          <p:cNvPr id="7" name="Group 58"/>
          <p:cNvGrpSpPr>
            <a:grpSpLocks/>
          </p:cNvGrpSpPr>
          <p:nvPr/>
        </p:nvGrpSpPr>
        <p:grpSpPr bwMode="auto">
          <a:xfrm>
            <a:off x="4260850" y="2622550"/>
            <a:ext cx="2778125" cy="3176588"/>
            <a:chOff x="2684" y="1652"/>
            <a:chExt cx="1750" cy="2001"/>
          </a:xfrm>
        </p:grpSpPr>
        <p:grpSp>
          <p:nvGrpSpPr>
            <p:cNvPr id="8" name="Group 59"/>
            <p:cNvGrpSpPr>
              <a:grpSpLocks/>
            </p:cNvGrpSpPr>
            <p:nvPr/>
          </p:nvGrpSpPr>
          <p:grpSpPr bwMode="auto">
            <a:xfrm>
              <a:off x="3016" y="1771"/>
              <a:ext cx="1251" cy="1611"/>
              <a:chOff x="2757" y="2018"/>
              <a:chExt cx="826" cy="1117"/>
            </a:xfrm>
          </p:grpSpPr>
          <p:sp>
            <p:nvSpPr>
              <p:cNvPr id="25617" name="Line 60"/>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5618" name="Line 61"/>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5614" name="Text Box 62"/>
            <p:cNvSpPr txBox="1">
              <a:spLocks noChangeArrowheads="1"/>
            </p:cNvSpPr>
            <p:nvPr/>
          </p:nvSpPr>
          <p:spPr bwMode="auto">
            <a:xfrm>
              <a:off x="2684" y="165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2</a:t>
              </a:r>
            </a:p>
          </p:txBody>
        </p:sp>
        <p:sp>
          <p:nvSpPr>
            <p:cNvPr id="25615" name="Oval 63"/>
            <p:cNvSpPr>
              <a:spLocks noChangeAspect="1" noChangeArrowheads="1"/>
            </p:cNvSpPr>
            <p:nvPr/>
          </p:nvSpPr>
          <p:spPr bwMode="auto">
            <a:xfrm>
              <a:off x="4220" y="1732"/>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5616" name="Text Box 64"/>
            <p:cNvSpPr txBox="1">
              <a:spLocks noChangeArrowheads="1"/>
            </p:cNvSpPr>
            <p:nvPr/>
          </p:nvSpPr>
          <p:spPr bwMode="auto">
            <a:xfrm>
              <a:off x="4126" y="342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2</a:t>
              </a:r>
            </a:p>
          </p:txBody>
        </p:sp>
      </p:grpSp>
      <p:sp>
        <p:nvSpPr>
          <p:cNvPr id="2561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32268541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Effect transition="in" filter="wipe(left)">
                                      <p:cBhvr>
                                        <p:cTn id="7" dur="500"/>
                                        <p:tgtEl>
                                          <p:spTgt spid="2560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605">
                                            <p:txEl>
                                              <p:pRg st="1" end="1"/>
                                            </p:txEl>
                                          </p:spTgt>
                                        </p:tgtEl>
                                        <p:attrNameLst>
                                          <p:attrName>style.visibility</p:attrName>
                                        </p:attrNameLst>
                                      </p:cBhvr>
                                      <p:to>
                                        <p:strVal val="visible"/>
                                      </p:to>
                                    </p:set>
                                    <p:animEffect transition="in" filter="wipe(left)">
                                      <p:cBhvr>
                                        <p:cTn id="12" dur="500"/>
                                        <p:tgtEl>
                                          <p:spTgt spid="2560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5465"/>
                                        </p:tgtEl>
                                        <p:attrNameLst>
                                          <p:attrName>style.visibility</p:attrName>
                                        </p:attrNameLst>
                                      </p:cBhvr>
                                      <p:to>
                                        <p:strVal val="visible"/>
                                      </p:to>
                                    </p:set>
                                    <p:animEffect transition="in" filter="wipe(down)">
                                      <p:cBhvr>
                                        <p:cTn id="17" dur="500"/>
                                        <p:tgtEl>
                                          <p:spTgt spid="145465"/>
                                        </p:tgtEl>
                                      </p:cBhvr>
                                    </p:animEffect>
                                  </p:childTnLst>
                                </p:cTn>
                              </p:par>
                            </p:childTnLst>
                          </p:cTn>
                        </p:par>
                        <p:par>
                          <p:cTn id="18" fill="hold">
                            <p:stCondLst>
                              <p:cond delay="500"/>
                            </p:stCondLst>
                            <p:childTnLst>
                              <p:par>
                                <p:cTn id="19" presetID="18" presetClass="entr" presetSubtype="6"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Right)">
                                      <p:cBhvr>
                                        <p:cTn id="21" dur="500"/>
                                        <p:tgtEl>
                                          <p:spTgt spid="7"/>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45464"/>
                                        </p:tgtEl>
                                        <p:attrNameLst>
                                          <p:attrName>style.visibility</p:attrName>
                                        </p:attrNameLst>
                                      </p:cBhvr>
                                      <p:to>
                                        <p:strVal val="visible"/>
                                      </p:to>
                                    </p:set>
                                    <p:animEffect transition="in" filter="wipe(left)">
                                      <p:cBhvr>
                                        <p:cTn id="24" dur="500"/>
                                        <p:tgtEl>
                                          <p:spTgt spid="145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uild="p" bldLvl="4"/>
      <p:bldP spid="145464" grpId="0" animBg="1"/>
      <p:bldP spid="1454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500" dirty="0"/>
              <a:t>Things that Shift the </a:t>
            </a:r>
            <a:br>
              <a:rPr lang="en-US" sz="3500" dirty="0"/>
            </a:br>
            <a:r>
              <a:rPr lang="en-US" sz="3500" dirty="0"/>
              <a:t>Labor Supply Curve</a:t>
            </a:r>
          </a:p>
        </p:txBody>
      </p:sp>
      <p:sp>
        <p:nvSpPr>
          <p:cNvPr id="3" name="Content Placeholder 2"/>
          <p:cNvSpPr>
            <a:spLocks noGrp="1"/>
          </p:cNvSpPr>
          <p:nvPr>
            <p:ph idx="1"/>
          </p:nvPr>
        </p:nvSpPr>
        <p:spPr/>
        <p:txBody>
          <a:bodyPr/>
          <a:lstStyle/>
          <a:p>
            <a:r>
              <a:rPr lang="en-US" dirty="0"/>
              <a:t>Changes in tastes or attitudes regarding the labor–leisure trade-off</a:t>
            </a:r>
          </a:p>
          <a:p>
            <a:r>
              <a:rPr lang="en-US" dirty="0"/>
              <a:t>Changes in alternative opportunities </a:t>
            </a:r>
          </a:p>
          <a:p>
            <a:r>
              <a:rPr lang="en-US" dirty="0"/>
              <a:t>Immigration</a:t>
            </a:r>
          </a:p>
          <a:p>
            <a:pPr lvl="1"/>
            <a:r>
              <a:rPr lang="en-US" dirty="0"/>
              <a:t>Movement of workers from region to region, or country to country</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29298761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normAutofit fontScale="90000"/>
          </a:bodyPr>
          <a:lstStyle/>
          <a:p>
            <a:pPr eaLnBrk="1" hangingPunct="1"/>
            <a:r>
              <a:rPr lang="en-US" dirty="0"/>
              <a:t>Equilibrium in the Labor Market</a:t>
            </a:r>
          </a:p>
        </p:txBody>
      </p:sp>
      <p:sp>
        <p:nvSpPr>
          <p:cNvPr id="27653" name="Rectangle 3"/>
          <p:cNvSpPr>
            <a:spLocks noGrp="1" noChangeArrowheads="1"/>
          </p:cNvSpPr>
          <p:nvPr>
            <p:ph type="body" sz="quarter" idx="12"/>
          </p:nvPr>
        </p:nvSpPr>
        <p:spPr>
          <a:xfrm>
            <a:off x="444500" y="1270000"/>
            <a:ext cx="3365500" cy="4826000"/>
          </a:xfrm>
        </p:spPr>
        <p:txBody>
          <a:bodyPr/>
          <a:lstStyle/>
          <a:p>
            <a:pPr marL="0" indent="0" eaLnBrk="1" hangingPunct="1">
              <a:spcBef>
                <a:spcPct val="50000"/>
              </a:spcBef>
              <a:buFont typeface="Wingdings" pitchFamily="2" charset="2"/>
              <a:buNone/>
            </a:pPr>
            <a:r>
              <a:rPr lang="en-US" sz="2800" dirty="0"/>
              <a:t>The wage adjusts to balance supply and demand for labor.</a:t>
            </a:r>
          </a:p>
          <a:p>
            <a:pPr marL="0" indent="0" eaLnBrk="1" hangingPunct="1">
              <a:spcBef>
                <a:spcPct val="50000"/>
              </a:spcBef>
              <a:buFont typeface="Wingdings" pitchFamily="2" charset="2"/>
              <a:buNone/>
            </a:pPr>
            <a:r>
              <a:rPr lang="en-US" sz="2800" dirty="0"/>
              <a:t>The wage always equals </a:t>
            </a:r>
            <a:r>
              <a:rPr lang="en-US" sz="2800" i="1" dirty="0"/>
              <a:t>VMPL</a:t>
            </a:r>
            <a:r>
              <a:rPr lang="en-US" sz="2800" dirty="0"/>
              <a:t>.  </a:t>
            </a:r>
          </a:p>
          <a:p>
            <a:pPr marL="0" indent="0" eaLnBrk="1" hangingPunct="1">
              <a:spcBef>
                <a:spcPct val="50000"/>
              </a:spcBef>
              <a:buFont typeface="Wingdings" pitchFamily="2" charset="2"/>
              <a:buNone/>
            </a:pPr>
            <a:endParaRPr lang="en-US" sz="2800" i="1" dirty="0"/>
          </a:p>
        </p:txBody>
      </p:sp>
      <p:sp>
        <p:nvSpPr>
          <p:cNvPr id="9" name="Slide Number Placeholder 8"/>
          <p:cNvSpPr>
            <a:spLocks noGrp="1"/>
          </p:cNvSpPr>
          <p:nvPr>
            <p:ph type="sldNum" sz="quarter" idx="13"/>
          </p:nvPr>
        </p:nvSpPr>
        <p:spPr/>
        <p:txBody>
          <a:bodyPr/>
          <a:lstStyle/>
          <a:p>
            <a:pPr>
              <a:defRPr/>
            </a:pPr>
            <a:fld id="{073C29DC-2178-4274-9150-45F8EBD31C2D}" type="slidenum">
              <a:rPr lang="en-US" smtClean="0"/>
              <a:pPr>
                <a:defRPr/>
              </a:pPr>
              <a:t>25</a:t>
            </a:fld>
            <a:endParaRPr lang="en-US"/>
          </a:p>
        </p:txBody>
      </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35"/>
          <p:cNvGrpSpPr>
            <a:grpSpLocks/>
          </p:cNvGrpSpPr>
          <p:nvPr/>
        </p:nvGrpSpPr>
        <p:grpSpPr bwMode="auto">
          <a:xfrm>
            <a:off x="4538663" y="1468438"/>
            <a:ext cx="4044950" cy="4140200"/>
            <a:chOff x="2544" y="743"/>
            <a:chExt cx="2548" cy="2608"/>
          </a:xfrm>
        </p:grpSpPr>
        <p:grpSp>
          <p:nvGrpSpPr>
            <p:cNvPr id="3" name="Group 36"/>
            <p:cNvGrpSpPr>
              <a:grpSpLocks/>
            </p:cNvGrpSpPr>
            <p:nvPr/>
          </p:nvGrpSpPr>
          <p:grpSpPr bwMode="auto">
            <a:xfrm>
              <a:off x="2697" y="1012"/>
              <a:ext cx="2168" cy="2191"/>
              <a:chOff x="1098" y="1361"/>
              <a:chExt cx="2116" cy="2027"/>
            </a:xfrm>
          </p:grpSpPr>
          <p:sp>
            <p:nvSpPr>
              <p:cNvPr id="27672" name="Line 37"/>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27673" name="Line 38"/>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27670" name="Text Box 39"/>
            <p:cNvSpPr txBox="1">
              <a:spLocks noChangeArrowheads="1"/>
            </p:cNvSpPr>
            <p:nvPr/>
          </p:nvSpPr>
          <p:spPr bwMode="auto">
            <a:xfrm>
              <a:off x="2544" y="743"/>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p>
          </p:txBody>
        </p:sp>
        <p:sp>
          <p:nvSpPr>
            <p:cNvPr id="27671" name="Text Box 40"/>
            <p:cNvSpPr txBox="1">
              <a:spLocks noChangeArrowheads="1"/>
            </p:cNvSpPr>
            <p:nvPr/>
          </p:nvSpPr>
          <p:spPr bwMode="auto">
            <a:xfrm>
              <a:off x="4802" y="3063"/>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p>
          </p:txBody>
        </p:sp>
      </p:grpSp>
      <p:grpSp>
        <p:nvGrpSpPr>
          <p:cNvPr id="4" name="Group 41"/>
          <p:cNvGrpSpPr>
            <a:grpSpLocks/>
          </p:cNvGrpSpPr>
          <p:nvPr/>
        </p:nvGrpSpPr>
        <p:grpSpPr bwMode="auto">
          <a:xfrm>
            <a:off x="5326063" y="2343150"/>
            <a:ext cx="2613025" cy="2727325"/>
            <a:chOff x="2850" y="1233"/>
            <a:chExt cx="1566" cy="1851"/>
          </a:xfrm>
        </p:grpSpPr>
        <p:sp>
          <p:nvSpPr>
            <p:cNvPr id="27667" name="Line 42"/>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27668" name="Text Box 43"/>
            <p:cNvSpPr txBox="1">
              <a:spLocks noChangeArrowheads="1"/>
            </p:cNvSpPr>
            <p:nvPr/>
          </p:nvSpPr>
          <p:spPr bwMode="auto">
            <a:xfrm>
              <a:off x="4072" y="2773"/>
              <a:ext cx="344" cy="311"/>
            </a:xfrm>
            <a:prstGeom prst="rect">
              <a:avLst/>
            </a:prstGeom>
            <a:noFill/>
            <a:ln w="9525">
              <a:noFill/>
              <a:miter lim="800000"/>
              <a:headEnd/>
              <a:tailEnd/>
            </a:ln>
          </p:spPr>
          <p:txBody>
            <a:bodyPr>
              <a:spAutoFit/>
            </a:bodyPr>
            <a:lstStyle/>
            <a:p>
              <a:pPr>
                <a:spcBef>
                  <a:spcPct val="50000"/>
                </a:spcBef>
              </a:pPr>
              <a:r>
                <a:rPr lang="en-US" sz="2400" i="1">
                  <a:latin typeface="Arial"/>
                  <a:cs typeface="Arial"/>
                </a:rPr>
                <a:t>D</a:t>
              </a:r>
              <a:endParaRPr lang="en-US" sz="2400" baseline="-25000">
                <a:latin typeface="Arial"/>
                <a:cs typeface="Arial"/>
              </a:endParaRPr>
            </a:p>
          </p:txBody>
        </p:sp>
      </p:grpSp>
      <p:grpSp>
        <p:nvGrpSpPr>
          <p:cNvPr id="5" name="Group 54"/>
          <p:cNvGrpSpPr>
            <a:grpSpLocks/>
          </p:cNvGrpSpPr>
          <p:nvPr/>
        </p:nvGrpSpPr>
        <p:grpSpPr bwMode="auto">
          <a:xfrm>
            <a:off x="5557838" y="1914525"/>
            <a:ext cx="1774825" cy="2901950"/>
            <a:chOff x="3501" y="1206"/>
            <a:chExt cx="1118" cy="1828"/>
          </a:xfrm>
        </p:grpSpPr>
        <p:sp>
          <p:nvSpPr>
            <p:cNvPr id="27665" name="Line 45"/>
            <p:cNvSpPr>
              <a:spLocks noChangeShapeType="1"/>
            </p:cNvSpPr>
            <p:nvPr/>
          </p:nvSpPr>
          <p:spPr bwMode="auto">
            <a:xfrm flipV="1">
              <a:off x="3501" y="1460"/>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27666" name="Text Box 46"/>
            <p:cNvSpPr txBox="1">
              <a:spLocks noChangeArrowheads="1"/>
            </p:cNvSpPr>
            <p:nvPr/>
          </p:nvSpPr>
          <p:spPr bwMode="auto">
            <a:xfrm>
              <a:off x="4375" y="1206"/>
              <a:ext cx="244"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S</a:t>
              </a:r>
              <a:endParaRPr lang="en-US" sz="2400" baseline="-25000">
                <a:latin typeface="Arial"/>
                <a:cs typeface="Arial"/>
              </a:endParaRPr>
            </a:p>
          </p:txBody>
        </p:sp>
      </p:grpSp>
      <p:grpSp>
        <p:nvGrpSpPr>
          <p:cNvPr id="6" name="Group 47"/>
          <p:cNvGrpSpPr>
            <a:grpSpLocks/>
          </p:cNvGrpSpPr>
          <p:nvPr/>
        </p:nvGrpSpPr>
        <p:grpSpPr bwMode="auto">
          <a:xfrm>
            <a:off x="4233863" y="3305176"/>
            <a:ext cx="2371725" cy="2498726"/>
            <a:chOff x="2352" y="1900"/>
            <a:chExt cx="1494" cy="1574"/>
          </a:xfrm>
        </p:grpSpPr>
        <p:grpSp>
          <p:nvGrpSpPr>
            <p:cNvPr id="7" name="Group 48"/>
            <p:cNvGrpSpPr>
              <a:grpSpLocks/>
            </p:cNvGrpSpPr>
            <p:nvPr/>
          </p:nvGrpSpPr>
          <p:grpSpPr bwMode="auto">
            <a:xfrm>
              <a:off x="2701" y="2016"/>
              <a:ext cx="991" cy="1188"/>
              <a:chOff x="2757" y="2018"/>
              <a:chExt cx="826" cy="1117"/>
            </a:xfrm>
          </p:grpSpPr>
          <p:sp>
            <p:nvSpPr>
              <p:cNvPr id="27663" name="Line 49"/>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7664" name="Line 50"/>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7660" name="Text Box 51"/>
            <p:cNvSpPr txBox="1">
              <a:spLocks noChangeArrowheads="1"/>
            </p:cNvSpPr>
            <p:nvPr/>
          </p:nvSpPr>
          <p:spPr bwMode="auto">
            <a:xfrm>
              <a:off x="2352" y="190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1</a:t>
              </a:r>
            </a:p>
          </p:txBody>
        </p:sp>
        <p:sp>
          <p:nvSpPr>
            <p:cNvPr id="27661" name="Oval 52"/>
            <p:cNvSpPr>
              <a:spLocks noChangeAspect="1" noChangeArrowheads="1"/>
            </p:cNvSpPr>
            <p:nvPr/>
          </p:nvSpPr>
          <p:spPr bwMode="auto">
            <a:xfrm>
              <a:off x="3648" y="198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7662" name="Text Box 53"/>
            <p:cNvSpPr txBox="1">
              <a:spLocks noChangeArrowheads="1"/>
            </p:cNvSpPr>
            <p:nvPr/>
          </p:nvSpPr>
          <p:spPr bwMode="auto">
            <a:xfrm>
              <a:off x="3538" y="324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1</a:t>
              </a:r>
            </a:p>
          </p:txBody>
        </p:sp>
      </p:grpSp>
      <p:sp>
        <p:nvSpPr>
          <p:cNvPr id="2765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53591334"/>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Effect transition="in" filter="wipe(left)">
                                      <p:cBhvr>
                                        <p:cTn id="7" dur="500"/>
                                        <p:tgtEl>
                                          <p:spTgt spid="2765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653">
                                            <p:txEl>
                                              <p:pRg st="1" end="1"/>
                                            </p:txEl>
                                          </p:spTgt>
                                        </p:tgtEl>
                                        <p:attrNameLst>
                                          <p:attrName>style.visibility</p:attrName>
                                        </p:attrNameLst>
                                      </p:cBhvr>
                                      <p:to>
                                        <p:strVal val="visible"/>
                                      </p:to>
                                    </p:set>
                                    <p:animEffect transition="in" filter="wipe(left)">
                                      <p:cBhvr>
                                        <p:cTn id="11" dur="500"/>
                                        <p:tgtEl>
                                          <p:spTgt spid="2765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uiExpand="1" build="p" bldLvl="4"/>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26</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Immigration</a:t>
            </a:r>
          </a:p>
        </p:txBody>
      </p:sp>
      <p:sp>
        <p:nvSpPr>
          <p:cNvPr id="6" name="Text Placeholder 5"/>
          <p:cNvSpPr>
            <a:spLocks noGrp="1"/>
          </p:cNvSpPr>
          <p:nvPr>
            <p:ph type="body" sz="quarter" idx="14"/>
          </p:nvPr>
        </p:nvSpPr>
        <p:spPr>
          <a:xfrm>
            <a:off x="533400" y="1219200"/>
            <a:ext cx="8077200" cy="2286000"/>
          </a:xfrm>
        </p:spPr>
        <p:txBody>
          <a:bodyPr/>
          <a:lstStyle/>
          <a:p>
            <a:r>
              <a:rPr lang="en-US" dirty="0"/>
              <a:t>“The average US citizen would be better off if a larger number of low-skilled foreign workers were legally allowed to enter the US each year.”</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8" y="3450021"/>
            <a:ext cx="4772025" cy="264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168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left)">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15400" cy="661061"/>
          </a:xfrm>
        </p:spPr>
        <p:txBody>
          <a:bodyPr/>
          <a:lstStyle/>
          <a:p>
            <a:r>
              <a:rPr lang="en-US" sz="2800" dirty="0">
                <a:solidFill>
                  <a:schemeClr val="accent6">
                    <a:lumMod val="50000"/>
                  </a:schemeClr>
                </a:solidFill>
              </a:rPr>
              <a:t>Active Learning 2	</a:t>
            </a:r>
            <a:r>
              <a:rPr lang="en-US" sz="2800" dirty="0">
                <a:solidFill>
                  <a:srgbClr val="AE1221"/>
                </a:solidFill>
              </a:rPr>
              <a:t>Changes in labor-market equilibrium</a:t>
            </a:r>
            <a:endParaRPr lang="en-US" sz="2800" dirty="0"/>
          </a:p>
        </p:txBody>
      </p:sp>
      <p:sp>
        <p:nvSpPr>
          <p:cNvPr id="3" name="Content Placeholder 2"/>
          <p:cNvSpPr>
            <a:spLocks noGrp="1"/>
          </p:cNvSpPr>
          <p:nvPr>
            <p:ph idx="1"/>
          </p:nvPr>
        </p:nvSpPr>
        <p:spPr/>
        <p:txBody>
          <a:bodyPr>
            <a:normAutofit/>
          </a:bodyPr>
          <a:lstStyle/>
          <a:p>
            <a:pPr marL="0" indent="0">
              <a:buNone/>
            </a:pPr>
            <a:r>
              <a:rPr lang="en-US" dirty="0">
                <a:solidFill>
                  <a:schemeClr val="accent6">
                    <a:lumMod val="50000"/>
                  </a:schemeClr>
                </a:solidFill>
              </a:rPr>
              <a:t>In each of the following scenarios, use a diagram of the market for (domestic) auto workers to find the effects on their wage and employment.</a:t>
            </a:r>
          </a:p>
          <a:p>
            <a:pPr marL="514350" indent="-514350">
              <a:buClr>
                <a:srgbClr val="C00000"/>
              </a:buClr>
              <a:buFont typeface="+mj-lt"/>
              <a:buAutoNum type="alphaUcPeriod"/>
            </a:pPr>
            <a:r>
              <a:rPr lang="en-US" dirty="0"/>
              <a:t>Baby boomers who worked in the auto industry retire.</a:t>
            </a:r>
          </a:p>
          <a:p>
            <a:pPr marL="514350" indent="-514350">
              <a:buClr>
                <a:srgbClr val="C00000"/>
              </a:buClr>
              <a:buFont typeface="+mj-lt"/>
              <a:buAutoNum type="alphaUcPeriod"/>
            </a:pPr>
            <a:r>
              <a:rPr lang="en-US" dirty="0"/>
              <a:t>Car buyers’ preferences shift toward imported autos.</a:t>
            </a:r>
          </a:p>
          <a:p>
            <a:pPr marL="514350" indent="-514350">
              <a:buClr>
                <a:srgbClr val="C00000"/>
              </a:buClr>
              <a:buFont typeface="+mj-lt"/>
              <a:buAutoNum type="alphaUcPeriod"/>
            </a:pPr>
            <a:r>
              <a:rPr lang="en-US" dirty="0"/>
              <a:t>Technological progress boosts productivity in the auto manufacturing industry.</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178174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a:solidFill>
                  <a:srgbClr val="AE1221"/>
                </a:solidFill>
              </a:rPr>
              <a:t>Answers to A</a:t>
            </a:r>
            <a:endParaRPr lang="en-US" dirty="0"/>
          </a:p>
        </p:txBody>
      </p:sp>
      <p:sp>
        <p:nvSpPr>
          <p:cNvPr id="3" name="Content Placeholder 2"/>
          <p:cNvSpPr>
            <a:spLocks noGrp="1"/>
          </p:cNvSpPr>
          <p:nvPr>
            <p:ph idx="1"/>
          </p:nvPr>
        </p:nvSpPr>
        <p:spPr>
          <a:xfrm>
            <a:off x="347241" y="914400"/>
            <a:ext cx="3386559" cy="5534025"/>
          </a:xfrm>
        </p:spPr>
        <p:txBody>
          <a:bodyPr/>
          <a:lstStyle/>
          <a:p>
            <a:pPr marL="0" indent="0">
              <a:buNone/>
            </a:pPr>
            <a:r>
              <a:rPr lang="en-US" dirty="0"/>
              <a:t>The retirement of baby boomer auto workers shifts supply leftward.</a:t>
            </a:r>
          </a:p>
          <a:p>
            <a:r>
              <a:rPr lang="en-US" dirty="0">
                <a:solidFill>
                  <a:schemeClr val="accent6">
                    <a:lumMod val="50000"/>
                  </a:schemeClr>
                </a:solidFill>
              </a:rPr>
              <a:t>W rises, L falls.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29"/>
          <p:cNvGrpSpPr>
            <a:grpSpLocks/>
          </p:cNvGrpSpPr>
          <p:nvPr/>
        </p:nvGrpSpPr>
        <p:grpSpPr bwMode="auto">
          <a:xfrm>
            <a:off x="4538663" y="1374775"/>
            <a:ext cx="4044950" cy="4140200"/>
            <a:chOff x="2544" y="743"/>
            <a:chExt cx="2548" cy="2608"/>
          </a:xfrm>
        </p:grpSpPr>
        <p:grpSp>
          <p:nvGrpSpPr>
            <p:cNvPr id="7" name="Group 30"/>
            <p:cNvGrpSpPr>
              <a:grpSpLocks/>
            </p:cNvGrpSpPr>
            <p:nvPr/>
          </p:nvGrpSpPr>
          <p:grpSpPr bwMode="auto">
            <a:xfrm>
              <a:off x="2697" y="1012"/>
              <a:ext cx="2168" cy="2191"/>
              <a:chOff x="1098" y="1361"/>
              <a:chExt cx="2116" cy="2027"/>
            </a:xfrm>
          </p:grpSpPr>
          <p:sp>
            <p:nvSpPr>
              <p:cNvPr id="10" name="Line 31"/>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32"/>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33"/>
            <p:cNvSpPr txBox="1">
              <a:spLocks noChangeArrowheads="1"/>
            </p:cNvSpPr>
            <p:nvPr/>
          </p:nvSpPr>
          <p:spPr bwMode="auto">
            <a:xfrm>
              <a:off x="2544" y="743"/>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p>
          </p:txBody>
        </p:sp>
        <p:sp>
          <p:nvSpPr>
            <p:cNvPr id="9" name="Text Box 34"/>
            <p:cNvSpPr txBox="1">
              <a:spLocks noChangeArrowheads="1"/>
            </p:cNvSpPr>
            <p:nvPr/>
          </p:nvSpPr>
          <p:spPr bwMode="auto">
            <a:xfrm>
              <a:off x="4802" y="3063"/>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p>
          </p:txBody>
        </p:sp>
      </p:grpSp>
      <p:grpSp>
        <p:nvGrpSpPr>
          <p:cNvPr id="12" name="Group 35"/>
          <p:cNvGrpSpPr>
            <a:grpSpLocks/>
          </p:cNvGrpSpPr>
          <p:nvPr/>
        </p:nvGrpSpPr>
        <p:grpSpPr bwMode="auto">
          <a:xfrm>
            <a:off x="5326063" y="2249488"/>
            <a:ext cx="2613025" cy="2727325"/>
            <a:chOff x="2850" y="1233"/>
            <a:chExt cx="1566" cy="1851"/>
          </a:xfrm>
        </p:grpSpPr>
        <p:sp>
          <p:nvSpPr>
            <p:cNvPr id="13" name="Line 36"/>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37"/>
            <p:cNvSpPr txBox="1">
              <a:spLocks noChangeArrowheads="1"/>
            </p:cNvSpPr>
            <p:nvPr/>
          </p:nvSpPr>
          <p:spPr bwMode="auto">
            <a:xfrm>
              <a:off x="4072" y="2773"/>
              <a:ext cx="344" cy="311"/>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D</a:t>
              </a:r>
              <a:r>
                <a:rPr lang="en-US" sz="2400" baseline="-25000">
                  <a:latin typeface="Arial"/>
                  <a:cs typeface="Arial"/>
                </a:rPr>
                <a:t>1</a:t>
              </a:r>
            </a:p>
          </p:txBody>
        </p:sp>
      </p:grpSp>
      <p:grpSp>
        <p:nvGrpSpPr>
          <p:cNvPr id="15" name="Group 38"/>
          <p:cNvGrpSpPr>
            <a:grpSpLocks/>
          </p:cNvGrpSpPr>
          <p:nvPr/>
        </p:nvGrpSpPr>
        <p:grpSpPr bwMode="auto">
          <a:xfrm>
            <a:off x="5557838" y="1820863"/>
            <a:ext cx="1933575" cy="2901950"/>
            <a:chOff x="3067" y="1024"/>
            <a:chExt cx="1218" cy="1828"/>
          </a:xfrm>
        </p:grpSpPr>
        <p:sp>
          <p:nvSpPr>
            <p:cNvPr id="16" name="Line 39"/>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40"/>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S</a:t>
              </a:r>
              <a:r>
                <a:rPr lang="en-US" sz="2400" baseline="-25000">
                  <a:latin typeface="Arial"/>
                  <a:cs typeface="Arial"/>
                </a:rPr>
                <a:t>1</a:t>
              </a:r>
            </a:p>
          </p:txBody>
        </p:sp>
      </p:grpSp>
      <p:grpSp>
        <p:nvGrpSpPr>
          <p:cNvPr id="18" name="Group 41"/>
          <p:cNvGrpSpPr>
            <a:grpSpLocks/>
          </p:cNvGrpSpPr>
          <p:nvPr/>
        </p:nvGrpSpPr>
        <p:grpSpPr bwMode="auto">
          <a:xfrm>
            <a:off x="4233863" y="3211512"/>
            <a:ext cx="2371725" cy="2498724"/>
            <a:chOff x="2352" y="1900"/>
            <a:chExt cx="1494" cy="1574"/>
          </a:xfrm>
        </p:grpSpPr>
        <p:grpSp>
          <p:nvGrpSpPr>
            <p:cNvPr id="19" name="Group 42"/>
            <p:cNvGrpSpPr>
              <a:grpSpLocks/>
            </p:cNvGrpSpPr>
            <p:nvPr/>
          </p:nvGrpSpPr>
          <p:grpSpPr bwMode="auto">
            <a:xfrm>
              <a:off x="2701" y="2016"/>
              <a:ext cx="991" cy="1188"/>
              <a:chOff x="2757" y="2018"/>
              <a:chExt cx="826" cy="1117"/>
            </a:xfrm>
          </p:grpSpPr>
          <p:sp>
            <p:nvSpPr>
              <p:cNvPr id="23" name="Line 43"/>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4" name="Line 44"/>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0" name="Text Box 45"/>
            <p:cNvSpPr txBox="1">
              <a:spLocks noChangeArrowheads="1"/>
            </p:cNvSpPr>
            <p:nvPr/>
          </p:nvSpPr>
          <p:spPr bwMode="auto">
            <a:xfrm>
              <a:off x="2352" y="190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1</a:t>
              </a:r>
            </a:p>
          </p:txBody>
        </p:sp>
        <p:sp>
          <p:nvSpPr>
            <p:cNvPr id="21" name="Oval 46"/>
            <p:cNvSpPr>
              <a:spLocks noChangeAspect="1" noChangeArrowheads="1"/>
            </p:cNvSpPr>
            <p:nvPr/>
          </p:nvSpPr>
          <p:spPr bwMode="auto">
            <a:xfrm>
              <a:off x="3648" y="198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2" name="Text Box 47"/>
            <p:cNvSpPr txBox="1">
              <a:spLocks noChangeArrowheads="1"/>
            </p:cNvSpPr>
            <p:nvPr/>
          </p:nvSpPr>
          <p:spPr bwMode="auto">
            <a:xfrm>
              <a:off x="3538" y="324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1</a:t>
              </a:r>
            </a:p>
          </p:txBody>
        </p:sp>
      </p:grpSp>
      <p:grpSp>
        <p:nvGrpSpPr>
          <p:cNvPr id="25" name="Group 48"/>
          <p:cNvGrpSpPr>
            <a:grpSpLocks/>
          </p:cNvGrpSpPr>
          <p:nvPr/>
        </p:nvGrpSpPr>
        <p:grpSpPr bwMode="auto">
          <a:xfrm>
            <a:off x="4921250" y="1546225"/>
            <a:ext cx="1933575" cy="2901950"/>
            <a:chOff x="3067" y="1024"/>
            <a:chExt cx="1218" cy="1828"/>
          </a:xfrm>
        </p:grpSpPr>
        <p:sp>
          <p:nvSpPr>
            <p:cNvPr id="26" name="Line 49"/>
            <p:cNvSpPr>
              <a:spLocks noChangeShapeType="1"/>
            </p:cNvSpPr>
            <p:nvPr/>
          </p:nvSpPr>
          <p:spPr bwMode="auto">
            <a:xfrm flipV="1">
              <a:off x="3067" y="1278"/>
              <a:ext cx="949" cy="1574"/>
            </a:xfrm>
            <a:prstGeom prst="line">
              <a:avLst/>
            </a:prstGeom>
            <a:noFill/>
            <a:ln w="38100">
              <a:solidFill>
                <a:srgbClr val="FF0000"/>
              </a:solidFill>
              <a:round/>
              <a:headEnd/>
              <a:tailEnd/>
            </a:ln>
          </p:spPr>
          <p:txBody>
            <a:bodyPr/>
            <a:lstStyle/>
            <a:p>
              <a:endParaRPr lang="en-US">
                <a:latin typeface="Arial"/>
                <a:cs typeface="Arial"/>
              </a:endParaRPr>
            </a:p>
          </p:txBody>
        </p:sp>
        <p:sp>
          <p:nvSpPr>
            <p:cNvPr id="27" name="Text Box 50"/>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S</a:t>
              </a:r>
              <a:r>
                <a:rPr lang="en-US" sz="2400" baseline="-25000">
                  <a:latin typeface="Arial"/>
                  <a:cs typeface="Arial"/>
                </a:rPr>
                <a:t>2</a:t>
              </a:r>
            </a:p>
          </p:txBody>
        </p:sp>
      </p:grpSp>
      <p:grpSp>
        <p:nvGrpSpPr>
          <p:cNvPr id="28" name="Group 58"/>
          <p:cNvGrpSpPr>
            <a:grpSpLocks/>
          </p:cNvGrpSpPr>
          <p:nvPr/>
        </p:nvGrpSpPr>
        <p:grpSpPr bwMode="auto">
          <a:xfrm>
            <a:off x="4248150" y="2686050"/>
            <a:ext cx="1885950" cy="3041651"/>
            <a:chOff x="2676" y="1751"/>
            <a:chExt cx="1188" cy="1916"/>
          </a:xfrm>
        </p:grpSpPr>
        <p:grpSp>
          <p:nvGrpSpPr>
            <p:cNvPr id="29" name="Group 52"/>
            <p:cNvGrpSpPr>
              <a:grpSpLocks/>
            </p:cNvGrpSpPr>
            <p:nvPr/>
          </p:nvGrpSpPr>
          <p:grpSpPr bwMode="auto">
            <a:xfrm>
              <a:off x="3016" y="1861"/>
              <a:ext cx="691" cy="1527"/>
              <a:chOff x="2757" y="2018"/>
              <a:chExt cx="826" cy="1117"/>
            </a:xfrm>
          </p:grpSpPr>
          <p:sp>
            <p:nvSpPr>
              <p:cNvPr id="33" name="Line 53"/>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4" name="Line 54"/>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30" name="Text Box 55"/>
            <p:cNvSpPr txBox="1">
              <a:spLocks noChangeArrowheads="1"/>
            </p:cNvSpPr>
            <p:nvPr/>
          </p:nvSpPr>
          <p:spPr bwMode="auto">
            <a:xfrm>
              <a:off x="2676" y="175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2</a:t>
              </a:r>
            </a:p>
          </p:txBody>
        </p:sp>
        <p:sp>
          <p:nvSpPr>
            <p:cNvPr id="31" name="Oval 56"/>
            <p:cNvSpPr>
              <a:spLocks noChangeAspect="1" noChangeArrowheads="1"/>
            </p:cNvSpPr>
            <p:nvPr/>
          </p:nvSpPr>
          <p:spPr bwMode="auto">
            <a:xfrm>
              <a:off x="3663" y="1828"/>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2" name="Text Box 57"/>
            <p:cNvSpPr txBox="1">
              <a:spLocks noChangeArrowheads="1"/>
            </p:cNvSpPr>
            <p:nvPr/>
          </p:nvSpPr>
          <p:spPr bwMode="auto">
            <a:xfrm>
              <a:off x="3556" y="3434"/>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2</a:t>
              </a:r>
            </a:p>
          </p:txBody>
        </p:sp>
      </p:grpSp>
      <p:sp>
        <p:nvSpPr>
          <p:cNvPr id="35" name="Line 59"/>
          <p:cNvSpPr>
            <a:spLocks noChangeShapeType="1"/>
          </p:cNvSpPr>
          <p:nvPr/>
        </p:nvSpPr>
        <p:spPr bwMode="auto">
          <a:xfrm flipH="1">
            <a:off x="6221413" y="2382838"/>
            <a:ext cx="638175"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36" name="Line 60"/>
          <p:cNvSpPr>
            <a:spLocks noChangeShapeType="1"/>
          </p:cNvSpPr>
          <p:nvPr/>
        </p:nvSpPr>
        <p:spPr bwMode="auto">
          <a:xfrm flipH="1">
            <a:off x="5889625" y="5276850"/>
            <a:ext cx="466725"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37" name="Line 61"/>
          <p:cNvSpPr>
            <a:spLocks noChangeShapeType="1"/>
          </p:cNvSpPr>
          <p:nvPr/>
        </p:nvSpPr>
        <p:spPr bwMode="auto">
          <a:xfrm rot="5400000" flipH="1">
            <a:off x="4530725" y="3128963"/>
            <a:ext cx="523875"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38" name="Text Box 62"/>
          <p:cNvSpPr txBox="1">
            <a:spLocks noChangeArrowheads="1"/>
          </p:cNvSpPr>
          <p:nvPr/>
        </p:nvSpPr>
        <p:spPr bwMode="auto">
          <a:xfrm>
            <a:off x="5462588" y="685800"/>
            <a:ext cx="2274887" cy="830997"/>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400" dirty="0">
                <a:latin typeface="Arial"/>
                <a:cs typeface="Arial"/>
              </a:rPr>
              <a:t>The market for </a:t>
            </a:r>
            <a:br>
              <a:rPr lang="en-US" sz="2400" dirty="0">
                <a:latin typeface="Arial"/>
                <a:cs typeface="Arial"/>
              </a:rPr>
            </a:br>
            <a:r>
              <a:rPr lang="en-US" sz="2400" dirty="0">
                <a:latin typeface="Arial"/>
                <a:cs typeface="Arial"/>
              </a:rPr>
              <a:t>autoworkers</a:t>
            </a:r>
          </a:p>
        </p:txBody>
      </p:sp>
    </p:spTree>
    <p:extLst>
      <p:ext uri="{BB962C8B-B14F-4D97-AF65-F5344CB8AC3E}">
        <p14:creationId xmlns:p14="http://schemas.microsoft.com/office/powerpoint/2010/main" val="3927914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right)">
                                      <p:cBhvr>
                                        <p:cTn id="7" dur="500"/>
                                        <p:tgtEl>
                                          <p:spTgt spid="35"/>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down)">
                                      <p:cBhvr>
                                        <p:cTn id="14" dur="500"/>
                                        <p:tgtEl>
                                          <p:spTgt spid="37"/>
                                        </p:tgtEl>
                                      </p:cBhvr>
                                    </p:animEffect>
                                  </p:childTnLst>
                                </p:cTn>
                              </p:par>
                            </p:childTnLst>
                          </p:cTn>
                        </p:par>
                        <p:par>
                          <p:cTn id="15" fill="hold">
                            <p:stCondLst>
                              <p:cond delay="1000"/>
                            </p:stCondLst>
                            <p:childTnLst>
                              <p:par>
                                <p:cTn id="16" presetID="18" presetClass="entr" presetSubtype="6"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strips(downRight)">
                                      <p:cBhvr>
                                        <p:cTn id="18" dur="500"/>
                                        <p:tgtEl>
                                          <p:spTgt spid="28"/>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right)">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2				</a:t>
            </a:r>
            <a:r>
              <a:rPr lang="en-US" dirty="0">
                <a:solidFill>
                  <a:srgbClr val="AE1221"/>
                </a:solidFill>
              </a:rPr>
              <a:t>Answers to B</a:t>
            </a:r>
            <a:endParaRPr lang="en-US" dirty="0"/>
          </a:p>
        </p:txBody>
      </p:sp>
      <p:sp>
        <p:nvSpPr>
          <p:cNvPr id="3" name="Content Placeholder 2"/>
          <p:cNvSpPr>
            <a:spLocks noGrp="1"/>
          </p:cNvSpPr>
          <p:nvPr>
            <p:ph idx="1"/>
          </p:nvPr>
        </p:nvSpPr>
        <p:spPr>
          <a:xfrm>
            <a:off x="347241" y="914400"/>
            <a:ext cx="3983459" cy="5534025"/>
          </a:xfrm>
        </p:spPr>
        <p:txBody>
          <a:bodyPr>
            <a:normAutofit/>
          </a:bodyPr>
          <a:lstStyle/>
          <a:p>
            <a:pPr marL="0" indent="0">
              <a:buNone/>
            </a:pPr>
            <a:r>
              <a:rPr lang="en-US" dirty="0"/>
              <a:t>A fall in the demand for U.S. autos reduces P.</a:t>
            </a:r>
          </a:p>
          <a:p>
            <a:r>
              <a:rPr lang="en-US" dirty="0">
                <a:solidFill>
                  <a:schemeClr val="accent6">
                    <a:lumMod val="50000"/>
                  </a:schemeClr>
                </a:solidFill>
              </a:rPr>
              <a:t>At each L, </a:t>
            </a:r>
            <a:br>
              <a:rPr lang="en-US" dirty="0">
                <a:solidFill>
                  <a:schemeClr val="accent6">
                    <a:lumMod val="50000"/>
                  </a:schemeClr>
                </a:solidFill>
              </a:rPr>
            </a:br>
            <a:r>
              <a:rPr lang="en-US" dirty="0">
                <a:solidFill>
                  <a:schemeClr val="accent6">
                    <a:lumMod val="50000"/>
                  </a:schemeClr>
                </a:solidFill>
              </a:rPr>
              <a:t>VMPL falls. </a:t>
            </a:r>
          </a:p>
          <a:p>
            <a:r>
              <a:rPr lang="en-US" dirty="0">
                <a:solidFill>
                  <a:schemeClr val="accent6">
                    <a:lumMod val="50000"/>
                  </a:schemeClr>
                </a:solidFill>
              </a:rPr>
              <a:t>Labor demand curve shifts down. </a:t>
            </a:r>
          </a:p>
          <a:p>
            <a:r>
              <a:rPr lang="en-US" dirty="0">
                <a:solidFill>
                  <a:schemeClr val="accent6">
                    <a:lumMod val="50000"/>
                  </a:schemeClr>
                </a:solidFill>
              </a:rPr>
              <a:t>W and L both fall.</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8"/>
          <p:cNvGrpSpPr>
            <a:grpSpLocks/>
          </p:cNvGrpSpPr>
          <p:nvPr/>
        </p:nvGrpSpPr>
        <p:grpSpPr bwMode="auto">
          <a:xfrm>
            <a:off x="4641850" y="1450975"/>
            <a:ext cx="4044950" cy="4140200"/>
            <a:chOff x="2544" y="743"/>
            <a:chExt cx="2548" cy="2608"/>
          </a:xfrm>
        </p:grpSpPr>
        <p:grpSp>
          <p:nvGrpSpPr>
            <p:cNvPr id="7" name="Group 9"/>
            <p:cNvGrpSpPr>
              <a:grpSpLocks/>
            </p:cNvGrpSpPr>
            <p:nvPr/>
          </p:nvGrpSpPr>
          <p:grpSpPr bwMode="auto">
            <a:xfrm>
              <a:off x="2697" y="1012"/>
              <a:ext cx="2168" cy="2191"/>
              <a:chOff x="1098" y="1361"/>
              <a:chExt cx="2116" cy="2027"/>
            </a:xfrm>
          </p:grpSpPr>
          <p:sp>
            <p:nvSpPr>
              <p:cNvPr id="10" name="Line 10"/>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11"/>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12"/>
            <p:cNvSpPr txBox="1">
              <a:spLocks noChangeArrowheads="1"/>
            </p:cNvSpPr>
            <p:nvPr/>
          </p:nvSpPr>
          <p:spPr bwMode="auto">
            <a:xfrm>
              <a:off x="2544" y="743"/>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p>
          </p:txBody>
        </p:sp>
        <p:sp>
          <p:nvSpPr>
            <p:cNvPr id="9" name="Text Box 13"/>
            <p:cNvSpPr txBox="1">
              <a:spLocks noChangeArrowheads="1"/>
            </p:cNvSpPr>
            <p:nvPr/>
          </p:nvSpPr>
          <p:spPr bwMode="auto">
            <a:xfrm>
              <a:off x="4802" y="3063"/>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p>
          </p:txBody>
        </p:sp>
      </p:grpSp>
      <p:grpSp>
        <p:nvGrpSpPr>
          <p:cNvPr id="12" name="Group 14"/>
          <p:cNvGrpSpPr>
            <a:grpSpLocks/>
          </p:cNvGrpSpPr>
          <p:nvPr/>
        </p:nvGrpSpPr>
        <p:grpSpPr bwMode="auto">
          <a:xfrm>
            <a:off x="5429250" y="2325688"/>
            <a:ext cx="2613025" cy="2727325"/>
            <a:chOff x="2850" y="1233"/>
            <a:chExt cx="1566" cy="1851"/>
          </a:xfrm>
        </p:grpSpPr>
        <p:sp>
          <p:nvSpPr>
            <p:cNvPr id="13" name="Line 15"/>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6"/>
            <p:cNvSpPr txBox="1">
              <a:spLocks noChangeArrowheads="1"/>
            </p:cNvSpPr>
            <p:nvPr/>
          </p:nvSpPr>
          <p:spPr bwMode="auto">
            <a:xfrm>
              <a:off x="4072" y="2773"/>
              <a:ext cx="344" cy="311"/>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D</a:t>
              </a:r>
              <a:r>
                <a:rPr lang="en-US" sz="2400" baseline="-25000">
                  <a:latin typeface="Arial"/>
                  <a:cs typeface="Arial"/>
                </a:rPr>
                <a:t>1</a:t>
              </a:r>
            </a:p>
          </p:txBody>
        </p:sp>
      </p:grpSp>
      <p:grpSp>
        <p:nvGrpSpPr>
          <p:cNvPr id="15" name="Group 17"/>
          <p:cNvGrpSpPr>
            <a:grpSpLocks/>
          </p:cNvGrpSpPr>
          <p:nvPr/>
        </p:nvGrpSpPr>
        <p:grpSpPr bwMode="auto">
          <a:xfrm>
            <a:off x="5661025" y="1897063"/>
            <a:ext cx="1933575" cy="2901950"/>
            <a:chOff x="3067" y="1024"/>
            <a:chExt cx="1218" cy="1828"/>
          </a:xfrm>
        </p:grpSpPr>
        <p:sp>
          <p:nvSpPr>
            <p:cNvPr id="16" name="Line 18"/>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9"/>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S</a:t>
              </a:r>
              <a:r>
                <a:rPr lang="en-US" sz="2400" baseline="-25000">
                  <a:latin typeface="Arial"/>
                  <a:cs typeface="Arial"/>
                </a:rPr>
                <a:t>1</a:t>
              </a:r>
            </a:p>
          </p:txBody>
        </p:sp>
      </p:grpSp>
      <p:grpSp>
        <p:nvGrpSpPr>
          <p:cNvPr id="18" name="Group 20"/>
          <p:cNvGrpSpPr>
            <a:grpSpLocks/>
          </p:cNvGrpSpPr>
          <p:nvPr/>
        </p:nvGrpSpPr>
        <p:grpSpPr bwMode="auto">
          <a:xfrm>
            <a:off x="4337050" y="3287712"/>
            <a:ext cx="2371725" cy="2498724"/>
            <a:chOff x="2352" y="1900"/>
            <a:chExt cx="1494" cy="1574"/>
          </a:xfrm>
        </p:grpSpPr>
        <p:grpSp>
          <p:nvGrpSpPr>
            <p:cNvPr id="19" name="Group 21"/>
            <p:cNvGrpSpPr>
              <a:grpSpLocks/>
            </p:cNvGrpSpPr>
            <p:nvPr/>
          </p:nvGrpSpPr>
          <p:grpSpPr bwMode="auto">
            <a:xfrm>
              <a:off x="2701" y="2016"/>
              <a:ext cx="991" cy="1188"/>
              <a:chOff x="2757" y="2018"/>
              <a:chExt cx="826" cy="1117"/>
            </a:xfrm>
          </p:grpSpPr>
          <p:sp>
            <p:nvSpPr>
              <p:cNvPr id="23" name="Line 22"/>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4" name="Line 23"/>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0" name="Text Box 24"/>
            <p:cNvSpPr txBox="1">
              <a:spLocks noChangeArrowheads="1"/>
            </p:cNvSpPr>
            <p:nvPr/>
          </p:nvSpPr>
          <p:spPr bwMode="auto">
            <a:xfrm>
              <a:off x="2352" y="190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1</a:t>
              </a:r>
            </a:p>
          </p:txBody>
        </p:sp>
        <p:sp>
          <p:nvSpPr>
            <p:cNvPr id="21" name="Oval 25"/>
            <p:cNvSpPr>
              <a:spLocks noChangeAspect="1" noChangeArrowheads="1"/>
            </p:cNvSpPr>
            <p:nvPr/>
          </p:nvSpPr>
          <p:spPr bwMode="auto">
            <a:xfrm>
              <a:off x="3648" y="198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2" name="Text Box 26"/>
            <p:cNvSpPr txBox="1">
              <a:spLocks noChangeArrowheads="1"/>
            </p:cNvSpPr>
            <p:nvPr/>
          </p:nvSpPr>
          <p:spPr bwMode="auto">
            <a:xfrm>
              <a:off x="3538" y="324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1</a:t>
              </a:r>
            </a:p>
          </p:txBody>
        </p:sp>
      </p:grpSp>
      <p:grpSp>
        <p:nvGrpSpPr>
          <p:cNvPr id="25" name="Group 27"/>
          <p:cNvGrpSpPr>
            <a:grpSpLocks/>
          </p:cNvGrpSpPr>
          <p:nvPr/>
        </p:nvGrpSpPr>
        <p:grpSpPr bwMode="auto">
          <a:xfrm>
            <a:off x="5019675" y="2759075"/>
            <a:ext cx="2463800" cy="2584450"/>
            <a:chOff x="2850" y="1233"/>
            <a:chExt cx="1566" cy="1871"/>
          </a:xfrm>
        </p:grpSpPr>
        <p:sp>
          <p:nvSpPr>
            <p:cNvPr id="26" name="Line 28"/>
            <p:cNvSpPr>
              <a:spLocks noChangeShapeType="1"/>
            </p:cNvSpPr>
            <p:nvPr/>
          </p:nvSpPr>
          <p:spPr bwMode="auto">
            <a:xfrm>
              <a:off x="2850" y="1233"/>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7" name="Text Box 29"/>
            <p:cNvSpPr txBox="1">
              <a:spLocks noChangeArrowheads="1"/>
            </p:cNvSpPr>
            <p:nvPr/>
          </p:nvSpPr>
          <p:spPr bwMode="auto">
            <a:xfrm>
              <a:off x="4072" y="2773"/>
              <a:ext cx="344" cy="331"/>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D</a:t>
              </a:r>
              <a:r>
                <a:rPr lang="en-US" sz="2400" baseline="-25000">
                  <a:latin typeface="Arial"/>
                  <a:cs typeface="Arial"/>
                </a:rPr>
                <a:t>2</a:t>
              </a:r>
            </a:p>
          </p:txBody>
        </p:sp>
      </p:grpSp>
      <p:sp>
        <p:nvSpPr>
          <p:cNvPr id="28" name="Line 30"/>
          <p:cNvSpPr>
            <a:spLocks noChangeShapeType="1"/>
          </p:cNvSpPr>
          <p:nvPr/>
        </p:nvSpPr>
        <p:spPr bwMode="auto">
          <a:xfrm rot="16200000" flipH="1">
            <a:off x="6451599" y="4244976"/>
            <a:ext cx="638175"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grpSp>
        <p:nvGrpSpPr>
          <p:cNvPr id="29" name="Group 38"/>
          <p:cNvGrpSpPr>
            <a:grpSpLocks/>
          </p:cNvGrpSpPr>
          <p:nvPr/>
        </p:nvGrpSpPr>
        <p:grpSpPr bwMode="auto">
          <a:xfrm>
            <a:off x="4330700" y="3825876"/>
            <a:ext cx="2057400" cy="1970088"/>
            <a:chOff x="2663" y="2421"/>
            <a:chExt cx="1296" cy="1241"/>
          </a:xfrm>
        </p:grpSpPr>
        <p:grpSp>
          <p:nvGrpSpPr>
            <p:cNvPr id="30" name="Group 32"/>
            <p:cNvGrpSpPr>
              <a:grpSpLocks/>
            </p:cNvGrpSpPr>
            <p:nvPr/>
          </p:nvGrpSpPr>
          <p:grpSpPr bwMode="auto">
            <a:xfrm>
              <a:off x="3018" y="2531"/>
              <a:ext cx="790" cy="852"/>
              <a:chOff x="2757" y="2018"/>
              <a:chExt cx="826" cy="1117"/>
            </a:xfrm>
          </p:grpSpPr>
          <p:sp>
            <p:nvSpPr>
              <p:cNvPr id="34" name="Line 33"/>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5" name="Line 34"/>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31" name="Text Box 35"/>
            <p:cNvSpPr txBox="1">
              <a:spLocks noChangeArrowheads="1"/>
            </p:cNvSpPr>
            <p:nvPr/>
          </p:nvSpPr>
          <p:spPr bwMode="auto">
            <a:xfrm>
              <a:off x="2663" y="242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2</a:t>
              </a:r>
            </a:p>
          </p:txBody>
        </p:sp>
        <p:sp>
          <p:nvSpPr>
            <p:cNvPr id="32" name="Oval 36"/>
            <p:cNvSpPr>
              <a:spLocks noChangeAspect="1" noChangeArrowheads="1"/>
            </p:cNvSpPr>
            <p:nvPr/>
          </p:nvSpPr>
          <p:spPr bwMode="auto">
            <a:xfrm>
              <a:off x="3764" y="2492"/>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3" name="Text Box 37"/>
            <p:cNvSpPr txBox="1">
              <a:spLocks noChangeArrowheads="1"/>
            </p:cNvSpPr>
            <p:nvPr/>
          </p:nvSpPr>
          <p:spPr bwMode="auto">
            <a:xfrm>
              <a:off x="3651" y="3429"/>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2</a:t>
              </a:r>
            </a:p>
          </p:txBody>
        </p:sp>
      </p:grpSp>
      <p:sp>
        <p:nvSpPr>
          <p:cNvPr id="36" name="Line 39"/>
          <p:cNvSpPr>
            <a:spLocks noChangeShapeType="1"/>
          </p:cNvSpPr>
          <p:nvPr/>
        </p:nvSpPr>
        <p:spPr bwMode="auto">
          <a:xfrm flipH="1">
            <a:off x="6145212" y="5353050"/>
            <a:ext cx="319088"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37" name="Line 40"/>
          <p:cNvSpPr>
            <a:spLocks noChangeShapeType="1"/>
          </p:cNvSpPr>
          <p:nvPr/>
        </p:nvSpPr>
        <p:spPr bwMode="auto">
          <a:xfrm rot="16200000" flipH="1">
            <a:off x="4629149" y="3748088"/>
            <a:ext cx="523875"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38" name="Text Box 41"/>
          <p:cNvSpPr txBox="1">
            <a:spLocks noChangeArrowheads="1"/>
          </p:cNvSpPr>
          <p:nvPr/>
        </p:nvSpPr>
        <p:spPr bwMode="auto">
          <a:xfrm>
            <a:off x="5565775" y="762000"/>
            <a:ext cx="2274887" cy="830997"/>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400" dirty="0">
                <a:latin typeface="Arial"/>
                <a:cs typeface="Arial"/>
              </a:rPr>
              <a:t>The market for </a:t>
            </a:r>
            <a:br>
              <a:rPr lang="en-US" sz="2400" dirty="0">
                <a:latin typeface="Arial"/>
                <a:cs typeface="Arial"/>
              </a:rPr>
            </a:br>
            <a:r>
              <a:rPr lang="en-US" sz="2400" dirty="0">
                <a:latin typeface="Arial"/>
                <a:cs typeface="Arial"/>
              </a:rPr>
              <a:t>autoworkers</a:t>
            </a:r>
          </a:p>
        </p:txBody>
      </p:sp>
    </p:spTree>
    <p:extLst>
      <p:ext uri="{BB962C8B-B14F-4D97-AF65-F5344CB8AC3E}">
        <p14:creationId xmlns:p14="http://schemas.microsoft.com/office/powerpoint/2010/main" val="3927914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Right)">
                                      <p:cBhvr>
                                        <p:cTn id="11" dur="500"/>
                                        <p:tgtEl>
                                          <p:spTgt spid="25"/>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up)">
                                      <p:cBhvr>
                                        <p:cTn id="14" dur="500"/>
                                        <p:tgtEl>
                                          <p:spTgt spid="37"/>
                                        </p:tgtEl>
                                      </p:cBhvr>
                                    </p:animEffect>
                                  </p:childTnLst>
                                </p:cTn>
                              </p:par>
                            </p:childTnLst>
                          </p:cTn>
                        </p:par>
                        <p:par>
                          <p:cTn id="15" fill="hold">
                            <p:stCondLst>
                              <p:cond delay="1000"/>
                            </p:stCondLst>
                            <p:childTnLst>
                              <p:par>
                                <p:cTn id="16" presetID="18" presetClass="entr" presetSubtype="6"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strips(downRight)">
                                      <p:cBhvr>
                                        <p:cTn id="18" dur="500"/>
                                        <p:tgtEl>
                                          <p:spTgt spid="29"/>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right)">
                                      <p:cBhvr>
                                        <p:cTn id="2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6"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3</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Immigration</a:t>
            </a:r>
          </a:p>
        </p:txBody>
      </p:sp>
      <p:sp>
        <p:nvSpPr>
          <p:cNvPr id="6" name="Text Placeholder 5"/>
          <p:cNvSpPr>
            <a:spLocks noGrp="1"/>
          </p:cNvSpPr>
          <p:nvPr>
            <p:ph type="body" sz="quarter" idx="14"/>
          </p:nvPr>
        </p:nvSpPr>
        <p:spPr>
          <a:xfrm>
            <a:off x="533400" y="1219200"/>
            <a:ext cx="8077200" cy="2286000"/>
          </a:xfrm>
        </p:spPr>
        <p:txBody>
          <a:bodyPr/>
          <a:lstStyle/>
          <a:p>
            <a:r>
              <a:rPr lang="en-US" dirty="0"/>
              <a:t>“The average US citizen would be better off if a larger number of highly educated foreign workers were legally allowed to immigrate to the US each year.”</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3571875"/>
            <a:ext cx="4543425" cy="2524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556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wipe(left)">
                                      <p:cBhvr>
                                        <p:cTn id="7"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00939"/>
            <a:ext cx="8991600" cy="661061"/>
          </a:xfrm>
        </p:spPr>
        <p:txBody>
          <a:bodyPr/>
          <a:lstStyle/>
          <a:p>
            <a:r>
              <a:rPr lang="en-US" dirty="0">
                <a:solidFill>
                  <a:schemeClr val="accent6">
                    <a:lumMod val="50000"/>
                  </a:schemeClr>
                </a:solidFill>
              </a:rPr>
              <a:t>Active Learning 2				</a:t>
            </a:r>
            <a:r>
              <a:rPr lang="en-US" dirty="0">
                <a:solidFill>
                  <a:srgbClr val="AE1221"/>
                </a:solidFill>
              </a:rPr>
              <a:t>Answers to C</a:t>
            </a:r>
            <a:endParaRPr lang="en-US" dirty="0"/>
          </a:p>
        </p:txBody>
      </p:sp>
      <p:sp>
        <p:nvSpPr>
          <p:cNvPr id="3" name="Content Placeholder 2"/>
          <p:cNvSpPr>
            <a:spLocks noGrp="1"/>
          </p:cNvSpPr>
          <p:nvPr>
            <p:ph idx="1"/>
          </p:nvPr>
        </p:nvSpPr>
        <p:spPr>
          <a:xfrm>
            <a:off x="347241" y="914400"/>
            <a:ext cx="3767559" cy="5534025"/>
          </a:xfrm>
        </p:spPr>
        <p:txBody>
          <a:bodyPr/>
          <a:lstStyle/>
          <a:p>
            <a:pPr marL="0" indent="0">
              <a:buNone/>
            </a:pPr>
            <a:r>
              <a:rPr lang="en-US" dirty="0"/>
              <a:t>At each L, </a:t>
            </a:r>
            <a:br>
              <a:rPr lang="en-US" dirty="0"/>
            </a:br>
            <a:r>
              <a:rPr lang="en-US" dirty="0"/>
              <a:t>MPL rises due to tech. progress. </a:t>
            </a:r>
          </a:p>
          <a:p>
            <a:r>
              <a:rPr lang="en-US" dirty="0">
                <a:solidFill>
                  <a:schemeClr val="accent6">
                    <a:lumMod val="50000"/>
                  </a:schemeClr>
                </a:solidFill>
              </a:rPr>
              <a:t>VMPL rises and labor demand curve shifts upward. </a:t>
            </a:r>
          </a:p>
          <a:p>
            <a:r>
              <a:rPr lang="en-US" dirty="0">
                <a:solidFill>
                  <a:schemeClr val="accent6">
                    <a:lumMod val="50000"/>
                  </a:schemeClr>
                </a:solidFill>
              </a:rPr>
              <a:t>W and L increase.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6" name="Group 8"/>
          <p:cNvGrpSpPr>
            <a:grpSpLocks/>
          </p:cNvGrpSpPr>
          <p:nvPr/>
        </p:nvGrpSpPr>
        <p:grpSpPr bwMode="auto">
          <a:xfrm>
            <a:off x="4718050" y="1450975"/>
            <a:ext cx="4044950" cy="4140200"/>
            <a:chOff x="2544" y="743"/>
            <a:chExt cx="2548" cy="2608"/>
          </a:xfrm>
        </p:grpSpPr>
        <p:grpSp>
          <p:nvGrpSpPr>
            <p:cNvPr id="7" name="Group 9"/>
            <p:cNvGrpSpPr>
              <a:grpSpLocks/>
            </p:cNvGrpSpPr>
            <p:nvPr/>
          </p:nvGrpSpPr>
          <p:grpSpPr bwMode="auto">
            <a:xfrm>
              <a:off x="2697" y="1012"/>
              <a:ext cx="2168" cy="2191"/>
              <a:chOff x="1098" y="1361"/>
              <a:chExt cx="2116" cy="2027"/>
            </a:xfrm>
          </p:grpSpPr>
          <p:sp>
            <p:nvSpPr>
              <p:cNvPr id="10" name="Line 10"/>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11" name="Line 11"/>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8" name="Text Box 12"/>
            <p:cNvSpPr txBox="1">
              <a:spLocks noChangeArrowheads="1"/>
            </p:cNvSpPr>
            <p:nvPr/>
          </p:nvSpPr>
          <p:spPr bwMode="auto">
            <a:xfrm>
              <a:off x="2544" y="743"/>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W</a:t>
              </a:r>
            </a:p>
          </p:txBody>
        </p:sp>
        <p:sp>
          <p:nvSpPr>
            <p:cNvPr id="9" name="Text Box 13"/>
            <p:cNvSpPr txBox="1">
              <a:spLocks noChangeArrowheads="1"/>
            </p:cNvSpPr>
            <p:nvPr/>
          </p:nvSpPr>
          <p:spPr bwMode="auto">
            <a:xfrm>
              <a:off x="4802" y="3063"/>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L</a:t>
              </a:r>
            </a:p>
          </p:txBody>
        </p:sp>
      </p:grpSp>
      <p:grpSp>
        <p:nvGrpSpPr>
          <p:cNvPr id="12" name="Group 14"/>
          <p:cNvGrpSpPr>
            <a:grpSpLocks/>
          </p:cNvGrpSpPr>
          <p:nvPr/>
        </p:nvGrpSpPr>
        <p:grpSpPr bwMode="auto">
          <a:xfrm>
            <a:off x="5505450" y="2325688"/>
            <a:ext cx="2613025" cy="2727325"/>
            <a:chOff x="2850" y="1233"/>
            <a:chExt cx="1566" cy="1851"/>
          </a:xfrm>
        </p:grpSpPr>
        <p:sp>
          <p:nvSpPr>
            <p:cNvPr id="13" name="Line 15"/>
            <p:cNvSpPr>
              <a:spLocks noChangeShapeType="1"/>
            </p:cNvSpPr>
            <p:nvPr/>
          </p:nvSpPr>
          <p:spPr bwMode="auto">
            <a:xfrm>
              <a:off x="2850" y="1233"/>
              <a:ext cx="1263" cy="1587"/>
            </a:xfrm>
            <a:prstGeom prst="line">
              <a:avLst/>
            </a:prstGeom>
            <a:noFill/>
            <a:ln w="38100">
              <a:solidFill>
                <a:srgbClr val="003399"/>
              </a:solidFill>
              <a:round/>
              <a:headEnd/>
              <a:tailEnd/>
            </a:ln>
          </p:spPr>
          <p:txBody>
            <a:bodyPr/>
            <a:lstStyle/>
            <a:p>
              <a:endParaRPr lang="en-US">
                <a:latin typeface="Arial"/>
                <a:cs typeface="Arial"/>
              </a:endParaRPr>
            </a:p>
          </p:txBody>
        </p:sp>
        <p:sp>
          <p:nvSpPr>
            <p:cNvPr id="14" name="Text Box 16"/>
            <p:cNvSpPr txBox="1">
              <a:spLocks noChangeArrowheads="1"/>
            </p:cNvSpPr>
            <p:nvPr/>
          </p:nvSpPr>
          <p:spPr bwMode="auto">
            <a:xfrm>
              <a:off x="4072" y="2773"/>
              <a:ext cx="344" cy="311"/>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D</a:t>
              </a:r>
              <a:r>
                <a:rPr lang="en-US" sz="2400" baseline="-25000">
                  <a:latin typeface="Arial"/>
                  <a:cs typeface="Arial"/>
                </a:rPr>
                <a:t>1</a:t>
              </a:r>
            </a:p>
          </p:txBody>
        </p:sp>
      </p:grpSp>
      <p:grpSp>
        <p:nvGrpSpPr>
          <p:cNvPr id="15" name="Group 17"/>
          <p:cNvGrpSpPr>
            <a:grpSpLocks/>
          </p:cNvGrpSpPr>
          <p:nvPr/>
        </p:nvGrpSpPr>
        <p:grpSpPr bwMode="auto">
          <a:xfrm>
            <a:off x="5737225" y="1897063"/>
            <a:ext cx="1933575" cy="2901950"/>
            <a:chOff x="3067" y="1024"/>
            <a:chExt cx="1218" cy="1828"/>
          </a:xfrm>
        </p:grpSpPr>
        <p:sp>
          <p:nvSpPr>
            <p:cNvPr id="16" name="Line 18"/>
            <p:cNvSpPr>
              <a:spLocks noChangeShapeType="1"/>
            </p:cNvSpPr>
            <p:nvPr/>
          </p:nvSpPr>
          <p:spPr bwMode="auto">
            <a:xfrm flipV="1">
              <a:off x="3067" y="1278"/>
              <a:ext cx="949" cy="1574"/>
            </a:xfrm>
            <a:prstGeom prst="line">
              <a:avLst/>
            </a:prstGeom>
            <a:noFill/>
            <a:ln w="38100">
              <a:solidFill>
                <a:srgbClr val="003399"/>
              </a:solidFill>
              <a:round/>
              <a:headEnd/>
              <a:tailEnd/>
            </a:ln>
          </p:spPr>
          <p:txBody>
            <a:bodyPr/>
            <a:lstStyle/>
            <a:p>
              <a:endParaRPr lang="en-US">
                <a:latin typeface="Arial"/>
                <a:cs typeface="Arial"/>
              </a:endParaRPr>
            </a:p>
          </p:txBody>
        </p:sp>
        <p:sp>
          <p:nvSpPr>
            <p:cNvPr id="17" name="Text Box 19"/>
            <p:cNvSpPr txBox="1">
              <a:spLocks noChangeArrowheads="1"/>
            </p:cNvSpPr>
            <p:nvPr/>
          </p:nvSpPr>
          <p:spPr bwMode="auto">
            <a:xfrm>
              <a:off x="3920" y="1024"/>
              <a:ext cx="365" cy="288"/>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S</a:t>
              </a:r>
              <a:r>
                <a:rPr lang="en-US" sz="2400" baseline="-25000">
                  <a:latin typeface="Arial"/>
                  <a:cs typeface="Arial"/>
                </a:rPr>
                <a:t>1</a:t>
              </a:r>
            </a:p>
          </p:txBody>
        </p:sp>
      </p:grpSp>
      <p:grpSp>
        <p:nvGrpSpPr>
          <p:cNvPr id="18" name="Group 20"/>
          <p:cNvGrpSpPr>
            <a:grpSpLocks/>
          </p:cNvGrpSpPr>
          <p:nvPr/>
        </p:nvGrpSpPr>
        <p:grpSpPr bwMode="auto">
          <a:xfrm>
            <a:off x="4413250" y="3287712"/>
            <a:ext cx="2371725" cy="2498724"/>
            <a:chOff x="2352" y="1900"/>
            <a:chExt cx="1494" cy="1574"/>
          </a:xfrm>
        </p:grpSpPr>
        <p:grpSp>
          <p:nvGrpSpPr>
            <p:cNvPr id="19" name="Group 21"/>
            <p:cNvGrpSpPr>
              <a:grpSpLocks/>
            </p:cNvGrpSpPr>
            <p:nvPr/>
          </p:nvGrpSpPr>
          <p:grpSpPr bwMode="auto">
            <a:xfrm>
              <a:off x="2701" y="2016"/>
              <a:ext cx="991" cy="1188"/>
              <a:chOff x="2757" y="2018"/>
              <a:chExt cx="826" cy="1117"/>
            </a:xfrm>
          </p:grpSpPr>
          <p:sp>
            <p:nvSpPr>
              <p:cNvPr id="23" name="Line 22"/>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24" name="Line 23"/>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20" name="Text Box 24"/>
            <p:cNvSpPr txBox="1">
              <a:spLocks noChangeArrowheads="1"/>
            </p:cNvSpPr>
            <p:nvPr/>
          </p:nvSpPr>
          <p:spPr bwMode="auto">
            <a:xfrm>
              <a:off x="2352" y="190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1</a:t>
              </a:r>
            </a:p>
          </p:txBody>
        </p:sp>
        <p:sp>
          <p:nvSpPr>
            <p:cNvPr id="21" name="Oval 25"/>
            <p:cNvSpPr>
              <a:spLocks noChangeAspect="1" noChangeArrowheads="1"/>
            </p:cNvSpPr>
            <p:nvPr/>
          </p:nvSpPr>
          <p:spPr bwMode="auto">
            <a:xfrm>
              <a:off x="3648" y="198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22" name="Text Box 26"/>
            <p:cNvSpPr txBox="1">
              <a:spLocks noChangeArrowheads="1"/>
            </p:cNvSpPr>
            <p:nvPr/>
          </p:nvSpPr>
          <p:spPr bwMode="auto">
            <a:xfrm>
              <a:off x="3538" y="324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1</a:t>
              </a:r>
            </a:p>
          </p:txBody>
        </p:sp>
      </p:grpSp>
      <p:grpSp>
        <p:nvGrpSpPr>
          <p:cNvPr id="25" name="Group 27"/>
          <p:cNvGrpSpPr>
            <a:grpSpLocks/>
          </p:cNvGrpSpPr>
          <p:nvPr/>
        </p:nvGrpSpPr>
        <p:grpSpPr bwMode="auto">
          <a:xfrm>
            <a:off x="6040437" y="1793875"/>
            <a:ext cx="2463800" cy="2584450"/>
            <a:chOff x="2850" y="1233"/>
            <a:chExt cx="1566" cy="1871"/>
          </a:xfrm>
        </p:grpSpPr>
        <p:sp>
          <p:nvSpPr>
            <p:cNvPr id="26" name="Line 28"/>
            <p:cNvSpPr>
              <a:spLocks noChangeShapeType="1"/>
            </p:cNvSpPr>
            <p:nvPr/>
          </p:nvSpPr>
          <p:spPr bwMode="auto">
            <a:xfrm>
              <a:off x="2850" y="1233"/>
              <a:ext cx="1263" cy="1587"/>
            </a:xfrm>
            <a:prstGeom prst="line">
              <a:avLst/>
            </a:prstGeom>
            <a:noFill/>
            <a:ln w="38100">
              <a:solidFill>
                <a:srgbClr val="FF0000"/>
              </a:solidFill>
              <a:round/>
              <a:headEnd/>
              <a:tailEnd/>
            </a:ln>
          </p:spPr>
          <p:txBody>
            <a:bodyPr/>
            <a:lstStyle/>
            <a:p>
              <a:endParaRPr lang="en-US">
                <a:latin typeface="Arial"/>
                <a:cs typeface="Arial"/>
              </a:endParaRPr>
            </a:p>
          </p:txBody>
        </p:sp>
        <p:sp>
          <p:nvSpPr>
            <p:cNvPr id="27" name="Text Box 29"/>
            <p:cNvSpPr txBox="1">
              <a:spLocks noChangeArrowheads="1"/>
            </p:cNvSpPr>
            <p:nvPr/>
          </p:nvSpPr>
          <p:spPr bwMode="auto">
            <a:xfrm>
              <a:off x="4072" y="2773"/>
              <a:ext cx="344" cy="331"/>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D</a:t>
              </a:r>
              <a:r>
                <a:rPr lang="en-US" sz="2400" baseline="-25000">
                  <a:latin typeface="Arial"/>
                  <a:cs typeface="Arial"/>
                </a:rPr>
                <a:t>2</a:t>
              </a:r>
            </a:p>
          </p:txBody>
        </p:sp>
      </p:grpSp>
      <p:grpSp>
        <p:nvGrpSpPr>
          <p:cNvPr id="28" name="Group 37"/>
          <p:cNvGrpSpPr>
            <a:grpSpLocks/>
          </p:cNvGrpSpPr>
          <p:nvPr/>
        </p:nvGrpSpPr>
        <p:grpSpPr bwMode="auto">
          <a:xfrm>
            <a:off x="4440237" y="2605088"/>
            <a:ext cx="2778125" cy="3176588"/>
            <a:chOff x="2684" y="1652"/>
            <a:chExt cx="1750" cy="2001"/>
          </a:xfrm>
        </p:grpSpPr>
        <p:grpSp>
          <p:nvGrpSpPr>
            <p:cNvPr id="29" name="Group 31"/>
            <p:cNvGrpSpPr>
              <a:grpSpLocks/>
            </p:cNvGrpSpPr>
            <p:nvPr/>
          </p:nvGrpSpPr>
          <p:grpSpPr bwMode="auto">
            <a:xfrm>
              <a:off x="3016" y="1771"/>
              <a:ext cx="1251" cy="1611"/>
              <a:chOff x="2757" y="2018"/>
              <a:chExt cx="826" cy="1117"/>
            </a:xfrm>
          </p:grpSpPr>
          <p:sp>
            <p:nvSpPr>
              <p:cNvPr id="33" name="Line 32"/>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4" name="Line 33"/>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30" name="Text Box 34"/>
            <p:cNvSpPr txBox="1">
              <a:spLocks noChangeArrowheads="1"/>
            </p:cNvSpPr>
            <p:nvPr/>
          </p:nvSpPr>
          <p:spPr bwMode="auto">
            <a:xfrm>
              <a:off x="2684" y="1652"/>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W</a:t>
              </a:r>
              <a:r>
                <a:rPr lang="en-US" sz="2400" b="1" baseline="-25000">
                  <a:latin typeface="Arial"/>
                  <a:cs typeface="Arial"/>
                </a:rPr>
                <a:t>2</a:t>
              </a:r>
            </a:p>
          </p:txBody>
        </p:sp>
        <p:sp>
          <p:nvSpPr>
            <p:cNvPr id="31" name="Oval 35"/>
            <p:cNvSpPr>
              <a:spLocks noChangeAspect="1" noChangeArrowheads="1"/>
            </p:cNvSpPr>
            <p:nvPr/>
          </p:nvSpPr>
          <p:spPr bwMode="auto">
            <a:xfrm>
              <a:off x="4220" y="1732"/>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2" name="Text Box 36"/>
            <p:cNvSpPr txBox="1">
              <a:spLocks noChangeArrowheads="1"/>
            </p:cNvSpPr>
            <p:nvPr/>
          </p:nvSpPr>
          <p:spPr bwMode="auto">
            <a:xfrm>
              <a:off x="4126" y="342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L</a:t>
              </a:r>
              <a:r>
                <a:rPr lang="en-US" sz="2400" b="1" baseline="-25000">
                  <a:latin typeface="Arial"/>
                  <a:cs typeface="Arial"/>
                </a:rPr>
                <a:t>2</a:t>
              </a:r>
            </a:p>
          </p:txBody>
        </p:sp>
      </p:grpSp>
      <p:sp>
        <p:nvSpPr>
          <p:cNvPr id="35" name="Line 38"/>
          <p:cNvSpPr>
            <a:spLocks noChangeShapeType="1"/>
          </p:cNvSpPr>
          <p:nvPr/>
        </p:nvSpPr>
        <p:spPr bwMode="auto">
          <a:xfrm rot="10800000" flipH="1">
            <a:off x="6546850" y="5353050"/>
            <a:ext cx="398462"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36" name="Line 39"/>
          <p:cNvSpPr>
            <a:spLocks noChangeShapeType="1"/>
          </p:cNvSpPr>
          <p:nvPr/>
        </p:nvSpPr>
        <p:spPr bwMode="auto">
          <a:xfrm rot="5400000" flipH="1">
            <a:off x="4634706" y="3137694"/>
            <a:ext cx="665162"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37" name="Line 40"/>
          <p:cNvSpPr>
            <a:spLocks noChangeShapeType="1"/>
          </p:cNvSpPr>
          <p:nvPr/>
        </p:nvSpPr>
        <p:spPr bwMode="auto">
          <a:xfrm rot="5400000" flipH="1">
            <a:off x="6988969" y="3909219"/>
            <a:ext cx="931862" cy="0"/>
          </a:xfrm>
          <a:prstGeom prst="line">
            <a:avLst/>
          </a:prstGeom>
          <a:noFill/>
          <a:ln w="38100">
            <a:solidFill>
              <a:srgbClr val="A50021"/>
            </a:solidFill>
            <a:round/>
            <a:headEnd/>
            <a:tailEnd type="triangle" w="lg" len="lg"/>
          </a:ln>
        </p:spPr>
        <p:txBody>
          <a:bodyPr/>
          <a:lstStyle/>
          <a:p>
            <a:endParaRPr lang="en-US">
              <a:latin typeface="Arial"/>
              <a:cs typeface="Arial"/>
            </a:endParaRPr>
          </a:p>
        </p:txBody>
      </p:sp>
      <p:sp>
        <p:nvSpPr>
          <p:cNvPr id="38" name="Text Box 41"/>
          <p:cNvSpPr txBox="1">
            <a:spLocks noChangeArrowheads="1"/>
          </p:cNvSpPr>
          <p:nvPr/>
        </p:nvSpPr>
        <p:spPr bwMode="auto">
          <a:xfrm>
            <a:off x="5641975" y="762000"/>
            <a:ext cx="2274887" cy="830997"/>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400" dirty="0">
                <a:latin typeface="Arial"/>
                <a:cs typeface="Arial"/>
              </a:rPr>
              <a:t>The market for </a:t>
            </a:r>
            <a:br>
              <a:rPr lang="en-US" sz="2400" dirty="0">
                <a:latin typeface="Arial"/>
                <a:cs typeface="Arial"/>
              </a:rPr>
            </a:br>
            <a:r>
              <a:rPr lang="en-US" sz="2400" dirty="0">
                <a:latin typeface="Arial"/>
                <a:cs typeface="Arial"/>
              </a:rPr>
              <a:t>autoworkers</a:t>
            </a:r>
          </a:p>
        </p:txBody>
      </p:sp>
    </p:spTree>
    <p:extLst>
      <p:ext uri="{BB962C8B-B14F-4D97-AF65-F5344CB8AC3E}">
        <p14:creationId xmlns:p14="http://schemas.microsoft.com/office/powerpoint/2010/main" val="3927914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down)">
                                      <p:cBhvr>
                                        <p:cTn id="7" dur="500"/>
                                        <p:tgtEl>
                                          <p:spTgt spid="37"/>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Right)">
                                      <p:cBhvr>
                                        <p:cTn id="11" dur="500"/>
                                        <p:tgtEl>
                                          <p:spTgt spid="25"/>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500"/>
                                        <p:tgtEl>
                                          <p:spTgt spid="36"/>
                                        </p:tgtEl>
                                      </p:cBhvr>
                                    </p:animEffect>
                                  </p:childTnLst>
                                </p:cTn>
                              </p:par>
                            </p:childTnLst>
                          </p:cTn>
                        </p:par>
                        <p:par>
                          <p:cTn id="15" fill="hold">
                            <p:stCondLst>
                              <p:cond delay="1000"/>
                            </p:stCondLst>
                            <p:childTnLst>
                              <p:par>
                                <p:cTn id="16" presetID="18" presetClass="entr" presetSubtype="6"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strips(downRight)">
                                      <p:cBhvr>
                                        <p:cTn id="18" dur="500"/>
                                        <p:tgtEl>
                                          <p:spTgt spid="2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fontScale="90000"/>
          </a:bodyPr>
          <a:lstStyle/>
          <a:p>
            <a:pPr eaLnBrk="1" hangingPunct="1"/>
            <a:r>
              <a:rPr lang="en-US" sz="3200" dirty="0"/>
              <a:t>Productivity and Wage Growth in the U.S.</a:t>
            </a:r>
          </a:p>
        </p:txBody>
      </p:sp>
      <p:sp>
        <p:nvSpPr>
          <p:cNvPr id="140291" name="Rectangle 3"/>
          <p:cNvSpPr>
            <a:spLocks noGrp="1" noChangeArrowheads="1"/>
          </p:cNvSpPr>
          <p:nvPr>
            <p:ph type="body" sz="quarter" idx="12"/>
          </p:nvPr>
        </p:nvSpPr>
        <p:spPr>
          <a:xfrm>
            <a:off x="4648200" y="901699"/>
            <a:ext cx="4267200" cy="5160963"/>
          </a:xfrm>
        </p:spPr>
        <p:txBody>
          <a:bodyPr/>
          <a:lstStyle/>
          <a:p>
            <a:pPr marL="0" indent="0" eaLnBrk="1" hangingPunct="1">
              <a:buFont typeface="Wingdings" pitchFamily="2" charset="2"/>
              <a:buNone/>
            </a:pPr>
            <a:r>
              <a:rPr lang="en-US" sz="2800" dirty="0"/>
              <a:t>Recall one of the Ten Principles:  </a:t>
            </a:r>
          </a:p>
          <a:p>
            <a:pPr marL="0" indent="0" eaLnBrk="1" hangingPunct="1">
              <a:spcBef>
                <a:spcPct val="20000"/>
              </a:spcBef>
              <a:buFont typeface="Wingdings" pitchFamily="2" charset="2"/>
              <a:buNone/>
            </a:pPr>
            <a:r>
              <a:rPr lang="en-US" sz="2800" b="1" i="1" dirty="0"/>
              <a:t> </a:t>
            </a:r>
            <a:r>
              <a:rPr lang="en-US" sz="2800" b="1" i="1" dirty="0">
                <a:solidFill>
                  <a:schemeClr val="accent6">
                    <a:lumMod val="50000"/>
                  </a:schemeClr>
                </a:solidFill>
              </a:rPr>
              <a:t>A country’s standard of living depends on its  ability to produce goods and services.</a:t>
            </a:r>
          </a:p>
          <a:p>
            <a:pPr marL="0" indent="0" eaLnBrk="1" hangingPunct="1">
              <a:buFont typeface="Wingdings" pitchFamily="2" charset="2"/>
              <a:buNone/>
            </a:pPr>
            <a:endParaRPr lang="en-US" sz="2800" dirty="0"/>
          </a:p>
          <a:p>
            <a:pPr marL="0" indent="0" eaLnBrk="1" hangingPunct="1">
              <a:buFont typeface="Wingdings" pitchFamily="2" charset="2"/>
              <a:buNone/>
            </a:pPr>
            <a:r>
              <a:rPr lang="en-US" sz="2800" dirty="0"/>
              <a:t>Our theory implies wages tied to labor productivity</a:t>
            </a:r>
            <a:br>
              <a:rPr lang="en-US" sz="2800" dirty="0"/>
            </a:br>
            <a:r>
              <a:rPr lang="en-US" sz="2800" dirty="0"/>
              <a:t>(</a:t>
            </a:r>
            <a:r>
              <a:rPr lang="en-US" sz="2800" i="1" dirty="0"/>
              <a:t>W</a:t>
            </a:r>
            <a:r>
              <a:rPr lang="en-US" sz="2800" dirty="0"/>
              <a:t> = </a:t>
            </a:r>
            <a:r>
              <a:rPr lang="en-US" sz="2800" i="1" dirty="0"/>
              <a:t>VMPL</a:t>
            </a:r>
            <a:r>
              <a:rPr lang="en-US" sz="2800" dirty="0"/>
              <a:t>). </a:t>
            </a:r>
          </a:p>
          <a:p>
            <a:pPr marL="0" indent="0" eaLnBrk="1" hangingPunct="1">
              <a:buFont typeface="Wingdings" pitchFamily="2" charset="2"/>
              <a:buNone/>
            </a:pPr>
            <a:r>
              <a:rPr lang="en-US" sz="2800" dirty="0"/>
              <a:t>We see this in the data.</a:t>
            </a:r>
          </a:p>
        </p:txBody>
      </p:sp>
      <p:sp>
        <p:nvSpPr>
          <p:cNvPr id="3" name="Slide Number Placeholder 2"/>
          <p:cNvSpPr>
            <a:spLocks noGrp="1"/>
          </p:cNvSpPr>
          <p:nvPr>
            <p:ph type="sldNum" sz="quarter" idx="13"/>
          </p:nvPr>
        </p:nvSpPr>
        <p:spPr/>
        <p:txBody>
          <a:bodyPr/>
          <a:lstStyle/>
          <a:p>
            <a:pPr>
              <a:defRPr/>
            </a:pPr>
            <a:fld id="{073C29DC-2178-4274-9150-45F8EBD31C2D}" type="slidenum">
              <a:rPr lang="en-US" smtClean="0"/>
              <a:pPr>
                <a:defRPr/>
              </a:pPr>
              <a:t>31</a:t>
            </a:fld>
            <a:endParaRPr lang="en-US"/>
          </a:p>
        </p:txBody>
      </p:sp>
      <p:sp>
        <p:nvSpPr>
          <p:cNvPr id="2" name="Footer Placeholder 1"/>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40307" name="Rectangle 19"/>
          <p:cNvSpPr>
            <a:spLocks noChangeArrowheads="1"/>
          </p:cNvSpPr>
          <p:nvPr/>
        </p:nvSpPr>
        <p:spPr bwMode="auto">
          <a:xfrm>
            <a:off x="3352800" y="5249863"/>
            <a:ext cx="1181100" cy="812800"/>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dirty="0">
                <a:solidFill>
                  <a:srgbClr val="0000FF"/>
                </a:solidFill>
                <a:latin typeface="Arial"/>
                <a:cs typeface="Arial"/>
              </a:rPr>
              <a:t>1.8</a:t>
            </a:r>
          </a:p>
        </p:txBody>
      </p:sp>
      <p:sp>
        <p:nvSpPr>
          <p:cNvPr id="140306" name="Rectangle 18"/>
          <p:cNvSpPr>
            <a:spLocks noChangeArrowheads="1"/>
          </p:cNvSpPr>
          <p:nvPr/>
        </p:nvSpPr>
        <p:spPr bwMode="auto">
          <a:xfrm>
            <a:off x="2055813" y="5249863"/>
            <a:ext cx="1296987" cy="812800"/>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dirty="0">
                <a:solidFill>
                  <a:srgbClr val="0000FF"/>
                </a:solidFill>
                <a:latin typeface="Arial"/>
                <a:cs typeface="Arial"/>
              </a:rPr>
              <a:t>2.1</a:t>
            </a:r>
          </a:p>
        </p:txBody>
      </p:sp>
      <p:sp>
        <p:nvSpPr>
          <p:cNvPr id="32776" name="Rectangle 17"/>
          <p:cNvSpPr>
            <a:spLocks noChangeArrowheads="1"/>
          </p:cNvSpPr>
          <p:nvPr/>
        </p:nvSpPr>
        <p:spPr bwMode="auto">
          <a:xfrm>
            <a:off x="411163" y="5249863"/>
            <a:ext cx="1644650" cy="812800"/>
          </a:xfrm>
          <a:prstGeom prst="rect">
            <a:avLst/>
          </a:prstGeom>
          <a:solidFill>
            <a:srgbClr val="CCFFCC"/>
          </a:solidFill>
          <a:ln w="9525">
            <a:noFill/>
            <a:miter lim="800000"/>
            <a:headEnd/>
            <a:tailEnd/>
          </a:ln>
        </p:spPr>
        <p:txBody>
          <a:bodyPr lIns="0" rIns="0" anchor="ctr"/>
          <a:lstStyle/>
          <a:p>
            <a:pPr algn="ctr">
              <a:lnSpc>
                <a:spcPct val="105000"/>
              </a:lnSpc>
              <a:spcBef>
                <a:spcPct val="45000"/>
              </a:spcBef>
              <a:buClr>
                <a:srgbClr val="00B85C"/>
              </a:buClr>
              <a:buSzPct val="120000"/>
              <a:buFont typeface="Wingdings" pitchFamily="2" charset="2"/>
              <a:buNone/>
            </a:pPr>
            <a:r>
              <a:rPr lang="en-US" sz="2400" dirty="0">
                <a:latin typeface="Arial"/>
                <a:cs typeface="Arial"/>
              </a:rPr>
              <a:t>1995–2015</a:t>
            </a:r>
          </a:p>
        </p:txBody>
      </p:sp>
      <p:sp>
        <p:nvSpPr>
          <p:cNvPr id="140304" name="Rectangle 16"/>
          <p:cNvSpPr>
            <a:spLocks noChangeArrowheads="1"/>
          </p:cNvSpPr>
          <p:nvPr/>
        </p:nvSpPr>
        <p:spPr bwMode="auto">
          <a:xfrm>
            <a:off x="3352800" y="4437063"/>
            <a:ext cx="1181100" cy="812800"/>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dirty="0">
                <a:solidFill>
                  <a:srgbClr val="0000FF"/>
                </a:solidFill>
                <a:latin typeface="Arial"/>
                <a:cs typeface="Arial"/>
              </a:rPr>
              <a:t>1.2</a:t>
            </a:r>
          </a:p>
        </p:txBody>
      </p:sp>
      <p:sp>
        <p:nvSpPr>
          <p:cNvPr id="140303" name="Rectangle 15"/>
          <p:cNvSpPr>
            <a:spLocks noChangeArrowheads="1"/>
          </p:cNvSpPr>
          <p:nvPr/>
        </p:nvSpPr>
        <p:spPr bwMode="auto">
          <a:xfrm>
            <a:off x="2055813" y="4437063"/>
            <a:ext cx="1296987" cy="812800"/>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a:solidFill>
                  <a:srgbClr val="0000FF"/>
                </a:solidFill>
                <a:latin typeface="Arial"/>
                <a:cs typeface="Arial"/>
              </a:rPr>
              <a:t>1.4</a:t>
            </a:r>
          </a:p>
        </p:txBody>
      </p:sp>
      <p:sp>
        <p:nvSpPr>
          <p:cNvPr id="32779" name="Rectangle 14"/>
          <p:cNvSpPr>
            <a:spLocks noChangeArrowheads="1"/>
          </p:cNvSpPr>
          <p:nvPr/>
        </p:nvSpPr>
        <p:spPr bwMode="auto">
          <a:xfrm>
            <a:off x="411163" y="4437063"/>
            <a:ext cx="1644650" cy="812800"/>
          </a:xfrm>
          <a:prstGeom prst="rect">
            <a:avLst/>
          </a:prstGeom>
          <a:solidFill>
            <a:srgbClr val="CCFFCC"/>
          </a:solidFill>
          <a:ln w="9525">
            <a:noFill/>
            <a:miter lim="800000"/>
            <a:headEnd/>
            <a:tailEnd/>
          </a:ln>
        </p:spPr>
        <p:txBody>
          <a:bodyPr lIns="0" rIns="0" anchor="ctr"/>
          <a:lstStyle/>
          <a:p>
            <a:pPr algn="ctr">
              <a:lnSpc>
                <a:spcPct val="105000"/>
              </a:lnSpc>
              <a:spcBef>
                <a:spcPct val="45000"/>
              </a:spcBef>
              <a:buClr>
                <a:srgbClr val="00B85C"/>
              </a:buClr>
              <a:buSzPct val="120000"/>
              <a:buFont typeface="Wingdings" pitchFamily="2" charset="2"/>
              <a:buNone/>
            </a:pPr>
            <a:r>
              <a:rPr lang="en-US" sz="2400" dirty="0">
                <a:latin typeface="Arial"/>
                <a:cs typeface="Arial"/>
              </a:rPr>
              <a:t>1973–1995</a:t>
            </a:r>
          </a:p>
        </p:txBody>
      </p:sp>
      <p:sp>
        <p:nvSpPr>
          <p:cNvPr id="140301" name="Rectangle 13"/>
          <p:cNvSpPr>
            <a:spLocks noChangeArrowheads="1"/>
          </p:cNvSpPr>
          <p:nvPr/>
        </p:nvSpPr>
        <p:spPr bwMode="auto">
          <a:xfrm>
            <a:off x="3352800" y="3624263"/>
            <a:ext cx="1181100" cy="812800"/>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dirty="0">
                <a:solidFill>
                  <a:srgbClr val="0000FF"/>
                </a:solidFill>
                <a:latin typeface="Arial"/>
                <a:cs typeface="Arial"/>
              </a:rPr>
              <a:t>2.7</a:t>
            </a:r>
          </a:p>
        </p:txBody>
      </p:sp>
      <p:sp>
        <p:nvSpPr>
          <p:cNvPr id="140300" name="Rectangle 12"/>
          <p:cNvSpPr>
            <a:spLocks noChangeArrowheads="1"/>
          </p:cNvSpPr>
          <p:nvPr/>
        </p:nvSpPr>
        <p:spPr bwMode="auto">
          <a:xfrm>
            <a:off x="2055813" y="3624263"/>
            <a:ext cx="1296987" cy="812800"/>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dirty="0">
                <a:solidFill>
                  <a:srgbClr val="0000FF"/>
                </a:solidFill>
                <a:latin typeface="Arial"/>
                <a:cs typeface="Arial"/>
              </a:rPr>
              <a:t>2.7</a:t>
            </a:r>
          </a:p>
        </p:txBody>
      </p:sp>
      <p:sp>
        <p:nvSpPr>
          <p:cNvPr id="32782" name="Rectangle 11"/>
          <p:cNvSpPr>
            <a:spLocks noChangeArrowheads="1"/>
          </p:cNvSpPr>
          <p:nvPr/>
        </p:nvSpPr>
        <p:spPr bwMode="auto">
          <a:xfrm>
            <a:off x="411163" y="3624263"/>
            <a:ext cx="1644650" cy="812800"/>
          </a:xfrm>
          <a:prstGeom prst="rect">
            <a:avLst/>
          </a:prstGeom>
          <a:solidFill>
            <a:srgbClr val="CCFFCC"/>
          </a:solidFill>
          <a:ln w="9525">
            <a:noFill/>
            <a:miter lim="800000"/>
            <a:headEnd/>
            <a:tailEnd/>
          </a:ln>
        </p:spPr>
        <p:txBody>
          <a:bodyPr lIns="0" rIns="0" anchor="ctr"/>
          <a:lstStyle/>
          <a:p>
            <a:pPr algn="ctr">
              <a:lnSpc>
                <a:spcPct val="105000"/>
              </a:lnSpc>
              <a:spcBef>
                <a:spcPct val="45000"/>
              </a:spcBef>
              <a:buClr>
                <a:srgbClr val="00B85C"/>
              </a:buClr>
              <a:buSzPct val="120000"/>
              <a:buFont typeface="Wingdings" pitchFamily="2" charset="2"/>
              <a:buNone/>
            </a:pPr>
            <a:r>
              <a:rPr lang="en-US" sz="2400" dirty="0">
                <a:latin typeface="Arial"/>
                <a:cs typeface="Arial"/>
              </a:rPr>
              <a:t>1960–1973</a:t>
            </a:r>
          </a:p>
        </p:txBody>
      </p:sp>
      <p:sp>
        <p:nvSpPr>
          <p:cNvPr id="140298" name="Rectangle 10"/>
          <p:cNvSpPr>
            <a:spLocks noChangeArrowheads="1"/>
          </p:cNvSpPr>
          <p:nvPr/>
        </p:nvSpPr>
        <p:spPr bwMode="auto">
          <a:xfrm>
            <a:off x="3352800" y="2811463"/>
            <a:ext cx="1181100" cy="812800"/>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dirty="0">
                <a:solidFill>
                  <a:srgbClr val="0000FF"/>
                </a:solidFill>
                <a:latin typeface="Arial"/>
                <a:cs typeface="Arial"/>
              </a:rPr>
              <a:t>1.8%</a:t>
            </a:r>
          </a:p>
        </p:txBody>
      </p:sp>
      <p:sp>
        <p:nvSpPr>
          <p:cNvPr id="140297" name="Rectangle 9"/>
          <p:cNvSpPr>
            <a:spLocks noChangeArrowheads="1"/>
          </p:cNvSpPr>
          <p:nvPr/>
        </p:nvSpPr>
        <p:spPr bwMode="auto">
          <a:xfrm>
            <a:off x="2055813" y="2811463"/>
            <a:ext cx="1296987" cy="812800"/>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dirty="0">
                <a:solidFill>
                  <a:srgbClr val="0000FF"/>
                </a:solidFill>
                <a:latin typeface="Arial"/>
                <a:cs typeface="Arial"/>
              </a:rPr>
              <a:t>2.0%</a:t>
            </a:r>
          </a:p>
        </p:txBody>
      </p:sp>
      <p:sp>
        <p:nvSpPr>
          <p:cNvPr id="32785" name="Rectangle 8"/>
          <p:cNvSpPr>
            <a:spLocks noChangeArrowheads="1"/>
          </p:cNvSpPr>
          <p:nvPr/>
        </p:nvSpPr>
        <p:spPr bwMode="auto">
          <a:xfrm>
            <a:off x="411163" y="2811463"/>
            <a:ext cx="1644650" cy="812800"/>
          </a:xfrm>
          <a:prstGeom prst="rect">
            <a:avLst/>
          </a:prstGeom>
          <a:solidFill>
            <a:srgbClr val="CCFFCC"/>
          </a:solidFill>
          <a:ln w="9525">
            <a:noFill/>
            <a:miter lim="800000"/>
            <a:headEnd/>
            <a:tailEnd/>
          </a:ln>
        </p:spPr>
        <p:txBody>
          <a:bodyPr lIns="0" rIns="0" anchor="ctr"/>
          <a:lstStyle/>
          <a:p>
            <a:pPr algn="ctr">
              <a:lnSpc>
                <a:spcPct val="105000"/>
              </a:lnSpc>
              <a:spcBef>
                <a:spcPct val="45000"/>
              </a:spcBef>
              <a:buClr>
                <a:srgbClr val="00B85C"/>
              </a:buClr>
              <a:buSzPct val="120000"/>
              <a:buFont typeface="Wingdings" pitchFamily="2" charset="2"/>
              <a:buNone/>
            </a:pPr>
            <a:r>
              <a:rPr lang="en-US" sz="2400" dirty="0">
                <a:latin typeface="Arial"/>
                <a:cs typeface="Arial"/>
              </a:rPr>
              <a:t>1960–2015</a:t>
            </a:r>
          </a:p>
        </p:txBody>
      </p:sp>
      <p:sp>
        <p:nvSpPr>
          <p:cNvPr id="32786" name="Rectangle 7"/>
          <p:cNvSpPr>
            <a:spLocks noChangeArrowheads="1"/>
          </p:cNvSpPr>
          <p:nvPr/>
        </p:nvSpPr>
        <p:spPr bwMode="auto">
          <a:xfrm>
            <a:off x="3352800" y="1184275"/>
            <a:ext cx="1181100" cy="1627188"/>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growth rate </a:t>
            </a:r>
            <a:br>
              <a:rPr lang="en-US" sz="2400">
                <a:latin typeface="Arial"/>
                <a:cs typeface="Arial"/>
              </a:rPr>
            </a:br>
            <a:r>
              <a:rPr lang="en-US" sz="2400">
                <a:latin typeface="Arial"/>
                <a:cs typeface="Arial"/>
              </a:rPr>
              <a:t>of real wages</a:t>
            </a:r>
          </a:p>
        </p:txBody>
      </p:sp>
      <p:sp>
        <p:nvSpPr>
          <p:cNvPr id="32787" name="Rectangle 6"/>
          <p:cNvSpPr>
            <a:spLocks noChangeArrowheads="1"/>
          </p:cNvSpPr>
          <p:nvPr/>
        </p:nvSpPr>
        <p:spPr bwMode="auto">
          <a:xfrm>
            <a:off x="2055813" y="1184275"/>
            <a:ext cx="1296987" cy="1627188"/>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dirty="0">
                <a:latin typeface="Arial"/>
                <a:cs typeface="Arial"/>
              </a:rPr>
              <a:t>growth rate of </a:t>
            </a:r>
            <a:r>
              <a:rPr lang="en-US" sz="2400" dirty="0" err="1">
                <a:latin typeface="Arial"/>
                <a:cs typeface="Arial"/>
              </a:rPr>
              <a:t>produc-tivity</a:t>
            </a:r>
            <a:endParaRPr lang="en-US" sz="2400" dirty="0">
              <a:latin typeface="Arial"/>
              <a:cs typeface="Arial"/>
            </a:endParaRPr>
          </a:p>
        </p:txBody>
      </p:sp>
      <p:sp>
        <p:nvSpPr>
          <p:cNvPr id="32788" name="Rectangle 5"/>
          <p:cNvSpPr>
            <a:spLocks noChangeArrowheads="1"/>
          </p:cNvSpPr>
          <p:nvPr/>
        </p:nvSpPr>
        <p:spPr bwMode="auto">
          <a:xfrm>
            <a:off x="411163" y="1184275"/>
            <a:ext cx="1644650" cy="1627188"/>
          </a:xfrm>
          <a:prstGeom prst="rect">
            <a:avLst/>
          </a:prstGeom>
          <a:solidFill>
            <a:srgbClr val="CCFFCC"/>
          </a:solidFill>
          <a:ln w="9525">
            <a:noFill/>
            <a:miter lim="800000"/>
            <a:headEnd/>
            <a:tailEnd/>
          </a:ln>
        </p:spPr>
        <p:txBody>
          <a:bodyPr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time </a:t>
            </a:r>
            <a:br>
              <a:rPr lang="en-US" sz="2400">
                <a:latin typeface="Arial"/>
                <a:cs typeface="Arial"/>
              </a:rPr>
            </a:br>
            <a:r>
              <a:rPr lang="en-US" sz="2400">
                <a:latin typeface="Arial"/>
                <a:cs typeface="Arial"/>
              </a:rPr>
              <a:t>period</a:t>
            </a:r>
          </a:p>
        </p:txBody>
      </p:sp>
      <p:sp>
        <p:nvSpPr>
          <p:cNvPr id="32789" name="Line 20"/>
          <p:cNvSpPr>
            <a:spLocks noChangeShapeType="1"/>
          </p:cNvSpPr>
          <p:nvPr/>
        </p:nvSpPr>
        <p:spPr bwMode="auto">
          <a:xfrm>
            <a:off x="411163" y="1184275"/>
            <a:ext cx="4122737" cy="0"/>
          </a:xfrm>
          <a:prstGeom prst="line">
            <a:avLst/>
          </a:prstGeom>
          <a:noFill/>
          <a:ln w="12700" cap="sq">
            <a:solidFill>
              <a:schemeClr val="tx1"/>
            </a:solidFill>
            <a:round/>
            <a:headEnd/>
            <a:tailEnd/>
          </a:ln>
        </p:spPr>
        <p:txBody>
          <a:bodyPr/>
          <a:lstStyle/>
          <a:p>
            <a:endParaRPr lang="en-US">
              <a:latin typeface="Arial"/>
              <a:cs typeface="Arial"/>
            </a:endParaRPr>
          </a:p>
        </p:txBody>
      </p:sp>
      <p:sp>
        <p:nvSpPr>
          <p:cNvPr id="32790" name="Line 21"/>
          <p:cNvSpPr>
            <a:spLocks noChangeShapeType="1"/>
          </p:cNvSpPr>
          <p:nvPr/>
        </p:nvSpPr>
        <p:spPr bwMode="auto">
          <a:xfrm>
            <a:off x="411163" y="2811463"/>
            <a:ext cx="4122737" cy="0"/>
          </a:xfrm>
          <a:prstGeom prst="line">
            <a:avLst/>
          </a:prstGeom>
          <a:noFill/>
          <a:ln w="12700">
            <a:solidFill>
              <a:schemeClr val="tx1"/>
            </a:solidFill>
            <a:round/>
            <a:headEnd/>
            <a:tailEnd/>
          </a:ln>
        </p:spPr>
        <p:txBody>
          <a:bodyPr/>
          <a:lstStyle/>
          <a:p>
            <a:endParaRPr lang="en-US">
              <a:latin typeface="Arial"/>
              <a:cs typeface="Arial"/>
            </a:endParaRPr>
          </a:p>
        </p:txBody>
      </p:sp>
      <p:sp>
        <p:nvSpPr>
          <p:cNvPr id="32791" name="Line 22"/>
          <p:cNvSpPr>
            <a:spLocks noChangeShapeType="1"/>
          </p:cNvSpPr>
          <p:nvPr/>
        </p:nvSpPr>
        <p:spPr bwMode="auto">
          <a:xfrm>
            <a:off x="411163" y="3624263"/>
            <a:ext cx="4122737" cy="0"/>
          </a:xfrm>
          <a:prstGeom prst="line">
            <a:avLst/>
          </a:prstGeom>
          <a:noFill/>
          <a:ln w="12700">
            <a:solidFill>
              <a:schemeClr val="tx1"/>
            </a:solidFill>
            <a:round/>
            <a:headEnd/>
            <a:tailEnd/>
          </a:ln>
        </p:spPr>
        <p:txBody>
          <a:bodyPr/>
          <a:lstStyle/>
          <a:p>
            <a:endParaRPr lang="en-US">
              <a:latin typeface="Arial"/>
              <a:cs typeface="Arial"/>
            </a:endParaRPr>
          </a:p>
        </p:txBody>
      </p:sp>
      <p:sp>
        <p:nvSpPr>
          <p:cNvPr id="32792" name="Line 23"/>
          <p:cNvSpPr>
            <a:spLocks noChangeShapeType="1"/>
          </p:cNvSpPr>
          <p:nvPr/>
        </p:nvSpPr>
        <p:spPr bwMode="auto">
          <a:xfrm>
            <a:off x="411163" y="4437063"/>
            <a:ext cx="4122737" cy="0"/>
          </a:xfrm>
          <a:prstGeom prst="line">
            <a:avLst/>
          </a:prstGeom>
          <a:noFill/>
          <a:ln w="12700">
            <a:solidFill>
              <a:schemeClr val="tx1"/>
            </a:solidFill>
            <a:round/>
            <a:headEnd/>
            <a:tailEnd/>
          </a:ln>
        </p:spPr>
        <p:txBody>
          <a:bodyPr/>
          <a:lstStyle/>
          <a:p>
            <a:endParaRPr lang="en-US">
              <a:latin typeface="Arial"/>
              <a:cs typeface="Arial"/>
            </a:endParaRPr>
          </a:p>
        </p:txBody>
      </p:sp>
      <p:sp>
        <p:nvSpPr>
          <p:cNvPr id="32793" name="Line 24"/>
          <p:cNvSpPr>
            <a:spLocks noChangeShapeType="1"/>
          </p:cNvSpPr>
          <p:nvPr/>
        </p:nvSpPr>
        <p:spPr bwMode="auto">
          <a:xfrm>
            <a:off x="411163" y="5249863"/>
            <a:ext cx="4122737" cy="0"/>
          </a:xfrm>
          <a:prstGeom prst="line">
            <a:avLst/>
          </a:prstGeom>
          <a:noFill/>
          <a:ln w="12700">
            <a:solidFill>
              <a:schemeClr val="tx1"/>
            </a:solidFill>
            <a:round/>
            <a:headEnd/>
            <a:tailEnd/>
          </a:ln>
        </p:spPr>
        <p:txBody>
          <a:bodyPr/>
          <a:lstStyle/>
          <a:p>
            <a:endParaRPr lang="en-US">
              <a:latin typeface="Arial"/>
              <a:cs typeface="Arial"/>
            </a:endParaRPr>
          </a:p>
        </p:txBody>
      </p:sp>
      <p:sp>
        <p:nvSpPr>
          <p:cNvPr id="32794" name="Line 25"/>
          <p:cNvSpPr>
            <a:spLocks noChangeShapeType="1"/>
          </p:cNvSpPr>
          <p:nvPr/>
        </p:nvSpPr>
        <p:spPr bwMode="auto">
          <a:xfrm>
            <a:off x="411163" y="6062663"/>
            <a:ext cx="4122737" cy="0"/>
          </a:xfrm>
          <a:prstGeom prst="line">
            <a:avLst/>
          </a:prstGeom>
          <a:noFill/>
          <a:ln w="12700" cap="sq">
            <a:solidFill>
              <a:schemeClr val="tx1"/>
            </a:solidFill>
            <a:round/>
            <a:headEnd/>
            <a:tailEnd/>
          </a:ln>
        </p:spPr>
        <p:txBody>
          <a:bodyPr/>
          <a:lstStyle/>
          <a:p>
            <a:endParaRPr lang="en-US">
              <a:latin typeface="Arial"/>
              <a:cs typeface="Arial"/>
            </a:endParaRPr>
          </a:p>
        </p:txBody>
      </p:sp>
      <p:sp>
        <p:nvSpPr>
          <p:cNvPr id="32795" name="Line 26"/>
          <p:cNvSpPr>
            <a:spLocks noChangeShapeType="1"/>
          </p:cNvSpPr>
          <p:nvPr/>
        </p:nvSpPr>
        <p:spPr bwMode="auto">
          <a:xfrm>
            <a:off x="411163" y="1184275"/>
            <a:ext cx="0" cy="4878388"/>
          </a:xfrm>
          <a:prstGeom prst="line">
            <a:avLst/>
          </a:prstGeom>
          <a:noFill/>
          <a:ln w="12700" cap="sq">
            <a:solidFill>
              <a:schemeClr val="tx1"/>
            </a:solidFill>
            <a:round/>
            <a:headEnd/>
            <a:tailEnd/>
          </a:ln>
        </p:spPr>
        <p:txBody>
          <a:bodyPr/>
          <a:lstStyle/>
          <a:p>
            <a:endParaRPr lang="en-US">
              <a:latin typeface="Arial"/>
              <a:cs typeface="Arial"/>
            </a:endParaRPr>
          </a:p>
        </p:txBody>
      </p:sp>
      <p:sp>
        <p:nvSpPr>
          <p:cNvPr id="32796" name="Line 27"/>
          <p:cNvSpPr>
            <a:spLocks noChangeShapeType="1"/>
          </p:cNvSpPr>
          <p:nvPr/>
        </p:nvSpPr>
        <p:spPr bwMode="auto">
          <a:xfrm>
            <a:off x="2055813" y="1184275"/>
            <a:ext cx="0" cy="4878388"/>
          </a:xfrm>
          <a:prstGeom prst="line">
            <a:avLst/>
          </a:prstGeom>
          <a:noFill/>
          <a:ln w="12700">
            <a:solidFill>
              <a:schemeClr val="tx1"/>
            </a:solidFill>
            <a:round/>
            <a:headEnd/>
            <a:tailEnd/>
          </a:ln>
        </p:spPr>
        <p:txBody>
          <a:bodyPr/>
          <a:lstStyle/>
          <a:p>
            <a:endParaRPr lang="en-US">
              <a:latin typeface="Arial"/>
              <a:cs typeface="Arial"/>
            </a:endParaRPr>
          </a:p>
        </p:txBody>
      </p:sp>
      <p:sp>
        <p:nvSpPr>
          <p:cNvPr id="32797" name="Line 28"/>
          <p:cNvSpPr>
            <a:spLocks noChangeShapeType="1"/>
          </p:cNvSpPr>
          <p:nvPr/>
        </p:nvSpPr>
        <p:spPr bwMode="auto">
          <a:xfrm>
            <a:off x="3352800" y="1184275"/>
            <a:ext cx="0" cy="4878388"/>
          </a:xfrm>
          <a:prstGeom prst="line">
            <a:avLst/>
          </a:prstGeom>
          <a:noFill/>
          <a:ln w="12700">
            <a:solidFill>
              <a:schemeClr val="tx1"/>
            </a:solidFill>
            <a:round/>
            <a:headEnd/>
            <a:tailEnd/>
          </a:ln>
        </p:spPr>
        <p:txBody>
          <a:bodyPr/>
          <a:lstStyle/>
          <a:p>
            <a:endParaRPr lang="en-US">
              <a:latin typeface="Arial"/>
              <a:cs typeface="Arial"/>
            </a:endParaRPr>
          </a:p>
        </p:txBody>
      </p:sp>
      <p:sp>
        <p:nvSpPr>
          <p:cNvPr id="32798" name="Line 29"/>
          <p:cNvSpPr>
            <a:spLocks noChangeShapeType="1"/>
          </p:cNvSpPr>
          <p:nvPr/>
        </p:nvSpPr>
        <p:spPr bwMode="auto">
          <a:xfrm>
            <a:off x="4533900" y="1184275"/>
            <a:ext cx="0" cy="4878388"/>
          </a:xfrm>
          <a:prstGeom prst="line">
            <a:avLst/>
          </a:prstGeom>
          <a:noFill/>
          <a:ln w="12700" cap="sq">
            <a:solidFill>
              <a:schemeClr val="tx1"/>
            </a:solidFill>
            <a:round/>
            <a:headEnd/>
            <a:tailEnd/>
          </a:ln>
        </p:spPr>
        <p:txBody>
          <a:bodyPr/>
          <a:lstStyle/>
          <a:p>
            <a:endParaRPr lang="en-US">
              <a:latin typeface="Arial"/>
              <a:cs typeface="Arial"/>
            </a:endParaRPr>
          </a:p>
        </p:txBody>
      </p:sp>
      <p:sp>
        <p:nvSpPr>
          <p:cNvPr id="32799" name="FlagCount" hidden="1">
            <a:hlinkClick r:id="rId3" action="ppaction://hlinkfile"/>
          </p:cNvPr>
          <p:cNvSpPr>
            <a:spLocks noChangeArrowheads="1"/>
          </p:cNvSpPr>
          <p:nvPr/>
        </p:nvSpPr>
        <p:spPr bwMode="auto">
          <a:xfrm>
            <a:off x="8312150" y="325438"/>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56390212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wipe(left)">
                                      <p:cBhvr>
                                        <p:cTn id="7" dur="500"/>
                                        <p:tgtEl>
                                          <p:spTgt spid="14029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0291">
                                            <p:txEl>
                                              <p:pRg st="1" end="1"/>
                                            </p:txEl>
                                          </p:spTgt>
                                        </p:tgtEl>
                                        <p:attrNameLst>
                                          <p:attrName>style.visibility</p:attrName>
                                        </p:attrNameLst>
                                      </p:cBhvr>
                                      <p:to>
                                        <p:strVal val="visible"/>
                                      </p:to>
                                    </p:set>
                                    <p:animEffect transition="in" filter="wipe(left)">
                                      <p:cBhvr>
                                        <p:cTn id="11" dur="500"/>
                                        <p:tgtEl>
                                          <p:spTgt spid="14029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0291">
                                            <p:txEl>
                                              <p:pRg st="3" end="3"/>
                                            </p:txEl>
                                          </p:spTgt>
                                        </p:tgtEl>
                                        <p:attrNameLst>
                                          <p:attrName>style.visibility</p:attrName>
                                        </p:attrNameLst>
                                      </p:cBhvr>
                                      <p:to>
                                        <p:strVal val="visible"/>
                                      </p:to>
                                    </p:set>
                                    <p:animEffect transition="in" filter="wipe(left)">
                                      <p:cBhvr>
                                        <p:cTn id="16" dur="500"/>
                                        <p:tgtEl>
                                          <p:spTgt spid="1402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0291">
                                            <p:txEl>
                                              <p:pRg st="4" end="4"/>
                                            </p:txEl>
                                          </p:spTgt>
                                        </p:tgtEl>
                                        <p:attrNameLst>
                                          <p:attrName>style.visibility</p:attrName>
                                        </p:attrNameLst>
                                      </p:cBhvr>
                                      <p:to>
                                        <p:strVal val="visible"/>
                                      </p:to>
                                    </p:set>
                                    <p:animEffect transition="in" filter="wipe(left)">
                                      <p:cBhvr>
                                        <p:cTn id="21" dur="500"/>
                                        <p:tgtEl>
                                          <p:spTgt spid="14029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0297">
                                            <p:txEl>
                                              <p:pRg st="0" end="0"/>
                                            </p:txEl>
                                          </p:spTgt>
                                        </p:tgtEl>
                                        <p:attrNameLst>
                                          <p:attrName>style.visibility</p:attrName>
                                        </p:attrNameLst>
                                      </p:cBhvr>
                                      <p:to>
                                        <p:strVal val="visible"/>
                                      </p:to>
                                    </p:set>
                                    <p:animEffect transition="in" filter="fade">
                                      <p:cBhvr>
                                        <p:cTn id="26" dur="500"/>
                                        <p:tgtEl>
                                          <p:spTgt spid="140297">
                                            <p:txEl>
                                              <p:pRg st="0" end="0"/>
                                            </p:txEl>
                                          </p:spTgt>
                                        </p:tgtEl>
                                      </p:cBhvr>
                                    </p:animEffect>
                                  </p:childTnLst>
                                  <p:subTnLst>
                                    <p:animClr clrSpc="rgb" dir="cw">
                                      <p:cBhvr override="childStyle">
                                        <p:cTn dur="1" fill="hold" display="0" masterRel="nextClick" afterEffect="1"/>
                                        <p:tgtEl>
                                          <p:spTgt spid="140297">
                                            <p:txEl>
                                              <p:pRg st="0" end="0"/>
                                            </p:txEl>
                                          </p:spTgt>
                                        </p:tgtEl>
                                        <p:attrNameLst>
                                          <p:attrName>ppt_c</p:attrName>
                                        </p:attrNameLst>
                                      </p:cBhvr>
                                      <p:to>
                                        <a:srgbClr val="000000"/>
                                      </p:to>
                                    </p:animClr>
                                  </p:subTnLst>
                                </p:cTn>
                              </p:par>
                              <p:par>
                                <p:cTn id="27" presetID="10" presetClass="entr" presetSubtype="0" fill="hold" nodeType="withEffect">
                                  <p:stCondLst>
                                    <p:cond delay="0"/>
                                  </p:stCondLst>
                                  <p:childTnLst>
                                    <p:set>
                                      <p:cBhvr>
                                        <p:cTn id="28" dur="1" fill="hold">
                                          <p:stCondLst>
                                            <p:cond delay="0"/>
                                          </p:stCondLst>
                                        </p:cTn>
                                        <p:tgtEl>
                                          <p:spTgt spid="140298">
                                            <p:txEl>
                                              <p:pRg st="0" end="0"/>
                                            </p:txEl>
                                          </p:spTgt>
                                        </p:tgtEl>
                                        <p:attrNameLst>
                                          <p:attrName>style.visibility</p:attrName>
                                        </p:attrNameLst>
                                      </p:cBhvr>
                                      <p:to>
                                        <p:strVal val="visible"/>
                                      </p:to>
                                    </p:set>
                                    <p:animEffect transition="in" filter="fade">
                                      <p:cBhvr>
                                        <p:cTn id="29" dur="500"/>
                                        <p:tgtEl>
                                          <p:spTgt spid="140298">
                                            <p:txEl>
                                              <p:pRg st="0" end="0"/>
                                            </p:txEl>
                                          </p:spTgt>
                                        </p:tgtEl>
                                      </p:cBhvr>
                                    </p:animEffect>
                                  </p:childTnLst>
                                  <p:subTnLst>
                                    <p:animClr clrSpc="rgb" dir="cw">
                                      <p:cBhvr override="childStyle">
                                        <p:cTn dur="1" fill="hold" display="0" masterRel="nextClick" afterEffect="1"/>
                                        <p:tgtEl>
                                          <p:spTgt spid="140298">
                                            <p:txEl>
                                              <p:pRg st="0" end="0"/>
                                            </p:txEl>
                                          </p:spTgt>
                                        </p:tgtEl>
                                        <p:attrNameLst>
                                          <p:attrName>ppt_c</p:attrName>
                                        </p:attrNameLst>
                                      </p:cBhvr>
                                      <p:to>
                                        <a:srgbClr val="000000"/>
                                      </p:to>
                                    </p:animClr>
                                  </p:sub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0300">
                                            <p:txEl>
                                              <p:pRg st="0" end="0"/>
                                            </p:txEl>
                                          </p:spTgt>
                                        </p:tgtEl>
                                        <p:attrNameLst>
                                          <p:attrName>style.visibility</p:attrName>
                                        </p:attrNameLst>
                                      </p:cBhvr>
                                      <p:to>
                                        <p:strVal val="visible"/>
                                      </p:to>
                                    </p:set>
                                    <p:animEffect transition="in" filter="fade">
                                      <p:cBhvr>
                                        <p:cTn id="34" dur="500"/>
                                        <p:tgtEl>
                                          <p:spTgt spid="140300">
                                            <p:txEl>
                                              <p:pRg st="0" end="0"/>
                                            </p:txEl>
                                          </p:spTgt>
                                        </p:tgtEl>
                                      </p:cBhvr>
                                    </p:animEffect>
                                  </p:childTnLst>
                                  <p:subTnLst>
                                    <p:animClr clrSpc="rgb" dir="cw">
                                      <p:cBhvr override="childStyle">
                                        <p:cTn dur="1" fill="hold" display="0" masterRel="nextClick" afterEffect="1"/>
                                        <p:tgtEl>
                                          <p:spTgt spid="140300">
                                            <p:txEl>
                                              <p:pRg st="0" end="0"/>
                                            </p:txEl>
                                          </p:spTgt>
                                        </p:tgtEl>
                                        <p:attrNameLst>
                                          <p:attrName>ppt_c</p:attrName>
                                        </p:attrNameLst>
                                      </p:cBhvr>
                                      <p:to>
                                        <a:srgbClr val="000000"/>
                                      </p:to>
                                    </p:animClr>
                                  </p:subTnLst>
                                </p:cTn>
                              </p:par>
                              <p:par>
                                <p:cTn id="35" presetID="10" presetClass="entr" presetSubtype="0" fill="hold" nodeType="withEffect">
                                  <p:stCondLst>
                                    <p:cond delay="0"/>
                                  </p:stCondLst>
                                  <p:childTnLst>
                                    <p:set>
                                      <p:cBhvr>
                                        <p:cTn id="36" dur="1" fill="hold">
                                          <p:stCondLst>
                                            <p:cond delay="0"/>
                                          </p:stCondLst>
                                        </p:cTn>
                                        <p:tgtEl>
                                          <p:spTgt spid="140301">
                                            <p:txEl>
                                              <p:pRg st="0" end="0"/>
                                            </p:txEl>
                                          </p:spTgt>
                                        </p:tgtEl>
                                        <p:attrNameLst>
                                          <p:attrName>style.visibility</p:attrName>
                                        </p:attrNameLst>
                                      </p:cBhvr>
                                      <p:to>
                                        <p:strVal val="visible"/>
                                      </p:to>
                                    </p:set>
                                    <p:animEffect transition="in" filter="fade">
                                      <p:cBhvr>
                                        <p:cTn id="37" dur="500"/>
                                        <p:tgtEl>
                                          <p:spTgt spid="140301">
                                            <p:txEl>
                                              <p:pRg st="0" end="0"/>
                                            </p:txEl>
                                          </p:spTgt>
                                        </p:tgtEl>
                                      </p:cBhvr>
                                    </p:animEffect>
                                  </p:childTnLst>
                                  <p:subTnLst>
                                    <p:animClr clrSpc="rgb" dir="cw">
                                      <p:cBhvr override="childStyle">
                                        <p:cTn dur="1" fill="hold" display="0" masterRel="nextClick" afterEffect="1"/>
                                        <p:tgtEl>
                                          <p:spTgt spid="140301">
                                            <p:txEl>
                                              <p:pRg st="0" end="0"/>
                                            </p:txEl>
                                          </p:spTgt>
                                        </p:tgtEl>
                                        <p:attrNameLst>
                                          <p:attrName>ppt_c</p:attrName>
                                        </p:attrNameLst>
                                      </p:cBhvr>
                                      <p:to>
                                        <a:srgbClr val="000000"/>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0303">
                                            <p:txEl>
                                              <p:pRg st="0" end="0"/>
                                            </p:txEl>
                                          </p:spTgt>
                                        </p:tgtEl>
                                        <p:attrNameLst>
                                          <p:attrName>style.visibility</p:attrName>
                                        </p:attrNameLst>
                                      </p:cBhvr>
                                      <p:to>
                                        <p:strVal val="visible"/>
                                      </p:to>
                                    </p:set>
                                    <p:animEffect transition="in" filter="fade">
                                      <p:cBhvr>
                                        <p:cTn id="42" dur="500"/>
                                        <p:tgtEl>
                                          <p:spTgt spid="140303">
                                            <p:txEl>
                                              <p:pRg st="0" end="0"/>
                                            </p:txEl>
                                          </p:spTgt>
                                        </p:tgtEl>
                                      </p:cBhvr>
                                    </p:animEffect>
                                  </p:childTnLst>
                                  <p:subTnLst>
                                    <p:animClr clrSpc="rgb" dir="cw">
                                      <p:cBhvr override="childStyle">
                                        <p:cTn dur="1" fill="hold" display="0" masterRel="nextClick" afterEffect="1"/>
                                        <p:tgtEl>
                                          <p:spTgt spid="140303">
                                            <p:txEl>
                                              <p:pRg st="0" end="0"/>
                                            </p:txEl>
                                          </p:spTgt>
                                        </p:tgtEl>
                                        <p:attrNameLst>
                                          <p:attrName>ppt_c</p:attrName>
                                        </p:attrNameLst>
                                      </p:cBhvr>
                                      <p:to>
                                        <a:srgbClr val="000000"/>
                                      </p:to>
                                    </p:animClr>
                                  </p:subTnLst>
                                </p:cTn>
                              </p:par>
                              <p:par>
                                <p:cTn id="43" presetID="10" presetClass="entr" presetSubtype="0" fill="hold" nodeType="withEffect">
                                  <p:stCondLst>
                                    <p:cond delay="0"/>
                                  </p:stCondLst>
                                  <p:childTnLst>
                                    <p:set>
                                      <p:cBhvr>
                                        <p:cTn id="44" dur="1" fill="hold">
                                          <p:stCondLst>
                                            <p:cond delay="0"/>
                                          </p:stCondLst>
                                        </p:cTn>
                                        <p:tgtEl>
                                          <p:spTgt spid="140304">
                                            <p:txEl>
                                              <p:pRg st="0" end="0"/>
                                            </p:txEl>
                                          </p:spTgt>
                                        </p:tgtEl>
                                        <p:attrNameLst>
                                          <p:attrName>style.visibility</p:attrName>
                                        </p:attrNameLst>
                                      </p:cBhvr>
                                      <p:to>
                                        <p:strVal val="visible"/>
                                      </p:to>
                                    </p:set>
                                    <p:animEffect transition="in" filter="fade">
                                      <p:cBhvr>
                                        <p:cTn id="45" dur="500"/>
                                        <p:tgtEl>
                                          <p:spTgt spid="140304">
                                            <p:txEl>
                                              <p:pRg st="0" end="0"/>
                                            </p:txEl>
                                          </p:spTgt>
                                        </p:tgtEl>
                                      </p:cBhvr>
                                    </p:animEffect>
                                  </p:childTnLst>
                                  <p:subTnLst>
                                    <p:animClr clrSpc="rgb" dir="cw">
                                      <p:cBhvr override="childStyle">
                                        <p:cTn dur="1" fill="hold" display="0" masterRel="nextClick" afterEffect="1"/>
                                        <p:tgtEl>
                                          <p:spTgt spid="140304">
                                            <p:txEl>
                                              <p:pRg st="0" end="0"/>
                                            </p:txEl>
                                          </p:spTgt>
                                        </p:tgtEl>
                                        <p:attrNameLst>
                                          <p:attrName>ppt_c</p:attrName>
                                        </p:attrNameLst>
                                      </p:cBhvr>
                                      <p:to>
                                        <a:srgbClr val="000000"/>
                                      </p:to>
                                    </p:animClr>
                                  </p:sub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40306">
                                            <p:txEl>
                                              <p:pRg st="0" end="0"/>
                                            </p:txEl>
                                          </p:spTgt>
                                        </p:tgtEl>
                                        <p:attrNameLst>
                                          <p:attrName>style.visibility</p:attrName>
                                        </p:attrNameLst>
                                      </p:cBhvr>
                                      <p:to>
                                        <p:strVal val="visible"/>
                                      </p:to>
                                    </p:set>
                                    <p:animEffect transition="in" filter="fade">
                                      <p:cBhvr>
                                        <p:cTn id="50" dur="500"/>
                                        <p:tgtEl>
                                          <p:spTgt spid="140306">
                                            <p:txEl>
                                              <p:pRg st="0" end="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40307">
                                            <p:txEl>
                                              <p:pRg st="0" end="0"/>
                                            </p:txEl>
                                          </p:spTgt>
                                        </p:tgtEl>
                                        <p:attrNameLst>
                                          <p:attrName>style.visibility</p:attrName>
                                        </p:attrNameLst>
                                      </p:cBhvr>
                                      <p:to>
                                        <p:strVal val="visible"/>
                                      </p:to>
                                    </p:set>
                                    <p:animEffect transition="in" filter="fade">
                                      <p:cBhvr>
                                        <p:cTn id="53" dur="500"/>
                                        <p:tgtEl>
                                          <p:spTgt spid="140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uiExpand="1" build="p" bldLvl="5"/>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Monopsony</a:t>
            </a:r>
          </a:p>
        </p:txBody>
      </p:sp>
      <p:sp>
        <p:nvSpPr>
          <p:cNvPr id="3" name="Content Placeholder 2"/>
          <p:cNvSpPr>
            <a:spLocks noGrp="1"/>
          </p:cNvSpPr>
          <p:nvPr>
            <p:ph idx="1"/>
          </p:nvPr>
        </p:nvSpPr>
        <p:spPr/>
        <p:txBody>
          <a:bodyPr/>
          <a:lstStyle/>
          <a:p>
            <a:r>
              <a:rPr lang="en-US" dirty="0"/>
              <a:t>Monopsony:  </a:t>
            </a:r>
          </a:p>
          <a:p>
            <a:pPr lvl="1"/>
            <a:r>
              <a:rPr lang="en-US" dirty="0"/>
              <a:t>A market with one buyer </a:t>
            </a:r>
          </a:p>
          <a:p>
            <a:pPr lvl="1"/>
            <a:r>
              <a:rPr lang="en-US" dirty="0"/>
              <a:t>A monopsony employer can use its market power to increase its profits by paying lower wages </a:t>
            </a:r>
          </a:p>
          <a:p>
            <a:pPr lvl="1"/>
            <a:r>
              <a:rPr lang="en-US" dirty="0"/>
              <a:t>As with monopoly, economic activity under monopsony is below the socially optimal level, causing a deadweight loss  </a:t>
            </a:r>
          </a:p>
          <a:p>
            <a:r>
              <a:rPr lang="en-US" dirty="0" err="1"/>
              <a:t>Monopsonies</a:t>
            </a:r>
            <a:r>
              <a:rPr lang="en-US" dirty="0"/>
              <a:t> are rare in the real world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801697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Land and Capital</a:t>
            </a:r>
          </a:p>
        </p:txBody>
      </p:sp>
      <p:sp>
        <p:nvSpPr>
          <p:cNvPr id="3" name="Content Placeholder 2"/>
          <p:cNvSpPr>
            <a:spLocks noGrp="1"/>
          </p:cNvSpPr>
          <p:nvPr>
            <p:ph idx="1"/>
          </p:nvPr>
        </p:nvSpPr>
        <p:spPr/>
        <p:txBody>
          <a:bodyPr/>
          <a:lstStyle/>
          <a:p>
            <a:r>
              <a:rPr lang="en-US" dirty="0"/>
              <a:t>With land and capital, must distinguish between:</a:t>
            </a:r>
          </a:p>
          <a:p>
            <a:pPr lvl="1"/>
            <a:r>
              <a:rPr lang="en-US" u="sng" dirty="0"/>
              <a:t>Purchase price</a:t>
            </a:r>
            <a:r>
              <a:rPr lang="en-US" dirty="0"/>
              <a:t>: the price a person pays to own that factor indefinitely</a:t>
            </a:r>
          </a:p>
          <a:p>
            <a:pPr lvl="1"/>
            <a:r>
              <a:rPr lang="en-US" u="sng" dirty="0"/>
              <a:t>Rental price</a:t>
            </a:r>
            <a:r>
              <a:rPr lang="en-US" dirty="0"/>
              <a:t>: the price a person pays to use that factor for a limited period of time</a:t>
            </a:r>
          </a:p>
          <a:p>
            <a:pPr lvl="2"/>
            <a:r>
              <a:rPr lang="en-US" dirty="0"/>
              <a:t>The wage is the rental price of labor  </a:t>
            </a:r>
          </a:p>
          <a:p>
            <a:r>
              <a:rPr lang="en-US" dirty="0"/>
              <a:t>The determination of the rental prices </a:t>
            </a:r>
          </a:p>
          <a:p>
            <a:pPr lvl="1"/>
            <a:r>
              <a:rPr lang="en-US" dirty="0"/>
              <a:t>Analogous to the determination of wages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33</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201389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normAutofit fontScale="90000"/>
          </a:bodyPr>
          <a:lstStyle/>
          <a:p>
            <a:pPr eaLnBrk="1" hangingPunct="1"/>
            <a:r>
              <a:rPr lang="en-US" sz="3100" dirty="0"/>
              <a:t>How the Rental Price of Land Is Determined</a:t>
            </a:r>
          </a:p>
        </p:txBody>
      </p:sp>
      <p:sp>
        <p:nvSpPr>
          <p:cNvPr id="181251" name="Rectangle 3"/>
          <p:cNvSpPr>
            <a:spLocks noGrp="1" noChangeArrowheads="1"/>
          </p:cNvSpPr>
          <p:nvPr>
            <p:ph type="body" sz="quarter" idx="12"/>
          </p:nvPr>
        </p:nvSpPr>
        <p:spPr>
          <a:xfrm>
            <a:off x="139700" y="901700"/>
            <a:ext cx="3898900" cy="5270500"/>
          </a:xfrm>
        </p:spPr>
        <p:txBody>
          <a:bodyPr/>
          <a:lstStyle/>
          <a:p>
            <a:pPr marL="0" indent="0" eaLnBrk="1" hangingPunct="1">
              <a:spcBef>
                <a:spcPct val="50000"/>
              </a:spcBef>
              <a:buFont typeface="Wingdings" pitchFamily="2" charset="2"/>
              <a:buNone/>
            </a:pPr>
            <a:r>
              <a:rPr lang="en-US" sz="2800" dirty="0"/>
              <a:t>Firms increase the quantity of land to rent </a:t>
            </a:r>
            <a:br>
              <a:rPr lang="en-US" sz="2800" dirty="0"/>
            </a:br>
            <a:r>
              <a:rPr lang="en-US" sz="2800" dirty="0"/>
              <a:t>until the value of the marginal product </a:t>
            </a:r>
            <a:br>
              <a:rPr lang="en-US" sz="2800" dirty="0"/>
            </a:br>
            <a:r>
              <a:rPr lang="en-US" sz="2800" dirty="0"/>
              <a:t>(</a:t>
            </a:r>
            <a:r>
              <a:rPr lang="en-US" sz="2800" i="1" dirty="0"/>
              <a:t>VMP</a:t>
            </a:r>
            <a:r>
              <a:rPr lang="en-US" sz="2800" dirty="0"/>
              <a:t>) of land equals the land’s rental price.  </a:t>
            </a:r>
          </a:p>
          <a:p>
            <a:pPr marL="0" indent="0" eaLnBrk="1" hangingPunct="1">
              <a:spcBef>
                <a:spcPct val="50000"/>
              </a:spcBef>
              <a:buFont typeface="Wingdings" pitchFamily="2" charset="2"/>
              <a:buNone/>
            </a:pPr>
            <a:r>
              <a:rPr lang="en-US" sz="2800" dirty="0"/>
              <a:t>The rental price of land adjusts to balance supply and demand for land. </a:t>
            </a:r>
            <a:endParaRPr lang="en-US" sz="2800" i="1" dirty="0"/>
          </a:p>
        </p:txBody>
      </p:sp>
      <p:sp>
        <p:nvSpPr>
          <p:cNvPr id="9" name="Slide Number Placeholder 8"/>
          <p:cNvSpPr>
            <a:spLocks noGrp="1"/>
          </p:cNvSpPr>
          <p:nvPr>
            <p:ph type="sldNum" sz="quarter" idx="13"/>
          </p:nvPr>
        </p:nvSpPr>
        <p:spPr/>
        <p:txBody>
          <a:bodyPr/>
          <a:lstStyle/>
          <a:p>
            <a:pPr>
              <a:defRPr/>
            </a:pPr>
            <a:fld id="{073C29DC-2178-4274-9150-45F8EBD31C2D}" type="slidenum">
              <a:rPr lang="en-US" smtClean="0"/>
              <a:pPr>
                <a:defRPr/>
              </a:pPr>
              <a:t>34</a:t>
            </a:fld>
            <a:endParaRPr lang="en-US"/>
          </a:p>
        </p:txBody>
      </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4"/>
          <p:cNvGrpSpPr>
            <a:grpSpLocks/>
          </p:cNvGrpSpPr>
          <p:nvPr/>
        </p:nvGrpSpPr>
        <p:grpSpPr bwMode="auto">
          <a:xfrm>
            <a:off x="4495800" y="1539875"/>
            <a:ext cx="4044950" cy="4140200"/>
            <a:chOff x="2544" y="743"/>
            <a:chExt cx="2548" cy="2608"/>
          </a:xfrm>
        </p:grpSpPr>
        <p:grpSp>
          <p:nvGrpSpPr>
            <p:cNvPr id="3" name="Group 5"/>
            <p:cNvGrpSpPr>
              <a:grpSpLocks/>
            </p:cNvGrpSpPr>
            <p:nvPr/>
          </p:nvGrpSpPr>
          <p:grpSpPr bwMode="auto">
            <a:xfrm>
              <a:off x="2697" y="1012"/>
              <a:ext cx="2168" cy="2191"/>
              <a:chOff x="1098" y="1361"/>
              <a:chExt cx="2116" cy="2027"/>
            </a:xfrm>
          </p:grpSpPr>
          <p:sp>
            <p:nvSpPr>
              <p:cNvPr id="34841"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34842"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4839" name="Text Box 8"/>
            <p:cNvSpPr txBox="1">
              <a:spLocks noChangeArrowheads="1"/>
            </p:cNvSpPr>
            <p:nvPr/>
          </p:nvSpPr>
          <p:spPr bwMode="auto">
            <a:xfrm>
              <a:off x="2544" y="743"/>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34840" name="Text Box 9"/>
            <p:cNvSpPr txBox="1">
              <a:spLocks noChangeArrowheads="1"/>
            </p:cNvSpPr>
            <p:nvPr/>
          </p:nvSpPr>
          <p:spPr bwMode="auto">
            <a:xfrm>
              <a:off x="4802" y="3063"/>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4" name="Group 24"/>
          <p:cNvGrpSpPr>
            <a:grpSpLocks/>
          </p:cNvGrpSpPr>
          <p:nvPr/>
        </p:nvGrpSpPr>
        <p:grpSpPr bwMode="auto">
          <a:xfrm>
            <a:off x="5180013" y="2392363"/>
            <a:ext cx="3738562" cy="2725737"/>
            <a:chOff x="3355" y="1476"/>
            <a:chExt cx="2206" cy="1717"/>
          </a:xfrm>
        </p:grpSpPr>
        <p:sp>
          <p:nvSpPr>
            <p:cNvPr id="34836" name="Line 11"/>
            <p:cNvSpPr>
              <a:spLocks noChangeShapeType="1"/>
            </p:cNvSpPr>
            <p:nvPr/>
          </p:nvSpPr>
          <p:spPr bwMode="auto">
            <a:xfrm>
              <a:off x="3355" y="1476"/>
              <a:ext cx="1328" cy="1473"/>
            </a:xfrm>
            <a:prstGeom prst="line">
              <a:avLst/>
            </a:prstGeom>
            <a:noFill/>
            <a:ln w="38100">
              <a:solidFill>
                <a:srgbClr val="006600"/>
              </a:solidFill>
              <a:round/>
              <a:headEnd/>
              <a:tailEnd/>
            </a:ln>
          </p:spPr>
          <p:txBody>
            <a:bodyPr/>
            <a:lstStyle/>
            <a:p>
              <a:endParaRPr lang="en-US">
                <a:latin typeface="Arial"/>
                <a:cs typeface="Arial"/>
              </a:endParaRPr>
            </a:p>
          </p:txBody>
        </p:sp>
        <p:sp>
          <p:nvSpPr>
            <p:cNvPr id="34837" name="Text Box 12"/>
            <p:cNvSpPr txBox="1">
              <a:spLocks noChangeArrowheads="1"/>
            </p:cNvSpPr>
            <p:nvPr/>
          </p:nvSpPr>
          <p:spPr bwMode="auto">
            <a:xfrm>
              <a:off x="4639" y="2905"/>
              <a:ext cx="922"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D = VMP</a:t>
              </a:r>
              <a:endParaRPr lang="en-US" sz="2400" baseline="-25000">
                <a:latin typeface="Arial"/>
                <a:cs typeface="Arial"/>
              </a:endParaRPr>
            </a:p>
          </p:txBody>
        </p:sp>
      </p:grpSp>
      <p:grpSp>
        <p:nvGrpSpPr>
          <p:cNvPr id="5" name="Group 25"/>
          <p:cNvGrpSpPr>
            <a:grpSpLocks/>
          </p:cNvGrpSpPr>
          <p:nvPr/>
        </p:nvGrpSpPr>
        <p:grpSpPr bwMode="auto">
          <a:xfrm>
            <a:off x="5737225" y="1998663"/>
            <a:ext cx="1336675" cy="3068637"/>
            <a:chOff x="3641" y="1206"/>
            <a:chExt cx="842" cy="1933"/>
          </a:xfrm>
        </p:grpSpPr>
        <p:sp>
          <p:nvSpPr>
            <p:cNvPr id="34834" name="Line 14"/>
            <p:cNvSpPr>
              <a:spLocks noChangeShapeType="1"/>
            </p:cNvSpPr>
            <p:nvPr/>
          </p:nvSpPr>
          <p:spPr bwMode="auto">
            <a:xfrm flipV="1">
              <a:off x="3641" y="1475"/>
              <a:ext cx="651" cy="1664"/>
            </a:xfrm>
            <a:prstGeom prst="line">
              <a:avLst/>
            </a:prstGeom>
            <a:noFill/>
            <a:ln w="38100">
              <a:solidFill>
                <a:srgbClr val="006600"/>
              </a:solidFill>
              <a:round/>
              <a:headEnd/>
              <a:tailEnd/>
            </a:ln>
          </p:spPr>
          <p:txBody>
            <a:bodyPr/>
            <a:lstStyle/>
            <a:p>
              <a:endParaRPr lang="en-US">
                <a:latin typeface="Arial"/>
                <a:cs typeface="Arial"/>
              </a:endParaRPr>
            </a:p>
          </p:txBody>
        </p:sp>
        <p:sp>
          <p:nvSpPr>
            <p:cNvPr id="34835" name="Text Box 15"/>
            <p:cNvSpPr txBox="1">
              <a:spLocks noChangeArrowheads="1"/>
            </p:cNvSpPr>
            <p:nvPr/>
          </p:nvSpPr>
          <p:spPr bwMode="auto">
            <a:xfrm>
              <a:off x="4241" y="1206"/>
              <a:ext cx="242" cy="288"/>
            </a:xfrm>
            <a:prstGeom prst="rect">
              <a:avLst/>
            </a:prstGeom>
            <a:noFill/>
            <a:ln w="9525">
              <a:noFill/>
              <a:miter lim="800000"/>
              <a:headEnd/>
              <a:tailEnd/>
            </a:ln>
          </p:spPr>
          <p:txBody>
            <a:bodyPr>
              <a:spAutoFit/>
            </a:bodyPr>
            <a:lstStyle/>
            <a:p>
              <a:pPr algn="ctr">
                <a:spcBef>
                  <a:spcPct val="50000"/>
                </a:spcBef>
              </a:pPr>
              <a:r>
                <a:rPr lang="en-US" sz="2400" i="1">
                  <a:latin typeface="Arial"/>
                  <a:cs typeface="Arial"/>
                </a:rPr>
                <a:t>S</a:t>
              </a:r>
              <a:endParaRPr lang="en-US" sz="2400">
                <a:latin typeface="Arial"/>
                <a:cs typeface="Arial"/>
              </a:endParaRPr>
            </a:p>
          </p:txBody>
        </p:sp>
      </p:grpSp>
      <p:grpSp>
        <p:nvGrpSpPr>
          <p:cNvPr id="6" name="Group 16"/>
          <p:cNvGrpSpPr>
            <a:grpSpLocks/>
          </p:cNvGrpSpPr>
          <p:nvPr/>
        </p:nvGrpSpPr>
        <p:grpSpPr bwMode="auto">
          <a:xfrm>
            <a:off x="4191000" y="3376612"/>
            <a:ext cx="2371725" cy="2498724"/>
            <a:chOff x="2352" y="1900"/>
            <a:chExt cx="1494" cy="1574"/>
          </a:xfrm>
        </p:grpSpPr>
        <p:grpSp>
          <p:nvGrpSpPr>
            <p:cNvPr id="7" name="Group 17"/>
            <p:cNvGrpSpPr>
              <a:grpSpLocks/>
            </p:cNvGrpSpPr>
            <p:nvPr/>
          </p:nvGrpSpPr>
          <p:grpSpPr bwMode="auto">
            <a:xfrm>
              <a:off x="2701" y="2016"/>
              <a:ext cx="991" cy="1188"/>
              <a:chOff x="2757" y="2018"/>
              <a:chExt cx="826" cy="1117"/>
            </a:xfrm>
          </p:grpSpPr>
          <p:sp>
            <p:nvSpPr>
              <p:cNvPr id="34832" name="Line 18"/>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4833" name="Line 19"/>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34829" name="Text Box 20"/>
            <p:cNvSpPr txBox="1">
              <a:spLocks noChangeArrowheads="1"/>
            </p:cNvSpPr>
            <p:nvPr/>
          </p:nvSpPr>
          <p:spPr bwMode="auto">
            <a:xfrm>
              <a:off x="2352" y="190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endParaRPr lang="en-US" sz="2400" b="1" baseline="-25000">
                <a:latin typeface="Arial"/>
                <a:cs typeface="Arial"/>
              </a:endParaRPr>
            </a:p>
          </p:txBody>
        </p:sp>
        <p:sp>
          <p:nvSpPr>
            <p:cNvPr id="34830" name="Oval 21"/>
            <p:cNvSpPr>
              <a:spLocks noChangeAspect="1" noChangeArrowheads="1"/>
            </p:cNvSpPr>
            <p:nvPr/>
          </p:nvSpPr>
          <p:spPr bwMode="auto">
            <a:xfrm>
              <a:off x="3648" y="198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4831" name="Text Box 22"/>
            <p:cNvSpPr txBox="1">
              <a:spLocks noChangeArrowheads="1"/>
            </p:cNvSpPr>
            <p:nvPr/>
          </p:nvSpPr>
          <p:spPr bwMode="auto">
            <a:xfrm>
              <a:off x="3538" y="324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endParaRPr lang="en-US" sz="2400" b="1" baseline="-25000">
                <a:latin typeface="Arial"/>
                <a:cs typeface="Arial"/>
              </a:endParaRPr>
            </a:p>
          </p:txBody>
        </p:sp>
      </p:grpSp>
      <p:sp>
        <p:nvSpPr>
          <p:cNvPr id="181271" name="Text Box 23"/>
          <p:cNvSpPr txBox="1">
            <a:spLocks noChangeArrowheads="1"/>
          </p:cNvSpPr>
          <p:nvPr/>
        </p:nvSpPr>
        <p:spPr bwMode="auto">
          <a:xfrm>
            <a:off x="5353050" y="1084263"/>
            <a:ext cx="2274888" cy="854075"/>
          </a:xfrm>
          <a:prstGeom prst="rect">
            <a:avLst/>
          </a:prstGeom>
          <a:solidFill>
            <a:srgbClr val="66FF99"/>
          </a:solid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500" dirty="0">
                <a:latin typeface="Arial"/>
                <a:cs typeface="Arial"/>
              </a:rPr>
              <a:t>The market </a:t>
            </a:r>
            <a:br>
              <a:rPr lang="en-US" sz="2500" dirty="0">
                <a:latin typeface="Arial"/>
                <a:cs typeface="Arial"/>
              </a:rPr>
            </a:br>
            <a:r>
              <a:rPr lang="en-US" sz="2500" dirty="0">
                <a:latin typeface="Arial"/>
                <a:cs typeface="Arial"/>
              </a:rPr>
              <a:t>for land</a:t>
            </a:r>
          </a:p>
        </p:txBody>
      </p:sp>
      <p:sp>
        <p:nvSpPr>
          <p:cNvPr id="34827" name="FlagCount" hidden="1">
            <a:hlinkClick r:id="rId3" action="ppaction://hlinkfile"/>
          </p:cNvPr>
          <p:cNvSpPr>
            <a:spLocks noChangeArrowheads="1"/>
          </p:cNvSpPr>
          <p:nvPr/>
        </p:nvSpPr>
        <p:spPr bwMode="auto">
          <a:xfrm>
            <a:off x="8212138" y="325438"/>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22918475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1251">
                                            <p:txEl>
                                              <p:pRg st="0" end="0"/>
                                            </p:txEl>
                                          </p:spTgt>
                                        </p:tgtEl>
                                        <p:attrNameLst>
                                          <p:attrName>style.visibility</p:attrName>
                                        </p:attrNameLst>
                                      </p:cBhvr>
                                      <p:to>
                                        <p:strVal val="visible"/>
                                      </p:to>
                                    </p:set>
                                    <p:animEffect transition="in" filter="wipe(left)">
                                      <p:cBhvr>
                                        <p:cTn id="7" dur="500"/>
                                        <p:tgtEl>
                                          <p:spTgt spid="181251">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1251">
                                            <p:txEl>
                                              <p:pRg st="1" end="1"/>
                                            </p:txEl>
                                          </p:spTgt>
                                        </p:tgtEl>
                                        <p:attrNameLst>
                                          <p:attrName>style.visibility</p:attrName>
                                        </p:attrNameLst>
                                      </p:cBhvr>
                                      <p:to>
                                        <p:strVal val="visible"/>
                                      </p:to>
                                    </p:set>
                                    <p:animEffect transition="in" filter="wipe(left)">
                                      <p:cBhvr>
                                        <p:cTn id="16" dur="500"/>
                                        <p:tgtEl>
                                          <p:spTgt spid="181251">
                                            <p:txEl>
                                              <p:pRg st="1" end="1"/>
                                            </p:txEl>
                                          </p:spTgt>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500"/>
                                        <p:tgtEl>
                                          <p:spTgt spid="5"/>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downRigh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uiExpand="1" build="p" bldLvl="5"/>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Autofit/>
          </a:bodyPr>
          <a:lstStyle/>
          <a:p>
            <a:pPr eaLnBrk="1" hangingPunct="1"/>
            <a:r>
              <a:rPr lang="en-US" sz="3000" dirty="0"/>
              <a:t>How the Rental Price of Capital Is Determined</a:t>
            </a:r>
          </a:p>
        </p:txBody>
      </p:sp>
      <p:sp>
        <p:nvSpPr>
          <p:cNvPr id="185347" name="Rectangle 3"/>
          <p:cNvSpPr>
            <a:spLocks noGrp="1" noChangeArrowheads="1"/>
          </p:cNvSpPr>
          <p:nvPr>
            <p:ph type="body" sz="quarter" idx="12"/>
          </p:nvPr>
        </p:nvSpPr>
        <p:spPr>
          <a:xfrm>
            <a:off x="228600" y="901700"/>
            <a:ext cx="4038600" cy="5194300"/>
          </a:xfrm>
        </p:spPr>
        <p:txBody>
          <a:bodyPr/>
          <a:lstStyle/>
          <a:p>
            <a:pPr marL="0" indent="0" eaLnBrk="1" hangingPunct="1">
              <a:spcBef>
                <a:spcPct val="50000"/>
              </a:spcBef>
              <a:buFont typeface="Wingdings" pitchFamily="2" charset="2"/>
              <a:buNone/>
            </a:pPr>
            <a:r>
              <a:rPr lang="en-US" sz="2800" dirty="0"/>
              <a:t>Firms increase the quantity of capital to rent until the value of the marginal product </a:t>
            </a:r>
            <a:br>
              <a:rPr lang="en-US" sz="2800" dirty="0"/>
            </a:br>
            <a:r>
              <a:rPr lang="en-US" sz="2800" dirty="0"/>
              <a:t>(</a:t>
            </a:r>
            <a:r>
              <a:rPr lang="en-US" sz="2800" i="1" dirty="0"/>
              <a:t>VMP</a:t>
            </a:r>
            <a:r>
              <a:rPr lang="en-US" sz="2800" dirty="0"/>
              <a:t>) of capital equals the capital’s rental price.  </a:t>
            </a:r>
          </a:p>
          <a:p>
            <a:pPr marL="0" indent="0" eaLnBrk="1" hangingPunct="1">
              <a:spcBef>
                <a:spcPct val="50000"/>
              </a:spcBef>
              <a:buFont typeface="Wingdings" pitchFamily="2" charset="2"/>
              <a:buNone/>
            </a:pPr>
            <a:r>
              <a:rPr lang="en-US" sz="2800" dirty="0"/>
              <a:t>The rental price of capital adjusts to balance supply and demand for capital. </a:t>
            </a:r>
            <a:endParaRPr lang="en-US" sz="2800" i="1" dirty="0"/>
          </a:p>
        </p:txBody>
      </p:sp>
      <p:sp>
        <p:nvSpPr>
          <p:cNvPr id="9" name="Slide Number Placeholder 8"/>
          <p:cNvSpPr>
            <a:spLocks noGrp="1"/>
          </p:cNvSpPr>
          <p:nvPr>
            <p:ph type="sldNum" sz="quarter" idx="13"/>
          </p:nvPr>
        </p:nvSpPr>
        <p:spPr/>
        <p:txBody>
          <a:bodyPr/>
          <a:lstStyle/>
          <a:p>
            <a:pPr>
              <a:defRPr/>
            </a:pPr>
            <a:fld id="{073C29DC-2178-4274-9150-45F8EBD31C2D}" type="slidenum">
              <a:rPr lang="en-US" smtClean="0"/>
              <a:pPr>
                <a:defRPr/>
              </a:pPr>
              <a:t>35</a:t>
            </a:fld>
            <a:endParaRPr lang="en-US"/>
          </a:p>
        </p:txBody>
      </p:sp>
      <p:sp>
        <p:nvSpPr>
          <p:cNvPr id="8" name="Footer Placeholder 7"/>
          <p:cNvSpPr>
            <a:spLocks noGrp="1"/>
          </p:cNvSpPr>
          <p:nvPr>
            <p:ph type="ftr" sz="quarter" idx="14"/>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2" name="Group 4"/>
          <p:cNvGrpSpPr>
            <a:grpSpLocks/>
          </p:cNvGrpSpPr>
          <p:nvPr/>
        </p:nvGrpSpPr>
        <p:grpSpPr bwMode="auto">
          <a:xfrm>
            <a:off x="4495800" y="1539875"/>
            <a:ext cx="4044950" cy="4140200"/>
            <a:chOff x="2544" y="743"/>
            <a:chExt cx="2548" cy="2608"/>
          </a:xfrm>
        </p:grpSpPr>
        <p:grpSp>
          <p:nvGrpSpPr>
            <p:cNvPr id="3" name="Group 5"/>
            <p:cNvGrpSpPr>
              <a:grpSpLocks/>
            </p:cNvGrpSpPr>
            <p:nvPr/>
          </p:nvGrpSpPr>
          <p:grpSpPr bwMode="auto">
            <a:xfrm>
              <a:off x="2697" y="1012"/>
              <a:ext cx="2168" cy="2191"/>
              <a:chOff x="1098" y="1361"/>
              <a:chExt cx="2116" cy="2027"/>
            </a:xfrm>
          </p:grpSpPr>
          <p:sp>
            <p:nvSpPr>
              <p:cNvPr id="35865" name="Line 6"/>
              <p:cNvSpPr>
                <a:spLocks noChangeShapeType="1"/>
              </p:cNvSpPr>
              <p:nvPr/>
            </p:nvSpPr>
            <p:spPr bwMode="auto">
              <a:xfrm>
                <a:off x="1102" y="1361"/>
                <a:ext cx="0" cy="2025"/>
              </a:xfrm>
              <a:prstGeom prst="line">
                <a:avLst/>
              </a:prstGeom>
              <a:noFill/>
              <a:ln w="12700">
                <a:solidFill>
                  <a:schemeClr val="tx1"/>
                </a:solidFill>
                <a:round/>
                <a:headEnd/>
                <a:tailEnd/>
              </a:ln>
            </p:spPr>
            <p:txBody>
              <a:bodyPr/>
              <a:lstStyle/>
              <a:p>
                <a:endParaRPr lang="en-US">
                  <a:latin typeface="Arial"/>
                  <a:cs typeface="Arial"/>
                </a:endParaRPr>
              </a:p>
            </p:txBody>
          </p:sp>
          <p:sp>
            <p:nvSpPr>
              <p:cNvPr id="35866" name="Line 7"/>
              <p:cNvSpPr>
                <a:spLocks noChangeShapeType="1"/>
              </p:cNvSpPr>
              <p:nvPr/>
            </p:nvSpPr>
            <p:spPr bwMode="auto">
              <a:xfrm>
                <a:off x="1098" y="3388"/>
                <a:ext cx="2116" cy="0"/>
              </a:xfrm>
              <a:prstGeom prst="line">
                <a:avLst/>
              </a:prstGeom>
              <a:noFill/>
              <a:ln w="12700">
                <a:solidFill>
                  <a:schemeClr val="tx1"/>
                </a:solidFill>
                <a:round/>
                <a:headEnd/>
                <a:tailEnd/>
              </a:ln>
            </p:spPr>
            <p:txBody>
              <a:bodyPr/>
              <a:lstStyle/>
              <a:p>
                <a:endParaRPr lang="en-US">
                  <a:latin typeface="Arial"/>
                  <a:cs typeface="Arial"/>
                </a:endParaRPr>
              </a:p>
            </p:txBody>
          </p:sp>
        </p:grpSp>
        <p:sp>
          <p:nvSpPr>
            <p:cNvPr id="35863" name="Text Box 8"/>
            <p:cNvSpPr txBox="1">
              <a:spLocks noChangeArrowheads="1"/>
            </p:cNvSpPr>
            <p:nvPr/>
          </p:nvSpPr>
          <p:spPr bwMode="auto">
            <a:xfrm>
              <a:off x="2544" y="743"/>
              <a:ext cx="267"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P</a:t>
              </a:r>
            </a:p>
          </p:txBody>
        </p:sp>
        <p:sp>
          <p:nvSpPr>
            <p:cNvPr id="35864" name="Text Box 9"/>
            <p:cNvSpPr txBox="1">
              <a:spLocks noChangeArrowheads="1"/>
            </p:cNvSpPr>
            <p:nvPr/>
          </p:nvSpPr>
          <p:spPr bwMode="auto">
            <a:xfrm>
              <a:off x="4802" y="3063"/>
              <a:ext cx="290" cy="288"/>
            </a:xfrm>
            <a:prstGeom prst="rect">
              <a:avLst/>
            </a:prstGeom>
            <a:noFill/>
            <a:ln w="9525">
              <a:noFill/>
              <a:miter lim="800000"/>
              <a:headEnd/>
              <a:tailEnd/>
            </a:ln>
          </p:spPr>
          <p:txBody>
            <a:bodyPr>
              <a:spAutoFit/>
            </a:bodyPr>
            <a:lstStyle/>
            <a:p>
              <a:pPr algn="ctr">
                <a:spcBef>
                  <a:spcPct val="50000"/>
                </a:spcBef>
              </a:pPr>
              <a:r>
                <a:rPr lang="en-US" sz="2400" b="1" i="1">
                  <a:latin typeface="Arial"/>
                  <a:cs typeface="Arial"/>
                </a:rPr>
                <a:t>Q</a:t>
              </a:r>
            </a:p>
          </p:txBody>
        </p:sp>
      </p:grpSp>
      <p:grpSp>
        <p:nvGrpSpPr>
          <p:cNvPr id="4" name="Group 10"/>
          <p:cNvGrpSpPr>
            <a:grpSpLocks/>
          </p:cNvGrpSpPr>
          <p:nvPr/>
        </p:nvGrpSpPr>
        <p:grpSpPr bwMode="auto">
          <a:xfrm>
            <a:off x="5283200" y="2414588"/>
            <a:ext cx="3502025" cy="2725737"/>
            <a:chOff x="3355" y="1476"/>
            <a:chExt cx="2206" cy="1717"/>
          </a:xfrm>
        </p:grpSpPr>
        <p:sp>
          <p:nvSpPr>
            <p:cNvPr id="35860" name="Line 11"/>
            <p:cNvSpPr>
              <a:spLocks noChangeShapeType="1"/>
            </p:cNvSpPr>
            <p:nvPr/>
          </p:nvSpPr>
          <p:spPr bwMode="auto">
            <a:xfrm>
              <a:off x="3355" y="1476"/>
              <a:ext cx="1328" cy="1473"/>
            </a:xfrm>
            <a:prstGeom prst="line">
              <a:avLst/>
            </a:prstGeom>
            <a:noFill/>
            <a:ln w="38100">
              <a:solidFill>
                <a:srgbClr val="996633"/>
              </a:solidFill>
              <a:round/>
              <a:headEnd/>
              <a:tailEnd/>
            </a:ln>
          </p:spPr>
          <p:txBody>
            <a:bodyPr/>
            <a:lstStyle/>
            <a:p>
              <a:endParaRPr lang="en-US">
                <a:latin typeface="Arial"/>
                <a:cs typeface="Arial"/>
              </a:endParaRPr>
            </a:p>
          </p:txBody>
        </p:sp>
        <p:sp>
          <p:nvSpPr>
            <p:cNvPr id="35861" name="Text Box 12"/>
            <p:cNvSpPr txBox="1">
              <a:spLocks noChangeArrowheads="1"/>
            </p:cNvSpPr>
            <p:nvPr/>
          </p:nvSpPr>
          <p:spPr bwMode="auto">
            <a:xfrm>
              <a:off x="4639" y="2905"/>
              <a:ext cx="922"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D = VMP</a:t>
              </a:r>
              <a:endParaRPr lang="en-US" sz="2400" baseline="-25000">
                <a:latin typeface="Arial"/>
                <a:cs typeface="Arial"/>
              </a:endParaRPr>
            </a:p>
          </p:txBody>
        </p:sp>
      </p:grpSp>
      <p:grpSp>
        <p:nvGrpSpPr>
          <p:cNvPr id="5" name="Group 13"/>
          <p:cNvGrpSpPr>
            <a:grpSpLocks/>
          </p:cNvGrpSpPr>
          <p:nvPr/>
        </p:nvGrpSpPr>
        <p:grpSpPr bwMode="auto">
          <a:xfrm>
            <a:off x="5303838" y="2030413"/>
            <a:ext cx="2201862" cy="2901950"/>
            <a:chOff x="3501" y="1206"/>
            <a:chExt cx="1118" cy="1828"/>
          </a:xfrm>
        </p:grpSpPr>
        <p:sp>
          <p:nvSpPr>
            <p:cNvPr id="35858" name="Line 14"/>
            <p:cNvSpPr>
              <a:spLocks noChangeShapeType="1"/>
            </p:cNvSpPr>
            <p:nvPr/>
          </p:nvSpPr>
          <p:spPr bwMode="auto">
            <a:xfrm flipV="1">
              <a:off x="3501" y="1460"/>
              <a:ext cx="949" cy="1574"/>
            </a:xfrm>
            <a:prstGeom prst="line">
              <a:avLst/>
            </a:prstGeom>
            <a:noFill/>
            <a:ln w="38100">
              <a:solidFill>
                <a:srgbClr val="996633"/>
              </a:solidFill>
              <a:round/>
              <a:headEnd/>
              <a:tailEnd/>
            </a:ln>
          </p:spPr>
          <p:txBody>
            <a:bodyPr/>
            <a:lstStyle/>
            <a:p>
              <a:endParaRPr lang="en-US">
                <a:latin typeface="Arial"/>
                <a:cs typeface="Arial"/>
              </a:endParaRPr>
            </a:p>
          </p:txBody>
        </p:sp>
        <p:sp>
          <p:nvSpPr>
            <p:cNvPr id="35859" name="Text Box 15"/>
            <p:cNvSpPr txBox="1">
              <a:spLocks noChangeArrowheads="1"/>
            </p:cNvSpPr>
            <p:nvPr/>
          </p:nvSpPr>
          <p:spPr bwMode="auto">
            <a:xfrm>
              <a:off x="4375" y="1206"/>
              <a:ext cx="244" cy="288"/>
            </a:xfrm>
            <a:prstGeom prst="rect">
              <a:avLst/>
            </a:prstGeom>
            <a:noFill/>
            <a:ln w="9525">
              <a:noFill/>
              <a:miter lim="800000"/>
              <a:headEnd/>
              <a:tailEnd/>
            </a:ln>
          </p:spPr>
          <p:txBody>
            <a:bodyPr>
              <a:spAutoFit/>
            </a:bodyPr>
            <a:lstStyle/>
            <a:p>
              <a:pPr>
                <a:spcBef>
                  <a:spcPct val="50000"/>
                </a:spcBef>
              </a:pPr>
              <a:r>
                <a:rPr lang="en-US" sz="2400" i="1">
                  <a:latin typeface="Arial"/>
                  <a:cs typeface="Arial"/>
                </a:rPr>
                <a:t>S</a:t>
              </a:r>
              <a:endParaRPr lang="en-US" sz="2400" baseline="-25000">
                <a:latin typeface="Arial"/>
                <a:cs typeface="Arial"/>
              </a:endParaRPr>
            </a:p>
          </p:txBody>
        </p:sp>
      </p:grpSp>
      <p:grpSp>
        <p:nvGrpSpPr>
          <p:cNvPr id="6" name="Group 16"/>
          <p:cNvGrpSpPr>
            <a:grpSpLocks/>
          </p:cNvGrpSpPr>
          <p:nvPr/>
        </p:nvGrpSpPr>
        <p:grpSpPr bwMode="auto">
          <a:xfrm>
            <a:off x="4191000" y="3376612"/>
            <a:ext cx="2371725" cy="2498724"/>
            <a:chOff x="2352" y="1900"/>
            <a:chExt cx="1494" cy="1574"/>
          </a:xfrm>
        </p:grpSpPr>
        <p:grpSp>
          <p:nvGrpSpPr>
            <p:cNvPr id="7" name="Group 17"/>
            <p:cNvGrpSpPr>
              <a:grpSpLocks/>
            </p:cNvGrpSpPr>
            <p:nvPr/>
          </p:nvGrpSpPr>
          <p:grpSpPr bwMode="auto">
            <a:xfrm>
              <a:off x="2701" y="2016"/>
              <a:ext cx="991" cy="1188"/>
              <a:chOff x="2757" y="2018"/>
              <a:chExt cx="826" cy="1117"/>
            </a:xfrm>
          </p:grpSpPr>
          <p:sp>
            <p:nvSpPr>
              <p:cNvPr id="35856" name="Line 18"/>
              <p:cNvSpPr>
                <a:spLocks noChangeShapeType="1"/>
              </p:cNvSpPr>
              <p:nvPr/>
            </p:nvSpPr>
            <p:spPr bwMode="auto">
              <a:xfrm>
                <a:off x="2757" y="2020"/>
                <a:ext cx="823"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35857" name="Line 19"/>
              <p:cNvSpPr>
                <a:spLocks noChangeShapeType="1"/>
              </p:cNvSpPr>
              <p:nvPr/>
            </p:nvSpPr>
            <p:spPr bwMode="auto">
              <a:xfrm>
                <a:off x="3583" y="2018"/>
                <a:ext cx="0" cy="1117"/>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35853" name="Text Box 20"/>
            <p:cNvSpPr txBox="1">
              <a:spLocks noChangeArrowheads="1"/>
            </p:cNvSpPr>
            <p:nvPr/>
          </p:nvSpPr>
          <p:spPr bwMode="auto">
            <a:xfrm>
              <a:off x="2352" y="1900"/>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P</a:t>
              </a:r>
              <a:endParaRPr lang="en-US" sz="2400" b="1" baseline="-25000">
                <a:latin typeface="Arial"/>
                <a:cs typeface="Arial"/>
              </a:endParaRPr>
            </a:p>
          </p:txBody>
        </p:sp>
        <p:sp>
          <p:nvSpPr>
            <p:cNvPr id="35854" name="Oval 21"/>
            <p:cNvSpPr>
              <a:spLocks noChangeAspect="1" noChangeArrowheads="1"/>
            </p:cNvSpPr>
            <p:nvPr/>
          </p:nvSpPr>
          <p:spPr bwMode="auto">
            <a:xfrm>
              <a:off x="3648" y="1983"/>
              <a:ext cx="81" cy="80"/>
            </a:xfrm>
            <a:prstGeom prst="ellipse">
              <a:avLst/>
            </a:prstGeom>
            <a:solidFill>
              <a:srgbClr val="000000"/>
            </a:solidFill>
            <a:ln w="9525">
              <a:noFill/>
              <a:prstDash val="dash"/>
              <a:round/>
              <a:headEnd/>
              <a:tailEnd/>
            </a:ln>
          </p:spPr>
          <p:txBody>
            <a:bodyPr wrap="none" anchor="ctr"/>
            <a:lstStyle/>
            <a:p>
              <a:endParaRPr lang="en-US">
                <a:latin typeface="Arial"/>
                <a:cs typeface="Arial"/>
              </a:endParaRPr>
            </a:p>
          </p:txBody>
        </p:sp>
        <p:sp>
          <p:nvSpPr>
            <p:cNvPr id="35855" name="Text Box 22"/>
            <p:cNvSpPr txBox="1">
              <a:spLocks noChangeArrowheads="1"/>
            </p:cNvSpPr>
            <p:nvPr/>
          </p:nvSpPr>
          <p:spPr bwMode="auto">
            <a:xfrm>
              <a:off x="3538" y="3241"/>
              <a:ext cx="308" cy="233"/>
            </a:xfrm>
            <a:prstGeom prst="rect">
              <a:avLst/>
            </a:prstGeom>
            <a:noFill/>
            <a:ln w="9525">
              <a:noFill/>
              <a:miter lim="800000"/>
              <a:headEnd/>
              <a:tailEnd/>
            </a:ln>
          </p:spPr>
          <p:txBody>
            <a:bodyPr lIns="0" tIns="0" rIns="0" bIns="0">
              <a:spAutoFit/>
            </a:bodyPr>
            <a:lstStyle/>
            <a:p>
              <a:pPr algn="ctr">
                <a:spcBef>
                  <a:spcPct val="50000"/>
                </a:spcBef>
              </a:pPr>
              <a:r>
                <a:rPr lang="en-US" sz="2400" b="1" i="1">
                  <a:latin typeface="Arial"/>
                  <a:cs typeface="Arial"/>
                </a:rPr>
                <a:t>Q</a:t>
              </a:r>
              <a:endParaRPr lang="en-US" sz="2400" b="1" baseline="-25000">
                <a:latin typeface="Arial"/>
                <a:cs typeface="Arial"/>
              </a:endParaRPr>
            </a:p>
          </p:txBody>
        </p:sp>
      </p:grpSp>
      <p:sp>
        <p:nvSpPr>
          <p:cNvPr id="185367" name="Text Box 23"/>
          <p:cNvSpPr txBox="1">
            <a:spLocks noChangeArrowheads="1"/>
          </p:cNvSpPr>
          <p:nvPr/>
        </p:nvSpPr>
        <p:spPr bwMode="auto">
          <a:xfrm>
            <a:off x="5353050" y="1084263"/>
            <a:ext cx="2274888" cy="854075"/>
          </a:xfrm>
          <a:prstGeom prst="rect">
            <a:avLst/>
          </a:prstGeom>
          <a:solidFill>
            <a:srgbClr val="FFCC99"/>
          </a:solidFill>
          <a:ln w="9525">
            <a:noFill/>
            <a:miter lim="800000"/>
            <a:headEnd/>
            <a:tailEnd/>
          </a:ln>
          <a:effectLst>
            <a:outerShdw blurRad="50800" dist="38100" dir="2700000" algn="tl" rotWithShape="0">
              <a:prstClr val="black">
                <a:alpha val="40000"/>
              </a:prstClr>
            </a:outerShdw>
          </a:effectLst>
        </p:spPr>
        <p:txBody>
          <a:bodyPr>
            <a:spAutoFit/>
          </a:bodyPr>
          <a:lstStyle/>
          <a:p>
            <a:pPr algn="ctr">
              <a:spcBef>
                <a:spcPct val="50000"/>
              </a:spcBef>
              <a:defRPr/>
            </a:pPr>
            <a:r>
              <a:rPr lang="en-US" sz="2500">
                <a:latin typeface="Arial"/>
                <a:cs typeface="Arial"/>
              </a:rPr>
              <a:t>The market </a:t>
            </a:r>
            <a:br>
              <a:rPr lang="en-US" sz="2500">
                <a:latin typeface="Arial"/>
                <a:cs typeface="Arial"/>
              </a:rPr>
            </a:br>
            <a:r>
              <a:rPr lang="en-US" sz="2500">
                <a:latin typeface="Arial"/>
                <a:cs typeface="Arial"/>
              </a:rPr>
              <a:t>for capital</a:t>
            </a:r>
          </a:p>
        </p:txBody>
      </p:sp>
      <p:sp>
        <p:nvSpPr>
          <p:cNvPr id="35851" name="FlagCount" hidden="1">
            <a:hlinkClick r:id="rId3" action="ppaction://hlinkfile"/>
          </p:cNvPr>
          <p:cNvSpPr>
            <a:spLocks noChangeArrowheads="1"/>
          </p:cNvSpPr>
          <p:nvPr/>
        </p:nvSpPr>
        <p:spPr bwMode="auto">
          <a:xfrm>
            <a:off x="8212138" y="325438"/>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44850669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Effect transition="in" filter="wipe(left)">
                                      <p:cBhvr>
                                        <p:cTn id="7" dur="500"/>
                                        <p:tgtEl>
                                          <p:spTgt spid="185347">
                                            <p:txEl>
                                              <p:pRg st="0" end="0"/>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trips(downRigh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5347">
                                            <p:txEl>
                                              <p:pRg st="1" end="1"/>
                                            </p:txEl>
                                          </p:spTgt>
                                        </p:tgtEl>
                                        <p:attrNameLst>
                                          <p:attrName>style.visibility</p:attrName>
                                        </p:attrNameLst>
                                      </p:cBhvr>
                                      <p:to>
                                        <p:strVal val="visible"/>
                                      </p:to>
                                    </p:set>
                                    <p:animEffect transition="in" filter="wipe(left)">
                                      <p:cBhvr>
                                        <p:cTn id="16" dur="500"/>
                                        <p:tgtEl>
                                          <p:spTgt spid="185347">
                                            <p:txEl>
                                              <p:pRg st="1" end="1"/>
                                            </p:txEl>
                                          </p:spTgt>
                                        </p:tgtEl>
                                      </p:cBhvr>
                                    </p:animEffect>
                                  </p:childTnLst>
                                </p:cTn>
                              </p:par>
                            </p:childTnLst>
                          </p:cTn>
                        </p:par>
                        <p:par>
                          <p:cTn id="17" fill="hold">
                            <p:stCondLst>
                              <p:cond delay="500"/>
                            </p:stCondLst>
                            <p:childTnLst>
                              <p:par>
                                <p:cTn id="18" presetID="18" presetClass="entr" presetSubtype="12"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Left)">
                                      <p:cBhvr>
                                        <p:cTn id="20" dur="500"/>
                                        <p:tgtEl>
                                          <p:spTgt spid="5"/>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strips(downRight)">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bldLvl="5"/>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Rental and Purchase Prices</a:t>
            </a:r>
          </a:p>
        </p:txBody>
      </p:sp>
      <p:sp>
        <p:nvSpPr>
          <p:cNvPr id="3" name="Content Placeholder 2"/>
          <p:cNvSpPr>
            <a:spLocks noGrp="1"/>
          </p:cNvSpPr>
          <p:nvPr>
            <p:ph idx="1"/>
          </p:nvPr>
        </p:nvSpPr>
        <p:spPr/>
        <p:txBody>
          <a:bodyPr/>
          <a:lstStyle/>
          <a:p>
            <a:r>
              <a:rPr lang="en-US" dirty="0"/>
              <a:t>Buying a unit of capital or land </a:t>
            </a:r>
          </a:p>
          <a:p>
            <a:pPr lvl="1"/>
            <a:r>
              <a:rPr lang="en-US" dirty="0"/>
              <a:t>Yields a stream of rental income.  </a:t>
            </a:r>
          </a:p>
          <a:p>
            <a:r>
              <a:rPr lang="en-US" dirty="0"/>
              <a:t>The rental income in any period </a:t>
            </a:r>
          </a:p>
          <a:p>
            <a:pPr lvl="1"/>
            <a:r>
              <a:rPr lang="en-US" dirty="0"/>
              <a:t>Equals the value of the marginal product (VMP) </a:t>
            </a:r>
          </a:p>
          <a:p>
            <a:r>
              <a:rPr lang="en-US" dirty="0"/>
              <a:t>Hence, the equilibrium purchase price of a factor </a:t>
            </a:r>
          </a:p>
          <a:p>
            <a:pPr lvl="1"/>
            <a:r>
              <a:rPr lang="en-US" dirty="0"/>
              <a:t>Depends on both the current VMP and the VMP expected to prevail in future periods.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72129852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0068" y="1"/>
            <a:ext cx="7803931" cy="961900"/>
          </a:xfrm>
        </p:spPr>
        <p:txBody>
          <a:bodyPr/>
          <a:lstStyle/>
          <a:p>
            <a:r>
              <a:rPr lang="en-US" sz="3500" dirty="0"/>
              <a:t>Linkages Among the </a:t>
            </a:r>
            <a:br>
              <a:rPr lang="en-US" sz="3500" dirty="0"/>
            </a:br>
            <a:r>
              <a:rPr lang="en-US" sz="3500" dirty="0"/>
              <a:t>Factors of Production</a:t>
            </a:r>
          </a:p>
        </p:txBody>
      </p:sp>
      <p:sp>
        <p:nvSpPr>
          <p:cNvPr id="3" name="Content Placeholder 2"/>
          <p:cNvSpPr>
            <a:spLocks noGrp="1"/>
          </p:cNvSpPr>
          <p:nvPr>
            <p:ph idx="1"/>
          </p:nvPr>
        </p:nvSpPr>
        <p:spPr/>
        <p:txBody>
          <a:bodyPr/>
          <a:lstStyle/>
          <a:p>
            <a:r>
              <a:rPr lang="en-US" dirty="0"/>
              <a:t>Factors of production are used together </a:t>
            </a:r>
          </a:p>
          <a:p>
            <a:pPr lvl="1"/>
            <a:r>
              <a:rPr lang="en-US" dirty="0"/>
              <a:t>In a way that makes each factor’s productivity dependent on the quantities of the other factors</a:t>
            </a:r>
          </a:p>
          <a:p>
            <a:pPr lvl="1"/>
            <a:r>
              <a:rPr lang="en-US" dirty="0"/>
              <a:t>Example: an increase in the quantity of capital</a:t>
            </a:r>
          </a:p>
          <a:p>
            <a:pPr lvl="2"/>
            <a:r>
              <a:rPr lang="en-US" dirty="0"/>
              <a:t>The marginal product and rental price of capital fall</a:t>
            </a:r>
          </a:p>
          <a:p>
            <a:pPr lvl="2"/>
            <a:r>
              <a:rPr lang="en-US" dirty="0"/>
              <a:t>Having more capital makes workers more productive, MPL and W rise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22548482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Neoclassical theory of income distribution</a:t>
            </a:r>
          </a:p>
          <a:p>
            <a:pPr lvl="1"/>
            <a:r>
              <a:rPr lang="en-US" dirty="0"/>
              <a:t>Theory developed in this chapter</a:t>
            </a:r>
          </a:p>
          <a:p>
            <a:pPr lvl="1"/>
            <a:r>
              <a:rPr lang="en-US" dirty="0"/>
              <a:t>Factor prices are determined by supply and demand</a:t>
            </a:r>
          </a:p>
          <a:p>
            <a:pPr lvl="1"/>
            <a:r>
              <a:rPr lang="en-US" dirty="0"/>
              <a:t>Each factor is paid the value of its marginal product</a:t>
            </a:r>
          </a:p>
          <a:p>
            <a:pPr lvl="1"/>
            <a:r>
              <a:rPr lang="en-US" dirty="0"/>
              <a:t>Used by most economists as a starting point for understanding the distribution of income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96343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ASK THE EXPERTS</a:t>
            </a:r>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39</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5" name="Text Placeholder 4"/>
          <p:cNvSpPr>
            <a:spLocks noGrp="1"/>
          </p:cNvSpPr>
          <p:nvPr>
            <p:ph type="body" sz="quarter" idx="12"/>
          </p:nvPr>
        </p:nvSpPr>
        <p:spPr/>
        <p:txBody>
          <a:bodyPr/>
          <a:lstStyle/>
          <a:p>
            <a:r>
              <a:rPr lang="en-US" dirty="0"/>
              <a:t>Immigration</a:t>
            </a:r>
          </a:p>
        </p:txBody>
      </p:sp>
      <p:sp>
        <p:nvSpPr>
          <p:cNvPr id="6" name="Text Placeholder 5"/>
          <p:cNvSpPr>
            <a:spLocks noGrp="1"/>
          </p:cNvSpPr>
          <p:nvPr>
            <p:ph type="body" sz="quarter" idx="14"/>
          </p:nvPr>
        </p:nvSpPr>
        <p:spPr>
          <a:xfrm>
            <a:off x="533400" y="1143000"/>
            <a:ext cx="8077200" cy="2514600"/>
          </a:xfrm>
        </p:spPr>
        <p:txBody>
          <a:bodyPr/>
          <a:lstStyle/>
          <a:p>
            <a:r>
              <a:rPr lang="en-US" dirty="0"/>
              <a:t>“Unless they were compensated by others, many low-skilled American workers would be substantially worse off if a larger number of low-skilled foreign workers were legally allowed to enter the US each year.”</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7413" y="3810000"/>
            <a:ext cx="4829175" cy="2457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4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40068" y="1"/>
            <a:ext cx="7803931" cy="961900"/>
          </a:xfrm>
        </p:spPr>
        <p:txBody>
          <a:bodyPr/>
          <a:lstStyle/>
          <a:p>
            <a:r>
              <a:rPr lang="en-US" sz="3500" dirty="0"/>
              <a:t>Factors of Production </a:t>
            </a:r>
            <a:br>
              <a:rPr lang="en-US" sz="3500" dirty="0"/>
            </a:br>
            <a:r>
              <a:rPr lang="en-US" sz="3500" dirty="0"/>
              <a:t>and Factor Markets</a:t>
            </a:r>
            <a:endParaRPr lang="en-US" altLang="en-US" sz="3500" dirty="0"/>
          </a:p>
        </p:txBody>
      </p:sp>
      <p:sp>
        <p:nvSpPr>
          <p:cNvPr id="11267" name="Content Placeholder 2"/>
          <p:cNvSpPr>
            <a:spLocks noGrp="1"/>
          </p:cNvSpPr>
          <p:nvPr>
            <p:ph idx="1"/>
          </p:nvPr>
        </p:nvSpPr>
        <p:spPr/>
        <p:txBody>
          <a:bodyPr/>
          <a:lstStyle/>
          <a:p>
            <a:r>
              <a:rPr lang="en-US" altLang="en-US" dirty="0"/>
              <a:t>Factors of production:  </a:t>
            </a:r>
          </a:p>
          <a:p>
            <a:pPr lvl="1"/>
            <a:r>
              <a:rPr lang="en-US" altLang="en-US" dirty="0"/>
              <a:t>Inputs used to produce goods and services</a:t>
            </a:r>
          </a:p>
          <a:p>
            <a:pPr lvl="2"/>
            <a:r>
              <a:rPr lang="en-US" altLang="en-US" dirty="0"/>
              <a:t>Labor</a:t>
            </a:r>
          </a:p>
          <a:p>
            <a:pPr lvl="2"/>
            <a:r>
              <a:rPr lang="en-US" altLang="en-US" dirty="0"/>
              <a:t>Land</a:t>
            </a:r>
          </a:p>
          <a:p>
            <a:pPr lvl="2"/>
            <a:r>
              <a:rPr lang="en-US" altLang="en-US" dirty="0"/>
              <a:t>Capital:  the equipment and structures used to produce goods and services</a:t>
            </a:r>
          </a:p>
          <a:p>
            <a:pPr lvl="1"/>
            <a:r>
              <a:rPr lang="en-US" altLang="en-US" dirty="0"/>
              <a:t>Prices and quantities are determined by supply &amp; demand in factor markets. </a:t>
            </a:r>
          </a:p>
        </p:txBody>
      </p:sp>
      <p:sp>
        <p:nvSpPr>
          <p:cNvPr id="11269"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fld id="{10AF121A-50EE-46E0-A530-A3451646DB19}" type="slidenum">
              <a:rPr lang="en-US" altLang="en-US" sz="1200" smtClean="0">
                <a:solidFill>
                  <a:srgbClr val="002060"/>
                </a:solidFill>
              </a:rPr>
              <a:pPr eaLnBrk="1" hangingPunct="1"/>
              <a:t>4</a:t>
            </a:fld>
            <a:endParaRPr lang="en-US" altLang="en-US" sz="1200">
              <a:solidFill>
                <a:srgbClr val="002060"/>
              </a:solidFill>
            </a:endParaRPr>
          </a:p>
        </p:txBody>
      </p:sp>
      <p:sp>
        <p:nvSpPr>
          <p:cNvPr id="112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3400">
                <a:solidFill>
                  <a:schemeClr val="tx1"/>
                </a:solidFill>
                <a:latin typeface="Arial" charset="0"/>
              </a:defRPr>
            </a:lvl1pPr>
            <a:lvl2pPr marL="742950" indent="-285750" eaLnBrk="0" hangingPunct="0">
              <a:defRPr sz="3400">
                <a:solidFill>
                  <a:schemeClr val="tx1"/>
                </a:solidFill>
                <a:latin typeface="Arial" charset="0"/>
              </a:defRPr>
            </a:lvl2pPr>
            <a:lvl3pPr marL="1143000" indent="-228600" eaLnBrk="0" hangingPunct="0">
              <a:defRPr sz="3400">
                <a:solidFill>
                  <a:schemeClr val="tx1"/>
                </a:solidFill>
                <a:latin typeface="Arial" charset="0"/>
              </a:defRPr>
            </a:lvl3pPr>
            <a:lvl4pPr marL="1600200" indent="-228600" eaLnBrk="0" hangingPunct="0">
              <a:defRPr sz="3400">
                <a:solidFill>
                  <a:schemeClr val="tx1"/>
                </a:solidFill>
                <a:latin typeface="Arial" charset="0"/>
              </a:defRPr>
            </a:lvl4pPr>
            <a:lvl5pPr marL="2057400" indent="-228600" eaLnBrk="0" hangingPunct="0">
              <a:defRPr sz="3400">
                <a:solidFill>
                  <a:schemeClr val="tx1"/>
                </a:solidFill>
                <a:latin typeface="Arial" charset="0"/>
              </a:defRPr>
            </a:lvl5pPr>
            <a:lvl6pPr marL="2514600" indent="-228600" algn="ctr" eaLnBrk="0" fontAlgn="base" hangingPunct="0">
              <a:spcBef>
                <a:spcPct val="20000"/>
              </a:spcBef>
              <a:spcAft>
                <a:spcPct val="0"/>
              </a:spcAft>
              <a:buChar char="•"/>
              <a:defRPr sz="3400">
                <a:solidFill>
                  <a:schemeClr val="tx1"/>
                </a:solidFill>
                <a:latin typeface="Arial" charset="0"/>
              </a:defRPr>
            </a:lvl6pPr>
            <a:lvl7pPr marL="2971800" indent="-228600" algn="ctr" eaLnBrk="0" fontAlgn="base" hangingPunct="0">
              <a:spcBef>
                <a:spcPct val="20000"/>
              </a:spcBef>
              <a:spcAft>
                <a:spcPct val="0"/>
              </a:spcAft>
              <a:buChar char="•"/>
              <a:defRPr sz="3400">
                <a:solidFill>
                  <a:schemeClr val="tx1"/>
                </a:solidFill>
                <a:latin typeface="Arial" charset="0"/>
              </a:defRPr>
            </a:lvl7pPr>
            <a:lvl8pPr marL="3429000" indent="-228600" algn="ctr" eaLnBrk="0" fontAlgn="base" hangingPunct="0">
              <a:spcBef>
                <a:spcPct val="20000"/>
              </a:spcBef>
              <a:spcAft>
                <a:spcPct val="0"/>
              </a:spcAft>
              <a:buChar char="•"/>
              <a:defRPr sz="3400">
                <a:solidFill>
                  <a:schemeClr val="tx1"/>
                </a:solidFill>
                <a:latin typeface="Arial" charset="0"/>
              </a:defRPr>
            </a:lvl8pPr>
            <a:lvl9pPr marL="3886200" indent="-228600" algn="ctr" eaLnBrk="0" fontAlgn="base" hangingPunct="0">
              <a:spcBef>
                <a:spcPct val="20000"/>
              </a:spcBef>
              <a:spcAft>
                <a:spcPct val="0"/>
              </a:spcAft>
              <a:buChar char="•"/>
              <a:defRPr sz="3400">
                <a:solidFill>
                  <a:schemeClr val="tx1"/>
                </a:solidFill>
                <a:latin typeface="Arial" charset="0"/>
              </a:defRPr>
            </a:lvl9pPr>
          </a:lstStyle>
          <a:p>
            <a:pPr eaLnBrk="1" hangingPunct="1"/>
            <a:r>
              <a:rPr lang="en-US" altLang="en-US" sz="1000" dirty="0">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7859047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p:txBody>
          <a:bodyPr/>
          <a:lstStyle/>
          <a:p>
            <a:r>
              <a:rPr lang="en-US" sz="3000" dirty="0"/>
              <a:t>The economy’s income distribution is determined in the markets for the factors of production.  The three most important factors of production are labor, land, and capital. </a:t>
            </a:r>
          </a:p>
          <a:p>
            <a:r>
              <a:rPr lang="en-US" sz="3000" dirty="0"/>
              <a:t>A firm’s demand for a factor is derived from its supply of output.  </a:t>
            </a:r>
          </a:p>
          <a:p>
            <a:r>
              <a:rPr lang="en-US" sz="3000" dirty="0"/>
              <a:t>Competitive firms maximize profit by hiring each factor up to the point where the value of its marginal product equals its rental price.</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2962161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p>
        </p:txBody>
      </p:sp>
      <p:sp>
        <p:nvSpPr>
          <p:cNvPr id="3" name="Content Placeholder 2"/>
          <p:cNvSpPr>
            <a:spLocks noGrp="1"/>
          </p:cNvSpPr>
          <p:nvPr>
            <p:ph idx="1"/>
          </p:nvPr>
        </p:nvSpPr>
        <p:spPr>
          <a:xfrm>
            <a:off x="292912" y="1054100"/>
            <a:ext cx="8698688" cy="5422900"/>
          </a:xfrm>
        </p:spPr>
        <p:txBody>
          <a:bodyPr/>
          <a:lstStyle/>
          <a:p>
            <a:r>
              <a:rPr lang="en-US" sz="2900" dirty="0"/>
              <a:t>The supply of labor arises from the trade-off between work and leisure; yields an upward-sloping labor supply curve.  </a:t>
            </a:r>
          </a:p>
          <a:p>
            <a:r>
              <a:rPr lang="en-US" sz="2900" dirty="0"/>
              <a:t>The price paid to each factor adjusts to balance supply and demand for that factor.  In equilibrium, each factor is compensated according to its marginal contribution to production. </a:t>
            </a:r>
          </a:p>
          <a:p>
            <a:r>
              <a:rPr lang="en-US" sz="2900" dirty="0"/>
              <a:t>Factors of production are used together. A change in the quantity of one factor affects the marginal products and equilibrium earnings of all factors.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01953683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Demand</a:t>
            </a:r>
          </a:p>
        </p:txBody>
      </p:sp>
      <p:sp>
        <p:nvSpPr>
          <p:cNvPr id="3" name="Content Placeholder 2"/>
          <p:cNvSpPr>
            <a:spLocks noGrp="1"/>
          </p:cNvSpPr>
          <p:nvPr>
            <p:ph idx="1"/>
          </p:nvPr>
        </p:nvSpPr>
        <p:spPr/>
        <p:txBody>
          <a:bodyPr/>
          <a:lstStyle/>
          <a:p>
            <a:r>
              <a:rPr lang="en-US" dirty="0"/>
              <a:t>Markets for the factors of production </a:t>
            </a:r>
          </a:p>
          <a:p>
            <a:pPr lvl="1"/>
            <a:r>
              <a:rPr lang="en-US" dirty="0"/>
              <a:t>Are like markets for goods &amp; services</a:t>
            </a:r>
          </a:p>
          <a:p>
            <a:pPr lvl="1"/>
            <a:r>
              <a:rPr lang="en-US" dirty="0"/>
              <a:t>Except the demand for a factor of production is a derived demand</a:t>
            </a:r>
          </a:p>
          <a:p>
            <a:pPr lvl="2"/>
            <a:r>
              <a:rPr lang="en-US" dirty="0"/>
              <a:t>Derived from a firm’s decision to supply a good in another market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991097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Assumptions</a:t>
            </a:r>
          </a:p>
        </p:txBody>
      </p:sp>
      <p:sp>
        <p:nvSpPr>
          <p:cNvPr id="3" name="Content Placeholder 2"/>
          <p:cNvSpPr>
            <a:spLocks noGrp="1"/>
          </p:cNvSpPr>
          <p:nvPr>
            <p:ph idx="1"/>
          </p:nvPr>
        </p:nvSpPr>
        <p:spPr/>
        <p:txBody>
          <a:bodyPr/>
          <a:lstStyle/>
          <a:p>
            <a:pPr marL="514350" indent="-514350">
              <a:buFont typeface="+mj-lt"/>
              <a:buAutoNum type="arabicPeriod"/>
            </a:pPr>
            <a:r>
              <a:rPr lang="en-US" dirty="0"/>
              <a:t>All markets are competitive</a:t>
            </a:r>
          </a:p>
          <a:p>
            <a:pPr lvl="1"/>
            <a:r>
              <a:rPr lang="en-US" dirty="0"/>
              <a:t>The typical firm is a price taker </a:t>
            </a:r>
          </a:p>
          <a:p>
            <a:pPr lvl="2"/>
            <a:r>
              <a:rPr lang="en-US" dirty="0"/>
              <a:t>In the market for the product it produces </a:t>
            </a:r>
          </a:p>
          <a:p>
            <a:pPr lvl="2"/>
            <a:r>
              <a:rPr lang="en-US" dirty="0"/>
              <a:t>In the labor market</a:t>
            </a:r>
          </a:p>
          <a:p>
            <a:pPr marL="514350" indent="-514350">
              <a:buFont typeface="+mj-lt"/>
              <a:buAutoNum type="arabicPeriod"/>
            </a:pPr>
            <a:r>
              <a:rPr lang="en-US" dirty="0"/>
              <a:t>Firms care only about maximizing profits  </a:t>
            </a:r>
          </a:p>
          <a:p>
            <a:pPr lvl="1"/>
            <a:r>
              <a:rPr lang="en-US" dirty="0"/>
              <a:t>Each firm’s supply of output and demand for inputs are derived from this goal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45520207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Example:  Farmer Jack</a:t>
            </a:r>
          </a:p>
        </p:txBody>
      </p:sp>
      <p:sp>
        <p:nvSpPr>
          <p:cNvPr id="3" name="Content Placeholder 2"/>
          <p:cNvSpPr>
            <a:spLocks noGrp="1"/>
          </p:cNvSpPr>
          <p:nvPr>
            <p:ph idx="1"/>
          </p:nvPr>
        </p:nvSpPr>
        <p:spPr/>
        <p:txBody>
          <a:bodyPr/>
          <a:lstStyle/>
          <a:p>
            <a:pPr eaLnBrk="1" hangingPunct="1"/>
            <a:r>
              <a:rPr lang="en-US" dirty="0">
                <a:solidFill>
                  <a:schemeClr val="accent6">
                    <a:lumMod val="50000"/>
                  </a:schemeClr>
                </a:solidFill>
              </a:rPr>
              <a:t>Farmer Jack sells wheat in a </a:t>
            </a:r>
            <a:r>
              <a:rPr lang="en-US" u="sng" dirty="0">
                <a:solidFill>
                  <a:schemeClr val="accent6">
                    <a:lumMod val="50000"/>
                  </a:schemeClr>
                </a:solidFill>
              </a:rPr>
              <a:t>perfectly competitive market</a:t>
            </a:r>
            <a:r>
              <a:rPr lang="en-US" dirty="0">
                <a:solidFill>
                  <a:schemeClr val="accent6">
                    <a:lumMod val="50000"/>
                  </a:schemeClr>
                </a:solidFill>
              </a:rPr>
              <a:t>.  </a:t>
            </a:r>
          </a:p>
          <a:p>
            <a:pPr eaLnBrk="1" hangingPunct="1"/>
            <a:r>
              <a:rPr lang="en-US" dirty="0">
                <a:solidFill>
                  <a:schemeClr val="accent6">
                    <a:lumMod val="50000"/>
                  </a:schemeClr>
                </a:solidFill>
              </a:rPr>
              <a:t>He hires workers in a </a:t>
            </a:r>
            <a:r>
              <a:rPr lang="en-US" u="sng" dirty="0">
                <a:solidFill>
                  <a:schemeClr val="accent6">
                    <a:lumMod val="50000"/>
                  </a:schemeClr>
                </a:solidFill>
              </a:rPr>
              <a:t>perfectly competitive labor market</a:t>
            </a:r>
            <a:r>
              <a:rPr lang="en-US" dirty="0">
                <a:solidFill>
                  <a:schemeClr val="accent6">
                    <a:lumMod val="50000"/>
                  </a:schemeClr>
                </a:solidFill>
              </a:rPr>
              <a:t>.  </a:t>
            </a:r>
          </a:p>
          <a:p>
            <a:pPr marL="0" indent="0" eaLnBrk="1" hangingPunct="1">
              <a:buNone/>
            </a:pPr>
            <a:r>
              <a:rPr lang="en-US" dirty="0"/>
              <a:t>When deciding how many workers to hire, Farmer Jack maximizes profits by </a:t>
            </a:r>
            <a:br>
              <a:rPr lang="en-US" dirty="0"/>
            </a:br>
            <a:r>
              <a:rPr lang="en-US" dirty="0"/>
              <a:t>thinking at the margin:</a:t>
            </a:r>
          </a:p>
          <a:p>
            <a:pPr lvl="1" eaLnBrk="1" hangingPunct="1"/>
            <a:r>
              <a:rPr lang="en-US" dirty="0"/>
              <a:t>If the benefit from hiring another worker exceeds the cost, Jack will hire that worker.</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7</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337960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Example:  Farmer Jack</a:t>
            </a:r>
          </a:p>
        </p:txBody>
      </p:sp>
      <p:sp>
        <p:nvSpPr>
          <p:cNvPr id="3" name="Content Placeholder 2"/>
          <p:cNvSpPr>
            <a:spLocks noGrp="1"/>
          </p:cNvSpPr>
          <p:nvPr>
            <p:ph idx="1"/>
          </p:nvPr>
        </p:nvSpPr>
        <p:spPr/>
        <p:txBody>
          <a:bodyPr/>
          <a:lstStyle/>
          <a:p>
            <a:pPr eaLnBrk="1" hangingPunct="1"/>
            <a:r>
              <a:rPr lang="en-US" dirty="0"/>
              <a:t>Cost of hiring another worker:</a:t>
            </a:r>
          </a:p>
          <a:p>
            <a:pPr lvl="1" eaLnBrk="1" hangingPunct="1"/>
            <a:r>
              <a:rPr lang="en-US" dirty="0"/>
              <a:t>The wage = the price of labor </a:t>
            </a:r>
          </a:p>
          <a:p>
            <a:pPr eaLnBrk="1" hangingPunct="1"/>
            <a:r>
              <a:rPr lang="en-US" dirty="0"/>
              <a:t>Benefit of hiring another worker:</a:t>
            </a:r>
          </a:p>
          <a:p>
            <a:pPr lvl="1" eaLnBrk="1" hangingPunct="1"/>
            <a:r>
              <a:rPr lang="en-US" dirty="0"/>
              <a:t>Jack can produce and sell more wheat, increasing his revenue.</a:t>
            </a:r>
          </a:p>
          <a:p>
            <a:pPr lvl="1" eaLnBrk="1" hangingPunct="1"/>
            <a:r>
              <a:rPr lang="en-US" dirty="0"/>
              <a:t>The size of this benefit depends on Jack’s </a:t>
            </a:r>
            <a:r>
              <a:rPr lang="en-US" b="1" dirty="0">
                <a:solidFill>
                  <a:srgbClr val="CC0000"/>
                </a:solidFill>
              </a:rPr>
              <a:t>production function</a:t>
            </a:r>
            <a:r>
              <a:rPr lang="en-US" dirty="0"/>
              <a:t>:  the relationship between the quantity of inputs used to make a good and the quantity of output of that good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2322520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2"/>
          <p:cNvGrpSpPr>
            <a:grpSpLocks noChangeAspect="1"/>
          </p:cNvGrpSpPr>
          <p:nvPr/>
        </p:nvGrpSpPr>
        <p:grpSpPr bwMode="auto">
          <a:xfrm>
            <a:off x="3968750" y="798513"/>
            <a:ext cx="4900613" cy="5722937"/>
            <a:chOff x="2500" y="503"/>
            <a:chExt cx="3087" cy="3605"/>
          </a:xfrm>
        </p:grpSpPr>
        <p:sp>
          <p:nvSpPr>
            <p:cNvPr id="11345" name="AutoShape 3"/>
            <p:cNvSpPr>
              <a:spLocks noChangeAspect="1" noChangeArrowheads="1" noTextEdit="1"/>
            </p:cNvSpPr>
            <p:nvPr/>
          </p:nvSpPr>
          <p:spPr bwMode="auto">
            <a:xfrm>
              <a:off x="2500" y="503"/>
              <a:ext cx="3087" cy="3605"/>
            </a:xfrm>
            <a:prstGeom prst="rect">
              <a:avLst/>
            </a:prstGeom>
            <a:noFill/>
            <a:ln w="9525">
              <a:noFill/>
              <a:miter lim="800000"/>
              <a:headEnd/>
              <a:tailEnd/>
            </a:ln>
          </p:spPr>
          <p:txBody>
            <a:bodyPr/>
            <a:lstStyle/>
            <a:p>
              <a:endParaRPr lang="en-US">
                <a:latin typeface="Arial"/>
                <a:cs typeface="Arial"/>
              </a:endParaRPr>
            </a:p>
          </p:txBody>
        </p:sp>
        <p:sp>
          <p:nvSpPr>
            <p:cNvPr id="11346" name="Rectangle 4"/>
            <p:cNvSpPr>
              <a:spLocks noChangeArrowheads="1"/>
            </p:cNvSpPr>
            <p:nvPr/>
          </p:nvSpPr>
          <p:spPr bwMode="auto">
            <a:xfrm>
              <a:off x="3364" y="731"/>
              <a:ext cx="1995" cy="2670"/>
            </a:xfrm>
            <a:prstGeom prst="rect">
              <a:avLst/>
            </a:prstGeom>
            <a:solidFill>
              <a:srgbClr val="FFFFFF"/>
            </a:solidFill>
            <a:ln w="9525">
              <a:noFill/>
              <a:miter lim="800000"/>
              <a:headEnd/>
              <a:tailEnd/>
            </a:ln>
          </p:spPr>
          <p:txBody>
            <a:bodyPr/>
            <a:lstStyle/>
            <a:p>
              <a:endParaRPr lang="en-US">
                <a:latin typeface="Arial"/>
                <a:cs typeface="Arial"/>
              </a:endParaRPr>
            </a:p>
          </p:txBody>
        </p:sp>
        <p:sp>
          <p:nvSpPr>
            <p:cNvPr id="11347" name="Line 5"/>
            <p:cNvSpPr>
              <a:spLocks noChangeShapeType="1"/>
            </p:cNvSpPr>
            <p:nvPr/>
          </p:nvSpPr>
          <p:spPr bwMode="auto">
            <a:xfrm>
              <a:off x="3364" y="731"/>
              <a:ext cx="1" cy="2670"/>
            </a:xfrm>
            <a:prstGeom prst="line">
              <a:avLst/>
            </a:prstGeom>
            <a:noFill/>
            <a:ln w="25400">
              <a:solidFill>
                <a:srgbClr val="000000"/>
              </a:solidFill>
              <a:round/>
              <a:headEnd/>
              <a:tailEnd/>
            </a:ln>
          </p:spPr>
          <p:txBody>
            <a:bodyPr/>
            <a:lstStyle/>
            <a:p>
              <a:endParaRPr lang="en-US">
                <a:latin typeface="Arial"/>
                <a:cs typeface="Arial"/>
              </a:endParaRPr>
            </a:p>
          </p:txBody>
        </p:sp>
        <p:sp>
          <p:nvSpPr>
            <p:cNvPr id="11348" name="Line 6"/>
            <p:cNvSpPr>
              <a:spLocks noChangeShapeType="1"/>
            </p:cNvSpPr>
            <p:nvPr/>
          </p:nvSpPr>
          <p:spPr bwMode="auto">
            <a:xfrm>
              <a:off x="3317" y="3401"/>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49" name="Line 7"/>
            <p:cNvSpPr>
              <a:spLocks noChangeShapeType="1"/>
            </p:cNvSpPr>
            <p:nvPr/>
          </p:nvSpPr>
          <p:spPr bwMode="auto">
            <a:xfrm>
              <a:off x="3317" y="299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50" name="Line 8"/>
            <p:cNvSpPr>
              <a:spLocks noChangeShapeType="1"/>
            </p:cNvSpPr>
            <p:nvPr/>
          </p:nvSpPr>
          <p:spPr bwMode="auto">
            <a:xfrm>
              <a:off x="3317" y="2592"/>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51" name="Line 9"/>
            <p:cNvSpPr>
              <a:spLocks noChangeShapeType="1"/>
            </p:cNvSpPr>
            <p:nvPr/>
          </p:nvSpPr>
          <p:spPr bwMode="auto">
            <a:xfrm>
              <a:off x="3317" y="2184"/>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52" name="Line 10"/>
            <p:cNvSpPr>
              <a:spLocks noChangeShapeType="1"/>
            </p:cNvSpPr>
            <p:nvPr/>
          </p:nvSpPr>
          <p:spPr bwMode="auto">
            <a:xfrm>
              <a:off x="3317" y="1783"/>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53" name="Line 11"/>
            <p:cNvSpPr>
              <a:spLocks noChangeShapeType="1"/>
            </p:cNvSpPr>
            <p:nvPr/>
          </p:nvSpPr>
          <p:spPr bwMode="auto">
            <a:xfrm>
              <a:off x="3317" y="1375"/>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54" name="Line 12"/>
            <p:cNvSpPr>
              <a:spLocks noChangeShapeType="1"/>
            </p:cNvSpPr>
            <p:nvPr/>
          </p:nvSpPr>
          <p:spPr bwMode="auto">
            <a:xfrm>
              <a:off x="3317" y="974"/>
              <a:ext cx="47"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55" name="Line 13"/>
            <p:cNvSpPr>
              <a:spLocks noChangeShapeType="1"/>
            </p:cNvSpPr>
            <p:nvPr/>
          </p:nvSpPr>
          <p:spPr bwMode="auto">
            <a:xfrm>
              <a:off x="3364" y="3401"/>
              <a:ext cx="1995" cy="1"/>
            </a:xfrm>
            <a:prstGeom prst="line">
              <a:avLst/>
            </a:prstGeom>
            <a:noFill/>
            <a:ln w="25400">
              <a:solidFill>
                <a:srgbClr val="000000"/>
              </a:solidFill>
              <a:round/>
              <a:headEnd/>
              <a:tailEnd/>
            </a:ln>
          </p:spPr>
          <p:txBody>
            <a:bodyPr/>
            <a:lstStyle/>
            <a:p>
              <a:endParaRPr lang="en-US">
                <a:latin typeface="Arial"/>
                <a:cs typeface="Arial"/>
              </a:endParaRPr>
            </a:p>
          </p:txBody>
        </p:sp>
        <p:sp>
          <p:nvSpPr>
            <p:cNvPr id="11356" name="Line 14"/>
            <p:cNvSpPr>
              <a:spLocks noChangeShapeType="1"/>
            </p:cNvSpPr>
            <p:nvPr/>
          </p:nvSpPr>
          <p:spPr bwMode="auto">
            <a:xfrm flipV="1">
              <a:off x="3364" y="3401"/>
              <a:ext cx="1" cy="47"/>
            </a:xfrm>
            <a:prstGeom prst="line">
              <a:avLst/>
            </a:prstGeom>
            <a:noFill/>
            <a:ln w="25400">
              <a:solidFill>
                <a:srgbClr val="000000"/>
              </a:solidFill>
              <a:round/>
              <a:headEnd/>
              <a:tailEnd/>
            </a:ln>
          </p:spPr>
          <p:txBody>
            <a:bodyPr/>
            <a:lstStyle/>
            <a:p>
              <a:endParaRPr lang="en-US">
                <a:latin typeface="Arial"/>
                <a:cs typeface="Arial"/>
              </a:endParaRPr>
            </a:p>
          </p:txBody>
        </p:sp>
        <p:sp>
          <p:nvSpPr>
            <p:cNvPr id="11357" name="Line 15"/>
            <p:cNvSpPr>
              <a:spLocks noChangeShapeType="1"/>
            </p:cNvSpPr>
            <p:nvPr/>
          </p:nvSpPr>
          <p:spPr bwMode="auto">
            <a:xfrm flipV="1">
              <a:off x="3725" y="3401"/>
              <a:ext cx="1" cy="47"/>
            </a:xfrm>
            <a:prstGeom prst="line">
              <a:avLst/>
            </a:prstGeom>
            <a:noFill/>
            <a:ln w="25400">
              <a:solidFill>
                <a:srgbClr val="000000"/>
              </a:solidFill>
              <a:round/>
              <a:headEnd/>
              <a:tailEnd/>
            </a:ln>
          </p:spPr>
          <p:txBody>
            <a:bodyPr/>
            <a:lstStyle/>
            <a:p>
              <a:endParaRPr lang="en-US">
                <a:latin typeface="Arial"/>
                <a:cs typeface="Arial"/>
              </a:endParaRPr>
            </a:p>
          </p:txBody>
        </p:sp>
        <p:sp>
          <p:nvSpPr>
            <p:cNvPr id="11358" name="Line 16"/>
            <p:cNvSpPr>
              <a:spLocks noChangeShapeType="1"/>
            </p:cNvSpPr>
            <p:nvPr/>
          </p:nvSpPr>
          <p:spPr bwMode="auto">
            <a:xfrm flipV="1">
              <a:off x="4087" y="3401"/>
              <a:ext cx="1" cy="47"/>
            </a:xfrm>
            <a:prstGeom prst="line">
              <a:avLst/>
            </a:prstGeom>
            <a:noFill/>
            <a:ln w="25400">
              <a:solidFill>
                <a:srgbClr val="000000"/>
              </a:solidFill>
              <a:round/>
              <a:headEnd/>
              <a:tailEnd/>
            </a:ln>
          </p:spPr>
          <p:txBody>
            <a:bodyPr/>
            <a:lstStyle/>
            <a:p>
              <a:endParaRPr lang="en-US">
                <a:latin typeface="Arial"/>
                <a:cs typeface="Arial"/>
              </a:endParaRPr>
            </a:p>
          </p:txBody>
        </p:sp>
        <p:sp>
          <p:nvSpPr>
            <p:cNvPr id="11359" name="Line 17"/>
            <p:cNvSpPr>
              <a:spLocks noChangeShapeType="1"/>
            </p:cNvSpPr>
            <p:nvPr/>
          </p:nvSpPr>
          <p:spPr bwMode="auto">
            <a:xfrm flipV="1">
              <a:off x="4456" y="3401"/>
              <a:ext cx="1" cy="47"/>
            </a:xfrm>
            <a:prstGeom prst="line">
              <a:avLst/>
            </a:prstGeom>
            <a:noFill/>
            <a:ln w="25400">
              <a:solidFill>
                <a:srgbClr val="000000"/>
              </a:solidFill>
              <a:round/>
              <a:headEnd/>
              <a:tailEnd/>
            </a:ln>
          </p:spPr>
          <p:txBody>
            <a:bodyPr/>
            <a:lstStyle/>
            <a:p>
              <a:endParaRPr lang="en-US">
                <a:latin typeface="Arial"/>
                <a:cs typeface="Arial"/>
              </a:endParaRPr>
            </a:p>
          </p:txBody>
        </p:sp>
        <p:sp>
          <p:nvSpPr>
            <p:cNvPr id="11360" name="Line 18"/>
            <p:cNvSpPr>
              <a:spLocks noChangeShapeType="1"/>
            </p:cNvSpPr>
            <p:nvPr/>
          </p:nvSpPr>
          <p:spPr bwMode="auto">
            <a:xfrm flipV="1">
              <a:off x="4817" y="3401"/>
              <a:ext cx="1" cy="47"/>
            </a:xfrm>
            <a:prstGeom prst="line">
              <a:avLst/>
            </a:prstGeom>
            <a:noFill/>
            <a:ln w="25400">
              <a:solidFill>
                <a:srgbClr val="000000"/>
              </a:solidFill>
              <a:round/>
              <a:headEnd/>
              <a:tailEnd/>
            </a:ln>
          </p:spPr>
          <p:txBody>
            <a:bodyPr/>
            <a:lstStyle/>
            <a:p>
              <a:endParaRPr lang="en-US">
                <a:latin typeface="Arial"/>
                <a:cs typeface="Arial"/>
              </a:endParaRPr>
            </a:p>
          </p:txBody>
        </p:sp>
        <p:sp>
          <p:nvSpPr>
            <p:cNvPr id="11361" name="Line 19"/>
            <p:cNvSpPr>
              <a:spLocks noChangeShapeType="1"/>
            </p:cNvSpPr>
            <p:nvPr/>
          </p:nvSpPr>
          <p:spPr bwMode="auto">
            <a:xfrm flipV="1">
              <a:off x="5178" y="3401"/>
              <a:ext cx="1" cy="47"/>
            </a:xfrm>
            <a:prstGeom prst="line">
              <a:avLst/>
            </a:prstGeom>
            <a:noFill/>
            <a:ln w="25400">
              <a:solidFill>
                <a:srgbClr val="000000"/>
              </a:solidFill>
              <a:round/>
              <a:headEnd/>
              <a:tailEnd/>
            </a:ln>
          </p:spPr>
          <p:txBody>
            <a:bodyPr/>
            <a:lstStyle/>
            <a:p>
              <a:endParaRPr lang="en-US">
                <a:latin typeface="Arial"/>
                <a:cs typeface="Arial"/>
              </a:endParaRPr>
            </a:p>
          </p:txBody>
        </p:sp>
        <p:sp>
          <p:nvSpPr>
            <p:cNvPr id="11362" name="Rectangle 20"/>
            <p:cNvSpPr>
              <a:spLocks noChangeArrowheads="1"/>
            </p:cNvSpPr>
            <p:nvPr/>
          </p:nvSpPr>
          <p:spPr bwMode="auto">
            <a:xfrm>
              <a:off x="3168" y="3323"/>
              <a:ext cx="81"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0</a:t>
              </a:r>
              <a:endParaRPr lang="en-US">
                <a:latin typeface="Arial"/>
                <a:cs typeface="Arial"/>
              </a:endParaRPr>
            </a:p>
          </p:txBody>
        </p:sp>
        <p:sp>
          <p:nvSpPr>
            <p:cNvPr id="11363" name="Rectangle 21"/>
            <p:cNvSpPr>
              <a:spLocks noChangeArrowheads="1"/>
            </p:cNvSpPr>
            <p:nvPr/>
          </p:nvSpPr>
          <p:spPr bwMode="auto">
            <a:xfrm>
              <a:off x="3011" y="2914"/>
              <a:ext cx="243"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500</a:t>
              </a:r>
              <a:endParaRPr lang="en-US">
                <a:latin typeface="Arial"/>
                <a:cs typeface="Arial"/>
              </a:endParaRPr>
            </a:p>
          </p:txBody>
        </p:sp>
        <p:sp>
          <p:nvSpPr>
            <p:cNvPr id="11364" name="Rectangle 22"/>
            <p:cNvSpPr>
              <a:spLocks noChangeArrowheads="1"/>
            </p:cNvSpPr>
            <p:nvPr/>
          </p:nvSpPr>
          <p:spPr bwMode="auto">
            <a:xfrm>
              <a:off x="2893" y="2514"/>
              <a:ext cx="364"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1,000</a:t>
              </a:r>
              <a:endParaRPr lang="en-US">
                <a:latin typeface="Arial"/>
                <a:cs typeface="Arial"/>
              </a:endParaRPr>
            </a:p>
          </p:txBody>
        </p:sp>
        <p:sp>
          <p:nvSpPr>
            <p:cNvPr id="11365" name="Rectangle 23"/>
            <p:cNvSpPr>
              <a:spLocks noChangeArrowheads="1"/>
            </p:cNvSpPr>
            <p:nvPr/>
          </p:nvSpPr>
          <p:spPr bwMode="auto">
            <a:xfrm>
              <a:off x="2893" y="2105"/>
              <a:ext cx="364"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1,500</a:t>
              </a:r>
              <a:endParaRPr lang="en-US">
                <a:latin typeface="Arial"/>
                <a:cs typeface="Arial"/>
              </a:endParaRPr>
            </a:p>
          </p:txBody>
        </p:sp>
        <p:sp>
          <p:nvSpPr>
            <p:cNvPr id="11366" name="Rectangle 24"/>
            <p:cNvSpPr>
              <a:spLocks noChangeArrowheads="1"/>
            </p:cNvSpPr>
            <p:nvPr/>
          </p:nvSpPr>
          <p:spPr bwMode="auto">
            <a:xfrm>
              <a:off x="2893" y="1705"/>
              <a:ext cx="364"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2,000</a:t>
              </a:r>
              <a:endParaRPr lang="en-US">
                <a:latin typeface="Arial"/>
                <a:cs typeface="Arial"/>
              </a:endParaRPr>
            </a:p>
          </p:txBody>
        </p:sp>
        <p:sp>
          <p:nvSpPr>
            <p:cNvPr id="11367" name="Rectangle 25"/>
            <p:cNvSpPr>
              <a:spLocks noChangeArrowheads="1"/>
            </p:cNvSpPr>
            <p:nvPr/>
          </p:nvSpPr>
          <p:spPr bwMode="auto">
            <a:xfrm>
              <a:off x="2893" y="1296"/>
              <a:ext cx="364"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2,500</a:t>
              </a:r>
              <a:endParaRPr lang="en-US">
                <a:latin typeface="Arial"/>
                <a:cs typeface="Arial"/>
              </a:endParaRPr>
            </a:p>
          </p:txBody>
        </p:sp>
        <p:sp>
          <p:nvSpPr>
            <p:cNvPr id="11368" name="Rectangle 26"/>
            <p:cNvSpPr>
              <a:spLocks noChangeArrowheads="1"/>
            </p:cNvSpPr>
            <p:nvPr/>
          </p:nvSpPr>
          <p:spPr bwMode="auto">
            <a:xfrm>
              <a:off x="2893" y="896"/>
              <a:ext cx="364"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3,000</a:t>
              </a:r>
              <a:endParaRPr lang="en-US">
                <a:latin typeface="Arial"/>
                <a:cs typeface="Arial"/>
              </a:endParaRPr>
            </a:p>
          </p:txBody>
        </p:sp>
        <p:sp>
          <p:nvSpPr>
            <p:cNvPr id="11369" name="Rectangle 27"/>
            <p:cNvSpPr>
              <a:spLocks noChangeArrowheads="1"/>
            </p:cNvSpPr>
            <p:nvPr/>
          </p:nvSpPr>
          <p:spPr bwMode="auto">
            <a:xfrm>
              <a:off x="3325" y="3535"/>
              <a:ext cx="81"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0</a:t>
              </a:r>
              <a:endParaRPr lang="en-US">
                <a:latin typeface="Arial"/>
                <a:cs typeface="Arial"/>
              </a:endParaRPr>
            </a:p>
          </p:txBody>
        </p:sp>
        <p:sp>
          <p:nvSpPr>
            <p:cNvPr id="11370" name="Rectangle 28"/>
            <p:cNvSpPr>
              <a:spLocks noChangeArrowheads="1"/>
            </p:cNvSpPr>
            <p:nvPr/>
          </p:nvSpPr>
          <p:spPr bwMode="auto">
            <a:xfrm>
              <a:off x="3686" y="3535"/>
              <a:ext cx="81"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1</a:t>
              </a:r>
              <a:endParaRPr lang="en-US">
                <a:latin typeface="Arial"/>
                <a:cs typeface="Arial"/>
              </a:endParaRPr>
            </a:p>
          </p:txBody>
        </p:sp>
        <p:sp>
          <p:nvSpPr>
            <p:cNvPr id="11371" name="Rectangle 29"/>
            <p:cNvSpPr>
              <a:spLocks noChangeArrowheads="1"/>
            </p:cNvSpPr>
            <p:nvPr/>
          </p:nvSpPr>
          <p:spPr bwMode="auto">
            <a:xfrm>
              <a:off x="4047" y="3535"/>
              <a:ext cx="81"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2</a:t>
              </a:r>
              <a:endParaRPr lang="en-US">
                <a:latin typeface="Arial"/>
                <a:cs typeface="Arial"/>
              </a:endParaRPr>
            </a:p>
          </p:txBody>
        </p:sp>
        <p:sp>
          <p:nvSpPr>
            <p:cNvPr id="11372" name="Rectangle 30"/>
            <p:cNvSpPr>
              <a:spLocks noChangeArrowheads="1"/>
            </p:cNvSpPr>
            <p:nvPr/>
          </p:nvSpPr>
          <p:spPr bwMode="auto">
            <a:xfrm>
              <a:off x="4417" y="3535"/>
              <a:ext cx="81"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3</a:t>
              </a:r>
              <a:endParaRPr lang="en-US">
                <a:latin typeface="Arial"/>
                <a:cs typeface="Arial"/>
              </a:endParaRPr>
            </a:p>
          </p:txBody>
        </p:sp>
        <p:sp>
          <p:nvSpPr>
            <p:cNvPr id="11373" name="Rectangle 31"/>
            <p:cNvSpPr>
              <a:spLocks noChangeArrowheads="1"/>
            </p:cNvSpPr>
            <p:nvPr/>
          </p:nvSpPr>
          <p:spPr bwMode="auto">
            <a:xfrm>
              <a:off x="4778" y="3535"/>
              <a:ext cx="81"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4</a:t>
              </a:r>
              <a:endParaRPr lang="en-US">
                <a:latin typeface="Arial"/>
                <a:cs typeface="Arial"/>
              </a:endParaRPr>
            </a:p>
          </p:txBody>
        </p:sp>
        <p:sp>
          <p:nvSpPr>
            <p:cNvPr id="11374" name="Rectangle 32"/>
            <p:cNvSpPr>
              <a:spLocks noChangeArrowheads="1"/>
            </p:cNvSpPr>
            <p:nvPr/>
          </p:nvSpPr>
          <p:spPr bwMode="auto">
            <a:xfrm>
              <a:off x="5139" y="3535"/>
              <a:ext cx="81" cy="174"/>
            </a:xfrm>
            <a:prstGeom prst="rect">
              <a:avLst/>
            </a:prstGeom>
            <a:noFill/>
            <a:ln w="9525">
              <a:noFill/>
              <a:miter lim="800000"/>
              <a:headEnd/>
              <a:tailEnd/>
            </a:ln>
          </p:spPr>
          <p:txBody>
            <a:bodyPr wrap="none" lIns="0" tIns="0" rIns="0" bIns="0">
              <a:spAutoFit/>
            </a:bodyPr>
            <a:lstStyle/>
            <a:p>
              <a:r>
                <a:rPr lang="en-US">
                  <a:solidFill>
                    <a:srgbClr val="000000"/>
                  </a:solidFill>
                  <a:latin typeface="Arial"/>
                  <a:cs typeface="Arial"/>
                </a:rPr>
                <a:t>5</a:t>
              </a:r>
              <a:endParaRPr lang="en-US">
                <a:latin typeface="Arial"/>
                <a:cs typeface="Arial"/>
              </a:endParaRPr>
            </a:p>
          </p:txBody>
        </p:sp>
        <p:sp>
          <p:nvSpPr>
            <p:cNvPr id="11375" name="Rectangle 33"/>
            <p:cNvSpPr>
              <a:spLocks noChangeArrowheads="1"/>
            </p:cNvSpPr>
            <p:nvPr/>
          </p:nvSpPr>
          <p:spPr bwMode="auto">
            <a:xfrm>
              <a:off x="3835" y="3778"/>
              <a:ext cx="1066" cy="184"/>
            </a:xfrm>
            <a:prstGeom prst="rect">
              <a:avLst/>
            </a:prstGeom>
            <a:noFill/>
            <a:ln w="9525">
              <a:noFill/>
              <a:miter lim="800000"/>
              <a:headEnd/>
              <a:tailEnd/>
            </a:ln>
          </p:spPr>
          <p:txBody>
            <a:bodyPr wrap="none" lIns="0" tIns="0" rIns="0" bIns="0">
              <a:spAutoFit/>
            </a:bodyPr>
            <a:lstStyle/>
            <a:p>
              <a:r>
                <a:rPr lang="en-US" sz="1900" b="1">
                  <a:solidFill>
                    <a:srgbClr val="000000"/>
                  </a:solidFill>
                  <a:latin typeface="Arial"/>
                  <a:cs typeface="Arial"/>
                </a:rPr>
                <a:t>No. of workers</a:t>
              </a:r>
              <a:endParaRPr lang="en-US">
                <a:latin typeface="Arial"/>
                <a:cs typeface="Arial"/>
              </a:endParaRPr>
            </a:p>
          </p:txBody>
        </p:sp>
        <p:sp>
          <p:nvSpPr>
            <p:cNvPr id="11376" name="Rectangle 34"/>
            <p:cNvSpPr>
              <a:spLocks noChangeArrowheads="1"/>
            </p:cNvSpPr>
            <p:nvPr/>
          </p:nvSpPr>
          <p:spPr bwMode="auto">
            <a:xfrm rot="16200000">
              <a:off x="1720" y="2225"/>
              <a:ext cx="1884" cy="184"/>
            </a:xfrm>
            <a:prstGeom prst="rect">
              <a:avLst/>
            </a:prstGeom>
            <a:noFill/>
            <a:ln w="9525">
              <a:noFill/>
              <a:miter lim="800000"/>
              <a:headEnd/>
              <a:tailEnd/>
            </a:ln>
          </p:spPr>
          <p:txBody>
            <a:bodyPr wrap="none" lIns="0" tIns="0" rIns="0" bIns="0">
              <a:spAutoFit/>
            </a:bodyPr>
            <a:lstStyle/>
            <a:p>
              <a:pPr algn="ctr"/>
              <a:r>
                <a:rPr lang="en-US" sz="1900" b="1">
                  <a:solidFill>
                    <a:srgbClr val="000000"/>
                  </a:solidFill>
                  <a:latin typeface="Arial"/>
                  <a:cs typeface="Arial"/>
                </a:rPr>
                <a:t>             Quantity of output</a:t>
              </a:r>
              <a:endParaRPr lang="en-US">
                <a:latin typeface="Arial"/>
                <a:cs typeface="Arial"/>
              </a:endParaRPr>
            </a:p>
          </p:txBody>
        </p:sp>
      </p:grpSp>
      <p:sp>
        <p:nvSpPr>
          <p:cNvPr id="11269" name="Rectangle 35"/>
          <p:cNvSpPr>
            <a:spLocks noGrp="1" noChangeArrowheads="1"/>
          </p:cNvSpPr>
          <p:nvPr>
            <p:ph type="title"/>
          </p:nvPr>
        </p:nvSpPr>
        <p:spPr/>
        <p:txBody>
          <a:bodyPr>
            <a:normAutofit fontScale="90000"/>
          </a:bodyPr>
          <a:lstStyle/>
          <a:p>
            <a:pPr eaLnBrk="1" hangingPunct="1"/>
            <a:r>
              <a:rPr lang="en-US" sz="3500" dirty="0"/>
              <a:t>Farmer Jack’s Production Function</a:t>
            </a:r>
          </a:p>
        </p:txBody>
      </p:sp>
      <p:sp>
        <p:nvSpPr>
          <p:cNvPr id="23" name="Slide Number Placeholder 22"/>
          <p:cNvSpPr>
            <a:spLocks noGrp="1"/>
          </p:cNvSpPr>
          <p:nvPr>
            <p:ph type="sldNum" sz="quarter" idx="13"/>
          </p:nvPr>
        </p:nvSpPr>
        <p:spPr/>
        <p:txBody>
          <a:bodyPr/>
          <a:lstStyle/>
          <a:p>
            <a:pPr>
              <a:defRPr/>
            </a:pPr>
            <a:fld id="{073C29DC-2178-4274-9150-45F8EBD31C2D}" type="slidenum">
              <a:rPr lang="en-US" smtClean="0"/>
              <a:pPr>
                <a:defRPr/>
              </a:pPr>
              <a:t>9</a:t>
            </a:fld>
            <a:endParaRPr lang="en-US"/>
          </a:p>
        </p:txBody>
      </p:sp>
      <p:sp>
        <p:nvSpPr>
          <p:cNvPr id="22" name="Footer Placeholder 21"/>
          <p:cNvSpPr>
            <a:spLocks noGrp="1"/>
          </p:cNvSpPr>
          <p:nvPr>
            <p:ph type="ftr" sz="quarter" idx="14"/>
          </p:nvPr>
        </p:nvSpPr>
        <p:spPr/>
        <p:txBody>
          <a:bodyPr/>
          <a:lstStyle/>
          <a:p>
            <a:pPr>
              <a:defRPr/>
            </a:pPr>
            <a:r>
              <a:rPr lang="en-US" dirty="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grpSp>
        <p:nvGrpSpPr>
          <p:cNvPr id="3" name="Group 36"/>
          <p:cNvGrpSpPr>
            <a:grpSpLocks/>
          </p:cNvGrpSpPr>
          <p:nvPr/>
        </p:nvGrpSpPr>
        <p:grpSpPr bwMode="auto">
          <a:xfrm>
            <a:off x="333375" y="5429250"/>
            <a:ext cx="2349500" cy="581025"/>
            <a:chOff x="210" y="3557"/>
            <a:chExt cx="1480" cy="366"/>
          </a:xfrm>
        </p:grpSpPr>
        <p:sp>
          <p:nvSpPr>
            <p:cNvPr id="11343" name="Rectangle 37"/>
            <p:cNvSpPr>
              <a:spLocks noChangeArrowheads="1"/>
            </p:cNvSpPr>
            <p:nvPr/>
          </p:nvSpPr>
          <p:spPr bwMode="auto">
            <a:xfrm>
              <a:off x="958" y="3557"/>
              <a:ext cx="732" cy="366"/>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3000</a:t>
              </a:r>
            </a:p>
          </p:txBody>
        </p:sp>
        <p:sp>
          <p:nvSpPr>
            <p:cNvPr id="11344" name="Rectangle 38"/>
            <p:cNvSpPr>
              <a:spLocks noChangeArrowheads="1"/>
            </p:cNvSpPr>
            <p:nvPr/>
          </p:nvSpPr>
          <p:spPr bwMode="auto">
            <a:xfrm>
              <a:off x="210" y="3557"/>
              <a:ext cx="748" cy="366"/>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5</a:t>
              </a:r>
            </a:p>
          </p:txBody>
        </p:sp>
      </p:grpSp>
      <p:grpSp>
        <p:nvGrpSpPr>
          <p:cNvPr id="4" name="Group 39"/>
          <p:cNvGrpSpPr>
            <a:grpSpLocks/>
          </p:cNvGrpSpPr>
          <p:nvPr/>
        </p:nvGrpSpPr>
        <p:grpSpPr bwMode="auto">
          <a:xfrm>
            <a:off x="333375" y="4848225"/>
            <a:ext cx="2349500" cy="581025"/>
            <a:chOff x="210" y="3191"/>
            <a:chExt cx="1480" cy="366"/>
          </a:xfrm>
        </p:grpSpPr>
        <p:sp>
          <p:nvSpPr>
            <p:cNvPr id="11341" name="Rectangle 40"/>
            <p:cNvSpPr>
              <a:spLocks noChangeArrowheads="1"/>
            </p:cNvSpPr>
            <p:nvPr/>
          </p:nvSpPr>
          <p:spPr bwMode="auto">
            <a:xfrm>
              <a:off x="958" y="3191"/>
              <a:ext cx="732" cy="366"/>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2800</a:t>
              </a:r>
            </a:p>
          </p:txBody>
        </p:sp>
        <p:sp>
          <p:nvSpPr>
            <p:cNvPr id="11342" name="Rectangle 41"/>
            <p:cNvSpPr>
              <a:spLocks noChangeArrowheads="1"/>
            </p:cNvSpPr>
            <p:nvPr/>
          </p:nvSpPr>
          <p:spPr bwMode="auto">
            <a:xfrm>
              <a:off x="210" y="3191"/>
              <a:ext cx="748" cy="366"/>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4</a:t>
              </a:r>
            </a:p>
          </p:txBody>
        </p:sp>
      </p:grpSp>
      <p:grpSp>
        <p:nvGrpSpPr>
          <p:cNvPr id="5" name="Group 42"/>
          <p:cNvGrpSpPr>
            <a:grpSpLocks/>
          </p:cNvGrpSpPr>
          <p:nvPr/>
        </p:nvGrpSpPr>
        <p:grpSpPr bwMode="auto">
          <a:xfrm>
            <a:off x="333375" y="4208462"/>
            <a:ext cx="2349500" cy="639763"/>
            <a:chOff x="210" y="2788"/>
            <a:chExt cx="1480" cy="403"/>
          </a:xfrm>
        </p:grpSpPr>
        <p:sp>
          <p:nvSpPr>
            <p:cNvPr id="11339" name="Rectangle 43"/>
            <p:cNvSpPr>
              <a:spLocks noChangeArrowheads="1"/>
            </p:cNvSpPr>
            <p:nvPr/>
          </p:nvSpPr>
          <p:spPr bwMode="auto">
            <a:xfrm>
              <a:off x="958" y="2788"/>
              <a:ext cx="732" cy="403"/>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2400</a:t>
              </a:r>
            </a:p>
          </p:txBody>
        </p:sp>
        <p:sp>
          <p:nvSpPr>
            <p:cNvPr id="11340" name="Rectangle 44"/>
            <p:cNvSpPr>
              <a:spLocks noChangeArrowheads="1"/>
            </p:cNvSpPr>
            <p:nvPr/>
          </p:nvSpPr>
          <p:spPr bwMode="auto">
            <a:xfrm>
              <a:off x="210" y="2788"/>
              <a:ext cx="748" cy="403"/>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3</a:t>
              </a:r>
            </a:p>
          </p:txBody>
        </p:sp>
      </p:grpSp>
      <p:grpSp>
        <p:nvGrpSpPr>
          <p:cNvPr id="6" name="Group 45"/>
          <p:cNvGrpSpPr>
            <a:grpSpLocks/>
          </p:cNvGrpSpPr>
          <p:nvPr/>
        </p:nvGrpSpPr>
        <p:grpSpPr bwMode="auto">
          <a:xfrm>
            <a:off x="333375" y="3554412"/>
            <a:ext cx="2349500" cy="654050"/>
            <a:chOff x="210" y="2376"/>
            <a:chExt cx="1480" cy="412"/>
          </a:xfrm>
        </p:grpSpPr>
        <p:sp>
          <p:nvSpPr>
            <p:cNvPr id="11337" name="Rectangle 46"/>
            <p:cNvSpPr>
              <a:spLocks noChangeArrowheads="1"/>
            </p:cNvSpPr>
            <p:nvPr/>
          </p:nvSpPr>
          <p:spPr bwMode="auto">
            <a:xfrm>
              <a:off x="958" y="2376"/>
              <a:ext cx="732" cy="412"/>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1800</a:t>
              </a:r>
            </a:p>
          </p:txBody>
        </p:sp>
        <p:sp>
          <p:nvSpPr>
            <p:cNvPr id="11338" name="Rectangle 47"/>
            <p:cNvSpPr>
              <a:spLocks noChangeArrowheads="1"/>
            </p:cNvSpPr>
            <p:nvPr/>
          </p:nvSpPr>
          <p:spPr bwMode="auto">
            <a:xfrm>
              <a:off x="210" y="2376"/>
              <a:ext cx="748" cy="412"/>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2</a:t>
              </a:r>
            </a:p>
          </p:txBody>
        </p:sp>
      </p:grpSp>
      <p:grpSp>
        <p:nvGrpSpPr>
          <p:cNvPr id="7" name="Group 48"/>
          <p:cNvGrpSpPr>
            <a:grpSpLocks/>
          </p:cNvGrpSpPr>
          <p:nvPr/>
        </p:nvGrpSpPr>
        <p:grpSpPr bwMode="auto">
          <a:xfrm>
            <a:off x="333375" y="2914650"/>
            <a:ext cx="2349500" cy="639762"/>
            <a:chOff x="210" y="1973"/>
            <a:chExt cx="1480" cy="403"/>
          </a:xfrm>
        </p:grpSpPr>
        <p:sp>
          <p:nvSpPr>
            <p:cNvPr id="11335" name="Rectangle 49"/>
            <p:cNvSpPr>
              <a:spLocks noChangeArrowheads="1"/>
            </p:cNvSpPr>
            <p:nvPr/>
          </p:nvSpPr>
          <p:spPr bwMode="auto">
            <a:xfrm>
              <a:off x="958" y="1973"/>
              <a:ext cx="732" cy="403"/>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1000</a:t>
              </a:r>
            </a:p>
          </p:txBody>
        </p:sp>
        <p:sp>
          <p:nvSpPr>
            <p:cNvPr id="11336" name="Rectangle 50"/>
            <p:cNvSpPr>
              <a:spLocks noChangeArrowheads="1"/>
            </p:cNvSpPr>
            <p:nvPr/>
          </p:nvSpPr>
          <p:spPr bwMode="auto">
            <a:xfrm>
              <a:off x="210" y="1973"/>
              <a:ext cx="748" cy="403"/>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1</a:t>
              </a:r>
            </a:p>
          </p:txBody>
        </p:sp>
      </p:grpSp>
      <p:grpSp>
        <p:nvGrpSpPr>
          <p:cNvPr id="8" name="Group 51"/>
          <p:cNvGrpSpPr>
            <a:grpSpLocks/>
          </p:cNvGrpSpPr>
          <p:nvPr/>
        </p:nvGrpSpPr>
        <p:grpSpPr bwMode="auto">
          <a:xfrm>
            <a:off x="333375" y="2235200"/>
            <a:ext cx="2349500" cy="679450"/>
            <a:chOff x="210" y="1545"/>
            <a:chExt cx="1480" cy="428"/>
          </a:xfrm>
        </p:grpSpPr>
        <p:sp>
          <p:nvSpPr>
            <p:cNvPr id="11333" name="Rectangle 52"/>
            <p:cNvSpPr>
              <a:spLocks noChangeArrowheads="1"/>
            </p:cNvSpPr>
            <p:nvPr/>
          </p:nvSpPr>
          <p:spPr bwMode="auto">
            <a:xfrm>
              <a:off x="958" y="1545"/>
              <a:ext cx="732" cy="428"/>
            </a:xfrm>
            <a:prstGeom prst="rect">
              <a:avLst/>
            </a:prstGeom>
            <a:noFill/>
            <a:ln w="9525">
              <a:noFill/>
              <a:miter lim="800000"/>
              <a:headEnd/>
              <a:tailEnd/>
            </a:ln>
          </p:spPr>
          <p:txBody>
            <a:bodyPr lIns="0" rIns="228600" anchor="ctr"/>
            <a:lstStyle/>
            <a:p>
              <a:pPr algn="r">
                <a:lnSpc>
                  <a:spcPct val="105000"/>
                </a:lnSpc>
                <a:spcBef>
                  <a:spcPct val="45000"/>
                </a:spcBef>
                <a:buClr>
                  <a:srgbClr val="00B85C"/>
                </a:buClr>
                <a:buSzPct val="120000"/>
                <a:buFont typeface="Wingdings" pitchFamily="2" charset="2"/>
                <a:buNone/>
              </a:pPr>
              <a:r>
                <a:rPr lang="en-US" sz="2400">
                  <a:latin typeface="Arial"/>
                  <a:cs typeface="Arial"/>
                </a:rPr>
                <a:t>0</a:t>
              </a:r>
            </a:p>
          </p:txBody>
        </p:sp>
        <p:sp>
          <p:nvSpPr>
            <p:cNvPr id="11334" name="Rectangle 53"/>
            <p:cNvSpPr>
              <a:spLocks noChangeArrowheads="1"/>
            </p:cNvSpPr>
            <p:nvPr/>
          </p:nvSpPr>
          <p:spPr bwMode="auto">
            <a:xfrm>
              <a:off x="210" y="1545"/>
              <a:ext cx="748" cy="428"/>
            </a:xfrm>
            <a:prstGeom prst="rect">
              <a:avLst/>
            </a:prstGeom>
            <a:noFill/>
            <a:ln w="9525">
              <a:noFill/>
              <a:miter lim="800000"/>
              <a:headEnd/>
              <a:tailEnd/>
            </a:ln>
          </p:spPr>
          <p:txBody>
            <a:bodyPr rIns="0" anchor="ctr"/>
            <a:lstStyle/>
            <a:p>
              <a:pPr algn="ctr">
                <a:lnSpc>
                  <a:spcPct val="105000"/>
                </a:lnSpc>
                <a:spcBef>
                  <a:spcPct val="45000"/>
                </a:spcBef>
                <a:buClr>
                  <a:srgbClr val="00B85C"/>
                </a:buClr>
                <a:buSzPct val="120000"/>
                <a:buFont typeface="Wingdings" pitchFamily="2" charset="2"/>
                <a:buNone/>
              </a:pPr>
              <a:r>
                <a:rPr lang="en-US" sz="2400">
                  <a:latin typeface="Arial"/>
                  <a:cs typeface="Arial"/>
                </a:rPr>
                <a:t>0</a:t>
              </a:r>
            </a:p>
          </p:txBody>
        </p:sp>
      </p:grpSp>
      <p:sp>
        <p:nvSpPr>
          <p:cNvPr id="11276" name="Line 54"/>
          <p:cNvSpPr>
            <a:spLocks noChangeShapeType="1"/>
          </p:cNvSpPr>
          <p:nvPr/>
        </p:nvSpPr>
        <p:spPr bwMode="auto">
          <a:xfrm>
            <a:off x="333375" y="922337"/>
            <a:ext cx="1187450" cy="0"/>
          </a:xfrm>
          <a:prstGeom prst="line">
            <a:avLst/>
          </a:prstGeom>
          <a:noFill/>
          <a:ln w="28575" cap="sq">
            <a:noFill/>
            <a:round/>
            <a:headEnd/>
            <a:tailEnd/>
          </a:ln>
        </p:spPr>
        <p:txBody>
          <a:bodyPr/>
          <a:lstStyle/>
          <a:p>
            <a:endParaRPr lang="en-US">
              <a:latin typeface="Arial"/>
              <a:cs typeface="Arial"/>
            </a:endParaRPr>
          </a:p>
        </p:txBody>
      </p:sp>
      <p:sp>
        <p:nvSpPr>
          <p:cNvPr id="11277" name="Line 55"/>
          <p:cNvSpPr>
            <a:spLocks noChangeShapeType="1"/>
          </p:cNvSpPr>
          <p:nvPr/>
        </p:nvSpPr>
        <p:spPr bwMode="auto">
          <a:xfrm>
            <a:off x="333375" y="6010275"/>
            <a:ext cx="1187450" cy="0"/>
          </a:xfrm>
          <a:prstGeom prst="line">
            <a:avLst/>
          </a:prstGeom>
          <a:noFill/>
          <a:ln w="28575" cap="sq">
            <a:noFill/>
            <a:round/>
            <a:headEnd/>
            <a:tailEnd/>
          </a:ln>
        </p:spPr>
        <p:txBody>
          <a:bodyPr/>
          <a:lstStyle/>
          <a:p>
            <a:endParaRPr lang="en-US">
              <a:latin typeface="Arial"/>
              <a:cs typeface="Arial"/>
            </a:endParaRPr>
          </a:p>
        </p:txBody>
      </p:sp>
      <p:sp>
        <p:nvSpPr>
          <p:cNvPr id="11278" name="Line 56"/>
          <p:cNvSpPr>
            <a:spLocks noChangeShapeType="1"/>
          </p:cNvSpPr>
          <p:nvPr/>
        </p:nvSpPr>
        <p:spPr bwMode="auto">
          <a:xfrm>
            <a:off x="333375" y="922337"/>
            <a:ext cx="0" cy="1312863"/>
          </a:xfrm>
          <a:prstGeom prst="line">
            <a:avLst/>
          </a:prstGeom>
          <a:noFill/>
          <a:ln w="28575" cap="sq">
            <a:noFill/>
            <a:round/>
            <a:headEnd/>
            <a:tailEnd/>
          </a:ln>
        </p:spPr>
        <p:txBody>
          <a:bodyPr/>
          <a:lstStyle/>
          <a:p>
            <a:endParaRPr lang="en-US">
              <a:latin typeface="Arial"/>
              <a:cs typeface="Arial"/>
            </a:endParaRPr>
          </a:p>
        </p:txBody>
      </p:sp>
      <p:sp>
        <p:nvSpPr>
          <p:cNvPr id="11279" name="Line 57"/>
          <p:cNvSpPr>
            <a:spLocks noChangeShapeType="1"/>
          </p:cNvSpPr>
          <p:nvPr/>
        </p:nvSpPr>
        <p:spPr bwMode="auto">
          <a:xfrm>
            <a:off x="3776663" y="1139825"/>
            <a:ext cx="0" cy="1312863"/>
          </a:xfrm>
          <a:prstGeom prst="line">
            <a:avLst/>
          </a:prstGeom>
          <a:noFill/>
          <a:ln w="28575" cap="sq">
            <a:noFill/>
            <a:round/>
            <a:headEnd/>
            <a:tailEnd/>
          </a:ln>
        </p:spPr>
        <p:txBody>
          <a:bodyPr/>
          <a:lstStyle/>
          <a:p>
            <a:endParaRPr lang="en-US">
              <a:latin typeface="Arial"/>
              <a:cs typeface="Arial"/>
            </a:endParaRPr>
          </a:p>
        </p:txBody>
      </p:sp>
      <p:sp>
        <p:nvSpPr>
          <p:cNvPr id="11280" name="Line 58"/>
          <p:cNvSpPr>
            <a:spLocks noChangeShapeType="1"/>
          </p:cNvSpPr>
          <p:nvPr/>
        </p:nvSpPr>
        <p:spPr bwMode="auto">
          <a:xfrm>
            <a:off x="1520825" y="922337"/>
            <a:ext cx="1328738" cy="0"/>
          </a:xfrm>
          <a:prstGeom prst="line">
            <a:avLst/>
          </a:prstGeom>
          <a:noFill/>
          <a:ln w="28575" cap="sq">
            <a:noFill/>
            <a:round/>
            <a:headEnd/>
            <a:tailEnd/>
          </a:ln>
        </p:spPr>
        <p:txBody>
          <a:bodyPr/>
          <a:lstStyle/>
          <a:p>
            <a:endParaRPr lang="en-US">
              <a:latin typeface="Arial"/>
              <a:cs typeface="Arial"/>
            </a:endParaRPr>
          </a:p>
        </p:txBody>
      </p:sp>
      <p:sp>
        <p:nvSpPr>
          <p:cNvPr id="11281" name="Line 59"/>
          <p:cNvSpPr>
            <a:spLocks noChangeShapeType="1"/>
          </p:cNvSpPr>
          <p:nvPr/>
        </p:nvSpPr>
        <p:spPr bwMode="auto">
          <a:xfrm>
            <a:off x="333375" y="2235200"/>
            <a:ext cx="0" cy="679450"/>
          </a:xfrm>
          <a:prstGeom prst="line">
            <a:avLst/>
          </a:prstGeom>
          <a:noFill/>
          <a:ln w="28575" cap="sq">
            <a:noFill/>
            <a:round/>
            <a:headEnd/>
            <a:tailEnd/>
          </a:ln>
        </p:spPr>
        <p:txBody>
          <a:bodyPr/>
          <a:lstStyle/>
          <a:p>
            <a:endParaRPr lang="en-US">
              <a:latin typeface="Arial"/>
              <a:cs typeface="Arial"/>
            </a:endParaRPr>
          </a:p>
        </p:txBody>
      </p:sp>
      <p:sp>
        <p:nvSpPr>
          <p:cNvPr id="11282" name="Line 60"/>
          <p:cNvSpPr>
            <a:spLocks noChangeShapeType="1"/>
          </p:cNvSpPr>
          <p:nvPr/>
        </p:nvSpPr>
        <p:spPr bwMode="auto">
          <a:xfrm>
            <a:off x="2849563" y="1139825"/>
            <a:ext cx="927100" cy="0"/>
          </a:xfrm>
          <a:prstGeom prst="line">
            <a:avLst/>
          </a:prstGeom>
          <a:noFill/>
          <a:ln w="28575" cap="sq">
            <a:noFill/>
            <a:round/>
            <a:headEnd/>
            <a:tailEnd/>
          </a:ln>
        </p:spPr>
        <p:txBody>
          <a:bodyPr/>
          <a:lstStyle/>
          <a:p>
            <a:endParaRPr lang="en-US">
              <a:latin typeface="Arial"/>
              <a:cs typeface="Arial"/>
            </a:endParaRPr>
          </a:p>
        </p:txBody>
      </p:sp>
      <p:sp>
        <p:nvSpPr>
          <p:cNvPr id="11283" name="Line 61"/>
          <p:cNvSpPr>
            <a:spLocks noChangeShapeType="1"/>
          </p:cNvSpPr>
          <p:nvPr/>
        </p:nvSpPr>
        <p:spPr bwMode="auto">
          <a:xfrm>
            <a:off x="3776663" y="2452688"/>
            <a:ext cx="0" cy="679450"/>
          </a:xfrm>
          <a:prstGeom prst="line">
            <a:avLst/>
          </a:prstGeom>
          <a:noFill/>
          <a:ln w="28575" cap="sq">
            <a:noFill/>
            <a:round/>
            <a:headEnd/>
            <a:tailEnd/>
          </a:ln>
        </p:spPr>
        <p:txBody>
          <a:bodyPr/>
          <a:lstStyle/>
          <a:p>
            <a:endParaRPr lang="en-US">
              <a:latin typeface="Arial"/>
              <a:cs typeface="Arial"/>
            </a:endParaRPr>
          </a:p>
        </p:txBody>
      </p:sp>
      <p:sp>
        <p:nvSpPr>
          <p:cNvPr id="11284" name="Line 62"/>
          <p:cNvSpPr>
            <a:spLocks noChangeShapeType="1"/>
          </p:cNvSpPr>
          <p:nvPr/>
        </p:nvSpPr>
        <p:spPr bwMode="auto">
          <a:xfrm>
            <a:off x="333375" y="2914650"/>
            <a:ext cx="0" cy="639762"/>
          </a:xfrm>
          <a:prstGeom prst="line">
            <a:avLst/>
          </a:prstGeom>
          <a:noFill/>
          <a:ln w="28575" cap="sq">
            <a:noFill/>
            <a:round/>
            <a:headEnd/>
            <a:tailEnd/>
          </a:ln>
        </p:spPr>
        <p:txBody>
          <a:bodyPr/>
          <a:lstStyle/>
          <a:p>
            <a:endParaRPr lang="en-US">
              <a:latin typeface="Arial"/>
              <a:cs typeface="Arial"/>
            </a:endParaRPr>
          </a:p>
        </p:txBody>
      </p:sp>
      <p:sp>
        <p:nvSpPr>
          <p:cNvPr id="11285" name="Line 63"/>
          <p:cNvSpPr>
            <a:spLocks noChangeShapeType="1"/>
          </p:cNvSpPr>
          <p:nvPr/>
        </p:nvSpPr>
        <p:spPr bwMode="auto">
          <a:xfrm>
            <a:off x="3776663" y="3132138"/>
            <a:ext cx="0" cy="639762"/>
          </a:xfrm>
          <a:prstGeom prst="line">
            <a:avLst/>
          </a:prstGeom>
          <a:noFill/>
          <a:ln w="28575" cap="sq">
            <a:noFill/>
            <a:round/>
            <a:headEnd/>
            <a:tailEnd/>
          </a:ln>
        </p:spPr>
        <p:txBody>
          <a:bodyPr/>
          <a:lstStyle/>
          <a:p>
            <a:endParaRPr lang="en-US">
              <a:latin typeface="Arial"/>
              <a:cs typeface="Arial"/>
            </a:endParaRPr>
          </a:p>
        </p:txBody>
      </p:sp>
      <p:sp>
        <p:nvSpPr>
          <p:cNvPr id="11286" name="Line 64"/>
          <p:cNvSpPr>
            <a:spLocks noChangeShapeType="1"/>
          </p:cNvSpPr>
          <p:nvPr/>
        </p:nvSpPr>
        <p:spPr bwMode="auto">
          <a:xfrm>
            <a:off x="333375" y="3554412"/>
            <a:ext cx="0" cy="654050"/>
          </a:xfrm>
          <a:prstGeom prst="line">
            <a:avLst/>
          </a:prstGeom>
          <a:noFill/>
          <a:ln w="28575" cap="sq">
            <a:noFill/>
            <a:round/>
            <a:headEnd/>
            <a:tailEnd/>
          </a:ln>
        </p:spPr>
        <p:txBody>
          <a:bodyPr/>
          <a:lstStyle/>
          <a:p>
            <a:endParaRPr lang="en-US">
              <a:latin typeface="Arial"/>
              <a:cs typeface="Arial"/>
            </a:endParaRPr>
          </a:p>
        </p:txBody>
      </p:sp>
      <p:sp>
        <p:nvSpPr>
          <p:cNvPr id="11287" name="Line 65"/>
          <p:cNvSpPr>
            <a:spLocks noChangeShapeType="1"/>
          </p:cNvSpPr>
          <p:nvPr/>
        </p:nvSpPr>
        <p:spPr bwMode="auto">
          <a:xfrm>
            <a:off x="3776663" y="3771900"/>
            <a:ext cx="0" cy="654050"/>
          </a:xfrm>
          <a:prstGeom prst="line">
            <a:avLst/>
          </a:prstGeom>
          <a:noFill/>
          <a:ln w="28575" cap="sq">
            <a:noFill/>
            <a:round/>
            <a:headEnd/>
            <a:tailEnd/>
          </a:ln>
        </p:spPr>
        <p:txBody>
          <a:bodyPr/>
          <a:lstStyle/>
          <a:p>
            <a:endParaRPr lang="en-US">
              <a:latin typeface="Arial"/>
              <a:cs typeface="Arial"/>
            </a:endParaRPr>
          </a:p>
        </p:txBody>
      </p:sp>
      <p:sp>
        <p:nvSpPr>
          <p:cNvPr id="11288" name="Line 66"/>
          <p:cNvSpPr>
            <a:spLocks noChangeShapeType="1"/>
          </p:cNvSpPr>
          <p:nvPr/>
        </p:nvSpPr>
        <p:spPr bwMode="auto">
          <a:xfrm>
            <a:off x="333375" y="4208462"/>
            <a:ext cx="0" cy="639763"/>
          </a:xfrm>
          <a:prstGeom prst="line">
            <a:avLst/>
          </a:prstGeom>
          <a:noFill/>
          <a:ln w="28575" cap="sq">
            <a:noFill/>
            <a:round/>
            <a:headEnd/>
            <a:tailEnd/>
          </a:ln>
        </p:spPr>
        <p:txBody>
          <a:bodyPr/>
          <a:lstStyle/>
          <a:p>
            <a:endParaRPr lang="en-US">
              <a:latin typeface="Arial"/>
              <a:cs typeface="Arial"/>
            </a:endParaRPr>
          </a:p>
        </p:txBody>
      </p:sp>
      <p:sp>
        <p:nvSpPr>
          <p:cNvPr id="11289" name="Line 67"/>
          <p:cNvSpPr>
            <a:spLocks noChangeShapeType="1"/>
          </p:cNvSpPr>
          <p:nvPr/>
        </p:nvSpPr>
        <p:spPr bwMode="auto">
          <a:xfrm>
            <a:off x="3776663" y="4425950"/>
            <a:ext cx="0" cy="639763"/>
          </a:xfrm>
          <a:prstGeom prst="line">
            <a:avLst/>
          </a:prstGeom>
          <a:noFill/>
          <a:ln w="28575" cap="sq">
            <a:noFill/>
            <a:round/>
            <a:headEnd/>
            <a:tailEnd/>
          </a:ln>
        </p:spPr>
        <p:txBody>
          <a:bodyPr/>
          <a:lstStyle/>
          <a:p>
            <a:endParaRPr lang="en-US">
              <a:latin typeface="Arial"/>
              <a:cs typeface="Arial"/>
            </a:endParaRPr>
          </a:p>
        </p:txBody>
      </p:sp>
      <p:sp>
        <p:nvSpPr>
          <p:cNvPr id="11290" name="Line 68"/>
          <p:cNvSpPr>
            <a:spLocks noChangeShapeType="1"/>
          </p:cNvSpPr>
          <p:nvPr/>
        </p:nvSpPr>
        <p:spPr bwMode="auto">
          <a:xfrm>
            <a:off x="333375" y="4848225"/>
            <a:ext cx="0" cy="581025"/>
          </a:xfrm>
          <a:prstGeom prst="line">
            <a:avLst/>
          </a:prstGeom>
          <a:noFill/>
          <a:ln w="28575" cap="sq">
            <a:noFill/>
            <a:round/>
            <a:headEnd/>
            <a:tailEnd/>
          </a:ln>
        </p:spPr>
        <p:txBody>
          <a:bodyPr/>
          <a:lstStyle/>
          <a:p>
            <a:endParaRPr lang="en-US">
              <a:latin typeface="Arial"/>
              <a:cs typeface="Arial"/>
            </a:endParaRPr>
          </a:p>
        </p:txBody>
      </p:sp>
      <p:sp>
        <p:nvSpPr>
          <p:cNvPr id="11291" name="Line 69"/>
          <p:cNvSpPr>
            <a:spLocks noChangeShapeType="1"/>
          </p:cNvSpPr>
          <p:nvPr/>
        </p:nvSpPr>
        <p:spPr bwMode="auto">
          <a:xfrm>
            <a:off x="3776663" y="5065713"/>
            <a:ext cx="0" cy="581025"/>
          </a:xfrm>
          <a:prstGeom prst="line">
            <a:avLst/>
          </a:prstGeom>
          <a:noFill/>
          <a:ln w="28575" cap="sq">
            <a:noFill/>
            <a:round/>
            <a:headEnd/>
            <a:tailEnd/>
          </a:ln>
        </p:spPr>
        <p:txBody>
          <a:bodyPr/>
          <a:lstStyle/>
          <a:p>
            <a:endParaRPr lang="en-US">
              <a:latin typeface="Arial"/>
              <a:cs typeface="Arial"/>
            </a:endParaRPr>
          </a:p>
        </p:txBody>
      </p:sp>
      <p:sp>
        <p:nvSpPr>
          <p:cNvPr id="11292" name="Line 70"/>
          <p:cNvSpPr>
            <a:spLocks noChangeShapeType="1"/>
          </p:cNvSpPr>
          <p:nvPr/>
        </p:nvSpPr>
        <p:spPr bwMode="auto">
          <a:xfrm>
            <a:off x="333375" y="5429250"/>
            <a:ext cx="0" cy="581025"/>
          </a:xfrm>
          <a:prstGeom prst="line">
            <a:avLst/>
          </a:prstGeom>
          <a:noFill/>
          <a:ln w="28575" cap="sq">
            <a:noFill/>
            <a:round/>
            <a:headEnd/>
            <a:tailEnd/>
          </a:ln>
        </p:spPr>
        <p:txBody>
          <a:bodyPr/>
          <a:lstStyle/>
          <a:p>
            <a:endParaRPr lang="en-US">
              <a:latin typeface="Arial"/>
              <a:cs typeface="Arial"/>
            </a:endParaRPr>
          </a:p>
        </p:txBody>
      </p:sp>
      <p:sp>
        <p:nvSpPr>
          <p:cNvPr id="11293" name="Line 71"/>
          <p:cNvSpPr>
            <a:spLocks noChangeShapeType="1"/>
          </p:cNvSpPr>
          <p:nvPr/>
        </p:nvSpPr>
        <p:spPr bwMode="auto">
          <a:xfrm>
            <a:off x="3776663" y="5646738"/>
            <a:ext cx="0" cy="581025"/>
          </a:xfrm>
          <a:prstGeom prst="line">
            <a:avLst/>
          </a:prstGeom>
          <a:noFill/>
          <a:ln w="28575" cap="sq">
            <a:noFill/>
            <a:round/>
            <a:headEnd/>
            <a:tailEnd/>
          </a:ln>
        </p:spPr>
        <p:txBody>
          <a:bodyPr/>
          <a:lstStyle/>
          <a:p>
            <a:endParaRPr lang="en-US">
              <a:latin typeface="Arial"/>
              <a:cs typeface="Arial"/>
            </a:endParaRPr>
          </a:p>
        </p:txBody>
      </p:sp>
      <p:sp>
        <p:nvSpPr>
          <p:cNvPr id="11294" name="Line 72"/>
          <p:cNvSpPr>
            <a:spLocks noChangeShapeType="1"/>
          </p:cNvSpPr>
          <p:nvPr/>
        </p:nvSpPr>
        <p:spPr bwMode="auto">
          <a:xfrm>
            <a:off x="1520825" y="6010275"/>
            <a:ext cx="1328738" cy="0"/>
          </a:xfrm>
          <a:prstGeom prst="line">
            <a:avLst/>
          </a:prstGeom>
          <a:noFill/>
          <a:ln w="28575" cap="sq">
            <a:noFill/>
            <a:round/>
            <a:headEnd/>
            <a:tailEnd/>
          </a:ln>
        </p:spPr>
        <p:txBody>
          <a:bodyPr/>
          <a:lstStyle/>
          <a:p>
            <a:endParaRPr lang="en-US">
              <a:latin typeface="Arial"/>
              <a:cs typeface="Arial"/>
            </a:endParaRPr>
          </a:p>
        </p:txBody>
      </p:sp>
      <p:sp>
        <p:nvSpPr>
          <p:cNvPr id="11295" name="Line 73"/>
          <p:cNvSpPr>
            <a:spLocks noChangeShapeType="1"/>
          </p:cNvSpPr>
          <p:nvPr/>
        </p:nvSpPr>
        <p:spPr bwMode="auto">
          <a:xfrm>
            <a:off x="2849563" y="6227763"/>
            <a:ext cx="927100" cy="0"/>
          </a:xfrm>
          <a:prstGeom prst="line">
            <a:avLst/>
          </a:prstGeom>
          <a:noFill/>
          <a:ln w="28575" cap="sq">
            <a:noFill/>
            <a:round/>
            <a:headEnd/>
            <a:tailEnd/>
          </a:ln>
        </p:spPr>
        <p:txBody>
          <a:bodyPr/>
          <a:lstStyle/>
          <a:p>
            <a:endParaRPr lang="en-US">
              <a:latin typeface="Arial"/>
              <a:cs typeface="Arial"/>
            </a:endParaRPr>
          </a:p>
        </p:txBody>
      </p:sp>
      <p:grpSp>
        <p:nvGrpSpPr>
          <p:cNvPr id="9" name="Group 74"/>
          <p:cNvGrpSpPr>
            <a:grpSpLocks/>
          </p:cNvGrpSpPr>
          <p:nvPr/>
        </p:nvGrpSpPr>
        <p:grpSpPr bwMode="auto">
          <a:xfrm>
            <a:off x="333375" y="762000"/>
            <a:ext cx="2516188" cy="1485900"/>
            <a:chOff x="210" y="718"/>
            <a:chExt cx="1585" cy="835"/>
          </a:xfrm>
        </p:grpSpPr>
        <p:sp>
          <p:nvSpPr>
            <p:cNvPr id="11330" name="Rectangle 75"/>
            <p:cNvSpPr>
              <a:spLocks noChangeArrowheads="1"/>
            </p:cNvSpPr>
            <p:nvPr/>
          </p:nvSpPr>
          <p:spPr bwMode="auto">
            <a:xfrm>
              <a:off x="958" y="718"/>
              <a:ext cx="837" cy="827"/>
            </a:xfrm>
            <a:prstGeom prst="rect">
              <a:avLst/>
            </a:prstGeom>
            <a:noFill/>
            <a:ln w="9525">
              <a:noFill/>
              <a:miter lim="800000"/>
              <a:headEnd/>
              <a:tailEnd/>
            </a:ln>
          </p:spPr>
          <p:txBody>
            <a:bodyPr lIns="0" rIns="0" anchor="ctr"/>
            <a:lstStyle/>
            <a:p>
              <a:pPr algn="ctr">
                <a:lnSpc>
                  <a:spcPct val="95000"/>
                </a:lnSpc>
                <a:spcBef>
                  <a:spcPct val="45000"/>
                </a:spcBef>
                <a:buClr>
                  <a:srgbClr val="00B85C"/>
                </a:buClr>
                <a:buSzPct val="120000"/>
                <a:buFont typeface="Wingdings" pitchFamily="2" charset="2"/>
                <a:buNone/>
              </a:pPr>
              <a:r>
                <a:rPr lang="en-US" sz="2400" b="1" i="1">
                  <a:latin typeface="Arial"/>
                  <a:cs typeface="Arial"/>
                </a:rPr>
                <a:t>Q</a:t>
              </a:r>
              <a:r>
                <a:rPr lang="en-US" sz="2400">
                  <a:latin typeface="Arial"/>
                  <a:cs typeface="Arial"/>
                </a:rPr>
                <a:t> </a:t>
              </a:r>
              <a:r>
                <a:rPr lang="en-US" sz="2200">
                  <a:latin typeface="Arial"/>
                  <a:cs typeface="Arial"/>
                </a:rPr>
                <a:t>(bushels </a:t>
              </a:r>
              <a:br>
                <a:rPr lang="en-US" sz="2200">
                  <a:latin typeface="Arial"/>
                  <a:cs typeface="Arial"/>
                </a:rPr>
              </a:br>
              <a:r>
                <a:rPr lang="en-US" sz="2200">
                  <a:latin typeface="Arial"/>
                  <a:cs typeface="Arial"/>
                </a:rPr>
                <a:t>of wheat per week)</a:t>
              </a:r>
            </a:p>
          </p:txBody>
        </p:sp>
        <p:sp>
          <p:nvSpPr>
            <p:cNvPr id="11331" name="Rectangle 76"/>
            <p:cNvSpPr>
              <a:spLocks noChangeArrowheads="1"/>
            </p:cNvSpPr>
            <p:nvPr/>
          </p:nvSpPr>
          <p:spPr bwMode="auto">
            <a:xfrm>
              <a:off x="210" y="718"/>
              <a:ext cx="748" cy="827"/>
            </a:xfrm>
            <a:prstGeom prst="rect">
              <a:avLst/>
            </a:prstGeom>
            <a:noFill/>
            <a:ln w="9525">
              <a:noFill/>
              <a:miter lim="800000"/>
              <a:headEnd/>
              <a:tailEnd/>
            </a:ln>
          </p:spPr>
          <p:txBody>
            <a:bodyPr lIns="0" rIns="0" anchor="ctr"/>
            <a:lstStyle/>
            <a:p>
              <a:pPr algn="ctr">
                <a:spcBef>
                  <a:spcPct val="45000"/>
                </a:spcBef>
                <a:buClr>
                  <a:srgbClr val="00B85C"/>
                </a:buClr>
                <a:buSzPct val="120000"/>
                <a:buFont typeface="Wingdings" pitchFamily="2" charset="2"/>
                <a:buNone/>
              </a:pPr>
              <a:r>
                <a:rPr lang="en-US" sz="2400" b="1" i="1" dirty="0">
                  <a:latin typeface="Arial"/>
                  <a:cs typeface="Arial"/>
                </a:rPr>
                <a:t>L</a:t>
              </a:r>
              <a:br>
                <a:rPr lang="en-US" sz="2400" dirty="0">
                  <a:latin typeface="Arial"/>
                  <a:cs typeface="Arial"/>
                </a:rPr>
              </a:br>
              <a:r>
                <a:rPr lang="en-US" sz="2200" dirty="0">
                  <a:latin typeface="Arial"/>
                  <a:cs typeface="Arial"/>
                </a:rPr>
                <a:t>(no. of workers)</a:t>
              </a:r>
            </a:p>
          </p:txBody>
        </p:sp>
        <p:sp>
          <p:nvSpPr>
            <p:cNvPr id="11332" name="Line 77"/>
            <p:cNvSpPr>
              <a:spLocks noChangeShapeType="1"/>
            </p:cNvSpPr>
            <p:nvPr/>
          </p:nvSpPr>
          <p:spPr bwMode="auto">
            <a:xfrm>
              <a:off x="216" y="1553"/>
              <a:ext cx="1541" cy="0"/>
            </a:xfrm>
            <a:prstGeom prst="line">
              <a:avLst/>
            </a:prstGeom>
            <a:noFill/>
            <a:ln w="9525">
              <a:solidFill>
                <a:schemeClr val="tx1"/>
              </a:solidFill>
              <a:round/>
              <a:headEnd/>
              <a:tailEnd/>
            </a:ln>
          </p:spPr>
          <p:txBody>
            <a:bodyPr/>
            <a:lstStyle/>
            <a:p>
              <a:endParaRPr lang="en-US">
                <a:latin typeface="Arial"/>
                <a:cs typeface="Arial"/>
              </a:endParaRPr>
            </a:p>
          </p:txBody>
        </p:sp>
      </p:grpSp>
      <p:sp>
        <p:nvSpPr>
          <p:cNvPr id="128078" name="Oval 78"/>
          <p:cNvSpPr>
            <a:spLocks noChangeArrowheads="1"/>
          </p:cNvSpPr>
          <p:nvPr/>
        </p:nvSpPr>
        <p:spPr bwMode="auto">
          <a:xfrm>
            <a:off x="5273675" y="5318125"/>
            <a:ext cx="139700" cy="138113"/>
          </a:xfrm>
          <a:prstGeom prst="ellipse">
            <a:avLst/>
          </a:prstGeom>
          <a:solidFill>
            <a:srgbClr val="CC0000"/>
          </a:solidFill>
          <a:ln w="9525">
            <a:noFill/>
            <a:prstDash val="dash"/>
            <a:round/>
            <a:headEnd/>
            <a:tailEnd/>
          </a:ln>
        </p:spPr>
        <p:txBody>
          <a:bodyPr wrap="none" anchor="ctr"/>
          <a:lstStyle/>
          <a:p>
            <a:endParaRPr lang="en-US">
              <a:latin typeface="Arial"/>
              <a:cs typeface="Arial"/>
            </a:endParaRPr>
          </a:p>
        </p:txBody>
      </p:sp>
      <p:grpSp>
        <p:nvGrpSpPr>
          <p:cNvPr id="10" name="Group 79"/>
          <p:cNvGrpSpPr>
            <a:grpSpLocks/>
          </p:cNvGrpSpPr>
          <p:nvPr/>
        </p:nvGrpSpPr>
        <p:grpSpPr bwMode="auto">
          <a:xfrm>
            <a:off x="5337175" y="1484313"/>
            <a:ext cx="2949575" cy="3903662"/>
            <a:chOff x="3362" y="935"/>
            <a:chExt cx="1858" cy="2459"/>
          </a:xfrm>
        </p:grpSpPr>
        <p:grpSp>
          <p:nvGrpSpPr>
            <p:cNvPr id="11" name="Group 80"/>
            <p:cNvGrpSpPr>
              <a:grpSpLocks/>
            </p:cNvGrpSpPr>
            <p:nvPr/>
          </p:nvGrpSpPr>
          <p:grpSpPr bwMode="auto">
            <a:xfrm>
              <a:off x="3362" y="978"/>
              <a:ext cx="1816" cy="2416"/>
              <a:chOff x="357" y="2450"/>
              <a:chExt cx="795" cy="646"/>
            </a:xfrm>
          </p:grpSpPr>
          <p:sp>
            <p:nvSpPr>
              <p:cNvPr id="11328" name="Line 81"/>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1329" name="Line 82"/>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11327" name="Oval 83"/>
            <p:cNvSpPr>
              <a:spLocks noChangeArrowheads="1"/>
            </p:cNvSpPr>
            <p:nvPr/>
          </p:nvSpPr>
          <p:spPr bwMode="auto">
            <a:xfrm>
              <a:off x="5132" y="935"/>
              <a:ext cx="88" cy="87"/>
            </a:xfrm>
            <a:prstGeom prst="ellipse">
              <a:avLst/>
            </a:prstGeom>
            <a:solidFill>
              <a:srgbClr val="CC0000"/>
            </a:solidFill>
            <a:ln w="9525">
              <a:noFill/>
              <a:prstDash val="dash"/>
              <a:round/>
              <a:headEnd/>
              <a:tailEnd/>
            </a:ln>
          </p:spPr>
          <p:txBody>
            <a:bodyPr wrap="none" anchor="ctr"/>
            <a:lstStyle/>
            <a:p>
              <a:endParaRPr lang="en-US">
                <a:latin typeface="Arial"/>
                <a:cs typeface="Arial"/>
              </a:endParaRPr>
            </a:p>
          </p:txBody>
        </p:sp>
      </p:grpSp>
      <p:grpSp>
        <p:nvGrpSpPr>
          <p:cNvPr id="12" name="Group 84"/>
          <p:cNvGrpSpPr>
            <a:grpSpLocks/>
          </p:cNvGrpSpPr>
          <p:nvPr/>
        </p:nvGrpSpPr>
        <p:grpSpPr bwMode="auto">
          <a:xfrm>
            <a:off x="5340350" y="1706563"/>
            <a:ext cx="2374900" cy="3690937"/>
            <a:chOff x="3364" y="1075"/>
            <a:chExt cx="1496" cy="2325"/>
          </a:xfrm>
        </p:grpSpPr>
        <p:grpSp>
          <p:nvGrpSpPr>
            <p:cNvPr id="13" name="Group 85"/>
            <p:cNvGrpSpPr>
              <a:grpSpLocks/>
            </p:cNvGrpSpPr>
            <p:nvPr/>
          </p:nvGrpSpPr>
          <p:grpSpPr bwMode="auto">
            <a:xfrm>
              <a:off x="3364" y="1116"/>
              <a:ext cx="1454" cy="2284"/>
              <a:chOff x="357" y="2450"/>
              <a:chExt cx="795" cy="646"/>
            </a:xfrm>
          </p:grpSpPr>
          <p:sp>
            <p:nvSpPr>
              <p:cNvPr id="11324" name="Line 86"/>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1325" name="Line 87"/>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11323" name="Oval 88"/>
            <p:cNvSpPr>
              <a:spLocks noChangeArrowheads="1"/>
            </p:cNvSpPr>
            <p:nvPr/>
          </p:nvSpPr>
          <p:spPr bwMode="auto">
            <a:xfrm>
              <a:off x="4772" y="1075"/>
              <a:ext cx="88" cy="87"/>
            </a:xfrm>
            <a:prstGeom prst="ellipse">
              <a:avLst/>
            </a:prstGeom>
            <a:solidFill>
              <a:srgbClr val="CC0000"/>
            </a:solidFill>
            <a:ln w="9525">
              <a:noFill/>
              <a:prstDash val="dash"/>
              <a:round/>
              <a:headEnd/>
              <a:tailEnd/>
            </a:ln>
          </p:spPr>
          <p:txBody>
            <a:bodyPr wrap="none" anchor="ctr"/>
            <a:lstStyle/>
            <a:p>
              <a:endParaRPr lang="en-US">
                <a:latin typeface="Arial"/>
                <a:cs typeface="Arial"/>
              </a:endParaRPr>
            </a:p>
          </p:txBody>
        </p:sp>
      </p:grpSp>
      <p:grpSp>
        <p:nvGrpSpPr>
          <p:cNvPr id="14" name="Group 89"/>
          <p:cNvGrpSpPr>
            <a:grpSpLocks/>
          </p:cNvGrpSpPr>
          <p:nvPr/>
        </p:nvGrpSpPr>
        <p:grpSpPr bwMode="auto">
          <a:xfrm>
            <a:off x="5335588" y="2225675"/>
            <a:ext cx="1801812" cy="3168650"/>
            <a:chOff x="3361" y="1402"/>
            <a:chExt cx="1135" cy="1996"/>
          </a:xfrm>
        </p:grpSpPr>
        <p:grpSp>
          <p:nvGrpSpPr>
            <p:cNvPr id="15" name="Group 90"/>
            <p:cNvGrpSpPr>
              <a:grpSpLocks/>
            </p:cNvGrpSpPr>
            <p:nvPr/>
          </p:nvGrpSpPr>
          <p:grpSpPr bwMode="auto">
            <a:xfrm>
              <a:off x="3361" y="1442"/>
              <a:ext cx="1092" cy="1956"/>
              <a:chOff x="357" y="2450"/>
              <a:chExt cx="795" cy="646"/>
            </a:xfrm>
          </p:grpSpPr>
          <p:sp>
            <p:nvSpPr>
              <p:cNvPr id="11320" name="Line 91"/>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1321" name="Line 92"/>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11319" name="Oval 93"/>
            <p:cNvSpPr>
              <a:spLocks noChangeArrowheads="1"/>
            </p:cNvSpPr>
            <p:nvPr/>
          </p:nvSpPr>
          <p:spPr bwMode="auto">
            <a:xfrm>
              <a:off x="4408" y="1402"/>
              <a:ext cx="88" cy="87"/>
            </a:xfrm>
            <a:prstGeom prst="ellipse">
              <a:avLst/>
            </a:prstGeom>
            <a:solidFill>
              <a:srgbClr val="CC0000"/>
            </a:solidFill>
            <a:ln w="9525">
              <a:noFill/>
              <a:prstDash val="dash"/>
              <a:round/>
              <a:headEnd/>
              <a:tailEnd/>
            </a:ln>
          </p:spPr>
          <p:txBody>
            <a:bodyPr wrap="none" anchor="ctr"/>
            <a:lstStyle/>
            <a:p>
              <a:endParaRPr lang="en-US">
                <a:latin typeface="Arial"/>
                <a:cs typeface="Arial"/>
              </a:endParaRPr>
            </a:p>
          </p:txBody>
        </p:sp>
      </p:grpSp>
      <p:grpSp>
        <p:nvGrpSpPr>
          <p:cNvPr id="16" name="Group 94"/>
          <p:cNvGrpSpPr>
            <a:grpSpLocks/>
          </p:cNvGrpSpPr>
          <p:nvPr/>
        </p:nvGrpSpPr>
        <p:grpSpPr bwMode="auto">
          <a:xfrm>
            <a:off x="5340350" y="2992438"/>
            <a:ext cx="1212850" cy="2405062"/>
            <a:chOff x="3364" y="1885"/>
            <a:chExt cx="764" cy="1515"/>
          </a:xfrm>
        </p:grpSpPr>
        <p:grpSp>
          <p:nvGrpSpPr>
            <p:cNvPr id="17" name="Group 95"/>
            <p:cNvGrpSpPr>
              <a:grpSpLocks/>
            </p:cNvGrpSpPr>
            <p:nvPr/>
          </p:nvGrpSpPr>
          <p:grpSpPr bwMode="auto">
            <a:xfrm>
              <a:off x="3364" y="1930"/>
              <a:ext cx="721" cy="1470"/>
              <a:chOff x="357" y="2450"/>
              <a:chExt cx="795" cy="646"/>
            </a:xfrm>
          </p:grpSpPr>
          <p:sp>
            <p:nvSpPr>
              <p:cNvPr id="11316" name="Line 96"/>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1317" name="Line 97"/>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11315" name="Oval 98"/>
            <p:cNvSpPr>
              <a:spLocks noChangeArrowheads="1"/>
            </p:cNvSpPr>
            <p:nvPr/>
          </p:nvSpPr>
          <p:spPr bwMode="auto">
            <a:xfrm>
              <a:off x="4040" y="1885"/>
              <a:ext cx="88" cy="87"/>
            </a:xfrm>
            <a:prstGeom prst="ellipse">
              <a:avLst/>
            </a:prstGeom>
            <a:solidFill>
              <a:srgbClr val="CC0000"/>
            </a:solidFill>
            <a:ln w="9525">
              <a:noFill/>
              <a:prstDash val="dash"/>
              <a:round/>
              <a:headEnd/>
              <a:tailEnd/>
            </a:ln>
          </p:spPr>
          <p:txBody>
            <a:bodyPr wrap="none" anchor="ctr"/>
            <a:lstStyle/>
            <a:p>
              <a:endParaRPr lang="en-US">
                <a:latin typeface="Arial"/>
                <a:cs typeface="Arial"/>
              </a:endParaRPr>
            </a:p>
          </p:txBody>
        </p:sp>
      </p:grpSp>
      <p:grpSp>
        <p:nvGrpSpPr>
          <p:cNvPr id="18" name="Group 99"/>
          <p:cNvGrpSpPr>
            <a:grpSpLocks/>
          </p:cNvGrpSpPr>
          <p:nvPr/>
        </p:nvGrpSpPr>
        <p:grpSpPr bwMode="auto">
          <a:xfrm>
            <a:off x="5334000" y="4051300"/>
            <a:ext cx="652463" cy="1339850"/>
            <a:chOff x="3360" y="2552"/>
            <a:chExt cx="411" cy="844"/>
          </a:xfrm>
        </p:grpSpPr>
        <p:grpSp>
          <p:nvGrpSpPr>
            <p:cNvPr id="19" name="Group 100"/>
            <p:cNvGrpSpPr>
              <a:grpSpLocks/>
            </p:cNvGrpSpPr>
            <p:nvPr/>
          </p:nvGrpSpPr>
          <p:grpSpPr bwMode="auto">
            <a:xfrm>
              <a:off x="3360" y="2589"/>
              <a:ext cx="365" cy="807"/>
              <a:chOff x="357" y="2450"/>
              <a:chExt cx="795" cy="646"/>
            </a:xfrm>
          </p:grpSpPr>
          <p:sp>
            <p:nvSpPr>
              <p:cNvPr id="11312" name="Line 101"/>
              <p:cNvSpPr>
                <a:spLocks noChangeShapeType="1"/>
              </p:cNvSpPr>
              <p:nvPr/>
            </p:nvSpPr>
            <p:spPr bwMode="auto">
              <a:xfrm>
                <a:off x="357" y="2450"/>
                <a:ext cx="795" cy="0"/>
              </a:xfrm>
              <a:prstGeom prst="line">
                <a:avLst/>
              </a:prstGeom>
              <a:noFill/>
              <a:ln w="9525">
                <a:solidFill>
                  <a:schemeClr val="tx1"/>
                </a:solidFill>
                <a:prstDash val="lgDash"/>
                <a:round/>
                <a:headEnd/>
                <a:tailEnd/>
              </a:ln>
            </p:spPr>
            <p:txBody>
              <a:bodyPr/>
              <a:lstStyle/>
              <a:p>
                <a:endParaRPr lang="en-US">
                  <a:latin typeface="Arial"/>
                  <a:cs typeface="Arial"/>
                </a:endParaRPr>
              </a:p>
            </p:txBody>
          </p:sp>
          <p:sp>
            <p:nvSpPr>
              <p:cNvPr id="11313" name="Line 102"/>
              <p:cNvSpPr>
                <a:spLocks noChangeShapeType="1"/>
              </p:cNvSpPr>
              <p:nvPr/>
            </p:nvSpPr>
            <p:spPr bwMode="auto">
              <a:xfrm>
                <a:off x="1152" y="2451"/>
                <a:ext cx="0" cy="645"/>
              </a:xfrm>
              <a:prstGeom prst="line">
                <a:avLst/>
              </a:prstGeom>
              <a:noFill/>
              <a:ln w="9525">
                <a:solidFill>
                  <a:schemeClr val="tx1"/>
                </a:solidFill>
                <a:prstDash val="lgDash"/>
                <a:round/>
                <a:headEnd/>
                <a:tailEnd/>
              </a:ln>
            </p:spPr>
            <p:txBody>
              <a:bodyPr/>
              <a:lstStyle/>
              <a:p>
                <a:endParaRPr lang="en-US">
                  <a:latin typeface="Arial"/>
                  <a:cs typeface="Arial"/>
                </a:endParaRPr>
              </a:p>
            </p:txBody>
          </p:sp>
        </p:grpSp>
        <p:sp>
          <p:nvSpPr>
            <p:cNvPr id="11311" name="Oval 103"/>
            <p:cNvSpPr>
              <a:spLocks noChangeArrowheads="1"/>
            </p:cNvSpPr>
            <p:nvPr/>
          </p:nvSpPr>
          <p:spPr bwMode="auto">
            <a:xfrm>
              <a:off x="3683" y="2552"/>
              <a:ext cx="88" cy="87"/>
            </a:xfrm>
            <a:prstGeom prst="ellipse">
              <a:avLst/>
            </a:prstGeom>
            <a:solidFill>
              <a:srgbClr val="CC0000"/>
            </a:solidFill>
            <a:ln w="9525">
              <a:noFill/>
              <a:prstDash val="dash"/>
              <a:round/>
              <a:headEnd/>
              <a:tailEnd/>
            </a:ln>
          </p:spPr>
          <p:txBody>
            <a:bodyPr wrap="none" anchor="ctr"/>
            <a:lstStyle/>
            <a:p>
              <a:endParaRPr lang="en-US">
                <a:latin typeface="Arial"/>
                <a:cs typeface="Arial"/>
              </a:endParaRPr>
            </a:p>
          </p:txBody>
        </p:sp>
      </p:grpSp>
      <p:grpSp>
        <p:nvGrpSpPr>
          <p:cNvPr id="20" name="Group 104"/>
          <p:cNvGrpSpPr>
            <a:grpSpLocks/>
          </p:cNvGrpSpPr>
          <p:nvPr/>
        </p:nvGrpSpPr>
        <p:grpSpPr bwMode="auto">
          <a:xfrm>
            <a:off x="5335588" y="1550988"/>
            <a:ext cx="2889250" cy="3848100"/>
            <a:chOff x="3361" y="972"/>
            <a:chExt cx="1820" cy="2424"/>
          </a:xfrm>
        </p:grpSpPr>
        <p:sp>
          <p:nvSpPr>
            <p:cNvPr id="11305" name="Line 105"/>
            <p:cNvSpPr>
              <a:spLocks noChangeShapeType="1"/>
            </p:cNvSpPr>
            <p:nvPr/>
          </p:nvSpPr>
          <p:spPr bwMode="auto">
            <a:xfrm flipV="1">
              <a:off x="3361" y="2592"/>
              <a:ext cx="362" cy="804"/>
            </a:xfrm>
            <a:prstGeom prst="line">
              <a:avLst/>
            </a:prstGeom>
            <a:noFill/>
            <a:ln w="38100">
              <a:solidFill>
                <a:srgbClr val="CC0000"/>
              </a:solidFill>
              <a:round/>
              <a:headEnd/>
              <a:tailEnd/>
            </a:ln>
          </p:spPr>
          <p:txBody>
            <a:bodyPr/>
            <a:lstStyle/>
            <a:p>
              <a:endParaRPr lang="en-US">
                <a:latin typeface="Arial"/>
                <a:cs typeface="Arial"/>
              </a:endParaRPr>
            </a:p>
          </p:txBody>
        </p:sp>
        <p:sp>
          <p:nvSpPr>
            <p:cNvPr id="11306" name="Line 106"/>
            <p:cNvSpPr>
              <a:spLocks noChangeShapeType="1"/>
            </p:cNvSpPr>
            <p:nvPr/>
          </p:nvSpPr>
          <p:spPr bwMode="auto">
            <a:xfrm flipV="1">
              <a:off x="3732" y="1930"/>
              <a:ext cx="345" cy="659"/>
            </a:xfrm>
            <a:prstGeom prst="line">
              <a:avLst/>
            </a:prstGeom>
            <a:noFill/>
            <a:ln w="38100">
              <a:solidFill>
                <a:srgbClr val="CC0000"/>
              </a:solidFill>
              <a:round/>
              <a:headEnd/>
              <a:tailEnd/>
            </a:ln>
          </p:spPr>
          <p:txBody>
            <a:bodyPr/>
            <a:lstStyle/>
            <a:p>
              <a:endParaRPr lang="en-US">
                <a:latin typeface="Arial"/>
                <a:cs typeface="Arial"/>
              </a:endParaRPr>
            </a:p>
          </p:txBody>
        </p:sp>
        <p:sp>
          <p:nvSpPr>
            <p:cNvPr id="11307" name="Line 107"/>
            <p:cNvSpPr>
              <a:spLocks noChangeShapeType="1"/>
            </p:cNvSpPr>
            <p:nvPr/>
          </p:nvSpPr>
          <p:spPr bwMode="auto">
            <a:xfrm flipV="1">
              <a:off x="4086" y="1446"/>
              <a:ext cx="370" cy="479"/>
            </a:xfrm>
            <a:prstGeom prst="line">
              <a:avLst/>
            </a:prstGeom>
            <a:noFill/>
            <a:ln w="38100">
              <a:solidFill>
                <a:srgbClr val="CC0000"/>
              </a:solidFill>
              <a:round/>
              <a:headEnd/>
              <a:tailEnd/>
            </a:ln>
          </p:spPr>
          <p:txBody>
            <a:bodyPr/>
            <a:lstStyle/>
            <a:p>
              <a:endParaRPr lang="en-US">
                <a:latin typeface="Arial"/>
                <a:cs typeface="Arial"/>
              </a:endParaRPr>
            </a:p>
          </p:txBody>
        </p:sp>
        <p:sp>
          <p:nvSpPr>
            <p:cNvPr id="11308" name="Line 108"/>
            <p:cNvSpPr>
              <a:spLocks noChangeShapeType="1"/>
            </p:cNvSpPr>
            <p:nvPr/>
          </p:nvSpPr>
          <p:spPr bwMode="auto">
            <a:xfrm flipV="1">
              <a:off x="4453" y="1108"/>
              <a:ext cx="370" cy="337"/>
            </a:xfrm>
            <a:prstGeom prst="line">
              <a:avLst/>
            </a:prstGeom>
            <a:noFill/>
            <a:ln w="38100">
              <a:solidFill>
                <a:srgbClr val="CC0000"/>
              </a:solidFill>
              <a:round/>
              <a:headEnd/>
              <a:tailEnd/>
            </a:ln>
          </p:spPr>
          <p:txBody>
            <a:bodyPr/>
            <a:lstStyle/>
            <a:p>
              <a:endParaRPr lang="en-US">
                <a:latin typeface="Arial"/>
                <a:cs typeface="Arial"/>
              </a:endParaRPr>
            </a:p>
          </p:txBody>
        </p:sp>
        <p:sp>
          <p:nvSpPr>
            <p:cNvPr id="11309" name="Line 109"/>
            <p:cNvSpPr>
              <a:spLocks noChangeShapeType="1"/>
            </p:cNvSpPr>
            <p:nvPr/>
          </p:nvSpPr>
          <p:spPr bwMode="auto">
            <a:xfrm flipV="1">
              <a:off x="4829" y="972"/>
              <a:ext cx="352" cy="139"/>
            </a:xfrm>
            <a:prstGeom prst="line">
              <a:avLst/>
            </a:prstGeom>
            <a:noFill/>
            <a:ln w="38100">
              <a:solidFill>
                <a:srgbClr val="CC0000"/>
              </a:solidFill>
              <a:round/>
              <a:headEnd/>
              <a:tailEnd/>
            </a:ln>
          </p:spPr>
          <p:txBody>
            <a:bodyPr/>
            <a:lstStyle/>
            <a:p>
              <a:endParaRPr lang="en-US">
                <a:latin typeface="Arial"/>
                <a:cs typeface="Arial"/>
              </a:endParaRPr>
            </a:p>
          </p:txBody>
        </p:sp>
      </p:grpSp>
      <p:sp>
        <p:nvSpPr>
          <p:cNvPr id="1130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152829523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3" presetClass="entr" presetSubtype="32" fill="hold" grpId="0" nodeType="withEffect">
                                  <p:stCondLst>
                                    <p:cond delay="0"/>
                                  </p:stCondLst>
                                  <p:childTnLst>
                                    <p:set>
                                      <p:cBhvr>
                                        <p:cTn id="9" dur="1" fill="hold">
                                          <p:stCondLst>
                                            <p:cond delay="0"/>
                                          </p:stCondLst>
                                        </p:cTn>
                                        <p:tgtEl>
                                          <p:spTgt spid="128078"/>
                                        </p:tgtEl>
                                        <p:attrNameLst>
                                          <p:attrName>style.visibility</p:attrName>
                                        </p:attrNameLst>
                                      </p:cBhvr>
                                      <p:to>
                                        <p:strVal val="visible"/>
                                      </p:to>
                                    </p:set>
                                    <p:anim calcmode="lin" valueType="num">
                                      <p:cBhvr>
                                        <p:cTn id="10" dur="500" fill="hold"/>
                                        <p:tgtEl>
                                          <p:spTgt spid="128078"/>
                                        </p:tgtEl>
                                        <p:attrNameLst>
                                          <p:attrName>ppt_w</p:attrName>
                                        </p:attrNameLst>
                                      </p:cBhvr>
                                      <p:tavLst>
                                        <p:tav tm="0">
                                          <p:val>
                                            <p:strVal val="4*#ppt_w"/>
                                          </p:val>
                                        </p:tav>
                                        <p:tav tm="100000">
                                          <p:val>
                                            <p:strVal val="#ppt_w"/>
                                          </p:val>
                                        </p:tav>
                                      </p:tavLst>
                                    </p:anim>
                                    <p:anim calcmode="lin" valueType="num">
                                      <p:cBhvr>
                                        <p:cTn id="11" dur="500" fill="hold"/>
                                        <p:tgtEl>
                                          <p:spTgt spid="128078"/>
                                        </p:tgtEl>
                                        <p:attrNameLst>
                                          <p:attrName>ppt_h</p:attrName>
                                        </p:attrNameLst>
                                      </p:cBhvr>
                                      <p:tavLst>
                                        <p:tav tm="0">
                                          <p:val>
                                            <p:strVal val="4*#ppt_h"/>
                                          </p:val>
                                        </p:tav>
                                        <p:tav tm="100000">
                                          <p:val>
                                            <p:strVal val="#ppt_h"/>
                                          </p:val>
                                        </p:tav>
                                      </p:tavLst>
                                    </p:anim>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18" presetClass="entr" presetSubtype="3"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strips(upRigh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18" presetClass="entr" presetSubtype="3"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up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500"/>
                                        <p:tgtEl>
                                          <p:spTgt spid="5"/>
                                        </p:tgtEl>
                                      </p:cBhvr>
                                    </p:animEffect>
                                  </p:childTnLst>
                                </p:cTn>
                              </p:par>
                              <p:par>
                                <p:cTn id="33" presetID="18" presetClass="entr" presetSubtype="3"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strips(upRigh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par>
                                <p:cTn id="41" presetID="18" presetClass="entr" presetSubtype="3"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upRight)">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par>
                                <p:cTn id="49" presetID="18" presetClass="entr" presetSubtype="3"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strips(upRight)">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18" presetClass="entr" presetSubtype="3"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strips(upRight)">
                                      <p:cBhvr>
                                        <p:cTn id="5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78" grpId="0" animBg="1"/>
    </p:bld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21362</TotalTime>
  <Words>5780</Words>
  <Application>Microsoft Office PowerPoint</Application>
  <PresentationFormat>On-screen Show (4:3)</PresentationFormat>
  <Paragraphs>614</Paragraphs>
  <Slides>41</Slides>
  <Notes>40</Notes>
  <HiddenSlides>0</HiddenSlides>
  <MMClips>0</MMClips>
  <ScaleCrop>false</ScaleCrop>
  <HeadingPairs>
    <vt:vector size="6" baseType="variant">
      <vt:variant>
        <vt:lpstr>Fonts Used</vt:lpstr>
      </vt:variant>
      <vt:variant>
        <vt:i4>9</vt:i4>
      </vt:variant>
      <vt:variant>
        <vt:lpstr>Theme</vt:lpstr>
      </vt:variant>
      <vt:variant>
        <vt:i4>9</vt:i4>
      </vt:variant>
      <vt:variant>
        <vt:lpstr>Slide Titles</vt:lpstr>
      </vt:variant>
      <vt:variant>
        <vt:i4>41</vt:i4>
      </vt:variant>
    </vt:vector>
  </HeadingPairs>
  <TitlesOfParts>
    <vt:vector size="59" baseType="lpstr">
      <vt:lpstr>Arial</vt:lpstr>
      <vt:lpstr>Arial Narrow</vt:lpstr>
      <vt:lpstr>Calibri</vt:lpstr>
      <vt:lpstr>Cambria</vt:lpstr>
      <vt:lpstr>Cambria Math</vt:lpstr>
      <vt:lpstr>Sabon-Bold</vt:lpstr>
      <vt:lpstr>Tahoma</vt:lpstr>
      <vt:lpstr>Times New Roman</vt:lpstr>
      <vt:lpstr>Wingdings</vt:lpstr>
      <vt:lpstr>Chapter title</vt:lpstr>
      <vt:lpstr>Intro / Summary</vt:lpstr>
      <vt:lpstr>Chapter content</vt:lpstr>
      <vt:lpstr>Figure</vt:lpstr>
      <vt:lpstr>Table</vt:lpstr>
      <vt:lpstr>ActiveLearning</vt:lpstr>
      <vt:lpstr>Case study</vt:lpstr>
      <vt:lpstr>Ask Experts</vt:lpstr>
      <vt:lpstr>Appendix</vt:lpstr>
      <vt:lpstr>PowerPoint Presentation</vt:lpstr>
      <vt:lpstr>Look for the answers to these questions:</vt:lpstr>
      <vt:lpstr>ASK THE EXPERTS</vt:lpstr>
      <vt:lpstr>Factors of Production  and Factor Markets</vt:lpstr>
      <vt:lpstr>Derived Demand</vt:lpstr>
      <vt:lpstr>Two Assumptions</vt:lpstr>
      <vt:lpstr>Our Example:  Farmer Jack</vt:lpstr>
      <vt:lpstr>Our Example:  Farmer Jack</vt:lpstr>
      <vt:lpstr>Farmer Jack’s Production Function</vt:lpstr>
      <vt:lpstr>Marginal Product of Labor (MPL)</vt:lpstr>
      <vt:lpstr>The Value of the Marginal Product</vt:lpstr>
      <vt:lpstr>Active Learning 1  Computing MPL and VMPL</vt:lpstr>
      <vt:lpstr>Active Learning 1    Answers</vt:lpstr>
      <vt:lpstr>Active Learning 1    Answers</vt:lpstr>
      <vt:lpstr>Farmer Jack’s Labor Demand</vt:lpstr>
      <vt:lpstr>VMPL and Labor Demand</vt:lpstr>
      <vt:lpstr>Shifts in Labor Demand</vt:lpstr>
      <vt:lpstr>Things that Shift the  Labor Demand Curve</vt:lpstr>
      <vt:lpstr>Input Demand &amp; Output Supply</vt:lpstr>
      <vt:lpstr>Input Demand &amp; Output Supply</vt:lpstr>
      <vt:lpstr>Input Demand &amp; Output Supply</vt:lpstr>
      <vt:lpstr>Labor Supply</vt:lpstr>
      <vt:lpstr>The Labor Supply Curve</vt:lpstr>
      <vt:lpstr>Things that Shift the  Labor Supply Curve</vt:lpstr>
      <vt:lpstr>Equilibrium in the Labor Market</vt:lpstr>
      <vt:lpstr>ASK THE EXPERTS</vt:lpstr>
      <vt:lpstr>Active Learning 2 Changes in labor-market equilibrium</vt:lpstr>
      <vt:lpstr>Active Learning 2    Answers to A</vt:lpstr>
      <vt:lpstr>Active Learning 2    Answers to B</vt:lpstr>
      <vt:lpstr>Active Learning 2    Answers to C</vt:lpstr>
      <vt:lpstr>Productivity and Wage Growth in the U.S.</vt:lpstr>
      <vt:lpstr>Monopsony</vt:lpstr>
      <vt:lpstr>Land and Capital</vt:lpstr>
      <vt:lpstr>How the Rental Price of Land Is Determined</vt:lpstr>
      <vt:lpstr>How the Rental Price of Capital Is Determined</vt:lpstr>
      <vt:lpstr>Rental and Purchase Prices</vt:lpstr>
      <vt:lpstr>Linkages Among the  Factors of Production</vt:lpstr>
      <vt:lpstr>Conclusion</vt:lpstr>
      <vt:lpstr>ASK THE EXPERTS</vt:lpstr>
      <vt:lpstr>Summary </vt:lpstr>
      <vt:lpstr>Summary </vt:lpstr>
    </vt:vector>
  </TitlesOfParts>
  <Company>Eastern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Schiesl, Matt J</cp:lastModifiedBy>
  <cp:revision>715</cp:revision>
  <dcterms:created xsi:type="dcterms:W3CDTF">2016-03-16T19:41:09Z</dcterms:created>
  <dcterms:modified xsi:type="dcterms:W3CDTF">2018-05-04T15:09:49Z</dcterms:modified>
</cp:coreProperties>
</file>