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50"/>
  </p:notesMasterIdLst>
  <p:handoutMasterIdLst>
    <p:handoutMasterId r:id="rId51"/>
  </p:handoutMasterIdLst>
  <p:sldIdLst>
    <p:sldId id="256" r:id="rId10"/>
    <p:sldId id="374" r:id="rId11"/>
    <p:sldId id="1025" r:id="rId12"/>
    <p:sldId id="955" r:id="rId13"/>
    <p:sldId id="1026" r:id="rId14"/>
    <p:sldId id="1027" r:id="rId15"/>
    <p:sldId id="1028" r:id="rId16"/>
    <p:sldId id="1051" r:id="rId17"/>
    <p:sldId id="968" r:id="rId18"/>
    <p:sldId id="969" r:id="rId19"/>
    <p:sldId id="965" r:id="rId20"/>
    <p:sldId id="972" r:id="rId21"/>
    <p:sldId id="1003" r:id="rId22"/>
    <p:sldId id="1030" r:id="rId23"/>
    <p:sldId id="1032" r:id="rId24"/>
    <p:sldId id="964" r:id="rId25"/>
    <p:sldId id="1034" r:id="rId26"/>
    <p:sldId id="1033" r:id="rId27"/>
    <p:sldId id="973" r:id="rId28"/>
    <p:sldId id="1036" r:id="rId29"/>
    <p:sldId id="1037" r:id="rId30"/>
    <p:sldId id="1038" r:id="rId31"/>
    <p:sldId id="1039" r:id="rId32"/>
    <p:sldId id="975" r:id="rId33"/>
    <p:sldId id="1040" r:id="rId34"/>
    <p:sldId id="977" r:id="rId35"/>
    <p:sldId id="978" r:id="rId36"/>
    <p:sldId id="979" r:id="rId37"/>
    <p:sldId id="980" r:id="rId38"/>
    <p:sldId id="981" r:id="rId39"/>
    <p:sldId id="982" r:id="rId40"/>
    <p:sldId id="983" r:id="rId41"/>
    <p:sldId id="984" r:id="rId42"/>
    <p:sldId id="1043" r:id="rId43"/>
    <p:sldId id="1042" r:id="rId44"/>
    <p:sldId id="1044" r:id="rId45"/>
    <p:sldId id="1046" r:id="rId46"/>
    <p:sldId id="929" r:id="rId47"/>
    <p:sldId id="1049" r:id="rId48"/>
    <p:sldId id="1050"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66FF99"/>
    <a:srgbClr val="005EA4"/>
    <a:srgbClr val="B8E08C"/>
    <a:srgbClr val="AE1221"/>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82682" autoAdjust="0"/>
  </p:normalViewPr>
  <p:slideViewPr>
    <p:cSldViewPr>
      <p:cViewPr varScale="1">
        <p:scale>
          <a:sx n="94" d="100"/>
          <a:sy n="94" d="100"/>
        </p:scale>
        <p:origin x="1992" y="96"/>
      </p:cViewPr>
      <p:guideLst>
        <p:guide orient="horz" pos="2160"/>
        <p:guide pos="2880"/>
      </p:guideLst>
    </p:cSldViewPr>
  </p:slideViewPr>
  <p:outlineViewPr>
    <p:cViewPr>
      <p:scale>
        <a:sx n="33" d="100"/>
        <a:sy n="33" d="100"/>
      </p:scale>
      <p:origin x="0" y="2292"/>
    </p:cViewPr>
  </p:outlineViewPr>
  <p:notesTextViewPr>
    <p:cViewPr>
      <p:scale>
        <a:sx n="1" d="1"/>
        <a:sy n="1" d="1"/>
      </p:scale>
      <p:origin x="0" y="0"/>
    </p:cViewPr>
  </p:notesTextViewPr>
  <p:sorterViewPr>
    <p:cViewPr>
      <p:scale>
        <a:sx n="80" d="100"/>
        <a:sy n="80" d="100"/>
      </p:scale>
      <p:origin x="0" y="5472"/>
    </p:cViewPr>
  </p:sorterViewPr>
  <p:notesViewPr>
    <p:cSldViewPr>
      <p:cViewPr>
        <p:scale>
          <a:sx n="60" d="100"/>
          <a:sy n="60" d="100"/>
        </p:scale>
        <p:origin x="-2748" y="2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microsoft.com/office/2015/10/relationships/revisionInfo" Target="revisionInfo.xml"/><Relationship Id="rId8" Type="http://schemas.openxmlformats.org/officeDocument/2006/relationships/slideMaster" Target="slideMasters/slideMaster8.xml"/><Relationship Id="rId51" Type="http://schemas.openxmlformats.org/officeDocument/2006/relationships/handoutMaster" Target="handoutMasters/handoutMaster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5/4/2018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5/4/2018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791200" cy="4114800"/>
          </a:xfrm>
        </p:spPr>
        <p:txBody>
          <a:bodyPr/>
          <a:lstStyle/>
          <a:p>
            <a:pPr eaLnBrk="1" hangingPunct="1"/>
            <a:r>
              <a:rPr lang="en-US" sz="1200" dirty="0"/>
              <a:t>Students find this chapter very interesting, and it is less difficult than average.  You can probably cover it in a single class session.  </a:t>
            </a:r>
          </a:p>
          <a:p>
            <a:pPr eaLnBrk="1" hangingPunct="1"/>
            <a:endParaRPr lang="en-US" sz="1200" dirty="0"/>
          </a:p>
          <a:p>
            <a:pPr eaLnBrk="1" hangingPunct="1"/>
            <a:r>
              <a:rPr lang="en-US" sz="1200" dirty="0"/>
              <a:t>Due to the lower-than-average difficulty of reading the chapter, it is probably safe to shift some of the burden of learning this material to students; in this case, you would cover just the topics you find most important, and let students read about the others in the textbook.  </a:t>
            </a:r>
          </a:p>
          <a:p>
            <a:pPr eaLnBrk="1" hangingPunct="1"/>
            <a:endParaRPr lang="en-US" sz="1200" dirty="0"/>
          </a:p>
          <a:p>
            <a:pPr eaLnBrk="1" hangingPunct="1"/>
            <a:r>
              <a:rPr lang="en-US" sz="1200" dirty="0"/>
              <a:t>If you’re pressed for time, and looking for something to cut, here’s a suggestion (and it’s just my suggestion, not the official position of the author or publisher):  The two slides titled “Reasons for Above-Equilibrium Wages” can probably be safely omitted without any loss of continuity.  They do not fit in this chapter quite as well as the other topics.</a:t>
            </a:r>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dirty="0"/>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This discussion question anticipates the signaling theory of education, discussed on the following slide.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839386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Efficiency wage theory may help explain why some workers are paid more than others.  </a:t>
            </a:r>
          </a:p>
          <a:p>
            <a:endParaRPr lang="en-US" dirty="0"/>
          </a:p>
          <a:p>
            <a:r>
              <a:rPr lang="en-US" dirty="0"/>
              <a:t>One version of efficiency wage theory says that firms will pay workers above-equilibrium wages when firms cannot perfectly monitor workers’ effort.  Workers prefer shirking to working, and know they can probably get away with a little shirking now and then.  Firms fire workers caught shirking.  But the prospect of losing one’s job may not be sufficient incentive to prevent shirking:  if the labor market is in equilibrium, then there are plenty of other jobs at the going wage.  If firms pay above-market wages, then employees have a stronger incentive not to shirk, for if they are caught and fired, they lose a particularly good job.  </a:t>
            </a:r>
          </a:p>
          <a:p>
            <a:endParaRPr lang="en-US" dirty="0"/>
          </a:p>
          <a:p>
            <a:r>
              <a:rPr lang="en-US" dirty="0"/>
              <a:t>Now, compare two workers of equal education, ability, etc.  One works in an occupation where firms can easily monitor his or her effort.  The other works in an occupation where it is difficult for firms to monitor employee effort.  The latter employee may earn more than the former.  </a:t>
            </a:r>
          </a:p>
          <a:p>
            <a:endParaRPr lang="en-US" dirty="0"/>
          </a:p>
          <a:p>
            <a:r>
              <a:rPr lang="en-US" dirty="0"/>
              <a:t>Another textbook (which shall remain nameless) provides a specific example:  It is very hard for parents to monitor the child care workers they hire.  When parents are at work, the worker can often get away with shirking (e.g., have his/her girlfriend/boyfriend over, lock the kids up in the basement, go to the mall and leave the kids alone, etc.).  Hence, the parents may pay more than the going wage for child care workers to give the worker an incentive not to shirk. </a:t>
            </a:r>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3871237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Let’s break up the lecture for a few minutes and see if students can apply the material from the first part of this chapter.</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381644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of data:  Bureau of Labor Statistics</a:t>
            </a:r>
          </a:p>
          <a:p>
            <a:r>
              <a:rPr lang="en-US" dirty="0"/>
              <a:t>http://www.bls.gov/news.release/pdf/wkyeng.pdf</a:t>
            </a:r>
          </a:p>
          <a:p>
            <a:r>
              <a:rPr lang="en-US" dirty="0"/>
              <a:t>Table 3.  </a:t>
            </a:r>
          </a:p>
          <a:p>
            <a:r>
              <a:rPr lang="en-US" dirty="0"/>
              <a:t>Data on this slide are for the first quarter of 2016. </a:t>
            </a:r>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1306490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case study is based on an article in the September 2004 American Economic Review. </a:t>
            </a:r>
          </a:p>
          <a:p>
            <a:endParaRPr lang="en-US" dirty="0"/>
          </a:p>
          <a:p>
            <a:r>
              <a:rPr lang="en-US" dirty="0"/>
              <a:t>The last chapter of Freakonomics by Levitt and Dubner explores this issue in more detail.  (Much more detail.)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1943512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D194EA9D-5628-4128-B4A4-1481EC679D7D}" type="slidenum">
              <a:rPr lang="en-US" smtClean="0"/>
              <a:pPr/>
              <a:t>34</a:t>
            </a:fld>
            <a:endParaRPr lang="en-US"/>
          </a:p>
        </p:txBody>
      </p:sp>
      <p:sp>
        <p:nvSpPr>
          <p:cNvPr id="6656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282E8C4-E43B-45D1-AB35-4FD019CFFF14}" type="slidenum">
              <a:rPr lang="en-US" sz="1200">
                <a:cs typeface="Arial" charset="0"/>
              </a:rPr>
              <a:pPr algn="r"/>
              <a:t>34</a:t>
            </a:fld>
            <a:endParaRPr lang="en-US" sz="1200">
              <a:cs typeface="Arial" charset="0"/>
            </a:endParaRPr>
          </a:p>
        </p:txBody>
      </p:sp>
      <p:sp>
        <p:nvSpPr>
          <p:cNvPr id="66564" name="Rectangle 2"/>
          <p:cNvSpPr>
            <a:spLocks noGrp="1" noRot="1" noChangeAspect="1" noChangeArrowheads="1" noTextEdit="1"/>
          </p:cNvSpPr>
          <p:nvPr>
            <p:ph type="sldImg"/>
          </p:nvPr>
        </p:nvSpPr>
        <p:spPr>
          <a:xfrm>
            <a:off x="1143000" y="534988"/>
            <a:ext cx="4572000" cy="3429000"/>
          </a:xfrm>
          <a:ln/>
        </p:spPr>
      </p:sp>
      <p:sp>
        <p:nvSpPr>
          <p:cNvPr id="66565" name="Rectangle 3"/>
          <p:cNvSpPr>
            <a:spLocks noGrp="1" noChangeArrowheads="1"/>
          </p:cNvSpPr>
          <p:nvPr>
            <p:ph type="body" idx="1"/>
          </p:nvPr>
        </p:nvSpPr>
        <p:spPr>
          <a:xfrm>
            <a:off x="685800" y="4248150"/>
            <a:ext cx="5486400" cy="4210050"/>
          </a:xfrm>
          <a:noFill/>
          <a:ln/>
        </p:spPr>
        <p:txBody>
          <a:bodyPr/>
          <a:lstStyle/>
          <a:p>
            <a:pPr eaLnBrk="1" hangingPunct="1"/>
            <a:r>
              <a:rPr lang="en-US" dirty="0">
                <a:latin typeface="+mn-lt"/>
              </a:rPr>
              <a:t>Here’s all the text that appears in presentation mode:</a:t>
            </a:r>
            <a:r>
              <a:rPr lang="en-US" baseline="0" dirty="0">
                <a:latin typeface="+mn-lt"/>
              </a:rPr>
              <a:t> </a:t>
            </a:r>
            <a:endParaRPr lang="en-US" dirty="0">
              <a:latin typeface="+mn-lt"/>
            </a:endParaRPr>
          </a:p>
          <a:p>
            <a:pPr eaLnBrk="1" hangingPunct="1"/>
            <a:endParaRPr lang="en-US" dirty="0">
              <a:latin typeface="+mn-lt"/>
            </a:endParaRPr>
          </a:p>
          <a:p>
            <a:pPr>
              <a:lnSpc>
                <a:spcPct val="105000"/>
              </a:lnSpc>
              <a:spcBef>
                <a:spcPct val="25000"/>
              </a:spcBef>
            </a:pPr>
            <a:r>
              <a:rPr lang="en-US" dirty="0">
                <a:latin typeface="+mn-lt"/>
              </a:rPr>
              <a:t>1. </a:t>
            </a:r>
            <a:r>
              <a:rPr lang="en-US" sz="1200" dirty="0">
                <a:latin typeface="+mn-lt"/>
                <a:cs typeface="Arial"/>
              </a:rPr>
              <a:t>Suppose some firms discriminate against female workers.  They will hire fewer females, more males. </a:t>
            </a:r>
          </a:p>
          <a:p>
            <a:pPr>
              <a:lnSpc>
                <a:spcPct val="105000"/>
              </a:lnSpc>
              <a:spcBef>
                <a:spcPct val="25000"/>
              </a:spcBef>
            </a:pPr>
            <a:r>
              <a:rPr lang="en-US" sz="1200" dirty="0">
                <a:latin typeface="+mn-lt"/>
                <a:cs typeface="Arial"/>
              </a:rPr>
              <a:t>Result:  A wage differential.</a:t>
            </a:r>
          </a:p>
          <a:p>
            <a:pPr marL="0" marR="0" indent="0" algn="l" defTabSz="914400" rtl="0" eaLnBrk="1" fontAlgn="auto" latinLnBrk="0" hangingPunct="1">
              <a:lnSpc>
                <a:spcPct val="105000"/>
              </a:lnSpc>
              <a:spcBef>
                <a:spcPct val="25000"/>
              </a:spcBef>
              <a:spcAft>
                <a:spcPts val="0"/>
              </a:spcAft>
              <a:buClrTx/>
              <a:buSzTx/>
              <a:buFontTx/>
              <a:buNone/>
              <a:tabLst/>
              <a:defRPr/>
            </a:pPr>
            <a:r>
              <a:rPr lang="en-US" sz="1200" dirty="0">
                <a:latin typeface="+mn-lt"/>
                <a:cs typeface="Arial"/>
              </a:rPr>
              <a:t>2. The non-discriminating firms can hire females for a lower wage, giving them a cost advantage and economic profits, which attract entry of other non-discriminating firms.</a:t>
            </a:r>
          </a:p>
          <a:p>
            <a:pPr marL="0" marR="0" indent="0" algn="l" defTabSz="914400" rtl="0" eaLnBrk="1" fontAlgn="auto" latinLnBrk="0" hangingPunct="1">
              <a:lnSpc>
                <a:spcPct val="105000"/>
              </a:lnSpc>
              <a:spcBef>
                <a:spcPct val="25000"/>
              </a:spcBef>
              <a:spcAft>
                <a:spcPts val="0"/>
              </a:spcAft>
              <a:buClrTx/>
              <a:buSzTx/>
              <a:buFontTx/>
              <a:buNone/>
              <a:tabLst/>
              <a:defRPr/>
            </a:pPr>
            <a:r>
              <a:rPr lang="en-US" sz="1200" dirty="0">
                <a:latin typeface="+mn-lt"/>
                <a:cs typeface="Arial"/>
              </a:rPr>
              <a:t>3. The discriminating firms will begin to lose money and be driven out of the market.  </a:t>
            </a:r>
          </a:p>
          <a:p>
            <a:pPr marL="0" marR="0" indent="0" algn="l" defTabSz="914400" rtl="0" eaLnBrk="1" fontAlgn="auto" latinLnBrk="0" hangingPunct="1">
              <a:lnSpc>
                <a:spcPct val="105000"/>
              </a:lnSpc>
              <a:spcBef>
                <a:spcPct val="25000"/>
              </a:spcBef>
              <a:spcAft>
                <a:spcPts val="0"/>
              </a:spcAft>
              <a:buClrTx/>
              <a:buSzTx/>
              <a:buFontTx/>
              <a:buNone/>
              <a:tabLst/>
              <a:defRPr/>
            </a:pPr>
            <a:r>
              <a:rPr lang="en-US" sz="1200" dirty="0">
                <a:latin typeface="+mn-lt"/>
                <a:cs typeface="Arial"/>
              </a:rPr>
              <a:t>4. Result:  Demand for female workers increases, demand for male workers falls until wages are equalized. </a:t>
            </a:r>
          </a:p>
          <a:p>
            <a:pPr marL="0" marR="0" indent="0" algn="l" defTabSz="914400" rtl="0" eaLnBrk="1" fontAlgn="auto" latinLnBrk="0" hangingPunct="1">
              <a:lnSpc>
                <a:spcPct val="105000"/>
              </a:lnSpc>
              <a:spcBef>
                <a:spcPct val="25000"/>
              </a:spcBef>
              <a:spcAft>
                <a:spcPts val="0"/>
              </a:spcAft>
              <a:buClrTx/>
              <a:buSzTx/>
              <a:buFontTx/>
              <a:buNone/>
              <a:tabLst/>
              <a:defRPr/>
            </a:pPr>
            <a:endParaRPr lang="en-US" sz="1200" dirty="0">
              <a:latin typeface="+mn-lt"/>
              <a:cs typeface="Arial"/>
            </a:endParaRPr>
          </a:p>
          <a:p>
            <a:pPr marL="0" marR="0" indent="0" algn="l" defTabSz="914400" rtl="0" eaLnBrk="1" fontAlgn="auto" latinLnBrk="0" hangingPunct="1">
              <a:lnSpc>
                <a:spcPct val="105000"/>
              </a:lnSpc>
              <a:spcBef>
                <a:spcPct val="25000"/>
              </a:spcBef>
              <a:spcAft>
                <a:spcPts val="0"/>
              </a:spcAft>
              <a:buClrTx/>
              <a:buSzTx/>
              <a:buFontTx/>
              <a:buNone/>
              <a:tabLst/>
              <a:defRPr/>
            </a:pPr>
            <a:r>
              <a:rPr lang="en-US" sz="1200" dirty="0">
                <a:latin typeface="+mn-lt"/>
                <a:cs typeface="Arial"/>
              </a:rPr>
              <a:t>Alan Greenspan provides an excellent example of the profit motive correcting a discrimination problem.  See #8 in the Problems and Applications at the end of this chapter in the textbook.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‘Segregated streetcars and the profit motive’ case study in the textbook explains why the firms that ran the streetcars often opposed the laws requiring racial segregation.</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36</a:t>
            </a:fld>
            <a:endParaRPr lang="en-US"/>
          </a:p>
        </p:txBody>
      </p:sp>
    </p:spTree>
    <p:extLst>
      <p:ext uri="{BB962C8B-B14F-4D97-AF65-F5344CB8AC3E}">
        <p14:creationId xmlns:p14="http://schemas.microsoft.com/office/powerpoint/2010/main" val="1122847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without discrimination, the distribution of income may not be equitable or desirable. </a:t>
            </a:r>
            <a:br>
              <a:rPr lang="en-US" dirty="0"/>
            </a:br>
            <a:r>
              <a:rPr lang="en-US" dirty="0"/>
              <a:t>We explore this topic in the next chapter.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37</a:t>
            </a:fld>
            <a:endParaRPr lang="en-US"/>
          </a:p>
        </p:txBody>
      </p:sp>
    </p:spTree>
    <p:extLst>
      <p:ext uri="{BB962C8B-B14F-4D97-AF65-F5344CB8AC3E}">
        <p14:creationId xmlns:p14="http://schemas.microsoft.com/office/powerpoint/2010/main" val="1711706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38</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39</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40</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The last column, labeled “Gender gap,” is the percentage by which men’s earnings exceed women’s earnings.  </a:t>
            </a:r>
          </a:p>
          <a:p>
            <a:pPr eaLnBrk="1" hangingPunct="1"/>
            <a:endParaRPr lang="en-US" dirty="0"/>
          </a:p>
          <a:p>
            <a:pPr eaLnBrk="1" hangingPunct="1"/>
            <a:r>
              <a:rPr lang="en-US" dirty="0"/>
              <a:t>The table shows only a small (and not exactly random) sample of occupations for which data are available.  For the full list, start here:</a:t>
            </a:r>
          </a:p>
          <a:p>
            <a:pPr eaLnBrk="1" hangingPunct="1"/>
            <a:r>
              <a:rPr lang="en-US" dirty="0"/>
              <a:t>http://www.bls.gov/bls/blswage.htm</a:t>
            </a:r>
          </a:p>
          <a:p>
            <a:pPr eaLnBrk="1" hangingPunct="1"/>
            <a:r>
              <a:rPr lang="en-US" dirty="0"/>
              <a:t>then look for “data by occupation and gender” under “national wage data.”  http://www.bls.gov/cps/cpsaat39.htm</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2332826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‘Ask the experts’ feature provides the opportunity for class discussion.     </a:t>
            </a:r>
          </a:p>
          <a:p>
            <a:r>
              <a:rPr lang="en-US" dirty="0"/>
              <a:t>After showing the statement, you can ask your students to choose one of the options: agree, disagree, or uncertain. You can collect their answers in a variety of ways: show of hands, ballot, clicker system, etc. If time permits, you can allow students to group and discuss some of the reasons they chose their answer. </a:t>
            </a:r>
          </a:p>
          <a:p>
            <a:r>
              <a:rPr lang="en-US" dirty="0"/>
              <a:t>Ask the students to share with the class their reasons. Their answers will vary.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509231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Superstars like Johnny Depp, Beyoncé earn many times more than average in their fields.</a:t>
            </a:r>
          </a:p>
          <a:p>
            <a:r>
              <a:rPr lang="en-US" dirty="0"/>
              <a:t>The best plumbers or carpenters do not. </a:t>
            </a:r>
          </a:p>
          <a:p>
            <a:r>
              <a:rPr lang="en-US" dirty="0"/>
              <a:t>“Every customer in the market wants to enjoy the good supplied by the best producer.”   Example:  Seeing two movies that are half as entertaining is not a good substitute for seeing one movie that’s very entertaining.  Having two songs by artists that are half as good as Beyoncé is not a good substitute for having one song by Beyoncé. </a:t>
            </a:r>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386665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6668704-4029-43C8-AFB0-98BF29B7BDFB}" type="slidenum">
              <a:rPr lang="en-US" smtClean="0">
                <a:solidFill>
                  <a:srgbClr val="000000"/>
                </a:solidFill>
              </a:rPr>
              <a:pPr/>
              <a:t>13</a:t>
            </a:fld>
            <a:endParaRPr lang="en-US">
              <a:solidFill>
                <a:srgbClr val="000000"/>
              </a:solidFill>
            </a:endParaRPr>
          </a:p>
        </p:txBody>
      </p:sp>
      <p:sp>
        <p:nvSpPr>
          <p:cNvPr id="5120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27B4053-9C6F-4654-8FA4-079CDAC38C86}" type="slidenum">
              <a:rPr lang="en-US" sz="1200">
                <a:solidFill>
                  <a:srgbClr val="000000"/>
                </a:solidFill>
                <a:cs typeface="Arial" charset="0"/>
              </a:rPr>
              <a:pPr algn="r"/>
              <a:t>13</a:t>
            </a:fld>
            <a:endParaRPr lang="en-US" sz="1200">
              <a:solidFill>
                <a:srgbClr val="000000"/>
              </a:solidFill>
              <a:cs typeface="Arial" charset="0"/>
            </a:endParaRPr>
          </a:p>
        </p:txBody>
      </p:sp>
      <p:sp>
        <p:nvSpPr>
          <p:cNvPr id="51204" name="Rectangle 2"/>
          <p:cNvSpPr>
            <a:spLocks noGrp="1" noRot="1" noChangeAspect="1" noChangeArrowheads="1" noTextEdit="1"/>
          </p:cNvSpPr>
          <p:nvPr>
            <p:ph type="sldImg"/>
          </p:nvPr>
        </p:nvSpPr>
        <p:spPr>
          <a:xfrm>
            <a:off x="1143000" y="534988"/>
            <a:ext cx="4572000" cy="3429000"/>
          </a:xfrm>
          <a:ln/>
        </p:spPr>
      </p:sp>
      <p:sp>
        <p:nvSpPr>
          <p:cNvPr id="51205" name="Rectangle 3"/>
          <p:cNvSpPr>
            <a:spLocks noGrp="1" noChangeArrowheads="1"/>
          </p:cNvSpPr>
          <p:nvPr>
            <p:ph type="body" idx="1"/>
          </p:nvPr>
        </p:nvSpPr>
        <p:spPr>
          <a:xfrm>
            <a:off x="685800" y="4248150"/>
            <a:ext cx="5486400" cy="4210050"/>
          </a:xfrm>
          <a:noFill/>
          <a:ln/>
        </p:spPr>
        <p:txBody>
          <a:bodyPr/>
          <a:lstStyle/>
          <a:p>
            <a:pPr eaLnBrk="1" hangingPunct="1"/>
            <a:r>
              <a:rPr lang="en-US" dirty="0"/>
              <a:t>This table should provide good motivation for our students to stay in school and get their degree. </a:t>
            </a:r>
          </a:p>
          <a:p>
            <a:pPr eaLnBrk="1" hangingPunct="1"/>
            <a:endParaRPr lang="en-US" dirty="0"/>
          </a:p>
          <a:p>
            <a:pPr eaLnBrk="1" hangingPunct="1"/>
            <a:r>
              <a:rPr lang="en-US" dirty="0"/>
              <a:t>Source:  Bureau of Labor Statistics, www.bls.gov</a:t>
            </a:r>
          </a:p>
          <a:p>
            <a:pPr eaLnBrk="1" hangingPunct="1"/>
            <a:r>
              <a:rPr lang="en-US" dirty="0"/>
              <a:t>http://www.bls.gov/news.release/pdf/wkyeng.pdf</a:t>
            </a:r>
          </a:p>
          <a:p>
            <a:pPr eaLnBrk="1" hangingPunct="1"/>
            <a:r>
              <a:rPr lang="en-US" dirty="0"/>
              <a:t>Table 5</a:t>
            </a:r>
          </a:p>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714837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This table (data from Table 1 in the text) should provide even more motivation for students to complete their degree programs.</a:t>
            </a:r>
          </a:p>
          <a:p>
            <a:pPr eaLnBrk="1" hangingPunct="1"/>
            <a:endParaRPr lang="en-US" dirty="0"/>
          </a:p>
          <a:p>
            <a:pPr eaLnBrk="1" hangingPunct="1"/>
            <a:r>
              <a:rPr lang="en-US" dirty="0"/>
              <a:t>Source:  Earnings data are adjusted for inflation and are expressed in 2014 dollars. Data apply to full-time, year-round workers age 18 and over. Data for college graduates exclude workers with additional schooling beyond college, such as a master’s degree or Ph.D.</a:t>
            </a:r>
          </a:p>
          <a:p>
            <a:pPr eaLnBrk="1" hangingPunct="1"/>
            <a:r>
              <a:rPr lang="en-US" dirty="0"/>
              <a:t>Source: U.S. Census Bureau and G. Mankiw’s calculations.</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82083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Earnings gap between skilled and unskilled workers increased over the past decades.</a:t>
            </a:r>
          </a:p>
          <a:p>
            <a:endParaRPr lang="en-US" dirty="0"/>
          </a:p>
          <a:p>
            <a:r>
              <a:rPr lang="en-US" dirty="0"/>
              <a:t>Increased demand for skilled labor relative to unskilled labor; Higher wages for skilled labor and Greater inequality </a:t>
            </a:r>
          </a:p>
          <a:p>
            <a:endParaRPr lang="en-US" dirty="0"/>
          </a:p>
          <a:p>
            <a:r>
              <a:rPr lang="en-US" dirty="0"/>
              <a:t>It is difficult to determine which hypothesis (of the two listed on</a:t>
            </a:r>
            <a:r>
              <a:rPr lang="en-US" baseline="0" dirty="0"/>
              <a:t> the slide) </a:t>
            </a:r>
            <a:r>
              <a:rPr lang="en-US" dirty="0"/>
              <a:t>better explains the widening earnings gap; probably both are important. </a:t>
            </a:r>
          </a:p>
        </p:txBody>
      </p:sp>
      <p:sp>
        <p:nvSpPr>
          <p:cNvPr id="4" name="Slide Number Placeholder 3"/>
          <p:cNvSpPr>
            <a:spLocks noGrp="1"/>
          </p:cNvSpPr>
          <p:nvPr>
            <p:ph type="sldNum" sz="quarter" idx="10"/>
          </p:nvPr>
        </p:nvSpPr>
        <p:spPr/>
        <p:txBody>
          <a:bodyPr/>
          <a:lstStyle/>
          <a:p>
            <a:fld id="{2CAF6792-DBE1-4461-97FA-F85A7B48814E}" type="slidenum">
              <a:rPr lang="en-US" smtClean="0"/>
              <a:t>16</a:t>
            </a:fld>
            <a:endParaRPr lang="en-US"/>
          </a:p>
        </p:txBody>
      </p:sp>
    </p:spTree>
    <p:extLst>
      <p:ext uri="{BB962C8B-B14F-4D97-AF65-F5344CB8AC3E}">
        <p14:creationId xmlns:p14="http://schemas.microsoft.com/office/powerpoint/2010/main" val="3702799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385268"/>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br>
              <a:rPr lang="en-US" sz="2400" dirty="0">
                <a:latin typeface="Times New Roman" panose="02020603050405020304" pitchFamily="18" charset="0"/>
                <a:cs typeface="Times New Roman" panose="02020603050405020304" pitchFamily="18" charset="0"/>
              </a:rPr>
            </a:br>
            <a:r>
              <a:rPr lang="en-US" sz="4300" dirty="0">
                <a:latin typeface="+mj-lt"/>
              </a:rPr>
              <a:t>MICROCONOMICS</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80695" cy="1037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0" y="3429000"/>
            <a:ext cx="7010399" cy="2362200"/>
          </a:xfrm>
        </p:spPr>
        <p:txBody>
          <a:bodyPr/>
          <a:lstStyle/>
          <a:p>
            <a:pPr>
              <a:defRPr/>
            </a:pPr>
            <a:r>
              <a:rPr lang="en-US" sz="5400" dirty="0"/>
              <a:t>Earnings and Discrimination</a:t>
            </a:r>
          </a:p>
        </p:txBody>
      </p:sp>
      <p:sp>
        <p:nvSpPr>
          <p:cNvPr id="11" name="Text Placeholder 10"/>
          <p:cNvSpPr>
            <a:spLocks noGrp="1"/>
          </p:cNvSpPr>
          <p:nvPr>
            <p:ph type="body" sz="quarter" idx="16"/>
          </p:nvPr>
        </p:nvSpPr>
        <p:spPr/>
        <p:txBody>
          <a:bodyPr/>
          <a:lstStyle/>
          <a:p>
            <a:r>
              <a:rPr lang="en-US" dirty="0"/>
              <a:t>CHAPTER</a:t>
            </a:r>
          </a:p>
          <a:p>
            <a:r>
              <a:rPr lang="en-US" sz="6600" dirty="0">
                <a:solidFill>
                  <a:schemeClr val="tx2"/>
                </a:solidFill>
                <a:latin typeface="Cambria Math" panose="02040503050406030204" pitchFamily="18" charset="0"/>
                <a:ea typeface="Cambria Math" panose="02040503050406030204" pitchFamily="18" charset="0"/>
              </a:rPr>
              <a:t>19</a:t>
            </a:r>
          </a:p>
        </p:txBody>
      </p:sp>
      <p:sp>
        <p:nvSpPr>
          <p:cNvPr id="5" name="Footer Placeholder 4"/>
          <p:cNvSpPr>
            <a:spLocks noGrp="1"/>
          </p:cNvSpPr>
          <p:nvPr>
            <p:ph type="ftr" sz="quarter" idx="15"/>
          </p:nvPr>
        </p:nvSpPr>
        <p:spPr/>
        <p:txBody>
          <a:body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p:cNvSpPr>
            <a:spLocks noGrp="1"/>
          </p:cNvSpPr>
          <p:nvPr>
            <p:ph type="title"/>
          </p:nvPr>
        </p:nvSpPr>
        <p:spPr/>
        <p:txBody>
          <a:bodyPr anchor="t"/>
          <a:lstStyle/>
          <a:p>
            <a:r>
              <a:rPr lang="en-US" altLang="en-US"/>
              <a:t>The benefits of beauty</a:t>
            </a:r>
          </a:p>
        </p:txBody>
      </p:sp>
      <p:sp>
        <p:nvSpPr>
          <p:cNvPr id="21507" name="Content Placeholder 1"/>
          <p:cNvSpPr>
            <a:spLocks noGrp="1"/>
          </p:cNvSpPr>
          <p:nvPr>
            <p:ph idx="1"/>
          </p:nvPr>
        </p:nvSpPr>
        <p:spPr/>
        <p:txBody>
          <a:bodyPr/>
          <a:lstStyle/>
          <a:p>
            <a:pPr marL="0" indent="0">
              <a:buNone/>
            </a:pPr>
            <a:r>
              <a:rPr lang="en-US" altLang="en-US" dirty="0">
                <a:solidFill>
                  <a:schemeClr val="tx1"/>
                </a:solidFill>
              </a:rPr>
              <a:t>What explains these differences in wages? </a:t>
            </a:r>
          </a:p>
          <a:p>
            <a:r>
              <a:rPr lang="en-US" altLang="en-US" dirty="0"/>
              <a:t>Reported beauty - indirect measure of other abilities</a:t>
            </a:r>
          </a:p>
          <a:p>
            <a:pPr lvl="1"/>
            <a:r>
              <a:rPr lang="en-US" altLang="en-US" dirty="0"/>
              <a:t>Dress, hairstyle, personal demeanor</a:t>
            </a:r>
          </a:p>
          <a:p>
            <a:pPr lvl="2"/>
            <a:r>
              <a:rPr lang="en-US" altLang="en-US" dirty="0"/>
              <a:t>Attributes that a person can control</a:t>
            </a:r>
          </a:p>
          <a:p>
            <a:pPr lvl="2"/>
            <a:r>
              <a:rPr lang="en-US" altLang="en-US" dirty="0"/>
              <a:t>Perhaps - more likely to be an intelligent person who succeeds at other tasks as well</a:t>
            </a:r>
          </a:p>
          <a:p>
            <a:r>
              <a:rPr lang="en-US" altLang="en-US" dirty="0"/>
              <a:t>Beauty premium - type of discrimination</a:t>
            </a:r>
          </a:p>
        </p:txBody>
      </p:sp>
      <p:sp>
        <p:nvSpPr>
          <p:cNvPr id="215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3D4248FF-5D7F-4677-98EC-15971B0EDED2}" type="slidenum">
              <a:rPr lang="en-US" altLang="en-US" sz="1200" smtClean="0"/>
              <a:pPr eaLnBrk="1" hangingPunct="1"/>
              <a:t>10</a:t>
            </a:fld>
            <a:endParaRPr lang="en-US" altLang="en-US" sz="1200"/>
          </a:p>
        </p:txBody>
      </p:sp>
      <p:sp>
        <p:nvSpPr>
          <p:cNvPr id="2150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31740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THE EXPERTS</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11</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Text Placeholder 4"/>
          <p:cNvSpPr>
            <a:spLocks noGrp="1"/>
          </p:cNvSpPr>
          <p:nvPr>
            <p:ph type="body" sz="quarter" idx="12"/>
          </p:nvPr>
        </p:nvSpPr>
        <p:spPr/>
        <p:txBody>
          <a:bodyPr/>
          <a:lstStyle/>
          <a:p>
            <a:r>
              <a:rPr lang="en-US" dirty="0"/>
              <a:t>Inequality and Skills</a:t>
            </a:r>
          </a:p>
        </p:txBody>
      </p:sp>
      <p:sp>
        <p:nvSpPr>
          <p:cNvPr id="6" name="Text Placeholder 5"/>
          <p:cNvSpPr>
            <a:spLocks noGrp="1"/>
          </p:cNvSpPr>
          <p:nvPr>
            <p:ph type="body" sz="quarter" idx="14"/>
          </p:nvPr>
        </p:nvSpPr>
        <p:spPr/>
        <p:txBody>
          <a:bodyPr/>
          <a:lstStyle/>
          <a:p>
            <a:r>
              <a:rPr lang="en-US" dirty="0"/>
              <a:t>“One of the leading reasons for rising U.S. income inequality over the past three decades is that technological change has affected workers with some skill sets differently than others.”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3543300"/>
            <a:ext cx="4600575"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01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a:t>The Superstar Phenomenon</a:t>
            </a:r>
          </a:p>
        </p:txBody>
      </p:sp>
      <p:sp>
        <p:nvSpPr>
          <p:cNvPr id="24579" name="Content Placeholder 2"/>
          <p:cNvSpPr>
            <a:spLocks noGrp="1"/>
          </p:cNvSpPr>
          <p:nvPr>
            <p:ph idx="1"/>
          </p:nvPr>
        </p:nvSpPr>
        <p:spPr/>
        <p:txBody>
          <a:bodyPr/>
          <a:lstStyle/>
          <a:p>
            <a:r>
              <a:rPr lang="en-US" altLang="en-US" dirty="0"/>
              <a:t>Superstars in their field</a:t>
            </a:r>
          </a:p>
          <a:p>
            <a:pPr lvl="1"/>
            <a:r>
              <a:rPr lang="en-US" altLang="en-US" dirty="0"/>
              <a:t>Great public appeal and astronomical incomes</a:t>
            </a:r>
          </a:p>
          <a:p>
            <a:r>
              <a:rPr lang="en-US" altLang="en-US" dirty="0"/>
              <a:t>Superstars arise in markets where</a:t>
            </a:r>
          </a:p>
          <a:p>
            <a:pPr lvl="1"/>
            <a:r>
              <a:rPr lang="en-US" altLang="en-US" dirty="0"/>
              <a:t>Every customer in the market wants the good supplied by the best producer</a:t>
            </a:r>
          </a:p>
          <a:p>
            <a:pPr lvl="1"/>
            <a:r>
              <a:rPr lang="en-US" altLang="en-US" dirty="0"/>
              <a:t>The good is produced with a technology that allows the best producer to supply every customer at low cost</a:t>
            </a:r>
          </a:p>
        </p:txBody>
      </p:sp>
      <p:sp>
        <p:nvSpPr>
          <p:cNvPr id="2458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7CFF971C-6500-40DA-BFBB-655F900B6773}" type="slidenum">
              <a:rPr lang="en-US" altLang="en-US" sz="1200" smtClean="0"/>
              <a:pPr eaLnBrk="1" hangingPunct="1"/>
              <a:t>12</a:t>
            </a:fld>
            <a:endParaRPr lang="en-US" altLang="en-US" sz="1200"/>
          </a:p>
        </p:txBody>
      </p:sp>
      <p:sp>
        <p:nvSpPr>
          <p:cNvPr id="2458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69054679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209550" y="0"/>
            <a:ext cx="8770938" cy="1066800"/>
          </a:xfrm>
        </p:spPr>
        <p:txBody>
          <a:bodyPr>
            <a:noAutofit/>
          </a:bodyPr>
          <a:lstStyle/>
          <a:p>
            <a:pPr eaLnBrk="1" hangingPunct="1">
              <a:lnSpc>
                <a:spcPct val="110000"/>
              </a:lnSpc>
            </a:pPr>
            <a:r>
              <a:rPr lang="en-US" sz="2800" dirty="0"/>
              <a:t>Weekly Earnings of Full-Time Employed Persons </a:t>
            </a:r>
            <a:br>
              <a:rPr lang="en-US" sz="2800" dirty="0"/>
            </a:br>
            <a:r>
              <a:rPr lang="en-US" sz="2800" dirty="0"/>
              <a:t>	Age 25+ by Education, 2016:Q1</a:t>
            </a:r>
          </a:p>
        </p:txBody>
      </p:sp>
      <p:graphicFrame>
        <p:nvGraphicFramePr>
          <p:cNvPr id="135270" name="Group 102"/>
          <p:cNvGraphicFramePr>
            <a:graphicFrameLocks noGrp="1"/>
          </p:cNvGraphicFramePr>
          <p:nvPr>
            <p:ph idx="4294967295"/>
            <p:extLst>
              <p:ext uri="{D42A27DB-BD31-4B8C-83A1-F6EECF244321}">
                <p14:modId xmlns:p14="http://schemas.microsoft.com/office/powerpoint/2010/main" val="2297232063"/>
              </p:ext>
            </p:extLst>
          </p:nvPr>
        </p:nvGraphicFramePr>
        <p:xfrm>
          <a:off x="896778" y="1539875"/>
          <a:ext cx="7350443" cy="4435477"/>
        </p:xfrm>
        <a:graphic>
          <a:graphicData uri="http://schemas.openxmlformats.org/drawingml/2006/table">
            <a:tbl>
              <a:tblPr/>
              <a:tblGrid>
                <a:gridCol w="4988243">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tblGrid>
              <a:tr h="104933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1" u="none" strike="noStrike" cap="none" normalizeH="0" baseline="0" dirty="0">
                          <a:ln>
                            <a:noFill/>
                          </a:ln>
                          <a:solidFill>
                            <a:schemeClr val="accent6">
                              <a:lumMod val="50000"/>
                            </a:schemeClr>
                          </a:solidFill>
                          <a:effectLst/>
                          <a:latin typeface="Arial" charset="0"/>
                        </a:rPr>
                        <a:t>Educational attainment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1" u="none" strike="noStrike" cap="none" normalizeH="0" baseline="0" dirty="0">
                          <a:ln>
                            <a:noFill/>
                          </a:ln>
                          <a:solidFill>
                            <a:schemeClr val="accent6">
                              <a:lumMod val="50000"/>
                            </a:schemeClr>
                          </a:solidFill>
                          <a:effectLst/>
                          <a:latin typeface="Arial" charset="0"/>
                        </a:rPr>
                        <a:t>Median weekly earnings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59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Less than H.S.</a:t>
                      </a:r>
                    </a:p>
                  </a:txBody>
                  <a:tcPr marL="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  494</a:t>
                      </a:r>
                    </a:p>
                  </a:txBody>
                  <a:tcPr marR="4572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753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H.S. diploma</a:t>
                      </a:r>
                    </a:p>
                  </a:txBody>
                  <a:tcPr marL="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679</a:t>
                      </a:r>
                    </a:p>
                  </a:txBody>
                  <a:tcPr marR="4572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916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Some college or Associate degree</a:t>
                      </a:r>
                    </a:p>
                  </a:txBody>
                  <a:tcPr marL="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782</a:t>
                      </a:r>
                    </a:p>
                  </a:txBody>
                  <a:tcPr marR="4572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753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Bachelor’s degree only</a:t>
                      </a:r>
                    </a:p>
                  </a:txBody>
                  <a:tcPr marL="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1,155</a:t>
                      </a:r>
                    </a:p>
                  </a:txBody>
                  <a:tcPr marR="4572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59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Advanced degree</a:t>
                      </a:r>
                    </a:p>
                  </a:txBody>
                  <a:tcPr marL="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1,435</a:t>
                      </a:r>
                    </a:p>
                  </a:txBody>
                  <a:tcPr marR="4572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Footer Placeholder 2"/>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13</a:t>
            </a:fld>
            <a:endParaRPr lang="en-US" dirty="0"/>
          </a:p>
        </p:txBody>
      </p:sp>
    </p:spTree>
    <p:extLst>
      <p:ext uri="{BB962C8B-B14F-4D97-AF65-F5344CB8AC3E}">
        <p14:creationId xmlns:p14="http://schemas.microsoft.com/office/powerpoint/2010/main" val="39009083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5270"/>
                                        </p:tgtEl>
                                        <p:attrNameLst>
                                          <p:attrName>style.visibility</p:attrName>
                                        </p:attrNameLst>
                                      </p:cBhvr>
                                      <p:to>
                                        <p:strVal val="visible"/>
                                      </p:to>
                                    </p:set>
                                    <p:animEffect transition="in" filter="wipe(left)">
                                      <p:cBhvr>
                                        <p:cTn id="7" dur="500"/>
                                        <p:tgtEl>
                                          <p:spTgt spid="135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Capital</a:t>
            </a:r>
          </a:p>
        </p:txBody>
      </p:sp>
      <p:sp>
        <p:nvSpPr>
          <p:cNvPr id="3" name="Content Placeholder 2"/>
          <p:cNvSpPr>
            <a:spLocks noGrp="1"/>
          </p:cNvSpPr>
          <p:nvPr>
            <p:ph idx="1"/>
          </p:nvPr>
        </p:nvSpPr>
        <p:spPr/>
        <p:txBody>
          <a:bodyPr/>
          <a:lstStyle/>
          <a:p>
            <a:r>
              <a:rPr lang="en-US" sz="3200" dirty="0"/>
              <a:t>Human capital</a:t>
            </a:r>
          </a:p>
          <a:p>
            <a:pPr lvl="1"/>
            <a:r>
              <a:rPr lang="en-US" sz="3000" dirty="0"/>
              <a:t>Accumulation of investments in people, such as education and on-the-job training </a:t>
            </a:r>
          </a:p>
          <a:p>
            <a:pPr lvl="1"/>
            <a:r>
              <a:rPr lang="en-US" sz="3000" dirty="0"/>
              <a:t>Affects productivity, labor demand, wages</a:t>
            </a:r>
          </a:p>
          <a:p>
            <a:pPr lvl="2"/>
            <a:r>
              <a:rPr lang="en-US" altLang="en-US" dirty="0"/>
              <a:t>Firms, demanders of labor, are willing to pay more for highly educated workers (higher marginal products)</a:t>
            </a:r>
          </a:p>
          <a:p>
            <a:pPr lvl="2"/>
            <a:r>
              <a:rPr lang="en-US" dirty="0"/>
              <a:t>Workers, suppliers of labor, are willing to pay the cost of becoming educated only if there is a reward for doing so (higher wages)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3122737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Increasing Value of Skills</a:t>
            </a:r>
          </a:p>
        </p:txBody>
      </p:sp>
      <p:sp>
        <p:nvSpPr>
          <p:cNvPr id="3" name="Text Placeholder 2"/>
          <p:cNvSpPr>
            <a:spLocks noGrp="1"/>
          </p:cNvSpPr>
          <p:nvPr>
            <p:ph type="body" sz="quarter" idx="12"/>
          </p:nvPr>
        </p:nvSpPr>
        <p:spPr>
          <a:xfrm>
            <a:off x="990600" y="685800"/>
            <a:ext cx="7810500" cy="1676400"/>
          </a:xfrm>
        </p:spPr>
        <p:txBody>
          <a:bodyPr/>
          <a:lstStyle/>
          <a:p>
            <a:r>
              <a:rPr lang="en-US" sz="2800" dirty="0"/>
              <a:t>The earnings gap between college-educated and non-college-educated workers has widened in recent decades.</a:t>
            </a: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15</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538354026"/>
              </p:ext>
            </p:extLst>
          </p:nvPr>
        </p:nvGraphicFramePr>
        <p:xfrm>
          <a:off x="1219200" y="2362200"/>
          <a:ext cx="6096000" cy="2926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gridSpan="3">
                  <a:txBody>
                    <a:bodyPr/>
                    <a:lstStyle/>
                    <a:p>
                      <a:pPr algn="ctr"/>
                      <a:r>
                        <a:rPr lang="en-US" sz="2800" dirty="0">
                          <a:solidFill>
                            <a:schemeClr val="tx1"/>
                          </a:solidFill>
                        </a:rPr>
                        <a:t>Percentage difference in annual earnings for college graduates </a:t>
                      </a:r>
                      <a:br>
                        <a:rPr lang="en-US" sz="2800" dirty="0">
                          <a:solidFill>
                            <a:schemeClr val="tx1"/>
                          </a:solidFill>
                        </a:rPr>
                      </a:br>
                      <a:r>
                        <a:rPr lang="en-US" sz="2800" dirty="0">
                          <a:solidFill>
                            <a:schemeClr val="tx1"/>
                          </a:solidFill>
                        </a:rPr>
                        <a:t>vs. high school diploma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endParaRPr lang="en-US" sz="28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rPr>
                        <a:t>1974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rPr>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sz="2800" dirty="0">
                          <a:solidFill>
                            <a:schemeClr val="tx1"/>
                          </a:solidFill>
                        </a:rPr>
                        <a:t>Men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rPr>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sz="2800" dirty="0">
                          <a:solidFill>
                            <a:schemeClr val="tx1"/>
                          </a:solidFill>
                        </a:rPr>
                        <a:t>Women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rPr>
                        <a:t>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901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
          <p:cNvSpPr>
            <a:spLocks noGrp="1"/>
          </p:cNvSpPr>
          <p:nvPr>
            <p:ph type="title"/>
          </p:nvPr>
        </p:nvSpPr>
        <p:spPr/>
        <p:txBody>
          <a:bodyPr anchor="t"/>
          <a:lstStyle/>
          <a:p>
            <a:r>
              <a:rPr lang="en-US" altLang="en-US"/>
              <a:t>The increasing value of skills</a:t>
            </a:r>
          </a:p>
        </p:txBody>
      </p:sp>
      <p:sp>
        <p:nvSpPr>
          <p:cNvPr id="17411" name="Content Placeholder 1"/>
          <p:cNvSpPr>
            <a:spLocks noGrp="1"/>
          </p:cNvSpPr>
          <p:nvPr>
            <p:ph idx="1"/>
          </p:nvPr>
        </p:nvSpPr>
        <p:spPr/>
        <p:txBody>
          <a:bodyPr/>
          <a:lstStyle/>
          <a:p>
            <a:r>
              <a:rPr lang="en-US" altLang="en-US" dirty="0"/>
              <a:t>Increase in international trade </a:t>
            </a:r>
          </a:p>
          <a:p>
            <a:pPr lvl="1">
              <a:buFont typeface="Arial" charset="0"/>
              <a:buChar char="•"/>
            </a:pPr>
            <a:r>
              <a:rPr lang="en-US" altLang="en-US" dirty="0"/>
              <a:t>Domestic demand for skilled labor rises </a:t>
            </a:r>
          </a:p>
          <a:p>
            <a:pPr lvl="1">
              <a:buFont typeface="Arial" charset="0"/>
              <a:buChar char="•"/>
            </a:pPr>
            <a:r>
              <a:rPr lang="en-US" altLang="en-US" dirty="0"/>
              <a:t>Domestic demand for unskilled labor falls</a:t>
            </a:r>
          </a:p>
          <a:p>
            <a:r>
              <a:rPr lang="en-US" altLang="en-US" dirty="0"/>
              <a:t>Skill-biased technological change; changes in technology</a:t>
            </a:r>
          </a:p>
          <a:p>
            <a:pPr lvl="1">
              <a:buFont typeface="Arial" charset="0"/>
              <a:buChar char="•"/>
            </a:pPr>
            <a:r>
              <a:rPr lang="en-US" altLang="en-US" dirty="0"/>
              <a:t>Raise the demand for skilled workers who can use the new machines</a:t>
            </a:r>
          </a:p>
          <a:p>
            <a:pPr lvl="1">
              <a:buFont typeface="Arial" charset="0"/>
              <a:buChar char="•"/>
            </a:pPr>
            <a:r>
              <a:rPr lang="en-US" altLang="en-US" dirty="0"/>
              <a:t>Reduce the demand for the unskilled workers whose jobs are replaced by the computers</a:t>
            </a:r>
          </a:p>
        </p:txBody>
      </p:sp>
      <p:sp>
        <p:nvSpPr>
          <p:cNvPr id="174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B8C34FC3-9781-4AE6-9F71-2A24F0BCC74A}" type="slidenum">
              <a:rPr lang="en-US" altLang="en-US" sz="1200" smtClean="0"/>
              <a:pPr eaLnBrk="1" hangingPunct="1"/>
              <a:t>16</a:t>
            </a:fld>
            <a:endParaRPr lang="en-US" altLang="en-US" sz="1200"/>
          </a:p>
        </p:txBody>
      </p:sp>
      <p:sp>
        <p:nvSpPr>
          <p:cNvPr id="1741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218955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1			</a:t>
            </a:r>
            <a:r>
              <a:rPr lang="en-US" dirty="0">
                <a:solidFill>
                  <a:srgbClr val="AE1221"/>
                </a:solidFill>
              </a:rPr>
              <a:t>Discussion question</a:t>
            </a:r>
            <a:endParaRPr lang="en-US" dirty="0"/>
          </a:p>
        </p:txBody>
      </p:sp>
      <p:sp>
        <p:nvSpPr>
          <p:cNvPr id="3" name="Content Placeholder 2"/>
          <p:cNvSpPr>
            <a:spLocks noGrp="1"/>
          </p:cNvSpPr>
          <p:nvPr>
            <p:ph idx="1"/>
          </p:nvPr>
        </p:nvSpPr>
        <p:spPr/>
        <p:txBody>
          <a:bodyPr/>
          <a:lstStyle/>
          <a:p>
            <a:pPr marL="0" indent="0">
              <a:buNone/>
            </a:pPr>
            <a:r>
              <a:rPr lang="en-US" dirty="0">
                <a:solidFill>
                  <a:schemeClr val="accent6">
                    <a:lumMod val="50000"/>
                  </a:schemeClr>
                </a:solidFill>
              </a:rPr>
              <a:t>Suppose you were offered this choice:</a:t>
            </a:r>
          </a:p>
          <a:p>
            <a:pPr marL="514350" indent="-514350">
              <a:buClr>
                <a:srgbClr val="C00000"/>
              </a:buClr>
              <a:buFont typeface="+mj-lt"/>
              <a:buAutoNum type="alphaUcPeriod"/>
            </a:pPr>
            <a:r>
              <a:rPr lang="en-US" dirty="0"/>
              <a:t>Spend 4 years studying at the world’s best university, but must keep your attendance there a secret.</a:t>
            </a:r>
          </a:p>
          <a:p>
            <a:pPr marL="514350" indent="-514350">
              <a:buClr>
                <a:srgbClr val="C00000"/>
              </a:buClr>
              <a:buFont typeface="+mj-lt"/>
              <a:buAutoNum type="alphaUcPeriod"/>
            </a:pPr>
            <a:r>
              <a:rPr lang="en-US" dirty="0"/>
              <a:t>Get an official degree from the world’s best university, but cannot actually study there.  </a:t>
            </a:r>
          </a:p>
          <a:p>
            <a:r>
              <a:rPr lang="en-US" dirty="0">
                <a:solidFill>
                  <a:schemeClr val="accent6">
                    <a:lumMod val="50000"/>
                  </a:schemeClr>
                </a:solidFill>
              </a:rPr>
              <a:t>Which do you think would enhance your future earnings more?</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0199281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The Signaling Theory of Education</a:t>
            </a:r>
          </a:p>
        </p:txBody>
      </p:sp>
      <p:sp>
        <p:nvSpPr>
          <p:cNvPr id="3" name="Content Placeholder 2"/>
          <p:cNvSpPr>
            <a:spLocks noGrp="1"/>
          </p:cNvSpPr>
          <p:nvPr>
            <p:ph idx="1"/>
          </p:nvPr>
        </p:nvSpPr>
        <p:spPr/>
        <p:txBody>
          <a:bodyPr/>
          <a:lstStyle/>
          <a:p>
            <a:r>
              <a:rPr lang="en-US" dirty="0"/>
              <a:t>Firms use education level to sort between </a:t>
            </a:r>
            <a:br>
              <a:rPr lang="en-US" dirty="0"/>
            </a:br>
            <a:r>
              <a:rPr lang="en-US" dirty="0"/>
              <a:t>high-ability and low-ability workers  </a:t>
            </a:r>
          </a:p>
          <a:p>
            <a:pPr lvl="1"/>
            <a:r>
              <a:rPr lang="en-US" sz="3000" dirty="0"/>
              <a:t>The difficulty of earning a college degree demonstrates to prospective employers that college graduates are highly capable  </a:t>
            </a:r>
          </a:p>
          <a:p>
            <a:pPr lvl="1"/>
            <a:r>
              <a:rPr lang="en-US" sz="3000" dirty="0"/>
              <a:t>Yet, the education itself has no impact on productivity or skills  </a:t>
            </a:r>
          </a:p>
          <a:p>
            <a:r>
              <a:rPr lang="en-US" dirty="0"/>
              <a:t>Policy implication</a:t>
            </a:r>
          </a:p>
          <a:p>
            <a:pPr lvl="1"/>
            <a:r>
              <a:rPr lang="en-US" dirty="0"/>
              <a:t>Increasing general educational attainment would not affect wages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9675554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t>Above-Equilibrium Wages</a:t>
            </a:r>
          </a:p>
        </p:txBody>
      </p:sp>
      <p:sp>
        <p:nvSpPr>
          <p:cNvPr id="25603" name="Content Placeholder 2"/>
          <p:cNvSpPr>
            <a:spLocks noGrp="1"/>
          </p:cNvSpPr>
          <p:nvPr>
            <p:ph idx="1"/>
          </p:nvPr>
        </p:nvSpPr>
        <p:spPr/>
        <p:txBody>
          <a:bodyPr/>
          <a:lstStyle/>
          <a:p>
            <a:pPr marL="571500" indent="-514350">
              <a:buFont typeface="+mj-lt"/>
              <a:buAutoNum type="arabicPeriod"/>
            </a:pPr>
            <a:r>
              <a:rPr lang="en-US" altLang="en-US" dirty="0"/>
              <a:t>Minimum-wage laws</a:t>
            </a:r>
          </a:p>
          <a:p>
            <a:pPr marL="971550" lvl="1" indent="-514350"/>
            <a:r>
              <a:rPr lang="en-US" altLang="en-US" sz="3000" dirty="0"/>
              <a:t>The minimum wage may exceed the equilibrium wage of the least-skilled and experienced workers</a:t>
            </a:r>
          </a:p>
          <a:p>
            <a:pPr marL="571500" indent="-514350">
              <a:buFont typeface="+mj-lt"/>
              <a:buAutoNum type="arabicPeriod"/>
            </a:pPr>
            <a:r>
              <a:rPr lang="en-US" altLang="en-US" dirty="0"/>
              <a:t>Market power of labor unions</a:t>
            </a:r>
          </a:p>
          <a:p>
            <a:pPr marL="971550" lvl="1" indent="-514350"/>
            <a:r>
              <a:rPr lang="en-US" altLang="en-US" sz="3000" dirty="0"/>
              <a:t>Union: worker association that bargains with employers over wages and working conditions</a:t>
            </a:r>
          </a:p>
          <a:p>
            <a:pPr marL="1371600" lvl="2" indent="-514350"/>
            <a:r>
              <a:rPr lang="en-US" altLang="en-US" dirty="0"/>
              <a:t>Higher wages; most union workers earn 10–20% more than similar nonunion workers</a:t>
            </a:r>
          </a:p>
        </p:txBody>
      </p:sp>
      <p:sp>
        <p:nvSpPr>
          <p:cNvPr id="2560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CBB977C2-7074-4A6D-A288-1EE8CCCF6B83}" type="slidenum">
              <a:rPr lang="en-US" altLang="en-US" sz="1200" smtClean="0"/>
              <a:pPr eaLnBrk="1" hangingPunct="1"/>
              <a:t>19</a:t>
            </a:fld>
            <a:endParaRPr lang="en-US" altLang="en-US" sz="1200"/>
          </a:p>
        </p:txBody>
      </p:sp>
      <p:sp>
        <p:nvSpPr>
          <p:cNvPr id="2560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48945002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for the answers to these questions:</a:t>
            </a:r>
          </a:p>
        </p:txBody>
      </p:sp>
      <p:sp>
        <p:nvSpPr>
          <p:cNvPr id="3" name="Content Placeholder 2"/>
          <p:cNvSpPr>
            <a:spLocks noGrp="1"/>
          </p:cNvSpPr>
          <p:nvPr>
            <p:ph idx="1"/>
          </p:nvPr>
        </p:nvSpPr>
        <p:spPr>
          <a:xfrm>
            <a:off x="292912" y="1066800"/>
            <a:ext cx="8588375" cy="5410200"/>
          </a:xfrm>
        </p:spPr>
        <p:txBody>
          <a:bodyPr>
            <a:noAutofit/>
          </a:bodyPr>
          <a:lstStyle/>
          <a:p>
            <a:r>
              <a:rPr lang="en-US" sz="3200" dirty="0"/>
              <a:t>How do wages compensate for differences in job characteristics?</a:t>
            </a:r>
          </a:p>
          <a:p>
            <a:r>
              <a:rPr lang="en-US" sz="3200" dirty="0"/>
              <a:t>Why do people with more education earn higher wages?  </a:t>
            </a:r>
          </a:p>
          <a:p>
            <a:r>
              <a:rPr lang="en-US" sz="3200" dirty="0"/>
              <a:t>Why are wages sometimes above their equilibrium values?  </a:t>
            </a:r>
          </a:p>
          <a:p>
            <a:r>
              <a:rPr lang="en-US" sz="3200" dirty="0"/>
              <a:t>Why is it difficult to measure discrimination?  </a:t>
            </a:r>
          </a:p>
          <a:p>
            <a:r>
              <a:rPr lang="en-US" sz="3200" dirty="0"/>
              <a:t>When might the market solve the problem of discrimination?  When might it not?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7383311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t>Above-Equilibrium Wages</a:t>
            </a:r>
          </a:p>
        </p:txBody>
      </p:sp>
      <p:sp>
        <p:nvSpPr>
          <p:cNvPr id="25603" name="Content Placeholder 2"/>
          <p:cNvSpPr>
            <a:spLocks noGrp="1"/>
          </p:cNvSpPr>
          <p:nvPr>
            <p:ph idx="1"/>
          </p:nvPr>
        </p:nvSpPr>
        <p:spPr/>
        <p:txBody>
          <a:bodyPr/>
          <a:lstStyle/>
          <a:p>
            <a:pPr marL="571500" indent="-514350">
              <a:buFont typeface="+mj-lt"/>
              <a:buAutoNum type="arabicPeriod" startAt="3"/>
            </a:pPr>
            <a:r>
              <a:rPr lang="en-US" altLang="en-US" dirty="0"/>
              <a:t>Theory of efficiency wages</a:t>
            </a:r>
          </a:p>
          <a:p>
            <a:pPr marL="971550" lvl="1" indent="-514350"/>
            <a:r>
              <a:rPr lang="en-US" altLang="en-US" dirty="0"/>
              <a:t>Efficiency wages: above-equilibrium wages paid by firms to increase worker productivity</a:t>
            </a:r>
          </a:p>
          <a:p>
            <a:pPr marL="971550" lvl="1" indent="-514350"/>
            <a:r>
              <a:rPr lang="en-US" altLang="en-US" dirty="0"/>
              <a:t>Firms may pay higher wages to reduce turnover, increase worker effort, or attract higher-quality job applicants.</a:t>
            </a:r>
          </a:p>
          <a:p>
            <a:r>
              <a:rPr lang="en-US" altLang="en-US" dirty="0"/>
              <a:t>Effects of above-equilibrium wages</a:t>
            </a:r>
          </a:p>
          <a:p>
            <a:pPr lvl="1"/>
            <a:r>
              <a:rPr lang="en-US" altLang="en-US" dirty="0"/>
              <a:t>Surplus of labor (unemployment)</a:t>
            </a:r>
          </a:p>
        </p:txBody>
      </p:sp>
      <p:sp>
        <p:nvSpPr>
          <p:cNvPr id="2560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CBB977C2-7074-4A6D-A288-1EE8CCCF6B83}" type="slidenum">
              <a:rPr lang="en-US" altLang="en-US" sz="1200" smtClean="0"/>
              <a:pPr eaLnBrk="1" hangingPunct="1"/>
              <a:t>20</a:t>
            </a:fld>
            <a:endParaRPr lang="en-US" altLang="en-US" sz="1200"/>
          </a:p>
        </p:txBody>
      </p:sp>
      <p:sp>
        <p:nvSpPr>
          <p:cNvPr id="2560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08742597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9067800" cy="661061"/>
          </a:xfrm>
        </p:spPr>
        <p:txBody>
          <a:bodyPr/>
          <a:lstStyle/>
          <a:p>
            <a:r>
              <a:rPr lang="en-US" sz="3000" dirty="0">
                <a:solidFill>
                  <a:schemeClr val="accent6">
                    <a:lumMod val="50000"/>
                  </a:schemeClr>
                </a:solidFill>
              </a:rPr>
              <a:t>Active Learning 2		</a:t>
            </a:r>
            <a:r>
              <a:rPr lang="en-US" sz="3000" dirty="0">
                <a:solidFill>
                  <a:srgbClr val="AE1221"/>
                </a:solidFill>
              </a:rPr>
              <a:t>Explaining wage differentials</a:t>
            </a:r>
            <a:endParaRPr lang="en-US" sz="3000" dirty="0"/>
          </a:p>
        </p:txBody>
      </p:sp>
      <p:sp>
        <p:nvSpPr>
          <p:cNvPr id="3" name="Content Placeholder 2"/>
          <p:cNvSpPr>
            <a:spLocks noGrp="1"/>
          </p:cNvSpPr>
          <p:nvPr>
            <p:ph idx="1"/>
          </p:nvPr>
        </p:nvSpPr>
        <p:spPr>
          <a:xfrm>
            <a:off x="347241" y="762000"/>
            <a:ext cx="8518947" cy="5686425"/>
          </a:xfrm>
        </p:spPr>
        <p:txBody>
          <a:bodyPr>
            <a:noAutofit/>
          </a:bodyPr>
          <a:lstStyle/>
          <a:p>
            <a:pPr marL="0" indent="0">
              <a:buNone/>
            </a:pPr>
            <a:r>
              <a:rPr lang="en-US" sz="2800" dirty="0"/>
              <a:t>In each case, identify which worker would earn more and use the concepts in this chapter to explain why. </a:t>
            </a:r>
          </a:p>
          <a:p>
            <a:pPr marL="514350" indent="-514350">
              <a:buClr>
                <a:srgbClr val="C00000"/>
              </a:buClr>
              <a:buFont typeface="+mj-lt"/>
              <a:buAutoNum type="alphaUcPeriod"/>
            </a:pPr>
            <a:r>
              <a:rPr lang="en-US" sz="2800" dirty="0">
                <a:solidFill>
                  <a:schemeClr val="accent6">
                    <a:lumMod val="50000"/>
                  </a:schemeClr>
                </a:solidFill>
              </a:rPr>
              <a:t>The world’s best physical therapist or the world’s best writer</a:t>
            </a:r>
          </a:p>
          <a:p>
            <a:pPr marL="514350" indent="-514350">
              <a:buClr>
                <a:srgbClr val="C00000"/>
              </a:buClr>
              <a:buFont typeface="+mj-lt"/>
              <a:buAutoNum type="alphaUcPeriod"/>
            </a:pPr>
            <a:r>
              <a:rPr lang="en-US" sz="2800" dirty="0">
                <a:solidFill>
                  <a:schemeClr val="accent6">
                    <a:lumMod val="50000"/>
                  </a:schemeClr>
                </a:solidFill>
              </a:rPr>
              <a:t>A trucker who hauls produce or a trucker who hauls hazardous waste</a:t>
            </a:r>
          </a:p>
          <a:p>
            <a:pPr marL="514350" indent="-514350">
              <a:buClr>
                <a:srgbClr val="C00000"/>
              </a:buClr>
              <a:buFont typeface="+mj-lt"/>
              <a:buAutoNum type="alphaUcPeriod"/>
            </a:pPr>
            <a:r>
              <a:rPr lang="en-US" sz="2800" dirty="0">
                <a:solidFill>
                  <a:schemeClr val="accent6">
                    <a:lumMod val="50000"/>
                  </a:schemeClr>
                </a:solidFill>
              </a:rPr>
              <a:t>A graduate of an Ivy League college or an equally intelligent &amp; capable graduate of a state university</a:t>
            </a:r>
          </a:p>
          <a:p>
            <a:pPr marL="514350" indent="-514350">
              <a:buClr>
                <a:srgbClr val="C00000"/>
              </a:buClr>
              <a:buFont typeface="+mj-lt"/>
              <a:buAutoNum type="alphaUcPeriod"/>
            </a:pPr>
            <a:r>
              <a:rPr lang="en-US" sz="2800" dirty="0">
                <a:solidFill>
                  <a:schemeClr val="accent6">
                    <a:lumMod val="50000"/>
                  </a:schemeClr>
                </a:solidFill>
              </a:rPr>
              <a:t>Someone who graduated from a state university with a 3.7 GPA or someone who graduated from the same university with a 2.4 GPA</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47985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9067800" cy="661061"/>
          </a:xfrm>
        </p:spPr>
        <p:txBody>
          <a:bodyPr/>
          <a:lstStyle/>
          <a:p>
            <a:r>
              <a:rPr lang="en-US" dirty="0">
                <a:solidFill>
                  <a:schemeClr val="accent6">
                    <a:lumMod val="50000"/>
                  </a:schemeClr>
                </a:solidFill>
              </a:rPr>
              <a:t>Active Learning 2				</a:t>
            </a:r>
            <a:r>
              <a:rPr lang="en-US" dirty="0">
                <a:solidFill>
                  <a:srgbClr val="AE1221"/>
                </a:solidFill>
              </a:rPr>
              <a:t>Answers</a:t>
            </a:r>
            <a:endParaRPr lang="en-US" dirty="0"/>
          </a:p>
        </p:txBody>
      </p:sp>
      <p:sp>
        <p:nvSpPr>
          <p:cNvPr id="3" name="Content Placeholder 2"/>
          <p:cNvSpPr>
            <a:spLocks noGrp="1"/>
          </p:cNvSpPr>
          <p:nvPr>
            <p:ph idx="1"/>
          </p:nvPr>
        </p:nvSpPr>
        <p:spPr/>
        <p:txBody>
          <a:bodyPr>
            <a:normAutofit/>
          </a:bodyPr>
          <a:lstStyle/>
          <a:p>
            <a:pPr marL="514350" indent="-514350">
              <a:buClr>
                <a:srgbClr val="C00000"/>
              </a:buClr>
              <a:buFont typeface="+mj-lt"/>
              <a:buAutoNum type="alphaUcPeriod"/>
            </a:pPr>
            <a:r>
              <a:rPr lang="en-US" sz="2800" dirty="0">
                <a:solidFill>
                  <a:schemeClr val="accent6">
                    <a:lumMod val="50000"/>
                  </a:schemeClr>
                </a:solidFill>
              </a:rPr>
              <a:t>The best physical therapist on the planet or the best writer on the planet</a:t>
            </a:r>
          </a:p>
          <a:p>
            <a:pPr lvl="1"/>
            <a:r>
              <a:rPr lang="en-US" u="sng" dirty="0"/>
              <a:t>The superstar phenomenon</a:t>
            </a:r>
            <a:r>
              <a:rPr lang="en-US" dirty="0"/>
              <a:t>:  </a:t>
            </a:r>
            <a:br>
              <a:rPr lang="en-US" dirty="0"/>
            </a:br>
            <a:r>
              <a:rPr lang="en-US" dirty="0"/>
              <a:t>The best writer can service many more customers than the best physical therapist.  </a:t>
            </a:r>
          </a:p>
          <a:p>
            <a:pPr marL="514350" indent="-514350">
              <a:buClr>
                <a:srgbClr val="C00000"/>
              </a:buClr>
              <a:buFont typeface="+mj-lt"/>
              <a:buAutoNum type="alphaUcPeriod"/>
            </a:pPr>
            <a:r>
              <a:rPr lang="en-US" sz="2800" dirty="0">
                <a:solidFill>
                  <a:schemeClr val="accent6">
                    <a:lumMod val="50000"/>
                  </a:schemeClr>
                </a:solidFill>
              </a:rPr>
              <a:t>A trucker who hauls produce or a trucker who hauls hazardous waste from nuclear power plants</a:t>
            </a:r>
          </a:p>
          <a:p>
            <a:pPr lvl="1"/>
            <a:r>
              <a:rPr lang="en-US" u="sng" dirty="0"/>
              <a:t>Compensating differentials</a:t>
            </a:r>
            <a:r>
              <a:rPr lang="en-US" dirty="0"/>
              <a:t>:  </a:t>
            </a:r>
            <a:br>
              <a:rPr lang="en-US" dirty="0"/>
            </a:br>
            <a:r>
              <a:rPr lang="en-US" dirty="0"/>
              <a:t>The hazardous waste hauler earns more to compensate for the higher risks.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08178272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9067800" cy="661061"/>
          </a:xfrm>
        </p:spPr>
        <p:txBody>
          <a:bodyPr/>
          <a:lstStyle/>
          <a:p>
            <a:r>
              <a:rPr lang="en-US" dirty="0">
                <a:solidFill>
                  <a:schemeClr val="accent6">
                    <a:lumMod val="50000"/>
                  </a:schemeClr>
                </a:solidFill>
              </a:rPr>
              <a:t>Active Learning 2				</a:t>
            </a:r>
            <a:r>
              <a:rPr lang="en-US" dirty="0">
                <a:solidFill>
                  <a:srgbClr val="AE1221"/>
                </a:solidFill>
              </a:rPr>
              <a:t>Answers</a:t>
            </a:r>
            <a:endParaRPr lang="en-US" dirty="0"/>
          </a:p>
        </p:txBody>
      </p:sp>
      <p:sp>
        <p:nvSpPr>
          <p:cNvPr id="3" name="Content Placeholder 2"/>
          <p:cNvSpPr>
            <a:spLocks noGrp="1"/>
          </p:cNvSpPr>
          <p:nvPr>
            <p:ph idx="1"/>
          </p:nvPr>
        </p:nvSpPr>
        <p:spPr>
          <a:xfrm>
            <a:off x="347241" y="685800"/>
            <a:ext cx="8518947" cy="5762625"/>
          </a:xfrm>
        </p:spPr>
        <p:txBody>
          <a:bodyPr>
            <a:normAutofit/>
          </a:bodyPr>
          <a:lstStyle/>
          <a:p>
            <a:pPr marL="514350" indent="-514350">
              <a:buClr>
                <a:srgbClr val="C00000"/>
              </a:buClr>
              <a:buFont typeface="+mj-lt"/>
              <a:buAutoNum type="alphaUcPeriod" startAt="3"/>
            </a:pPr>
            <a:r>
              <a:rPr lang="en-US" sz="2800" dirty="0">
                <a:solidFill>
                  <a:schemeClr val="accent6">
                    <a:lumMod val="50000"/>
                  </a:schemeClr>
                </a:solidFill>
              </a:rPr>
              <a:t>A graduate of an Ivy League college or an equally intelligent &amp; capable graduate of a state university</a:t>
            </a:r>
          </a:p>
          <a:p>
            <a:pPr lvl="1"/>
            <a:r>
              <a:rPr lang="en-US" u="sng" dirty="0"/>
              <a:t>The signaling theory of education</a:t>
            </a:r>
            <a:r>
              <a:rPr lang="en-US" dirty="0"/>
              <a:t>: </a:t>
            </a:r>
            <a:br>
              <a:rPr lang="en-US" dirty="0"/>
            </a:br>
            <a:r>
              <a:rPr lang="en-US" dirty="0"/>
              <a:t>Employers assume the Ivy League grad has more ability than the state university grad.  </a:t>
            </a:r>
          </a:p>
          <a:p>
            <a:pPr marL="514350" indent="-514350">
              <a:buClr>
                <a:srgbClr val="C00000"/>
              </a:buClr>
              <a:buFont typeface="+mj-lt"/>
              <a:buAutoNum type="alphaUcPeriod" startAt="4"/>
            </a:pPr>
            <a:r>
              <a:rPr lang="en-US" sz="2800" dirty="0">
                <a:solidFill>
                  <a:schemeClr val="accent6">
                    <a:lumMod val="50000"/>
                  </a:schemeClr>
                </a:solidFill>
              </a:rPr>
              <a:t>Someone who graduated from a state university with a 3.7 GPA, or someone who graduated from the same university with a 2.4 GPA</a:t>
            </a:r>
          </a:p>
          <a:p>
            <a:pPr lvl="1"/>
            <a:r>
              <a:rPr lang="en-US" u="sng" dirty="0"/>
              <a:t>The human capital theory of education:  </a:t>
            </a:r>
            <a:br>
              <a:rPr lang="en-US" u="sng" dirty="0"/>
            </a:br>
            <a:r>
              <a:rPr lang="en-US" dirty="0"/>
              <a:t>A higher GPA reflects greater learning, which leads to higher productivity and wages.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99535123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wrap="square" anchor="t"/>
          <a:lstStyle/>
          <a:p>
            <a:r>
              <a:rPr lang="en-US" altLang="en-US"/>
              <a:t>Economics of Discrimination</a:t>
            </a:r>
          </a:p>
        </p:txBody>
      </p:sp>
      <p:sp>
        <p:nvSpPr>
          <p:cNvPr id="27651" name="Content Placeholder 2"/>
          <p:cNvSpPr>
            <a:spLocks noGrp="1"/>
          </p:cNvSpPr>
          <p:nvPr>
            <p:ph idx="1"/>
          </p:nvPr>
        </p:nvSpPr>
        <p:spPr/>
        <p:txBody>
          <a:bodyPr/>
          <a:lstStyle/>
          <a:p>
            <a:r>
              <a:rPr lang="en-US" altLang="en-US" dirty="0"/>
              <a:t>Discrimination</a:t>
            </a:r>
            <a:r>
              <a:rPr lang="en-US" altLang="en-US" b="1" dirty="0"/>
              <a:t> </a:t>
            </a:r>
          </a:p>
          <a:p>
            <a:pPr lvl="1"/>
            <a:r>
              <a:rPr lang="en-US" altLang="en-US" dirty="0"/>
              <a:t>Offering of different opportunities to similar individuals who differ only by</a:t>
            </a:r>
          </a:p>
          <a:p>
            <a:pPr lvl="2"/>
            <a:r>
              <a:rPr lang="en-US" altLang="en-US" dirty="0"/>
              <a:t>Race, ethnic group, sex, age, or other personal characteristics</a:t>
            </a:r>
          </a:p>
          <a:p>
            <a:endParaRPr lang="en-US" altLang="en-US" dirty="0"/>
          </a:p>
        </p:txBody>
      </p:sp>
      <p:sp>
        <p:nvSpPr>
          <p:cNvPr id="2765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49E070D8-8710-439F-BD70-A9AD5D1F5BCF}" type="slidenum">
              <a:rPr lang="en-US" altLang="en-US" sz="1200" smtClean="0"/>
              <a:pPr eaLnBrk="1" hangingPunct="1"/>
              <a:t>24</a:t>
            </a:fld>
            <a:endParaRPr lang="en-US" altLang="en-US" sz="1200"/>
          </a:p>
        </p:txBody>
      </p:sp>
      <p:sp>
        <p:nvSpPr>
          <p:cNvPr id="2765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049569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Measuring Labor-Market Discrimination</a:t>
            </a:r>
          </a:p>
        </p:txBody>
      </p:sp>
      <p:sp>
        <p:nvSpPr>
          <p:cNvPr id="3" name="Content Placeholder 2"/>
          <p:cNvSpPr>
            <a:spLocks noGrp="1"/>
          </p:cNvSpPr>
          <p:nvPr>
            <p:ph idx="1"/>
          </p:nvPr>
        </p:nvSpPr>
        <p:spPr>
          <a:xfrm>
            <a:off x="277813" y="1025525"/>
            <a:ext cx="8866187" cy="5422900"/>
          </a:xfrm>
        </p:spPr>
        <p:txBody>
          <a:bodyPr/>
          <a:lstStyle/>
          <a:p>
            <a:r>
              <a:rPr lang="en-US" dirty="0"/>
              <a:t>Median earnings, full-time </a:t>
            </a:r>
            <a:r>
              <a:rPr lang="en-US" u="sng" dirty="0"/>
              <a:t>white males</a:t>
            </a:r>
            <a:r>
              <a:rPr lang="en-US" dirty="0"/>
              <a:t>:</a:t>
            </a:r>
          </a:p>
          <a:p>
            <a:pPr lvl="1"/>
            <a:r>
              <a:rPr lang="en-US" dirty="0"/>
              <a:t>Earn 22% more than white females.</a:t>
            </a:r>
          </a:p>
          <a:p>
            <a:pPr lvl="1"/>
            <a:r>
              <a:rPr lang="en-US" dirty="0"/>
              <a:t>Earn 28% more than black males.</a:t>
            </a:r>
          </a:p>
          <a:p>
            <a:r>
              <a:rPr lang="en-US" dirty="0"/>
              <a:t>Taken at face value</a:t>
            </a:r>
          </a:p>
          <a:p>
            <a:pPr lvl="1"/>
            <a:r>
              <a:rPr lang="en-US" dirty="0"/>
              <a:t>These differences look like evidence that employers discriminate.  </a:t>
            </a:r>
          </a:p>
          <a:p>
            <a:r>
              <a:rPr lang="en-US" dirty="0"/>
              <a:t>Many possible explanations for wage differences besides discrimination…</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47933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wrap="square" anchor="t"/>
          <a:lstStyle/>
          <a:p>
            <a:r>
              <a:rPr lang="en-US" altLang="en-US"/>
              <a:t>Economics of Discrimination</a:t>
            </a:r>
          </a:p>
        </p:txBody>
      </p:sp>
      <p:sp>
        <p:nvSpPr>
          <p:cNvPr id="29699" name="Content Placeholder 2"/>
          <p:cNvSpPr>
            <a:spLocks noGrp="1"/>
          </p:cNvSpPr>
          <p:nvPr>
            <p:ph idx="1"/>
          </p:nvPr>
        </p:nvSpPr>
        <p:spPr/>
        <p:txBody>
          <a:bodyPr/>
          <a:lstStyle/>
          <a:p>
            <a:r>
              <a:rPr lang="en-US" altLang="en-US" dirty="0"/>
              <a:t>Different groups of workers earn substantially different wages</a:t>
            </a:r>
          </a:p>
          <a:p>
            <a:pPr lvl="1"/>
            <a:r>
              <a:rPr lang="en-US" altLang="en-US" dirty="0"/>
              <a:t>Discrimination?</a:t>
            </a:r>
          </a:p>
          <a:p>
            <a:pPr lvl="1"/>
            <a:r>
              <a:rPr lang="en-US" altLang="en-US" dirty="0"/>
              <a:t>Human capital</a:t>
            </a:r>
          </a:p>
          <a:p>
            <a:pPr lvl="2"/>
            <a:r>
              <a:rPr lang="en-US" altLang="en-US" dirty="0"/>
              <a:t>Quality and quantity of education</a:t>
            </a:r>
          </a:p>
          <a:p>
            <a:pPr lvl="2"/>
            <a:r>
              <a:rPr lang="en-US" altLang="en-US" dirty="0"/>
              <a:t>Job experience</a:t>
            </a:r>
          </a:p>
          <a:p>
            <a:pPr lvl="1"/>
            <a:r>
              <a:rPr lang="en-US" altLang="en-US" dirty="0"/>
              <a:t>Kinds of work able &amp; willing to do</a:t>
            </a:r>
          </a:p>
          <a:p>
            <a:pPr lvl="1"/>
            <a:r>
              <a:rPr lang="en-US" altLang="en-US" dirty="0"/>
              <a:t>Compensating differentials</a:t>
            </a:r>
          </a:p>
          <a:p>
            <a:pPr lvl="2"/>
            <a:r>
              <a:rPr lang="en-US" altLang="en-US" dirty="0"/>
              <a:t>Working conditions</a:t>
            </a:r>
          </a:p>
          <a:p>
            <a:pPr lvl="1"/>
            <a:endParaRPr lang="en-US" altLang="en-US" dirty="0"/>
          </a:p>
        </p:txBody>
      </p:sp>
      <p:sp>
        <p:nvSpPr>
          <p:cNvPr id="2970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238FE71-A1DA-43CD-97D8-92A6DC0820A1}" type="slidenum">
              <a:rPr lang="en-US" altLang="en-US" sz="1200" smtClean="0"/>
              <a:pPr eaLnBrk="1" hangingPunct="1"/>
              <a:t>26</a:t>
            </a:fld>
            <a:endParaRPr lang="en-US" altLang="en-US" sz="1200"/>
          </a:p>
        </p:txBody>
      </p:sp>
      <p:sp>
        <p:nvSpPr>
          <p:cNvPr id="2970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86774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wrap="square" anchor="t"/>
          <a:lstStyle/>
          <a:p>
            <a:r>
              <a:rPr lang="en-US" altLang="en-US"/>
              <a:t>Economics of Discrimination</a:t>
            </a:r>
          </a:p>
        </p:txBody>
      </p:sp>
      <p:sp>
        <p:nvSpPr>
          <p:cNvPr id="30723" name="Content Placeholder 2"/>
          <p:cNvSpPr>
            <a:spLocks noGrp="1"/>
          </p:cNvSpPr>
          <p:nvPr>
            <p:ph idx="1"/>
          </p:nvPr>
        </p:nvSpPr>
        <p:spPr/>
        <p:txBody>
          <a:bodyPr/>
          <a:lstStyle/>
          <a:p>
            <a:r>
              <a:rPr lang="en-US" altLang="en-US" dirty="0"/>
              <a:t>Differences in educational attainment</a:t>
            </a:r>
          </a:p>
          <a:p>
            <a:pPr lvl="1"/>
            <a:r>
              <a:rPr lang="en-US" altLang="en-US" dirty="0"/>
              <a:t>2014, men age 25 and older</a:t>
            </a:r>
          </a:p>
          <a:p>
            <a:pPr lvl="2"/>
            <a:r>
              <a:rPr lang="en-US" altLang="en-US" dirty="0"/>
              <a:t>32% of the white population had a college degree</a:t>
            </a:r>
          </a:p>
          <a:p>
            <a:pPr lvl="2"/>
            <a:r>
              <a:rPr lang="en-US" altLang="en-US" dirty="0"/>
              <a:t>20% of the black population</a:t>
            </a:r>
          </a:p>
          <a:p>
            <a:pPr lvl="1"/>
            <a:r>
              <a:rPr lang="en-US" altLang="en-US" dirty="0"/>
              <a:t>2014, women age 25 and older</a:t>
            </a:r>
          </a:p>
          <a:p>
            <a:pPr lvl="2"/>
            <a:r>
              <a:rPr lang="en-US" altLang="en-US" dirty="0"/>
              <a:t>32% of the white population had a college degree</a:t>
            </a:r>
          </a:p>
          <a:p>
            <a:pPr lvl="2"/>
            <a:r>
              <a:rPr lang="en-US" altLang="en-US" dirty="0"/>
              <a:t>24% of the black population</a:t>
            </a:r>
          </a:p>
        </p:txBody>
      </p:sp>
      <p:sp>
        <p:nvSpPr>
          <p:cNvPr id="3072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5E39C3D7-50F8-4196-A39C-FF27895B9C16}" type="slidenum">
              <a:rPr lang="en-US" altLang="en-US" sz="1200" smtClean="0"/>
              <a:pPr eaLnBrk="1" hangingPunct="1"/>
              <a:t>27</a:t>
            </a:fld>
            <a:endParaRPr lang="en-US" altLang="en-US" sz="1200"/>
          </a:p>
        </p:txBody>
      </p:sp>
      <p:sp>
        <p:nvSpPr>
          <p:cNvPr id="3072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292796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wrap="square" anchor="t"/>
          <a:lstStyle/>
          <a:p>
            <a:r>
              <a:rPr lang="en-US" altLang="en-US"/>
              <a:t>Economics of Discrimination</a:t>
            </a:r>
          </a:p>
        </p:txBody>
      </p:sp>
      <p:sp>
        <p:nvSpPr>
          <p:cNvPr id="31747" name="Content Placeholder 2"/>
          <p:cNvSpPr>
            <a:spLocks noGrp="1"/>
          </p:cNvSpPr>
          <p:nvPr>
            <p:ph idx="1"/>
          </p:nvPr>
        </p:nvSpPr>
        <p:spPr/>
        <p:txBody>
          <a:bodyPr/>
          <a:lstStyle/>
          <a:p>
            <a:r>
              <a:rPr lang="en-US" altLang="en-US" dirty="0"/>
              <a:t>Quality of public schools</a:t>
            </a:r>
          </a:p>
          <a:p>
            <a:pPr lvl="1"/>
            <a:r>
              <a:rPr lang="en-US" altLang="en-US" dirty="0"/>
              <a:t>As measured by: expenditure, class size, and so on</a:t>
            </a:r>
          </a:p>
          <a:p>
            <a:pPr lvl="1"/>
            <a:r>
              <a:rPr lang="en-US" altLang="en-US" dirty="0"/>
              <a:t>Historically: public schools in predominantly black areas have been of lower quality than public schools in predominantly white areas</a:t>
            </a:r>
          </a:p>
          <a:p>
            <a:pPr lvl="2"/>
            <a:r>
              <a:rPr lang="en-US" altLang="en-US" dirty="0"/>
              <a:t>There may well be discrimination in access to education, but this problem occurs long before workers enter the labor force. </a:t>
            </a:r>
          </a:p>
        </p:txBody>
      </p:sp>
      <p:sp>
        <p:nvSpPr>
          <p:cNvPr id="3174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139E4DC-E368-4731-941B-D513059D448B}" type="slidenum">
              <a:rPr lang="en-US" altLang="en-US" sz="1200" smtClean="0"/>
              <a:pPr eaLnBrk="1" hangingPunct="1"/>
              <a:t>28</a:t>
            </a:fld>
            <a:endParaRPr lang="en-US" altLang="en-US" sz="1200"/>
          </a:p>
        </p:txBody>
      </p:sp>
      <p:sp>
        <p:nvSpPr>
          <p:cNvPr id="3174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427693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wrap="square" anchor="t"/>
          <a:lstStyle/>
          <a:p>
            <a:r>
              <a:rPr lang="en-US" altLang="en-US"/>
              <a:t>Economics of Discrimination</a:t>
            </a:r>
          </a:p>
        </p:txBody>
      </p:sp>
      <p:sp>
        <p:nvSpPr>
          <p:cNvPr id="32771" name="Content Placeholder 2"/>
          <p:cNvSpPr>
            <a:spLocks noGrp="1"/>
          </p:cNvSpPr>
          <p:nvPr>
            <p:ph idx="1"/>
          </p:nvPr>
        </p:nvSpPr>
        <p:spPr/>
        <p:txBody>
          <a:bodyPr/>
          <a:lstStyle/>
          <a:p>
            <a:r>
              <a:rPr lang="en-US" altLang="en-US" dirty="0"/>
              <a:t>Human capital acquired in the form of job experience </a:t>
            </a:r>
          </a:p>
          <a:p>
            <a:pPr lvl="1"/>
            <a:r>
              <a:rPr lang="en-US" altLang="en-US" dirty="0"/>
              <a:t>Women are more likely to interrupt their careers to raise children</a:t>
            </a:r>
          </a:p>
          <a:p>
            <a:pPr lvl="1"/>
            <a:r>
              <a:rPr lang="en-US" altLang="en-US" dirty="0"/>
              <a:t>Women have less on-the-job experience than men</a:t>
            </a:r>
          </a:p>
          <a:p>
            <a:pPr lvl="1"/>
            <a:r>
              <a:rPr lang="en-US" altLang="en-US" dirty="0"/>
              <a:t>Population aged 25 to 44</a:t>
            </a:r>
          </a:p>
          <a:p>
            <a:pPr lvl="2"/>
            <a:r>
              <a:rPr lang="en-US" altLang="en-US" dirty="0"/>
              <a:t>75% of women are in the labor force</a:t>
            </a:r>
          </a:p>
          <a:p>
            <a:pPr lvl="2"/>
            <a:r>
              <a:rPr lang="en-US" altLang="en-US" dirty="0"/>
              <a:t>90% of men</a:t>
            </a:r>
          </a:p>
        </p:txBody>
      </p:sp>
      <p:sp>
        <p:nvSpPr>
          <p:cNvPr id="3277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C8C174D9-3664-484F-9A98-798B3AD58AEF}" type="slidenum">
              <a:rPr lang="en-US" altLang="en-US" sz="1200" smtClean="0"/>
              <a:pPr eaLnBrk="1" hangingPunct="1"/>
              <a:t>29</a:t>
            </a:fld>
            <a:endParaRPr lang="en-US" altLang="en-US" sz="1200"/>
          </a:p>
        </p:txBody>
      </p:sp>
      <p:sp>
        <p:nvSpPr>
          <p:cNvPr id="3277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40826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0"/>
            <a:ext cx="8934450" cy="444500"/>
          </a:xfrm>
        </p:spPr>
        <p:txBody>
          <a:bodyPr/>
          <a:lstStyle/>
          <a:p>
            <a:r>
              <a:rPr lang="en-US" sz="2600" dirty="0"/>
              <a:t>U.S. Median Weekly Earnings, Selected Occupations, 2015</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3</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848809459"/>
              </p:ext>
            </p:extLst>
          </p:nvPr>
        </p:nvGraphicFramePr>
        <p:xfrm>
          <a:off x="213782" y="685800"/>
          <a:ext cx="8716435" cy="5365749"/>
        </p:xfrm>
        <a:graphic>
          <a:graphicData uri="http://schemas.openxmlformats.org/drawingml/2006/table">
            <a:tbl>
              <a:tblPr>
                <a:tableStyleId>{5C22544A-7EE6-4342-B048-85BDC9FD1C3A}</a:tableStyleId>
              </a:tblPr>
              <a:tblGrid>
                <a:gridCol w="3368675">
                  <a:extLst>
                    <a:ext uri="{9D8B030D-6E8A-4147-A177-3AD203B41FA5}">
                      <a16:colId xmlns:a16="http://schemas.microsoft.com/office/drawing/2014/main" val="20000"/>
                    </a:ext>
                  </a:extLst>
                </a:gridCol>
                <a:gridCol w="1328738">
                  <a:extLst>
                    <a:ext uri="{9D8B030D-6E8A-4147-A177-3AD203B41FA5}">
                      <a16:colId xmlns:a16="http://schemas.microsoft.com/office/drawing/2014/main" val="20001"/>
                    </a:ext>
                  </a:extLst>
                </a:gridCol>
                <a:gridCol w="1328738">
                  <a:extLst>
                    <a:ext uri="{9D8B030D-6E8A-4147-A177-3AD203B41FA5}">
                      <a16:colId xmlns:a16="http://schemas.microsoft.com/office/drawing/2014/main" val="20002"/>
                    </a:ext>
                  </a:extLst>
                </a:gridCol>
                <a:gridCol w="1328738">
                  <a:extLst>
                    <a:ext uri="{9D8B030D-6E8A-4147-A177-3AD203B41FA5}">
                      <a16:colId xmlns:a16="http://schemas.microsoft.com/office/drawing/2014/main" val="20003"/>
                    </a:ext>
                  </a:extLst>
                </a:gridCol>
                <a:gridCol w="1361546">
                  <a:extLst>
                    <a:ext uri="{9D8B030D-6E8A-4147-A177-3AD203B41FA5}">
                      <a16:colId xmlns:a16="http://schemas.microsoft.com/office/drawing/2014/main" val="20004"/>
                    </a:ext>
                  </a:extLst>
                </a:gridCol>
              </a:tblGrid>
              <a:tr h="550333">
                <a:tc>
                  <a:txBody>
                    <a:bodyPr/>
                    <a:lstStyle/>
                    <a:p>
                      <a:pPr algn="l" rtl="0" fontAlgn="ctr"/>
                      <a:r>
                        <a:rPr lang="en-US" sz="2400" i="1" u="none" strike="noStrike" dirty="0">
                          <a:solidFill>
                            <a:schemeClr val="accent6">
                              <a:lumMod val="50000"/>
                            </a:schemeClr>
                          </a:solidFill>
                          <a:effectLst/>
                        </a:rPr>
                        <a:t>Occupation</a:t>
                      </a:r>
                      <a:endParaRPr lang="en-US" sz="2400" b="0" i="1" u="none" strike="noStrike" dirty="0">
                        <a:solidFill>
                          <a:schemeClr val="accent6">
                            <a:lumMod val="50000"/>
                          </a:schemeClr>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i="1" u="none" strike="noStrike" dirty="0">
                          <a:solidFill>
                            <a:schemeClr val="accent6">
                              <a:lumMod val="50000"/>
                            </a:schemeClr>
                          </a:solidFill>
                          <a:effectLst/>
                        </a:rPr>
                        <a:t>Both sexes</a:t>
                      </a:r>
                      <a:endParaRPr lang="en-US" sz="2400" b="0" i="1" u="none" strike="noStrike" dirty="0">
                        <a:solidFill>
                          <a:schemeClr val="accent6">
                            <a:lumMod val="50000"/>
                          </a:schemeClr>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i="1" u="none" strike="noStrike">
                          <a:solidFill>
                            <a:schemeClr val="accent6">
                              <a:lumMod val="50000"/>
                            </a:schemeClr>
                          </a:solidFill>
                          <a:effectLst/>
                        </a:rPr>
                        <a:t>Men</a:t>
                      </a:r>
                      <a:endParaRPr lang="en-US" sz="2400" b="0" i="1" u="none" strike="noStrike">
                        <a:solidFill>
                          <a:schemeClr val="accent6">
                            <a:lumMod val="50000"/>
                          </a:schemeClr>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i="1" u="none" strike="noStrike">
                          <a:solidFill>
                            <a:schemeClr val="accent6">
                              <a:lumMod val="50000"/>
                            </a:schemeClr>
                          </a:solidFill>
                          <a:effectLst/>
                        </a:rPr>
                        <a:t>Women</a:t>
                      </a:r>
                      <a:endParaRPr lang="en-US" sz="2400" b="0" i="1" u="none" strike="noStrike">
                        <a:solidFill>
                          <a:schemeClr val="accent6">
                            <a:lumMod val="50000"/>
                          </a:schemeClr>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i="1" u="none" strike="noStrike" dirty="0">
                          <a:solidFill>
                            <a:schemeClr val="accent6">
                              <a:lumMod val="50000"/>
                            </a:schemeClr>
                          </a:solidFill>
                          <a:effectLst/>
                        </a:rPr>
                        <a:t>Gender gap</a:t>
                      </a:r>
                      <a:endParaRPr lang="en-US" sz="2400" b="0" i="1" u="none" strike="noStrike" dirty="0">
                        <a:solidFill>
                          <a:schemeClr val="accent6">
                            <a:lumMod val="50000"/>
                          </a:schemeClr>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96333">
                <a:tc>
                  <a:txBody>
                    <a:bodyPr/>
                    <a:lstStyle/>
                    <a:p>
                      <a:pPr algn="l" rtl="0" fontAlgn="ctr"/>
                      <a:r>
                        <a:rPr lang="en-US" sz="2400" u="none" strike="noStrike">
                          <a:effectLst/>
                        </a:rPr>
                        <a:t>Chief executives</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$2,041 </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$2,251 </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$1,836 </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22.60%</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6333">
                <a:tc>
                  <a:txBody>
                    <a:bodyPr/>
                    <a:lstStyle/>
                    <a:p>
                      <a:pPr algn="l" rtl="0" fontAlgn="ctr"/>
                      <a:r>
                        <a:rPr lang="en-US" sz="2400" u="none" strike="noStrike">
                          <a:effectLst/>
                        </a:rPr>
                        <a:t>Lawyers</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1886</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1914</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1717</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11.47%</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50333">
                <a:tc>
                  <a:txBody>
                    <a:bodyPr/>
                    <a:lstStyle/>
                    <a:p>
                      <a:pPr algn="l" rtl="0" fontAlgn="ctr"/>
                      <a:r>
                        <a:rPr lang="en-US" sz="2400" u="none" strike="noStrike" dirty="0">
                          <a:effectLst/>
                        </a:rPr>
                        <a:t>Physicians &amp; surgeons</a:t>
                      </a:r>
                      <a:endParaRPr lang="en-US" sz="2400" b="0" i="0" u="none" strike="noStrike" dirty="0">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1824</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1915</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1533</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24.92%</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50333">
                <a:tc>
                  <a:txBody>
                    <a:bodyPr/>
                    <a:lstStyle/>
                    <a:p>
                      <a:pPr algn="l" rtl="0" fontAlgn="ctr"/>
                      <a:r>
                        <a:rPr lang="en-US" sz="2400" u="none" strike="noStrike">
                          <a:effectLst/>
                        </a:rPr>
                        <a:t>Architects &amp; engineers</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1424</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1452</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1257</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15.51%</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96333">
                <a:tc>
                  <a:txBody>
                    <a:bodyPr/>
                    <a:lstStyle/>
                    <a:p>
                      <a:pPr algn="l" rtl="0" fontAlgn="ctr"/>
                      <a:r>
                        <a:rPr lang="en-US" sz="2400" u="none" strike="noStrike">
                          <a:effectLst/>
                        </a:rPr>
                        <a:t>Management</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1351</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1486</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1139</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30.47%</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96333">
                <a:tc>
                  <a:txBody>
                    <a:bodyPr/>
                    <a:lstStyle/>
                    <a:p>
                      <a:pPr algn="l" rtl="0" fontAlgn="ctr"/>
                      <a:r>
                        <a:rPr lang="en-US" sz="2400" u="none" strike="noStrike">
                          <a:effectLst/>
                        </a:rPr>
                        <a:t>Registered nurses</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1116</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1222</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1089</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12.21%</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550333">
                <a:tc>
                  <a:txBody>
                    <a:bodyPr/>
                    <a:lstStyle/>
                    <a:p>
                      <a:pPr algn="l" rtl="0" fontAlgn="ctr"/>
                      <a:r>
                        <a:rPr lang="en-US" sz="2400" u="none" strike="noStrike">
                          <a:effectLst/>
                        </a:rPr>
                        <a:t>Postsecondary teachers</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1258</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1405</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1144</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22.81%</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96333">
                <a:tc>
                  <a:txBody>
                    <a:bodyPr/>
                    <a:lstStyle/>
                    <a:p>
                      <a:pPr algn="l" rtl="0" fontAlgn="ctr"/>
                      <a:r>
                        <a:rPr lang="en-US" sz="2400" u="none" strike="noStrike">
                          <a:effectLst/>
                        </a:rPr>
                        <a:t>Counselors</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904</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908</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902</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0.67%</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96333">
                <a:tc>
                  <a:txBody>
                    <a:bodyPr/>
                    <a:lstStyle/>
                    <a:p>
                      <a:pPr algn="l" rtl="0" fontAlgn="ctr"/>
                      <a:r>
                        <a:rPr lang="en-US" sz="2400" u="none" strike="noStrike">
                          <a:effectLst/>
                        </a:rPr>
                        <a:t>Retail salespersons</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590</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694</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494</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40.49%</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96333">
                <a:tc>
                  <a:txBody>
                    <a:bodyPr/>
                    <a:lstStyle/>
                    <a:p>
                      <a:pPr algn="l" rtl="0" fontAlgn="ctr"/>
                      <a:r>
                        <a:rPr lang="en-US" sz="2400" u="none" strike="noStrike">
                          <a:effectLst/>
                        </a:rPr>
                        <a:t>Waiters/waitresses</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451</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501</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411</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u="none" strike="noStrike">
                          <a:effectLst/>
                        </a:rPr>
                        <a:t>21.90%</a:t>
                      </a:r>
                      <a:endParaRPr lang="en-US" sz="2400" b="0" i="0" u="none" strike="noStrike">
                        <a:solidFill>
                          <a:srgbClr val="000000"/>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96333">
                <a:tc>
                  <a:txBody>
                    <a:bodyPr/>
                    <a:lstStyle/>
                    <a:p>
                      <a:pPr algn="l" rtl="0" fontAlgn="ctr"/>
                      <a:r>
                        <a:rPr lang="en-US" sz="2400" b="1" u="none" strike="noStrike">
                          <a:solidFill>
                            <a:schemeClr val="accent6">
                              <a:lumMod val="50000"/>
                            </a:schemeClr>
                          </a:solidFill>
                          <a:effectLst/>
                        </a:rPr>
                        <a:t>All occupations</a:t>
                      </a:r>
                      <a:endParaRPr lang="en-US" sz="2400" b="1" i="0" u="none" strike="noStrike">
                        <a:solidFill>
                          <a:schemeClr val="accent6">
                            <a:lumMod val="50000"/>
                          </a:schemeClr>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b="1" u="none" strike="noStrike">
                          <a:solidFill>
                            <a:schemeClr val="accent6">
                              <a:lumMod val="50000"/>
                            </a:schemeClr>
                          </a:solidFill>
                          <a:effectLst/>
                        </a:rPr>
                        <a:t>$809 </a:t>
                      </a:r>
                      <a:endParaRPr lang="en-US" sz="2400" b="1" i="0" u="none" strike="noStrike">
                        <a:solidFill>
                          <a:schemeClr val="accent6">
                            <a:lumMod val="50000"/>
                          </a:schemeClr>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b="1" u="none" strike="noStrike">
                          <a:solidFill>
                            <a:schemeClr val="accent6">
                              <a:lumMod val="50000"/>
                            </a:schemeClr>
                          </a:solidFill>
                          <a:effectLst/>
                        </a:rPr>
                        <a:t>$895 </a:t>
                      </a:r>
                      <a:endParaRPr lang="en-US" sz="2400" b="1" i="0" u="none" strike="noStrike">
                        <a:solidFill>
                          <a:schemeClr val="accent6">
                            <a:lumMod val="50000"/>
                          </a:schemeClr>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b="1" u="none" strike="noStrike">
                          <a:solidFill>
                            <a:schemeClr val="accent6">
                              <a:lumMod val="50000"/>
                            </a:schemeClr>
                          </a:solidFill>
                          <a:effectLst/>
                        </a:rPr>
                        <a:t>$726 </a:t>
                      </a:r>
                      <a:endParaRPr lang="en-US" sz="2400" b="1" i="0" u="none" strike="noStrike">
                        <a:solidFill>
                          <a:schemeClr val="accent6">
                            <a:lumMod val="50000"/>
                          </a:schemeClr>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400" b="1" u="none" strike="noStrike" dirty="0">
                          <a:solidFill>
                            <a:schemeClr val="accent6">
                              <a:lumMod val="50000"/>
                            </a:schemeClr>
                          </a:solidFill>
                          <a:effectLst/>
                        </a:rPr>
                        <a:t>23.28%</a:t>
                      </a:r>
                      <a:endParaRPr lang="en-US" sz="2400" b="1" i="0" u="none" strike="noStrike" dirty="0">
                        <a:solidFill>
                          <a:schemeClr val="accent6">
                            <a:lumMod val="50000"/>
                          </a:schemeClr>
                        </a:solidFill>
                        <a:effectLst/>
                        <a:latin typeface="Arial"/>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05753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wrap="square" anchor="t"/>
          <a:lstStyle/>
          <a:p>
            <a:r>
              <a:rPr lang="en-US" altLang="en-US"/>
              <a:t>Economics of Discrimination</a:t>
            </a:r>
          </a:p>
        </p:txBody>
      </p:sp>
      <p:sp>
        <p:nvSpPr>
          <p:cNvPr id="33795" name="Content Placeholder 2"/>
          <p:cNvSpPr>
            <a:spLocks noGrp="1"/>
          </p:cNvSpPr>
          <p:nvPr>
            <p:ph idx="1"/>
          </p:nvPr>
        </p:nvSpPr>
        <p:spPr/>
        <p:txBody>
          <a:bodyPr/>
          <a:lstStyle/>
          <a:p>
            <a:r>
              <a:rPr lang="en-US" altLang="en-US"/>
              <a:t>Compensating differentials</a:t>
            </a:r>
          </a:p>
          <a:p>
            <a:pPr lvl="1"/>
            <a:r>
              <a:rPr lang="en-US" altLang="en-US"/>
              <a:t>Men and women do not always choose the same type of work</a:t>
            </a:r>
          </a:p>
          <a:p>
            <a:pPr lvl="1"/>
            <a:r>
              <a:rPr lang="en-US" altLang="en-US"/>
              <a:t>Women are more likely to be secretaries</a:t>
            </a:r>
          </a:p>
          <a:p>
            <a:pPr lvl="1"/>
            <a:r>
              <a:rPr lang="en-US" altLang="en-US"/>
              <a:t>Men are more likely to be truck drivers</a:t>
            </a:r>
          </a:p>
          <a:p>
            <a:pPr lvl="1"/>
            <a:r>
              <a:rPr lang="en-US" altLang="en-US"/>
              <a:t>Different working conditions </a:t>
            </a:r>
          </a:p>
        </p:txBody>
      </p:sp>
      <p:sp>
        <p:nvSpPr>
          <p:cNvPr id="3379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E1F56B38-C267-4AE7-847C-1267041E62CF}" type="slidenum">
              <a:rPr lang="en-US" altLang="en-US" sz="1200" smtClean="0"/>
              <a:pPr eaLnBrk="1" hangingPunct="1"/>
              <a:t>30</a:t>
            </a:fld>
            <a:endParaRPr lang="en-US" altLang="en-US" sz="1200"/>
          </a:p>
        </p:txBody>
      </p:sp>
      <p:sp>
        <p:nvSpPr>
          <p:cNvPr id="3379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56935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2"/>
          <p:cNvSpPr>
            <a:spLocks noGrp="1"/>
          </p:cNvSpPr>
          <p:nvPr>
            <p:ph type="title"/>
          </p:nvPr>
        </p:nvSpPr>
        <p:spPr/>
        <p:txBody>
          <a:bodyPr anchor="t"/>
          <a:lstStyle/>
          <a:p>
            <a:r>
              <a:rPr lang="en-US" altLang="en-US"/>
              <a:t>Is Emily more employable than Lakisha?</a:t>
            </a:r>
          </a:p>
        </p:txBody>
      </p:sp>
      <p:sp>
        <p:nvSpPr>
          <p:cNvPr id="34819" name="Content Placeholder 1"/>
          <p:cNvSpPr>
            <a:spLocks noGrp="1"/>
          </p:cNvSpPr>
          <p:nvPr>
            <p:ph idx="1"/>
          </p:nvPr>
        </p:nvSpPr>
        <p:spPr/>
        <p:txBody>
          <a:bodyPr/>
          <a:lstStyle/>
          <a:p>
            <a:r>
              <a:rPr lang="en-US" altLang="en-US" dirty="0"/>
              <a:t>Economists Marianne Bertrand &amp; </a:t>
            </a:r>
            <a:r>
              <a:rPr lang="en-US" altLang="en-US" dirty="0" err="1"/>
              <a:t>Sendhil</a:t>
            </a:r>
            <a:r>
              <a:rPr lang="en-US" altLang="en-US" dirty="0"/>
              <a:t> Mullainathan</a:t>
            </a:r>
          </a:p>
          <a:p>
            <a:pPr lvl="1"/>
            <a:r>
              <a:rPr lang="en-US" altLang="en-US" dirty="0"/>
              <a:t>Answered more than 1,300 help-wanted ads run in Boston and Chicago newspapers</a:t>
            </a:r>
          </a:p>
          <a:p>
            <a:pPr lvl="1"/>
            <a:r>
              <a:rPr lang="en-US" altLang="en-US" dirty="0"/>
              <a:t>Send in nearly 5,000 fake résumés - similar</a:t>
            </a:r>
          </a:p>
          <a:p>
            <a:pPr lvl="2"/>
            <a:r>
              <a:rPr lang="en-US" altLang="en-US" dirty="0"/>
              <a:t>Half of the résumés had names that were common in the African American community</a:t>
            </a:r>
          </a:p>
          <a:p>
            <a:pPr lvl="2"/>
            <a:r>
              <a:rPr lang="en-US" altLang="en-US" dirty="0"/>
              <a:t>The other half had names that were more common among the white population</a:t>
            </a:r>
          </a:p>
        </p:txBody>
      </p:sp>
      <p:sp>
        <p:nvSpPr>
          <p:cNvPr id="348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36993FD5-555A-49BE-BEAC-586A894E7A48}" type="slidenum">
              <a:rPr lang="en-US" altLang="en-US" sz="1200" smtClean="0"/>
              <a:pPr eaLnBrk="1" hangingPunct="1"/>
              <a:t>31</a:t>
            </a:fld>
            <a:endParaRPr lang="en-US" altLang="en-US" sz="1200"/>
          </a:p>
        </p:txBody>
      </p:sp>
      <p:sp>
        <p:nvSpPr>
          <p:cNvPr id="3482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77057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
          <p:cNvSpPr>
            <a:spLocks noGrp="1"/>
          </p:cNvSpPr>
          <p:nvPr>
            <p:ph type="title"/>
          </p:nvPr>
        </p:nvSpPr>
        <p:spPr/>
        <p:txBody>
          <a:bodyPr anchor="t"/>
          <a:lstStyle/>
          <a:p>
            <a:r>
              <a:rPr lang="en-US" altLang="en-US"/>
              <a:t>Is Emily more employable than Lakisha?</a:t>
            </a:r>
          </a:p>
        </p:txBody>
      </p:sp>
      <p:sp>
        <p:nvSpPr>
          <p:cNvPr id="35843" name="Content Placeholder 1"/>
          <p:cNvSpPr>
            <a:spLocks noGrp="1"/>
          </p:cNvSpPr>
          <p:nvPr>
            <p:ph idx="1"/>
          </p:nvPr>
        </p:nvSpPr>
        <p:spPr/>
        <p:txBody>
          <a:bodyPr/>
          <a:lstStyle/>
          <a:p>
            <a:r>
              <a:rPr lang="en-US" altLang="en-US"/>
              <a:t>Results</a:t>
            </a:r>
          </a:p>
          <a:p>
            <a:pPr lvl="1"/>
            <a:r>
              <a:rPr lang="en-US" altLang="en-US"/>
              <a:t>Job applicants with white names</a:t>
            </a:r>
          </a:p>
          <a:p>
            <a:pPr lvl="2"/>
            <a:r>
              <a:rPr lang="en-US" altLang="en-US"/>
              <a:t>Received about 50% more calls</a:t>
            </a:r>
          </a:p>
          <a:p>
            <a:pPr lvl="1"/>
            <a:r>
              <a:rPr lang="en-US" altLang="en-US"/>
              <a:t>Discrimination occurred for all types of employers</a:t>
            </a:r>
          </a:p>
          <a:p>
            <a:pPr lvl="1"/>
            <a:r>
              <a:rPr lang="en-US" altLang="en-US"/>
              <a:t>Conclusion</a:t>
            </a:r>
          </a:p>
          <a:p>
            <a:pPr lvl="2"/>
            <a:r>
              <a:rPr lang="en-US" altLang="en-US"/>
              <a:t>“Racial discrimination is still a prominent feature of the labor market”</a:t>
            </a:r>
          </a:p>
        </p:txBody>
      </p:sp>
      <p:sp>
        <p:nvSpPr>
          <p:cNvPr id="358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012A89C2-D157-4E47-9A47-1EF1F93C1DD5}" type="slidenum">
              <a:rPr lang="en-US" altLang="en-US" sz="1200" smtClean="0"/>
              <a:pPr eaLnBrk="1" hangingPunct="1"/>
              <a:t>32</a:t>
            </a:fld>
            <a:endParaRPr lang="en-US" altLang="en-US" sz="1200"/>
          </a:p>
        </p:txBody>
      </p:sp>
      <p:sp>
        <p:nvSpPr>
          <p:cNvPr id="3584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21458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wrap="square" anchor="t"/>
          <a:lstStyle/>
          <a:p>
            <a:r>
              <a:rPr lang="en-US" altLang="en-US"/>
              <a:t>Discrimination by Employers</a:t>
            </a:r>
          </a:p>
        </p:txBody>
      </p:sp>
      <p:sp>
        <p:nvSpPr>
          <p:cNvPr id="36867" name="Content Placeholder 2"/>
          <p:cNvSpPr>
            <a:spLocks noGrp="1"/>
          </p:cNvSpPr>
          <p:nvPr>
            <p:ph idx="1"/>
          </p:nvPr>
        </p:nvSpPr>
        <p:spPr/>
        <p:txBody>
          <a:bodyPr/>
          <a:lstStyle/>
          <a:p>
            <a:r>
              <a:rPr lang="en-US" altLang="en-US" dirty="0"/>
              <a:t>If one group in society receives a lower wage than another group</a:t>
            </a:r>
          </a:p>
          <a:p>
            <a:pPr lvl="1"/>
            <a:r>
              <a:rPr lang="en-US" altLang="en-US" dirty="0"/>
              <a:t>Even after controlling for human capital and job characteristics</a:t>
            </a:r>
          </a:p>
          <a:p>
            <a:pPr lvl="1"/>
            <a:r>
              <a:rPr lang="en-US" altLang="en-US" dirty="0"/>
              <a:t>Who is to blame for this differential?</a:t>
            </a:r>
          </a:p>
          <a:p>
            <a:pPr lvl="2"/>
            <a:r>
              <a:rPr lang="en-US" altLang="en-US" dirty="0"/>
              <a:t>Employers - discriminatory wage differences?</a:t>
            </a:r>
          </a:p>
          <a:p>
            <a:r>
              <a:rPr lang="en-US" altLang="en-US" dirty="0"/>
              <a:t>Competitive market economies</a:t>
            </a:r>
          </a:p>
          <a:p>
            <a:pPr lvl="1"/>
            <a:r>
              <a:rPr lang="en-US" altLang="en-US" dirty="0"/>
              <a:t>Natural antidote to employer discrimination: </a:t>
            </a:r>
            <a:r>
              <a:rPr lang="en-US" altLang="en-US" u="sng" dirty="0"/>
              <a:t>profit motive </a:t>
            </a:r>
          </a:p>
        </p:txBody>
      </p:sp>
      <p:sp>
        <p:nvSpPr>
          <p:cNvPr id="3686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A626C2C-C397-46E7-A17F-C50215BD97D8}" type="slidenum">
              <a:rPr lang="en-US" altLang="en-US" sz="1200" smtClean="0"/>
              <a:pPr eaLnBrk="1" hangingPunct="1"/>
              <a:t>33</a:t>
            </a:fld>
            <a:endParaRPr lang="en-US" altLang="en-US" sz="1200"/>
          </a:p>
        </p:txBody>
      </p:sp>
      <p:sp>
        <p:nvSpPr>
          <p:cNvPr id="3686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098876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95" name="Text Box 71"/>
          <p:cNvSpPr txBox="1">
            <a:spLocks noChangeArrowheads="1"/>
          </p:cNvSpPr>
          <p:nvPr/>
        </p:nvSpPr>
        <p:spPr bwMode="auto">
          <a:xfrm>
            <a:off x="300038" y="785813"/>
            <a:ext cx="8729662" cy="1344612"/>
          </a:xfrm>
          <a:prstGeom prst="rect">
            <a:avLst/>
          </a:prstGeom>
          <a:solidFill>
            <a:srgbClr val="FFCCFF"/>
          </a:solidFill>
          <a:ln w="9525">
            <a:noFill/>
            <a:miter lim="800000"/>
            <a:headEnd/>
            <a:tailEnd/>
          </a:ln>
        </p:spPr>
        <p:txBody>
          <a:bodyPr>
            <a:spAutoFit/>
          </a:bodyPr>
          <a:lstStyle/>
          <a:p>
            <a:pPr>
              <a:lnSpc>
                <a:spcPct val="105000"/>
              </a:lnSpc>
              <a:spcBef>
                <a:spcPct val="25000"/>
              </a:spcBef>
            </a:pPr>
            <a:r>
              <a:rPr lang="en-US" sz="2600">
                <a:latin typeface="Arial"/>
                <a:cs typeface="Arial"/>
              </a:rPr>
              <a:t>The non-discriminating firms can hire females for a lower wage, giving them a cost advantage and economic profits, which attract entry of other non-discriminating firms.</a:t>
            </a:r>
          </a:p>
        </p:txBody>
      </p:sp>
      <p:grpSp>
        <p:nvGrpSpPr>
          <p:cNvPr id="2" name="Group 74"/>
          <p:cNvGrpSpPr>
            <a:grpSpLocks/>
          </p:cNvGrpSpPr>
          <p:nvPr/>
        </p:nvGrpSpPr>
        <p:grpSpPr bwMode="auto">
          <a:xfrm>
            <a:off x="5857875" y="3843338"/>
            <a:ext cx="2176463" cy="1892300"/>
            <a:chOff x="3706" y="2304"/>
            <a:chExt cx="1371" cy="1192"/>
          </a:xfrm>
        </p:grpSpPr>
        <p:sp>
          <p:nvSpPr>
            <p:cNvPr id="30791" name="Line 75"/>
            <p:cNvSpPr>
              <a:spLocks noChangeShapeType="1"/>
            </p:cNvSpPr>
            <p:nvPr/>
          </p:nvSpPr>
          <p:spPr bwMode="auto">
            <a:xfrm>
              <a:off x="3706" y="2304"/>
              <a:ext cx="991" cy="973"/>
            </a:xfrm>
            <a:prstGeom prst="line">
              <a:avLst/>
            </a:prstGeom>
            <a:noFill/>
            <a:ln w="38100">
              <a:solidFill>
                <a:srgbClr val="00CC00"/>
              </a:solidFill>
              <a:round/>
              <a:headEnd/>
              <a:tailEnd/>
            </a:ln>
          </p:spPr>
          <p:txBody>
            <a:bodyPr/>
            <a:lstStyle/>
            <a:p>
              <a:endParaRPr lang="en-US">
                <a:latin typeface="Arial"/>
                <a:cs typeface="Arial"/>
              </a:endParaRPr>
            </a:p>
          </p:txBody>
        </p:sp>
        <p:sp>
          <p:nvSpPr>
            <p:cNvPr id="30792" name="Text Box 76"/>
            <p:cNvSpPr txBox="1">
              <a:spLocks noChangeArrowheads="1"/>
            </p:cNvSpPr>
            <p:nvPr/>
          </p:nvSpPr>
          <p:spPr bwMode="auto">
            <a:xfrm>
              <a:off x="4652" y="3208"/>
              <a:ext cx="425" cy="288"/>
            </a:xfrm>
            <a:prstGeom prst="rect">
              <a:avLst/>
            </a:prstGeom>
            <a:noFill/>
            <a:ln w="9525">
              <a:noFill/>
              <a:miter lim="800000"/>
              <a:headEnd/>
              <a:tailEnd/>
            </a:ln>
          </p:spPr>
          <p:txBody>
            <a:bodyPr>
              <a:spAutoFit/>
            </a:bodyPr>
            <a:lstStyle/>
            <a:p>
              <a:pPr>
                <a:spcBef>
                  <a:spcPct val="50000"/>
                </a:spcBef>
              </a:pPr>
              <a:r>
                <a:rPr lang="en-US" sz="2400" i="1">
                  <a:latin typeface="Arial"/>
                  <a:cs typeface="Arial"/>
                </a:rPr>
                <a:t>D</a:t>
              </a:r>
              <a:r>
                <a:rPr lang="en-US" sz="2400" baseline="-25000">
                  <a:latin typeface="Arial"/>
                  <a:cs typeface="Arial"/>
                </a:rPr>
                <a:t>M</a:t>
              </a:r>
            </a:p>
          </p:txBody>
        </p:sp>
      </p:grpSp>
      <p:grpSp>
        <p:nvGrpSpPr>
          <p:cNvPr id="3" name="Group 77"/>
          <p:cNvGrpSpPr>
            <a:grpSpLocks/>
          </p:cNvGrpSpPr>
          <p:nvPr/>
        </p:nvGrpSpPr>
        <p:grpSpPr bwMode="auto">
          <a:xfrm>
            <a:off x="1543050" y="3840163"/>
            <a:ext cx="2046288" cy="1892300"/>
            <a:chOff x="3678" y="1961"/>
            <a:chExt cx="1289" cy="1192"/>
          </a:xfrm>
        </p:grpSpPr>
        <p:sp>
          <p:nvSpPr>
            <p:cNvPr id="30789" name="Line 78"/>
            <p:cNvSpPr>
              <a:spLocks noChangeShapeType="1"/>
            </p:cNvSpPr>
            <p:nvPr/>
          </p:nvSpPr>
          <p:spPr bwMode="auto">
            <a:xfrm>
              <a:off x="3678" y="1961"/>
              <a:ext cx="991" cy="973"/>
            </a:xfrm>
            <a:prstGeom prst="line">
              <a:avLst/>
            </a:prstGeom>
            <a:noFill/>
            <a:ln w="38100">
              <a:solidFill>
                <a:srgbClr val="00CC00"/>
              </a:solidFill>
              <a:round/>
              <a:headEnd/>
              <a:tailEnd/>
            </a:ln>
          </p:spPr>
          <p:txBody>
            <a:bodyPr/>
            <a:lstStyle/>
            <a:p>
              <a:endParaRPr lang="en-US">
                <a:latin typeface="Arial"/>
                <a:cs typeface="Arial"/>
              </a:endParaRPr>
            </a:p>
          </p:txBody>
        </p:sp>
        <p:sp>
          <p:nvSpPr>
            <p:cNvPr id="30790" name="Text Box 79"/>
            <p:cNvSpPr txBox="1">
              <a:spLocks noChangeArrowheads="1"/>
            </p:cNvSpPr>
            <p:nvPr/>
          </p:nvSpPr>
          <p:spPr bwMode="auto">
            <a:xfrm>
              <a:off x="4624" y="2865"/>
              <a:ext cx="343" cy="288"/>
            </a:xfrm>
            <a:prstGeom prst="rect">
              <a:avLst/>
            </a:prstGeom>
            <a:noFill/>
            <a:ln w="9525">
              <a:noFill/>
              <a:miter lim="800000"/>
              <a:headEnd/>
              <a:tailEnd/>
            </a:ln>
          </p:spPr>
          <p:txBody>
            <a:bodyPr>
              <a:spAutoFit/>
            </a:bodyPr>
            <a:lstStyle/>
            <a:p>
              <a:pPr>
                <a:spcBef>
                  <a:spcPct val="50000"/>
                </a:spcBef>
              </a:pPr>
              <a:r>
                <a:rPr lang="en-US" sz="2400" i="1">
                  <a:latin typeface="Arial"/>
                  <a:cs typeface="Arial"/>
                </a:rPr>
                <a:t>D</a:t>
              </a:r>
              <a:r>
                <a:rPr lang="en-US" sz="2400" baseline="-25000">
                  <a:latin typeface="Arial"/>
                  <a:cs typeface="Arial"/>
                </a:rPr>
                <a:t>F</a:t>
              </a:r>
            </a:p>
          </p:txBody>
        </p:sp>
      </p:grpSp>
      <p:sp>
        <p:nvSpPr>
          <p:cNvPr id="154675" name="Text Box 51"/>
          <p:cNvSpPr txBox="1">
            <a:spLocks noChangeArrowheads="1"/>
          </p:cNvSpPr>
          <p:nvPr/>
        </p:nvSpPr>
        <p:spPr bwMode="auto">
          <a:xfrm>
            <a:off x="303213" y="777875"/>
            <a:ext cx="8729662" cy="1444625"/>
          </a:xfrm>
          <a:prstGeom prst="rect">
            <a:avLst/>
          </a:prstGeom>
          <a:solidFill>
            <a:srgbClr val="FFCCFF"/>
          </a:solidFill>
          <a:ln w="9525">
            <a:noFill/>
            <a:miter lim="800000"/>
            <a:headEnd/>
            <a:tailEnd/>
          </a:ln>
        </p:spPr>
        <p:txBody>
          <a:bodyPr>
            <a:spAutoFit/>
          </a:bodyPr>
          <a:lstStyle/>
          <a:p>
            <a:pPr>
              <a:lnSpc>
                <a:spcPct val="105000"/>
              </a:lnSpc>
              <a:spcBef>
                <a:spcPct val="25000"/>
              </a:spcBef>
            </a:pPr>
            <a:r>
              <a:rPr lang="en-US" sz="2600">
                <a:latin typeface="Arial"/>
                <a:cs typeface="Arial"/>
              </a:rPr>
              <a:t>Suppose some firms discriminate against female workers.  They will hire fewer females, more males. </a:t>
            </a:r>
          </a:p>
          <a:p>
            <a:pPr>
              <a:lnSpc>
                <a:spcPct val="105000"/>
              </a:lnSpc>
              <a:spcBef>
                <a:spcPct val="25000"/>
              </a:spcBef>
            </a:pPr>
            <a:r>
              <a:rPr lang="en-US" sz="2600">
                <a:latin typeface="Arial"/>
                <a:cs typeface="Arial"/>
              </a:rPr>
              <a:t>Result:  A wage differential.</a:t>
            </a:r>
          </a:p>
        </p:txBody>
      </p:sp>
      <p:sp>
        <p:nvSpPr>
          <p:cNvPr id="154696" name="Text Box 72"/>
          <p:cNvSpPr txBox="1">
            <a:spLocks noChangeArrowheads="1"/>
          </p:cNvSpPr>
          <p:nvPr/>
        </p:nvSpPr>
        <p:spPr bwMode="auto">
          <a:xfrm>
            <a:off x="296863" y="782638"/>
            <a:ext cx="8729662" cy="927100"/>
          </a:xfrm>
          <a:prstGeom prst="rect">
            <a:avLst/>
          </a:prstGeom>
          <a:solidFill>
            <a:srgbClr val="FFCCFF"/>
          </a:solidFill>
          <a:ln w="9525">
            <a:noFill/>
            <a:miter lim="800000"/>
            <a:headEnd/>
            <a:tailEnd/>
          </a:ln>
        </p:spPr>
        <p:txBody>
          <a:bodyPr>
            <a:spAutoFit/>
          </a:bodyPr>
          <a:lstStyle/>
          <a:p>
            <a:pPr>
              <a:lnSpc>
                <a:spcPct val="105000"/>
              </a:lnSpc>
              <a:spcBef>
                <a:spcPct val="25000"/>
              </a:spcBef>
            </a:pPr>
            <a:r>
              <a:rPr lang="en-US" sz="2600">
                <a:latin typeface="Arial"/>
                <a:cs typeface="Arial"/>
              </a:rPr>
              <a:t>The discriminating firms will begin to lose money and be driven out of the market.  </a:t>
            </a:r>
          </a:p>
        </p:txBody>
      </p:sp>
      <p:sp>
        <p:nvSpPr>
          <p:cNvPr id="154697" name="Text Box 73"/>
          <p:cNvSpPr txBox="1">
            <a:spLocks noChangeArrowheads="1"/>
          </p:cNvSpPr>
          <p:nvPr/>
        </p:nvSpPr>
        <p:spPr bwMode="auto">
          <a:xfrm>
            <a:off x="304800" y="790575"/>
            <a:ext cx="8729663" cy="1423595"/>
          </a:xfrm>
          <a:prstGeom prst="rect">
            <a:avLst/>
          </a:prstGeom>
          <a:solidFill>
            <a:srgbClr val="FFCCFF"/>
          </a:solidFill>
          <a:ln w="9525">
            <a:noFill/>
            <a:miter lim="800000"/>
            <a:headEnd/>
            <a:tailEnd/>
          </a:ln>
        </p:spPr>
        <p:txBody>
          <a:bodyPr>
            <a:spAutoFit/>
          </a:bodyPr>
          <a:lstStyle/>
          <a:p>
            <a:pPr>
              <a:lnSpc>
                <a:spcPct val="105000"/>
              </a:lnSpc>
              <a:spcBef>
                <a:spcPct val="25000"/>
              </a:spcBef>
            </a:pPr>
            <a:r>
              <a:rPr lang="en-US" sz="2600" dirty="0">
                <a:latin typeface="Arial"/>
                <a:cs typeface="Arial"/>
              </a:rPr>
              <a:t>Result:  Demand for female workers increases, </a:t>
            </a:r>
            <a:br>
              <a:rPr lang="en-US" sz="2600" dirty="0">
                <a:latin typeface="Arial"/>
                <a:cs typeface="Arial"/>
              </a:rPr>
            </a:br>
            <a:r>
              <a:rPr lang="en-US" sz="2600" dirty="0">
                <a:latin typeface="Arial"/>
                <a:cs typeface="Arial"/>
              </a:rPr>
              <a:t>demand for male workers falls until wages are equalized.</a:t>
            </a:r>
          </a:p>
          <a:p>
            <a:pPr>
              <a:lnSpc>
                <a:spcPct val="105000"/>
              </a:lnSpc>
              <a:spcBef>
                <a:spcPct val="25000"/>
              </a:spcBef>
            </a:pPr>
            <a:r>
              <a:rPr lang="en-US" sz="2600" dirty="0">
                <a:latin typeface="Arial"/>
                <a:cs typeface="Arial"/>
              </a:rPr>
              <a:t> </a:t>
            </a:r>
          </a:p>
        </p:txBody>
      </p:sp>
      <p:sp>
        <p:nvSpPr>
          <p:cNvPr id="154694" name="Line 70"/>
          <p:cNvSpPr>
            <a:spLocks noChangeShapeType="1"/>
          </p:cNvSpPr>
          <p:nvPr/>
        </p:nvSpPr>
        <p:spPr bwMode="auto">
          <a:xfrm flipV="1">
            <a:off x="2336800" y="4633913"/>
            <a:ext cx="3141663"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30731" name="Rectangle 4"/>
          <p:cNvSpPr>
            <a:spLocks noGrp="1" noChangeArrowheads="1"/>
          </p:cNvSpPr>
          <p:nvPr>
            <p:ph type="title"/>
          </p:nvPr>
        </p:nvSpPr>
        <p:spPr/>
        <p:txBody>
          <a:bodyPr/>
          <a:lstStyle/>
          <a:p>
            <a:pPr eaLnBrk="1" hangingPunct="1"/>
            <a:r>
              <a:rPr lang="en-US" sz="3400" dirty="0"/>
              <a:t>Discrimination by Employers</a:t>
            </a:r>
          </a:p>
        </p:txBody>
      </p:sp>
      <p:grpSp>
        <p:nvGrpSpPr>
          <p:cNvPr id="4" name="Group 27"/>
          <p:cNvGrpSpPr>
            <a:grpSpLocks/>
          </p:cNvGrpSpPr>
          <p:nvPr/>
        </p:nvGrpSpPr>
        <p:grpSpPr bwMode="auto">
          <a:xfrm>
            <a:off x="5141913" y="2592388"/>
            <a:ext cx="3419475" cy="3749675"/>
            <a:chOff x="3225" y="1171"/>
            <a:chExt cx="2154" cy="2362"/>
          </a:xfrm>
        </p:grpSpPr>
        <p:grpSp>
          <p:nvGrpSpPr>
            <p:cNvPr id="5" name="Group 6"/>
            <p:cNvGrpSpPr>
              <a:grpSpLocks/>
            </p:cNvGrpSpPr>
            <p:nvPr/>
          </p:nvGrpSpPr>
          <p:grpSpPr bwMode="auto">
            <a:xfrm>
              <a:off x="3434" y="1447"/>
              <a:ext cx="1627" cy="1938"/>
              <a:chOff x="1098" y="1361"/>
              <a:chExt cx="2116" cy="2027"/>
            </a:xfrm>
          </p:grpSpPr>
          <p:sp>
            <p:nvSpPr>
              <p:cNvPr id="30787" name="Line 7"/>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30788" name="Line 8"/>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30785" name="Text Box 9"/>
            <p:cNvSpPr txBox="1">
              <a:spLocks noChangeArrowheads="1"/>
            </p:cNvSpPr>
            <p:nvPr/>
          </p:nvSpPr>
          <p:spPr bwMode="auto">
            <a:xfrm>
              <a:off x="3225" y="1171"/>
              <a:ext cx="443"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W</a:t>
              </a:r>
              <a:r>
                <a:rPr lang="en-US" sz="2400" baseline="-25000">
                  <a:latin typeface="Arial"/>
                  <a:cs typeface="Arial"/>
                </a:rPr>
                <a:t>M</a:t>
              </a:r>
            </a:p>
          </p:txBody>
        </p:sp>
        <p:sp>
          <p:nvSpPr>
            <p:cNvPr id="30786" name="Text Box 10"/>
            <p:cNvSpPr txBox="1">
              <a:spLocks noChangeArrowheads="1"/>
            </p:cNvSpPr>
            <p:nvPr/>
          </p:nvSpPr>
          <p:spPr bwMode="auto">
            <a:xfrm>
              <a:off x="5005" y="3245"/>
              <a:ext cx="374"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L</a:t>
              </a:r>
              <a:r>
                <a:rPr lang="en-US" sz="2400" baseline="-25000">
                  <a:latin typeface="Arial"/>
                  <a:cs typeface="Arial"/>
                </a:rPr>
                <a:t>M</a:t>
              </a:r>
            </a:p>
          </p:txBody>
        </p:sp>
      </p:grpSp>
      <p:grpSp>
        <p:nvGrpSpPr>
          <p:cNvPr id="6" name="Group 48"/>
          <p:cNvGrpSpPr>
            <a:grpSpLocks/>
          </p:cNvGrpSpPr>
          <p:nvPr/>
        </p:nvGrpSpPr>
        <p:grpSpPr bwMode="auto">
          <a:xfrm>
            <a:off x="5861050" y="3846513"/>
            <a:ext cx="2176463" cy="1892300"/>
            <a:chOff x="3706" y="2304"/>
            <a:chExt cx="1371" cy="1192"/>
          </a:xfrm>
        </p:grpSpPr>
        <p:sp>
          <p:nvSpPr>
            <p:cNvPr id="30782" name="Line 12"/>
            <p:cNvSpPr>
              <a:spLocks noChangeShapeType="1"/>
            </p:cNvSpPr>
            <p:nvPr/>
          </p:nvSpPr>
          <p:spPr bwMode="auto">
            <a:xfrm>
              <a:off x="3706" y="2304"/>
              <a:ext cx="991" cy="973"/>
            </a:xfrm>
            <a:prstGeom prst="line">
              <a:avLst/>
            </a:prstGeom>
            <a:noFill/>
            <a:ln w="38100">
              <a:solidFill>
                <a:srgbClr val="003399"/>
              </a:solidFill>
              <a:round/>
              <a:headEnd/>
              <a:tailEnd/>
            </a:ln>
          </p:spPr>
          <p:txBody>
            <a:bodyPr/>
            <a:lstStyle/>
            <a:p>
              <a:endParaRPr lang="en-US">
                <a:latin typeface="Arial"/>
                <a:cs typeface="Arial"/>
              </a:endParaRPr>
            </a:p>
          </p:txBody>
        </p:sp>
        <p:sp>
          <p:nvSpPr>
            <p:cNvPr id="30783" name="Text Box 13"/>
            <p:cNvSpPr txBox="1">
              <a:spLocks noChangeArrowheads="1"/>
            </p:cNvSpPr>
            <p:nvPr/>
          </p:nvSpPr>
          <p:spPr bwMode="auto">
            <a:xfrm>
              <a:off x="4652" y="3208"/>
              <a:ext cx="425" cy="288"/>
            </a:xfrm>
            <a:prstGeom prst="rect">
              <a:avLst/>
            </a:prstGeom>
            <a:noFill/>
            <a:ln w="9525">
              <a:noFill/>
              <a:miter lim="800000"/>
              <a:headEnd/>
              <a:tailEnd/>
            </a:ln>
          </p:spPr>
          <p:txBody>
            <a:bodyPr>
              <a:spAutoFit/>
            </a:bodyPr>
            <a:lstStyle/>
            <a:p>
              <a:pPr>
                <a:spcBef>
                  <a:spcPct val="50000"/>
                </a:spcBef>
              </a:pPr>
              <a:r>
                <a:rPr lang="en-US" sz="2400" i="1">
                  <a:latin typeface="Arial"/>
                  <a:cs typeface="Arial"/>
                </a:rPr>
                <a:t>D</a:t>
              </a:r>
              <a:r>
                <a:rPr lang="en-US" sz="2400" baseline="-25000">
                  <a:latin typeface="Arial"/>
                  <a:cs typeface="Arial"/>
                </a:rPr>
                <a:t>M</a:t>
              </a:r>
            </a:p>
          </p:txBody>
        </p:sp>
      </p:grpSp>
      <p:grpSp>
        <p:nvGrpSpPr>
          <p:cNvPr id="7" name="Group 28"/>
          <p:cNvGrpSpPr>
            <a:grpSpLocks/>
          </p:cNvGrpSpPr>
          <p:nvPr/>
        </p:nvGrpSpPr>
        <p:grpSpPr bwMode="auto">
          <a:xfrm>
            <a:off x="6408738" y="3005138"/>
            <a:ext cx="588962" cy="3092450"/>
            <a:chOff x="4023" y="1431"/>
            <a:chExt cx="371" cy="1948"/>
          </a:xfrm>
        </p:grpSpPr>
        <p:sp>
          <p:nvSpPr>
            <p:cNvPr id="30780" name="Text Box 16"/>
            <p:cNvSpPr txBox="1">
              <a:spLocks noChangeArrowheads="1"/>
            </p:cNvSpPr>
            <p:nvPr/>
          </p:nvSpPr>
          <p:spPr bwMode="auto">
            <a:xfrm>
              <a:off x="4023" y="1431"/>
              <a:ext cx="371" cy="288"/>
            </a:xfrm>
            <a:prstGeom prst="rect">
              <a:avLst/>
            </a:prstGeom>
            <a:noFill/>
            <a:ln w="9525">
              <a:noFill/>
              <a:miter lim="800000"/>
              <a:headEnd/>
              <a:tailEnd/>
            </a:ln>
          </p:spPr>
          <p:txBody>
            <a:bodyPr>
              <a:spAutoFit/>
            </a:bodyPr>
            <a:lstStyle/>
            <a:p>
              <a:pPr>
                <a:spcBef>
                  <a:spcPct val="50000"/>
                </a:spcBef>
              </a:pPr>
              <a:r>
                <a:rPr lang="en-US" sz="2400" i="1">
                  <a:latin typeface="Arial"/>
                  <a:cs typeface="Arial"/>
                </a:rPr>
                <a:t>S</a:t>
              </a:r>
              <a:r>
                <a:rPr lang="en-US" sz="2400" baseline="-25000">
                  <a:latin typeface="Arial"/>
                  <a:cs typeface="Arial"/>
                </a:rPr>
                <a:t>M</a:t>
              </a:r>
            </a:p>
          </p:txBody>
        </p:sp>
        <p:sp>
          <p:nvSpPr>
            <p:cNvPr id="30781" name="Line 24"/>
            <p:cNvSpPr>
              <a:spLocks noChangeShapeType="1"/>
            </p:cNvSpPr>
            <p:nvPr/>
          </p:nvSpPr>
          <p:spPr bwMode="auto">
            <a:xfrm flipV="1">
              <a:off x="4180" y="1728"/>
              <a:ext cx="0" cy="1651"/>
            </a:xfrm>
            <a:prstGeom prst="line">
              <a:avLst/>
            </a:prstGeom>
            <a:noFill/>
            <a:ln w="38100">
              <a:solidFill>
                <a:srgbClr val="003399"/>
              </a:solidFill>
              <a:round/>
              <a:headEnd/>
              <a:tailEnd/>
            </a:ln>
          </p:spPr>
          <p:txBody>
            <a:bodyPr/>
            <a:lstStyle/>
            <a:p>
              <a:endParaRPr lang="en-US">
                <a:latin typeface="Arial"/>
                <a:cs typeface="Arial"/>
              </a:endParaRPr>
            </a:p>
          </p:txBody>
        </p:sp>
      </p:grpSp>
      <p:grpSp>
        <p:nvGrpSpPr>
          <p:cNvPr id="8" name="Group 47"/>
          <p:cNvGrpSpPr>
            <a:grpSpLocks/>
          </p:cNvGrpSpPr>
          <p:nvPr/>
        </p:nvGrpSpPr>
        <p:grpSpPr bwMode="auto">
          <a:xfrm>
            <a:off x="4938713" y="4451356"/>
            <a:ext cx="1781175" cy="369888"/>
            <a:chOff x="3125" y="2685"/>
            <a:chExt cx="1122" cy="233"/>
          </a:xfrm>
        </p:grpSpPr>
        <p:sp>
          <p:nvSpPr>
            <p:cNvPr id="30777" name="Text Box 21"/>
            <p:cNvSpPr txBox="1">
              <a:spLocks noChangeArrowheads="1"/>
            </p:cNvSpPr>
            <p:nvPr/>
          </p:nvSpPr>
          <p:spPr bwMode="auto">
            <a:xfrm>
              <a:off x="3125" y="2685"/>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W</a:t>
              </a:r>
              <a:r>
                <a:rPr lang="en-US" sz="2400" baseline="-25000">
                  <a:latin typeface="Arial"/>
                  <a:cs typeface="Arial"/>
                </a:rPr>
                <a:t>M</a:t>
              </a:r>
            </a:p>
          </p:txBody>
        </p:sp>
        <p:sp>
          <p:nvSpPr>
            <p:cNvPr id="30778" name="Line 29"/>
            <p:cNvSpPr>
              <a:spLocks noChangeShapeType="1"/>
            </p:cNvSpPr>
            <p:nvPr/>
          </p:nvSpPr>
          <p:spPr bwMode="auto">
            <a:xfrm flipH="1">
              <a:off x="3465" y="2801"/>
              <a:ext cx="74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30779" name="Oval 22"/>
            <p:cNvSpPr>
              <a:spLocks noChangeAspect="1" noChangeArrowheads="1"/>
            </p:cNvSpPr>
            <p:nvPr/>
          </p:nvSpPr>
          <p:spPr bwMode="auto">
            <a:xfrm>
              <a:off x="4166" y="2759"/>
              <a:ext cx="81" cy="80"/>
            </a:xfrm>
            <a:prstGeom prst="ellipse">
              <a:avLst/>
            </a:prstGeom>
            <a:solidFill>
              <a:srgbClr val="000000"/>
            </a:solidFill>
            <a:ln w="9525">
              <a:noFill/>
              <a:prstDash val="dash"/>
              <a:round/>
              <a:headEnd/>
              <a:tailEnd/>
            </a:ln>
          </p:spPr>
          <p:txBody>
            <a:bodyPr wrap="none" anchor="ctr"/>
            <a:lstStyle/>
            <a:p>
              <a:endParaRPr lang="en-US" b="1">
                <a:latin typeface="Arial"/>
                <a:cs typeface="Arial"/>
              </a:endParaRPr>
            </a:p>
          </p:txBody>
        </p:sp>
      </p:grpSp>
      <p:sp>
        <p:nvSpPr>
          <p:cNvPr id="30736" name="Text Box 30"/>
          <p:cNvSpPr txBox="1">
            <a:spLocks noChangeArrowheads="1"/>
          </p:cNvSpPr>
          <p:nvPr/>
        </p:nvSpPr>
        <p:spPr bwMode="auto">
          <a:xfrm>
            <a:off x="5746750" y="2381250"/>
            <a:ext cx="2265363" cy="457200"/>
          </a:xfrm>
          <a:prstGeom prst="rect">
            <a:avLst/>
          </a:prstGeom>
          <a:noFill/>
          <a:ln w="9525">
            <a:noFill/>
            <a:miter lim="800000"/>
            <a:headEnd/>
            <a:tailEnd/>
          </a:ln>
        </p:spPr>
        <p:txBody>
          <a:bodyPr>
            <a:spAutoFit/>
          </a:bodyPr>
          <a:lstStyle/>
          <a:p>
            <a:pPr algn="ctr">
              <a:spcBef>
                <a:spcPct val="50000"/>
              </a:spcBef>
            </a:pPr>
            <a:r>
              <a:rPr lang="en-US" sz="2400" u="sng">
                <a:latin typeface="Arial"/>
                <a:cs typeface="Arial"/>
              </a:rPr>
              <a:t>Male workers</a:t>
            </a:r>
          </a:p>
        </p:txBody>
      </p:sp>
      <p:grpSp>
        <p:nvGrpSpPr>
          <p:cNvPr id="9" name="Group 31"/>
          <p:cNvGrpSpPr>
            <a:grpSpLocks/>
          </p:cNvGrpSpPr>
          <p:nvPr/>
        </p:nvGrpSpPr>
        <p:grpSpPr bwMode="auto">
          <a:xfrm>
            <a:off x="827088" y="2589213"/>
            <a:ext cx="3419475" cy="3749675"/>
            <a:chOff x="3225" y="1171"/>
            <a:chExt cx="2154" cy="2362"/>
          </a:xfrm>
        </p:grpSpPr>
        <p:grpSp>
          <p:nvGrpSpPr>
            <p:cNvPr id="10" name="Group 32"/>
            <p:cNvGrpSpPr>
              <a:grpSpLocks/>
            </p:cNvGrpSpPr>
            <p:nvPr/>
          </p:nvGrpSpPr>
          <p:grpSpPr bwMode="auto">
            <a:xfrm>
              <a:off x="3434" y="1447"/>
              <a:ext cx="1627" cy="1938"/>
              <a:chOff x="1098" y="1361"/>
              <a:chExt cx="2116" cy="2027"/>
            </a:xfrm>
          </p:grpSpPr>
          <p:sp>
            <p:nvSpPr>
              <p:cNvPr id="30775" name="Line 33"/>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30776" name="Line 34"/>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30773" name="Text Box 35"/>
            <p:cNvSpPr txBox="1">
              <a:spLocks noChangeArrowheads="1"/>
            </p:cNvSpPr>
            <p:nvPr/>
          </p:nvSpPr>
          <p:spPr bwMode="auto">
            <a:xfrm>
              <a:off x="3225" y="1171"/>
              <a:ext cx="443"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W</a:t>
              </a:r>
              <a:r>
                <a:rPr lang="en-US" sz="2400" baseline="-25000">
                  <a:latin typeface="Arial"/>
                  <a:cs typeface="Arial"/>
                </a:rPr>
                <a:t>F</a:t>
              </a:r>
            </a:p>
          </p:txBody>
        </p:sp>
        <p:sp>
          <p:nvSpPr>
            <p:cNvPr id="30774" name="Text Box 36"/>
            <p:cNvSpPr txBox="1">
              <a:spLocks noChangeArrowheads="1"/>
            </p:cNvSpPr>
            <p:nvPr/>
          </p:nvSpPr>
          <p:spPr bwMode="auto">
            <a:xfrm>
              <a:off x="5005" y="3245"/>
              <a:ext cx="374"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L</a:t>
              </a:r>
              <a:r>
                <a:rPr lang="en-US" sz="2400" baseline="-25000">
                  <a:latin typeface="Arial"/>
                  <a:cs typeface="Arial"/>
                </a:rPr>
                <a:t>F</a:t>
              </a:r>
            </a:p>
          </p:txBody>
        </p:sp>
      </p:grpSp>
      <p:grpSp>
        <p:nvGrpSpPr>
          <p:cNvPr id="11" name="Group 37"/>
          <p:cNvGrpSpPr>
            <a:grpSpLocks/>
          </p:cNvGrpSpPr>
          <p:nvPr/>
        </p:nvGrpSpPr>
        <p:grpSpPr bwMode="auto">
          <a:xfrm>
            <a:off x="1546225" y="3843338"/>
            <a:ext cx="2046288" cy="1892300"/>
            <a:chOff x="3678" y="1961"/>
            <a:chExt cx="1289" cy="1192"/>
          </a:xfrm>
        </p:grpSpPr>
        <p:sp>
          <p:nvSpPr>
            <p:cNvPr id="30770" name="Line 38"/>
            <p:cNvSpPr>
              <a:spLocks noChangeShapeType="1"/>
            </p:cNvSpPr>
            <p:nvPr/>
          </p:nvSpPr>
          <p:spPr bwMode="auto">
            <a:xfrm>
              <a:off x="3678" y="1961"/>
              <a:ext cx="991" cy="973"/>
            </a:xfrm>
            <a:prstGeom prst="line">
              <a:avLst/>
            </a:prstGeom>
            <a:noFill/>
            <a:ln w="38100">
              <a:solidFill>
                <a:srgbClr val="003399"/>
              </a:solidFill>
              <a:round/>
              <a:headEnd/>
              <a:tailEnd/>
            </a:ln>
          </p:spPr>
          <p:txBody>
            <a:bodyPr/>
            <a:lstStyle/>
            <a:p>
              <a:endParaRPr lang="en-US">
                <a:latin typeface="Arial"/>
                <a:cs typeface="Arial"/>
              </a:endParaRPr>
            </a:p>
          </p:txBody>
        </p:sp>
        <p:sp>
          <p:nvSpPr>
            <p:cNvPr id="30771" name="Text Box 39"/>
            <p:cNvSpPr txBox="1">
              <a:spLocks noChangeArrowheads="1"/>
            </p:cNvSpPr>
            <p:nvPr/>
          </p:nvSpPr>
          <p:spPr bwMode="auto">
            <a:xfrm>
              <a:off x="4624" y="2865"/>
              <a:ext cx="343" cy="288"/>
            </a:xfrm>
            <a:prstGeom prst="rect">
              <a:avLst/>
            </a:prstGeom>
            <a:noFill/>
            <a:ln w="9525">
              <a:noFill/>
              <a:miter lim="800000"/>
              <a:headEnd/>
              <a:tailEnd/>
            </a:ln>
          </p:spPr>
          <p:txBody>
            <a:bodyPr>
              <a:spAutoFit/>
            </a:bodyPr>
            <a:lstStyle/>
            <a:p>
              <a:pPr>
                <a:spcBef>
                  <a:spcPct val="50000"/>
                </a:spcBef>
              </a:pPr>
              <a:r>
                <a:rPr lang="en-US" sz="2400" i="1">
                  <a:latin typeface="Arial"/>
                  <a:cs typeface="Arial"/>
                </a:rPr>
                <a:t>D</a:t>
              </a:r>
              <a:r>
                <a:rPr lang="en-US" sz="2400" baseline="-25000">
                  <a:latin typeface="Arial"/>
                  <a:cs typeface="Arial"/>
                </a:rPr>
                <a:t>F</a:t>
              </a:r>
            </a:p>
          </p:txBody>
        </p:sp>
      </p:grpSp>
      <p:grpSp>
        <p:nvGrpSpPr>
          <p:cNvPr id="12" name="Group 41"/>
          <p:cNvGrpSpPr>
            <a:grpSpLocks/>
          </p:cNvGrpSpPr>
          <p:nvPr/>
        </p:nvGrpSpPr>
        <p:grpSpPr bwMode="auto">
          <a:xfrm>
            <a:off x="2093913" y="3001963"/>
            <a:ext cx="588962" cy="3092450"/>
            <a:chOff x="4023" y="1431"/>
            <a:chExt cx="371" cy="1948"/>
          </a:xfrm>
        </p:grpSpPr>
        <p:sp>
          <p:nvSpPr>
            <p:cNvPr id="30768" name="Text Box 42"/>
            <p:cNvSpPr txBox="1">
              <a:spLocks noChangeArrowheads="1"/>
            </p:cNvSpPr>
            <p:nvPr/>
          </p:nvSpPr>
          <p:spPr bwMode="auto">
            <a:xfrm>
              <a:off x="4023" y="1431"/>
              <a:ext cx="371" cy="288"/>
            </a:xfrm>
            <a:prstGeom prst="rect">
              <a:avLst/>
            </a:prstGeom>
            <a:noFill/>
            <a:ln w="9525">
              <a:noFill/>
              <a:miter lim="800000"/>
              <a:headEnd/>
              <a:tailEnd/>
            </a:ln>
          </p:spPr>
          <p:txBody>
            <a:bodyPr>
              <a:spAutoFit/>
            </a:bodyPr>
            <a:lstStyle/>
            <a:p>
              <a:pPr>
                <a:spcBef>
                  <a:spcPct val="50000"/>
                </a:spcBef>
              </a:pPr>
              <a:r>
                <a:rPr lang="en-US" sz="2400" i="1">
                  <a:latin typeface="Arial"/>
                  <a:cs typeface="Arial"/>
                </a:rPr>
                <a:t>S</a:t>
              </a:r>
              <a:r>
                <a:rPr lang="en-US" sz="2400" baseline="-25000">
                  <a:latin typeface="Arial"/>
                  <a:cs typeface="Arial"/>
                </a:rPr>
                <a:t>F</a:t>
              </a:r>
            </a:p>
          </p:txBody>
        </p:sp>
        <p:sp>
          <p:nvSpPr>
            <p:cNvPr id="30769" name="Line 43"/>
            <p:cNvSpPr>
              <a:spLocks noChangeShapeType="1"/>
            </p:cNvSpPr>
            <p:nvPr/>
          </p:nvSpPr>
          <p:spPr bwMode="auto">
            <a:xfrm flipV="1">
              <a:off x="4180" y="1728"/>
              <a:ext cx="0" cy="1651"/>
            </a:xfrm>
            <a:prstGeom prst="line">
              <a:avLst/>
            </a:prstGeom>
            <a:noFill/>
            <a:ln w="38100">
              <a:solidFill>
                <a:srgbClr val="003399"/>
              </a:solidFill>
              <a:round/>
              <a:headEnd/>
              <a:tailEnd/>
            </a:ln>
          </p:spPr>
          <p:txBody>
            <a:bodyPr/>
            <a:lstStyle/>
            <a:p>
              <a:endParaRPr lang="en-US">
                <a:latin typeface="Arial"/>
                <a:cs typeface="Arial"/>
              </a:endParaRPr>
            </a:p>
          </p:txBody>
        </p:sp>
      </p:grpSp>
      <p:grpSp>
        <p:nvGrpSpPr>
          <p:cNvPr id="13" name="Group 49"/>
          <p:cNvGrpSpPr>
            <a:grpSpLocks/>
          </p:cNvGrpSpPr>
          <p:nvPr/>
        </p:nvGrpSpPr>
        <p:grpSpPr bwMode="auto">
          <a:xfrm>
            <a:off x="623888" y="4448181"/>
            <a:ext cx="1781175" cy="369888"/>
            <a:chOff x="442" y="2683"/>
            <a:chExt cx="1122" cy="233"/>
          </a:xfrm>
        </p:grpSpPr>
        <p:sp>
          <p:nvSpPr>
            <p:cNvPr id="30765" name="Text Box 40"/>
            <p:cNvSpPr txBox="1">
              <a:spLocks noChangeArrowheads="1"/>
            </p:cNvSpPr>
            <p:nvPr/>
          </p:nvSpPr>
          <p:spPr bwMode="auto">
            <a:xfrm>
              <a:off x="442" y="2683"/>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W</a:t>
              </a:r>
              <a:r>
                <a:rPr lang="en-US" sz="2400" baseline="-25000">
                  <a:latin typeface="Arial"/>
                  <a:cs typeface="Arial"/>
                </a:rPr>
                <a:t>F</a:t>
              </a:r>
            </a:p>
          </p:txBody>
        </p:sp>
        <p:sp>
          <p:nvSpPr>
            <p:cNvPr id="30766" name="Line 44"/>
            <p:cNvSpPr>
              <a:spLocks noChangeShapeType="1"/>
            </p:cNvSpPr>
            <p:nvPr/>
          </p:nvSpPr>
          <p:spPr bwMode="auto">
            <a:xfrm flipH="1">
              <a:off x="782" y="2799"/>
              <a:ext cx="74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30767" name="Oval 45"/>
            <p:cNvSpPr>
              <a:spLocks noChangeAspect="1" noChangeArrowheads="1"/>
            </p:cNvSpPr>
            <p:nvPr/>
          </p:nvSpPr>
          <p:spPr bwMode="auto">
            <a:xfrm>
              <a:off x="1483" y="2757"/>
              <a:ext cx="81" cy="80"/>
            </a:xfrm>
            <a:prstGeom prst="ellipse">
              <a:avLst/>
            </a:prstGeom>
            <a:solidFill>
              <a:srgbClr val="000000"/>
            </a:solidFill>
            <a:ln w="9525">
              <a:noFill/>
              <a:prstDash val="dash"/>
              <a:round/>
              <a:headEnd/>
              <a:tailEnd/>
            </a:ln>
          </p:spPr>
          <p:txBody>
            <a:bodyPr wrap="none" anchor="ctr"/>
            <a:lstStyle/>
            <a:p>
              <a:endParaRPr lang="en-US" b="1">
                <a:latin typeface="Arial"/>
                <a:cs typeface="Arial"/>
              </a:endParaRPr>
            </a:p>
          </p:txBody>
        </p:sp>
      </p:grpSp>
      <p:sp>
        <p:nvSpPr>
          <p:cNvPr id="30741" name="Text Box 46"/>
          <p:cNvSpPr txBox="1">
            <a:spLocks noChangeArrowheads="1"/>
          </p:cNvSpPr>
          <p:nvPr/>
        </p:nvSpPr>
        <p:spPr bwMode="auto">
          <a:xfrm>
            <a:off x="1531938" y="2378075"/>
            <a:ext cx="2386012" cy="457200"/>
          </a:xfrm>
          <a:prstGeom prst="rect">
            <a:avLst/>
          </a:prstGeom>
          <a:noFill/>
          <a:ln w="9525">
            <a:noFill/>
            <a:miter lim="800000"/>
            <a:headEnd/>
            <a:tailEnd/>
          </a:ln>
        </p:spPr>
        <p:txBody>
          <a:bodyPr>
            <a:spAutoFit/>
          </a:bodyPr>
          <a:lstStyle/>
          <a:p>
            <a:pPr algn="ctr">
              <a:spcBef>
                <a:spcPct val="50000"/>
              </a:spcBef>
            </a:pPr>
            <a:r>
              <a:rPr lang="en-US" sz="2400" u="sng">
                <a:latin typeface="Arial"/>
                <a:cs typeface="Arial"/>
              </a:rPr>
              <a:t>Female workers</a:t>
            </a:r>
          </a:p>
        </p:txBody>
      </p:sp>
      <p:sp>
        <p:nvSpPr>
          <p:cNvPr id="30742" name="Line 50"/>
          <p:cNvSpPr>
            <a:spLocks noChangeShapeType="1"/>
          </p:cNvSpPr>
          <p:nvPr/>
        </p:nvSpPr>
        <p:spPr bwMode="auto">
          <a:xfrm>
            <a:off x="249238" y="2266950"/>
            <a:ext cx="8597900" cy="0"/>
          </a:xfrm>
          <a:prstGeom prst="line">
            <a:avLst/>
          </a:prstGeom>
          <a:noFill/>
          <a:ln w="9525">
            <a:solidFill>
              <a:schemeClr val="tx1"/>
            </a:solidFill>
            <a:round/>
            <a:headEnd/>
            <a:tailEnd/>
          </a:ln>
        </p:spPr>
        <p:txBody>
          <a:bodyPr/>
          <a:lstStyle/>
          <a:p>
            <a:endParaRPr lang="en-US">
              <a:latin typeface="Arial"/>
              <a:cs typeface="Arial"/>
            </a:endParaRPr>
          </a:p>
        </p:txBody>
      </p:sp>
      <p:grpSp>
        <p:nvGrpSpPr>
          <p:cNvPr id="14" name="Group 52"/>
          <p:cNvGrpSpPr>
            <a:grpSpLocks/>
          </p:cNvGrpSpPr>
          <p:nvPr/>
        </p:nvGrpSpPr>
        <p:grpSpPr bwMode="auto">
          <a:xfrm>
            <a:off x="1243013" y="4117975"/>
            <a:ext cx="2046287" cy="1892300"/>
            <a:chOff x="3678" y="1961"/>
            <a:chExt cx="1289" cy="1192"/>
          </a:xfrm>
        </p:grpSpPr>
        <p:sp>
          <p:nvSpPr>
            <p:cNvPr id="30763" name="Line 53"/>
            <p:cNvSpPr>
              <a:spLocks noChangeShapeType="1"/>
            </p:cNvSpPr>
            <p:nvPr/>
          </p:nvSpPr>
          <p:spPr bwMode="auto">
            <a:xfrm>
              <a:off x="3678" y="1961"/>
              <a:ext cx="991" cy="973"/>
            </a:xfrm>
            <a:prstGeom prst="line">
              <a:avLst/>
            </a:prstGeom>
            <a:noFill/>
            <a:ln w="38100">
              <a:solidFill>
                <a:srgbClr val="CC0000"/>
              </a:solidFill>
              <a:round/>
              <a:headEnd/>
              <a:tailEnd/>
            </a:ln>
          </p:spPr>
          <p:txBody>
            <a:bodyPr/>
            <a:lstStyle/>
            <a:p>
              <a:endParaRPr lang="en-US">
                <a:latin typeface="Arial"/>
                <a:cs typeface="Arial"/>
              </a:endParaRPr>
            </a:p>
          </p:txBody>
        </p:sp>
        <p:sp>
          <p:nvSpPr>
            <p:cNvPr id="30764" name="Text Box 54"/>
            <p:cNvSpPr txBox="1">
              <a:spLocks noChangeArrowheads="1"/>
            </p:cNvSpPr>
            <p:nvPr/>
          </p:nvSpPr>
          <p:spPr bwMode="auto">
            <a:xfrm>
              <a:off x="4624" y="2865"/>
              <a:ext cx="343" cy="288"/>
            </a:xfrm>
            <a:prstGeom prst="rect">
              <a:avLst/>
            </a:prstGeom>
            <a:noFill/>
            <a:ln w="9525">
              <a:noFill/>
              <a:miter lim="800000"/>
              <a:headEnd/>
              <a:tailEnd/>
            </a:ln>
          </p:spPr>
          <p:txBody>
            <a:bodyPr>
              <a:spAutoFit/>
            </a:bodyPr>
            <a:lstStyle/>
            <a:p>
              <a:pPr>
                <a:spcBef>
                  <a:spcPct val="50000"/>
                </a:spcBef>
              </a:pPr>
              <a:r>
                <a:rPr lang="en-US" sz="2400" i="1">
                  <a:latin typeface="Arial"/>
                  <a:cs typeface="Arial"/>
                </a:rPr>
                <a:t>D</a:t>
              </a:r>
              <a:r>
                <a:rPr lang="en-US" sz="2400" baseline="-25000">
                  <a:latin typeface="Arial"/>
                  <a:cs typeface="Arial"/>
                </a:rPr>
                <a:t>F</a:t>
              </a:r>
            </a:p>
          </p:txBody>
        </p:sp>
      </p:grpSp>
      <p:grpSp>
        <p:nvGrpSpPr>
          <p:cNvPr id="15" name="Group 55"/>
          <p:cNvGrpSpPr>
            <a:grpSpLocks/>
          </p:cNvGrpSpPr>
          <p:nvPr/>
        </p:nvGrpSpPr>
        <p:grpSpPr bwMode="auto">
          <a:xfrm>
            <a:off x="6202363" y="3643313"/>
            <a:ext cx="2176462" cy="1892300"/>
            <a:chOff x="3706" y="2304"/>
            <a:chExt cx="1371" cy="1192"/>
          </a:xfrm>
        </p:grpSpPr>
        <p:sp>
          <p:nvSpPr>
            <p:cNvPr id="30761" name="Line 56"/>
            <p:cNvSpPr>
              <a:spLocks noChangeShapeType="1"/>
            </p:cNvSpPr>
            <p:nvPr/>
          </p:nvSpPr>
          <p:spPr bwMode="auto">
            <a:xfrm>
              <a:off x="3706" y="2304"/>
              <a:ext cx="991" cy="973"/>
            </a:xfrm>
            <a:prstGeom prst="line">
              <a:avLst/>
            </a:prstGeom>
            <a:noFill/>
            <a:ln w="38100">
              <a:solidFill>
                <a:srgbClr val="CC0000"/>
              </a:solidFill>
              <a:round/>
              <a:headEnd/>
              <a:tailEnd/>
            </a:ln>
          </p:spPr>
          <p:txBody>
            <a:bodyPr/>
            <a:lstStyle/>
            <a:p>
              <a:endParaRPr lang="en-US">
                <a:latin typeface="Arial"/>
                <a:cs typeface="Arial"/>
              </a:endParaRPr>
            </a:p>
          </p:txBody>
        </p:sp>
        <p:sp>
          <p:nvSpPr>
            <p:cNvPr id="30762" name="Text Box 57"/>
            <p:cNvSpPr txBox="1">
              <a:spLocks noChangeArrowheads="1"/>
            </p:cNvSpPr>
            <p:nvPr/>
          </p:nvSpPr>
          <p:spPr bwMode="auto">
            <a:xfrm>
              <a:off x="4652" y="3208"/>
              <a:ext cx="425" cy="288"/>
            </a:xfrm>
            <a:prstGeom prst="rect">
              <a:avLst/>
            </a:prstGeom>
            <a:noFill/>
            <a:ln w="9525">
              <a:noFill/>
              <a:miter lim="800000"/>
              <a:headEnd/>
              <a:tailEnd/>
            </a:ln>
          </p:spPr>
          <p:txBody>
            <a:bodyPr>
              <a:spAutoFit/>
            </a:bodyPr>
            <a:lstStyle/>
            <a:p>
              <a:pPr>
                <a:spcBef>
                  <a:spcPct val="50000"/>
                </a:spcBef>
              </a:pPr>
              <a:r>
                <a:rPr lang="en-US" sz="2400" i="1">
                  <a:latin typeface="Arial"/>
                  <a:cs typeface="Arial"/>
                </a:rPr>
                <a:t>D</a:t>
              </a:r>
              <a:r>
                <a:rPr lang="en-US" sz="2400" baseline="-25000">
                  <a:latin typeface="Arial"/>
                  <a:cs typeface="Arial"/>
                </a:rPr>
                <a:t>M</a:t>
              </a:r>
            </a:p>
          </p:txBody>
        </p:sp>
      </p:grpSp>
      <p:grpSp>
        <p:nvGrpSpPr>
          <p:cNvPr id="16" name="Group 58"/>
          <p:cNvGrpSpPr>
            <a:grpSpLocks/>
          </p:cNvGrpSpPr>
          <p:nvPr/>
        </p:nvGrpSpPr>
        <p:grpSpPr bwMode="auto">
          <a:xfrm>
            <a:off x="620713" y="5000631"/>
            <a:ext cx="1781175" cy="369888"/>
            <a:chOff x="442" y="2683"/>
            <a:chExt cx="1122" cy="233"/>
          </a:xfrm>
        </p:grpSpPr>
        <p:sp>
          <p:nvSpPr>
            <p:cNvPr id="30758" name="Text Box 59"/>
            <p:cNvSpPr txBox="1">
              <a:spLocks noChangeArrowheads="1"/>
            </p:cNvSpPr>
            <p:nvPr/>
          </p:nvSpPr>
          <p:spPr bwMode="auto">
            <a:xfrm>
              <a:off x="442" y="2683"/>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solidFill>
                    <a:srgbClr val="CC0000"/>
                  </a:solidFill>
                  <a:latin typeface="Arial"/>
                  <a:cs typeface="Arial"/>
                </a:rPr>
                <a:t>W</a:t>
              </a:r>
              <a:r>
                <a:rPr lang="en-US" sz="2400" baseline="-25000">
                  <a:solidFill>
                    <a:srgbClr val="CC0000"/>
                  </a:solidFill>
                  <a:latin typeface="Arial"/>
                  <a:cs typeface="Arial"/>
                </a:rPr>
                <a:t>F</a:t>
              </a:r>
            </a:p>
          </p:txBody>
        </p:sp>
        <p:sp>
          <p:nvSpPr>
            <p:cNvPr id="30759" name="Line 60"/>
            <p:cNvSpPr>
              <a:spLocks noChangeShapeType="1"/>
            </p:cNvSpPr>
            <p:nvPr/>
          </p:nvSpPr>
          <p:spPr bwMode="auto">
            <a:xfrm flipH="1">
              <a:off x="782" y="2799"/>
              <a:ext cx="74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30760" name="Oval 61"/>
            <p:cNvSpPr>
              <a:spLocks noChangeAspect="1" noChangeArrowheads="1"/>
            </p:cNvSpPr>
            <p:nvPr/>
          </p:nvSpPr>
          <p:spPr bwMode="auto">
            <a:xfrm>
              <a:off x="1483" y="2757"/>
              <a:ext cx="81" cy="80"/>
            </a:xfrm>
            <a:prstGeom prst="ellipse">
              <a:avLst/>
            </a:prstGeom>
            <a:solidFill>
              <a:srgbClr val="000000"/>
            </a:solidFill>
            <a:ln w="9525">
              <a:noFill/>
              <a:prstDash val="dash"/>
              <a:round/>
              <a:headEnd/>
              <a:tailEnd/>
            </a:ln>
          </p:spPr>
          <p:txBody>
            <a:bodyPr wrap="none" anchor="ctr"/>
            <a:lstStyle/>
            <a:p>
              <a:endParaRPr lang="en-US" b="1">
                <a:latin typeface="Arial"/>
                <a:cs typeface="Arial"/>
              </a:endParaRPr>
            </a:p>
          </p:txBody>
        </p:sp>
      </p:grpSp>
      <p:grpSp>
        <p:nvGrpSpPr>
          <p:cNvPr id="17" name="Group 62"/>
          <p:cNvGrpSpPr>
            <a:grpSpLocks/>
          </p:cNvGrpSpPr>
          <p:nvPr/>
        </p:nvGrpSpPr>
        <p:grpSpPr bwMode="auto">
          <a:xfrm>
            <a:off x="4935538" y="3903669"/>
            <a:ext cx="1781175" cy="369888"/>
            <a:chOff x="3125" y="2685"/>
            <a:chExt cx="1122" cy="233"/>
          </a:xfrm>
        </p:grpSpPr>
        <p:sp>
          <p:nvSpPr>
            <p:cNvPr id="30755" name="Text Box 63"/>
            <p:cNvSpPr txBox="1">
              <a:spLocks noChangeArrowheads="1"/>
            </p:cNvSpPr>
            <p:nvPr/>
          </p:nvSpPr>
          <p:spPr bwMode="auto">
            <a:xfrm>
              <a:off x="3125" y="2685"/>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solidFill>
                    <a:srgbClr val="CC0000"/>
                  </a:solidFill>
                  <a:latin typeface="Arial"/>
                  <a:cs typeface="Arial"/>
                </a:rPr>
                <a:t>W</a:t>
              </a:r>
              <a:r>
                <a:rPr lang="en-US" sz="2400" baseline="-25000">
                  <a:solidFill>
                    <a:srgbClr val="CC0000"/>
                  </a:solidFill>
                  <a:latin typeface="Arial"/>
                  <a:cs typeface="Arial"/>
                </a:rPr>
                <a:t>M</a:t>
              </a:r>
            </a:p>
          </p:txBody>
        </p:sp>
        <p:sp>
          <p:nvSpPr>
            <p:cNvPr id="30756" name="Line 64"/>
            <p:cNvSpPr>
              <a:spLocks noChangeShapeType="1"/>
            </p:cNvSpPr>
            <p:nvPr/>
          </p:nvSpPr>
          <p:spPr bwMode="auto">
            <a:xfrm flipH="1">
              <a:off x="3465" y="2801"/>
              <a:ext cx="74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30757" name="Oval 65"/>
            <p:cNvSpPr>
              <a:spLocks noChangeAspect="1" noChangeArrowheads="1"/>
            </p:cNvSpPr>
            <p:nvPr/>
          </p:nvSpPr>
          <p:spPr bwMode="auto">
            <a:xfrm>
              <a:off x="4166" y="2759"/>
              <a:ext cx="81" cy="80"/>
            </a:xfrm>
            <a:prstGeom prst="ellipse">
              <a:avLst/>
            </a:prstGeom>
            <a:solidFill>
              <a:srgbClr val="000000"/>
            </a:solidFill>
            <a:ln w="9525">
              <a:noFill/>
              <a:prstDash val="dash"/>
              <a:round/>
              <a:headEnd/>
              <a:tailEnd/>
            </a:ln>
          </p:spPr>
          <p:txBody>
            <a:bodyPr wrap="none" anchor="ctr"/>
            <a:lstStyle/>
            <a:p>
              <a:endParaRPr lang="en-US" b="1">
                <a:latin typeface="Arial"/>
                <a:cs typeface="Arial"/>
              </a:endParaRPr>
            </a:p>
          </p:txBody>
        </p:sp>
      </p:grpSp>
      <p:sp>
        <p:nvSpPr>
          <p:cNvPr id="154690" name="Line 66"/>
          <p:cNvSpPr>
            <a:spLocks noChangeShapeType="1"/>
          </p:cNvSpPr>
          <p:nvPr/>
        </p:nvSpPr>
        <p:spPr bwMode="auto">
          <a:xfrm>
            <a:off x="6981825" y="4876800"/>
            <a:ext cx="404813" cy="0"/>
          </a:xfrm>
          <a:prstGeom prst="line">
            <a:avLst/>
          </a:prstGeom>
          <a:noFill/>
          <a:ln w="38100">
            <a:solidFill>
              <a:schemeClr val="tx1"/>
            </a:solidFill>
            <a:round/>
            <a:headEnd/>
            <a:tailEnd type="triangle" w="lg" len="med"/>
          </a:ln>
        </p:spPr>
        <p:txBody>
          <a:bodyPr/>
          <a:lstStyle/>
          <a:p>
            <a:endParaRPr lang="en-US">
              <a:latin typeface="Arial"/>
              <a:cs typeface="Arial"/>
            </a:endParaRPr>
          </a:p>
        </p:txBody>
      </p:sp>
      <p:sp>
        <p:nvSpPr>
          <p:cNvPr id="154691" name="Line 67"/>
          <p:cNvSpPr>
            <a:spLocks noChangeShapeType="1"/>
          </p:cNvSpPr>
          <p:nvPr/>
        </p:nvSpPr>
        <p:spPr bwMode="auto">
          <a:xfrm rot="-5400000">
            <a:off x="5320506" y="4366419"/>
            <a:ext cx="528638" cy="0"/>
          </a:xfrm>
          <a:prstGeom prst="line">
            <a:avLst/>
          </a:prstGeom>
          <a:noFill/>
          <a:ln w="38100">
            <a:solidFill>
              <a:schemeClr val="tx1"/>
            </a:solidFill>
            <a:round/>
            <a:headEnd/>
            <a:tailEnd type="triangle" w="lg" len="med"/>
          </a:ln>
        </p:spPr>
        <p:txBody>
          <a:bodyPr/>
          <a:lstStyle/>
          <a:p>
            <a:endParaRPr lang="en-US">
              <a:latin typeface="Arial"/>
              <a:cs typeface="Arial"/>
            </a:endParaRPr>
          </a:p>
        </p:txBody>
      </p:sp>
      <p:sp>
        <p:nvSpPr>
          <p:cNvPr id="154692" name="Line 68"/>
          <p:cNvSpPr>
            <a:spLocks noChangeShapeType="1"/>
          </p:cNvSpPr>
          <p:nvPr/>
        </p:nvSpPr>
        <p:spPr bwMode="auto">
          <a:xfrm rot="5400000">
            <a:off x="1005681" y="4914107"/>
            <a:ext cx="528637" cy="0"/>
          </a:xfrm>
          <a:prstGeom prst="line">
            <a:avLst/>
          </a:prstGeom>
          <a:noFill/>
          <a:ln w="38100">
            <a:solidFill>
              <a:schemeClr val="tx1"/>
            </a:solidFill>
            <a:round/>
            <a:headEnd/>
            <a:tailEnd type="triangle" w="lg" len="med"/>
          </a:ln>
        </p:spPr>
        <p:txBody>
          <a:bodyPr/>
          <a:lstStyle/>
          <a:p>
            <a:endParaRPr lang="en-US">
              <a:latin typeface="Arial"/>
              <a:cs typeface="Arial"/>
            </a:endParaRPr>
          </a:p>
        </p:txBody>
      </p:sp>
      <p:sp>
        <p:nvSpPr>
          <p:cNvPr id="154693" name="Line 69"/>
          <p:cNvSpPr>
            <a:spLocks noChangeShapeType="1"/>
          </p:cNvSpPr>
          <p:nvPr/>
        </p:nvSpPr>
        <p:spPr bwMode="auto">
          <a:xfrm rot="10800000">
            <a:off x="1490663" y="4267200"/>
            <a:ext cx="404812" cy="0"/>
          </a:xfrm>
          <a:prstGeom prst="line">
            <a:avLst/>
          </a:prstGeom>
          <a:noFill/>
          <a:ln w="38100">
            <a:solidFill>
              <a:schemeClr val="tx1"/>
            </a:solidFill>
            <a:round/>
            <a:headEnd/>
            <a:tailEnd type="triangle" w="lg" len="med"/>
          </a:ln>
        </p:spPr>
        <p:txBody>
          <a:bodyPr/>
          <a:lstStyle/>
          <a:p>
            <a:endParaRPr lang="en-US">
              <a:latin typeface="Arial"/>
              <a:cs typeface="Arial"/>
            </a:endParaRPr>
          </a:p>
        </p:txBody>
      </p:sp>
      <p:sp>
        <p:nvSpPr>
          <p:cNvPr id="154704" name="Line 80"/>
          <p:cNvSpPr>
            <a:spLocks noChangeShapeType="1"/>
          </p:cNvSpPr>
          <p:nvPr/>
        </p:nvSpPr>
        <p:spPr bwMode="auto">
          <a:xfrm rot="10800000">
            <a:off x="6967538" y="4884738"/>
            <a:ext cx="404812" cy="0"/>
          </a:xfrm>
          <a:prstGeom prst="line">
            <a:avLst/>
          </a:prstGeom>
          <a:noFill/>
          <a:ln w="38100">
            <a:solidFill>
              <a:schemeClr val="tx1"/>
            </a:solidFill>
            <a:round/>
            <a:headEnd/>
            <a:tailEnd type="triangle" w="lg" len="med"/>
          </a:ln>
        </p:spPr>
        <p:txBody>
          <a:bodyPr/>
          <a:lstStyle/>
          <a:p>
            <a:endParaRPr lang="en-US">
              <a:latin typeface="Arial"/>
              <a:cs typeface="Arial"/>
            </a:endParaRPr>
          </a:p>
        </p:txBody>
      </p:sp>
      <p:sp>
        <p:nvSpPr>
          <p:cNvPr id="154705" name="Line 81"/>
          <p:cNvSpPr>
            <a:spLocks noChangeShapeType="1"/>
          </p:cNvSpPr>
          <p:nvPr/>
        </p:nvSpPr>
        <p:spPr bwMode="auto">
          <a:xfrm>
            <a:off x="1476375" y="4275138"/>
            <a:ext cx="404813" cy="0"/>
          </a:xfrm>
          <a:prstGeom prst="line">
            <a:avLst/>
          </a:prstGeom>
          <a:noFill/>
          <a:ln w="38100">
            <a:solidFill>
              <a:schemeClr val="tx1"/>
            </a:solidFill>
            <a:round/>
            <a:headEnd/>
            <a:tailEnd type="triangle" w="lg" len="med"/>
          </a:ln>
        </p:spPr>
        <p:txBody>
          <a:bodyPr/>
          <a:lstStyle/>
          <a:p>
            <a:endParaRPr lang="en-US">
              <a:latin typeface="Arial"/>
              <a:cs typeface="Arial"/>
            </a:endParaRPr>
          </a:p>
        </p:txBody>
      </p:sp>
      <p:sp>
        <p:nvSpPr>
          <p:cNvPr id="154706" name="Line 82"/>
          <p:cNvSpPr>
            <a:spLocks noChangeShapeType="1"/>
          </p:cNvSpPr>
          <p:nvPr/>
        </p:nvSpPr>
        <p:spPr bwMode="auto">
          <a:xfrm rot="5400000">
            <a:off x="5320506" y="4360069"/>
            <a:ext cx="528638" cy="0"/>
          </a:xfrm>
          <a:prstGeom prst="line">
            <a:avLst/>
          </a:prstGeom>
          <a:noFill/>
          <a:ln w="38100">
            <a:solidFill>
              <a:schemeClr val="tx1"/>
            </a:solidFill>
            <a:round/>
            <a:headEnd/>
            <a:tailEnd type="triangle" w="lg" len="med"/>
          </a:ln>
        </p:spPr>
        <p:txBody>
          <a:bodyPr/>
          <a:lstStyle/>
          <a:p>
            <a:endParaRPr lang="en-US">
              <a:latin typeface="Arial"/>
              <a:cs typeface="Arial"/>
            </a:endParaRPr>
          </a:p>
        </p:txBody>
      </p:sp>
      <p:sp>
        <p:nvSpPr>
          <p:cNvPr id="154707" name="Line 83"/>
          <p:cNvSpPr>
            <a:spLocks noChangeShapeType="1"/>
          </p:cNvSpPr>
          <p:nvPr/>
        </p:nvSpPr>
        <p:spPr bwMode="auto">
          <a:xfrm rot="-5400000">
            <a:off x="1005681" y="4907757"/>
            <a:ext cx="528637" cy="0"/>
          </a:xfrm>
          <a:prstGeom prst="line">
            <a:avLst/>
          </a:prstGeom>
          <a:noFill/>
          <a:ln w="38100">
            <a:solidFill>
              <a:schemeClr val="tx1"/>
            </a:solidFill>
            <a:round/>
            <a:headEnd/>
            <a:tailEnd type="triangle" w="lg" len="med"/>
          </a:ln>
        </p:spPr>
        <p:txBody>
          <a:bodyPr/>
          <a:lstStyle/>
          <a:p>
            <a:endParaRPr lang="en-US">
              <a:latin typeface="Arial"/>
              <a:cs typeface="Arial"/>
            </a:endParaRPr>
          </a:p>
        </p:txBody>
      </p:sp>
      <p:sp>
        <p:nvSpPr>
          <p:cNvPr id="19" name="Footer Placeholder 18"/>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20" name="Slide Number Placeholder 19"/>
          <p:cNvSpPr>
            <a:spLocks noGrp="1"/>
          </p:cNvSpPr>
          <p:nvPr>
            <p:ph type="sldNum" sz="quarter" idx="13"/>
          </p:nvPr>
        </p:nvSpPr>
        <p:spPr/>
        <p:txBody>
          <a:bodyPr/>
          <a:lstStyle/>
          <a:p>
            <a:pPr>
              <a:defRPr/>
            </a:pPr>
            <a:fld id="{2F37425F-5E17-4209-B948-B5CE2119E408}" type="slidenum">
              <a:rPr lang="en-US" smtClean="0"/>
              <a:pPr>
                <a:defRPr/>
              </a:pPr>
              <a:t>34</a:t>
            </a:fld>
            <a:endParaRPr lang="en-US" dirty="0"/>
          </a:p>
        </p:txBody>
      </p:sp>
    </p:spTree>
    <p:extLst>
      <p:ext uri="{BB962C8B-B14F-4D97-AF65-F5344CB8AC3E}">
        <p14:creationId xmlns:p14="http://schemas.microsoft.com/office/powerpoint/2010/main" val="6865956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4675">
                                            <p:bg/>
                                          </p:spTgt>
                                        </p:tgtEl>
                                        <p:attrNameLst>
                                          <p:attrName>style.visibility</p:attrName>
                                        </p:attrNameLst>
                                      </p:cBhvr>
                                      <p:to>
                                        <p:strVal val="visible"/>
                                      </p:to>
                                    </p:set>
                                    <p:animEffect transition="in" filter="wipe(left)">
                                      <p:cBhvr>
                                        <p:cTn id="7" dur="500"/>
                                        <p:tgtEl>
                                          <p:spTgt spid="15467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4675">
                                            <p:txEl>
                                              <p:pRg st="0" end="0"/>
                                            </p:txEl>
                                          </p:spTgt>
                                        </p:tgtEl>
                                        <p:attrNameLst>
                                          <p:attrName>style.visibility</p:attrName>
                                        </p:attrNameLst>
                                      </p:cBhvr>
                                      <p:to>
                                        <p:strVal val="visible"/>
                                      </p:to>
                                    </p:set>
                                    <p:animEffect transition="in" filter="wipe(left)">
                                      <p:cBhvr>
                                        <p:cTn id="12" dur="500"/>
                                        <p:tgtEl>
                                          <p:spTgt spid="1546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54693"/>
                                        </p:tgtEl>
                                        <p:attrNameLst>
                                          <p:attrName>style.visibility</p:attrName>
                                        </p:attrNameLst>
                                      </p:cBhvr>
                                      <p:to>
                                        <p:strVal val="visible"/>
                                      </p:to>
                                    </p:set>
                                    <p:animEffect transition="in" filter="wipe(right)">
                                      <p:cBhvr>
                                        <p:cTn id="17" dur="500"/>
                                        <p:tgtEl>
                                          <p:spTgt spid="154693"/>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54690"/>
                                        </p:tgtEl>
                                        <p:attrNameLst>
                                          <p:attrName>style.visibility</p:attrName>
                                        </p:attrNameLst>
                                      </p:cBhvr>
                                      <p:to>
                                        <p:strVal val="visible"/>
                                      </p:to>
                                    </p:set>
                                    <p:animEffect transition="in" filter="wipe(left)">
                                      <p:cBhvr>
                                        <p:cTn id="20" dur="500"/>
                                        <p:tgtEl>
                                          <p:spTgt spid="154690"/>
                                        </p:tgtEl>
                                      </p:cBhvr>
                                    </p:animEffect>
                                  </p:childTnLst>
                                </p:cTn>
                              </p:par>
                            </p:childTnLst>
                          </p:cTn>
                        </p:par>
                        <p:par>
                          <p:cTn id="21" fill="hold">
                            <p:stCondLst>
                              <p:cond delay="500"/>
                            </p:stCondLst>
                            <p:childTnLst>
                              <p:par>
                                <p:cTn id="22" presetID="18" presetClass="entr" presetSubtype="6"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strips(downRight)">
                                      <p:cBhvr>
                                        <p:cTn id="24" dur="500"/>
                                        <p:tgtEl>
                                          <p:spTgt spid="14"/>
                                        </p:tgtEl>
                                      </p:cBhvr>
                                    </p:animEffect>
                                  </p:childTnLst>
                                </p:cTn>
                              </p:par>
                              <p:par>
                                <p:cTn id="25" presetID="18" presetClass="entr" presetSubtype="6"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strips(downRigh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4675">
                                            <p:txEl>
                                              <p:pRg st="1" end="1"/>
                                            </p:txEl>
                                          </p:spTgt>
                                        </p:tgtEl>
                                        <p:attrNameLst>
                                          <p:attrName>style.visibility</p:attrName>
                                        </p:attrNameLst>
                                      </p:cBhvr>
                                      <p:to>
                                        <p:strVal val="visible"/>
                                      </p:to>
                                    </p:set>
                                    <p:animEffect transition="in" filter="wipe(left)">
                                      <p:cBhvr>
                                        <p:cTn id="32" dur="500"/>
                                        <p:tgtEl>
                                          <p:spTgt spid="15467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4691"/>
                                        </p:tgtEl>
                                        <p:attrNameLst>
                                          <p:attrName>style.visibility</p:attrName>
                                        </p:attrNameLst>
                                      </p:cBhvr>
                                      <p:to>
                                        <p:strVal val="visible"/>
                                      </p:to>
                                    </p:set>
                                    <p:animEffect transition="in" filter="wipe(down)">
                                      <p:cBhvr>
                                        <p:cTn id="37" dur="500"/>
                                        <p:tgtEl>
                                          <p:spTgt spid="154691"/>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54692"/>
                                        </p:tgtEl>
                                        <p:attrNameLst>
                                          <p:attrName>style.visibility</p:attrName>
                                        </p:attrNameLst>
                                      </p:cBhvr>
                                      <p:to>
                                        <p:strVal val="visible"/>
                                      </p:to>
                                    </p:set>
                                    <p:animEffect transition="in" filter="wipe(up)">
                                      <p:cBhvr>
                                        <p:cTn id="40" dur="500"/>
                                        <p:tgtEl>
                                          <p:spTgt spid="154692"/>
                                        </p:tgtEl>
                                      </p:cBhvr>
                                    </p:animEffect>
                                  </p:childTnLst>
                                </p:cTn>
                              </p:par>
                            </p:childTnLst>
                          </p:cTn>
                        </p:par>
                        <p:par>
                          <p:cTn id="41" fill="hold">
                            <p:stCondLst>
                              <p:cond delay="500"/>
                            </p:stCondLst>
                            <p:childTnLst>
                              <p:par>
                                <p:cTn id="42" presetID="22" presetClass="entr" presetSubtype="2"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right)">
                                      <p:cBhvr>
                                        <p:cTn id="44" dur="500"/>
                                        <p:tgtEl>
                                          <p:spTgt spid="17"/>
                                        </p:tgtEl>
                                      </p:cBhvr>
                                    </p:animEffect>
                                  </p:childTnLst>
                                </p:cTn>
                              </p:par>
                              <p:par>
                                <p:cTn id="45" presetID="22" presetClass="entr" presetSubtype="2"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right)">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54675">
                                            <p:txEl>
                                              <p:pRg st="0" end="0"/>
                                            </p:txEl>
                                          </p:spTgt>
                                        </p:tgtEl>
                                      </p:cBhvr>
                                    </p:animEffect>
                                    <p:set>
                                      <p:cBhvr>
                                        <p:cTn id="52" dur="1" fill="hold">
                                          <p:stCondLst>
                                            <p:cond delay="499"/>
                                          </p:stCondLst>
                                        </p:cTn>
                                        <p:tgtEl>
                                          <p:spTgt spid="154675">
                                            <p:txEl>
                                              <p:pRg st="0" end="0"/>
                                            </p:txEl>
                                          </p:spTgt>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54675">
                                            <p:txEl>
                                              <p:pRg st="1" end="1"/>
                                            </p:txEl>
                                          </p:spTgt>
                                        </p:tgtEl>
                                      </p:cBhvr>
                                    </p:animEffect>
                                    <p:set>
                                      <p:cBhvr>
                                        <p:cTn id="55" dur="1" fill="hold">
                                          <p:stCondLst>
                                            <p:cond delay="499"/>
                                          </p:stCondLst>
                                        </p:cTn>
                                        <p:tgtEl>
                                          <p:spTgt spid="154675">
                                            <p:txEl>
                                              <p:pRg st="1" end="1"/>
                                            </p:txEl>
                                          </p:spTgt>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54675">
                                            <p:bg/>
                                          </p:spTgt>
                                        </p:tgtEl>
                                      </p:cBhvr>
                                    </p:animEffect>
                                    <p:set>
                                      <p:cBhvr>
                                        <p:cTn id="58" dur="1" fill="hold">
                                          <p:stCondLst>
                                            <p:cond delay="499"/>
                                          </p:stCondLst>
                                        </p:cTn>
                                        <p:tgtEl>
                                          <p:spTgt spid="154675">
                                            <p:bg/>
                                          </p:spTgt>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8"/>
                                        </p:tgtEl>
                                      </p:cBhvr>
                                    </p:animEffect>
                                    <p:set>
                                      <p:cBhvr>
                                        <p:cTn id="61" dur="1" fill="hold">
                                          <p:stCondLst>
                                            <p:cond delay="499"/>
                                          </p:stCondLst>
                                        </p:cTn>
                                        <p:tgtEl>
                                          <p:spTgt spid="8"/>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500"/>
                                        <p:tgtEl>
                                          <p:spTgt spid="154694"/>
                                        </p:tgtEl>
                                      </p:cBhvr>
                                    </p:animEffect>
                                    <p:set>
                                      <p:cBhvr>
                                        <p:cTn id="67" dur="1" fill="hold">
                                          <p:stCondLst>
                                            <p:cond delay="499"/>
                                          </p:stCondLst>
                                        </p:cTn>
                                        <p:tgtEl>
                                          <p:spTgt spid="154694"/>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6"/>
                                        </p:tgtEl>
                                      </p:cBhvr>
                                    </p:animEffect>
                                    <p:set>
                                      <p:cBhvr>
                                        <p:cTn id="70" dur="1" fill="hold">
                                          <p:stCondLst>
                                            <p:cond delay="499"/>
                                          </p:stCondLst>
                                        </p:cTn>
                                        <p:tgtEl>
                                          <p:spTgt spid="6"/>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11"/>
                                        </p:tgtEl>
                                      </p:cBhvr>
                                    </p:animEffect>
                                    <p:set>
                                      <p:cBhvr>
                                        <p:cTn id="73" dur="1" fill="hold">
                                          <p:stCondLst>
                                            <p:cond delay="499"/>
                                          </p:stCondLst>
                                        </p:cTn>
                                        <p:tgtEl>
                                          <p:spTgt spid="11"/>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154690"/>
                                        </p:tgtEl>
                                      </p:cBhvr>
                                    </p:animEffect>
                                    <p:set>
                                      <p:cBhvr>
                                        <p:cTn id="76" dur="1" fill="hold">
                                          <p:stCondLst>
                                            <p:cond delay="499"/>
                                          </p:stCondLst>
                                        </p:cTn>
                                        <p:tgtEl>
                                          <p:spTgt spid="154690"/>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154693"/>
                                        </p:tgtEl>
                                      </p:cBhvr>
                                    </p:animEffect>
                                    <p:set>
                                      <p:cBhvr>
                                        <p:cTn id="79" dur="1" fill="hold">
                                          <p:stCondLst>
                                            <p:cond delay="499"/>
                                          </p:stCondLst>
                                        </p:cTn>
                                        <p:tgtEl>
                                          <p:spTgt spid="154693"/>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154691"/>
                                        </p:tgtEl>
                                      </p:cBhvr>
                                    </p:animEffect>
                                    <p:set>
                                      <p:cBhvr>
                                        <p:cTn id="82" dur="1" fill="hold">
                                          <p:stCondLst>
                                            <p:cond delay="499"/>
                                          </p:stCondLst>
                                        </p:cTn>
                                        <p:tgtEl>
                                          <p:spTgt spid="154691"/>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154692"/>
                                        </p:tgtEl>
                                      </p:cBhvr>
                                    </p:animEffect>
                                    <p:set>
                                      <p:cBhvr>
                                        <p:cTn id="85" dur="1" fill="hold">
                                          <p:stCondLst>
                                            <p:cond delay="499"/>
                                          </p:stCondLst>
                                        </p:cTn>
                                        <p:tgtEl>
                                          <p:spTgt spid="154692"/>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54695">
                                            <p:bg/>
                                          </p:spTgt>
                                        </p:tgtEl>
                                        <p:attrNameLst>
                                          <p:attrName>style.visibility</p:attrName>
                                        </p:attrNameLst>
                                      </p:cBhvr>
                                      <p:to>
                                        <p:strVal val="visible"/>
                                      </p:to>
                                    </p:set>
                                    <p:animEffect transition="in" filter="wipe(left)">
                                      <p:cBhvr>
                                        <p:cTn id="90" dur="500"/>
                                        <p:tgtEl>
                                          <p:spTgt spid="154695">
                                            <p:bg/>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54695">
                                            <p:txEl>
                                              <p:pRg st="0" end="0"/>
                                            </p:txEl>
                                          </p:spTgt>
                                        </p:tgtEl>
                                        <p:attrNameLst>
                                          <p:attrName>style.visibility</p:attrName>
                                        </p:attrNameLst>
                                      </p:cBhvr>
                                      <p:to>
                                        <p:strVal val="visible"/>
                                      </p:to>
                                    </p:set>
                                    <p:animEffect transition="in" filter="wipe(left)">
                                      <p:cBhvr>
                                        <p:cTn id="95" dur="500"/>
                                        <p:tgtEl>
                                          <p:spTgt spid="154695">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1" nodeType="clickEffect">
                                  <p:stCondLst>
                                    <p:cond delay="0"/>
                                  </p:stCondLst>
                                  <p:childTnLst>
                                    <p:animEffect transition="out" filter="fade">
                                      <p:cBhvr>
                                        <p:cTn id="99" dur="500"/>
                                        <p:tgtEl>
                                          <p:spTgt spid="154695">
                                            <p:txEl>
                                              <p:pRg st="0" end="0"/>
                                            </p:txEl>
                                          </p:spTgt>
                                        </p:tgtEl>
                                      </p:cBhvr>
                                    </p:animEffect>
                                    <p:set>
                                      <p:cBhvr>
                                        <p:cTn id="100" dur="1" fill="hold">
                                          <p:stCondLst>
                                            <p:cond delay="499"/>
                                          </p:stCondLst>
                                        </p:cTn>
                                        <p:tgtEl>
                                          <p:spTgt spid="154695">
                                            <p:txEl>
                                              <p:pRg st="0" end="0"/>
                                            </p:txEl>
                                          </p:spTgt>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154695">
                                            <p:bg/>
                                          </p:spTgt>
                                        </p:tgtEl>
                                      </p:cBhvr>
                                    </p:animEffect>
                                    <p:set>
                                      <p:cBhvr>
                                        <p:cTn id="103" dur="1" fill="hold">
                                          <p:stCondLst>
                                            <p:cond delay="499"/>
                                          </p:stCondLst>
                                        </p:cTn>
                                        <p:tgtEl>
                                          <p:spTgt spid="154695">
                                            <p:bg/>
                                          </p:spTgt>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54696">
                                            <p:bg/>
                                          </p:spTgt>
                                        </p:tgtEl>
                                        <p:attrNameLst>
                                          <p:attrName>style.visibility</p:attrName>
                                        </p:attrNameLst>
                                      </p:cBhvr>
                                      <p:to>
                                        <p:strVal val="visible"/>
                                      </p:to>
                                    </p:set>
                                    <p:animEffect transition="in" filter="wipe(left)">
                                      <p:cBhvr>
                                        <p:cTn id="108" dur="500"/>
                                        <p:tgtEl>
                                          <p:spTgt spid="154696">
                                            <p:bg/>
                                          </p:spTgt>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54696">
                                            <p:txEl>
                                              <p:pRg st="0" end="0"/>
                                            </p:txEl>
                                          </p:spTgt>
                                        </p:tgtEl>
                                        <p:attrNameLst>
                                          <p:attrName>style.visibility</p:attrName>
                                        </p:attrNameLst>
                                      </p:cBhvr>
                                      <p:to>
                                        <p:strVal val="visible"/>
                                      </p:to>
                                    </p:set>
                                    <p:animEffect transition="in" filter="wipe(left)">
                                      <p:cBhvr>
                                        <p:cTn id="113" dur="500"/>
                                        <p:tgtEl>
                                          <p:spTgt spid="154696">
                                            <p:txEl>
                                              <p:pRg st="0" end="0"/>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154696">
                                            <p:txEl>
                                              <p:pRg st="0" end="0"/>
                                            </p:txEl>
                                          </p:spTgt>
                                        </p:tgtEl>
                                      </p:cBhvr>
                                    </p:animEffect>
                                    <p:set>
                                      <p:cBhvr>
                                        <p:cTn id="118" dur="1" fill="hold">
                                          <p:stCondLst>
                                            <p:cond delay="499"/>
                                          </p:stCondLst>
                                        </p:cTn>
                                        <p:tgtEl>
                                          <p:spTgt spid="154696">
                                            <p:txEl>
                                              <p:pRg st="0" end="0"/>
                                            </p:txEl>
                                          </p:spTgt>
                                        </p:tgtEl>
                                        <p:attrNameLst>
                                          <p:attrName>style.visibility</p:attrName>
                                        </p:attrNameLst>
                                      </p:cBhvr>
                                      <p:to>
                                        <p:strVal val="hidden"/>
                                      </p:to>
                                    </p:set>
                                  </p:childTnLst>
                                </p:cTn>
                              </p:par>
                              <p:par>
                                <p:cTn id="119" presetID="10" presetClass="exit" presetSubtype="0" fill="hold" grpId="1" nodeType="withEffect">
                                  <p:stCondLst>
                                    <p:cond delay="0"/>
                                  </p:stCondLst>
                                  <p:childTnLst>
                                    <p:animEffect transition="out" filter="fade">
                                      <p:cBhvr>
                                        <p:cTn id="120" dur="500"/>
                                        <p:tgtEl>
                                          <p:spTgt spid="154696">
                                            <p:bg/>
                                          </p:spTgt>
                                        </p:tgtEl>
                                      </p:cBhvr>
                                    </p:animEffect>
                                    <p:set>
                                      <p:cBhvr>
                                        <p:cTn id="121" dur="1" fill="hold">
                                          <p:stCondLst>
                                            <p:cond delay="499"/>
                                          </p:stCondLst>
                                        </p:cTn>
                                        <p:tgtEl>
                                          <p:spTgt spid="154696">
                                            <p:bg/>
                                          </p:spTgt>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54697">
                                            <p:bg/>
                                          </p:spTgt>
                                        </p:tgtEl>
                                        <p:attrNameLst>
                                          <p:attrName>style.visibility</p:attrName>
                                        </p:attrNameLst>
                                      </p:cBhvr>
                                      <p:to>
                                        <p:strVal val="visible"/>
                                      </p:to>
                                    </p:set>
                                    <p:animEffect transition="in" filter="wipe(left)">
                                      <p:cBhvr>
                                        <p:cTn id="126" dur="500"/>
                                        <p:tgtEl>
                                          <p:spTgt spid="154697">
                                            <p:bg/>
                                          </p:spTgt>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54697">
                                            <p:txEl>
                                              <p:pRg st="0" end="0"/>
                                            </p:txEl>
                                          </p:spTgt>
                                        </p:tgtEl>
                                        <p:attrNameLst>
                                          <p:attrName>style.visibility</p:attrName>
                                        </p:attrNameLst>
                                      </p:cBhvr>
                                      <p:to>
                                        <p:strVal val="visible"/>
                                      </p:to>
                                    </p:set>
                                    <p:animEffect transition="in" filter="wipe(left)">
                                      <p:cBhvr>
                                        <p:cTn id="131" dur="500"/>
                                        <p:tgtEl>
                                          <p:spTgt spid="154697">
                                            <p:txEl>
                                              <p:pRg st="0" end="0"/>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54697">
                                            <p:txEl>
                                              <p:pRg st="1" end="1"/>
                                            </p:txEl>
                                          </p:spTgt>
                                        </p:tgtEl>
                                        <p:attrNameLst>
                                          <p:attrName>style.visibility</p:attrName>
                                        </p:attrNameLst>
                                      </p:cBhvr>
                                      <p:to>
                                        <p:strVal val="visible"/>
                                      </p:to>
                                    </p:set>
                                    <p:animEffect transition="in" filter="wipe(left)">
                                      <p:cBhvr>
                                        <p:cTn id="136" dur="500"/>
                                        <p:tgtEl>
                                          <p:spTgt spid="154697">
                                            <p:txEl>
                                              <p:pRg st="1" end="1"/>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54705"/>
                                        </p:tgtEl>
                                        <p:attrNameLst>
                                          <p:attrName>style.visibility</p:attrName>
                                        </p:attrNameLst>
                                      </p:cBhvr>
                                      <p:to>
                                        <p:strVal val="visible"/>
                                      </p:to>
                                    </p:set>
                                    <p:animEffect transition="in" filter="wipe(left)">
                                      <p:cBhvr>
                                        <p:cTn id="141" dur="500"/>
                                        <p:tgtEl>
                                          <p:spTgt spid="154705"/>
                                        </p:tgtEl>
                                      </p:cBhvr>
                                    </p:animEffect>
                                  </p:childTnLst>
                                </p:cTn>
                              </p:par>
                              <p:par>
                                <p:cTn id="142" presetID="22" presetClass="entr" presetSubtype="2" fill="hold" grpId="0" nodeType="withEffect">
                                  <p:stCondLst>
                                    <p:cond delay="0"/>
                                  </p:stCondLst>
                                  <p:childTnLst>
                                    <p:set>
                                      <p:cBhvr>
                                        <p:cTn id="143" dur="1" fill="hold">
                                          <p:stCondLst>
                                            <p:cond delay="0"/>
                                          </p:stCondLst>
                                        </p:cTn>
                                        <p:tgtEl>
                                          <p:spTgt spid="154704"/>
                                        </p:tgtEl>
                                        <p:attrNameLst>
                                          <p:attrName>style.visibility</p:attrName>
                                        </p:attrNameLst>
                                      </p:cBhvr>
                                      <p:to>
                                        <p:strVal val="visible"/>
                                      </p:to>
                                    </p:set>
                                    <p:animEffect transition="in" filter="wipe(right)">
                                      <p:cBhvr>
                                        <p:cTn id="144" dur="500"/>
                                        <p:tgtEl>
                                          <p:spTgt spid="154704"/>
                                        </p:tgtEl>
                                      </p:cBhvr>
                                    </p:animEffect>
                                  </p:childTnLst>
                                </p:cTn>
                              </p:par>
                            </p:childTnLst>
                          </p:cTn>
                        </p:par>
                        <p:par>
                          <p:cTn id="145" fill="hold">
                            <p:stCondLst>
                              <p:cond delay="500"/>
                            </p:stCondLst>
                            <p:childTnLst>
                              <p:par>
                                <p:cTn id="146" presetID="18" presetClass="entr" presetSubtype="6" fill="hold" nodeType="afterEffect">
                                  <p:stCondLst>
                                    <p:cond delay="0"/>
                                  </p:stCondLst>
                                  <p:childTnLst>
                                    <p:set>
                                      <p:cBhvr>
                                        <p:cTn id="147" dur="1" fill="hold">
                                          <p:stCondLst>
                                            <p:cond delay="0"/>
                                          </p:stCondLst>
                                        </p:cTn>
                                        <p:tgtEl>
                                          <p:spTgt spid="2"/>
                                        </p:tgtEl>
                                        <p:attrNameLst>
                                          <p:attrName>style.visibility</p:attrName>
                                        </p:attrNameLst>
                                      </p:cBhvr>
                                      <p:to>
                                        <p:strVal val="visible"/>
                                      </p:to>
                                    </p:set>
                                    <p:animEffect transition="in" filter="strips(downRight)">
                                      <p:cBhvr>
                                        <p:cTn id="148" dur="500"/>
                                        <p:tgtEl>
                                          <p:spTgt spid="2"/>
                                        </p:tgtEl>
                                      </p:cBhvr>
                                    </p:animEffect>
                                  </p:childTnLst>
                                </p:cTn>
                              </p:par>
                              <p:par>
                                <p:cTn id="149" presetID="18" presetClass="entr" presetSubtype="6" fill="hold" nodeType="withEffect">
                                  <p:stCondLst>
                                    <p:cond delay="0"/>
                                  </p:stCondLst>
                                  <p:childTnLst>
                                    <p:set>
                                      <p:cBhvr>
                                        <p:cTn id="150" dur="1" fill="hold">
                                          <p:stCondLst>
                                            <p:cond delay="0"/>
                                          </p:stCondLst>
                                        </p:cTn>
                                        <p:tgtEl>
                                          <p:spTgt spid="3"/>
                                        </p:tgtEl>
                                        <p:attrNameLst>
                                          <p:attrName>style.visibility</p:attrName>
                                        </p:attrNameLst>
                                      </p:cBhvr>
                                      <p:to>
                                        <p:strVal val="visible"/>
                                      </p:to>
                                    </p:set>
                                    <p:animEffect transition="in" filter="strips(downRight)">
                                      <p:cBhvr>
                                        <p:cTn id="151" dur="500"/>
                                        <p:tgtEl>
                                          <p:spTgt spid="3"/>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1" fill="hold" grpId="0" nodeType="clickEffect">
                                  <p:stCondLst>
                                    <p:cond delay="0"/>
                                  </p:stCondLst>
                                  <p:childTnLst>
                                    <p:set>
                                      <p:cBhvr>
                                        <p:cTn id="155" dur="1" fill="hold">
                                          <p:stCondLst>
                                            <p:cond delay="0"/>
                                          </p:stCondLst>
                                        </p:cTn>
                                        <p:tgtEl>
                                          <p:spTgt spid="154706"/>
                                        </p:tgtEl>
                                        <p:attrNameLst>
                                          <p:attrName>style.visibility</p:attrName>
                                        </p:attrNameLst>
                                      </p:cBhvr>
                                      <p:to>
                                        <p:strVal val="visible"/>
                                      </p:to>
                                    </p:set>
                                    <p:animEffect transition="in" filter="wipe(up)">
                                      <p:cBhvr>
                                        <p:cTn id="156" dur="500"/>
                                        <p:tgtEl>
                                          <p:spTgt spid="154706"/>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154707"/>
                                        </p:tgtEl>
                                        <p:attrNameLst>
                                          <p:attrName>style.visibility</p:attrName>
                                        </p:attrNameLst>
                                      </p:cBhvr>
                                      <p:to>
                                        <p:strVal val="visible"/>
                                      </p:to>
                                    </p:set>
                                    <p:animEffect transition="in" filter="wipe(down)">
                                      <p:cBhvr>
                                        <p:cTn id="159" dur="500"/>
                                        <p:tgtEl>
                                          <p:spTgt spid="154707"/>
                                        </p:tgtEl>
                                      </p:cBhvr>
                                    </p:animEffect>
                                  </p:childTnLst>
                                </p:cTn>
                              </p:par>
                            </p:childTnLst>
                          </p:cTn>
                        </p:par>
                        <p:par>
                          <p:cTn id="160" fill="hold">
                            <p:stCondLst>
                              <p:cond delay="500"/>
                            </p:stCondLst>
                            <p:childTnLst>
                              <p:par>
                                <p:cTn id="161" presetID="22" presetClass="entr" presetSubtype="2" fill="hold" nodeType="afterEffect">
                                  <p:stCondLst>
                                    <p:cond delay="0"/>
                                  </p:stCondLst>
                                  <p:childTnLst>
                                    <p:set>
                                      <p:cBhvr>
                                        <p:cTn id="162" dur="1" fill="hold">
                                          <p:stCondLst>
                                            <p:cond delay="0"/>
                                          </p:stCondLst>
                                        </p:cTn>
                                        <p:tgtEl>
                                          <p:spTgt spid="8"/>
                                        </p:tgtEl>
                                        <p:attrNameLst>
                                          <p:attrName>style.visibility</p:attrName>
                                        </p:attrNameLst>
                                      </p:cBhvr>
                                      <p:to>
                                        <p:strVal val="visible"/>
                                      </p:to>
                                    </p:set>
                                    <p:animEffect transition="in" filter="wipe(right)">
                                      <p:cBhvr>
                                        <p:cTn id="163" dur="500"/>
                                        <p:tgtEl>
                                          <p:spTgt spid="8"/>
                                        </p:tgtEl>
                                      </p:cBhvr>
                                    </p:animEffect>
                                  </p:childTnLst>
                                </p:cTn>
                              </p:par>
                              <p:par>
                                <p:cTn id="164" presetID="22" presetClass="entr" presetSubtype="2" fill="hold" nodeType="withEffect">
                                  <p:stCondLst>
                                    <p:cond delay="0"/>
                                  </p:stCondLst>
                                  <p:childTnLst>
                                    <p:set>
                                      <p:cBhvr>
                                        <p:cTn id="165" dur="1" fill="hold">
                                          <p:stCondLst>
                                            <p:cond delay="0"/>
                                          </p:stCondLst>
                                        </p:cTn>
                                        <p:tgtEl>
                                          <p:spTgt spid="13"/>
                                        </p:tgtEl>
                                        <p:attrNameLst>
                                          <p:attrName>style.visibility</p:attrName>
                                        </p:attrNameLst>
                                      </p:cBhvr>
                                      <p:to>
                                        <p:strVal val="visible"/>
                                      </p:to>
                                    </p:set>
                                    <p:animEffect transition="in" filter="wipe(right)">
                                      <p:cBhvr>
                                        <p:cTn id="166" dur="500"/>
                                        <p:tgtEl>
                                          <p:spTgt spid="13"/>
                                        </p:tgtEl>
                                      </p:cBhvr>
                                    </p:animEffect>
                                  </p:childTnLst>
                                </p:cTn>
                              </p:par>
                              <p:par>
                                <p:cTn id="167" presetID="10" presetClass="entr" presetSubtype="0" fill="hold" grpId="1" nodeType="withEffect">
                                  <p:stCondLst>
                                    <p:cond delay="0"/>
                                  </p:stCondLst>
                                  <p:childTnLst>
                                    <p:set>
                                      <p:cBhvr>
                                        <p:cTn id="168" dur="1" fill="hold">
                                          <p:stCondLst>
                                            <p:cond delay="0"/>
                                          </p:stCondLst>
                                        </p:cTn>
                                        <p:tgtEl>
                                          <p:spTgt spid="154694"/>
                                        </p:tgtEl>
                                        <p:attrNameLst>
                                          <p:attrName>style.visibility</p:attrName>
                                        </p:attrNameLst>
                                      </p:cBhvr>
                                      <p:to>
                                        <p:strVal val="visible"/>
                                      </p:to>
                                    </p:set>
                                    <p:animEffect transition="in" filter="fade">
                                      <p:cBhvr>
                                        <p:cTn id="169" dur="500"/>
                                        <p:tgtEl>
                                          <p:spTgt spid="154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95" grpId="0" build="p" animBg="1"/>
      <p:bldP spid="154695" grpId="1" build="allAtOnce" animBg="1"/>
      <p:bldP spid="154675" grpId="0" build="p" animBg="1"/>
      <p:bldP spid="154675" grpId="1" build="allAtOnce" animBg="1"/>
      <p:bldP spid="154696" grpId="0" build="p" animBg="1"/>
      <p:bldP spid="154696" grpId="1" build="allAtOnce" animBg="1"/>
      <p:bldP spid="154697" grpId="0" build="p" animBg="1"/>
      <p:bldP spid="154694" grpId="0" animBg="1"/>
      <p:bldP spid="154694" grpId="1" animBg="1"/>
      <p:bldP spid="154690" grpId="0" animBg="1"/>
      <p:bldP spid="154690" grpId="1" animBg="1"/>
      <p:bldP spid="154691" grpId="0" animBg="1"/>
      <p:bldP spid="154691" grpId="1" animBg="1"/>
      <p:bldP spid="154692" grpId="0" animBg="1"/>
      <p:bldP spid="154692" grpId="1" animBg="1"/>
      <p:bldP spid="154693" grpId="0" animBg="1"/>
      <p:bldP spid="154693" grpId="1" animBg="1"/>
      <p:bldP spid="154704" grpId="0" animBg="1"/>
      <p:bldP spid="154705" grpId="0" animBg="1"/>
      <p:bldP spid="154706" grpId="0" animBg="1"/>
      <p:bldP spid="15470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Discrimination by Consumers</a:t>
            </a:r>
          </a:p>
        </p:txBody>
      </p:sp>
      <p:sp>
        <p:nvSpPr>
          <p:cNvPr id="3" name="Content Placeholder 2"/>
          <p:cNvSpPr>
            <a:spLocks noGrp="1"/>
          </p:cNvSpPr>
          <p:nvPr>
            <p:ph idx="1"/>
          </p:nvPr>
        </p:nvSpPr>
        <p:spPr/>
        <p:txBody>
          <a:bodyPr/>
          <a:lstStyle/>
          <a:p>
            <a:r>
              <a:rPr lang="en-US" dirty="0"/>
              <a:t>Discrimination by consumers may result in discriminatory wage differentials.</a:t>
            </a:r>
          </a:p>
          <a:p>
            <a:pPr lvl="1"/>
            <a:r>
              <a:rPr lang="en-US" dirty="0"/>
              <a:t>Suppose firms care only about maximizing profits, but customers prefer being served by whites  </a:t>
            </a:r>
          </a:p>
          <a:p>
            <a:pPr lvl="1"/>
            <a:r>
              <a:rPr lang="en-US" dirty="0"/>
              <a:t>Then firms have an incentive to hire white workers, even if non-whites are willing to work for lower wages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109852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Discrimination by Governments</a:t>
            </a:r>
          </a:p>
        </p:txBody>
      </p:sp>
      <p:sp>
        <p:nvSpPr>
          <p:cNvPr id="3" name="Content Placeholder 2"/>
          <p:cNvSpPr>
            <a:spLocks noGrp="1"/>
          </p:cNvSpPr>
          <p:nvPr>
            <p:ph idx="1"/>
          </p:nvPr>
        </p:nvSpPr>
        <p:spPr/>
        <p:txBody>
          <a:bodyPr/>
          <a:lstStyle/>
          <a:p>
            <a:r>
              <a:rPr lang="en-US" dirty="0"/>
              <a:t>Some government policies mandate discriminatory practices. </a:t>
            </a:r>
          </a:p>
          <a:p>
            <a:pPr lvl="1"/>
            <a:r>
              <a:rPr lang="en-US" dirty="0"/>
              <a:t>Apartheid in South Africa before 1994</a:t>
            </a:r>
          </a:p>
          <a:p>
            <a:pPr lvl="1"/>
            <a:r>
              <a:rPr lang="en-US" dirty="0"/>
              <a:t>Early 20th century U.S. laws requiring segregation in buses and streetcars</a:t>
            </a:r>
          </a:p>
          <a:p>
            <a:r>
              <a:rPr lang="en-US" dirty="0"/>
              <a:t>Such policies prevent the market from correcting discriminatory wage differentials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2575961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p:cNvSpPr>
            <a:spLocks noGrp="1"/>
          </p:cNvSpPr>
          <p:nvPr>
            <p:ph idx="1"/>
          </p:nvPr>
        </p:nvSpPr>
        <p:spPr/>
        <p:txBody>
          <a:bodyPr/>
          <a:lstStyle/>
          <a:p>
            <a:r>
              <a:rPr lang="en-US" dirty="0"/>
              <a:t>In competitive markets</a:t>
            </a:r>
          </a:p>
          <a:p>
            <a:pPr lvl="1"/>
            <a:r>
              <a:rPr lang="en-US" dirty="0"/>
              <a:t>Workers are paid a wage that equals the value of their marginal products </a:t>
            </a:r>
          </a:p>
          <a:p>
            <a:pPr lvl="2"/>
            <a:r>
              <a:rPr lang="en-US" dirty="0"/>
              <a:t>Many factors affect the value of marginal products and equilibrium wages  </a:t>
            </a:r>
          </a:p>
          <a:p>
            <a:r>
              <a:rPr lang="en-US" dirty="0"/>
              <a:t>The profit motive can correct </a:t>
            </a:r>
          </a:p>
          <a:p>
            <a:pPr lvl="1"/>
            <a:r>
              <a:rPr lang="en-US" dirty="0"/>
              <a:t>Discrimination by employers, </a:t>
            </a:r>
          </a:p>
          <a:p>
            <a:pPr lvl="1"/>
            <a:r>
              <a:rPr lang="en-US" dirty="0"/>
              <a:t>But not discrimination by customers or discriminatory policies of governments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29815566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a:xfrm>
            <a:off x="292912" y="1054100"/>
            <a:ext cx="8698688" cy="5422900"/>
          </a:xfrm>
        </p:spPr>
        <p:txBody>
          <a:bodyPr/>
          <a:lstStyle/>
          <a:p>
            <a:r>
              <a:rPr lang="en-US" sz="3000" dirty="0"/>
              <a:t>Workers earn different wages for many reasons: </a:t>
            </a:r>
          </a:p>
          <a:p>
            <a:pPr lvl="1"/>
            <a:r>
              <a:rPr lang="en-US" sz="2800" dirty="0"/>
              <a:t>Wage differentials play a role compensating workers for job attributes</a:t>
            </a:r>
          </a:p>
          <a:p>
            <a:pPr lvl="1"/>
            <a:r>
              <a:rPr lang="en-US" sz="2800" dirty="0"/>
              <a:t>Workers in hard, unpleasant jobs are paid more than workers in easy, pleasant jobs.</a:t>
            </a:r>
          </a:p>
          <a:p>
            <a:pPr lvl="1"/>
            <a:r>
              <a:rPr lang="en-US" sz="2800" dirty="0"/>
              <a:t>Workers with more human capital are paid more than workers with less human capital</a:t>
            </a:r>
          </a:p>
          <a:p>
            <a:pPr lvl="1"/>
            <a:r>
              <a:rPr lang="en-US" sz="2800" dirty="0"/>
              <a:t>Years of education, experience, and job characteristics</a:t>
            </a:r>
          </a:p>
          <a:p>
            <a:r>
              <a:rPr lang="en-US" sz="3000" dirty="0"/>
              <a:t>The unexplained variation in earnings is largely attributable to natural ability, effort, and chance.</a:t>
            </a:r>
          </a:p>
          <a:p>
            <a:endParaRPr lang="en-US" sz="30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38</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01953683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a:xfrm>
            <a:off x="292912" y="1054100"/>
            <a:ext cx="8698688" cy="5422900"/>
          </a:xfrm>
        </p:spPr>
        <p:txBody>
          <a:bodyPr/>
          <a:lstStyle/>
          <a:p>
            <a:r>
              <a:rPr lang="en-US" sz="3000" dirty="0"/>
              <a:t>Signaling theory</a:t>
            </a:r>
          </a:p>
          <a:p>
            <a:pPr lvl="1"/>
            <a:r>
              <a:rPr lang="en-US" sz="2800" dirty="0"/>
              <a:t>More educated workers earn higher wages not because education raises productivity but because workers with high natural ability use education as a way to signal their high ability to employers</a:t>
            </a:r>
          </a:p>
          <a:p>
            <a:pPr lvl="1"/>
            <a:r>
              <a:rPr lang="en-US" sz="2800" dirty="0"/>
              <a:t>So increasing the educational attainment of all workers would not raise the overall level of wages</a:t>
            </a:r>
          </a:p>
          <a:p>
            <a:r>
              <a:rPr lang="en-US" sz="3000" dirty="0"/>
              <a:t>Three explanations of above-equilibrium wages</a:t>
            </a:r>
          </a:p>
          <a:p>
            <a:pPr lvl="1"/>
            <a:r>
              <a:rPr lang="en-US" sz="2800" dirty="0"/>
              <a:t>Minimum-wage laws, unions, efficiency wages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815021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In competitive markets</a:t>
            </a:r>
          </a:p>
          <a:p>
            <a:pPr lvl="1"/>
            <a:r>
              <a:rPr lang="en-US" dirty="0"/>
              <a:t>The wages workers earn equal the value of their marginal products  </a:t>
            </a:r>
          </a:p>
          <a:p>
            <a:r>
              <a:rPr lang="en-US" dirty="0"/>
              <a:t>There are many factors that affect productivity and wages…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17860500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a:xfrm>
            <a:off x="292912" y="1054100"/>
            <a:ext cx="8698688" cy="5422900"/>
          </a:xfrm>
        </p:spPr>
        <p:txBody>
          <a:bodyPr/>
          <a:lstStyle/>
          <a:p>
            <a:r>
              <a:rPr lang="en-US" sz="3000" dirty="0"/>
              <a:t>Some differences in earnings are attributable to discrimination based on race, sex, or other factors. </a:t>
            </a:r>
          </a:p>
          <a:p>
            <a:r>
              <a:rPr lang="en-US" sz="3000" dirty="0"/>
              <a:t>Competitive markets tend to limit the impact of discrimination on wages</a:t>
            </a:r>
          </a:p>
          <a:p>
            <a:pPr lvl="1"/>
            <a:r>
              <a:rPr lang="en-US" sz="2800" dirty="0"/>
              <a:t>Nondiscriminatory firms will be more profitable than discriminatory firms. </a:t>
            </a:r>
          </a:p>
          <a:p>
            <a:r>
              <a:rPr lang="en-US" sz="3000" dirty="0"/>
              <a:t>Discrimination persists in competitive markets</a:t>
            </a:r>
          </a:p>
          <a:p>
            <a:pPr lvl="1"/>
            <a:r>
              <a:rPr lang="en-US" sz="2800" dirty="0"/>
              <a:t>If customers are willing to pay more to discriminatory firms or if the government passes laws requiring firms to discriminate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26143914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Compensating Differentials</a:t>
            </a:r>
          </a:p>
        </p:txBody>
      </p:sp>
      <p:sp>
        <p:nvSpPr>
          <p:cNvPr id="3" name="Content Placeholder 2"/>
          <p:cNvSpPr>
            <a:spLocks noGrp="1"/>
          </p:cNvSpPr>
          <p:nvPr>
            <p:ph idx="1"/>
          </p:nvPr>
        </p:nvSpPr>
        <p:spPr/>
        <p:txBody>
          <a:bodyPr/>
          <a:lstStyle/>
          <a:p>
            <a:r>
              <a:rPr lang="en-US" dirty="0"/>
              <a:t>Compensating differential:  </a:t>
            </a:r>
          </a:p>
          <a:p>
            <a:pPr lvl="1"/>
            <a:r>
              <a:rPr lang="en-US" sz="3000" dirty="0"/>
              <a:t>Difference in wages that arises to offset the nonmonetary characteristics of different jobs (unpleasantness, difficulty, safety)</a:t>
            </a:r>
          </a:p>
          <a:p>
            <a:pPr lvl="2"/>
            <a:r>
              <a:rPr lang="en-US" dirty="0"/>
              <a:t>Coal miners and fire fighters are paid more than other workers with similar education to compensate them for the extra risks.</a:t>
            </a:r>
          </a:p>
          <a:p>
            <a:pPr lvl="2"/>
            <a:r>
              <a:rPr lang="en-US" dirty="0"/>
              <a:t>Night shift workers are paid more than day shift to compensate for the lifestyle disruption of working at night.</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58700189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Ability, Effort, and Chance</a:t>
            </a:r>
          </a:p>
        </p:txBody>
      </p:sp>
      <p:sp>
        <p:nvSpPr>
          <p:cNvPr id="3" name="Content Placeholder 2"/>
          <p:cNvSpPr>
            <a:spLocks noGrp="1"/>
          </p:cNvSpPr>
          <p:nvPr>
            <p:ph idx="1"/>
          </p:nvPr>
        </p:nvSpPr>
        <p:spPr/>
        <p:txBody>
          <a:bodyPr/>
          <a:lstStyle/>
          <a:p>
            <a:r>
              <a:rPr lang="en-US" dirty="0"/>
              <a:t>Greater ability or effort </a:t>
            </a:r>
          </a:p>
          <a:p>
            <a:pPr lvl="1"/>
            <a:r>
              <a:rPr lang="en-US" dirty="0"/>
              <a:t>Often command higher pay</a:t>
            </a:r>
          </a:p>
          <a:p>
            <a:pPr lvl="1"/>
            <a:r>
              <a:rPr lang="en-US" dirty="0"/>
              <a:t>These traits increase workers’ marginal products</a:t>
            </a:r>
          </a:p>
          <a:p>
            <a:pPr lvl="2"/>
            <a:r>
              <a:rPr lang="en-US" dirty="0"/>
              <a:t>Make them more valuable to the firm</a:t>
            </a:r>
          </a:p>
          <a:p>
            <a:r>
              <a:rPr lang="en-US" dirty="0"/>
              <a:t>Wages are also affected by chance</a:t>
            </a:r>
          </a:p>
          <a:p>
            <a:pPr lvl="1"/>
            <a:r>
              <a:rPr lang="en-US" dirty="0"/>
              <a:t>E.g., new discoveries no one could have predicted make some occupations obsolete, increase demand in others.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27621819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Ability, Effort, and Chance</a:t>
            </a:r>
          </a:p>
        </p:txBody>
      </p:sp>
      <p:sp>
        <p:nvSpPr>
          <p:cNvPr id="3" name="Content Placeholder 2"/>
          <p:cNvSpPr>
            <a:spLocks noGrp="1"/>
          </p:cNvSpPr>
          <p:nvPr>
            <p:ph idx="1"/>
          </p:nvPr>
        </p:nvSpPr>
        <p:spPr/>
        <p:txBody>
          <a:bodyPr/>
          <a:lstStyle/>
          <a:p>
            <a:r>
              <a:rPr lang="en-US" dirty="0"/>
              <a:t>Ability, effort, and chance </a:t>
            </a:r>
          </a:p>
          <a:p>
            <a:pPr lvl="1"/>
            <a:r>
              <a:rPr lang="en-US" dirty="0"/>
              <a:t>Are difficult to measure</a:t>
            </a:r>
          </a:p>
          <a:p>
            <a:pPr lvl="1"/>
            <a:r>
              <a:rPr lang="en-US" dirty="0"/>
              <a:t>So it is hard to quantify their effects on wages  </a:t>
            </a:r>
          </a:p>
          <a:p>
            <a:pPr lvl="1"/>
            <a:r>
              <a:rPr lang="en-US" dirty="0"/>
              <a:t>They are probably important, though, </a:t>
            </a:r>
            <a:br>
              <a:rPr lang="en-US" dirty="0"/>
            </a:br>
            <a:r>
              <a:rPr lang="en-US" dirty="0"/>
              <a:t>since easily measurable characteristics </a:t>
            </a:r>
            <a:br>
              <a:rPr lang="en-US" dirty="0"/>
            </a:br>
            <a:r>
              <a:rPr lang="en-US" dirty="0"/>
              <a:t>(education, age, etc.) account for less than half of the variation in wages in our economy</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88734870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Benefits of Beauty</a:t>
            </a:r>
          </a:p>
        </p:txBody>
      </p:sp>
      <p:sp>
        <p:nvSpPr>
          <p:cNvPr id="3" name="Content Placeholder 2"/>
          <p:cNvSpPr>
            <a:spLocks noGrp="1"/>
          </p:cNvSpPr>
          <p:nvPr>
            <p:ph idx="1"/>
          </p:nvPr>
        </p:nvSpPr>
        <p:spPr/>
        <p:txBody>
          <a:bodyPr/>
          <a:lstStyle/>
          <a:p>
            <a:pPr marL="0" indent="0" eaLnBrk="1" hangingPunct="1">
              <a:buFont typeface="Wingdings" pitchFamily="2" charset="2"/>
              <a:buNone/>
            </a:pPr>
            <a:r>
              <a:rPr lang="en-US" dirty="0"/>
              <a:t>Research by </a:t>
            </a:r>
            <a:r>
              <a:rPr lang="en-US" dirty="0" err="1"/>
              <a:t>Hamermesh</a:t>
            </a:r>
            <a:r>
              <a:rPr lang="en-US" dirty="0"/>
              <a:t> and Biddle:</a:t>
            </a:r>
          </a:p>
          <a:p>
            <a:pPr marL="400050" lvl="1" eaLnBrk="1" hangingPunct="1">
              <a:spcBef>
                <a:spcPct val="45000"/>
              </a:spcBef>
            </a:pPr>
            <a:r>
              <a:rPr lang="en-US" dirty="0"/>
              <a:t>People deemed more attractive than average earn 5% more than people of average looks </a:t>
            </a:r>
          </a:p>
          <a:p>
            <a:pPr marL="400050" lvl="1">
              <a:spcBef>
                <a:spcPct val="45000"/>
              </a:spcBef>
            </a:pPr>
            <a:r>
              <a:rPr lang="en-US" dirty="0"/>
              <a:t>Average-looking people earn 5–10% more </a:t>
            </a:r>
            <a:br>
              <a:rPr lang="en-US" dirty="0"/>
            </a:br>
            <a:r>
              <a:rPr lang="en-US" dirty="0"/>
              <a:t>than below-average looking people.</a:t>
            </a:r>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8</a:t>
            </a:fld>
            <a:endParaRPr lang="en-US" dirty="0"/>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84485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p:cNvSpPr>
            <a:spLocks noGrp="1"/>
          </p:cNvSpPr>
          <p:nvPr>
            <p:ph type="title"/>
          </p:nvPr>
        </p:nvSpPr>
        <p:spPr/>
        <p:txBody>
          <a:bodyPr anchor="t"/>
          <a:lstStyle/>
          <a:p>
            <a:r>
              <a:rPr lang="en-US" altLang="en-US"/>
              <a:t>The benefits of beauty</a:t>
            </a:r>
          </a:p>
        </p:txBody>
      </p:sp>
      <p:sp>
        <p:nvSpPr>
          <p:cNvPr id="20483" name="Content Placeholder 1"/>
          <p:cNvSpPr>
            <a:spLocks noGrp="1"/>
          </p:cNvSpPr>
          <p:nvPr>
            <p:ph idx="1"/>
          </p:nvPr>
        </p:nvSpPr>
        <p:spPr/>
        <p:txBody>
          <a:bodyPr/>
          <a:lstStyle/>
          <a:p>
            <a:pPr marL="0" indent="0">
              <a:buNone/>
            </a:pPr>
            <a:r>
              <a:rPr lang="en-US" altLang="en-US" dirty="0">
                <a:solidFill>
                  <a:schemeClr val="tx1"/>
                </a:solidFill>
              </a:rPr>
              <a:t>What explains these differences in wages? </a:t>
            </a:r>
          </a:p>
          <a:p>
            <a:r>
              <a:rPr lang="en-US" altLang="en-US" dirty="0"/>
              <a:t>Good looks- a type of innate ability</a:t>
            </a:r>
          </a:p>
          <a:p>
            <a:pPr lvl="1"/>
            <a:r>
              <a:rPr lang="en-US" altLang="en-US" dirty="0"/>
              <a:t>Determines productivity and wages</a:t>
            </a:r>
          </a:p>
          <a:p>
            <a:pPr lvl="1"/>
            <a:r>
              <a:rPr lang="en-US" altLang="en-US" dirty="0"/>
              <a:t>Attractive worker - more valuable to the firm</a:t>
            </a:r>
          </a:p>
          <a:p>
            <a:pPr lvl="2"/>
            <a:r>
              <a:rPr lang="en-US" altLang="en-US" dirty="0"/>
              <a:t>Acting, sales, and waiting on tables</a:t>
            </a:r>
          </a:p>
          <a:p>
            <a:pPr lvl="2"/>
            <a:r>
              <a:rPr lang="en-US" altLang="en-US" dirty="0"/>
              <a:t>Firm’s willingness to pay more to attractive workers reflects its customers’ preferences</a:t>
            </a:r>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6DA0EC2-EB4A-4985-9DBC-868DD9BB9485}" type="slidenum">
              <a:rPr lang="en-US" altLang="en-US" sz="1200" smtClean="0"/>
              <a:pPr eaLnBrk="1" hangingPunct="1"/>
              <a:t>9</a:t>
            </a:fld>
            <a:endParaRPr lang="en-US" altLang="en-US" sz="1200"/>
          </a:p>
        </p:txBody>
      </p:sp>
      <p:sp>
        <p:nvSpPr>
          <p:cNvPr id="2048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550308007"/>
      </p:ext>
    </p:extLst>
  </p:cSld>
  <p:clrMapOvr>
    <a:masterClrMapping/>
  </p:clrMapOvr>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23776</TotalTime>
  <Words>5553</Words>
  <Application>Microsoft Office PowerPoint</Application>
  <PresentationFormat>On-screen Show (4:3)</PresentationFormat>
  <Paragraphs>479</Paragraphs>
  <Slides>40</Slides>
  <Notes>20</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40</vt:i4>
      </vt:variant>
    </vt:vector>
  </HeadingPairs>
  <TitlesOfParts>
    <vt:vector size="57" baseType="lpstr">
      <vt:lpstr>Arial</vt:lpstr>
      <vt:lpstr>Arial Narrow</vt:lpstr>
      <vt:lpstr>Calibri</vt:lpstr>
      <vt:lpstr>Cambria</vt:lpstr>
      <vt:lpstr>Cambria Math</vt:lpstr>
      <vt:lpstr>Sabon-Bold</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PowerPoint Presentation</vt:lpstr>
      <vt:lpstr>Look for the answers to these questions:</vt:lpstr>
      <vt:lpstr>U.S. Median Weekly Earnings, Selected Occupations, 2015</vt:lpstr>
      <vt:lpstr>Introduction</vt:lpstr>
      <vt:lpstr>Compensating Differentials</vt:lpstr>
      <vt:lpstr>Ability, Effort, and Chance</vt:lpstr>
      <vt:lpstr>Ability, Effort, and Chance</vt:lpstr>
      <vt:lpstr>The Benefits of Beauty</vt:lpstr>
      <vt:lpstr>The benefits of beauty</vt:lpstr>
      <vt:lpstr>The benefits of beauty</vt:lpstr>
      <vt:lpstr>ASK THE EXPERTS</vt:lpstr>
      <vt:lpstr>The Superstar Phenomenon</vt:lpstr>
      <vt:lpstr>Weekly Earnings of Full-Time Employed Persons   Age 25+ by Education, 2016:Q1</vt:lpstr>
      <vt:lpstr>Human Capital</vt:lpstr>
      <vt:lpstr>The Increasing Value of Skills</vt:lpstr>
      <vt:lpstr>The increasing value of skills</vt:lpstr>
      <vt:lpstr>Active Learning 1   Discussion question</vt:lpstr>
      <vt:lpstr>The Signaling Theory of Education</vt:lpstr>
      <vt:lpstr>Above-Equilibrium Wages</vt:lpstr>
      <vt:lpstr>Above-Equilibrium Wages</vt:lpstr>
      <vt:lpstr>Active Learning 2  Explaining wage differentials</vt:lpstr>
      <vt:lpstr>Active Learning 2    Answers</vt:lpstr>
      <vt:lpstr>Active Learning 2    Answers</vt:lpstr>
      <vt:lpstr>Economics of Discrimination</vt:lpstr>
      <vt:lpstr>Measuring Labor-Market Discrimination</vt:lpstr>
      <vt:lpstr>Economics of Discrimination</vt:lpstr>
      <vt:lpstr>Economics of Discrimination</vt:lpstr>
      <vt:lpstr>Economics of Discrimination</vt:lpstr>
      <vt:lpstr>Economics of Discrimination</vt:lpstr>
      <vt:lpstr>Economics of Discrimination</vt:lpstr>
      <vt:lpstr>Is Emily more employable than Lakisha?</vt:lpstr>
      <vt:lpstr>Is Emily more employable than Lakisha?</vt:lpstr>
      <vt:lpstr>Discrimination by Employers</vt:lpstr>
      <vt:lpstr>Discrimination by Employers</vt:lpstr>
      <vt:lpstr>Discrimination by Consumers</vt:lpstr>
      <vt:lpstr>Discrimination by Governments</vt:lpstr>
      <vt:lpstr>Conclusion </vt:lpstr>
      <vt:lpstr>Summary </vt:lpstr>
      <vt:lpstr>Summary </vt:lpstr>
      <vt:lpstr>Summary </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Schiesl, Matt J</cp:lastModifiedBy>
  <cp:revision>776</cp:revision>
  <dcterms:created xsi:type="dcterms:W3CDTF">2016-03-16T19:41:09Z</dcterms:created>
  <dcterms:modified xsi:type="dcterms:W3CDTF">2018-05-04T15:11:05Z</dcterms:modified>
</cp:coreProperties>
</file>