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slideLayouts/slideLayout9.xml" ContentType="application/vnd.openxmlformats-officedocument.presentationml.slideLayout+xml"/>
  <Override PartName="/ppt/theme/theme8.xml" ContentType="application/vnd.openxmlformats-officedocument.theme+xml"/>
  <Override PartName="/ppt/slideLayouts/slideLayout1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Lst>
  <p:notesMasterIdLst>
    <p:notesMasterId r:id="rId40"/>
  </p:notesMasterIdLst>
  <p:handoutMasterIdLst>
    <p:handoutMasterId r:id="rId41"/>
  </p:handoutMasterIdLst>
  <p:sldIdLst>
    <p:sldId id="256" r:id="rId10"/>
    <p:sldId id="374" r:id="rId11"/>
    <p:sldId id="1115" r:id="rId12"/>
    <p:sldId id="1116" r:id="rId13"/>
    <p:sldId id="1117" r:id="rId14"/>
    <p:sldId id="1058" r:id="rId15"/>
    <p:sldId id="1059" r:id="rId16"/>
    <p:sldId id="1118" r:id="rId17"/>
    <p:sldId id="1119" r:id="rId18"/>
    <p:sldId id="1098" r:id="rId19"/>
    <p:sldId id="1065" r:id="rId20"/>
    <p:sldId id="1066" r:id="rId21"/>
    <p:sldId id="1067" r:id="rId22"/>
    <p:sldId id="1071" r:id="rId23"/>
    <p:sldId id="1073" r:id="rId24"/>
    <p:sldId id="1120" r:id="rId25"/>
    <p:sldId id="1122" r:id="rId26"/>
    <p:sldId id="1121" r:id="rId27"/>
    <p:sldId id="1124" r:id="rId28"/>
    <p:sldId id="1123" r:id="rId29"/>
    <p:sldId id="1125" r:id="rId30"/>
    <p:sldId id="1126" r:id="rId31"/>
    <p:sldId id="1127" r:id="rId32"/>
    <p:sldId id="1128" r:id="rId33"/>
    <p:sldId id="1129" r:id="rId34"/>
    <p:sldId id="1130" r:id="rId35"/>
    <p:sldId id="1131" r:id="rId36"/>
    <p:sldId id="1050" r:id="rId37"/>
    <p:sldId id="1132" r:id="rId38"/>
    <p:sldId id="113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66FF99"/>
    <a:srgbClr val="005EA4"/>
    <a:srgbClr val="B8E08C"/>
    <a:srgbClr val="AE1221"/>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6" autoAdjust="0"/>
    <p:restoredTop sz="57356" autoAdjust="0"/>
  </p:normalViewPr>
  <p:slideViewPr>
    <p:cSldViewPr>
      <p:cViewPr varScale="1">
        <p:scale>
          <a:sx n="65" d="100"/>
          <a:sy n="65" d="100"/>
        </p:scale>
        <p:origin x="2832" y="78"/>
      </p:cViewPr>
      <p:guideLst>
        <p:guide orient="horz" pos="2160"/>
        <p:guide pos="2880"/>
      </p:guideLst>
    </p:cSldViewPr>
  </p:slideViewPr>
  <p:outlineViewPr>
    <p:cViewPr>
      <p:scale>
        <a:sx n="33" d="100"/>
        <a:sy n="33" d="100"/>
      </p:scale>
      <p:origin x="0" y="2292"/>
    </p:cViewPr>
  </p:outlineViewPr>
  <p:notesTextViewPr>
    <p:cViewPr>
      <p:scale>
        <a:sx n="1" d="1"/>
        <a:sy n="1" d="1"/>
      </p:scale>
      <p:origin x="0" y="0"/>
    </p:cViewPr>
  </p:notesTextViewPr>
  <p:sorterViewPr>
    <p:cViewPr>
      <p:scale>
        <a:sx n="80" d="100"/>
        <a:sy n="80" d="100"/>
      </p:scale>
      <p:origin x="0" y="3300"/>
    </p:cViewPr>
  </p:sorterViewPr>
  <p:notesViewPr>
    <p:cSldViewPr>
      <p:cViewPr>
        <p:scale>
          <a:sx n="60" d="100"/>
          <a:sy n="60" d="100"/>
        </p:scale>
        <p:origin x="-2748" y="2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ndreea\Desktop\Cengage\Mankiw%208e\fred2\ch%2020%20poverty%20hstpov2.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0"/>
    </mc:Choice>
    <mc:Fallback>
      <c:style val="20"/>
    </mc:Fallback>
  </mc:AlternateContent>
  <c:chart>
    <c:autoTitleDeleted val="0"/>
    <c:plotArea>
      <c:layout/>
      <c:scatterChart>
        <c:scatterStyle val="lineMarker"/>
        <c:varyColors val="0"/>
        <c:ser>
          <c:idx val="0"/>
          <c:order val="0"/>
          <c:marker>
            <c:symbol val="none"/>
          </c:marker>
          <c:xVal>
            <c:numRef>
              <c:f>hstpov2a!$N$9:$N$63</c:f>
              <c:numCache>
                <c:formatCode>0</c:formatCode>
                <c:ptCount val="55"/>
                <c:pt idx="0">
                  <c:v>2014</c:v>
                </c:pt>
                <c:pt idx="1">
                  <c:v>2013</c:v>
                </c:pt>
                <c:pt idx="2">
                  <c:v>2012</c:v>
                </c:pt>
                <c:pt idx="3">
                  <c:v>2011</c:v>
                </c:pt>
                <c:pt idx="4">
                  <c:v>2010</c:v>
                </c:pt>
                <c:pt idx="5">
                  <c:v>2009</c:v>
                </c:pt>
                <c:pt idx="6">
                  <c:v>2008</c:v>
                </c:pt>
                <c:pt idx="7">
                  <c:v>2007</c:v>
                </c:pt>
                <c:pt idx="8">
                  <c:v>2006</c:v>
                </c:pt>
                <c:pt idx="9">
                  <c:v>2005</c:v>
                </c:pt>
                <c:pt idx="10">
                  <c:v>2004</c:v>
                </c:pt>
                <c:pt idx="11">
                  <c:v>2003</c:v>
                </c:pt>
                <c:pt idx="12">
                  <c:v>2002</c:v>
                </c:pt>
                <c:pt idx="13">
                  <c:v>2001</c:v>
                </c:pt>
                <c:pt idx="14">
                  <c:v>2000</c:v>
                </c:pt>
                <c:pt idx="15">
                  <c:v>1999</c:v>
                </c:pt>
                <c:pt idx="16">
                  <c:v>1998</c:v>
                </c:pt>
                <c:pt idx="17">
                  <c:v>1997</c:v>
                </c:pt>
                <c:pt idx="18">
                  <c:v>1996</c:v>
                </c:pt>
                <c:pt idx="19">
                  <c:v>1995</c:v>
                </c:pt>
                <c:pt idx="20">
                  <c:v>1994</c:v>
                </c:pt>
                <c:pt idx="21">
                  <c:v>1993</c:v>
                </c:pt>
                <c:pt idx="22">
                  <c:v>1992</c:v>
                </c:pt>
                <c:pt idx="23">
                  <c:v>1991</c:v>
                </c:pt>
                <c:pt idx="24">
                  <c:v>1990</c:v>
                </c:pt>
                <c:pt idx="25">
                  <c:v>1989</c:v>
                </c:pt>
                <c:pt idx="26">
                  <c:v>1988</c:v>
                </c:pt>
                <c:pt idx="27">
                  <c:v>1987</c:v>
                </c:pt>
                <c:pt idx="28">
                  <c:v>1986</c:v>
                </c:pt>
                <c:pt idx="29">
                  <c:v>1985</c:v>
                </c:pt>
                <c:pt idx="30">
                  <c:v>1984</c:v>
                </c:pt>
                <c:pt idx="31">
                  <c:v>1983</c:v>
                </c:pt>
                <c:pt idx="32">
                  <c:v>1982</c:v>
                </c:pt>
                <c:pt idx="33">
                  <c:v>1981</c:v>
                </c:pt>
                <c:pt idx="34">
                  <c:v>1980</c:v>
                </c:pt>
                <c:pt idx="35">
                  <c:v>1979</c:v>
                </c:pt>
                <c:pt idx="36">
                  <c:v>1978</c:v>
                </c:pt>
                <c:pt idx="37">
                  <c:v>1977</c:v>
                </c:pt>
                <c:pt idx="38">
                  <c:v>1976</c:v>
                </c:pt>
                <c:pt idx="39">
                  <c:v>1975</c:v>
                </c:pt>
                <c:pt idx="40">
                  <c:v>1974</c:v>
                </c:pt>
                <c:pt idx="41">
                  <c:v>1973</c:v>
                </c:pt>
                <c:pt idx="42">
                  <c:v>1972</c:v>
                </c:pt>
                <c:pt idx="43">
                  <c:v>1971</c:v>
                </c:pt>
                <c:pt idx="44">
                  <c:v>1970</c:v>
                </c:pt>
                <c:pt idx="45">
                  <c:v>1969</c:v>
                </c:pt>
                <c:pt idx="46">
                  <c:v>1968</c:v>
                </c:pt>
                <c:pt idx="47">
                  <c:v>1967</c:v>
                </c:pt>
                <c:pt idx="48">
                  <c:v>1966</c:v>
                </c:pt>
                <c:pt idx="49">
                  <c:v>1965</c:v>
                </c:pt>
                <c:pt idx="50">
                  <c:v>1964</c:v>
                </c:pt>
                <c:pt idx="51">
                  <c:v>1963</c:v>
                </c:pt>
                <c:pt idx="52">
                  <c:v>1962</c:v>
                </c:pt>
                <c:pt idx="53">
                  <c:v>1961</c:v>
                </c:pt>
                <c:pt idx="54">
                  <c:v>1960</c:v>
                </c:pt>
              </c:numCache>
            </c:numRef>
          </c:xVal>
          <c:yVal>
            <c:numRef>
              <c:f>hstpov2a!$O$9:$O$63</c:f>
              <c:numCache>
                <c:formatCode>#,##0.0</c:formatCode>
                <c:ptCount val="55"/>
                <c:pt idx="0">
                  <c:v>14.77</c:v>
                </c:pt>
                <c:pt idx="1">
                  <c:v>14.777799185999999</c:v>
                </c:pt>
                <c:pt idx="2">
                  <c:v>15</c:v>
                </c:pt>
                <c:pt idx="3">
                  <c:v>15</c:v>
                </c:pt>
                <c:pt idx="4">
                  <c:v>15.1</c:v>
                </c:pt>
                <c:pt idx="5" formatCode="0.0">
                  <c:v>14.3</c:v>
                </c:pt>
                <c:pt idx="6" formatCode="0.0">
                  <c:v>13.2</c:v>
                </c:pt>
                <c:pt idx="7" formatCode="0.0">
                  <c:v>12.5</c:v>
                </c:pt>
                <c:pt idx="8" formatCode="0.0">
                  <c:v>12.3</c:v>
                </c:pt>
                <c:pt idx="9" formatCode="0.0">
                  <c:v>12.6</c:v>
                </c:pt>
                <c:pt idx="10" formatCode="0.0">
                  <c:v>12.7</c:v>
                </c:pt>
                <c:pt idx="11" formatCode="0.0">
                  <c:v>12.5</c:v>
                </c:pt>
                <c:pt idx="12" formatCode="0.0">
                  <c:v>12.1</c:v>
                </c:pt>
                <c:pt idx="13" formatCode="0.0">
                  <c:v>11.7</c:v>
                </c:pt>
                <c:pt idx="14" formatCode="0.0">
                  <c:v>11.3</c:v>
                </c:pt>
                <c:pt idx="15" formatCode="0.0">
                  <c:v>11.9</c:v>
                </c:pt>
                <c:pt idx="16" formatCode="0.0">
                  <c:v>12.7</c:v>
                </c:pt>
                <c:pt idx="17" formatCode="0.0">
                  <c:v>13.3</c:v>
                </c:pt>
                <c:pt idx="18" formatCode="0.0">
                  <c:v>13.7</c:v>
                </c:pt>
                <c:pt idx="19" formatCode="0.0">
                  <c:v>13.8</c:v>
                </c:pt>
                <c:pt idx="20" formatCode="0.0">
                  <c:v>14.5</c:v>
                </c:pt>
                <c:pt idx="21" formatCode="0.0">
                  <c:v>15.1</c:v>
                </c:pt>
                <c:pt idx="22" formatCode="0.0">
                  <c:v>14.8</c:v>
                </c:pt>
                <c:pt idx="23" formatCode="0.0">
                  <c:v>14.2</c:v>
                </c:pt>
                <c:pt idx="24" formatCode="0.0">
                  <c:v>13.5</c:v>
                </c:pt>
                <c:pt idx="25" formatCode="0.0">
                  <c:v>12.8</c:v>
                </c:pt>
                <c:pt idx="26" formatCode="0.0">
                  <c:v>13</c:v>
                </c:pt>
                <c:pt idx="27" formatCode="0.0">
                  <c:v>13.4</c:v>
                </c:pt>
                <c:pt idx="28" formatCode="0.0">
                  <c:v>13.6</c:v>
                </c:pt>
                <c:pt idx="29" formatCode="0.0">
                  <c:v>14</c:v>
                </c:pt>
                <c:pt idx="30" formatCode="0.0">
                  <c:v>14.4</c:v>
                </c:pt>
                <c:pt idx="31" formatCode="0.0">
                  <c:v>15.2</c:v>
                </c:pt>
                <c:pt idx="32" formatCode="0.0">
                  <c:v>15</c:v>
                </c:pt>
                <c:pt idx="33" formatCode="0.0">
                  <c:v>14</c:v>
                </c:pt>
                <c:pt idx="34" formatCode="0.0">
                  <c:v>13</c:v>
                </c:pt>
                <c:pt idx="35" formatCode="0.0">
                  <c:v>11.7</c:v>
                </c:pt>
                <c:pt idx="36" formatCode="0.0">
                  <c:v>11.4</c:v>
                </c:pt>
                <c:pt idx="37" formatCode="0.0">
                  <c:v>11.6</c:v>
                </c:pt>
                <c:pt idx="38" formatCode="0.0">
                  <c:v>11.8</c:v>
                </c:pt>
                <c:pt idx="39" formatCode="0.0">
                  <c:v>12.3</c:v>
                </c:pt>
                <c:pt idx="40" formatCode="0.0">
                  <c:v>11.2</c:v>
                </c:pt>
                <c:pt idx="41" formatCode="0.0">
                  <c:v>11.1</c:v>
                </c:pt>
                <c:pt idx="42" formatCode="0.0">
                  <c:v>11.9</c:v>
                </c:pt>
                <c:pt idx="43" formatCode="0.0">
                  <c:v>12.5</c:v>
                </c:pt>
                <c:pt idx="44" formatCode="0.0">
                  <c:v>12.6</c:v>
                </c:pt>
                <c:pt idx="45" formatCode="0.0">
                  <c:v>12.1</c:v>
                </c:pt>
                <c:pt idx="46" formatCode="0.0">
                  <c:v>12.8</c:v>
                </c:pt>
                <c:pt idx="47" formatCode="0.0">
                  <c:v>14.2</c:v>
                </c:pt>
                <c:pt idx="48" formatCode="0.0">
                  <c:v>14.7</c:v>
                </c:pt>
                <c:pt idx="49" formatCode="0.0">
                  <c:v>17.3</c:v>
                </c:pt>
                <c:pt idx="50" formatCode="0.0">
                  <c:v>19</c:v>
                </c:pt>
                <c:pt idx="51" formatCode="0.0">
                  <c:v>19.5</c:v>
                </c:pt>
                <c:pt idx="52" formatCode="0.0">
                  <c:v>21</c:v>
                </c:pt>
                <c:pt idx="53" formatCode="0.0">
                  <c:v>21.9</c:v>
                </c:pt>
                <c:pt idx="54" formatCode="0.0">
                  <c:v>22.2</c:v>
                </c:pt>
              </c:numCache>
            </c:numRef>
          </c:yVal>
          <c:smooth val="0"/>
          <c:extLst>
            <c:ext xmlns:c16="http://schemas.microsoft.com/office/drawing/2014/chart" uri="{C3380CC4-5D6E-409C-BE32-E72D297353CC}">
              <c16:uniqueId val="{00000000-442E-403D-85F8-4F366C310078}"/>
            </c:ext>
          </c:extLst>
        </c:ser>
        <c:dLbls>
          <c:showLegendKey val="0"/>
          <c:showVal val="0"/>
          <c:showCatName val="0"/>
          <c:showSerName val="0"/>
          <c:showPercent val="0"/>
          <c:showBubbleSize val="0"/>
        </c:dLbls>
        <c:axId val="86293120"/>
        <c:axId val="108208512"/>
      </c:scatterChart>
      <c:valAx>
        <c:axId val="86293120"/>
        <c:scaling>
          <c:orientation val="minMax"/>
          <c:max val="2014"/>
          <c:min val="1960"/>
        </c:scaling>
        <c:delete val="0"/>
        <c:axPos val="b"/>
        <c:numFmt formatCode="0" sourceLinked="1"/>
        <c:majorTickMark val="out"/>
        <c:minorTickMark val="none"/>
        <c:tickLblPos val="nextTo"/>
        <c:crossAx val="108208512"/>
        <c:crosses val="autoZero"/>
        <c:crossBetween val="midCat"/>
      </c:valAx>
      <c:valAx>
        <c:axId val="108208512"/>
        <c:scaling>
          <c:orientation val="minMax"/>
          <c:max val="25"/>
          <c:min val="10"/>
        </c:scaling>
        <c:delete val="0"/>
        <c:axPos val="l"/>
        <c:majorGridlines/>
        <c:numFmt formatCode="#,##0.0" sourceLinked="1"/>
        <c:majorTickMark val="out"/>
        <c:minorTickMark val="none"/>
        <c:tickLblPos val="nextTo"/>
        <c:crossAx val="86293120"/>
        <c:crosses val="autoZero"/>
        <c:crossBetween val="midCat"/>
      </c:valAx>
    </c:plotArea>
    <c:plotVisOnly val="1"/>
    <c:dispBlanksAs val="gap"/>
    <c:showDLblsOverMax val="0"/>
  </c:chart>
  <c:spPr>
    <a:solidFill>
      <a:schemeClr val="bg1"/>
    </a:solidFill>
  </c:spPr>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BA0846-EC1A-40DB-8F81-96AE9A64BBB3}" type="datetimeFigureOut">
              <a:rPr lang="en-US" smtClean="0"/>
              <a:t>5/4/2018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CE0DA8-8A21-4DAB-8D09-F8325147C991}" type="slidenum">
              <a:rPr lang="en-US" smtClean="0"/>
              <a:t>‹#›</a:t>
            </a:fld>
            <a:endParaRPr lang="en-US"/>
          </a:p>
        </p:txBody>
      </p:sp>
    </p:spTree>
    <p:extLst>
      <p:ext uri="{BB962C8B-B14F-4D97-AF65-F5344CB8AC3E}">
        <p14:creationId xmlns:p14="http://schemas.microsoft.com/office/powerpoint/2010/main" val="4026689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5/4/2018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www.nytimes.com/2014/01/05/business/help-the-working-poor-but-share-the-burden.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791200" cy="4114800"/>
          </a:xfrm>
        </p:spPr>
        <p:txBody>
          <a:bodyPr/>
          <a:lstStyle/>
          <a:p>
            <a:pPr eaLnBrk="1" hangingPunct="1"/>
            <a:r>
              <a:rPr lang="en-US" sz="1200" dirty="0"/>
              <a:t>This is the third of three chapters on the economics of labor markets.  In Chapter 18, students learned that equilibrium wages equal the value of the marginal product of labor.  In Chapter 19, students learned about various factors that affect equilibrium wages, as well as discrimination.  </a:t>
            </a:r>
          </a:p>
          <a:p>
            <a:pPr eaLnBrk="1" hangingPunct="1"/>
            <a:endParaRPr lang="en-US" sz="1200" dirty="0"/>
          </a:p>
          <a:p>
            <a:pPr eaLnBrk="1" hangingPunct="1"/>
            <a:r>
              <a:rPr lang="en-US" sz="1200" dirty="0"/>
              <a:t>In Chapter 20, students will learn about the extent of inequality and poverty in the U.S.  The chapter also introduces some of the leading political philosophies on the role of government in redistributing income.  Finally, the chapter discusses some policies designed to help the poor.  </a:t>
            </a:r>
          </a:p>
          <a:p>
            <a:pPr eaLnBrk="1" hangingPunct="1"/>
            <a:endParaRPr lang="en-US" sz="1200" dirty="0"/>
          </a:p>
          <a:p>
            <a:pPr eaLnBrk="1" hangingPunct="1"/>
            <a:r>
              <a:rPr lang="en-US" sz="1200" dirty="0"/>
              <a:t>This chapter is shorter than average.  Most students find it less difficult than average.  Therefore, most instructors are able to cover it in about 60 minutes of class time.</a:t>
            </a:r>
          </a:p>
        </p:txBody>
      </p:sp>
      <p:sp>
        <p:nvSpPr>
          <p:cNvPr id="4" name="Slide Number Placeholder 3"/>
          <p:cNvSpPr>
            <a:spLocks noGrp="1"/>
          </p:cNvSpPr>
          <p:nvPr>
            <p:ph type="sldNum" sz="quarter" idx="10"/>
          </p:nvPr>
        </p:nvSpPr>
        <p:spPr/>
        <p:txBody>
          <a:bodyPr/>
          <a:lstStyle/>
          <a:p>
            <a:fld id="{2CAF6792-DBE1-4461-97FA-F85A7B48814E}" type="slidenum">
              <a:rPr lang="en-US" smtClean="0"/>
              <a:t>1</a:t>
            </a:fld>
            <a:endParaRPr lang="en-US" dirty="0"/>
          </a:p>
        </p:txBody>
      </p:sp>
    </p:spTree>
    <p:extLst>
      <p:ext uri="{BB962C8B-B14F-4D97-AF65-F5344CB8AC3E}">
        <p14:creationId xmlns:p14="http://schemas.microsoft.com/office/powerpoint/2010/main" val="4088678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EBC8FB2C-CBA9-4C49-B0F1-BC5F7F2450CA}" type="slidenum">
              <a:rPr lang="en-US" smtClean="0"/>
              <a:pPr/>
              <a:t>10</a:t>
            </a:fld>
            <a:endParaRPr lang="en-US"/>
          </a:p>
        </p:txBody>
      </p:sp>
      <p:sp>
        <p:nvSpPr>
          <p:cNvPr id="4198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D53C0902-0389-468D-8FB5-EFBD23150D95}" type="slidenum">
              <a:rPr lang="en-US" sz="1200">
                <a:cs typeface="Arial" charset="0"/>
              </a:rPr>
              <a:pPr algn="r"/>
              <a:t>10</a:t>
            </a:fld>
            <a:endParaRPr lang="en-US" sz="1200">
              <a:cs typeface="Arial" charset="0"/>
            </a:endParaRPr>
          </a:p>
        </p:txBody>
      </p:sp>
      <p:sp>
        <p:nvSpPr>
          <p:cNvPr id="41988" name="Rectangle 2"/>
          <p:cNvSpPr>
            <a:spLocks noGrp="1" noRot="1" noChangeAspect="1" noChangeArrowheads="1" noTextEdit="1"/>
          </p:cNvSpPr>
          <p:nvPr>
            <p:ph type="sldImg"/>
          </p:nvPr>
        </p:nvSpPr>
        <p:spPr>
          <a:xfrm>
            <a:off x="1143000" y="534988"/>
            <a:ext cx="4572000" cy="3429000"/>
          </a:xfrm>
          <a:ln/>
        </p:spPr>
      </p:sp>
      <p:sp>
        <p:nvSpPr>
          <p:cNvPr id="41989" name="Rectangle 3"/>
          <p:cNvSpPr>
            <a:spLocks noGrp="1" noChangeArrowheads="1"/>
          </p:cNvSpPr>
          <p:nvPr>
            <p:ph type="body" idx="1"/>
          </p:nvPr>
        </p:nvSpPr>
        <p:spPr>
          <a:xfrm>
            <a:off x="685800" y="4248150"/>
            <a:ext cx="5486400" cy="4210050"/>
          </a:xfrm>
          <a:noFill/>
          <a:ln/>
        </p:spPr>
        <p:txBody>
          <a:bodyPr/>
          <a:lstStyle/>
          <a:p>
            <a:pPr eaLnBrk="1" hangingPunct="1"/>
            <a:r>
              <a:rPr lang="en-US" dirty="0"/>
              <a:t>This slide updates the data in Table 3 of Chapter 20. </a:t>
            </a:r>
          </a:p>
          <a:p>
            <a:pPr eaLnBrk="1" hangingPunct="1"/>
            <a:endParaRPr lang="en-US" dirty="0"/>
          </a:p>
          <a:p>
            <a:pPr eaLnBrk="1" hangingPunct="1"/>
            <a:r>
              <a:rPr lang="en-US" dirty="0"/>
              <a:t>Source:  U.S. Bureau of the Census, </a:t>
            </a:r>
            <a:br>
              <a:rPr lang="en-US" dirty="0"/>
            </a:br>
            <a:r>
              <a:rPr lang="en-US" dirty="0"/>
              <a:t>https://www.census.gov/data/tables/time-series/demo/income-poverty/historical-poverty-people.html</a:t>
            </a:r>
          </a:p>
          <a:p>
            <a:pPr eaLnBrk="1" hangingPunct="1"/>
            <a:r>
              <a:rPr lang="en-US" dirty="0"/>
              <a:t>Tables 3 and 4. </a:t>
            </a:r>
          </a:p>
          <a:p>
            <a:pPr eaLnBrk="1" hangingPunct="1"/>
            <a:endParaRPr lang="en-US" dirty="0"/>
          </a:p>
          <a:p>
            <a:pPr eaLnBrk="1" hangingPunct="1"/>
            <a:r>
              <a:rPr lang="en-US" dirty="0"/>
              <a:t>Additionally, as of 2014, the poverty rate among Veterans of the U.S.</a:t>
            </a:r>
            <a:r>
              <a:rPr lang="en-US" baseline="0" dirty="0"/>
              <a:t> Armed Forces was 6.7% for males and 9.4% for females.  </a:t>
            </a:r>
            <a:br>
              <a:rPr lang="en-US" baseline="0" dirty="0"/>
            </a:br>
            <a:r>
              <a:rPr lang="en-US" baseline="0" dirty="0"/>
              <a:t>Source:  U.S. Department</a:t>
            </a:r>
            <a:r>
              <a:rPr lang="en-US" dirty="0"/>
              <a:t> of Veterans Affairs</a:t>
            </a:r>
            <a:endParaRPr lang="en-US" baseline="0" dirty="0"/>
          </a:p>
          <a:p>
            <a:pPr eaLnBrk="1" hangingPunct="1"/>
            <a:r>
              <a:rPr lang="en-US" dirty="0"/>
              <a:t>http://www.va.gov/vetdata/docs/SpecialReports/Profile_of_Veterans_2014.pdf</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11</a:t>
            </a:fld>
            <a:endParaRPr lang="en-US"/>
          </a:p>
        </p:txBody>
      </p:sp>
    </p:spTree>
    <p:extLst>
      <p:ext uri="{BB962C8B-B14F-4D97-AF65-F5344CB8AC3E}">
        <p14:creationId xmlns:p14="http://schemas.microsoft.com/office/powerpoint/2010/main" val="4152128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12</a:t>
            </a:fld>
            <a:endParaRPr lang="en-US"/>
          </a:p>
        </p:txBody>
      </p:sp>
    </p:spTree>
    <p:extLst>
      <p:ext uri="{BB962C8B-B14F-4D97-AF65-F5344CB8AC3E}">
        <p14:creationId xmlns:p14="http://schemas.microsoft.com/office/powerpoint/2010/main" val="1459380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13</a:t>
            </a:fld>
            <a:endParaRPr lang="en-US"/>
          </a:p>
        </p:txBody>
      </p:sp>
    </p:spTree>
    <p:extLst>
      <p:ext uri="{BB962C8B-B14F-4D97-AF65-F5344CB8AC3E}">
        <p14:creationId xmlns:p14="http://schemas.microsoft.com/office/powerpoint/2010/main" val="2650588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poverty and inequality measures discussed above do not distinguish between the temporarily poor and the persistently poor.</a:t>
            </a:r>
          </a:p>
          <a:p>
            <a:endParaRPr lang="en-US" dirty="0"/>
          </a:p>
          <a:p>
            <a:r>
              <a:rPr lang="en-US" dirty="0"/>
              <a:t>Persistence of economic success from generation to generation: Above-average income carries over from parents to children</a:t>
            </a:r>
          </a:p>
          <a:p>
            <a:r>
              <a:rPr lang="en-US" dirty="0"/>
              <a:t>Four of five millionaires made their money on their own; One in five millionaires inherited their fortunes</a:t>
            </a:r>
          </a:p>
          <a:p>
            <a:endParaRPr lang="en-US" dirty="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14</a:t>
            </a:fld>
            <a:endParaRPr lang="en-US"/>
          </a:p>
        </p:txBody>
      </p:sp>
    </p:spTree>
    <p:extLst>
      <p:ext uri="{BB962C8B-B14F-4D97-AF65-F5344CB8AC3E}">
        <p14:creationId xmlns:p14="http://schemas.microsoft.com/office/powerpoint/2010/main" val="539534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15</a:t>
            </a:fld>
            <a:endParaRPr lang="en-US"/>
          </a:p>
        </p:txBody>
      </p:sp>
    </p:spTree>
    <p:extLst>
      <p:ext uri="{BB962C8B-B14F-4D97-AF65-F5344CB8AC3E}">
        <p14:creationId xmlns:p14="http://schemas.microsoft.com/office/powerpoint/2010/main" val="107892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16</a:t>
            </a:fld>
            <a:endParaRPr lang="en-US"/>
          </a:p>
        </p:txBody>
      </p:sp>
    </p:spTree>
    <p:extLst>
      <p:ext uri="{BB962C8B-B14F-4D97-AF65-F5344CB8AC3E}">
        <p14:creationId xmlns:p14="http://schemas.microsoft.com/office/powerpoint/2010/main" val="580378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17</a:t>
            </a:fld>
            <a:endParaRPr lang="en-US"/>
          </a:p>
        </p:txBody>
      </p:sp>
    </p:spTree>
    <p:extLst>
      <p:ext uri="{BB962C8B-B14F-4D97-AF65-F5344CB8AC3E}">
        <p14:creationId xmlns:p14="http://schemas.microsoft.com/office/powerpoint/2010/main" val="230806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18</a:t>
            </a:fld>
            <a:endParaRPr lang="en-US"/>
          </a:p>
        </p:txBody>
      </p:sp>
    </p:spTree>
    <p:extLst>
      <p:ext uri="{BB962C8B-B14F-4D97-AF65-F5344CB8AC3E}">
        <p14:creationId xmlns:p14="http://schemas.microsoft.com/office/powerpoint/2010/main" val="3687965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19</a:t>
            </a:fld>
            <a:endParaRPr lang="en-US"/>
          </a:p>
        </p:txBody>
      </p:sp>
    </p:spTree>
    <p:extLst>
      <p:ext uri="{BB962C8B-B14F-4D97-AF65-F5344CB8AC3E}">
        <p14:creationId xmlns:p14="http://schemas.microsoft.com/office/powerpoint/2010/main" val="346678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a:t>
            </a:fld>
            <a:endParaRPr lang="en-US" dirty="0"/>
          </a:p>
        </p:txBody>
      </p:sp>
    </p:spTree>
    <p:extLst>
      <p:ext uri="{BB962C8B-B14F-4D97-AF65-F5344CB8AC3E}">
        <p14:creationId xmlns:p14="http://schemas.microsoft.com/office/powerpoint/2010/main" val="1362360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you might pause the lecture for a short class discussion on the relative merits of these alternative philosophies.  If you have the sense that your students are tolerant of opposing viewpoints, you might ask for students to pick the philosophy with which they most identify.  If you sense that students would feel more comfortable answering the question anonymously, consider posing it to them using a classroom response system (“clickers”) or the internet-based equivalent, PollEverywhere.com. </a:t>
            </a:r>
          </a:p>
        </p:txBody>
      </p:sp>
      <p:sp>
        <p:nvSpPr>
          <p:cNvPr id="4" name="Slide Number Placeholder 3"/>
          <p:cNvSpPr>
            <a:spLocks noGrp="1"/>
          </p:cNvSpPr>
          <p:nvPr>
            <p:ph type="sldNum" sz="quarter" idx="10"/>
          </p:nvPr>
        </p:nvSpPr>
        <p:spPr/>
        <p:txBody>
          <a:bodyPr/>
          <a:lstStyle/>
          <a:p>
            <a:fld id="{2CAF6792-DBE1-4461-97FA-F85A7B48814E}" type="slidenum">
              <a:rPr lang="en-US" smtClean="0"/>
              <a:t>20</a:t>
            </a:fld>
            <a:endParaRPr lang="en-US"/>
          </a:p>
        </p:txBody>
      </p:sp>
    </p:spTree>
    <p:extLst>
      <p:ext uri="{BB962C8B-B14F-4D97-AF65-F5344CB8AC3E}">
        <p14:creationId xmlns:p14="http://schemas.microsoft.com/office/powerpoint/2010/main" val="888939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21</a:t>
            </a:fld>
            <a:endParaRPr lang="en-US"/>
          </a:p>
        </p:txBody>
      </p:sp>
    </p:spTree>
    <p:extLst>
      <p:ext uri="{BB962C8B-B14F-4D97-AF65-F5344CB8AC3E}">
        <p14:creationId xmlns:p14="http://schemas.microsoft.com/office/powerpoint/2010/main" val="2730925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Students will recall the effects of the minimum wage from Chapter 6, which covered price floors and ceilings.  </a:t>
            </a:r>
          </a:p>
          <a:p>
            <a:pPr eaLnBrk="1" hangingPunct="1"/>
            <a:endParaRPr lang="en-US" dirty="0"/>
          </a:p>
          <a:p>
            <a:pPr eaLnBrk="1" hangingPunct="1"/>
            <a:r>
              <a:rPr lang="en-US" dirty="0"/>
              <a:t>A few additional notes about the minimum wage:</a:t>
            </a:r>
          </a:p>
          <a:p>
            <a:pPr eaLnBrk="1" hangingPunct="1"/>
            <a:endParaRPr lang="en-US" dirty="0"/>
          </a:p>
          <a:p>
            <a:pPr eaLnBrk="1" hangingPunct="1"/>
            <a:r>
              <a:rPr lang="en-US" dirty="0"/>
              <a:t>Yes, it helps the poor at no cost to the government.  But there’s no such thing as a free lunch.  The minimum wage transfers income to workers from firms (or rather, their owners) and from consumers, who will end up paying higher prices for goods made with unskilled labor.  </a:t>
            </a:r>
          </a:p>
          <a:p>
            <a:pPr eaLnBrk="1" hangingPunct="1"/>
            <a:endParaRPr lang="en-US" dirty="0"/>
          </a:p>
          <a:p>
            <a:pPr eaLnBrk="1" hangingPunct="1"/>
            <a:r>
              <a:rPr lang="en-US" dirty="0"/>
              <a:t>Some people think of the minimum wage as a law that prohibits people from working if they aren’t able to find a job that pays at least $7.25 an hour.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22</a:t>
            </a:fld>
            <a:endParaRPr lang="en-US"/>
          </a:p>
        </p:txBody>
      </p:sp>
    </p:spTree>
    <p:extLst>
      <p:ext uri="{BB962C8B-B14F-4D97-AF65-F5344CB8AC3E}">
        <p14:creationId xmlns:p14="http://schemas.microsoft.com/office/powerpoint/2010/main" val="34339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23</a:t>
            </a:fld>
            <a:endParaRPr lang="en-US"/>
          </a:p>
        </p:txBody>
      </p:sp>
    </p:spTree>
    <p:extLst>
      <p:ext uri="{BB962C8B-B14F-4D97-AF65-F5344CB8AC3E}">
        <p14:creationId xmlns:p14="http://schemas.microsoft.com/office/powerpoint/2010/main" val="1841141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Example: Taxes owed=(1/3 of income) – $10,000</a:t>
            </a:r>
          </a:p>
          <a:p>
            <a:pPr eaLnBrk="1" hangingPunct="1"/>
            <a:r>
              <a:rPr lang="en-US" dirty="0"/>
              <a:t>If earnings = $90,000, taxes owed = $20,000</a:t>
            </a:r>
          </a:p>
          <a:p>
            <a:pPr eaLnBrk="1" hangingPunct="1"/>
            <a:r>
              <a:rPr lang="en-US" dirty="0"/>
              <a:t>If earnings = $60,000, taxes owed = $10,000</a:t>
            </a:r>
          </a:p>
          <a:p>
            <a:pPr eaLnBrk="1" hangingPunct="1"/>
            <a:r>
              <a:rPr lang="en-US" dirty="0"/>
              <a:t>If earnings = $30,000, taxes owed = $0</a:t>
            </a:r>
          </a:p>
          <a:p>
            <a:pPr eaLnBrk="1" hangingPunct="1"/>
            <a:r>
              <a:rPr lang="en-US" dirty="0"/>
              <a:t>If earnings = $15,000, taxes “owed” = –$5,000 (would receive $5,000 payment from government)</a:t>
            </a:r>
          </a:p>
          <a:p>
            <a:pPr eaLnBrk="1" hangingPunct="1"/>
            <a:endParaRPr lang="en-US" dirty="0"/>
          </a:p>
          <a:p>
            <a:pPr eaLnBrk="1" hangingPunct="1"/>
            <a:r>
              <a:rPr lang="en-US" dirty="0"/>
              <a:t>With a negative income tax, the marginal tax rate is as low for low income persons as it is for high income persons.  This is in sharp contrast to other welfare-type programs, which take away benefits as income rises, thus creating very high effective marginal tax rates for the poor.  </a:t>
            </a:r>
          </a:p>
          <a:p>
            <a:pPr eaLnBrk="1" hangingPunct="1"/>
            <a:endParaRPr lang="en-US" dirty="0"/>
          </a:p>
          <a:p>
            <a:pPr eaLnBrk="1" hangingPunct="1"/>
            <a:r>
              <a:rPr lang="en-US" dirty="0"/>
              <a:t>I encourage you to check out Mankiw’s January 2014 column in the </a:t>
            </a:r>
            <a:r>
              <a:rPr lang="en-US" i="1" dirty="0"/>
              <a:t>New York Times</a:t>
            </a:r>
            <a:r>
              <a:rPr lang="en-US" dirty="0"/>
              <a:t> contrasting the EITC and minimum wage.  It’s clear, well-argued, and short.  Find it here:</a:t>
            </a:r>
          </a:p>
          <a:p>
            <a:pPr eaLnBrk="1" hangingPunct="1"/>
            <a:endParaRPr lang="en-US" dirty="0"/>
          </a:p>
          <a:p>
            <a:r>
              <a:rPr lang="en-US" dirty="0">
                <a:hlinkClick r:id="rId3"/>
              </a:rPr>
              <a:t>http://www.nytimes.com/2014/01/05/business/help-the-working-poor-but-share-the-burden.html</a:t>
            </a:r>
            <a:endParaRPr lang="en-US" dirty="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24</a:t>
            </a:fld>
            <a:endParaRPr lang="en-US"/>
          </a:p>
        </p:txBody>
      </p:sp>
    </p:spTree>
    <p:extLst>
      <p:ext uri="{BB962C8B-B14F-4D97-AF65-F5344CB8AC3E}">
        <p14:creationId xmlns:p14="http://schemas.microsoft.com/office/powerpoint/2010/main" val="14585810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A cash payment would let workers buy whatever they think they most need.  Many economists believe that the government cannot know what people need better than the people themselves.  </a:t>
            </a:r>
          </a:p>
          <a:p>
            <a:pPr eaLnBrk="1" hangingPunct="1"/>
            <a:endParaRPr lang="en-US" dirty="0"/>
          </a:p>
          <a:p>
            <a:pPr eaLnBrk="1" hangingPunct="1"/>
            <a:r>
              <a:rPr lang="en-US" dirty="0"/>
              <a:t>Regarding the argument that the recipients could spend the money on drugs:  </a:t>
            </a:r>
          </a:p>
          <a:p>
            <a:pPr eaLnBrk="1" hangingPunct="1"/>
            <a:endParaRPr lang="en-US" dirty="0"/>
          </a:p>
          <a:p>
            <a:pPr eaLnBrk="1" hangingPunct="1"/>
            <a:r>
              <a:rPr lang="en-US" dirty="0"/>
              <a:t>Suppose the choice is giving the person $50 cash or $50 worth of food.  If you give them $50 cash, they could buy drugs.  If you give them $50 worth of food, they spend $50 less of their own money on food, and can now spend this $50 on drugs.  The outcome is the same in either case.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25</a:t>
            </a:fld>
            <a:endParaRPr lang="en-US"/>
          </a:p>
        </p:txBody>
      </p:sp>
    </p:spTree>
    <p:extLst>
      <p:ext uri="{BB962C8B-B14F-4D97-AF65-F5344CB8AC3E}">
        <p14:creationId xmlns:p14="http://schemas.microsoft.com/office/powerpoint/2010/main" val="20560006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As noted two slides above, the negative income tax is an exception to the second bullet point:  poor families do not face high marginal tax rates under the negative income tax, so it does create a work disincentive.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26</a:t>
            </a:fld>
            <a:endParaRPr lang="en-US"/>
          </a:p>
        </p:txBody>
      </p:sp>
    </p:spTree>
    <p:extLst>
      <p:ext uri="{BB962C8B-B14F-4D97-AF65-F5344CB8AC3E}">
        <p14:creationId xmlns:p14="http://schemas.microsoft.com/office/powerpoint/2010/main" val="1406464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27</a:t>
            </a:fld>
            <a:endParaRPr lang="en-US"/>
          </a:p>
        </p:txBody>
      </p:sp>
    </p:spTree>
    <p:extLst>
      <p:ext uri="{BB962C8B-B14F-4D97-AF65-F5344CB8AC3E}">
        <p14:creationId xmlns:p14="http://schemas.microsoft.com/office/powerpoint/2010/main" val="16902589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28</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29</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previous two chapters: Equilibrium wages equal the value of workers’ marginal products</a:t>
            </a:r>
          </a:p>
          <a:p>
            <a:r>
              <a:rPr lang="en-US" dirty="0"/>
              <a:t>Differences in equilibrium wages result from differences in </a:t>
            </a:r>
          </a:p>
          <a:p>
            <a:r>
              <a:rPr lang="en-US" dirty="0"/>
              <a:t>- Worker characteristics: education, experience, talent, effort</a:t>
            </a:r>
          </a:p>
          <a:p>
            <a:r>
              <a:rPr lang="en-US" dirty="0"/>
              <a:t> - Job characteristics: extent to which a job is pleasant and safe</a:t>
            </a:r>
          </a:p>
          <a:p>
            <a:r>
              <a:rPr lang="en-US" dirty="0"/>
              <a:t>- Discrimination.</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a:t>
            </a:fld>
            <a:endParaRPr lang="en-US"/>
          </a:p>
        </p:txBody>
      </p:sp>
    </p:spTree>
    <p:extLst>
      <p:ext uri="{BB962C8B-B14F-4D97-AF65-F5344CB8AC3E}">
        <p14:creationId xmlns:p14="http://schemas.microsoft.com/office/powerpoint/2010/main" val="39113691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30</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This is an updated version of Table 1 in Chapter 20.  Source:  U.S. Bureau of the Census, Historical Income Inequality Tables, available at:</a:t>
            </a:r>
          </a:p>
          <a:p>
            <a:pPr eaLnBrk="1" hangingPunct="1"/>
            <a:r>
              <a:rPr lang="en-US" dirty="0"/>
              <a:t>https://www.census.gov/data/tables/time-series/demo/income-poverty/cps-hinc/hinc-05.html</a:t>
            </a:r>
          </a:p>
          <a:p>
            <a:pPr eaLnBrk="1" hangingPunct="1"/>
            <a:endParaRPr lang="en-US" dirty="0"/>
          </a:p>
          <a:p>
            <a:pPr eaLnBrk="1" hangingPunct="1"/>
            <a:r>
              <a:rPr lang="en-US" dirty="0"/>
              <a:t>There’s one key difference:  This table refers to households rather than families.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a:t>
            </a:fld>
            <a:endParaRPr lang="en-US"/>
          </a:p>
        </p:txBody>
      </p:sp>
    </p:spTree>
    <p:extLst>
      <p:ext uri="{BB962C8B-B14F-4D97-AF65-F5344CB8AC3E}">
        <p14:creationId xmlns:p14="http://schemas.microsoft.com/office/powerpoint/2010/main" val="3018211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Each point is the ratio of two numbers:</a:t>
            </a:r>
          </a:p>
          <a:p>
            <a:pPr eaLnBrk="1" hangingPunct="1"/>
            <a:r>
              <a:rPr lang="en-US" dirty="0"/>
              <a:t>The share of U.S. income received by the top 20% of families, relative to the share of U.S. income received by the bottom 20%.  </a:t>
            </a:r>
          </a:p>
          <a:p>
            <a:pPr eaLnBrk="1" hangingPunct="1"/>
            <a:endParaRPr lang="en-US" dirty="0"/>
          </a:p>
          <a:p>
            <a:pPr eaLnBrk="1" hangingPunct="1"/>
            <a:r>
              <a:rPr lang="en-US" dirty="0"/>
              <a:t>Source:  U.S. Census Historical Income ,</a:t>
            </a:r>
          </a:p>
          <a:p>
            <a:endParaRPr lang="en-US" dirty="0"/>
          </a:p>
          <a:p>
            <a:r>
              <a:rPr lang="en-US" dirty="0"/>
              <a:t>https://www.census.gov/data/tables/time-series/demo/income-poverty/historical-income-families.html</a:t>
            </a:r>
          </a:p>
        </p:txBody>
      </p:sp>
      <p:sp>
        <p:nvSpPr>
          <p:cNvPr id="4" name="Slide Number Placeholder 3"/>
          <p:cNvSpPr>
            <a:spLocks noGrp="1"/>
          </p:cNvSpPr>
          <p:nvPr>
            <p:ph type="sldNum" sz="quarter" idx="10"/>
          </p:nvPr>
        </p:nvSpPr>
        <p:spPr/>
        <p:txBody>
          <a:bodyPr/>
          <a:lstStyle/>
          <a:p>
            <a:fld id="{2CAF6792-DBE1-4461-97FA-F85A7B48814E}" type="slidenum">
              <a:rPr lang="en-US" smtClean="0"/>
              <a:t>5</a:t>
            </a:fld>
            <a:endParaRPr lang="en-US"/>
          </a:p>
        </p:txBody>
      </p:sp>
    </p:spTree>
    <p:extLst>
      <p:ext uri="{BB962C8B-B14F-4D97-AF65-F5344CB8AC3E}">
        <p14:creationId xmlns:p14="http://schemas.microsoft.com/office/powerpoint/2010/main" val="3894601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Source:  Figure 1, Chapter 20.</a:t>
            </a:r>
          </a:p>
          <a:p>
            <a:pPr eaLnBrk="1" hangingPunct="1"/>
            <a:r>
              <a:rPr lang="en-US" dirty="0"/>
              <a:t>Original source:  Human Development Report 2011.</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figure shows the ratio of the income of the richest quintile to the income of the poorest quintile. Among these nations, Sweden and Pakistan have the most equal distribution of economic well-being, while South Africa and Brazil have the least equal.</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6</a:t>
            </a:fld>
            <a:endParaRPr lang="en-US"/>
          </a:p>
        </p:txBody>
      </p:sp>
    </p:spTree>
    <p:extLst>
      <p:ext uri="{BB962C8B-B14F-4D97-AF65-F5344CB8AC3E}">
        <p14:creationId xmlns:p14="http://schemas.microsoft.com/office/powerpoint/2010/main" val="657951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7</a:t>
            </a:fld>
            <a:endParaRPr lang="en-US"/>
          </a:p>
        </p:txBody>
      </p:sp>
    </p:spTree>
    <p:extLst>
      <p:ext uri="{BB962C8B-B14F-4D97-AF65-F5344CB8AC3E}">
        <p14:creationId xmlns:p14="http://schemas.microsoft.com/office/powerpoint/2010/main" val="2171410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8023EBC5-B2A2-483C-97D8-B29482437D47}" type="slidenum">
              <a:rPr lang="en-US" smtClean="0">
                <a:solidFill>
                  <a:prstClr val="black"/>
                </a:solidFill>
              </a:rPr>
              <a:pPr/>
              <a:t>8</a:t>
            </a:fld>
            <a:endParaRPr lang="en-US">
              <a:solidFill>
                <a:prstClr val="black"/>
              </a:solidFill>
            </a:endParaRPr>
          </a:p>
        </p:txBody>
      </p:sp>
      <p:sp>
        <p:nvSpPr>
          <p:cNvPr id="3686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789B6E4B-1614-444B-BAA3-2E01C7C73CDC}" type="slidenum">
              <a:rPr lang="en-US" sz="1200">
                <a:solidFill>
                  <a:prstClr val="black"/>
                </a:solidFill>
                <a:cs typeface="Arial" charset="0"/>
              </a:rPr>
              <a:pPr algn="r"/>
              <a:t>8</a:t>
            </a:fld>
            <a:endParaRPr lang="en-US" sz="1200">
              <a:solidFill>
                <a:prstClr val="black"/>
              </a:solidFill>
              <a:cs typeface="Arial" charset="0"/>
            </a:endParaRPr>
          </a:p>
        </p:txBody>
      </p:sp>
      <p:sp>
        <p:nvSpPr>
          <p:cNvPr id="36868" name="Rectangle 2"/>
          <p:cNvSpPr>
            <a:spLocks noGrp="1" noRot="1" noChangeAspect="1" noChangeArrowheads="1" noTextEdit="1"/>
          </p:cNvSpPr>
          <p:nvPr>
            <p:ph type="sldImg"/>
          </p:nvPr>
        </p:nvSpPr>
        <p:spPr>
          <a:xfrm>
            <a:off x="1143000" y="534988"/>
            <a:ext cx="4572000" cy="3429000"/>
          </a:xfrm>
          <a:ln/>
        </p:spPr>
      </p:sp>
      <p:sp>
        <p:nvSpPr>
          <p:cNvPr id="36869" name="Rectangle 3"/>
          <p:cNvSpPr>
            <a:spLocks noGrp="1" noChangeArrowheads="1"/>
          </p:cNvSpPr>
          <p:nvPr>
            <p:ph type="body" idx="1"/>
          </p:nvPr>
        </p:nvSpPr>
        <p:spPr>
          <a:xfrm>
            <a:off x="685800" y="4248150"/>
            <a:ext cx="5486400" cy="4210050"/>
          </a:xfrm>
          <a:noFill/>
          <a:ln/>
        </p:spPr>
        <p:txBody>
          <a:bodyPr/>
          <a:lstStyle/>
          <a:p>
            <a:pPr eaLnBrk="1" hangingPunct="1"/>
            <a:r>
              <a:rPr lang="en-US" dirty="0"/>
              <a:t>The figures on this slide are updated from the textbook.  </a:t>
            </a:r>
          </a:p>
          <a:p>
            <a:pPr eaLnBrk="1" hangingPunct="1"/>
            <a:endParaRPr lang="en-US" dirty="0"/>
          </a:p>
          <a:p>
            <a:pPr eaLnBrk="1" hangingPunct="1"/>
            <a:r>
              <a:rPr lang="en-US" dirty="0"/>
              <a:t>Source for poverty figures:</a:t>
            </a:r>
          </a:p>
          <a:p>
            <a:pPr eaLnBrk="1" hangingPunct="1"/>
            <a:r>
              <a:rPr lang="en-US" dirty="0"/>
              <a:t>https://www.census.gov/data/tables/2015/demo/income-poverty/p60-252.html</a:t>
            </a:r>
          </a:p>
          <a:p>
            <a:pPr eaLnBrk="1" hangingPunct="1"/>
            <a:endParaRPr lang="en-US" dirty="0"/>
          </a:p>
          <a:p>
            <a:pPr eaLnBrk="1" hangingPunct="1"/>
            <a:r>
              <a:rPr lang="en-US" dirty="0"/>
              <a:t>Source for median family income:</a:t>
            </a:r>
          </a:p>
          <a:p>
            <a:pPr eaLnBrk="1" hangingPunct="1"/>
            <a:r>
              <a:rPr lang="en-US" dirty="0"/>
              <a:t>https://www.census.gov/data/tables/time-series/demo/income-poverty/cps-finc/finc-01.html</a:t>
            </a:r>
          </a:p>
          <a:p>
            <a:pPr eaLnBrk="1" hangingPunct="1"/>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The poverty rate appears correlated with business cycles.  For example, 1992</a:t>
            </a:r>
            <a:r>
              <a:rPr lang="en-US" sz="1200" kern="1200" dirty="0">
                <a:solidFill>
                  <a:schemeClr val="tx1"/>
                </a:solidFill>
                <a:effectLst/>
                <a:latin typeface="Times New Roman" pitchFamily="18" charset="0"/>
                <a:ea typeface="+mn-ea"/>
                <a:cs typeface="Times New Roman" pitchFamily="18" charset="0"/>
              </a:rPr>
              <a:t>–</a:t>
            </a:r>
            <a:r>
              <a:rPr lang="en-US" dirty="0"/>
              <a:t>2000 was the longest economic expansion on record, and it coincided with a gradual fall in the poverty rate.  The U.S. experienced recessions in the early 2000s and 2008</a:t>
            </a:r>
            <a:r>
              <a:rPr lang="en-US" sz="1200" kern="1200" dirty="0">
                <a:solidFill>
                  <a:schemeClr val="tx1"/>
                </a:solidFill>
                <a:effectLst/>
                <a:latin typeface="Times New Roman" pitchFamily="18" charset="0"/>
                <a:ea typeface="+mn-ea"/>
                <a:cs typeface="Times New Roman" pitchFamily="18" charset="0"/>
              </a:rPr>
              <a:t>–</a:t>
            </a:r>
            <a:r>
              <a:rPr lang="en-US" dirty="0"/>
              <a:t>2009, and the poverty rate rose in each.  </a:t>
            </a:r>
          </a:p>
          <a:p>
            <a:pPr eaLnBrk="1" hangingPunct="1"/>
            <a:endParaRPr lang="en-US" dirty="0"/>
          </a:p>
          <a:p>
            <a:pPr eaLnBrk="1" hangingPunct="1"/>
            <a:r>
              <a:rPr lang="en-US" dirty="0"/>
              <a:t>In the first part of the 1960s, the fall in poverty is likely due to macroeconomic recovery.  The “War on Poverty” in the 1960s led to a significant expansion of the government’s social safety net beginning in the mid-1960s, which coincided with further reductions in poverty.  Safety net programs will be discussed toward the end of this chapter.  </a:t>
            </a:r>
          </a:p>
          <a:p>
            <a:pPr eaLnBrk="1" hangingPunct="1"/>
            <a:endParaRPr lang="en-US" dirty="0"/>
          </a:p>
          <a:p>
            <a:pPr eaLnBrk="1" hangingPunct="1"/>
            <a:r>
              <a:rPr lang="en-US" dirty="0"/>
              <a:t>Source of data: U.S. Bureau of the Census. </a:t>
            </a:r>
          </a:p>
          <a:p>
            <a:r>
              <a:rPr lang="en-US" dirty="0"/>
              <a:t>https://www.census.gov/data/tables/time-series/demo/income-poverty/historical-poverty-people.html  Table 2</a:t>
            </a:r>
          </a:p>
        </p:txBody>
      </p:sp>
      <p:sp>
        <p:nvSpPr>
          <p:cNvPr id="4" name="Slide Number Placeholder 3"/>
          <p:cNvSpPr>
            <a:spLocks noGrp="1"/>
          </p:cNvSpPr>
          <p:nvPr>
            <p:ph type="sldNum" sz="quarter" idx="10"/>
          </p:nvPr>
        </p:nvSpPr>
        <p:spPr/>
        <p:txBody>
          <a:bodyPr/>
          <a:lstStyle/>
          <a:p>
            <a:fld id="{2CAF6792-DBE1-4461-97FA-F85A7B48814E}" type="slidenum">
              <a:rPr lang="en-US" smtClean="0"/>
              <a:t>9</a:t>
            </a:fld>
            <a:endParaRPr lang="en-US"/>
          </a:p>
        </p:txBody>
      </p:sp>
    </p:spTree>
    <p:extLst>
      <p:ext uri="{BB962C8B-B14F-4D97-AF65-F5344CB8AC3E}">
        <p14:creationId xmlns:p14="http://schemas.microsoft.com/office/powerpoint/2010/main" val="451514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a:solidFill>
                  <a:srgbClr val="000000"/>
                </a:solidFill>
              </a:rPr>
              <a:t>Premium PowerPoint Slides by: </a:t>
            </a:r>
          </a:p>
          <a:p>
            <a:pPr algn="ctr" eaLnBrk="1" fontAlgn="base" hangingPunct="1">
              <a:lnSpc>
                <a:spcPct val="80000"/>
              </a:lnSpc>
              <a:spcBef>
                <a:spcPct val="20000"/>
              </a:spcBef>
              <a:spcAft>
                <a:spcPct val="0"/>
              </a:spcAft>
              <a:defRPr/>
            </a:pPr>
            <a:r>
              <a:rPr lang="en-US" altLang="en-US" sz="1400" dirty="0">
                <a:solidFill>
                  <a:srgbClr val="000000"/>
                </a:solidFill>
              </a:rPr>
              <a:t>V.  </a:t>
            </a:r>
            <a:r>
              <a:rPr lang="en-US" altLang="en-US" sz="1400" dirty="0" err="1">
                <a:solidFill>
                  <a:srgbClr val="000000"/>
                </a:solidFill>
              </a:rPr>
              <a:t>Andreea</a:t>
            </a:r>
            <a:r>
              <a:rPr lang="en-US" altLang="en-US" sz="1400" dirty="0">
                <a:solidFill>
                  <a:srgbClr val="000000"/>
                </a:solidFill>
              </a:rPr>
              <a:t>  CHIRITESCU</a:t>
            </a:r>
          </a:p>
          <a:p>
            <a:pPr algn="ctr" eaLnBrk="1" fontAlgn="base" hangingPunct="1">
              <a:lnSpc>
                <a:spcPct val="80000"/>
              </a:lnSpc>
              <a:spcBef>
                <a:spcPct val="20000"/>
              </a:spcBef>
              <a:spcAft>
                <a:spcPct val="0"/>
              </a:spcAft>
              <a:defRPr/>
            </a:pPr>
            <a:r>
              <a:rPr lang="en-US" altLang="en-US" sz="1400" dirty="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a:t>CHAPTER</a:t>
            </a:r>
          </a:p>
          <a:p>
            <a:pPr lvl="0"/>
            <a:r>
              <a:rPr lang="en-US" dirty="0"/>
              <a:t>#</a:t>
            </a:r>
          </a:p>
        </p:txBody>
      </p:sp>
      <p:sp>
        <p:nvSpPr>
          <p:cNvPr id="2" name="TextBox 1"/>
          <p:cNvSpPr txBox="1"/>
          <p:nvPr userDrawn="1"/>
        </p:nvSpPr>
        <p:spPr>
          <a:xfrm>
            <a:off x="0" y="0"/>
            <a:ext cx="4572000" cy="2385268"/>
          </a:xfrm>
          <a:prstGeom prst="rect">
            <a:avLst/>
          </a:prstGeom>
          <a:noFill/>
        </p:spPr>
        <p:txBody>
          <a:bodyPr wrap="square" rtlCol="0">
            <a:spAutoFit/>
          </a:bodyPr>
          <a:lstStyle/>
          <a:p>
            <a:pPr algn="ctr"/>
            <a:r>
              <a:rPr lang="en-US" sz="3200" dirty="0">
                <a:solidFill>
                  <a:schemeClr val="bg1"/>
                </a:solidFill>
                <a:latin typeface="+mj-lt"/>
                <a:cs typeface="Times New Roman" panose="02020603050405020304" pitchFamily="18" charset="0"/>
              </a:rPr>
              <a:t>N. GREGORY MANKIW</a:t>
            </a:r>
            <a:b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a:solidFill>
                  <a:schemeClr val="tx1">
                    <a:lumMod val="50000"/>
                    <a:lumOff val="50000"/>
                  </a:schemeClr>
                </a:solidFill>
                <a:latin typeface="Times New Roman" panose="02020603050405020304" pitchFamily="18" charset="0"/>
                <a:cs typeface="Times New Roman" panose="02020603050405020304" pitchFamily="18" charset="0"/>
              </a:rPr>
              <a:t>PRINCIPLES OF</a:t>
            </a:r>
            <a:br>
              <a:rPr lang="en-US" sz="2400" dirty="0">
                <a:latin typeface="Times New Roman" panose="02020603050405020304" pitchFamily="18" charset="0"/>
                <a:cs typeface="Times New Roman" panose="02020603050405020304" pitchFamily="18" charset="0"/>
              </a:rPr>
            </a:br>
            <a:r>
              <a:rPr lang="en-US" sz="4300" dirty="0">
                <a:latin typeface="+mj-lt"/>
              </a:rPr>
              <a:t>MICROECONOMICS</a:t>
            </a:r>
            <a:br>
              <a:rPr lang="en-US" dirty="0"/>
            </a:br>
            <a:r>
              <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Eighth Edition </a:t>
            </a:r>
            <a:endParaRPr lang="en-US" dirty="0"/>
          </a:p>
        </p:txBody>
      </p:sp>
    </p:spTree>
    <p:extLst>
      <p:ext uri="{BB962C8B-B14F-4D97-AF65-F5344CB8AC3E}">
        <p14:creationId xmlns:p14="http://schemas.microsoft.com/office/powerpoint/2010/main" val="86823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503719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31864117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04672751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a:p>
            <a:pPr lvl="0"/>
            <a:r>
              <a:rPr lang="en-US" dirty="0"/>
              <a:t>Picture comment </a:t>
            </a:r>
          </a:p>
        </p:txBody>
      </p:sp>
    </p:spTree>
    <p:extLst>
      <p:ext uri="{BB962C8B-B14F-4D97-AF65-F5344CB8AC3E}">
        <p14:creationId xmlns:p14="http://schemas.microsoft.com/office/powerpoint/2010/main" val="260046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99757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1888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a:t>Click to edit Master title style</a:t>
            </a:r>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7569626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4246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6954494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4.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5.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7.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9.xm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80695" cy="1037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41886"/>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352697"/>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9"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left)">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tmplLst>
          <p:tmpl lvl="1">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51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left)">
                                      <p:cBhvr>
                                        <p:cTn id="19" dur="500"/>
                                        <p:tgtEl>
                                          <p:spTgt spid="1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left)">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a:xfrm>
            <a:off x="2133600" y="3429000"/>
            <a:ext cx="7010399" cy="2362200"/>
          </a:xfrm>
        </p:spPr>
        <p:txBody>
          <a:bodyPr/>
          <a:lstStyle/>
          <a:p>
            <a:pPr>
              <a:defRPr/>
            </a:pPr>
            <a:r>
              <a:rPr lang="en-US" sz="5400" dirty="0"/>
              <a:t>Income Inequality</a:t>
            </a:r>
          </a:p>
          <a:p>
            <a:pPr>
              <a:defRPr/>
            </a:pPr>
            <a:r>
              <a:rPr lang="en-US" sz="5400" dirty="0"/>
              <a:t>and Poverty</a:t>
            </a:r>
          </a:p>
        </p:txBody>
      </p:sp>
      <p:sp>
        <p:nvSpPr>
          <p:cNvPr id="11" name="Text Placeholder 10"/>
          <p:cNvSpPr>
            <a:spLocks noGrp="1"/>
          </p:cNvSpPr>
          <p:nvPr>
            <p:ph type="body" sz="quarter" idx="16"/>
          </p:nvPr>
        </p:nvSpPr>
        <p:spPr/>
        <p:txBody>
          <a:bodyPr/>
          <a:lstStyle/>
          <a:p>
            <a:r>
              <a:rPr lang="en-US" dirty="0"/>
              <a:t>CHAPTER</a:t>
            </a:r>
          </a:p>
          <a:p>
            <a:r>
              <a:rPr lang="en-US" sz="6600" dirty="0">
                <a:solidFill>
                  <a:schemeClr val="tx2"/>
                </a:solidFill>
                <a:latin typeface="Cambria Math" panose="02040503050406030204" pitchFamily="18" charset="0"/>
                <a:ea typeface="Cambria Math" panose="02040503050406030204" pitchFamily="18" charset="0"/>
              </a:rPr>
              <a:t>20</a:t>
            </a:r>
          </a:p>
        </p:txBody>
      </p:sp>
      <p:sp>
        <p:nvSpPr>
          <p:cNvPr id="5" name="Footer Placeholder 4"/>
          <p:cNvSpPr>
            <a:spLocks noGrp="1"/>
          </p:cNvSpPr>
          <p:nvPr>
            <p:ph type="ftr" sz="quarter" idx="15"/>
          </p:nvPr>
        </p:nvSpPr>
        <p:spPr/>
        <p:txBody>
          <a:bodyPr/>
          <a:lstStyle/>
          <a:p>
            <a:pPr>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Slide Number Placeholder 5"/>
          <p:cNvSpPr>
            <a:spLocks noGrp="1"/>
          </p:cNvSpPr>
          <p:nvPr>
            <p:ph type="sldNum" sz="quarter" idx="14"/>
          </p:nvPr>
        </p:nvSpPr>
        <p:spPr/>
        <p:txBody>
          <a:bodyPr/>
          <a:lstStyle/>
          <a:p>
            <a:pPr>
              <a:defRPr/>
            </a:pPr>
            <a:fld id="{CABCAE2A-3771-4BE5-9C85-74C66AABFB75}" type="slidenum">
              <a:rPr lang="en-US" smtClean="0">
                <a:solidFill>
                  <a:srgbClr val="FFFFFF"/>
                </a:solidFill>
              </a:rPr>
              <a:pPr>
                <a:defRPr/>
              </a:pPr>
              <a:t>1</a:t>
            </a:fld>
            <a:endParaRPr lang="en-US" dirty="0">
              <a:solidFill>
                <a:srgbClr val="FFFFFF"/>
              </a:solidFill>
            </a:endParaRPr>
          </a:p>
        </p:txBody>
      </p:sp>
    </p:spTree>
    <p:extLst>
      <p:ext uri="{BB962C8B-B14F-4D97-AF65-F5344CB8AC3E}">
        <p14:creationId xmlns:p14="http://schemas.microsoft.com/office/powerpoint/2010/main" val="296230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Grp="1" noChangeArrowheads="1"/>
          </p:cNvSpPr>
          <p:nvPr>
            <p:ph type="title"/>
          </p:nvPr>
        </p:nvSpPr>
        <p:spPr/>
        <p:txBody>
          <a:bodyPr/>
          <a:lstStyle/>
          <a:p>
            <a:pPr eaLnBrk="1" hangingPunct="1"/>
            <a:r>
              <a:rPr lang="en-US" sz="3000" dirty="0">
                <a:solidFill>
                  <a:schemeClr val="tx1"/>
                </a:solidFill>
              </a:rPr>
              <a:t>U.S. Poverty Rate by Group, 2012</a:t>
            </a:r>
          </a:p>
        </p:txBody>
      </p:sp>
      <p:sp>
        <p:nvSpPr>
          <p:cNvPr id="3" name="Slide Number Placeholder 2"/>
          <p:cNvSpPr>
            <a:spLocks noGrp="1"/>
          </p:cNvSpPr>
          <p:nvPr>
            <p:ph type="sldNum" sz="quarter" idx="13"/>
          </p:nvPr>
        </p:nvSpPr>
        <p:spPr/>
        <p:txBody>
          <a:bodyPr/>
          <a:lstStyle/>
          <a:p>
            <a:pPr>
              <a:defRPr/>
            </a:pPr>
            <a:fld id="{073C29DC-2178-4274-9150-45F8EBD31C2D}" type="slidenum">
              <a:rPr lang="en-US" smtClean="0"/>
              <a:pPr>
                <a:defRPr/>
              </a:pPr>
              <a:t>10</a:t>
            </a:fld>
            <a:endParaRPr lang="en-US"/>
          </a:p>
        </p:txBody>
      </p:sp>
      <p:sp>
        <p:nvSpPr>
          <p:cNvPr id="2" name="Footer Placeholder 1"/>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aphicFrame>
        <p:nvGraphicFramePr>
          <p:cNvPr id="136297" name="Group 105"/>
          <p:cNvGraphicFramePr>
            <a:graphicFrameLocks noGrp="1"/>
          </p:cNvGraphicFramePr>
          <p:nvPr>
            <p:ph idx="4294967295"/>
            <p:extLst>
              <p:ext uri="{D42A27DB-BD31-4B8C-83A1-F6EECF244321}">
                <p14:modId xmlns:p14="http://schemas.microsoft.com/office/powerpoint/2010/main" val="3712905252"/>
              </p:ext>
            </p:extLst>
          </p:nvPr>
        </p:nvGraphicFramePr>
        <p:xfrm>
          <a:off x="277813" y="778413"/>
          <a:ext cx="8588375" cy="5301173"/>
        </p:xfrm>
        <a:graphic>
          <a:graphicData uri="http://schemas.openxmlformats.org/drawingml/2006/table">
            <a:tbl>
              <a:tblPr/>
              <a:tblGrid>
                <a:gridCol w="5310369">
                  <a:extLst>
                    <a:ext uri="{9D8B030D-6E8A-4147-A177-3AD203B41FA5}">
                      <a16:colId xmlns:a16="http://schemas.microsoft.com/office/drawing/2014/main" val="20000"/>
                    </a:ext>
                  </a:extLst>
                </a:gridCol>
                <a:gridCol w="3278006">
                  <a:extLst>
                    <a:ext uri="{9D8B030D-6E8A-4147-A177-3AD203B41FA5}">
                      <a16:colId xmlns:a16="http://schemas.microsoft.com/office/drawing/2014/main" val="20001"/>
                    </a:ext>
                  </a:extLst>
                </a:gridCol>
              </a:tblGrid>
              <a:tr h="379413">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1" i="0" u="none" strike="noStrike" cap="none" normalizeH="0" baseline="0" dirty="0">
                          <a:ln>
                            <a:noFill/>
                          </a:ln>
                          <a:solidFill>
                            <a:schemeClr val="tx1"/>
                          </a:solidFill>
                          <a:effectLst/>
                          <a:latin typeface="Arial" charset="0"/>
                        </a:rPr>
                        <a:t>Group</a:t>
                      </a:r>
                    </a:p>
                  </a:txBody>
                  <a:tcPr marL="118008" marR="118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1" i="0" u="none" strike="noStrike" cap="none" normalizeH="0" baseline="0">
                          <a:ln>
                            <a:noFill/>
                          </a:ln>
                          <a:solidFill>
                            <a:schemeClr val="tx1"/>
                          </a:solidFill>
                          <a:effectLst/>
                          <a:latin typeface="Arial" charset="0"/>
                        </a:rPr>
                        <a:t>Poverty Rate</a:t>
                      </a:r>
                    </a:p>
                  </a:txBody>
                  <a:tcPr marL="118008" marR="118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968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All persons</a:t>
                      </a:r>
                    </a:p>
                  </a:txBody>
                  <a:tcPr marL="236016" marR="118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14.8%</a:t>
                      </a:r>
                    </a:p>
                  </a:txBody>
                  <a:tcPr marL="118008" marR="118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95300">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White, not Hispanic</a:t>
                      </a:r>
                    </a:p>
                  </a:txBody>
                  <a:tcPr marL="236016" marR="118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10.1</a:t>
                      </a:r>
                    </a:p>
                  </a:txBody>
                  <a:tcPr marL="118008" marR="118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984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Black</a:t>
                      </a:r>
                    </a:p>
                  </a:txBody>
                  <a:tcPr marL="236016" marR="118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26.2</a:t>
                      </a:r>
                    </a:p>
                  </a:txBody>
                  <a:tcPr marL="118008" marR="118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968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Hispanic</a:t>
                      </a:r>
                    </a:p>
                  </a:txBody>
                  <a:tcPr marL="236016" marR="118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23.6</a:t>
                      </a:r>
                    </a:p>
                  </a:txBody>
                  <a:tcPr marL="118008" marR="118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968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Asian</a:t>
                      </a:r>
                    </a:p>
                  </a:txBody>
                  <a:tcPr marL="236016" marR="118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12.0</a:t>
                      </a:r>
                    </a:p>
                  </a:txBody>
                  <a:tcPr marL="118008" marR="118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968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Children</a:t>
                      </a:r>
                    </a:p>
                  </a:txBody>
                  <a:tcPr marL="236016" marR="118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21.1</a:t>
                      </a:r>
                    </a:p>
                  </a:txBody>
                  <a:tcPr marL="118008" marR="118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95300">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Elderly</a:t>
                      </a:r>
                    </a:p>
                  </a:txBody>
                  <a:tcPr marL="236016" marR="118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10.0</a:t>
                      </a:r>
                    </a:p>
                  </a:txBody>
                  <a:tcPr marL="118008" marR="118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4968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Married-couple families</a:t>
                      </a:r>
                    </a:p>
                  </a:txBody>
                  <a:tcPr marL="236016" marR="118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6.2</a:t>
                      </a:r>
                    </a:p>
                  </a:txBody>
                  <a:tcPr marL="118008" marR="118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512763">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Female household, </a:t>
                      </a:r>
                      <a:br>
                        <a:rPr kumimoji="0" lang="en-US" sz="2500" b="0" i="0" u="none" strike="noStrike" cap="none" normalizeH="0" baseline="0">
                          <a:ln>
                            <a:noFill/>
                          </a:ln>
                          <a:solidFill>
                            <a:schemeClr val="tx1"/>
                          </a:solidFill>
                          <a:effectLst/>
                          <a:latin typeface="Arial" charset="0"/>
                        </a:rPr>
                      </a:br>
                      <a:r>
                        <a:rPr kumimoji="0" lang="en-US" sz="2500" b="0" i="0" u="none" strike="noStrike" cap="none" normalizeH="0" baseline="0">
                          <a:ln>
                            <a:noFill/>
                          </a:ln>
                          <a:solidFill>
                            <a:schemeClr val="tx1"/>
                          </a:solidFill>
                          <a:effectLst/>
                          <a:latin typeface="Arial" charset="0"/>
                        </a:rPr>
                        <a:t>no spouse present</a:t>
                      </a:r>
                    </a:p>
                  </a:txBody>
                  <a:tcPr marL="236016" marR="118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33.1</a:t>
                      </a:r>
                    </a:p>
                  </a:txBody>
                  <a:tcPr marL="118008" marR="118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
        <p:nvSpPr>
          <p:cNvPr id="1335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391284377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6297"/>
                                        </p:tgtEl>
                                        <p:attrNameLst>
                                          <p:attrName>style.visibility</p:attrName>
                                        </p:attrNameLst>
                                      </p:cBhvr>
                                      <p:to>
                                        <p:strVal val="visible"/>
                                      </p:to>
                                    </p:set>
                                    <p:animEffect transition="in" filter="wipe(up)">
                                      <p:cBhvr>
                                        <p:cTn id="7" dur="500"/>
                                        <p:tgtEl>
                                          <p:spTgt spid="136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wrap="square" anchor="t"/>
          <a:lstStyle/>
          <a:p>
            <a:r>
              <a:rPr lang="en-US" altLang="en-US" sz="3800"/>
              <a:t>Problems in Measuring Inequality</a:t>
            </a:r>
          </a:p>
        </p:txBody>
      </p:sp>
      <p:sp>
        <p:nvSpPr>
          <p:cNvPr id="3" name="Content Placeholder 2"/>
          <p:cNvSpPr>
            <a:spLocks noGrp="1"/>
          </p:cNvSpPr>
          <p:nvPr>
            <p:ph idx="1"/>
          </p:nvPr>
        </p:nvSpPr>
        <p:spPr/>
        <p:txBody>
          <a:bodyPr/>
          <a:lstStyle/>
          <a:p>
            <a:pPr>
              <a:defRPr/>
            </a:pPr>
            <a:r>
              <a:rPr lang="en-US" dirty="0"/>
              <a:t>Data on income distribution &amp; poverty rate</a:t>
            </a:r>
          </a:p>
          <a:p>
            <a:pPr lvl="1">
              <a:defRPr/>
            </a:pPr>
            <a:r>
              <a:rPr lang="en-US" dirty="0"/>
              <a:t>Incomplete picture of inequality </a:t>
            </a:r>
          </a:p>
          <a:p>
            <a:pPr lvl="1">
              <a:defRPr/>
            </a:pPr>
            <a:r>
              <a:rPr lang="en-US" dirty="0"/>
              <a:t>Household annual income </a:t>
            </a:r>
          </a:p>
          <a:p>
            <a:pPr marL="1028700" lvl="1" indent="-514350">
              <a:buFont typeface="Calibri" pitchFamily="34" charset="0"/>
              <a:buAutoNum type="arabicPeriod"/>
              <a:defRPr/>
            </a:pPr>
            <a:r>
              <a:rPr lang="en-US" dirty="0"/>
              <a:t>Doesn’t account for in-kind transfers</a:t>
            </a:r>
          </a:p>
          <a:p>
            <a:pPr marL="1428750" lvl="2" indent="-514350">
              <a:defRPr/>
            </a:pPr>
            <a:r>
              <a:rPr lang="en-US" dirty="0"/>
              <a:t>Transfers to the poor in the form of goods and services rather than cash</a:t>
            </a:r>
          </a:p>
        </p:txBody>
      </p:sp>
      <p:sp>
        <p:nvSpPr>
          <p:cNvPr id="23556"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48935004-D9FD-428D-B8B8-0FAA63CD869D}" type="slidenum">
              <a:rPr lang="en-US" altLang="en-US" sz="1200" smtClean="0"/>
              <a:pPr eaLnBrk="1" hangingPunct="1"/>
              <a:t>11</a:t>
            </a:fld>
            <a:endParaRPr lang="en-US" altLang="en-US" sz="1200"/>
          </a:p>
        </p:txBody>
      </p:sp>
      <p:sp>
        <p:nvSpPr>
          <p:cNvPr id="2355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139917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wrap="square" anchor="t"/>
          <a:lstStyle/>
          <a:p>
            <a:r>
              <a:rPr lang="en-US" altLang="en-US" sz="3800"/>
              <a:t>Problems in Measuring Inequality</a:t>
            </a:r>
          </a:p>
        </p:txBody>
      </p:sp>
      <p:sp>
        <p:nvSpPr>
          <p:cNvPr id="24579" name="Content Placeholder 2"/>
          <p:cNvSpPr>
            <a:spLocks noGrp="1"/>
          </p:cNvSpPr>
          <p:nvPr>
            <p:ph idx="1"/>
          </p:nvPr>
        </p:nvSpPr>
        <p:spPr>
          <a:xfrm>
            <a:off x="277813" y="1025525"/>
            <a:ext cx="8866187" cy="5422900"/>
          </a:xfrm>
        </p:spPr>
        <p:txBody>
          <a:bodyPr/>
          <a:lstStyle/>
          <a:p>
            <a:r>
              <a:rPr lang="en-US" altLang="en-US" dirty="0"/>
              <a:t>Data on income distribution &amp; poverty rate</a:t>
            </a:r>
          </a:p>
          <a:p>
            <a:pPr marL="1028700" lvl="1" indent="-514350">
              <a:buFont typeface="Arial" charset="0"/>
              <a:buAutoNum type="arabicPeriod" startAt="2"/>
            </a:pPr>
            <a:r>
              <a:rPr lang="en-US" altLang="en-US" dirty="0"/>
              <a:t>Normal life cycle pattern</a:t>
            </a:r>
          </a:p>
          <a:p>
            <a:pPr lvl="2"/>
            <a:r>
              <a:rPr lang="en-US" altLang="en-US" dirty="0"/>
              <a:t>Causes inequality in the distribution of annual income</a:t>
            </a:r>
          </a:p>
          <a:p>
            <a:pPr lvl="2"/>
            <a:r>
              <a:rPr lang="en-US" altLang="en-US" dirty="0"/>
              <a:t>May not represent true inequality in living standards</a:t>
            </a:r>
          </a:p>
          <a:p>
            <a:pPr lvl="2"/>
            <a:r>
              <a:rPr lang="en-US" altLang="en-US" dirty="0"/>
              <a:t>Life cycle: regular pattern of income variation over a person’s life</a:t>
            </a:r>
          </a:p>
          <a:p>
            <a:pPr lvl="2"/>
            <a:r>
              <a:rPr lang="en-US" altLang="en-US" dirty="0"/>
              <a:t>People can borrow and save to offset life-cycle changes in income (e.g., saving for retirement).</a:t>
            </a:r>
          </a:p>
          <a:p>
            <a:pPr lvl="2"/>
            <a:endParaRPr lang="en-US" altLang="en-US" dirty="0"/>
          </a:p>
          <a:p>
            <a:pPr lvl="2"/>
            <a:endParaRPr lang="en-US" altLang="en-US" dirty="0"/>
          </a:p>
        </p:txBody>
      </p:sp>
      <p:sp>
        <p:nvSpPr>
          <p:cNvPr id="24580"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648F37E8-0588-4B53-8F6A-5F2D1D1B65AA}" type="slidenum">
              <a:rPr lang="en-US" altLang="en-US" sz="1200" smtClean="0"/>
              <a:pPr eaLnBrk="1" hangingPunct="1"/>
              <a:t>12</a:t>
            </a:fld>
            <a:endParaRPr lang="en-US" altLang="en-US" sz="1200"/>
          </a:p>
        </p:txBody>
      </p:sp>
      <p:sp>
        <p:nvSpPr>
          <p:cNvPr id="2458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384555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wrap="square" anchor="t"/>
          <a:lstStyle/>
          <a:p>
            <a:r>
              <a:rPr lang="en-US" altLang="en-US" sz="3800"/>
              <a:t>Problems in Measuring Inequality</a:t>
            </a:r>
          </a:p>
        </p:txBody>
      </p:sp>
      <p:sp>
        <p:nvSpPr>
          <p:cNvPr id="25603" name="Content Placeholder 2"/>
          <p:cNvSpPr>
            <a:spLocks noGrp="1"/>
          </p:cNvSpPr>
          <p:nvPr>
            <p:ph idx="1"/>
          </p:nvPr>
        </p:nvSpPr>
        <p:spPr/>
        <p:txBody>
          <a:bodyPr/>
          <a:lstStyle/>
          <a:p>
            <a:r>
              <a:rPr lang="en-US" altLang="en-US" dirty="0"/>
              <a:t>Data on income distribution &amp; poverty rate</a:t>
            </a:r>
          </a:p>
          <a:p>
            <a:pPr marL="1028700" lvl="1" indent="-514350">
              <a:buFont typeface="Arial" charset="0"/>
              <a:buAutoNum type="arabicPeriod" startAt="3"/>
            </a:pPr>
            <a:r>
              <a:rPr lang="en-US" altLang="en-US" dirty="0"/>
              <a:t>Transitory vs. permanent income</a:t>
            </a:r>
          </a:p>
          <a:p>
            <a:pPr lvl="2"/>
            <a:r>
              <a:rPr lang="en-US" altLang="en-US" dirty="0"/>
              <a:t>Transitory changes - need not affect standard of living</a:t>
            </a:r>
          </a:p>
          <a:p>
            <a:pPr lvl="2"/>
            <a:r>
              <a:rPr lang="en-US" altLang="en-US" dirty="0"/>
              <a:t>A family’s ability to buy goods and services depends largely on its permanent income</a:t>
            </a:r>
          </a:p>
          <a:p>
            <a:pPr lvl="2"/>
            <a:r>
              <a:rPr lang="it-IT" altLang="en-US" dirty="0"/>
              <a:t>Permanent income: a person’s normal income</a:t>
            </a:r>
            <a:endParaRPr lang="en-US" altLang="en-US" dirty="0"/>
          </a:p>
        </p:txBody>
      </p:sp>
      <p:sp>
        <p:nvSpPr>
          <p:cNvPr id="2560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F87CEAA5-2FBC-4111-B75D-CE6F0D866246}" type="slidenum">
              <a:rPr lang="en-US" altLang="en-US" sz="1200" smtClean="0"/>
              <a:pPr eaLnBrk="1" hangingPunct="1"/>
              <a:t>13</a:t>
            </a:fld>
            <a:endParaRPr lang="en-US" altLang="en-US" sz="1200"/>
          </a:p>
        </p:txBody>
      </p:sp>
      <p:sp>
        <p:nvSpPr>
          <p:cNvPr id="2560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933764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wrap="square" anchor="t"/>
          <a:lstStyle/>
          <a:p>
            <a:r>
              <a:rPr lang="en-US" altLang="en-US"/>
              <a:t>Economic Mobility</a:t>
            </a:r>
          </a:p>
        </p:txBody>
      </p:sp>
      <p:sp>
        <p:nvSpPr>
          <p:cNvPr id="29699" name="Content Placeholder 2"/>
          <p:cNvSpPr>
            <a:spLocks noGrp="1"/>
          </p:cNvSpPr>
          <p:nvPr>
            <p:ph idx="1"/>
          </p:nvPr>
        </p:nvSpPr>
        <p:spPr/>
        <p:txBody>
          <a:bodyPr/>
          <a:lstStyle/>
          <a:p>
            <a:r>
              <a:rPr lang="en-US" altLang="en-US" dirty="0"/>
              <a:t>Economic mobility</a:t>
            </a:r>
          </a:p>
          <a:p>
            <a:pPr lvl="1"/>
            <a:r>
              <a:rPr lang="en-US" altLang="en-US" dirty="0"/>
              <a:t>Many people move among income classes</a:t>
            </a:r>
          </a:p>
          <a:p>
            <a:pPr lvl="1"/>
            <a:r>
              <a:rPr lang="en-US" altLang="en-US" dirty="0"/>
              <a:t>Some reflects transitory variation in income</a:t>
            </a:r>
          </a:p>
          <a:p>
            <a:pPr lvl="1"/>
            <a:r>
              <a:rPr lang="en-US" altLang="en-US" dirty="0"/>
              <a:t>Some reflects more persistent changes in income</a:t>
            </a:r>
          </a:p>
          <a:p>
            <a:pPr lvl="1"/>
            <a:r>
              <a:rPr lang="en-US" altLang="en-US" dirty="0"/>
              <a:t>Many of those below the poverty line are there only temporarily</a:t>
            </a:r>
          </a:p>
        </p:txBody>
      </p:sp>
      <p:sp>
        <p:nvSpPr>
          <p:cNvPr id="29700"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F2C93173-1E89-4DC2-9359-ECC4414C7145}" type="slidenum">
              <a:rPr lang="en-US" altLang="en-US" sz="1200" smtClean="0"/>
              <a:pPr eaLnBrk="1" hangingPunct="1"/>
              <a:t>14</a:t>
            </a:fld>
            <a:endParaRPr lang="en-US" altLang="en-US" sz="1200"/>
          </a:p>
        </p:txBody>
      </p:sp>
      <p:sp>
        <p:nvSpPr>
          <p:cNvPr id="2970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312127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wrap="square" anchor="t"/>
          <a:lstStyle/>
          <a:p>
            <a:r>
              <a:rPr lang="en-US" altLang="en-US" sz="3800"/>
              <a:t>Political Philosophy</a:t>
            </a:r>
          </a:p>
        </p:txBody>
      </p:sp>
      <p:sp>
        <p:nvSpPr>
          <p:cNvPr id="31747" name="Content Placeholder 2"/>
          <p:cNvSpPr>
            <a:spLocks noGrp="1"/>
          </p:cNvSpPr>
          <p:nvPr>
            <p:ph idx="1"/>
          </p:nvPr>
        </p:nvSpPr>
        <p:spPr/>
        <p:txBody>
          <a:bodyPr/>
          <a:lstStyle/>
          <a:p>
            <a:r>
              <a:rPr lang="en-US" altLang="en-US"/>
              <a:t>What should the government do about economic inequality?</a:t>
            </a:r>
          </a:p>
          <a:p>
            <a:r>
              <a:rPr lang="en-US" altLang="en-US"/>
              <a:t>Political philosophies of redistributing income</a:t>
            </a:r>
          </a:p>
          <a:p>
            <a:pPr lvl="1"/>
            <a:r>
              <a:rPr lang="en-US" altLang="en-US"/>
              <a:t>Utilitarianism</a:t>
            </a:r>
          </a:p>
          <a:p>
            <a:pPr lvl="1"/>
            <a:r>
              <a:rPr lang="en-US" altLang="en-US"/>
              <a:t>Liberalism</a:t>
            </a:r>
          </a:p>
          <a:p>
            <a:pPr lvl="1"/>
            <a:r>
              <a:rPr lang="en-US" altLang="en-US"/>
              <a:t>Libertarianism</a:t>
            </a:r>
          </a:p>
        </p:txBody>
      </p:sp>
      <p:sp>
        <p:nvSpPr>
          <p:cNvPr id="3174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07A74BFA-40FF-4661-AE34-806C283D95D7}" type="slidenum">
              <a:rPr lang="en-US" altLang="en-US" sz="1200" smtClean="0"/>
              <a:pPr eaLnBrk="1" hangingPunct="1"/>
              <a:t>15</a:t>
            </a:fld>
            <a:endParaRPr lang="en-US" altLang="en-US" sz="1200"/>
          </a:p>
        </p:txBody>
      </p:sp>
      <p:sp>
        <p:nvSpPr>
          <p:cNvPr id="3174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537876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Utilitarianism</a:t>
            </a:r>
          </a:p>
        </p:txBody>
      </p:sp>
      <p:sp>
        <p:nvSpPr>
          <p:cNvPr id="3" name="Content Placeholder 2"/>
          <p:cNvSpPr>
            <a:spLocks noGrp="1"/>
          </p:cNvSpPr>
          <p:nvPr>
            <p:ph idx="1"/>
          </p:nvPr>
        </p:nvSpPr>
        <p:spPr/>
        <p:txBody>
          <a:bodyPr/>
          <a:lstStyle/>
          <a:p>
            <a:r>
              <a:rPr lang="en-US" dirty="0"/>
              <a:t>Utility:</a:t>
            </a:r>
          </a:p>
          <a:p>
            <a:pPr lvl="1"/>
            <a:r>
              <a:rPr lang="en-US" dirty="0"/>
              <a:t>A measure of happiness or satisfaction</a:t>
            </a:r>
          </a:p>
          <a:p>
            <a:r>
              <a:rPr lang="en-US" dirty="0"/>
              <a:t>Utilitarianism: </a:t>
            </a:r>
          </a:p>
          <a:p>
            <a:pPr lvl="1"/>
            <a:r>
              <a:rPr lang="en-US" dirty="0"/>
              <a:t>Government should choose policies to maximize society’s total utility</a:t>
            </a:r>
          </a:p>
          <a:p>
            <a:pPr lvl="2"/>
            <a:r>
              <a:rPr lang="en-US" dirty="0"/>
              <a:t>Founders: Jeremy Bentham, John Stuart Mill</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62108633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Utilitarianism</a:t>
            </a:r>
          </a:p>
        </p:txBody>
      </p:sp>
      <p:sp>
        <p:nvSpPr>
          <p:cNvPr id="3" name="Content Placeholder 2"/>
          <p:cNvSpPr>
            <a:spLocks noGrp="1"/>
          </p:cNvSpPr>
          <p:nvPr>
            <p:ph idx="1"/>
          </p:nvPr>
        </p:nvSpPr>
        <p:spPr/>
        <p:txBody>
          <a:bodyPr/>
          <a:lstStyle/>
          <a:p>
            <a:r>
              <a:rPr lang="en-US" dirty="0"/>
              <a:t>Because of diminishing marginal utility</a:t>
            </a:r>
          </a:p>
          <a:p>
            <a:pPr lvl="1"/>
            <a:r>
              <a:rPr lang="en-US" dirty="0"/>
              <a:t>Redistributing income from rich to poor </a:t>
            </a:r>
            <a:br>
              <a:rPr lang="en-US" dirty="0"/>
            </a:br>
            <a:r>
              <a:rPr lang="en-US" dirty="0"/>
              <a:t>increases utility of the poor more than it reduces utility of the rich.  </a:t>
            </a:r>
          </a:p>
          <a:p>
            <a:r>
              <a:rPr lang="en-US" dirty="0"/>
              <a:t>Yet, </a:t>
            </a:r>
            <a:r>
              <a:rPr lang="en-US" dirty="0" err="1"/>
              <a:t>utilitarians</a:t>
            </a:r>
            <a:r>
              <a:rPr lang="en-US" dirty="0"/>
              <a:t> do not advocate equalizing incomes</a:t>
            </a:r>
          </a:p>
          <a:p>
            <a:pPr lvl="1"/>
            <a:r>
              <a:rPr lang="en-US" dirty="0"/>
              <a:t>Would reduce total income of everyone due to incentive effects and efficiency losses.</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72789102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Liberalism</a:t>
            </a:r>
          </a:p>
        </p:txBody>
      </p:sp>
      <p:sp>
        <p:nvSpPr>
          <p:cNvPr id="3" name="Content Placeholder 2"/>
          <p:cNvSpPr>
            <a:spLocks noGrp="1"/>
          </p:cNvSpPr>
          <p:nvPr>
            <p:ph idx="1"/>
          </p:nvPr>
        </p:nvSpPr>
        <p:spPr/>
        <p:txBody>
          <a:bodyPr/>
          <a:lstStyle/>
          <a:p>
            <a:r>
              <a:rPr lang="en-US" dirty="0"/>
              <a:t>Liberalism:  </a:t>
            </a:r>
          </a:p>
          <a:p>
            <a:pPr lvl="1"/>
            <a:r>
              <a:rPr lang="en-US" dirty="0"/>
              <a:t>Government should choose policies deemed to be just by an impartial observer behind a “veil of ignorance.”</a:t>
            </a:r>
          </a:p>
          <a:p>
            <a:pPr lvl="2"/>
            <a:r>
              <a:rPr lang="en-US" dirty="0"/>
              <a:t>Founder: John Rawls</a:t>
            </a:r>
          </a:p>
          <a:p>
            <a:r>
              <a:rPr lang="en-US" dirty="0" err="1"/>
              <a:t>Maximin</a:t>
            </a:r>
            <a:r>
              <a:rPr lang="en-US" dirty="0"/>
              <a:t> criterion:  </a:t>
            </a:r>
          </a:p>
          <a:p>
            <a:pPr lvl="1"/>
            <a:r>
              <a:rPr lang="en-US" dirty="0"/>
              <a:t>Government should aim to maximize the well-being of society’s worst-off person</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49241805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Liberalism</a:t>
            </a:r>
          </a:p>
        </p:txBody>
      </p:sp>
      <p:sp>
        <p:nvSpPr>
          <p:cNvPr id="3" name="Content Placeholder 2"/>
          <p:cNvSpPr>
            <a:spLocks noGrp="1"/>
          </p:cNvSpPr>
          <p:nvPr>
            <p:ph idx="1"/>
          </p:nvPr>
        </p:nvSpPr>
        <p:spPr/>
        <p:txBody>
          <a:bodyPr/>
          <a:lstStyle/>
          <a:p>
            <a:r>
              <a:rPr lang="en-US" dirty="0"/>
              <a:t>Liberalism:  </a:t>
            </a:r>
          </a:p>
          <a:p>
            <a:pPr lvl="1"/>
            <a:r>
              <a:rPr lang="en-US" dirty="0"/>
              <a:t>Calls for more redistribution than utilitarianism (though still not complete equalization of incomes).</a:t>
            </a:r>
          </a:p>
          <a:p>
            <a:pPr lvl="1"/>
            <a:r>
              <a:rPr lang="en-US" dirty="0"/>
              <a:t>Income redistribution is a form of social insurance, a government policy aimed at protecting people against the risk of adverse events.</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67754913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 for the answers to these questions:</a:t>
            </a:r>
          </a:p>
        </p:txBody>
      </p:sp>
      <p:sp>
        <p:nvSpPr>
          <p:cNvPr id="3" name="Content Placeholder 2"/>
          <p:cNvSpPr>
            <a:spLocks noGrp="1"/>
          </p:cNvSpPr>
          <p:nvPr>
            <p:ph idx="1"/>
          </p:nvPr>
        </p:nvSpPr>
        <p:spPr>
          <a:xfrm>
            <a:off x="292912" y="1066800"/>
            <a:ext cx="8588375" cy="5410200"/>
          </a:xfrm>
        </p:spPr>
        <p:txBody>
          <a:bodyPr>
            <a:noAutofit/>
          </a:bodyPr>
          <a:lstStyle/>
          <a:p>
            <a:r>
              <a:rPr lang="en-US" sz="3200" dirty="0"/>
              <a:t>How much inequality and poverty exist in our society?  </a:t>
            </a:r>
          </a:p>
          <a:p>
            <a:r>
              <a:rPr lang="en-US" sz="3200" dirty="0"/>
              <a:t>What are the problems measuring inequality?  </a:t>
            </a:r>
          </a:p>
          <a:p>
            <a:r>
              <a:rPr lang="en-US" sz="3200" dirty="0"/>
              <a:t>What are some of the leading philosophies </a:t>
            </a:r>
            <a:br>
              <a:rPr lang="en-US" sz="3200" dirty="0"/>
            </a:br>
            <a:r>
              <a:rPr lang="en-US" sz="3200" dirty="0"/>
              <a:t>on the proper role of government in altering </a:t>
            </a:r>
            <a:br>
              <a:rPr lang="en-US" sz="3200" dirty="0"/>
            </a:br>
            <a:r>
              <a:rPr lang="en-US" sz="3200" dirty="0"/>
              <a:t>the distribution of income?  </a:t>
            </a:r>
          </a:p>
          <a:p>
            <a:r>
              <a:rPr lang="en-US" sz="3200" dirty="0"/>
              <a:t>What policies are used to fight poverty?  What are the problems with these policies?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a:t>
            </a:fld>
            <a:endParaRPr lang="en-US" dirty="0"/>
          </a:p>
        </p:txBody>
      </p:sp>
      <p:sp>
        <p:nvSpPr>
          <p:cNvPr id="5" name="Footer Placeholder 4"/>
          <p:cNvSpPr>
            <a:spLocks noGrp="1"/>
          </p:cNvSpPr>
          <p:nvPr>
            <p:ph type="ftr" sz="quarter" idx="11"/>
          </p:nvPr>
        </p:nvSpPr>
        <p:spPr/>
        <p:txBody>
          <a:body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73833117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Libertarianism</a:t>
            </a:r>
          </a:p>
        </p:txBody>
      </p:sp>
      <p:sp>
        <p:nvSpPr>
          <p:cNvPr id="3" name="Content Placeholder 2"/>
          <p:cNvSpPr>
            <a:spLocks noGrp="1"/>
          </p:cNvSpPr>
          <p:nvPr>
            <p:ph idx="1"/>
          </p:nvPr>
        </p:nvSpPr>
        <p:spPr>
          <a:xfrm>
            <a:off x="277813" y="1025525"/>
            <a:ext cx="8866187" cy="5422900"/>
          </a:xfrm>
        </p:spPr>
        <p:txBody>
          <a:bodyPr/>
          <a:lstStyle/>
          <a:p>
            <a:r>
              <a:rPr lang="en-US" sz="3200" dirty="0"/>
              <a:t>Libertarianism:  </a:t>
            </a:r>
          </a:p>
          <a:p>
            <a:pPr lvl="1"/>
            <a:r>
              <a:rPr lang="en-US" sz="3000" dirty="0"/>
              <a:t>Government should punish crimes and enforce voluntary agreements but not redistribute income</a:t>
            </a:r>
          </a:p>
          <a:p>
            <a:pPr lvl="2"/>
            <a:r>
              <a:rPr lang="en-US" dirty="0"/>
              <a:t>Advocate: Robert </a:t>
            </a:r>
            <a:r>
              <a:rPr lang="en-US" dirty="0" err="1"/>
              <a:t>Nozick</a:t>
            </a:r>
            <a:endParaRPr lang="en-US" dirty="0"/>
          </a:p>
          <a:p>
            <a:pPr lvl="1"/>
            <a:r>
              <a:rPr lang="en-US" sz="3000" dirty="0"/>
              <a:t>Libertarians focus on the process not outcome:</a:t>
            </a:r>
          </a:p>
          <a:p>
            <a:pPr lvl="2"/>
            <a:r>
              <a:rPr lang="en-US" dirty="0"/>
              <a:t>Government should enforce individual rights, </a:t>
            </a:r>
            <a:br>
              <a:rPr lang="en-US" dirty="0"/>
            </a:br>
            <a:r>
              <a:rPr lang="en-US" dirty="0"/>
              <a:t>should try to equalize opportunities.</a:t>
            </a:r>
          </a:p>
          <a:p>
            <a:pPr lvl="2"/>
            <a:r>
              <a:rPr lang="en-US" dirty="0"/>
              <a:t>If the income distribution is achieved fairly, </a:t>
            </a:r>
            <a:br>
              <a:rPr lang="en-US" dirty="0"/>
            </a:br>
            <a:r>
              <a:rPr lang="en-US" dirty="0"/>
              <a:t>government should not interfere, even if unequal</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24851583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Policies to Reduce Poverty</a:t>
            </a:r>
          </a:p>
        </p:txBody>
      </p:sp>
      <p:sp>
        <p:nvSpPr>
          <p:cNvPr id="3" name="Content Placeholder 2"/>
          <p:cNvSpPr>
            <a:spLocks noGrp="1"/>
          </p:cNvSpPr>
          <p:nvPr>
            <p:ph idx="1"/>
          </p:nvPr>
        </p:nvSpPr>
        <p:spPr/>
        <p:txBody>
          <a:bodyPr/>
          <a:lstStyle/>
          <a:p>
            <a:r>
              <a:rPr lang="en-US" dirty="0"/>
              <a:t>Poor families more likely to experience </a:t>
            </a:r>
          </a:p>
          <a:p>
            <a:pPr lvl="1"/>
            <a:r>
              <a:rPr lang="en-US" dirty="0"/>
              <a:t>Homelessness, drug dependence, health problems, teen pregnancy, illiteracy, unemployment</a:t>
            </a:r>
          </a:p>
          <a:p>
            <a:r>
              <a:rPr lang="en-US" dirty="0"/>
              <a:t>Most people believe government should provide a “safety net.”</a:t>
            </a:r>
          </a:p>
          <a:p>
            <a:r>
              <a:rPr lang="en-US" dirty="0"/>
              <a:t>We now consider a few such policies… </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82398526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Minimum-Wage Laws</a:t>
            </a:r>
          </a:p>
        </p:txBody>
      </p:sp>
      <p:sp>
        <p:nvSpPr>
          <p:cNvPr id="3" name="Content Placeholder 2"/>
          <p:cNvSpPr>
            <a:spLocks noGrp="1"/>
          </p:cNvSpPr>
          <p:nvPr>
            <p:ph idx="1"/>
          </p:nvPr>
        </p:nvSpPr>
        <p:spPr>
          <a:xfrm>
            <a:off x="277813" y="1025525"/>
            <a:ext cx="8866187" cy="5422900"/>
          </a:xfrm>
        </p:spPr>
        <p:txBody>
          <a:bodyPr/>
          <a:lstStyle/>
          <a:p>
            <a:r>
              <a:rPr lang="en-US" sz="3200" dirty="0"/>
              <a:t>Arguments for:</a:t>
            </a:r>
          </a:p>
          <a:p>
            <a:pPr lvl="1"/>
            <a:r>
              <a:rPr lang="en-US" sz="2800" dirty="0"/>
              <a:t>Helps the poor without any cost to government</a:t>
            </a:r>
          </a:p>
          <a:p>
            <a:pPr lvl="1"/>
            <a:r>
              <a:rPr lang="en-US" sz="2800" dirty="0"/>
              <a:t>Little impact on employment if demand for unskilled labor is relatively inelastic.</a:t>
            </a:r>
          </a:p>
          <a:p>
            <a:r>
              <a:rPr lang="en-US" sz="3200" dirty="0"/>
              <a:t>Arguments against:</a:t>
            </a:r>
          </a:p>
          <a:p>
            <a:pPr lvl="1"/>
            <a:r>
              <a:rPr lang="en-US" sz="2800" dirty="0"/>
              <a:t>In the long run, demand for unskilled labor is likely elastic, so minimum wage causes substantial unemployment among the unskilled.</a:t>
            </a:r>
          </a:p>
          <a:p>
            <a:pPr lvl="1"/>
            <a:r>
              <a:rPr lang="en-US" sz="2800" dirty="0"/>
              <a:t>Those helped by minimum wage are more likely to be teens from middle-income families than low-income adult workers.</a:t>
            </a:r>
          </a:p>
          <a:p>
            <a:endParaRPr lang="en-US" sz="32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72528847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Welfare</a:t>
            </a:r>
          </a:p>
        </p:txBody>
      </p:sp>
      <p:sp>
        <p:nvSpPr>
          <p:cNvPr id="3" name="Content Placeholder 2"/>
          <p:cNvSpPr>
            <a:spLocks noGrp="1"/>
          </p:cNvSpPr>
          <p:nvPr>
            <p:ph idx="1"/>
          </p:nvPr>
        </p:nvSpPr>
        <p:spPr>
          <a:xfrm>
            <a:off x="277813" y="1025525"/>
            <a:ext cx="8866187" cy="5422900"/>
          </a:xfrm>
        </p:spPr>
        <p:txBody>
          <a:bodyPr/>
          <a:lstStyle/>
          <a:p>
            <a:r>
              <a:rPr lang="en-US" sz="3200" dirty="0"/>
              <a:t>Welfare:  government programs that supplement the incomes of the needy</a:t>
            </a:r>
          </a:p>
          <a:p>
            <a:pPr lvl="1"/>
            <a:r>
              <a:rPr lang="en-US" sz="2800" dirty="0"/>
              <a:t>Temporary Assistance for Needy Families (TANF)</a:t>
            </a:r>
          </a:p>
          <a:p>
            <a:pPr lvl="1"/>
            <a:r>
              <a:rPr lang="en-US" sz="2800" dirty="0"/>
              <a:t>Supplemental Security Income (SSI)</a:t>
            </a:r>
          </a:p>
          <a:p>
            <a:pPr lvl="1"/>
            <a:r>
              <a:rPr lang="en-US" sz="2800" dirty="0"/>
              <a:t>Critics: such programs create incentives to become or remain needy; welfare contributed to the rise of the single-parent family.</a:t>
            </a:r>
          </a:p>
          <a:p>
            <a:pPr lvl="1"/>
            <a:r>
              <a:rPr lang="en-US" sz="2800" dirty="0"/>
              <a:t>However, the severity of such incentive problems is unknown.</a:t>
            </a:r>
          </a:p>
          <a:p>
            <a:pPr lvl="1"/>
            <a:r>
              <a:rPr lang="en-US" sz="2800" dirty="0"/>
              <a:t>Proponents: inflation-adjusted welfare benefits fell as single-parent families increased.</a:t>
            </a:r>
          </a:p>
          <a:p>
            <a:endParaRPr lang="en-US" sz="32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28193462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Negative Income Tax</a:t>
            </a:r>
          </a:p>
        </p:txBody>
      </p:sp>
      <p:sp>
        <p:nvSpPr>
          <p:cNvPr id="3" name="Content Placeholder 2"/>
          <p:cNvSpPr>
            <a:spLocks noGrp="1"/>
          </p:cNvSpPr>
          <p:nvPr>
            <p:ph idx="1"/>
          </p:nvPr>
        </p:nvSpPr>
        <p:spPr>
          <a:xfrm>
            <a:off x="277813" y="1025525"/>
            <a:ext cx="8866187" cy="5422900"/>
          </a:xfrm>
        </p:spPr>
        <p:txBody>
          <a:bodyPr/>
          <a:lstStyle/>
          <a:p>
            <a:r>
              <a:rPr lang="en-US" dirty="0"/>
              <a:t>Negative income tax:  </a:t>
            </a:r>
          </a:p>
          <a:p>
            <a:pPr lvl="1"/>
            <a:r>
              <a:rPr lang="en-US" dirty="0"/>
              <a:t>Tax system that collects revenue from high-income households and gives transfers to low-income households</a:t>
            </a:r>
          </a:p>
          <a:p>
            <a:r>
              <a:rPr lang="en-US" dirty="0"/>
              <a:t>The Earned Income Tax Credit (EITC) </a:t>
            </a:r>
          </a:p>
          <a:p>
            <a:pPr lvl="1"/>
            <a:r>
              <a:rPr lang="en-US" dirty="0"/>
              <a:t>Is similar to a negative income tax.</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38251501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In-Kind Transfers</a:t>
            </a:r>
          </a:p>
        </p:txBody>
      </p:sp>
      <p:sp>
        <p:nvSpPr>
          <p:cNvPr id="3" name="Content Placeholder 2"/>
          <p:cNvSpPr>
            <a:spLocks noGrp="1"/>
          </p:cNvSpPr>
          <p:nvPr>
            <p:ph idx="1"/>
          </p:nvPr>
        </p:nvSpPr>
        <p:spPr/>
        <p:txBody>
          <a:bodyPr/>
          <a:lstStyle/>
          <a:p>
            <a:r>
              <a:rPr lang="en-US" sz="3000" dirty="0"/>
              <a:t>In-kind transfers: goods or services provided to the needy</a:t>
            </a:r>
          </a:p>
          <a:p>
            <a:pPr lvl="1"/>
            <a:r>
              <a:rPr lang="en-US" sz="2800" dirty="0"/>
              <a:t>Examples: homeless shelters, soup kitchens</a:t>
            </a:r>
          </a:p>
          <a:p>
            <a:pPr lvl="1"/>
            <a:r>
              <a:rPr lang="en-US" sz="2800" dirty="0"/>
              <a:t>Supplemental Nutrition Assistance Program (SNAP): Gives low-income families a plastic card that can be used to buy food at stores</a:t>
            </a:r>
          </a:p>
          <a:p>
            <a:pPr lvl="1"/>
            <a:r>
              <a:rPr lang="en-US" sz="2800" dirty="0"/>
              <a:t>Medicaid, government-provided healthcare for the poor</a:t>
            </a:r>
          </a:p>
          <a:p>
            <a:r>
              <a:rPr lang="en-US" sz="3000" dirty="0"/>
              <a:t>An alternative: cash payments</a:t>
            </a:r>
          </a:p>
          <a:p>
            <a:pPr lvl="1"/>
            <a:r>
              <a:rPr lang="en-US" sz="2800" dirty="0"/>
              <a:t>People - buy what they most need; but critics argue could be used for drugs, alcohol</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25</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86719182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Anti-Poverty Programs </a:t>
            </a:r>
            <a:br>
              <a:rPr lang="en-US" sz="3600" dirty="0"/>
            </a:br>
            <a:r>
              <a:rPr lang="en-US" sz="3600" dirty="0"/>
              <a:t>and Work Incentives</a:t>
            </a:r>
          </a:p>
        </p:txBody>
      </p:sp>
      <p:sp>
        <p:nvSpPr>
          <p:cNvPr id="3" name="Content Placeholder 2"/>
          <p:cNvSpPr>
            <a:spLocks noGrp="1"/>
          </p:cNvSpPr>
          <p:nvPr>
            <p:ph idx="1"/>
          </p:nvPr>
        </p:nvSpPr>
        <p:spPr/>
        <p:txBody>
          <a:bodyPr/>
          <a:lstStyle/>
          <a:p>
            <a:r>
              <a:rPr lang="en-US" sz="3200" dirty="0"/>
              <a:t>Assistance from anti-poverty programs </a:t>
            </a:r>
            <a:br>
              <a:rPr lang="en-US" sz="3200" dirty="0"/>
            </a:br>
            <a:r>
              <a:rPr lang="en-US" sz="3200" dirty="0"/>
              <a:t>declines as income rises.  </a:t>
            </a:r>
          </a:p>
          <a:p>
            <a:pPr lvl="1"/>
            <a:r>
              <a:rPr lang="en-US" sz="2800" dirty="0"/>
              <a:t>The result:  Poor families face high effective marginal tax rates (exceeding 100% in some cases!).  </a:t>
            </a:r>
          </a:p>
          <a:p>
            <a:pPr lvl="1"/>
            <a:r>
              <a:rPr lang="en-US" sz="2800" dirty="0"/>
              <a:t>Such policies therefore discourage the poor from escaping poverty on their own.  </a:t>
            </a:r>
          </a:p>
          <a:p>
            <a:r>
              <a:rPr lang="en-US" sz="3200" dirty="0"/>
              <a:t>One possible solution:  “Workfare,” </a:t>
            </a:r>
          </a:p>
          <a:p>
            <a:pPr lvl="1"/>
            <a:r>
              <a:rPr lang="en-US" sz="2800" dirty="0"/>
              <a:t>System requiring people to accept government jobs while collecting benefits.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50401665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p>
        </p:txBody>
      </p:sp>
      <p:sp>
        <p:nvSpPr>
          <p:cNvPr id="3" name="Content Placeholder 2"/>
          <p:cNvSpPr>
            <a:spLocks noGrp="1"/>
          </p:cNvSpPr>
          <p:nvPr>
            <p:ph idx="1"/>
          </p:nvPr>
        </p:nvSpPr>
        <p:spPr/>
        <p:txBody>
          <a:bodyPr/>
          <a:lstStyle/>
          <a:p>
            <a:r>
              <a:rPr lang="en-US" sz="3200" dirty="0"/>
              <a:t>Poverty is one of society’s most serious problems.</a:t>
            </a:r>
          </a:p>
          <a:p>
            <a:r>
              <a:rPr lang="en-US" sz="3200" dirty="0"/>
              <a:t>Governments can sometimes improve market outcomes.  </a:t>
            </a:r>
          </a:p>
          <a:p>
            <a:pPr lvl="1"/>
            <a:r>
              <a:rPr lang="en-US" sz="3000" dirty="0"/>
              <a:t>Public policy can help reduce poverty and inequality  </a:t>
            </a:r>
          </a:p>
          <a:p>
            <a:r>
              <a:rPr lang="en-US" sz="3200" dirty="0"/>
              <a:t>People face trade-offs.</a:t>
            </a:r>
          </a:p>
          <a:p>
            <a:pPr lvl="1"/>
            <a:r>
              <a:rPr lang="en-US" sz="3000" dirty="0"/>
              <a:t>Policies designed to improve equity often sacrifice efficiency, so the proper scope of policy is the subject of ongoing controversy </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02513616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idx="1"/>
          </p:nvPr>
        </p:nvSpPr>
        <p:spPr>
          <a:xfrm>
            <a:off x="292912" y="1054100"/>
            <a:ext cx="8698688" cy="5422900"/>
          </a:xfrm>
        </p:spPr>
        <p:txBody>
          <a:bodyPr/>
          <a:lstStyle/>
          <a:p>
            <a:pPr>
              <a:buSzPct val="120000"/>
            </a:pPr>
            <a:r>
              <a:rPr lang="en-US" sz="3000" dirty="0"/>
              <a:t>Data on income distribution show a wide disparity in our society.  The richest 20% of families earn about ten times as much as the poorest 20%.  </a:t>
            </a:r>
          </a:p>
          <a:p>
            <a:pPr>
              <a:buSzPct val="120000"/>
              <a:buFont typeface="Arial" pitchFamily="34" charset="0"/>
              <a:buChar char="•"/>
            </a:pPr>
            <a:r>
              <a:rPr lang="en-US" sz="3000" dirty="0"/>
              <a:t>Problems in measuring inequality arise from </a:t>
            </a:r>
            <a:br>
              <a:rPr lang="en-US" sz="3000" dirty="0"/>
            </a:br>
            <a:r>
              <a:rPr lang="en-US" sz="3000" dirty="0"/>
              <a:t>in-kind transfers, the economic life cycle, </a:t>
            </a:r>
            <a:br>
              <a:rPr lang="en-US" sz="3000" dirty="0"/>
            </a:br>
            <a:r>
              <a:rPr lang="en-US" sz="3000" dirty="0"/>
              <a:t>transitory income, and economic mobility. </a:t>
            </a:r>
          </a:p>
          <a:p>
            <a:pPr lvl="1">
              <a:buSzPct val="120000"/>
              <a:buFont typeface="Arial" pitchFamily="34" charset="0"/>
              <a:buChar char="•"/>
            </a:pPr>
            <a:r>
              <a:rPr lang="en-US" sz="2800" dirty="0"/>
              <a:t>When these factors are taken into account, </a:t>
            </a:r>
            <a:br>
              <a:rPr lang="en-US" sz="2800" dirty="0"/>
            </a:br>
            <a:r>
              <a:rPr lang="en-US" sz="2800" dirty="0"/>
              <a:t>the distribution of well-being is probably less unequal than the distribution of annual income.</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26143914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3000" dirty="0"/>
              <a:t>Political philosophers differ in their views of the proper role of government in altering the income distribution.  </a:t>
            </a:r>
          </a:p>
          <a:p>
            <a:pPr lvl="1">
              <a:buSzPct val="120000"/>
              <a:buFont typeface="Arial" pitchFamily="34" charset="0"/>
              <a:buChar char="•"/>
            </a:pPr>
            <a:r>
              <a:rPr lang="en-US" sz="2800" dirty="0" err="1"/>
              <a:t>Utilitarians</a:t>
            </a:r>
            <a:r>
              <a:rPr lang="en-US" sz="2800" dirty="0"/>
              <a:t> believe that income distribution should maximize the sum of everyone’s utility.  </a:t>
            </a:r>
          </a:p>
          <a:p>
            <a:pPr lvl="1">
              <a:buSzPct val="120000"/>
              <a:buFont typeface="Arial" pitchFamily="34" charset="0"/>
              <a:buChar char="•"/>
            </a:pPr>
            <a:r>
              <a:rPr lang="en-US" sz="2800" dirty="0"/>
              <a:t>Liberals believe the government should aim to maximize the well-being of the worst-off person in society.  </a:t>
            </a:r>
          </a:p>
          <a:p>
            <a:pPr lvl="1">
              <a:buSzPct val="120000"/>
              <a:buFont typeface="Arial" pitchFamily="34" charset="0"/>
              <a:buChar char="•"/>
            </a:pPr>
            <a:r>
              <a:rPr lang="en-US" sz="2800" dirty="0"/>
              <a:t>Libertarians believe the government should aim for equality of opportunity, not equality of income.</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074404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In the absence of discrimination</a:t>
            </a:r>
          </a:p>
          <a:p>
            <a:pPr lvl="1"/>
            <a:r>
              <a:rPr lang="en-US" dirty="0"/>
              <a:t>The income distribution in a market economy may not be equitable or otherwise desirable.  </a:t>
            </a:r>
          </a:p>
          <a:p>
            <a:r>
              <a:rPr lang="en-US" dirty="0"/>
              <a:t>In this chapter, we examine:</a:t>
            </a:r>
          </a:p>
          <a:p>
            <a:pPr lvl="1"/>
            <a:r>
              <a:rPr lang="en-US" dirty="0"/>
              <a:t>Indicators of inequality and poverty</a:t>
            </a:r>
          </a:p>
          <a:p>
            <a:pPr lvl="1"/>
            <a:r>
              <a:rPr lang="en-US" dirty="0"/>
              <a:t>Philosophies about income redistribution</a:t>
            </a:r>
          </a:p>
          <a:p>
            <a:pPr lvl="1"/>
            <a:r>
              <a:rPr lang="en-US" dirty="0"/>
              <a:t>Policies designed to help the poor</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65356655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3200" dirty="0"/>
              <a:t>Policies such as welfare, minimum-wage laws, negative income taxes, and in-kind transfers can help the poor.  </a:t>
            </a:r>
          </a:p>
          <a:p>
            <a:pPr>
              <a:buSzPct val="120000"/>
              <a:buFont typeface="Arial" pitchFamily="34" charset="0"/>
              <a:buChar char="•"/>
            </a:pPr>
            <a:r>
              <a:rPr lang="en-US" sz="3200" dirty="0"/>
              <a:t>Since financial assistance falls as income rises, the poor face high effective marginal tax rates, discouraging them from escaping poverty on their own.</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21506331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U.S. Income Distribution:  2014</a:t>
            </a: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4</a:t>
            </a:fld>
            <a:endParaRPr lang="en-US" dirty="0"/>
          </a:p>
        </p:txBody>
      </p:sp>
      <p:sp>
        <p:nvSpPr>
          <p:cNvPr id="5" name="Footer Placeholder 4"/>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aphicFrame>
        <p:nvGraphicFramePr>
          <p:cNvPr id="6" name="Group 31"/>
          <p:cNvGraphicFramePr>
            <a:graphicFrameLocks/>
          </p:cNvGraphicFramePr>
          <p:nvPr>
            <p:extLst>
              <p:ext uri="{D42A27DB-BD31-4B8C-83A1-F6EECF244321}">
                <p14:modId xmlns:p14="http://schemas.microsoft.com/office/powerpoint/2010/main" val="454306170"/>
              </p:ext>
            </p:extLst>
          </p:nvPr>
        </p:nvGraphicFramePr>
        <p:xfrm>
          <a:off x="277813" y="838200"/>
          <a:ext cx="8588375" cy="5022850"/>
        </p:xfrm>
        <a:graphic>
          <a:graphicData uri="http://schemas.openxmlformats.org/drawingml/2006/table">
            <a:tbl>
              <a:tblPr/>
              <a:tblGrid>
                <a:gridCol w="3483622">
                  <a:extLst>
                    <a:ext uri="{9D8B030D-6E8A-4147-A177-3AD203B41FA5}">
                      <a16:colId xmlns:a16="http://schemas.microsoft.com/office/drawing/2014/main" val="20000"/>
                    </a:ext>
                  </a:extLst>
                </a:gridCol>
                <a:gridCol w="5104753">
                  <a:extLst>
                    <a:ext uri="{9D8B030D-6E8A-4147-A177-3AD203B41FA5}">
                      <a16:colId xmlns:a16="http://schemas.microsoft.com/office/drawing/2014/main" val="20001"/>
                    </a:ext>
                  </a:extLst>
                </a:gridCol>
              </a:tblGrid>
              <a:tr h="71755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1" i="0" u="none" strike="noStrike" cap="none" normalizeH="0" baseline="0" dirty="0">
                          <a:ln>
                            <a:noFill/>
                          </a:ln>
                          <a:solidFill>
                            <a:schemeClr val="tx1"/>
                          </a:solidFill>
                          <a:effectLst/>
                          <a:latin typeface="Arial" charset="0"/>
                        </a:rPr>
                        <a:t>Group</a:t>
                      </a:r>
                    </a:p>
                  </a:txBody>
                  <a:tcPr marL="115853" marR="1158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1" i="0" u="none" strike="noStrike" cap="none" normalizeH="0" baseline="0" dirty="0">
                          <a:ln>
                            <a:noFill/>
                          </a:ln>
                          <a:solidFill>
                            <a:schemeClr val="tx1"/>
                          </a:solidFill>
                          <a:effectLst/>
                          <a:latin typeface="Arial" charset="0"/>
                        </a:rPr>
                        <a:t>Annual household income</a:t>
                      </a:r>
                    </a:p>
                  </a:txBody>
                  <a:tcPr marL="115853" marR="1158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71755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Bottom quintile</a:t>
                      </a:r>
                    </a:p>
                  </a:txBody>
                  <a:tcPr marL="115853" marR="1158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Under $21,430</a:t>
                      </a:r>
                    </a:p>
                  </a:txBody>
                  <a:tcPr marL="115853" marR="1158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1755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Second quintile</a:t>
                      </a:r>
                    </a:p>
                  </a:txBody>
                  <a:tcPr marL="115853" marR="1158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$21,430– $41,166</a:t>
                      </a:r>
                    </a:p>
                  </a:txBody>
                  <a:tcPr marL="115853" marR="1158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1755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Middle quintile</a:t>
                      </a:r>
                    </a:p>
                  </a:txBody>
                  <a:tcPr marL="115853" marR="1158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$41,167 – $68,199</a:t>
                      </a:r>
                    </a:p>
                  </a:txBody>
                  <a:tcPr marL="115853" marR="1158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71755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Fourth quintile</a:t>
                      </a:r>
                    </a:p>
                  </a:txBody>
                  <a:tcPr marL="115853" marR="1158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$68,200 – $112,253</a:t>
                      </a:r>
                    </a:p>
                  </a:txBody>
                  <a:tcPr marL="115853" marR="1158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71755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Top quintile</a:t>
                      </a:r>
                    </a:p>
                  </a:txBody>
                  <a:tcPr marL="115853" marR="1158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$112,254 and over</a:t>
                      </a:r>
                    </a:p>
                  </a:txBody>
                  <a:tcPr marL="115853" marR="1158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71755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Top 5 percent</a:t>
                      </a:r>
                    </a:p>
                  </a:txBody>
                  <a:tcPr marL="115853" marR="1158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$206,563 and over</a:t>
                      </a:r>
                    </a:p>
                  </a:txBody>
                  <a:tcPr marL="115853" marR="1158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9423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Income Inequality, 1950–2014</a:t>
            </a: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5</a:t>
            </a:fld>
            <a:endParaRPr lang="en-US" dirty="0"/>
          </a:p>
        </p:txBody>
      </p:sp>
      <p:sp>
        <p:nvSpPr>
          <p:cNvPr id="5" name="Footer Placeholder 4"/>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1026" name="Chart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143000"/>
            <a:ext cx="8686800"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sz="quarter" idx="12"/>
          </p:nvPr>
        </p:nvSpPr>
        <p:spPr>
          <a:xfrm>
            <a:off x="1600200" y="685800"/>
            <a:ext cx="6477000" cy="914400"/>
          </a:xfrm>
          <a:solidFill>
            <a:srgbClr val="FFCCFF"/>
          </a:solidFill>
        </p:spPr>
        <p:txBody>
          <a:bodyPr/>
          <a:lstStyle/>
          <a:p>
            <a:r>
              <a:rPr lang="en-US" sz="2800" dirty="0">
                <a:cs typeface="Arial"/>
              </a:rPr>
              <a:t>Income share of the top 20% divided by income share of the bottom 20%</a:t>
            </a:r>
          </a:p>
          <a:p>
            <a:endParaRPr lang="en-US" sz="2800" dirty="0"/>
          </a:p>
        </p:txBody>
      </p:sp>
    </p:spTree>
    <p:extLst>
      <p:ext uri="{BB962C8B-B14F-4D97-AF65-F5344CB8AC3E}">
        <p14:creationId xmlns:p14="http://schemas.microsoft.com/office/powerpoint/2010/main" val="226843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wipe(left)">
                                      <p:cBhvr>
                                        <p:cTn id="14"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z="2800" dirty="0"/>
              <a:t>Inequality around the World</a:t>
            </a:r>
            <a:endParaRPr lang="en-US" altLang="en-US" dirty="0"/>
          </a:p>
        </p:txBody>
      </p:sp>
      <p:sp>
        <p:nvSpPr>
          <p:cNvPr id="16387" name="Slide Number Placeholder 2"/>
          <p:cNvSpPr>
            <a:spLocks noGrp="1"/>
          </p:cNvSpPr>
          <p:nvPr>
            <p:ph type="sldNum" sz="quarter" idx="13"/>
          </p:nvPr>
        </p:nvSpPr>
        <p:spPr>
          <a:prstGeom prst="rect">
            <a:avLst/>
          </a:prstGeo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6AB6D48D-79AA-4D9A-A095-EA136EEE1480}" type="slidenum">
              <a:rPr lang="en-US" altLang="en-US" sz="1200" smtClean="0"/>
              <a:pPr eaLnBrk="1" hangingPunct="1"/>
              <a:t>6</a:t>
            </a:fld>
            <a:endParaRPr lang="en-US" altLang="en-US" sz="1200"/>
          </a:p>
        </p:txBody>
      </p:sp>
      <p:sp>
        <p:nvSpPr>
          <p:cNvPr id="16388" name="Footer Placeholder 3"/>
          <p:cNvSpPr>
            <a:spLocks noGrp="1"/>
          </p:cNvSpPr>
          <p:nvPr>
            <p:ph type="ftr" sz="quarter" idx="14"/>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 y="1467826"/>
            <a:ext cx="8972550" cy="4551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sz="quarter" idx="12"/>
          </p:nvPr>
        </p:nvSpPr>
        <p:spPr>
          <a:xfrm>
            <a:off x="1600200" y="901700"/>
            <a:ext cx="3429000" cy="1993900"/>
          </a:xfrm>
          <a:prstGeom prst="rect">
            <a:avLst/>
          </a:prstGeom>
          <a:solidFill>
            <a:srgbClr val="FFCCFF"/>
          </a:solidFill>
        </p:spPr>
        <p:txBody>
          <a:bodyPr/>
          <a:lstStyle/>
          <a:p>
            <a:r>
              <a:rPr lang="en-US" sz="2800" dirty="0">
                <a:solidFill>
                  <a:srgbClr val="000000"/>
                </a:solidFill>
                <a:cs typeface="Arial"/>
              </a:rPr>
              <a:t>Income share of the </a:t>
            </a:r>
            <a:br>
              <a:rPr lang="en-US" sz="2800" dirty="0">
                <a:solidFill>
                  <a:srgbClr val="000000"/>
                </a:solidFill>
                <a:cs typeface="Arial"/>
              </a:rPr>
            </a:br>
            <a:r>
              <a:rPr lang="en-US" sz="2800" dirty="0">
                <a:solidFill>
                  <a:srgbClr val="000000"/>
                </a:solidFill>
                <a:cs typeface="Arial"/>
              </a:rPr>
              <a:t>top 20% divided by income share of the bottom 20%</a:t>
            </a:r>
          </a:p>
          <a:p>
            <a:endParaRPr lang="en-US" sz="2800" dirty="0"/>
          </a:p>
        </p:txBody>
      </p:sp>
    </p:spTree>
    <p:extLst>
      <p:ext uri="{BB962C8B-B14F-4D97-AF65-F5344CB8AC3E}">
        <p14:creationId xmlns:p14="http://schemas.microsoft.com/office/powerpoint/2010/main" val="157478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left)">
                                      <p:cBhvr>
                                        <p:cTn id="7" dur="500"/>
                                        <p:tgtEl>
                                          <p:spTgt spid="409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bg/>
                                          </p:spTgt>
                                        </p:tgtEl>
                                        <p:attrNameLst>
                                          <p:attrName>style.visibility</p:attrName>
                                        </p:attrNameLst>
                                      </p:cBhvr>
                                      <p:to>
                                        <p:strVal val="visible"/>
                                      </p:to>
                                    </p:set>
                                    <p:animEffect transition="in" filter="wipe(left)">
                                      <p:cBhvr>
                                        <p:cTn id="11" dur="500"/>
                                        <p:tgtEl>
                                          <p:spTgt spid="4">
                                            <p:bg/>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wipe(left)">
                                      <p:cBhvr>
                                        <p:cTn id="14"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wrap="square" anchor="t"/>
          <a:lstStyle/>
          <a:p>
            <a:r>
              <a:rPr lang="en-US" altLang="en-US" dirty="0"/>
              <a:t>Poverty</a:t>
            </a:r>
          </a:p>
        </p:txBody>
      </p:sp>
      <p:sp>
        <p:nvSpPr>
          <p:cNvPr id="17411" name="Content Placeholder 2"/>
          <p:cNvSpPr>
            <a:spLocks noGrp="1"/>
          </p:cNvSpPr>
          <p:nvPr>
            <p:ph idx="1"/>
          </p:nvPr>
        </p:nvSpPr>
        <p:spPr/>
        <p:txBody>
          <a:bodyPr/>
          <a:lstStyle/>
          <a:p>
            <a:r>
              <a:rPr lang="en-US" altLang="en-US" dirty="0"/>
              <a:t>Poverty rate</a:t>
            </a:r>
          </a:p>
          <a:p>
            <a:pPr lvl="1"/>
            <a:r>
              <a:rPr lang="en-US" altLang="en-US" dirty="0"/>
              <a:t>Percentage of the population whose family income falls below an absolute level (poverty line)</a:t>
            </a:r>
          </a:p>
          <a:p>
            <a:r>
              <a:rPr lang="en-US" altLang="en-US" dirty="0"/>
              <a:t>Poverty line</a:t>
            </a:r>
          </a:p>
          <a:p>
            <a:pPr lvl="1"/>
            <a:r>
              <a:rPr lang="en-US" altLang="en-US" dirty="0"/>
              <a:t>Set by the federal government (three times cost of providing an adequate diet)</a:t>
            </a:r>
          </a:p>
          <a:p>
            <a:pPr lvl="2"/>
            <a:r>
              <a:rPr lang="en-US" altLang="en-US" dirty="0"/>
              <a:t>Depends on family size </a:t>
            </a:r>
          </a:p>
          <a:p>
            <a:pPr lvl="2"/>
            <a:r>
              <a:rPr lang="en-US" altLang="en-US" dirty="0"/>
              <a:t>Adjusted every year to account for changes in the level of prices</a:t>
            </a:r>
          </a:p>
        </p:txBody>
      </p:sp>
      <p:sp>
        <p:nvSpPr>
          <p:cNvPr id="17412"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044ED60F-5BF0-40A9-939D-310B15A94F4B}" type="slidenum">
              <a:rPr lang="en-US" altLang="en-US" sz="1200" smtClean="0"/>
              <a:pPr eaLnBrk="1" hangingPunct="1"/>
              <a:t>7</a:t>
            </a:fld>
            <a:endParaRPr lang="en-US" altLang="en-US" sz="1200"/>
          </a:p>
        </p:txBody>
      </p:sp>
      <p:sp>
        <p:nvSpPr>
          <p:cNvPr id="1741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025649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dirty="0"/>
              <a:t>Poverty</a:t>
            </a:r>
            <a:endParaRPr lang="en-US" b="1" dirty="0">
              <a:solidFill>
                <a:schemeClr val="tx1"/>
              </a:solidFill>
              <a:latin typeface="Arial" charset="0"/>
            </a:endParaRPr>
          </a:p>
        </p:txBody>
      </p:sp>
      <p:sp>
        <p:nvSpPr>
          <p:cNvPr id="4" name="Content Placeholder 3"/>
          <p:cNvSpPr>
            <a:spLocks noGrp="1"/>
          </p:cNvSpPr>
          <p:nvPr>
            <p:ph idx="1"/>
          </p:nvPr>
        </p:nvSpPr>
        <p:spPr/>
        <p:txBody>
          <a:bodyPr/>
          <a:lstStyle/>
          <a:p>
            <a:r>
              <a:rPr lang="en-US" dirty="0"/>
              <a:t>In 2014 in the U.S.,</a:t>
            </a:r>
          </a:p>
          <a:p>
            <a:pPr lvl="1"/>
            <a:r>
              <a:rPr lang="en-US" dirty="0"/>
              <a:t>Median family income = $66,632</a:t>
            </a:r>
          </a:p>
          <a:p>
            <a:pPr lvl="1"/>
            <a:r>
              <a:rPr lang="en-US" dirty="0"/>
              <a:t>Poverty line for family of four = $24,418</a:t>
            </a:r>
          </a:p>
          <a:p>
            <a:pPr lvl="1"/>
            <a:r>
              <a:rPr lang="en-US" dirty="0"/>
              <a:t>Poverty rate = 14.8%</a:t>
            </a:r>
          </a:p>
          <a:p>
            <a:endParaRPr lang="en-US" dirty="0"/>
          </a:p>
        </p:txBody>
      </p:sp>
      <p:sp>
        <p:nvSpPr>
          <p:cNvPr id="3" name="Slide Number Placeholder 2"/>
          <p:cNvSpPr>
            <a:spLocks noGrp="1"/>
          </p:cNvSpPr>
          <p:nvPr>
            <p:ph type="sldNum" sz="quarter" idx="10"/>
          </p:nvPr>
        </p:nvSpPr>
        <p:spPr/>
        <p:txBody>
          <a:bodyPr/>
          <a:lstStyle/>
          <a:p>
            <a:pPr>
              <a:defRPr/>
            </a:pPr>
            <a:fld id="{073C29DC-2178-4274-9150-45F8EBD31C2D}" type="slidenum">
              <a:rPr lang="en-US" smtClean="0"/>
              <a:pPr>
                <a:defRPr/>
              </a:pPr>
              <a:t>8</a:t>
            </a:fld>
            <a:endParaRPr lang="en-US"/>
          </a:p>
        </p:txBody>
      </p:sp>
      <p:sp>
        <p:nvSpPr>
          <p:cNvPr id="2" name="Footer Placeholder 1"/>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8223"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solidFill>
                  <a:prstClr val="black"/>
                </a:solidFill>
                <a:latin typeface="Tahoma" pitchFamily="34" charset="0"/>
                <a:cs typeface="Arial" charset="0"/>
              </a:rPr>
              <a:t>0</a:t>
            </a:r>
          </a:p>
        </p:txBody>
      </p:sp>
    </p:spTree>
    <p:extLst>
      <p:ext uri="{BB962C8B-B14F-4D97-AF65-F5344CB8AC3E}">
        <p14:creationId xmlns:p14="http://schemas.microsoft.com/office/powerpoint/2010/main" val="2615372566"/>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Poverty Over Time</a:t>
            </a: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9</a:t>
            </a:fld>
            <a:endParaRPr lang="en-US" dirty="0"/>
          </a:p>
        </p:txBody>
      </p:sp>
      <p:sp>
        <p:nvSpPr>
          <p:cNvPr id="5" name="Footer Placeholder 4"/>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aphicFrame>
        <p:nvGraphicFramePr>
          <p:cNvPr id="6" name="Chart 5"/>
          <p:cNvGraphicFramePr>
            <a:graphicFrameLocks/>
          </p:cNvGraphicFramePr>
          <p:nvPr>
            <p:extLst>
              <p:ext uri="{D42A27DB-BD31-4B8C-83A1-F6EECF244321}">
                <p14:modId xmlns:p14="http://schemas.microsoft.com/office/powerpoint/2010/main" val="2549884112"/>
              </p:ext>
            </p:extLst>
          </p:nvPr>
        </p:nvGraphicFramePr>
        <p:xfrm>
          <a:off x="304800" y="873918"/>
          <a:ext cx="8381999" cy="5222082"/>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 Placeholder 2"/>
          <p:cNvSpPr>
            <a:spLocks noGrp="1"/>
          </p:cNvSpPr>
          <p:nvPr>
            <p:ph type="body" sz="quarter" idx="12"/>
          </p:nvPr>
        </p:nvSpPr>
        <p:spPr>
          <a:xfrm>
            <a:off x="2667000" y="838200"/>
            <a:ext cx="4686300" cy="1231900"/>
          </a:xfrm>
          <a:solidFill>
            <a:srgbClr val="FFCCFF"/>
          </a:solidFill>
        </p:spPr>
        <p:txBody>
          <a:bodyPr/>
          <a:lstStyle/>
          <a:p>
            <a:r>
              <a:rPr lang="en-US" sz="2800" dirty="0">
                <a:solidFill>
                  <a:prstClr val="black"/>
                </a:solidFill>
                <a:cs typeface="Arial"/>
              </a:rPr>
              <a:t>Percent of the population </a:t>
            </a:r>
            <a:br>
              <a:rPr lang="en-US" sz="2800" dirty="0">
                <a:solidFill>
                  <a:prstClr val="black"/>
                </a:solidFill>
                <a:cs typeface="Arial"/>
              </a:rPr>
            </a:br>
            <a:r>
              <a:rPr lang="en-US" sz="2800" dirty="0">
                <a:solidFill>
                  <a:prstClr val="black"/>
                </a:solidFill>
                <a:cs typeface="Arial"/>
              </a:rPr>
              <a:t>below poverty line</a:t>
            </a:r>
          </a:p>
          <a:p>
            <a:endParaRPr lang="en-US" sz="2800" dirty="0"/>
          </a:p>
        </p:txBody>
      </p:sp>
    </p:spTree>
    <p:extLst>
      <p:ext uri="{BB962C8B-B14F-4D97-AF65-F5344CB8AC3E}">
        <p14:creationId xmlns:p14="http://schemas.microsoft.com/office/powerpoint/2010/main" val="6985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3" grpId="0" uiExpand="1" build="p" animBg="1"/>
    </p:bldLst>
  </p:timing>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24156</TotalTime>
  <Words>4182</Words>
  <Application>Microsoft Office PowerPoint</Application>
  <PresentationFormat>On-screen Show (4:3)</PresentationFormat>
  <Paragraphs>350</Paragraphs>
  <Slides>30</Slides>
  <Notes>30</Notes>
  <HiddenSlides>0</HiddenSlides>
  <MMClips>0</MMClips>
  <ScaleCrop>false</ScaleCrop>
  <HeadingPairs>
    <vt:vector size="6" baseType="variant">
      <vt:variant>
        <vt:lpstr>Fonts Used</vt:lpstr>
      </vt:variant>
      <vt:variant>
        <vt:i4>9</vt:i4>
      </vt:variant>
      <vt:variant>
        <vt:lpstr>Theme</vt:lpstr>
      </vt:variant>
      <vt:variant>
        <vt:i4>9</vt:i4>
      </vt:variant>
      <vt:variant>
        <vt:lpstr>Slide Titles</vt:lpstr>
      </vt:variant>
      <vt:variant>
        <vt:i4>30</vt:i4>
      </vt:variant>
    </vt:vector>
  </HeadingPairs>
  <TitlesOfParts>
    <vt:vector size="48" baseType="lpstr">
      <vt:lpstr>Arial</vt:lpstr>
      <vt:lpstr>Arial Narrow</vt:lpstr>
      <vt:lpstr>Calibri</vt:lpstr>
      <vt:lpstr>Cambria</vt:lpstr>
      <vt:lpstr>Cambria Math</vt:lpstr>
      <vt:lpstr>Sabon-Bold</vt:lpstr>
      <vt:lpstr>Tahoma</vt:lpstr>
      <vt:lpstr>Times New Roman</vt:lpstr>
      <vt:lpstr>Wingdings</vt:lpstr>
      <vt:lpstr>Chapter title</vt:lpstr>
      <vt:lpstr>Intro / Summary</vt:lpstr>
      <vt:lpstr>Chapter content</vt:lpstr>
      <vt:lpstr>Figure</vt:lpstr>
      <vt:lpstr>Table</vt:lpstr>
      <vt:lpstr>ActiveLearning</vt:lpstr>
      <vt:lpstr>Case study</vt:lpstr>
      <vt:lpstr>Ask Experts</vt:lpstr>
      <vt:lpstr>Appendix</vt:lpstr>
      <vt:lpstr>PowerPoint Presentation</vt:lpstr>
      <vt:lpstr>Look for the answers to these questions:</vt:lpstr>
      <vt:lpstr>Introduction</vt:lpstr>
      <vt:lpstr>The U.S. Income Distribution:  2014</vt:lpstr>
      <vt:lpstr>U.S. Income Inequality, 1950–2014</vt:lpstr>
      <vt:lpstr>Inequality around the World</vt:lpstr>
      <vt:lpstr>Poverty</vt:lpstr>
      <vt:lpstr>Poverty</vt:lpstr>
      <vt:lpstr>U.S. Poverty Over Time</vt:lpstr>
      <vt:lpstr>U.S. Poverty Rate by Group, 2012</vt:lpstr>
      <vt:lpstr>Problems in Measuring Inequality</vt:lpstr>
      <vt:lpstr>Problems in Measuring Inequality</vt:lpstr>
      <vt:lpstr>Problems in Measuring Inequality</vt:lpstr>
      <vt:lpstr>Economic Mobility</vt:lpstr>
      <vt:lpstr>Political Philosophy</vt:lpstr>
      <vt:lpstr>Utilitarianism</vt:lpstr>
      <vt:lpstr>Utilitarianism</vt:lpstr>
      <vt:lpstr>Liberalism</vt:lpstr>
      <vt:lpstr>Liberalism</vt:lpstr>
      <vt:lpstr>Libertarianism</vt:lpstr>
      <vt:lpstr>Policies to Reduce Poverty</vt:lpstr>
      <vt:lpstr>1.  Minimum-Wage Laws</vt:lpstr>
      <vt:lpstr>2.  Welfare</vt:lpstr>
      <vt:lpstr>3.  Negative Income Tax</vt:lpstr>
      <vt:lpstr>4.  In-Kind Transfers</vt:lpstr>
      <vt:lpstr>Anti-Poverty Programs  and Work Incentives</vt:lpstr>
      <vt:lpstr>Conclusion </vt:lpstr>
      <vt:lpstr>Summary </vt:lpstr>
      <vt:lpstr>Summary </vt:lpstr>
      <vt:lpstr>Summary </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Schiesl, Matt J</cp:lastModifiedBy>
  <cp:revision>817</cp:revision>
  <dcterms:created xsi:type="dcterms:W3CDTF">2016-03-16T19:41:09Z</dcterms:created>
  <dcterms:modified xsi:type="dcterms:W3CDTF">2018-05-04T15:12:02Z</dcterms:modified>
</cp:coreProperties>
</file>