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60"/>
  </p:notesMasterIdLst>
  <p:handoutMasterIdLst>
    <p:handoutMasterId r:id="rId61"/>
  </p:handoutMasterIdLst>
  <p:sldIdLst>
    <p:sldId id="256" r:id="rId10"/>
    <p:sldId id="374" r:id="rId11"/>
    <p:sldId id="1115" r:id="rId12"/>
    <p:sldId id="1223" r:id="rId13"/>
    <p:sldId id="1224" r:id="rId14"/>
    <p:sldId id="1225" r:id="rId15"/>
    <p:sldId id="1226" r:id="rId16"/>
    <p:sldId id="1227" r:id="rId17"/>
    <p:sldId id="1228" r:id="rId18"/>
    <p:sldId id="1229" r:id="rId19"/>
    <p:sldId id="1183" r:id="rId20"/>
    <p:sldId id="1184" r:id="rId21"/>
    <p:sldId id="1185" r:id="rId22"/>
    <p:sldId id="1186" r:id="rId23"/>
    <p:sldId id="1187" r:id="rId24"/>
    <p:sldId id="1188" r:id="rId25"/>
    <p:sldId id="1189" r:id="rId26"/>
    <p:sldId id="1190" r:id="rId27"/>
    <p:sldId id="1191" r:id="rId28"/>
    <p:sldId id="1192" r:id="rId29"/>
    <p:sldId id="1193" r:id="rId30"/>
    <p:sldId id="1194" r:id="rId31"/>
    <p:sldId id="1230" r:id="rId32"/>
    <p:sldId id="1231" r:id="rId33"/>
    <p:sldId id="1197" r:id="rId34"/>
    <p:sldId id="1232" r:id="rId35"/>
    <p:sldId id="1199" r:id="rId36"/>
    <p:sldId id="1233" r:id="rId37"/>
    <p:sldId id="1234" r:id="rId38"/>
    <p:sldId id="1202" r:id="rId39"/>
    <p:sldId id="1235" r:id="rId40"/>
    <p:sldId id="1159" r:id="rId41"/>
    <p:sldId id="1236" r:id="rId42"/>
    <p:sldId id="1163" r:id="rId43"/>
    <p:sldId id="1237" r:id="rId44"/>
    <p:sldId id="1165" r:id="rId45"/>
    <p:sldId id="1166" r:id="rId46"/>
    <p:sldId id="1239" r:id="rId47"/>
    <p:sldId id="1240" r:id="rId48"/>
    <p:sldId id="1172" r:id="rId49"/>
    <p:sldId id="1241" r:id="rId50"/>
    <p:sldId id="1242" r:id="rId51"/>
    <p:sldId id="1174" r:id="rId52"/>
    <p:sldId id="1243" r:id="rId53"/>
    <p:sldId id="1244" r:id="rId54"/>
    <p:sldId id="1133" r:id="rId55"/>
    <p:sldId id="1248" r:id="rId56"/>
    <p:sldId id="1245" r:id="rId57"/>
    <p:sldId id="1246" r:id="rId58"/>
    <p:sldId id="1247"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66FF99"/>
    <a:srgbClr val="005EA4"/>
    <a:srgbClr val="B8E08C"/>
    <a:srgbClr val="AE1221"/>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6" autoAdjust="0"/>
    <p:restoredTop sz="83054" autoAdjust="0"/>
  </p:normalViewPr>
  <p:slideViewPr>
    <p:cSldViewPr>
      <p:cViewPr varScale="1">
        <p:scale>
          <a:sx n="95" d="100"/>
          <a:sy n="95" d="100"/>
        </p:scale>
        <p:origin x="1962" y="84"/>
      </p:cViewPr>
      <p:guideLst>
        <p:guide orient="horz" pos="2160"/>
        <p:guide pos="2880"/>
      </p:guideLst>
    </p:cSldViewPr>
  </p:slideViewPr>
  <p:outlineViewPr>
    <p:cViewPr>
      <p:scale>
        <a:sx n="33" d="100"/>
        <a:sy n="33" d="100"/>
      </p:scale>
      <p:origin x="0" y="2292"/>
    </p:cViewPr>
  </p:outlineViewPr>
  <p:notesTextViewPr>
    <p:cViewPr>
      <p:scale>
        <a:sx n="1" d="1"/>
        <a:sy n="1" d="1"/>
      </p:scale>
      <p:origin x="0" y="0"/>
    </p:cViewPr>
  </p:notesTextViewPr>
  <p:sorterViewPr>
    <p:cViewPr>
      <p:scale>
        <a:sx n="80" d="100"/>
        <a:sy n="80" d="100"/>
      </p:scale>
      <p:origin x="0" y="6558"/>
    </p:cViewPr>
  </p:sorterViewPr>
  <p:notesViewPr>
    <p:cSldViewPr>
      <p:cViewPr>
        <p:scale>
          <a:sx n="60" d="100"/>
          <a:sy n="60" d="100"/>
        </p:scale>
        <p:origin x="-2748" y="2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61" Type="http://schemas.openxmlformats.org/officeDocument/2006/relationships/handoutMaster" Target="handoutMasters/handout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BA0846-EC1A-40DB-8F81-96AE9A64BBB3}" type="datetimeFigureOut">
              <a:rPr lang="en-US" smtClean="0"/>
              <a:t>5/4/2018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CE0DA8-8A21-4DAB-8D09-F8325147C991}" type="slidenum">
              <a:rPr lang="en-US" smtClean="0"/>
              <a:t>‹#›</a:t>
            </a:fld>
            <a:endParaRPr lang="en-US"/>
          </a:p>
        </p:txBody>
      </p:sp>
    </p:spTree>
    <p:extLst>
      <p:ext uri="{BB962C8B-B14F-4D97-AF65-F5344CB8AC3E}">
        <p14:creationId xmlns:p14="http://schemas.microsoft.com/office/powerpoint/2010/main" val="4026689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5/4/2018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791200" cy="4114800"/>
          </a:xfrm>
        </p:spPr>
        <p:txBody>
          <a:bodyPr/>
          <a:lstStyle/>
          <a:p>
            <a:pPr eaLnBrk="1" hangingPunct="1"/>
            <a:r>
              <a:rPr lang="en-US" sz="1200" dirty="0"/>
              <a:t>This chapter covers topics considered advanced for the typical principles course:  budget constraints, indifference curves, household optimization, and the income and substitution effects of price changes. </a:t>
            </a:r>
          </a:p>
          <a:p>
            <a:pPr eaLnBrk="1" hangingPunct="1"/>
            <a:endParaRPr lang="en-US" sz="1200" dirty="0"/>
          </a:p>
          <a:p>
            <a:pPr eaLnBrk="1" hangingPunct="1"/>
            <a:r>
              <a:rPr lang="en-US" sz="1200" dirty="0"/>
              <a:t>Most students find it more difficult than average. </a:t>
            </a:r>
          </a:p>
          <a:p>
            <a:pPr eaLnBrk="1" hangingPunct="1"/>
            <a:endParaRPr lang="en-US" sz="1200" dirty="0"/>
          </a:p>
          <a:p>
            <a:pPr eaLnBrk="1" hangingPunct="1"/>
            <a:r>
              <a:rPr lang="en-US" sz="1200" dirty="0"/>
              <a:t>The first half of the chapter develops the theory.  The second half applies the theory to three consumer choice problems:  </a:t>
            </a:r>
          </a:p>
          <a:p>
            <a:pPr eaLnBrk="1" hangingPunct="1"/>
            <a:endParaRPr lang="en-US" sz="1200" dirty="0"/>
          </a:p>
          <a:p>
            <a:pPr eaLnBrk="1" hangingPunct="1"/>
            <a:r>
              <a:rPr lang="en-US" sz="1200" dirty="0"/>
              <a:t>1) </a:t>
            </a:r>
            <a:r>
              <a:rPr lang="en-US" sz="1200" dirty="0" err="1"/>
              <a:t>Giffen</a:t>
            </a:r>
            <a:r>
              <a:rPr lang="en-US" sz="1200" dirty="0"/>
              <a:t> goods and positively-sloped demand curves</a:t>
            </a:r>
          </a:p>
          <a:p>
            <a:pPr eaLnBrk="1" hangingPunct="1"/>
            <a:endParaRPr lang="en-US" sz="1200" dirty="0"/>
          </a:p>
          <a:p>
            <a:pPr eaLnBrk="1" hangingPunct="1"/>
            <a:r>
              <a:rPr lang="en-US" sz="1200" dirty="0"/>
              <a:t>2) The labor</a:t>
            </a:r>
            <a:r>
              <a:rPr lang="en-US" sz="1200" kern="1200" dirty="0">
                <a:solidFill>
                  <a:schemeClr val="tx1"/>
                </a:solidFill>
                <a:effectLst/>
                <a:latin typeface="Times New Roman" pitchFamily="18" charset="0"/>
                <a:ea typeface="+mn-ea"/>
                <a:cs typeface="Times New Roman" pitchFamily="18" charset="0"/>
              </a:rPr>
              <a:t>–</a:t>
            </a:r>
            <a:r>
              <a:rPr lang="en-US" sz="1200" dirty="0"/>
              <a:t>leisure choice</a:t>
            </a:r>
          </a:p>
          <a:p>
            <a:pPr eaLnBrk="1" hangingPunct="1"/>
            <a:endParaRPr lang="en-US" sz="1200" dirty="0"/>
          </a:p>
          <a:p>
            <a:pPr eaLnBrk="1" hangingPunct="1"/>
            <a:r>
              <a:rPr lang="en-US" sz="1200" dirty="0"/>
              <a:t>3) The effects of interest rates on household saving</a:t>
            </a:r>
          </a:p>
          <a:p>
            <a:pPr eaLnBrk="1" hangingPunct="1"/>
            <a:endParaRPr lang="en-US" sz="1200" dirty="0"/>
          </a:p>
          <a:p>
            <a:pPr eaLnBrk="1" hangingPunct="1"/>
            <a:r>
              <a:rPr lang="en-US" sz="1200" dirty="0"/>
              <a:t>The first half of this PowerPoint chapter uses a different example than the text, with different numerical values.  (The applications in the second half are as in the textbook.)</a:t>
            </a:r>
          </a:p>
        </p:txBody>
      </p:sp>
      <p:sp>
        <p:nvSpPr>
          <p:cNvPr id="4" name="Slide Number Placeholder 3"/>
          <p:cNvSpPr>
            <a:spLocks noGrp="1"/>
          </p:cNvSpPr>
          <p:nvPr>
            <p:ph type="sldNum" sz="quarter" idx="10"/>
          </p:nvPr>
        </p:nvSpPr>
        <p:spPr/>
        <p:txBody>
          <a:bodyPr/>
          <a:lstStyle/>
          <a:p>
            <a:fld id="{2CAF6792-DBE1-4461-97FA-F85A7B48814E}" type="slidenum">
              <a:rPr lang="en-US" smtClean="0"/>
              <a:t>1</a:t>
            </a:fld>
            <a:endParaRPr lang="en-US" dirty="0"/>
          </a:p>
        </p:txBody>
      </p:sp>
    </p:spTree>
    <p:extLst>
      <p:ext uri="{BB962C8B-B14F-4D97-AF65-F5344CB8AC3E}">
        <p14:creationId xmlns:p14="http://schemas.microsoft.com/office/powerpoint/2010/main" val="4088678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10</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4473AB6-810C-400B-AECC-452D9F23342C}" type="slidenum">
              <a:rPr lang="en-US" smtClean="0"/>
              <a:pPr/>
              <a:t>11</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8A1D667-687D-4986-A1E0-5598D7220099}" type="slidenum">
              <a:rPr lang="en-US" smtClean="0"/>
              <a:pPr/>
              <a:t>12</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0E0844D5-ABE3-484E-8C2B-200BB7CE1BE5}" type="slidenum">
              <a:rPr lang="en-US" smtClean="0"/>
              <a:pPr/>
              <a:t>13</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C0461AE7-AADC-469A-84E3-C4F801A90C67}" type="slidenum">
              <a:rPr lang="en-US" smtClean="0"/>
              <a:pPr/>
              <a:t>14</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0BFEAD71-A4AB-410E-9306-BAE304ECC7EB}" type="slidenum">
              <a:rPr lang="en-US" smtClean="0"/>
              <a:pPr/>
              <a:t>15</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a:t>Hurley has more fish at B than at A, so an extra fish would be less valuable at B than at A.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CF53757-F426-4CFE-8039-56559E0AD61D}" type="slidenum">
              <a:rPr lang="en-US" smtClean="0"/>
              <a:pPr/>
              <a:t>16</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dirty="0"/>
              <a:t>At </a:t>
            </a:r>
            <a:r>
              <a:rPr lang="en-US" b="1" dirty="0"/>
              <a:t>A</a:t>
            </a:r>
            <a:r>
              <a:rPr lang="en-US" dirty="0"/>
              <a:t>, Hurley has few fish, so an additional fish is very valuable to him. </a:t>
            </a:r>
          </a:p>
          <a:p>
            <a:pPr eaLnBrk="1" hangingPunct="1"/>
            <a:endParaRPr lang="en-US" dirty="0"/>
          </a:p>
          <a:p>
            <a:pPr eaLnBrk="1" hangingPunct="1"/>
            <a:r>
              <a:rPr lang="en-US" dirty="0"/>
              <a:t>At </a:t>
            </a:r>
            <a:r>
              <a:rPr lang="en-US" b="1" dirty="0"/>
              <a:t>B</a:t>
            </a:r>
            <a:r>
              <a:rPr lang="en-US" dirty="0"/>
              <a:t>, Hurley already has lots of fish, so an additional one is not as valuable to him.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4B006FB-FF8F-44A7-A155-9087E7FEAE55}" type="slidenum">
              <a:rPr lang="en-US" smtClean="0"/>
              <a:pPr/>
              <a:t>17</a:t>
            </a:fld>
            <a:endParaRPr lang="en-US"/>
          </a:p>
        </p:txBody>
      </p:sp>
      <p:sp>
        <p:nvSpPr>
          <p:cNvPr id="7577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ED7AC25-6E25-4822-9921-7586C7EFF757}" type="slidenum">
              <a:rPr lang="en-US" sz="1200">
                <a:cs typeface="Arial" charset="0"/>
              </a:rPr>
              <a:pPr algn="r"/>
              <a:t>17</a:t>
            </a:fld>
            <a:endParaRPr lang="en-US" sz="1200">
              <a:cs typeface="Arial" charset="0"/>
            </a:endParaRPr>
          </a:p>
        </p:txBody>
      </p:sp>
      <p:sp>
        <p:nvSpPr>
          <p:cNvPr id="75780" name="Rectangle 2"/>
          <p:cNvSpPr>
            <a:spLocks noGrp="1" noRot="1" noChangeAspect="1" noChangeArrowheads="1" noTextEdit="1"/>
          </p:cNvSpPr>
          <p:nvPr>
            <p:ph type="sldImg"/>
          </p:nvPr>
        </p:nvSpPr>
        <p:spPr>
          <a:xfrm>
            <a:off x="1143000" y="534988"/>
            <a:ext cx="4572000" cy="3429000"/>
          </a:xfrm>
          <a:ln/>
        </p:spPr>
      </p:sp>
      <p:sp>
        <p:nvSpPr>
          <p:cNvPr id="75781" name="Rectangle 3"/>
          <p:cNvSpPr>
            <a:spLocks noGrp="1" noChangeArrowheads="1"/>
          </p:cNvSpPr>
          <p:nvPr>
            <p:ph type="body" idx="1"/>
          </p:nvPr>
        </p:nvSpPr>
        <p:spPr>
          <a:xfrm>
            <a:off x="685800" y="4248150"/>
            <a:ext cx="5486400" cy="4210050"/>
          </a:xfrm>
          <a:noFill/>
          <a:ln/>
        </p:spPr>
        <p:txBody>
          <a:bodyPr/>
          <a:lstStyle/>
          <a:p>
            <a:pPr eaLnBrk="1" hangingPunct="1"/>
            <a:r>
              <a:rPr lang="en-US" dirty="0"/>
              <a:t>It is hard to think of examples of </a:t>
            </a:r>
            <a:r>
              <a:rPr lang="en-US" i="1" dirty="0"/>
              <a:t>perfect</a:t>
            </a:r>
            <a:r>
              <a:rPr lang="en-US" dirty="0"/>
              <a:t> substitutes.  (Even nickels and dimes are probably not perfect substitutes:  I’d rather carry 10 dimes in my pocket than 20 nickels.)  </a:t>
            </a:r>
          </a:p>
          <a:p>
            <a:pPr eaLnBrk="1" hangingPunct="1"/>
            <a:endParaRPr lang="en-US" dirty="0"/>
          </a:p>
          <a:p>
            <a:pPr eaLnBrk="1" hangingPunct="1"/>
            <a:r>
              <a:rPr lang="en-US" dirty="0"/>
              <a:t>But it’s easy to think of examples that are </a:t>
            </a:r>
            <a:r>
              <a:rPr lang="en-US" i="1" dirty="0"/>
              <a:t>close</a:t>
            </a:r>
            <a:r>
              <a:rPr lang="en-US" dirty="0"/>
              <a:t> substitutes, and therefore are likely to have indifference curves that are not very bowed:</a:t>
            </a:r>
          </a:p>
          <a:p>
            <a:pPr eaLnBrk="1" hangingPunct="1"/>
            <a:endParaRPr lang="en-US" dirty="0"/>
          </a:p>
          <a:p>
            <a:pPr eaLnBrk="1" hangingPunct="1"/>
            <a:r>
              <a:rPr lang="en-US" dirty="0"/>
              <a:t>1) Movies (at the movie theater) and videos at home.  A consumer might be willing to trade two videos for one night at the movies.  </a:t>
            </a:r>
          </a:p>
          <a:p>
            <a:pPr eaLnBrk="1" hangingPunct="1"/>
            <a:endParaRPr lang="en-US" dirty="0"/>
          </a:p>
          <a:p>
            <a:pPr eaLnBrk="1" hangingPunct="1"/>
            <a:r>
              <a:rPr lang="en-US" dirty="0"/>
              <a:t>2)  Coke and Pepsi (for consumers who do not perceive much difference between them).</a:t>
            </a:r>
          </a:p>
          <a:p>
            <a:pPr eaLnBrk="1" hangingPunct="1"/>
            <a:endParaRPr lang="en-US" dirty="0"/>
          </a:p>
          <a:p>
            <a:pPr eaLnBrk="1" hangingPunct="1"/>
            <a:r>
              <a:rPr lang="en-US" dirty="0"/>
              <a:t>3)  Vacations in Hawaii and vacations in the Bahamas.</a:t>
            </a:r>
          </a:p>
          <a:p>
            <a:pPr eaLnBrk="1" hangingPunct="1"/>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9713CC92-7B62-4B21-A470-C863E269FF32}" type="slidenum">
              <a:rPr lang="en-US" smtClean="0"/>
              <a:pPr/>
              <a:t>18</a:t>
            </a:fld>
            <a:endParaRPr lang="en-US"/>
          </a:p>
        </p:txBody>
      </p:sp>
      <p:sp>
        <p:nvSpPr>
          <p:cNvPr id="7680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48DB8F4C-EA50-4850-80AF-24AB3D914AAF}" type="slidenum">
              <a:rPr lang="en-US" sz="1200">
                <a:cs typeface="Arial" charset="0"/>
              </a:rPr>
              <a:pPr algn="r"/>
              <a:t>18</a:t>
            </a:fld>
            <a:endParaRPr lang="en-US" sz="1200">
              <a:cs typeface="Arial" charset="0"/>
            </a:endParaRPr>
          </a:p>
        </p:txBody>
      </p:sp>
      <p:sp>
        <p:nvSpPr>
          <p:cNvPr id="76804" name="Rectangle 2"/>
          <p:cNvSpPr>
            <a:spLocks noGrp="1" noRot="1" noChangeAspect="1" noChangeArrowheads="1" noTextEdit="1"/>
          </p:cNvSpPr>
          <p:nvPr>
            <p:ph type="sldImg"/>
          </p:nvPr>
        </p:nvSpPr>
        <p:spPr>
          <a:xfrm>
            <a:off x="1143000" y="534988"/>
            <a:ext cx="4572000" cy="3429000"/>
          </a:xfrm>
          <a:ln/>
        </p:spPr>
      </p:sp>
      <p:sp>
        <p:nvSpPr>
          <p:cNvPr id="76805" name="Rectangle 3"/>
          <p:cNvSpPr>
            <a:spLocks noGrp="1" noChangeArrowheads="1"/>
          </p:cNvSpPr>
          <p:nvPr>
            <p:ph type="body" idx="1"/>
          </p:nvPr>
        </p:nvSpPr>
        <p:spPr>
          <a:xfrm>
            <a:off x="685800" y="4248150"/>
            <a:ext cx="5486400" cy="4210050"/>
          </a:xfrm>
          <a:noFill/>
          <a:ln/>
        </p:spPr>
        <p:txBody>
          <a:bodyPr/>
          <a:lstStyle/>
          <a:p>
            <a:pPr eaLnBrk="1" hangingPunct="1"/>
            <a:r>
              <a:rPr lang="en-US" dirty="0"/>
              <a:t>Again, It is hard to think of examples of perfect complements.  But it’s easy to think of examples that are good though not perfect complements, and therefore are likely to have indifference curves that are very bowed:</a:t>
            </a:r>
          </a:p>
          <a:p>
            <a:pPr eaLnBrk="1" hangingPunct="1"/>
            <a:endParaRPr lang="en-US" dirty="0"/>
          </a:p>
          <a:p>
            <a:pPr eaLnBrk="1" hangingPunct="1"/>
            <a:r>
              <a:rPr lang="en-US" dirty="0"/>
              <a:t>1) Tickets to rock concerts and parking at the arena in which the concert takes place.</a:t>
            </a:r>
          </a:p>
          <a:p>
            <a:pPr eaLnBrk="1" hangingPunct="1"/>
            <a:endParaRPr lang="en-US" dirty="0"/>
          </a:p>
          <a:p>
            <a:pPr eaLnBrk="1" hangingPunct="1"/>
            <a:r>
              <a:rPr lang="en-US" dirty="0"/>
              <a:t>2) Hot dogs and hot dog buns.</a:t>
            </a:r>
          </a:p>
          <a:p>
            <a:pPr eaLnBrk="1" hangingPunct="1"/>
            <a:endParaRPr lang="en-US" dirty="0"/>
          </a:p>
          <a:p>
            <a:pPr eaLnBrk="1" hangingPunct="1"/>
            <a:r>
              <a:rPr lang="en-US" dirty="0"/>
              <a:t>3) Brewed Starbucks coffee and 20 spoons of sugar  (If you don’t get this one, you probably haven’t tried brewed Starbucks coffee</a:t>
            </a:r>
            <a:r>
              <a:rPr lang="en-US"/>
              <a:t>!).</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9472FE7A-0362-4CC8-8AEF-7DB55790C3B4}" type="slidenum">
              <a:rPr lang="en-US" smtClean="0"/>
              <a:pPr/>
              <a:t>19</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a:t>When the two goods are close but not perfect substitutes (like Coke and Pepsi), indifference curves are slightly bowed.  </a:t>
            </a:r>
          </a:p>
          <a:p>
            <a:pPr eaLnBrk="1" hangingPunct="1"/>
            <a:endParaRPr lang="en-US"/>
          </a:p>
          <a:p>
            <a:pPr eaLnBrk="1" hangingPunct="1"/>
            <a:r>
              <a:rPr lang="en-US"/>
              <a:t>When the two goods are close but not perfect complements (like hot dogs and buns), indifference curves are very bowed, having a very sharp (but not quite 90-degree) angle.  </a:t>
            </a:r>
          </a:p>
          <a:p>
            <a:pPr eaLnBrk="1" hangingPunct="1"/>
            <a:endParaRPr lang="en-US"/>
          </a:p>
          <a:p>
            <a:pPr eaLnBrk="1" hangingPunct="1"/>
            <a:r>
              <a:rPr lang="en-US"/>
              <a:t>Later in this PowerPoint chapter, an Active Learning exercise asks students to illustrate the substitution effect for these two cases.  They will see that a relative price change causes a much bigger movement along an indifference curve when the goods are substitutes than when they are complements.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dirty="0"/>
          </a:p>
        </p:txBody>
      </p:sp>
    </p:spTree>
    <p:extLst>
      <p:ext uri="{BB962C8B-B14F-4D97-AF65-F5344CB8AC3E}">
        <p14:creationId xmlns:p14="http://schemas.microsoft.com/office/powerpoint/2010/main" val="1362360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9E70287E-C11E-4AEF-B344-3ECD497B1054}" type="slidenum">
              <a:rPr lang="en-US" smtClean="0"/>
              <a:pPr/>
              <a:t>20</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a:t>Simply put, optimization means buying the bundle that makes the consumer happiest, given his or her income.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094939F3-6CE0-4A5E-8AD1-B584FA103020}" type="slidenum">
              <a:rPr lang="en-US" smtClean="0"/>
              <a:pPr/>
              <a:t>21</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r>
              <a:rPr lang="en-US"/>
              <a:t>Consumer optimization is another example of “thinking at the margin.”  </a:t>
            </a:r>
          </a:p>
          <a:p>
            <a:pPr eaLnBrk="1" hangingPunct="1"/>
            <a:endParaRPr lang="en-US"/>
          </a:p>
          <a:p>
            <a:pPr eaLnBrk="1" hangingPunct="1"/>
            <a:r>
              <a:rPr lang="en-US"/>
              <a:t>Remember that MRS = marginal value of the good on the X-axis (fish) in terms of the good on Y-axis (mangos).  </a:t>
            </a:r>
          </a:p>
          <a:p>
            <a:pPr eaLnBrk="1" hangingPunct="1"/>
            <a:endParaRPr lang="en-US"/>
          </a:p>
          <a:p>
            <a:pPr eaLnBrk="1" hangingPunct="1"/>
            <a:r>
              <a:rPr lang="en-US"/>
              <a:t>If MRS &gt; Pf/Pm, the value of another fish is greater than its cost, so Hurley can make himself happier by decreasing his mango purchases and using the proceeds to buy another fish.  </a:t>
            </a:r>
          </a:p>
          <a:p>
            <a:pPr eaLnBrk="1" hangingPunct="1"/>
            <a:endParaRPr lang="en-US"/>
          </a:p>
          <a:p>
            <a:pPr eaLnBrk="1" hangingPunct="1"/>
            <a:r>
              <a:rPr lang="en-US"/>
              <a:t>If MRS &lt; Pf/Pm, the value of another fish is less than its cost, so Hurley should move along his budget line to a bundle with less fish and more mangos to make himself happier.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5CE2BF38-76EF-4153-9C99-70A1CAB2983E}" type="slidenum">
              <a:rPr lang="en-US" smtClean="0"/>
              <a:pPr/>
              <a:t>22</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en-US"/>
              <a:t>In Active Learning 2, students determined that a fall in income shifts the budget constraint downward.  They should readily accept, then, that an increase in income shifts the budget line upward/outward.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5000"/>
              </a:lnSpc>
              <a:spcBef>
                <a:spcPts val="0"/>
              </a:spcBef>
              <a:spcAft>
                <a:spcPts val="0"/>
              </a:spcAft>
              <a:buClrTx/>
              <a:buSzTx/>
              <a:buFontTx/>
              <a:buNone/>
              <a:tabLst/>
              <a:defRPr/>
            </a:pPr>
            <a:r>
              <a:rPr lang="en-US" sz="1200" dirty="0"/>
              <a:t>Instead of merely showing students the diagram for the case where one of the goods is inferior, let’s just remind them of the definition and see if they can figure out how to draw the diagram. </a:t>
            </a:r>
          </a:p>
          <a:p>
            <a:endParaRPr lang="en-US" sz="1200" b="0" i="0"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23</a:t>
            </a:fld>
            <a:endParaRPr lang="en-US"/>
          </a:p>
        </p:txBody>
      </p:sp>
    </p:spTree>
    <p:extLst>
      <p:ext uri="{BB962C8B-B14F-4D97-AF65-F5344CB8AC3E}">
        <p14:creationId xmlns:p14="http://schemas.microsoft.com/office/powerpoint/2010/main" val="4097486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24</a:t>
            </a:fld>
            <a:endParaRPr lang="en-US"/>
          </a:p>
        </p:txBody>
      </p:sp>
    </p:spTree>
    <p:extLst>
      <p:ext uri="{BB962C8B-B14F-4D97-AF65-F5344CB8AC3E}">
        <p14:creationId xmlns:p14="http://schemas.microsoft.com/office/powerpoint/2010/main" val="40974861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6588D620-61A5-4C27-BF0B-A14E8BD99A1C}" type="slidenum">
              <a:rPr lang="en-US" smtClean="0"/>
              <a:pPr/>
              <a:t>25</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en-US"/>
              <a:t>In Active Learning 2, students determined that an increase in the price of a good pivots the budget constraint inward.  Here, the price of a good is falling, so the budget line pivots outward.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On the previous slide, the fall in the price of fish caused a net decrease in Hurley’s demand for mangos:  the substitution effect is greater than the income effect, as depicted on the following slide.  </a:t>
            </a:r>
          </a:p>
          <a:p>
            <a:pPr eaLnBrk="1" hangingPunct="1"/>
            <a:endParaRPr lang="en-US" dirty="0"/>
          </a:p>
          <a:p>
            <a:pPr eaLnBrk="1" hangingPunct="1"/>
            <a:r>
              <a:rPr lang="en-US" dirty="0"/>
              <a:t>However, it could have gone the other way:  if the income effect were greater than the substitution effect, then Hurley’s demand for mangos would have risen.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26</a:t>
            </a:fld>
            <a:endParaRPr lang="en-US"/>
          </a:p>
        </p:txBody>
      </p:sp>
    </p:spTree>
    <p:extLst>
      <p:ext uri="{BB962C8B-B14F-4D97-AF65-F5344CB8AC3E}">
        <p14:creationId xmlns:p14="http://schemas.microsoft.com/office/powerpoint/2010/main" val="18877027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22A0632A-DB16-44B0-A717-B6001E0A3D2A}" type="slidenum">
              <a:rPr lang="en-US" smtClean="0"/>
              <a:pPr/>
              <a:t>27</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r>
              <a:rPr lang="en-US"/>
              <a:t>This diagram decomposes the movement from the old optimum (A) to the new one (C) into two parts.  </a:t>
            </a:r>
          </a:p>
          <a:p>
            <a:pPr eaLnBrk="1" hangingPunct="1"/>
            <a:endParaRPr lang="en-US"/>
          </a:p>
          <a:p>
            <a:pPr eaLnBrk="1" hangingPunct="1"/>
            <a:r>
              <a:rPr lang="en-US"/>
              <a:t>The first part, from A to B, represents the substitution effect.  It shows the change in the optimal bundle due to the relative price change, holding constant the consumer’s level of well-being.  </a:t>
            </a:r>
          </a:p>
          <a:p>
            <a:pPr eaLnBrk="1" hangingPunct="1"/>
            <a:endParaRPr lang="en-US"/>
          </a:p>
          <a:p>
            <a:pPr eaLnBrk="1" hangingPunct="1"/>
            <a:r>
              <a:rPr lang="en-US"/>
              <a:t>The second part, from B to C, represents the income effect.  It shows the change in the optimal bundle due to the increase in the purchasing power of the consumer’s income.  The dashed line through point B is parallel to the new budget line through point C, indicating that we are holding relative prices constant to see how the increase in income affects the optimal bundle. </a:t>
            </a:r>
          </a:p>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This exercise is similar to Problem 2 in the back of the chapter.  </a:t>
            </a:r>
          </a:p>
          <a:p>
            <a:pPr eaLnBrk="1" hangingPunct="1"/>
            <a:endParaRPr lang="en-US" dirty="0"/>
          </a:p>
          <a:p>
            <a:pPr eaLnBrk="1" hangingPunct="1"/>
            <a:r>
              <a:rPr lang="en-US" dirty="0"/>
              <a:t>It reviews these concepts:  </a:t>
            </a:r>
          </a:p>
          <a:p>
            <a:pPr eaLnBrk="1" hangingPunct="1"/>
            <a:endParaRPr lang="en-US" dirty="0"/>
          </a:p>
          <a:p>
            <a:pPr eaLnBrk="1" hangingPunct="1">
              <a:buFontTx/>
              <a:buChar char="•"/>
            </a:pPr>
            <a:r>
              <a:rPr lang="en-US" dirty="0"/>
              <a:t> indifference curves for substitutes and complements have different shapes</a:t>
            </a:r>
          </a:p>
          <a:p>
            <a:pPr eaLnBrk="1" hangingPunct="1">
              <a:buFontTx/>
              <a:buChar char="•"/>
            </a:pPr>
            <a:endParaRPr lang="en-US" dirty="0"/>
          </a:p>
          <a:p>
            <a:pPr eaLnBrk="1" hangingPunct="1">
              <a:buFontTx/>
              <a:buChar char="•"/>
            </a:pPr>
            <a:r>
              <a:rPr lang="en-US" dirty="0"/>
              <a:t> the substitution effect shows the movement along an indifference curve from a relative price change</a:t>
            </a:r>
          </a:p>
        </p:txBody>
      </p:sp>
      <p:sp>
        <p:nvSpPr>
          <p:cNvPr id="4" name="Slide Number Placeholder 3"/>
          <p:cNvSpPr>
            <a:spLocks noGrp="1"/>
          </p:cNvSpPr>
          <p:nvPr>
            <p:ph type="sldNum" sz="quarter" idx="10"/>
          </p:nvPr>
        </p:nvSpPr>
        <p:spPr/>
        <p:txBody>
          <a:bodyPr/>
          <a:lstStyle/>
          <a:p>
            <a:fld id="{2CAF6792-DBE1-4461-97FA-F85A7B48814E}" type="slidenum">
              <a:rPr lang="en-US" smtClean="0"/>
              <a:t>28</a:t>
            </a:fld>
            <a:endParaRPr lang="en-US"/>
          </a:p>
        </p:txBody>
      </p:sp>
    </p:spTree>
    <p:extLst>
      <p:ext uri="{BB962C8B-B14F-4D97-AF65-F5344CB8AC3E}">
        <p14:creationId xmlns:p14="http://schemas.microsoft.com/office/powerpoint/2010/main" val="19970245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29</a:t>
            </a:fld>
            <a:endParaRPr lang="en-US"/>
          </a:p>
        </p:txBody>
      </p:sp>
    </p:spTree>
    <p:extLst>
      <p:ext uri="{BB962C8B-B14F-4D97-AF65-F5344CB8AC3E}">
        <p14:creationId xmlns:p14="http://schemas.microsoft.com/office/powerpoint/2010/main" val="1987103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a:t>
            </a:fld>
            <a:endParaRPr lang="en-US"/>
          </a:p>
        </p:txBody>
      </p:sp>
    </p:spTree>
    <p:extLst>
      <p:ext uri="{BB962C8B-B14F-4D97-AF65-F5344CB8AC3E}">
        <p14:creationId xmlns:p14="http://schemas.microsoft.com/office/powerpoint/2010/main" val="39113691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BDCEE4EB-0A61-409C-87FD-BBECDB287765}" type="slidenum">
              <a:rPr lang="en-US" smtClean="0"/>
              <a:pPr/>
              <a:t>30</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a:t>This slide shows that the familiar demand curve we’ve been using all semester comes from consumer optimization.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31</a:t>
            </a:fld>
            <a:endParaRPr lang="en-US"/>
          </a:p>
        </p:txBody>
      </p:sp>
    </p:spTree>
    <p:extLst>
      <p:ext uri="{BB962C8B-B14F-4D97-AF65-F5344CB8AC3E}">
        <p14:creationId xmlns:p14="http://schemas.microsoft.com/office/powerpoint/2010/main" val="2330332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Figure</a:t>
            </a:r>
            <a:r>
              <a:rPr lang="en-US" baseline="0" dirty="0"/>
              <a:t> 12 from the text.</a:t>
            </a:r>
          </a:p>
          <a:p>
            <a:pPr eaLnBrk="1" hangingPunct="1"/>
            <a:r>
              <a:rPr lang="en-US" dirty="0"/>
              <a:t>An increase in the price of potatoes rotates the budget line inward.</a:t>
            </a:r>
          </a:p>
          <a:p>
            <a:pPr eaLnBrk="1" hangingPunct="1"/>
            <a:endParaRPr lang="en-US" dirty="0"/>
          </a:p>
          <a:p>
            <a:pPr eaLnBrk="1" hangingPunct="1"/>
            <a:r>
              <a:rPr lang="en-US" dirty="0"/>
              <a:t>The substitution effect would cause the consumer to buy fewer potatoes.  Imagine moving down along indifference curve I</a:t>
            </a:r>
            <a:r>
              <a:rPr lang="en-US" baseline="-25000" dirty="0"/>
              <a:t>1</a:t>
            </a:r>
            <a:r>
              <a:rPr lang="en-US" dirty="0"/>
              <a:t> until reaching the point where its slope just equals the slope of the new budget line.  At that point, demand for potatoes is lower, because consumers are substituting meat for potatoes.  </a:t>
            </a:r>
          </a:p>
          <a:p>
            <a:pPr eaLnBrk="1" hangingPunct="1"/>
            <a:endParaRPr lang="en-US" dirty="0"/>
          </a:p>
          <a:p>
            <a:pPr eaLnBrk="1" hangingPunct="1"/>
            <a:r>
              <a:rPr lang="en-US" dirty="0"/>
              <a:t>But if potatoes are an inferior good, the income effect causes demand for potatoes to rise:  the price increase makes the consumer generally worse off.  The consumer responds by buying less meat (the normal good) and more potatoes (the inferior good).  </a:t>
            </a:r>
          </a:p>
          <a:p>
            <a:pPr eaLnBrk="1" hangingPunct="1"/>
            <a:endParaRPr lang="en-US" dirty="0"/>
          </a:p>
          <a:p>
            <a:pPr eaLnBrk="1" hangingPunct="1"/>
            <a:r>
              <a:rPr lang="en-US" dirty="0"/>
              <a:t>If potatoes are a </a:t>
            </a:r>
            <a:r>
              <a:rPr lang="en-US" dirty="0" err="1"/>
              <a:t>Giffen</a:t>
            </a:r>
            <a:r>
              <a:rPr lang="en-US" dirty="0"/>
              <a:t> good, the income effect exceeds the substitution effect, so the net effect of a price increase on demand for potatoes is positive!!!  </a:t>
            </a:r>
          </a:p>
          <a:p>
            <a:pPr eaLnBrk="1" hangingPunct="1"/>
            <a:endParaRPr lang="en-US" dirty="0"/>
          </a:p>
          <a:p>
            <a:pPr eaLnBrk="1" hangingPunct="1"/>
            <a:r>
              <a:rPr lang="en-US" dirty="0"/>
              <a:t>As the book notes, </a:t>
            </a:r>
            <a:r>
              <a:rPr lang="en-US" dirty="0" err="1"/>
              <a:t>Giffen</a:t>
            </a:r>
            <a:r>
              <a:rPr lang="en-US" dirty="0"/>
              <a:t> goods are extremely rare—if they exist at all.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32</a:t>
            </a:fld>
            <a:endParaRPr lang="en-US"/>
          </a:p>
        </p:txBody>
      </p:sp>
    </p:spTree>
    <p:extLst>
      <p:ext uri="{BB962C8B-B14F-4D97-AF65-F5344CB8AC3E}">
        <p14:creationId xmlns:p14="http://schemas.microsoft.com/office/powerpoint/2010/main" val="10426901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33</a:t>
            </a:fld>
            <a:endParaRPr lang="en-US"/>
          </a:p>
        </p:txBody>
      </p:sp>
    </p:spTree>
    <p:extLst>
      <p:ext uri="{BB962C8B-B14F-4D97-AF65-F5344CB8AC3E}">
        <p14:creationId xmlns:p14="http://schemas.microsoft.com/office/powerpoint/2010/main" val="33411266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This is Figure 13 from the text. </a:t>
            </a:r>
          </a:p>
          <a:p>
            <a:pPr eaLnBrk="1" hangingPunct="1"/>
            <a:r>
              <a:rPr lang="en-US" dirty="0"/>
              <a:t>Here, the marginal rate of substitution measures the marginal value of an hour of leisure, in terms of (dollars’ worth of) consumption.  </a:t>
            </a:r>
          </a:p>
          <a:p>
            <a:pPr eaLnBrk="1" hangingPunct="1"/>
            <a:endParaRPr lang="en-US" dirty="0"/>
          </a:p>
          <a:p>
            <a:pPr eaLnBrk="1" hangingPunct="1"/>
            <a:r>
              <a:rPr lang="en-US" dirty="0"/>
              <a:t>The slope of the budget line simply equals the wage:  each additional hour of leisure requires working one fewer hour, which causes consumption to fall by an hour’s wages.  </a:t>
            </a:r>
          </a:p>
          <a:p>
            <a:pPr eaLnBrk="1" hangingPunct="1"/>
            <a:endParaRPr lang="en-US" dirty="0"/>
          </a:p>
          <a:p>
            <a:pPr eaLnBrk="1" hangingPunct="1"/>
            <a:r>
              <a:rPr lang="en-US" dirty="0"/>
              <a:t>At the optimum, the marginal value of leisure (in terms of consumption) must equal the relative price of leisure (in terms of consumption), or the wage.  </a:t>
            </a:r>
          </a:p>
          <a:p>
            <a:pPr eaLnBrk="1" hangingPunct="1"/>
            <a:endParaRPr lang="en-US" dirty="0"/>
          </a:p>
          <a:p>
            <a:pPr eaLnBrk="1" hangingPunct="1"/>
            <a:r>
              <a:rPr lang="en-US" dirty="0"/>
              <a:t>If MRS &gt; wage, then the value of leisure is greater than its price, so take more leisure (and work fewer hours) to raise happiness.  </a:t>
            </a:r>
          </a:p>
          <a:p>
            <a:pPr eaLnBrk="1" hangingPunct="1"/>
            <a:endParaRPr lang="en-US" dirty="0"/>
          </a:p>
          <a:p>
            <a:pPr eaLnBrk="1" hangingPunct="1"/>
            <a:r>
              <a:rPr lang="en-US" dirty="0"/>
              <a:t>If MRS &lt; wage, then the value of leisure is less than its price, so take less leisure (and work more hours) to raise happiness.  </a:t>
            </a:r>
          </a:p>
        </p:txBody>
      </p:sp>
      <p:sp>
        <p:nvSpPr>
          <p:cNvPr id="4" name="Slide Number Placeholder 3"/>
          <p:cNvSpPr>
            <a:spLocks noGrp="1"/>
          </p:cNvSpPr>
          <p:nvPr>
            <p:ph type="sldNum" sz="quarter" idx="10"/>
          </p:nvPr>
        </p:nvSpPr>
        <p:spPr/>
        <p:txBody>
          <a:bodyPr/>
          <a:lstStyle/>
          <a:p>
            <a:fld id="{2CAF6792-DBE1-4461-97FA-F85A7B48814E}" type="slidenum">
              <a:rPr lang="en-US" smtClean="0"/>
              <a:t>34</a:t>
            </a:fld>
            <a:endParaRPr lang="en-US"/>
          </a:p>
        </p:txBody>
      </p:sp>
    </p:spTree>
    <p:extLst>
      <p:ext uri="{BB962C8B-B14F-4D97-AF65-F5344CB8AC3E}">
        <p14:creationId xmlns:p14="http://schemas.microsoft.com/office/powerpoint/2010/main" val="3150726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relative magnitude of the substitution and income effects determine the slope of the labor supply curve, as the following slides show.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35</a:t>
            </a:fld>
            <a:endParaRPr lang="en-US"/>
          </a:p>
        </p:txBody>
      </p:sp>
    </p:spTree>
    <p:extLst>
      <p:ext uri="{BB962C8B-B14F-4D97-AF65-F5344CB8AC3E}">
        <p14:creationId xmlns:p14="http://schemas.microsoft.com/office/powerpoint/2010/main" val="31075224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is Figure</a:t>
            </a:r>
            <a:r>
              <a:rPr lang="en-US" baseline="0" dirty="0"/>
              <a:t> 14 (a) from the text.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 person with the preferences depicted in the left graph will have a positively-sloped labor supply curve, as shown in the right graph.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36</a:t>
            </a:fld>
            <a:endParaRPr lang="en-US"/>
          </a:p>
        </p:txBody>
      </p:sp>
    </p:spTree>
    <p:extLst>
      <p:ext uri="{BB962C8B-B14F-4D97-AF65-F5344CB8AC3E}">
        <p14:creationId xmlns:p14="http://schemas.microsoft.com/office/powerpoint/2010/main" val="32583838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is Figure</a:t>
            </a:r>
            <a:r>
              <a:rPr lang="en-US" baseline="0" dirty="0"/>
              <a:t> 14 (b) from the text.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 person with the preferences depicted in the left graph will have a negatively-sloped labor supply curve, as shown in the right graph.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37</a:t>
            </a:fld>
            <a:endParaRPr lang="en-US"/>
          </a:p>
        </p:txBody>
      </p:sp>
    </p:spTree>
    <p:extLst>
      <p:ext uri="{BB962C8B-B14F-4D97-AF65-F5344CB8AC3E}">
        <p14:creationId xmlns:p14="http://schemas.microsoft.com/office/powerpoint/2010/main" val="31894921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33400" y="4114800"/>
            <a:ext cx="5943600" cy="4419600"/>
          </a:xfrm>
        </p:spPr>
        <p:txBody>
          <a:bodyPr/>
          <a:lstStyle/>
          <a:p>
            <a:pPr eaLnBrk="1" hangingPunct="1"/>
            <a:r>
              <a:rPr lang="en-US" sz="1200" dirty="0"/>
              <a:t>Typically, we assume the substitution effect is at least as big as the income effect, and we draw labor supply curves as upward-sloping or perhaps vertical.  </a:t>
            </a:r>
          </a:p>
          <a:p>
            <a:pPr eaLnBrk="1" hangingPunct="1"/>
            <a:endParaRPr lang="en-US" sz="1200" dirty="0"/>
          </a:p>
          <a:p>
            <a:pPr eaLnBrk="1" hangingPunct="1"/>
            <a:r>
              <a:rPr lang="en-US" sz="1200" dirty="0"/>
              <a:t>This slide notes examples from a case study in this chapter in which the income effect is very strong.  </a:t>
            </a:r>
          </a:p>
          <a:p>
            <a:pPr eaLnBrk="1" hangingPunct="1"/>
            <a:endParaRPr lang="en-US" sz="1200" dirty="0"/>
          </a:p>
          <a:p>
            <a:pPr eaLnBrk="1" hangingPunct="1"/>
            <a:r>
              <a:rPr lang="en-US" sz="1200" dirty="0"/>
              <a:t>I would add an additional possibility (not mentioned in the book):  A person’s labor supply curve may slope upward for low wages, become steeper, and bend backward at high wages.  Here’s why:</a:t>
            </a:r>
          </a:p>
          <a:p>
            <a:pPr eaLnBrk="1" hangingPunct="1"/>
            <a:endParaRPr lang="en-US" sz="1200" dirty="0"/>
          </a:p>
          <a:p>
            <a:pPr eaLnBrk="1" hangingPunct="1"/>
            <a:r>
              <a:rPr lang="en-US" sz="1200" dirty="0"/>
              <a:t>The size of the substitution effect depends on a comparison of the wage to the marginal rate of substitution between leisure and consumption.  The higher the wage relative to the MRS, the stronger the incentive to substitute away from leisure and toward consumption.  </a:t>
            </a:r>
          </a:p>
          <a:p>
            <a:pPr eaLnBrk="1" hangingPunct="1"/>
            <a:endParaRPr lang="en-US" sz="1200" dirty="0"/>
          </a:p>
          <a:p>
            <a:pPr eaLnBrk="1" hangingPunct="1"/>
            <a:r>
              <a:rPr lang="en-US" sz="1200" dirty="0"/>
              <a:t>As a person works more hours, consumption becomes more plentiful while leisure becomes dearer.  The marginal value of leisure rises relative to consumption.  </a:t>
            </a:r>
            <a:r>
              <a:rPr lang="en-US" sz="1200" i="0" dirty="0"/>
              <a:t>I.e.</a:t>
            </a:r>
            <a:r>
              <a:rPr lang="en-US" sz="1200" dirty="0"/>
              <a:t>, the MRS rises as the person moves up an indifference curve.  </a:t>
            </a:r>
          </a:p>
          <a:p>
            <a:pPr eaLnBrk="1" hangingPunct="1"/>
            <a:endParaRPr lang="en-US" sz="1200" dirty="0"/>
          </a:p>
          <a:p>
            <a:pPr eaLnBrk="1" hangingPunct="1"/>
            <a:r>
              <a:rPr lang="en-US" sz="1200" dirty="0"/>
              <a:t>As this occurs, it takes increasingly large wage increases to make the person willing to sacrifice another hour of leisure.  </a:t>
            </a:r>
            <a:r>
              <a:rPr lang="en-US" sz="1200" i="0" dirty="0"/>
              <a:t>I.e.</a:t>
            </a:r>
            <a:r>
              <a:rPr lang="en-US" sz="1200" dirty="0"/>
              <a:t>, the substitution effect from a </a:t>
            </a:r>
            <a:r>
              <a:rPr lang="en-US" sz="1200" i="1" dirty="0"/>
              <a:t>given</a:t>
            </a:r>
            <a:r>
              <a:rPr lang="en-US" sz="1200" dirty="0"/>
              <a:t> increase in the wage gets weaker.  </a:t>
            </a:r>
          </a:p>
          <a:p>
            <a:pPr eaLnBrk="1" hangingPunct="1"/>
            <a:endParaRPr lang="en-US" sz="1200" dirty="0"/>
          </a:p>
          <a:p>
            <a:pPr eaLnBrk="1" hangingPunct="1"/>
            <a:r>
              <a:rPr lang="en-US" sz="1200" dirty="0"/>
              <a:t>Meanwhile, the income effect is as strong as ever—a person with very high wages can afford to take more time off than a person with lower wages.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38</a:t>
            </a:fld>
            <a:endParaRPr lang="en-US"/>
          </a:p>
        </p:txBody>
      </p:sp>
    </p:spTree>
    <p:extLst>
      <p:ext uri="{BB962C8B-B14F-4D97-AF65-F5344CB8AC3E}">
        <p14:creationId xmlns:p14="http://schemas.microsoft.com/office/powerpoint/2010/main" val="14600597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Why the interest rate determines the relative price of current in terms of future consumption:</a:t>
            </a:r>
          </a:p>
          <a:p>
            <a:pPr eaLnBrk="1" hangingPunct="1"/>
            <a:endParaRPr lang="en-US" dirty="0"/>
          </a:p>
          <a:p>
            <a:pPr eaLnBrk="1" hangingPunct="1"/>
            <a:r>
              <a:rPr lang="en-US" dirty="0"/>
              <a:t>If you reduce current consumption by $1, and save this $1, then your future consumption will rise by $(1 + </a:t>
            </a:r>
            <a:r>
              <a:rPr lang="en-US" b="1" i="1" dirty="0"/>
              <a:t>r</a:t>
            </a:r>
            <a:r>
              <a:rPr lang="en-US" dirty="0"/>
              <a:t>), where </a:t>
            </a:r>
            <a:r>
              <a:rPr lang="en-US" b="1" i="1" dirty="0"/>
              <a:t>r</a:t>
            </a:r>
            <a:r>
              <a:rPr lang="en-US" dirty="0"/>
              <a:t> denotes the interest rate.  </a:t>
            </a:r>
          </a:p>
          <a:p>
            <a:pPr eaLnBrk="1" hangingPunct="1"/>
            <a:endParaRPr lang="en-US" dirty="0"/>
          </a:p>
          <a:p>
            <a:pPr eaLnBrk="1" hangingPunct="1"/>
            <a:r>
              <a:rPr lang="en-US" dirty="0"/>
              <a:t>Similarly, if you wish to increase current consumption by $1, then you must sacrifice the $(1 + </a:t>
            </a:r>
            <a:r>
              <a:rPr lang="en-US" b="1" i="1" dirty="0"/>
              <a:t>r</a:t>
            </a:r>
            <a:r>
              <a:rPr lang="en-US" dirty="0"/>
              <a:t>) that you would have been able to consume in the future.  </a:t>
            </a:r>
          </a:p>
          <a:p>
            <a:pPr eaLnBrk="1" hangingPunct="1"/>
            <a:endParaRPr lang="en-US" dirty="0"/>
          </a:p>
          <a:p>
            <a:pPr eaLnBrk="1" hangingPunct="1"/>
            <a:r>
              <a:rPr lang="en-US" dirty="0"/>
              <a:t>Notice that the slide does </a:t>
            </a:r>
            <a:r>
              <a:rPr lang="en-US" i="1" dirty="0"/>
              <a:t>not</a:t>
            </a:r>
            <a:r>
              <a:rPr lang="en-US" dirty="0"/>
              <a:t> say “the interest rate </a:t>
            </a:r>
            <a:r>
              <a:rPr lang="en-US" u="sng" dirty="0"/>
              <a:t>equals</a:t>
            </a:r>
            <a:r>
              <a:rPr lang="en-US" dirty="0"/>
              <a:t> the relative price…”.  In fact, the relative price of current in terms of future consumption (and also the slope of the budget constraint) equals (1 + </a:t>
            </a:r>
            <a:r>
              <a:rPr lang="en-US" b="1" i="1" dirty="0"/>
              <a:t>r</a:t>
            </a:r>
            <a:r>
              <a:rPr lang="en-US" dirty="0"/>
              <a:t>), not </a:t>
            </a:r>
            <a:r>
              <a:rPr lang="en-US" b="1" i="1" dirty="0"/>
              <a:t>r</a:t>
            </a:r>
            <a:r>
              <a:rPr lang="en-US" dirty="0"/>
              <a:t>.   </a:t>
            </a:r>
          </a:p>
        </p:txBody>
      </p:sp>
      <p:sp>
        <p:nvSpPr>
          <p:cNvPr id="4" name="Slide Number Placeholder 3"/>
          <p:cNvSpPr>
            <a:spLocks noGrp="1"/>
          </p:cNvSpPr>
          <p:nvPr>
            <p:ph type="sldNum" sz="quarter" idx="10"/>
          </p:nvPr>
        </p:nvSpPr>
        <p:spPr/>
        <p:txBody>
          <a:bodyPr/>
          <a:lstStyle/>
          <a:p>
            <a:fld id="{2CAF6792-DBE1-4461-97FA-F85A7B48814E}" type="slidenum">
              <a:rPr lang="en-US" smtClean="0"/>
              <a:t>39</a:t>
            </a:fld>
            <a:endParaRPr lang="en-US"/>
          </a:p>
        </p:txBody>
      </p:sp>
    </p:spTree>
    <p:extLst>
      <p:ext uri="{BB962C8B-B14F-4D97-AF65-F5344CB8AC3E}">
        <p14:creationId xmlns:p14="http://schemas.microsoft.com/office/powerpoint/2010/main" val="3095144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two-good assumption greatly simplifies the analysis without altering the basic insights about consumer choice.  </a:t>
            </a:r>
          </a:p>
          <a:p>
            <a:endParaRPr lang="en-US" dirty="0"/>
          </a:p>
          <a:p>
            <a:r>
              <a:rPr lang="en-US" dirty="0"/>
              <a:t>If your students remember the Production Possibilities Frontier, you might tell them that a budget constraint is, in essence, a “consumption possibilities frontier” for the consumer:  it shows all combinations (bundles) of the two goods that the consumer can afford to buy.  </a:t>
            </a:r>
          </a:p>
        </p:txBody>
      </p:sp>
      <p:sp>
        <p:nvSpPr>
          <p:cNvPr id="4" name="Slide Number Placeholder 3"/>
          <p:cNvSpPr>
            <a:spLocks noGrp="1"/>
          </p:cNvSpPr>
          <p:nvPr>
            <p:ph type="sldNum" sz="quarter" idx="10"/>
          </p:nvPr>
        </p:nvSpPr>
        <p:spPr/>
        <p:txBody>
          <a:bodyPr/>
          <a:lstStyle/>
          <a:p>
            <a:fld id="{2CAF6792-DBE1-4461-97FA-F85A7B48814E}" type="slidenum">
              <a:rPr lang="en-US" smtClean="0"/>
              <a:t>4</a:t>
            </a:fld>
            <a:endParaRPr lang="en-US"/>
          </a:p>
        </p:txBody>
      </p:sp>
    </p:spTree>
    <p:extLst>
      <p:ext uri="{BB962C8B-B14F-4D97-AF65-F5344CB8AC3E}">
        <p14:creationId xmlns:p14="http://schemas.microsoft.com/office/powerpoint/2010/main" val="42355095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This is Figure 15 from the text. </a:t>
            </a:r>
          </a:p>
          <a:p>
            <a:pPr eaLnBrk="1" hangingPunct="1"/>
            <a:r>
              <a:rPr lang="en-US" dirty="0"/>
              <a:t>The marginal rate of substitution is the marginal value of current consumption in terms of future consumption; it tells you how much future consumption the person is willing to give up for a unit of current consumption.  </a:t>
            </a:r>
          </a:p>
          <a:p>
            <a:pPr eaLnBrk="1" hangingPunct="1"/>
            <a:endParaRPr lang="en-US" dirty="0"/>
          </a:p>
          <a:p>
            <a:pPr eaLnBrk="1" hangingPunct="1"/>
            <a:r>
              <a:rPr lang="en-US" dirty="0"/>
              <a:t>If the consumer is optimizing, then the MRS must equal (1 + </a:t>
            </a:r>
            <a:r>
              <a:rPr lang="en-US" b="1" i="1" dirty="0"/>
              <a:t>r</a:t>
            </a:r>
            <a:r>
              <a:rPr lang="en-US" dirty="0"/>
              <a:t>):  the marginal value of current consumption must equal the relative price of current consumption (both in terms of future consumption).  </a:t>
            </a:r>
          </a:p>
          <a:p>
            <a:pPr eaLnBrk="1" hangingPunct="1"/>
            <a:endParaRPr lang="en-US" dirty="0"/>
          </a:p>
          <a:p>
            <a:pPr eaLnBrk="1" hangingPunct="1"/>
            <a:r>
              <a:rPr lang="en-US" dirty="0"/>
              <a:t>If MRS were not equal to (1 + </a:t>
            </a:r>
            <a:r>
              <a:rPr lang="en-US" b="1" i="1" dirty="0"/>
              <a:t>r</a:t>
            </a:r>
            <a:r>
              <a:rPr lang="en-US" dirty="0"/>
              <a:t>), then the consumer could increase his satisfaction by changing his level of saving (and hence, his “bundle” of current and future consumption).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40</a:t>
            </a:fld>
            <a:endParaRPr lang="en-US"/>
          </a:p>
        </p:txBody>
      </p:sp>
    </p:spTree>
    <p:extLst>
      <p:ext uri="{BB962C8B-B14F-4D97-AF65-F5344CB8AC3E}">
        <p14:creationId xmlns:p14="http://schemas.microsoft.com/office/powerpoint/2010/main" val="24421233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5000"/>
              </a:lnSpc>
              <a:spcBef>
                <a:spcPts val="0"/>
              </a:spcBef>
              <a:spcAft>
                <a:spcPts val="0"/>
              </a:spcAft>
              <a:buClrTx/>
              <a:buSzTx/>
              <a:buFontTx/>
              <a:buNone/>
              <a:tabLst/>
              <a:defRPr/>
            </a:pPr>
            <a:r>
              <a:rPr lang="en-US" dirty="0"/>
              <a:t>This exercise gives students practice identifying and interpreting the income and substitution effects in a new context.</a:t>
            </a:r>
          </a:p>
          <a:p>
            <a:endParaRPr lang="en-US" b="0" i="0"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41</a:t>
            </a:fld>
            <a:endParaRPr lang="en-US"/>
          </a:p>
        </p:txBody>
      </p:sp>
    </p:spTree>
    <p:extLst>
      <p:ext uri="{BB962C8B-B14F-4D97-AF65-F5344CB8AC3E}">
        <p14:creationId xmlns:p14="http://schemas.microsoft.com/office/powerpoint/2010/main" val="1122255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After you display the full contents of the slide, point out that future consumption unambiguously rises.  However, the effects on current consumption and saving depend on which of the income and substitution effects is bigger.  </a:t>
            </a:r>
          </a:p>
          <a:p>
            <a:pPr eaLnBrk="1" hangingPunct="1"/>
            <a:endParaRPr lang="en-US" dirty="0"/>
          </a:p>
          <a:p>
            <a:pPr eaLnBrk="1" hangingPunct="1"/>
            <a:r>
              <a:rPr lang="en-US" dirty="0"/>
              <a:t>The following slides show the two cases.</a:t>
            </a:r>
          </a:p>
          <a:p>
            <a:endParaRPr lang="en-US" b="0" i="0"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42</a:t>
            </a:fld>
            <a:endParaRPr lang="en-US"/>
          </a:p>
        </p:txBody>
      </p:sp>
    </p:spTree>
    <p:extLst>
      <p:ext uri="{BB962C8B-B14F-4D97-AF65-F5344CB8AC3E}">
        <p14:creationId xmlns:p14="http://schemas.microsoft.com/office/powerpoint/2010/main" val="20261903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is Figure 16 (a ) from the text.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macro chapters of Mankiw’s </a:t>
            </a:r>
            <a:r>
              <a:rPr lang="en-US" i="1" dirty="0"/>
              <a:t>Principles of Economics</a:t>
            </a:r>
            <a:r>
              <a:rPr lang="en-US" dirty="0"/>
              <a:t> typically assume that saving is positively related to the interest rate, as depicted here.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43</a:t>
            </a:fld>
            <a:endParaRPr lang="en-US"/>
          </a:p>
        </p:txBody>
      </p:sp>
    </p:spTree>
    <p:extLst>
      <p:ext uri="{BB962C8B-B14F-4D97-AF65-F5344CB8AC3E}">
        <p14:creationId xmlns:p14="http://schemas.microsoft.com/office/powerpoint/2010/main" val="29786273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is Figure 16 (b) from the text.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the income effect is bigger than the substitution effect, then an increase in the interest rate would reduce saving, not increase it.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44</a:t>
            </a:fld>
            <a:endParaRPr lang="en-US"/>
          </a:p>
        </p:txBody>
      </p:sp>
    </p:spTree>
    <p:extLst>
      <p:ext uri="{BB962C8B-B14F-4D97-AF65-F5344CB8AC3E}">
        <p14:creationId xmlns:p14="http://schemas.microsoft.com/office/powerpoint/2010/main" val="15112450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45</a:t>
            </a:fld>
            <a:endParaRPr lang="en-US"/>
          </a:p>
        </p:txBody>
      </p:sp>
    </p:spTree>
    <p:extLst>
      <p:ext uri="{BB962C8B-B14F-4D97-AF65-F5344CB8AC3E}">
        <p14:creationId xmlns:p14="http://schemas.microsoft.com/office/powerpoint/2010/main" val="20106317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46</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47</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48</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49</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A very straightforward exercise.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50</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6</a:t>
            </a:fld>
            <a:endParaRPr lang="en-US"/>
          </a:p>
        </p:txBody>
      </p:sp>
    </p:spTree>
    <p:extLst>
      <p:ext uri="{BB962C8B-B14F-4D97-AF65-F5344CB8AC3E}">
        <p14:creationId xmlns:p14="http://schemas.microsoft.com/office/powerpoint/2010/main" val="3531131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7</a:t>
            </a:fld>
            <a:endParaRPr lang="en-US"/>
          </a:p>
        </p:txBody>
      </p:sp>
    </p:spTree>
    <p:extLst>
      <p:ext uri="{BB962C8B-B14F-4D97-AF65-F5344CB8AC3E}">
        <p14:creationId xmlns:p14="http://schemas.microsoft.com/office/powerpoint/2010/main" val="3268650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5000"/>
              </a:lnSpc>
              <a:spcBef>
                <a:spcPts val="0"/>
              </a:spcBef>
              <a:spcAft>
                <a:spcPts val="0"/>
              </a:spcAft>
              <a:buClrTx/>
              <a:buSzTx/>
              <a:buFontTx/>
              <a:buNone/>
              <a:tabLst/>
              <a:defRPr/>
            </a:pPr>
            <a:r>
              <a:rPr lang="en-US" sz="1200" dirty="0"/>
              <a:t>Another straightforward problem that will not take much class time.  Yet, students will learn these concepts better by figuring out for themselves how the budget line moves in response to income and price changes.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8</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9</a:t>
            </a:fld>
            <a:endParaRPr lang="en-US"/>
          </a:p>
        </p:txBody>
      </p:sp>
    </p:spTree>
    <p:extLst>
      <p:ext uri="{BB962C8B-B14F-4D97-AF65-F5344CB8AC3E}">
        <p14:creationId xmlns:p14="http://schemas.microsoft.com/office/powerpoint/2010/main" val="3222789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a:solidFill>
                  <a:srgbClr val="000000"/>
                </a:solidFill>
              </a:rPr>
              <a:t>Premium PowerPoint Slides by: </a:t>
            </a:r>
          </a:p>
          <a:p>
            <a:pPr algn="ctr" eaLnBrk="1" fontAlgn="base" hangingPunct="1">
              <a:lnSpc>
                <a:spcPct val="80000"/>
              </a:lnSpc>
              <a:spcBef>
                <a:spcPct val="20000"/>
              </a:spcBef>
              <a:spcAft>
                <a:spcPct val="0"/>
              </a:spcAft>
              <a:defRPr/>
            </a:pPr>
            <a:r>
              <a:rPr lang="en-US" altLang="en-US" sz="1400" dirty="0">
                <a:solidFill>
                  <a:srgbClr val="000000"/>
                </a:solidFill>
              </a:rPr>
              <a:t>V.  </a:t>
            </a:r>
            <a:r>
              <a:rPr lang="en-US" altLang="en-US" sz="1400" dirty="0" err="1">
                <a:solidFill>
                  <a:srgbClr val="000000"/>
                </a:solidFill>
              </a:rPr>
              <a:t>Andreea</a:t>
            </a:r>
            <a:r>
              <a:rPr lang="en-US" altLang="en-US" sz="1400" dirty="0">
                <a:solidFill>
                  <a:srgbClr val="000000"/>
                </a:solidFill>
              </a:rPr>
              <a:t>  CHIRITESCU</a:t>
            </a:r>
          </a:p>
          <a:p>
            <a:pPr algn="ctr" eaLnBrk="1" fontAlgn="base" hangingPunct="1">
              <a:lnSpc>
                <a:spcPct val="80000"/>
              </a:lnSpc>
              <a:spcBef>
                <a:spcPct val="20000"/>
              </a:spcBef>
              <a:spcAft>
                <a:spcPct val="0"/>
              </a:spcAft>
              <a:defRPr/>
            </a:pPr>
            <a:r>
              <a:rPr lang="en-US" altLang="en-US" sz="1400" dirty="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a:t>CHAPTER</a:t>
            </a:r>
          </a:p>
          <a:p>
            <a:pPr lvl="0"/>
            <a:r>
              <a:rPr lang="en-US" dirty="0"/>
              <a:t>#</a:t>
            </a:r>
          </a:p>
        </p:txBody>
      </p:sp>
      <p:sp>
        <p:nvSpPr>
          <p:cNvPr id="2" name="TextBox 1"/>
          <p:cNvSpPr txBox="1"/>
          <p:nvPr userDrawn="1"/>
        </p:nvSpPr>
        <p:spPr>
          <a:xfrm>
            <a:off x="0" y="0"/>
            <a:ext cx="4572000" cy="2385268"/>
          </a:xfrm>
          <a:prstGeom prst="rect">
            <a:avLst/>
          </a:prstGeom>
          <a:noFill/>
        </p:spPr>
        <p:txBody>
          <a:bodyPr wrap="square" rtlCol="0">
            <a:spAutoFit/>
          </a:bodyPr>
          <a:lstStyle/>
          <a:p>
            <a:pPr algn="ctr"/>
            <a:r>
              <a:rPr lang="en-US" sz="3200" dirty="0">
                <a:solidFill>
                  <a:schemeClr val="bg1"/>
                </a:solidFill>
                <a:latin typeface="+mj-lt"/>
                <a:cs typeface="Times New Roman" panose="02020603050405020304" pitchFamily="18" charset="0"/>
              </a:rPr>
              <a:t>N. GREGORY MANKIW</a:t>
            </a:r>
            <a:b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a:solidFill>
                  <a:schemeClr val="tx1">
                    <a:lumMod val="50000"/>
                    <a:lumOff val="50000"/>
                  </a:schemeClr>
                </a:solidFill>
                <a:latin typeface="Times New Roman" panose="02020603050405020304" pitchFamily="18" charset="0"/>
                <a:cs typeface="Times New Roman" panose="02020603050405020304" pitchFamily="18" charset="0"/>
              </a:rPr>
              <a:t>PRINCIPLES OF</a:t>
            </a:r>
            <a:br>
              <a:rPr lang="en-US" sz="2400" dirty="0">
                <a:latin typeface="Times New Roman" panose="02020603050405020304" pitchFamily="18" charset="0"/>
                <a:cs typeface="Times New Roman" panose="02020603050405020304" pitchFamily="18" charset="0"/>
              </a:rPr>
            </a:br>
            <a:r>
              <a:rPr lang="en-US" sz="4300" dirty="0">
                <a:latin typeface="+mj-lt"/>
              </a:rPr>
              <a:t>MICROECONOMICS</a:t>
            </a:r>
            <a:br>
              <a:rPr lang="en-US" dirty="0"/>
            </a:b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Eighth Edition </a:t>
            </a:r>
            <a:endParaRPr lang="en-US" dirty="0"/>
          </a:p>
        </p:txBody>
      </p:sp>
    </p:spTree>
    <p:extLst>
      <p:ext uri="{BB962C8B-B14F-4D97-AF65-F5344CB8AC3E}">
        <p14:creationId xmlns:p14="http://schemas.microsoft.com/office/powerpoint/2010/main" val="86823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0371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3186411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4672751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0"/>
            <a:r>
              <a:rPr lang="en-US" dirty="0"/>
              <a:t>Picture comment </a:t>
            </a:r>
          </a:p>
        </p:txBody>
      </p:sp>
    </p:spTree>
    <p:extLst>
      <p:ext uri="{BB962C8B-B14F-4D97-AF65-F5344CB8AC3E}">
        <p14:creationId xmlns:p14="http://schemas.microsoft.com/office/powerpoint/2010/main" val="260046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975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1888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a:t>Click to edit Master title style</a:t>
            </a:r>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7569626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4246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6954494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7.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80695" cy="1033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41886"/>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352697"/>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9"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left)">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tmplLst>
          <p:tmpl lvl="1">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51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2133600" y="3429000"/>
            <a:ext cx="7010399" cy="2362200"/>
          </a:xfrm>
        </p:spPr>
        <p:txBody>
          <a:bodyPr/>
          <a:lstStyle/>
          <a:p>
            <a:pPr>
              <a:defRPr/>
            </a:pPr>
            <a:r>
              <a:rPr lang="en-US" sz="5400" dirty="0"/>
              <a:t>The Theory of</a:t>
            </a:r>
          </a:p>
          <a:p>
            <a:pPr>
              <a:defRPr/>
            </a:pPr>
            <a:r>
              <a:rPr lang="en-US" sz="5400" dirty="0"/>
              <a:t>Consumer Choice</a:t>
            </a:r>
          </a:p>
        </p:txBody>
      </p:sp>
      <p:sp>
        <p:nvSpPr>
          <p:cNvPr id="11" name="Text Placeholder 10"/>
          <p:cNvSpPr>
            <a:spLocks noGrp="1"/>
          </p:cNvSpPr>
          <p:nvPr>
            <p:ph type="body" sz="quarter" idx="16"/>
          </p:nvPr>
        </p:nvSpPr>
        <p:spPr/>
        <p:txBody>
          <a:bodyPr/>
          <a:lstStyle/>
          <a:p>
            <a:r>
              <a:rPr lang="en-US" dirty="0"/>
              <a:t>CHAPTER</a:t>
            </a:r>
          </a:p>
          <a:p>
            <a:r>
              <a:rPr lang="en-US" sz="6600" dirty="0">
                <a:solidFill>
                  <a:schemeClr val="tx2"/>
                </a:solidFill>
                <a:latin typeface="Cambria Math" panose="02040503050406030204" pitchFamily="18" charset="0"/>
                <a:ea typeface="Cambria Math" panose="02040503050406030204" pitchFamily="18" charset="0"/>
              </a:rPr>
              <a:t>21</a:t>
            </a:r>
          </a:p>
        </p:txBody>
      </p:sp>
      <p:sp>
        <p:nvSpPr>
          <p:cNvPr id="5" name="Footer Placeholder 4"/>
          <p:cNvSpPr>
            <a:spLocks noGrp="1"/>
          </p:cNvSpPr>
          <p:nvPr>
            <p:ph type="ftr" sz="quarter" idx="15"/>
          </p:nvPr>
        </p:nvSpPr>
        <p:spPr/>
        <p:txBody>
          <a:body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Slide Number Placeholder 5"/>
          <p:cNvSpPr>
            <a:spLocks noGrp="1"/>
          </p:cNvSpPr>
          <p:nvPr>
            <p:ph type="sldNum" sz="quarter" idx="14"/>
          </p:nvPr>
        </p:nvSpPr>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Tree>
    <p:extLst>
      <p:ext uri="{BB962C8B-B14F-4D97-AF65-F5344CB8AC3E}">
        <p14:creationId xmlns:p14="http://schemas.microsoft.com/office/powerpoint/2010/main" val="296230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2		</a:t>
            </a:r>
            <a:r>
              <a:rPr lang="en-US" dirty="0">
                <a:solidFill>
                  <a:srgbClr val="AE1221"/>
                </a:solidFill>
              </a:rPr>
              <a:t>Answers, part B</a:t>
            </a:r>
            <a:endParaRPr lang="en-US" i="1" dirty="0"/>
          </a:p>
        </p:txBody>
      </p:sp>
      <p:sp>
        <p:nvSpPr>
          <p:cNvPr id="3" name="Content Placeholder 2"/>
          <p:cNvSpPr>
            <a:spLocks noGrp="1"/>
          </p:cNvSpPr>
          <p:nvPr>
            <p:ph idx="1"/>
          </p:nvPr>
        </p:nvSpPr>
        <p:spPr>
          <a:xfrm>
            <a:off x="304799" y="609600"/>
            <a:ext cx="3124201" cy="5838825"/>
          </a:xfrm>
        </p:spPr>
        <p:txBody>
          <a:bodyPr>
            <a:noAutofit/>
          </a:bodyPr>
          <a:lstStyle/>
          <a:p>
            <a:pPr marL="0" lvl="0" indent="0" eaLnBrk="1" fontAlgn="auto" hangingPunct="1">
              <a:lnSpc>
                <a:spcPct val="105000"/>
              </a:lnSpc>
              <a:spcBef>
                <a:spcPct val="40000"/>
              </a:spcBef>
              <a:spcAft>
                <a:spcPts val="0"/>
              </a:spcAft>
              <a:buClr>
                <a:srgbClr val="A3C167"/>
              </a:buClr>
              <a:buSzPct val="115000"/>
              <a:buNone/>
              <a:defRPr/>
            </a:pPr>
            <a:r>
              <a:rPr lang="en-US" sz="2800" kern="1200" dirty="0">
                <a:solidFill>
                  <a:schemeClr val="tx1"/>
                </a:solidFill>
                <a:latin typeface="Arial" pitchFamily="34" charset="0"/>
                <a:cs typeface="Arial" pitchFamily="34" charset="0"/>
              </a:rPr>
              <a:t>Hurley </a:t>
            </a:r>
            <a:br>
              <a:rPr lang="en-US" sz="2800" kern="1200" dirty="0">
                <a:solidFill>
                  <a:schemeClr val="tx1"/>
                </a:solidFill>
                <a:latin typeface="Arial" pitchFamily="34" charset="0"/>
                <a:cs typeface="Arial" pitchFamily="34" charset="0"/>
              </a:rPr>
            </a:br>
            <a:r>
              <a:rPr lang="en-US" sz="2800" kern="1200" dirty="0">
                <a:solidFill>
                  <a:schemeClr val="tx1"/>
                </a:solidFill>
                <a:latin typeface="Arial" pitchFamily="34" charset="0"/>
                <a:cs typeface="Arial" pitchFamily="34" charset="0"/>
              </a:rPr>
              <a:t>can still buy </a:t>
            </a:r>
            <a:br>
              <a:rPr lang="en-US" sz="2800" kern="1200" dirty="0">
                <a:solidFill>
                  <a:schemeClr val="tx1"/>
                </a:solidFill>
                <a:latin typeface="Arial" pitchFamily="34" charset="0"/>
                <a:cs typeface="Arial" pitchFamily="34" charset="0"/>
              </a:rPr>
            </a:br>
            <a:r>
              <a:rPr lang="en-US" sz="2800" kern="1200" dirty="0">
                <a:solidFill>
                  <a:srgbClr val="00B050"/>
                </a:solidFill>
                <a:latin typeface="Arial" pitchFamily="34" charset="0"/>
                <a:cs typeface="Arial" pitchFamily="34" charset="0"/>
              </a:rPr>
              <a:t>300 fish</a:t>
            </a:r>
            <a:r>
              <a:rPr lang="en-US" sz="2800" kern="1200" dirty="0">
                <a:solidFill>
                  <a:schemeClr val="tx1"/>
                </a:solidFill>
                <a:latin typeface="Arial" pitchFamily="34" charset="0"/>
                <a:cs typeface="Arial" pitchFamily="34" charset="0"/>
              </a:rPr>
              <a:t>.   </a:t>
            </a:r>
          </a:p>
          <a:p>
            <a:pPr marL="0" lvl="0" indent="0" eaLnBrk="1" fontAlgn="auto" hangingPunct="1">
              <a:lnSpc>
                <a:spcPct val="105000"/>
              </a:lnSpc>
              <a:spcBef>
                <a:spcPct val="40000"/>
              </a:spcBef>
              <a:spcAft>
                <a:spcPts val="0"/>
              </a:spcAft>
              <a:buClr>
                <a:srgbClr val="A3C167"/>
              </a:buClr>
              <a:buSzPct val="115000"/>
              <a:buNone/>
              <a:defRPr/>
            </a:pPr>
            <a:r>
              <a:rPr lang="en-US" sz="2800" kern="1200" dirty="0">
                <a:solidFill>
                  <a:schemeClr val="tx1"/>
                </a:solidFill>
                <a:latin typeface="Arial" pitchFamily="34" charset="0"/>
                <a:cs typeface="Arial" pitchFamily="34" charset="0"/>
              </a:rPr>
              <a:t>But now he </a:t>
            </a:r>
            <a:br>
              <a:rPr lang="en-US" sz="2800" kern="1200" dirty="0">
                <a:solidFill>
                  <a:schemeClr val="tx1"/>
                </a:solidFill>
                <a:latin typeface="Arial" pitchFamily="34" charset="0"/>
                <a:cs typeface="Arial" pitchFamily="34" charset="0"/>
              </a:rPr>
            </a:br>
            <a:r>
              <a:rPr lang="en-US" sz="2800" kern="1200" dirty="0">
                <a:solidFill>
                  <a:schemeClr val="tx1"/>
                </a:solidFill>
                <a:latin typeface="Arial" pitchFamily="34" charset="0"/>
                <a:cs typeface="Arial" pitchFamily="34" charset="0"/>
              </a:rPr>
              <a:t>can only buy $1200/$2 = </a:t>
            </a:r>
            <a:br>
              <a:rPr lang="en-US" sz="2800" kern="1200" dirty="0">
                <a:solidFill>
                  <a:schemeClr val="tx1"/>
                </a:solidFill>
                <a:latin typeface="Arial" pitchFamily="34" charset="0"/>
                <a:cs typeface="Arial" pitchFamily="34" charset="0"/>
              </a:rPr>
            </a:br>
            <a:r>
              <a:rPr lang="en-US" sz="2800" kern="1200" dirty="0">
                <a:solidFill>
                  <a:srgbClr val="00B050"/>
                </a:solidFill>
                <a:latin typeface="Arial" pitchFamily="34" charset="0"/>
                <a:cs typeface="Arial" pitchFamily="34" charset="0"/>
              </a:rPr>
              <a:t>600 mangos</a:t>
            </a:r>
            <a:r>
              <a:rPr lang="en-US" sz="2800" kern="1200" dirty="0">
                <a:solidFill>
                  <a:schemeClr val="tx1"/>
                </a:solidFill>
                <a:latin typeface="Arial" pitchFamily="34" charset="0"/>
                <a:cs typeface="Arial" pitchFamily="34" charset="0"/>
              </a:rPr>
              <a:t>.</a:t>
            </a:r>
          </a:p>
          <a:p>
            <a:pPr marL="0" lvl="0" indent="0" eaLnBrk="1" fontAlgn="auto" hangingPunct="1">
              <a:lnSpc>
                <a:spcPct val="105000"/>
              </a:lnSpc>
              <a:spcBef>
                <a:spcPct val="40000"/>
              </a:spcBef>
              <a:spcAft>
                <a:spcPts val="0"/>
              </a:spcAft>
              <a:buClr>
                <a:srgbClr val="A3C167"/>
              </a:buClr>
              <a:buSzPct val="115000"/>
              <a:buNone/>
              <a:defRPr/>
            </a:pPr>
            <a:r>
              <a:rPr lang="en-US" sz="2800" kern="1200" dirty="0">
                <a:solidFill>
                  <a:schemeClr val="tx1"/>
                </a:solidFill>
                <a:latin typeface="Arial" pitchFamily="34" charset="0"/>
                <a:cs typeface="Arial" pitchFamily="34" charset="0"/>
              </a:rPr>
              <a:t>Notice: slope is smaller, relative price of fish is now only 2 mangos</a:t>
            </a:r>
          </a:p>
          <a:p>
            <a:pPr marL="0" indent="0">
              <a:buNone/>
            </a:pPr>
            <a:endParaRPr lang="en-US" sz="2800" dirty="0">
              <a:solidFill>
                <a:schemeClr val="tx1"/>
              </a:solidFill>
            </a:endParaRP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17" name="Group 16"/>
          <p:cNvGrpSpPr/>
          <p:nvPr/>
        </p:nvGrpSpPr>
        <p:grpSpPr>
          <a:xfrm>
            <a:off x="2498725" y="808038"/>
            <a:ext cx="6721475" cy="5418360"/>
            <a:chOff x="2498725" y="808038"/>
            <a:chExt cx="6721475" cy="5418360"/>
          </a:xfrm>
        </p:grpSpPr>
        <p:pic>
          <p:nvPicPr>
            <p:cNvPr id="6" name="Picture 8"/>
            <p:cNvPicPr>
              <a:picLocks noChangeAspect="1" noChangeArrowheads="1"/>
            </p:cNvPicPr>
            <p:nvPr/>
          </p:nvPicPr>
          <p:blipFill>
            <a:blip r:embed="rId3" cstate="print"/>
            <a:srcRect/>
            <a:stretch>
              <a:fillRect/>
            </a:stretch>
          </p:blipFill>
          <p:spPr bwMode="auto">
            <a:xfrm>
              <a:off x="2954338" y="855663"/>
              <a:ext cx="5792787" cy="5207000"/>
            </a:xfrm>
            <a:prstGeom prst="rect">
              <a:avLst/>
            </a:prstGeom>
            <a:noFill/>
            <a:ln w="9525">
              <a:noFill/>
              <a:miter lim="800000"/>
              <a:headEnd/>
              <a:tailEnd/>
            </a:ln>
          </p:spPr>
        </p:pic>
        <p:sp>
          <p:nvSpPr>
            <p:cNvPr id="7" name="Text Box 9"/>
            <p:cNvSpPr txBox="1">
              <a:spLocks noChangeArrowheads="1"/>
            </p:cNvSpPr>
            <p:nvPr/>
          </p:nvSpPr>
          <p:spPr bwMode="auto">
            <a:xfrm>
              <a:off x="8043863" y="5546725"/>
              <a:ext cx="1176337" cy="679673"/>
            </a:xfrm>
            <a:prstGeom prst="rect">
              <a:avLst/>
            </a:prstGeom>
            <a:noFill/>
            <a:ln w="9525">
              <a:noFill/>
              <a:miter lim="800000"/>
              <a:headEnd/>
              <a:tailEnd/>
            </a:ln>
          </p:spPr>
          <p:txBody>
            <a:bodyPr>
              <a:spAutoFit/>
            </a:bodyPr>
            <a:lstStyle/>
            <a:p>
              <a:pPr algn="ctr">
                <a:lnSpc>
                  <a:spcPct val="95000"/>
                </a:lnSpc>
                <a:spcBef>
                  <a:spcPct val="50000"/>
                </a:spcBef>
              </a:pPr>
              <a:r>
                <a:rPr lang="en-US" sz="2000" dirty="0">
                  <a:latin typeface="Arial"/>
                  <a:cs typeface="Arial"/>
                </a:rPr>
                <a:t>Quantity of Fish</a:t>
              </a:r>
            </a:p>
          </p:txBody>
        </p:sp>
        <p:sp>
          <p:nvSpPr>
            <p:cNvPr id="8" name="Text Box 10"/>
            <p:cNvSpPr txBox="1">
              <a:spLocks noChangeArrowheads="1"/>
            </p:cNvSpPr>
            <p:nvPr/>
          </p:nvSpPr>
          <p:spPr bwMode="auto">
            <a:xfrm>
              <a:off x="2498725" y="808038"/>
              <a:ext cx="1408113" cy="679673"/>
            </a:xfrm>
            <a:prstGeom prst="rect">
              <a:avLst/>
            </a:prstGeom>
            <a:noFill/>
            <a:ln w="9525">
              <a:noFill/>
              <a:miter lim="800000"/>
              <a:headEnd/>
              <a:tailEnd/>
            </a:ln>
          </p:spPr>
          <p:txBody>
            <a:bodyPr>
              <a:spAutoFit/>
            </a:bodyPr>
            <a:lstStyle/>
            <a:p>
              <a:pPr algn="r">
                <a:lnSpc>
                  <a:spcPct val="95000"/>
                </a:lnSpc>
                <a:spcBef>
                  <a:spcPct val="50000"/>
                </a:spcBef>
              </a:pPr>
              <a:r>
                <a:rPr lang="en-US" sz="2000">
                  <a:latin typeface="Arial"/>
                  <a:cs typeface="Arial"/>
                </a:rPr>
                <a:t>Quantity of Mangos</a:t>
              </a:r>
            </a:p>
          </p:txBody>
        </p:sp>
      </p:grpSp>
      <p:sp>
        <p:nvSpPr>
          <p:cNvPr id="9" name="Line 11"/>
          <p:cNvSpPr>
            <a:spLocks noChangeShapeType="1"/>
          </p:cNvSpPr>
          <p:nvPr/>
        </p:nvSpPr>
        <p:spPr bwMode="auto">
          <a:xfrm>
            <a:off x="3975100" y="1641475"/>
            <a:ext cx="3851275" cy="3811588"/>
          </a:xfrm>
          <a:prstGeom prst="line">
            <a:avLst/>
          </a:prstGeom>
          <a:noFill/>
          <a:ln w="28575">
            <a:solidFill>
              <a:schemeClr val="tx1"/>
            </a:solidFill>
            <a:round/>
            <a:headEnd/>
            <a:tailEnd/>
          </a:ln>
        </p:spPr>
        <p:txBody>
          <a:bodyPr/>
          <a:lstStyle/>
          <a:p>
            <a:endParaRPr lang="en-US">
              <a:latin typeface="Arial"/>
              <a:cs typeface="Arial"/>
            </a:endParaRPr>
          </a:p>
        </p:txBody>
      </p:sp>
      <p:sp>
        <p:nvSpPr>
          <p:cNvPr id="10" name="Oval 25"/>
          <p:cNvSpPr>
            <a:spLocks noChangeArrowheads="1"/>
          </p:cNvSpPr>
          <p:nvPr/>
        </p:nvSpPr>
        <p:spPr bwMode="auto">
          <a:xfrm>
            <a:off x="7748588" y="5378450"/>
            <a:ext cx="139700" cy="138113"/>
          </a:xfrm>
          <a:prstGeom prst="ellipse">
            <a:avLst/>
          </a:prstGeom>
          <a:solidFill>
            <a:schemeClr val="tx1"/>
          </a:solidFill>
          <a:ln w="9525">
            <a:noFill/>
            <a:prstDash val="dash"/>
            <a:round/>
            <a:headEnd/>
            <a:tailEnd/>
          </a:ln>
        </p:spPr>
        <p:txBody>
          <a:bodyPr wrap="none" anchor="ctr"/>
          <a:lstStyle/>
          <a:p>
            <a:endParaRPr lang="en-US">
              <a:latin typeface="Arial"/>
              <a:cs typeface="Arial"/>
            </a:endParaRPr>
          </a:p>
        </p:txBody>
      </p:sp>
      <p:sp>
        <p:nvSpPr>
          <p:cNvPr id="11" name="Oval 25"/>
          <p:cNvSpPr>
            <a:spLocks noChangeArrowheads="1"/>
          </p:cNvSpPr>
          <p:nvPr/>
        </p:nvSpPr>
        <p:spPr bwMode="auto">
          <a:xfrm>
            <a:off x="3917950" y="1570038"/>
            <a:ext cx="139700" cy="138112"/>
          </a:xfrm>
          <a:prstGeom prst="ellipse">
            <a:avLst/>
          </a:prstGeom>
          <a:solidFill>
            <a:schemeClr val="tx1"/>
          </a:solidFill>
          <a:ln w="9525">
            <a:noFill/>
            <a:prstDash val="dash"/>
            <a:round/>
            <a:headEnd/>
            <a:tailEnd/>
          </a:ln>
        </p:spPr>
        <p:txBody>
          <a:bodyPr wrap="none" anchor="ctr"/>
          <a:lstStyle/>
          <a:p>
            <a:endParaRPr lang="en-US">
              <a:latin typeface="Arial"/>
              <a:cs typeface="Arial"/>
            </a:endParaRPr>
          </a:p>
        </p:txBody>
      </p:sp>
      <p:sp>
        <p:nvSpPr>
          <p:cNvPr id="12" name="Line 14"/>
          <p:cNvSpPr>
            <a:spLocks noChangeShapeType="1"/>
          </p:cNvSpPr>
          <p:nvPr/>
        </p:nvSpPr>
        <p:spPr bwMode="auto">
          <a:xfrm>
            <a:off x="3984625" y="3548063"/>
            <a:ext cx="3832225" cy="1906587"/>
          </a:xfrm>
          <a:prstGeom prst="line">
            <a:avLst/>
          </a:prstGeom>
          <a:noFill/>
          <a:ln w="28575">
            <a:solidFill>
              <a:srgbClr val="339933"/>
            </a:solidFill>
            <a:round/>
            <a:headEnd/>
            <a:tailEnd/>
          </a:ln>
        </p:spPr>
        <p:txBody>
          <a:bodyPr/>
          <a:lstStyle/>
          <a:p>
            <a:endParaRPr lang="en-US">
              <a:latin typeface="Arial"/>
              <a:cs typeface="Arial"/>
            </a:endParaRPr>
          </a:p>
        </p:txBody>
      </p:sp>
      <p:sp>
        <p:nvSpPr>
          <p:cNvPr id="13" name="Text Box 60"/>
          <p:cNvSpPr txBox="1">
            <a:spLocks noChangeArrowheads="1"/>
          </p:cNvSpPr>
          <p:nvPr/>
        </p:nvSpPr>
        <p:spPr bwMode="auto">
          <a:xfrm>
            <a:off x="5507037" y="1203325"/>
            <a:ext cx="2874963" cy="1616075"/>
          </a:xfrm>
          <a:prstGeom prst="rect">
            <a:avLst/>
          </a:prstGeom>
          <a:solidFill>
            <a:srgbClr val="CCFFCC"/>
          </a:solidFill>
          <a:ln w="9525">
            <a:noFill/>
            <a:miter lim="800000"/>
            <a:headEnd/>
            <a:tailEnd/>
          </a:ln>
          <a:effectLst>
            <a:outerShdw blurRad="50800" dist="38100" dir="2700000" algn="tl" rotWithShape="0">
              <a:prstClr val="black">
                <a:alpha val="40000"/>
              </a:prstClr>
            </a:outerShdw>
          </a:effectLst>
        </p:spPr>
        <p:txBody>
          <a:bodyPr>
            <a:spAutoFit/>
          </a:bodyPr>
          <a:lstStyle/>
          <a:p>
            <a:pPr algn="ctr">
              <a:spcBef>
                <a:spcPct val="50000"/>
              </a:spcBef>
              <a:defRPr/>
            </a:pPr>
            <a:r>
              <a:rPr lang="en-US" sz="2500" i="1" dirty="0">
                <a:latin typeface="Arial"/>
                <a:cs typeface="Arial"/>
              </a:rPr>
              <a:t>An increase in the price of one good pivots the budget constraint inward.</a:t>
            </a:r>
          </a:p>
        </p:txBody>
      </p:sp>
      <p:sp>
        <p:nvSpPr>
          <p:cNvPr id="14" name="Line 16"/>
          <p:cNvSpPr>
            <a:spLocks noChangeShapeType="1"/>
          </p:cNvSpPr>
          <p:nvPr/>
        </p:nvSpPr>
        <p:spPr bwMode="auto">
          <a:xfrm flipH="1">
            <a:off x="3984625" y="1711325"/>
            <a:ext cx="3175" cy="1755775"/>
          </a:xfrm>
          <a:prstGeom prst="line">
            <a:avLst/>
          </a:prstGeom>
          <a:noFill/>
          <a:ln w="57150">
            <a:solidFill>
              <a:srgbClr val="339933"/>
            </a:solidFill>
            <a:round/>
            <a:headEnd/>
            <a:tailEnd type="triangle" w="med" len="med"/>
          </a:ln>
        </p:spPr>
        <p:txBody>
          <a:bodyPr/>
          <a:lstStyle/>
          <a:p>
            <a:endParaRPr lang="en-US">
              <a:latin typeface="Arial"/>
              <a:cs typeface="Arial"/>
            </a:endParaRPr>
          </a:p>
        </p:txBody>
      </p:sp>
      <p:sp>
        <p:nvSpPr>
          <p:cNvPr id="15" name="Oval 25"/>
          <p:cNvSpPr>
            <a:spLocks noChangeArrowheads="1"/>
          </p:cNvSpPr>
          <p:nvPr/>
        </p:nvSpPr>
        <p:spPr bwMode="auto">
          <a:xfrm>
            <a:off x="7748588" y="5381625"/>
            <a:ext cx="139700" cy="138113"/>
          </a:xfrm>
          <a:prstGeom prst="ellipse">
            <a:avLst/>
          </a:prstGeom>
          <a:solidFill>
            <a:srgbClr val="009900"/>
          </a:solidFill>
          <a:ln w="9525">
            <a:noFill/>
            <a:prstDash val="dash"/>
            <a:round/>
            <a:headEnd/>
            <a:tailEnd/>
          </a:ln>
        </p:spPr>
        <p:txBody>
          <a:bodyPr wrap="none" anchor="ctr"/>
          <a:lstStyle/>
          <a:p>
            <a:endParaRPr lang="en-US">
              <a:latin typeface="Arial"/>
              <a:cs typeface="Arial"/>
            </a:endParaRPr>
          </a:p>
        </p:txBody>
      </p:sp>
      <p:sp>
        <p:nvSpPr>
          <p:cNvPr id="16" name="Oval 25"/>
          <p:cNvSpPr>
            <a:spLocks noChangeArrowheads="1"/>
          </p:cNvSpPr>
          <p:nvPr/>
        </p:nvSpPr>
        <p:spPr bwMode="auto">
          <a:xfrm>
            <a:off x="3913188" y="3476625"/>
            <a:ext cx="139700" cy="138113"/>
          </a:xfrm>
          <a:prstGeom prst="ellipse">
            <a:avLst/>
          </a:prstGeom>
          <a:solidFill>
            <a:srgbClr val="009900"/>
          </a:solidFill>
          <a:ln w="9525">
            <a:noFill/>
            <a:prstDash val="dash"/>
            <a:round/>
            <a:headEnd/>
            <a:tailEnd/>
          </a:ln>
        </p:spPr>
        <p:txBody>
          <a:bodyPr wrap="none" anchor="ctr"/>
          <a:lstStyle/>
          <a:p>
            <a:endParaRPr lang="en-US">
              <a:latin typeface="Arial"/>
              <a:cs typeface="Arial"/>
            </a:endParaRPr>
          </a:p>
        </p:txBody>
      </p:sp>
    </p:spTree>
    <p:extLst>
      <p:ext uri="{BB962C8B-B14F-4D97-AF65-F5344CB8AC3E}">
        <p14:creationId xmlns:p14="http://schemas.microsoft.com/office/powerpoint/2010/main" val="40328430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subTnLst>
                                    <p:animClr clrSpc="rgb" dir="cw">
                                      <p:cBhvr override="childStyle">
                                        <p:cTn dur="1" fill="hold" display="0" masterRel="nextClick" afterEffect="1"/>
                                        <p:tgtEl>
                                          <p:spTgt spid="14"/>
                                        </p:tgtEl>
                                        <p:attrNameLst>
                                          <p:attrName>ppt_c</p:attrName>
                                        </p:attrNameLst>
                                      </p:cBhvr>
                                      <p:to>
                                        <a:srgbClr val="B2B2B2"/>
                                      </p:to>
                                    </p:animClr>
                                  </p:sub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8" presetClass="entr" presetSubtype="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strips(downRight)">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6"/>
          <p:cNvSpPr>
            <a:spLocks noGrp="1" noChangeArrowheads="1"/>
          </p:cNvSpPr>
          <p:nvPr>
            <p:ph type="title"/>
          </p:nvPr>
        </p:nvSpPr>
        <p:spPr/>
        <p:txBody>
          <a:bodyPr>
            <a:normAutofit fontScale="90000"/>
          </a:bodyPr>
          <a:lstStyle/>
          <a:p>
            <a:pPr eaLnBrk="1" hangingPunct="1"/>
            <a:r>
              <a:rPr lang="en-US" sz="3300" dirty="0"/>
              <a:t>Preferences:  What the Consumer Wants</a:t>
            </a:r>
          </a:p>
        </p:txBody>
      </p:sp>
      <p:sp>
        <p:nvSpPr>
          <p:cNvPr id="7" name="Text Placeholder 6"/>
          <p:cNvSpPr>
            <a:spLocks noGrp="1"/>
          </p:cNvSpPr>
          <p:nvPr>
            <p:ph type="body" sz="quarter" idx="12"/>
          </p:nvPr>
        </p:nvSpPr>
        <p:spPr>
          <a:xfrm>
            <a:off x="252522" y="887905"/>
            <a:ext cx="3615833" cy="5298090"/>
          </a:xfrm>
        </p:spPr>
        <p:txBody>
          <a:bodyPr/>
          <a:lstStyle/>
          <a:p>
            <a:r>
              <a:rPr lang="en-US" sz="2800" b="1" dirty="0">
                <a:solidFill>
                  <a:srgbClr val="CC0000"/>
                </a:solidFill>
                <a:cs typeface="Arial"/>
              </a:rPr>
              <a:t>Indifference curve</a:t>
            </a:r>
            <a:r>
              <a:rPr lang="en-US" sz="2800" dirty="0">
                <a:cs typeface="Arial"/>
              </a:rPr>
              <a:t>:  </a:t>
            </a:r>
            <a:br>
              <a:rPr lang="en-US" sz="2800" dirty="0">
                <a:cs typeface="Arial"/>
              </a:rPr>
            </a:br>
            <a:r>
              <a:rPr lang="en-US" sz="2800" dirty="0">
                <a:cs typeface="Arial"/>
              </a:rPr>
              <a:t>shows consumption bundles that give the consumer the same level of satisfaction</a:t>
            </a:r>
          </a:p>
          <a:p>
            <a:endParaRPr lang="en-US" sz="2800" dirty="0">
              <a:cs typeface="Arial"/>
            </a:endParaRPr>
          </a:p>
          <a:p>
            <a:r>
              <a:rPr lang="en-US" sz="2800" b="1" dirty="0">
                <a:cs typeface="Arial"/>
              </a:rPr>
              <a:t>A</a:t>
            </a:r>
            <a:r>
              <a:rPr lang="en-US" sz="2800" dirty="0">
                <a:cs typeface="Arial"/>
              </a:rPr>
              <a:t>, </a:t>
            </a:r>
            <a:r>
              <a:rPr lang="en-US" sz="2800" b="1" dirty="0">
                <a:cs typeface="Arial"/>
              </a:rPr>
              <a:t>B</a:t>
            </a:r>
            <a:r>
              <a:rPr lang="en-US" sz="2800" dirty="0">
                <a:cs typeface="Arial"/>
              </a:rPr>
              <a:t>, and all other bundles on </a:t>
            </a:r>
            <a:r>
              <a:rPr lang="en-US" sz="2800" b="1" i="1" dirty="0">
                <a:latin typeface="Tahoma"/>
                <a:cs typeface="Tahoma"/>
              </a:rPr>
              <a:t>I</a:t>
            </a:r>
            <a:r>
              <a:rPr lang="en-US" sz="2800" b="1" baseline="-25000" dirty="0">
                <a:latin typeface="Tahoma"/>
                <a:cs typeface="Tahoma"/>
              </a:rPr>
              <a:t>1</a:t>
            </a:r>
            <a:r>
              <a:rPr lang="en-US" sz="2800" b="1" baseline="-25000" dirty="0">
                <a:cs typeface="Arial"/>
              </a:rPr>
              <a:t>  </a:t>
            </a:r>
            <a:r>
              <a:rPr lang="en-US" sz="2800" dirty="0">
                <a:cs typeface="Arial"/>
              </a:rPr>
              <a:t>make Hurley equally happy: he is </a:t>
            </a:r>
            <a:r>
              <a:rPr lang="en-US" sz="2800" i="1" dirty="0">
                <a:cs typeface="Arial"/>
              </a:rPr>
              <a:t>indifferent</a:t>
            </a:r>
            <a:r>
              <a:rPr lang="en-US" sz="2800" dirty="0">
                <a:cs typeface="Arial"/>
              </a:rPr>
              <a:t> between them.</a:t>
            </a:r>
          </a:p>
          <a:p>
            <a:endParaRPr lang="en-US" sz="2800" dirty="0">
              <a:cs typeface="Arial"/>
            </a:endParaRPr>
          </a:p>
          <a:p>
            <a:endParaRPr lang="en-US" sz="2800" dirty="0"/>
          </a:p>
        </p:txBody>
      </p:sp>
      <p:grpSp>
        <p:nvGrpSpPr>
          <p:cNvPr id="8" name="Group 7"/>
          <p:cNvGrpSpPr/>
          <p:nvPr/>
        </p:nvGrpSpPr>
        <p:grpSpPr>
          <a:xfrm>
            <a:off x="3849688" y="1244600"/>
            <a:ext cx="4514850" cy="4941888"/>
            <a:chOff x="3849688" y="1244600"/>
            <a:chExt cx="4514850" cy="4941888"/>
          </a:xfrm>
        </p:grpSpPr>
        <p:grpSp>
          <p:nvGrpSpPr>
            <p:cNvPr id="2" name="Group 7"/>
            <p:cNvGrpSpPr>
              <a:grpSpLocks/>
            </p:cNvGrpSpPr>
            <p:nvPr/>
          </p:nvGrpSpPr>
          <p:grpSpPr bwMode="auto">
            <a:xfrm>
              <a:off x="5049838" y="1895475"/>
              <a:ext cx="3270250" cy="3635375"/>
              <a:chOff x="2677" y="894"/>
              <a:chExt cx="2715" cy="2485"/>
            </a:xfrm>
          </p:grpSpPr>
          <p:sp>
            <p:nvSpPr>
              <p:cNvPr id="15380" name="Line 33"/>
              <p:cNvSpPr>
                <a:spLocks noChangeShapeType="1"/>
              </p:cNvSpPr>
              <p:nvPr/>
            </p:nvSpPr>
            <p:spPr bwMode="auto">
              <a:xfrm>
                <a:off x="2680" y="894"/>
                <a:ext cx="0" cy="2485"/>
              </a:xfrm>
              <a:prstGeom prst="line">
                <a:avLst/>
              </a:prstGeom>
              <a:noFill/>
              <a:ln w="12700">
                <a:solidFill>
                  <a:schemeClr val="tx1"/>
                </a:solidFill>
                <a:round/>
                <a:headEnd/>
                <a:tailEnd/>
              </a:ln>
            </p:spPr>
            <p:txBody>
              <a:bodyPr/>
              <a:lstStyle/>
              <a:p>
                <a:endParaRPr lang="en-US">
                  <a:latin typeface="Arial"/>
                  <a:cs typeface="Arial"/>
                </a:endParaRPr>
              </a:p>
            </p:txBody>
          </p:sp>
          <p:sp>
            <p:nvSpPr>
              <p:cNvPr id="15381" name="Line 34"/>
              <p:cNvSpPr>
                <a:spLocks noChangeShapeType="1"/>
              </p:cNvSpPr>
              <p:nvPr/>
            </p:nvSpPr>
            <p:spPr bwMode="auto">
              <a:xfrm>
                <a:off x="2677" y="3377"/>
                <a:ext cx="2715"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15366" name="Text Box 36"/>
            <p:cNvSpPr txBox="1">
              <a:spLocks noChangeArrowheads="1"/>
            </p:cNvSpPr>
            <p:nvPr/>
          </p:nvSpPr>
          <p:spPr bwMode="auto">
            <a:xfrm>
              <a:off x="7248525" y="5576888"/>
              <a:ext cx="1116013" cy="609600"/>
            </a:xfrm>
            <a:prstGeom prst="rect">
              <a:avLst/>
            </a:prstGeom>
            <a:noFill/>
            <a:ln w="9525">
              <a:noFill/>
              <a:miter lim="800000"/>
              <a:headEnd/>
              <a:tailEnd/>
            </a:ln>
          </p:spPr>
          <p:txBody>
            <a:bodyPr lIns="0" tIns="0" rIns="0" bIns="0">
              <a:spAutoFit/>
            </a:bodyPr>
            <a:lstStyle/>
            <a:p>
              <a:pPr algn="r">
                <a:spcBef>
                  <a:spcPct val="50000"/>
                </a:spcBef>
              </a:pPr>
              <a:r>
                <a:rPr lang="en-US" sz="2000">
                  <a:latin typeface="Arial"/>
                  <a:cs typeface="Arial"/>
                </a:rPr>
                <a:t>Quantity </a:t>
              </a:r>
              <a:br>
                <a:rPr lang="en-US" sz="2000">
                  <a:latin typeface="Arial"/>
                  <a:cs typeface="Arial"/>
                </a:rPr>
              </a:br>
              <a:r>
                <a:rPr lang="en-US" sz="2000">
                  <a:latin typeface="Arial"/>
                  <a:cs typeface="Arial"/>
                </a:rPr>
                <a:t>of Fish</a:t>
              </a:r>
              <a:endParaRPr lang="en-US" sz="2000" baseline="-25000">
                <a:latin typeface="Arial"/>
                <a:cs typeface="Arial"/>
              </a:endParaRPr>
            </a:p>
          </p:txBody>
        </p:sp>
        <p:sp>
          <p:nvSpPr>
            <p:cNvPr id="15367" name="Text Box 36"/>
            <p:cNvSpPr txBox="1">
              <a:spLocks noChangeArrowheads="1"/>
            </p:cNvSpPr>
            <p:nvPr/>
          </p:nvSpPr>
          <p:spPr bwMode="auto">
            <a:xfrm>
              <a:off x="3849688" y="1244600"/>
              <a:ext cx="1390650" cy="609600"/>
            </a:xfrm>
            <a:prstGeom prst="rect">
              <a:avLst/>
            </a:prstGeom>
            <a:noFill/>
            <a:ln w="9525">
              <a:noFill/>
              <a:miter lim="800000"/>
              <a:headEnd/>
              <a:tailEnd/>
            </a:ln>
          </p:spPr>
          <p:txBody>
            <a:bodyPr lIns="0" tIns="0" rIns="0" bIns="0">
              <a:spAutoFit/>
            </a:bodyPr>
            <a:lstStyle/>
            <a:p>
              <a:pPr algn="r">
                <a:spcBef>
                  <a:spcPct val="50000"/>
                </a:spcBef>
              </a:pPr>
              <a:r>
                <a:rPr lang="en-US" sz="2000" dirty="0">
                  <a:latin typeface="Arial"/>
                  <a:cs typeface="Arial"/>
                </a:rPr>
                <a:t>Quantity </a:t>
              </a:r>
              <a:br>
                <a:rPr lang="en-US" sz="2000" dirty="0">
                  <a:latin typeface="Arial"/>
                  <a:cs typeface="Arial"/>
                </a:rPr>
              </a:br>
              <a:r>
                <a:rPr lang="en-US" sz="2000" dirty="0">
                  <a:latin typeface="Arial"/>
                  <a:cs typeface="Arial"/>
                </a:rPr>
                <a:t>of Mangos</a:t>
              </a:r>
              <a:endParaRPr lang="en-US" sz="2000" baseline="-25000" dirty="0">
                <a:latin typeface="Arial"/>
                <a:cs typeface="Arial"/>
              </a:endParaRPr>
            </a:p>
          </p:txBody>
        </p:sp>
      </p:grpSp>
      <p:grpSp>
        <p:nvGrpSpPr>
          <p:cNvPr id="3" name="Group 47"/>
          <p:cNvGrpSpPr>
            <a:grpSpLocks/>
          </p:cNvGrpSpPr>
          <p:nvPr/>
        </p:nvGrpSpPr>
        <p:grpSpPr bwMode="auto">
          <a:xfrm>
            <a:off x="5691188" y="2687638"/>
            <a:ext cx="1958975" cy="2228850"/>
            <a:chOff x="3585" y="1693"/>
            <a:chExt cx="1234" cy="1404"/>
          </a:xfrm>
        </p:grpSpPr>
        <p:sp>
          <p:nvSpPr>
            <p:cNvPr id="15378" name="Arc 12"/>
            <p:cNvSpPr>
              <a:spLocks/>
            </p:cNvSpPr>
            <p:nvPr/>
          </p:nvSpPr>
          <p:spPr bwMode="auto">
            <a:xfrm flipH="1" flipV="1">
              <a:off x="3585" y="1693"/>
              <a:ext cx="1222" cy="1238"/>
            </a:xfrm>
            <a:custGeom>
              <a:avLst/>
              <a:gdLst>
                <a:gd name="T0" fmla="*/ 1 w 21120"/>
                <a:gd name="T1" fmla="*/ 0 h 21348"/>
                <a:gd name="T2" fmla="*/ 4 w 21120"/>
                <a:gd name="T3" fmla="*/ 3 h 21348"/>
                <a:gd name="T4" fmla="*/ 0 w 21120"/>
                <a:gd name="T5" fmla="*/ 4 h 21348"/>
                <a:gd name="T6" fmla="*/ 0 60000 65536"/>
                <a:gd name="T7" fmla="*/ 0 60000 65536"/>
                <a:gd name="T8" fmla="*/ 0 60000 65536"/>
                <a:gd name="T9" fmla="*/ 0 w 21120"/>
                <a:gd name="T10" fmla="*/ 0 h 21348"/>
                <a:gd name="T11" fmla="*/ 21120 w 21120"/>
                <a:gd name="T12" fmla="*/ 21348 h 21348"/>
              </a:gdLst>
              <a:ahLst/>
              <a:cxnLst>
                <a:cxn ang="T6">
                  <a:pos x="T0" y="T1"/>
                </a:cxn>
                <a:cxn ang="T7">
                  <a:pos x="T2" y="T3"/>
                </a:cxn>
                <a:cxn ang="T8">
                  <a:pos x="T4" y="T5"/>
                </a:cxn>
              </a:cxnLst>
              <a:rect l="T9" t="T10" r="T11" b="T12"/>
              <a:pathLst>
                <a:path w="21120" h="21348" fill="none" extrusionOk="0">
                  <a:moveTo>
                    <a:pt x="3289" y="0"/>
                  </a:moveTo>
                  <a:cubicBezTo>
                    <a:pt x="12146" y="1364"/>
                    <a:pt x="19240" y="8056"/>
                    <a:pt x="21119" y="16819"/>
                  </a:cubicBezTo>
                </a:path>
                <a:path w="21120" h="21348" stroke="0" extrusionOk="0">
                  <a:moveTo>
                    <a:pt x="3289" y="0"/>
                  </a:moveTo>
                  <a:cubicBezTo>
                    <a:pt x="12146" y="1364"/>
                    <a:pt x="19240" y="8056"/>
                    <a:pt x="21119" y="16819"/>
                  </a:cubicBezTo>
                  <a:lnTo>
                    <a:pt x="0" y="21348"/>
                  </a:lnTo>
                  <a:close/>
                </a:path>
              </a:pathLst>
            </a:custGeom>
            <a:noFill/>
            <a:ln w="28575">
              <a:solidFill>
                <a:srgbClr val="003399"/>
              </a:solidFill>
              <a:round/>
              <a:headEnd/>
              <a:tailEnd/>
            </a:ln>
          </p:spPr>
          <p:txBody>
            <a:bodyPr rot="10800000" wrap="none" anchor="ctr"/>
            <a:lstStyle/>
            <a:p>
              <a:pPr algn="ctr"/>
              <a:endParaRPr lang="en-US">
                <a:latin typeface="Arial"/>
                <a:cs typeface="Arial"/>
              </a:endParaRPr>
            </a:p>
            <a:p>
              <a:pPr algn="ctr"/>
              <a:endParaRPr lang="en-US">
                <a:latin typeface="Arial"/>
                <a:cs typeface="Arial"/>
              </a:endParaRPr>
            </a:p>
          </p:txBody>
        </p:sp>
        <p:sp>
          <p:nvSpPr>
            <p:cNvPr id="15379" name="Text Box 36"/>
            <p:cNvSpPr txBox="1">
              <a:spLocks noChangeArrowheads="1"/>
            </p:cNvSpPr>
            <p:nvPr/>
          </p:nvSpPr>
          <p:spPr bwMode="auto">
            <a:xfrm>
              <a:off x="4609" y="2828"/>
              <a:ext cx="210" cy="269"/>
            </a:xfrm>
            <a:prstGeom prst="rect">
              <a:avLst/>
            </a:prstGeom>
            <a:noFill/>
            <a:ln w="9525">
              <a:noFill/>
              <a:miter lim="800000"/>
              <a:headEnd/>
              <a:tailEnd/>
            </a:ln>
          </p:spPr>
          <p:txBody>
            <a:bodyPr lIns="0" tIns="0" rIns="0" bIns="91440">
              <a:spAutoFit/>
            </a:bodyPr>
            <a:lstStyle/>
            <a:p>
              <a:pPr>
                <a:spcBef>
                  <a:spcPct val="50000"/>
                </a:spcBef>
              </a:pPr>
              <a:r>
                <a:rPr lang="en-US" sz="2200" b="1" i="1" dirty="0">
                  <a:latin typeface="Tahoma"/>
                  <a:cs typeface="Tahoma"/>
                </a:rPr>
                <a:t>I</a:t>
              </a:r>
              <a:r>
                <a:rPr lang="en-US" sz="2200" b="1" baseline="-25000" dirty="0">
                  <a:latin typeface="Tahoma"/>
                  <a:cs typeface="Tahoma"/>
                </a:rPr>
                <a:t>1</a:t>
              </a:r>
            </a:p>
          </p:txBody>
        </p:sp>
      </p:grpSp>
      <p:sp>
        <p:nvSpPr>
          <p:cNvPr id="201774" name="Text Box 46"/>
          <p:cNvSpPr txBox="1">
            <a:spLocks noChangeArrowheads="1"/>
          </p:cNvSpPr>
          <p:nvPr/>
        </p:nvSpPr>
        <p:spPr bwMode="auto">
          <a:xfrm>
            <a:off x="5656263" y="1100138"/>
            <a:ext cx="2828925" cy="860425"/>
          </a:xfrm>
          <a:prstGeom prst="rect">
            <a:avLst/>
          </a:prstGeom>
          <a:noFill/>
          <a:ln w="9525">
            <a:noFill/>
            <a:miter lim="800000"/>
            <a:headEnd/>
            <a:tailEnd/>
          </a:ln>
        </p:spPr>
        <p:txBody>
          <a:bodyPr>
            <a:spAutoFit/>
          </a:bodyPr>
          <a:lstStyle/>
          <a:p>
            <a:pPr algn="ctr">
              <a:lnSpc>
                <a:spcPct val="105000"/>
              </a:lnSpc>
            </a:pPr>
            <a:r>
              <a:rPr lang="en-US" sz="2400" dirty="0">
                <a:latin typeface="Arial"/>
                <a:cs typeface="Arial"/>
              </a:rPr>
              <a:t>One of Hurley’s indifference curves</a:t>
            </a:r>
          </a:p>
        </p:txBody>
      </p:sp>
      <p:grpSp>
        <p:nvGrpSpPr>
          <p:cNvPr id="4" name="Group 21"/>
          <p:cNvGrpSpPr>
            <a:grpSpLocks/>
          </p:cNvGrpSpPr>
          <p:nvPr/>
        </p:nvGrpSpPr>
        <p:grpSpPr bwMode="auto">
          <a:xfrm>
            <a:off x="5818188" y="3265488"/>
            <a:ext cx="404812" cy="360362"/>
            <a:chOff x="3094" y="2172"/>
            <a:chExt cx="255" cy="227"/>
          </a:xfrm>
        </p:grpSpPr>
        <p:sp>
          <p:nvSpPr>
            <p:cNvPr id="15376" name="Oval 22"/>
            <p:cNvSpPr>
              <a:spLocks noChangeArrowheads="1"/>
            </p:cNvSpPr>
            <p:nvPr/>
          </p:nvSpPr>
          <p:spPr bwMode="auto">
            <a:xfrm>
              <a:off x="3094" y="2343"/>
              <a:ext cx="56" cy="56"/>
            </a:xfrm>
            <a:prstGeom prst="ellipse">
              <a:avLst/>
            </a:prstGeom>
            <a:solidFill>
              <a:srgbClr val="000000"/>
            </a:solidFill>
            <a:ln w="9525">
              <a:noFill/>
              <a:round/>
              <a:headEnd/>
              <a:tailEnd/>
            </a:ln>
          </p:spPr>
          <p:txBody>
            <a:bodyPr wrap="none" anchor="ctr"/>
            <a:lstStyle/>
            <a:p>
              <a:endParaRPr lang="en-US">
                <a:latin typeface="Arial"/>
                <a:cs typeface="Arial"/>
              </a:endParaRPr>
            </a:p>
          </p:txBody>
        </p:sp>
        <p:sp>
          <p:nvSpPr>
            <p:cNvPr id="15377" name="Text Box 36"/>
            <p:cNvSpPr txBox="1">
              <a:spLocks noChangeArrowheads="1"/>
            </p:cNvSpPr>
            <p:nvPr/>
          </p:nvSpPr>
          <p:spPr bwMode="auto">
            <a:xfrm>
              <a:off x="3165" y="2172"/>
              <a:ext cx="184" cy="213"/>
            </a:xfrm>
            <a:prstGeom prst="rect">
              <a:avLst/>
            </a:prstGeom>
            <a:noFill/>
            <a:ln w="9525">
              <a:noFill/>
              <a:miter lim="800000"/>
              <a:headEnd/>
              <a:tailEnd/>
            </a:ln>
          </p:spPr>
          <p:txBody>
            <a:bodyPr lIns="0" tIns="0" rIns="0" bIns="0">
              <a:spAutoFit/>
            </a:bodyPr>
            <a:lstStyle/>
            <a:p>
              <a:pPr>
                <a:spcBef>
                  <a:spcPct val="50000"/>
                </a:spcBef>
              </a:pPr>
              <a:r>
                <a:rPr lang="en-US" sz="2200" b="1">
                  <a:latin typeface="Arial"/>
                  <a:cs typeface="Arial"/>
                </a:rPr>
                <a:t>B</a:t>
              </a:r>
              <a:endParaRPr lang="en-US" sz="2200" b="1" baseline="-25000">
                <a:latin typeface="Arial"/>
                <a:cs typeface="Arial"/>
              </a:endParaRPr>
            </a:p>
          </p:txBody>
        </p:sp>
      </p:grpSp>
      <p:grpSp>
        <p:nvGrpSpPr>
          <p:cNvPr id="5" name="Group 31"/>
          <p:cNvGrpSpPr>
            <a:grpSpLocks/>
          </p:cNvGrpSpPr>
          <p:nvPr/>
        </p:nvGrpSpPr>
        <p:grpSpPr bwMode="auto">
          <a:xfrm>
            <a:off x="6515100" y="4049713"/>
            <a:ext cx="398463" cy="360362"/>
            <a:chOff x="3484" y="2235"/>
            <a:chExt cx="251" cy="227"/>
          </a:xfrm>
        </p:grpSpPr>
        <p:sp>
          <p:nvSpPr>
            <p:cNvPr id="15374" name="Oval 32"/>
            <p:cNvSpPr>
              <a:spLocks noChangeArrowheads="1"/>
            </p:cNvSpPr>
            <p:nvPr/>
          </p:nvSpPr>
          <p:spPr bwMode="auto">
            <a:xfrm>
              <a:off x="3484" y="2406"/>
              <a:ext cx="56" cy="56"/>
            </a:xfrm>
            <a:prstGeom prst="ellipse">
              <a:avLst/>
            </a:prstGeom>
            <a:solidFill>
              <a:srgbClr val="000000"/>
            </a:solidFill>
            <a:ln w="9525">
              <a:noFill/>
              <a:round/>
              <a:headEnd/>
              <a:tailEnd/>
            </a:ln>
          </p:spPr>
          <p:txBody>
            <a:bodyPr wrap="none" anchor="ctr"/>
            <a:lstStyle/>
            <a:p>
              <a:endParaRPr lang="en-US">
                <a:latin typeface="Arial"/>
                <a:cs typeface="Arial"/>
              </a:endParaRPr>
            </a:p>
          </p:txBody>
        </p:sp>
        <p:sp>
          <p:nvSpPr>
            <p:cNvPr id="15375" name="Text Box 36"/>
            <p:cNvSpPr txBox="1">
              <a:spLocks noChangeArrowheads="1"/>
            </p:cNvSpPr>
            <p:nvPr/>
          </p:nvSpPr>
          <p:spPr bwMode="auto">
            <a:xfrm>
              <a:off x="3551" y="2235"/>
              <a:ext cx="184" cy="213"/>
            </a:xfrm>
            <a:prstGeom prst="rect">
              <a:avLst/>
            </a:prstGeom>
            <a:noFill/>
            <a:ln w="9525">
              <a:noFill/>
              <a:miter lim="800000"/>
              <a:headEnd/>
              <a:tailEnd/>
            </a:ln>
          </p:spPr>
          <p:txBody>
            <a:bodyPr lIns="0" tIns="0" rIns="0" bIns="0">
              <a:spAutoFit/>
            </a:bodyPr>
            <a:lstStyle/>
            <a:p>
              <a:pPr>
                <a:spcBef>
                  <a:spcPct val="50000"/>
                </a:spcBef>
              </a:pPr>
              <a:r>
                <a:rPr lang="en-US" sz="2200" b="1">
                  <a:latin typeface="Arial"/>
                  <a:cs typeface="Arial"/>
                </a:rPr>
                <a:t>A</a:t>
              </a:r>
              <a:endParaRPr lang="en-US" sz="2200" b="1" baseline="-25000">
                <a:latin typeface="Arial"/>
                <a:cs typeface="Arial"/>
              </a:endParaRPr>
            </a:p>
          </p:txBody>
        </p:sp>
      </p:grpSp>
      <p:sp>
        <p:nvSpPr>
          <p:cNvPr id="9" name="Footer Placeholder 8"/>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10" name="Slide Number Placeholder 9"/>
          <p:cNvSpPr>
            <a:spLocks noGrp="1"/>
          </p:cNvSpPr>
          <p:nvPr>
            <p:ph type="sldNum" sz="quarter" idx="13"/>
          </p:nvPr>
        </p:nvSpPr>
        <p:spPr/>
        <p:txBody>
          <a:bodyPr/>
          <a:lstStyle/>
          <a:p>
            <a:pPr>
              <a:defRPr/>
            </a:pPr>
            <a:fld id="{2F37425F-5E17-4209-B948-B5CE2119E408}" type="slidenum">
              <a:rPr lang="en-US" smtClean="0"/>
              <a:pPr>
                <a:defRPr/>
              </a:pPr>
              <a:t>11</a:t>
            </a:fld>
            <a:endParaRPr lang="en-US" dirty="0"/>
          </a:p>
        </p:txBody>
      </p:sp>
    </p:spTree>
    <p:extLst>
      <p:ext uri="{BB962C8B-B14F-4D97-AF65-F5344CB8AC3E}">
        <p14:creationId xmlns:p14="http://schemas.microsoft.com/office/powerpoint/2010/main" val="221683295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1774"/>
                                        </p:tgtEl>
                                        <p:attrNameLst>
                                          <p:attrName>style.visibility</p:attrName>
                                        </p:attrNameLst>
                                      </p:cBhvr>
                                      <p:to>
                                        <p:strVal val="visible"/>
                                      </p:to>
                                    </p:set>
                                    <p:animEffect transition="in" filter="fade">
                                      <p:cBhvr>
                                        <p:cTn id="10" dur="1000"/>
                                        <p:tgtEl>
                                          <p:spTgt spid="201774"/>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wipe(left)">
                                      <p:cBhvr>
                                        <p:cTn id="14" dur="5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wipe(left)">
                                      <p:cBhvr>
                                        <p:cTn id="2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20177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209550" y="0"/>
            <a:ext cx="8770938" cy="1549400"/>
          </a:xfrm>
        </p:spPr>
        <p:txBody>
          <a:bodyPr/>
          <a:lstStyle/>
          <a:p>
            <a:pPr eaLnBrk="1" hangingPunct="1"/>
            <a:r>
              <a:rPr lang="en-US" sz="3200" dirty="0"/>
              <a:t>Four Properties of Indifference Curves</a:t>
            </a:r>
            <a:br>
              <a:rPr lang="en-US" sz="3200" dirty="0"/>
            </a:br>
            <a:r>
              <a:rPr lang="en-US" sz="2800" b="1" dirty="0">
                <a:solidFill>
                  <a:srgbClr val="C00000"/>
                </a:solidFill>
                <a:cs typeface="Arial"/>
              </a:rPr>
              <a:t>1. </a:t>
            </a:r>
            <a:r>
              <a:rPr lang="en-US" sz="3200" b="1" dirty="0">
                <a:solidFill>
                  <a:srgbClr val="C00000"/>
                </a:solidFill>
                <a:cs typeface="Arial"/>
              </a:rPr>
              <a:t>Indifference curves are downward-sloping</a:t>
            </a:r>
            <a:r>
              <a:rPr lang="en-US" sz="3200" dirty="0">
                <a:solidFill>
                  <a:srgbClr val="C00000"/>
                </a:solidFill>
                <a:cs typeface="Arial"/>
              </a:rPr>
              <a:t>. </a:t>
            </a:r>
            <a:endParaRPr lang="en-US" sz="3200" dirty="0">
              <a:solidFill>
                <a:srgbClr val="C00000"/>
              </a:solidFill>
            </a:endParaRPr>
          </a:p>
        </p:txBody>
      </p:sp>
      <p:sp>
        <p:nvSpPr>
          <p:cNvPr id="6" name="Text Placeholder 5"/>
          <p:cNvSpPr>
            <a:spLocks noGrp="1"/>
          </p:cNvSpPr>
          <p:nvPr>
            <p:ph type="body" sz="quarter" idx="12"/>
          </p:nvPr>
        </p:nvSpPr>
        <p:spPr>
          <a:xfrm>
            <a:off x="381000" y="1651000"/>
            <a:ext cx="3365500" cy="4826000"/>
          </a:xfrm>
        </p:spPr>
        <p:txBody>
          <a:bodyPr/>
          <a:lstStyle/>
          <a:p>
            <a:pPr>
              <a:lnSpc>
                <a:spcPct val="105000"/>
              </a:lnSpc>
              <a:spcBef>
                <a:spcPct val="20000"/>
              </a:spcBef>
            </a:pPr>
            <a:r>
              <a:rPr lang="en-US" sz="2800" dirty="0">
                <a:cs typeface="Arial"/>
              </a:rPr>
              <a:t>If the quantity of </a:t>
            </a:r>
            <a:br>
              <a:rPr lang="en-US" sz="2800" dirty="0">
                <a:cs typeface="Arial"/>
              </a:rPr>
            </a:br>
            <a:r>
              <a:rPr lang="en-US" sz="2800" dirty="0">
                <a:cs typeface="Arial"/>
              </a:rPr>
              <a:t>fish is reduced, </a:t>
            </a:r>
          </a:p>
          <a:p>
            <a:pPr>
              <a:lnSpc>
                <a:spcPct val="105000"/>
              </a:lnSpc>
              <a:spcBef>
                <a:spcPct val="20000"/>
              </a:spcBef>
            </a:pPr>
            <a:r>
              <a:rPr lang="en-US" sz="2800" dirty="0">
                <a:cs typeface="Arial"/>
              </a:rPr>
              <a:t>the quantity of mangos must be increased to keep Hurley equally happy.</a:t>
            </a:r>
          </a:p>
          <a:p>
            <a:endParaRPr lang="en-US" sz="2800" dirty="0"/>
          </a:p>
        </p:txBody>
      </p:sp>
      <p:grpSp>
        <p:nvGrpSpPr>
          <p:cNvPr id="7" name="Group 6"/>
          <p:cNvGrpSpPr/>
          <p:nvPr/>
        </p:nvGrpSpPr>
        <p:grpSpPr>
          <a:xfrm>
            <a:off x="3849688" y="1244600"/>
            <a:ext cx="4514850" cy="4941888"/>
            <a:chOff x="3849688" y="1244600"/>
            <a:chExt cx="4514850" cy="4941888"/>
          </a:xfrm>
        </p:grpSpPr>
        <p:grpSp>
          <p:nvGrpSpPr>
            <p:cNvPr id="2" name="Group 3"/>
            <p:cNvGrpSpPr>
              <a:grpSpLocks/>
            </p:cNvGrpSpPr>
            <p:nvPr/>
          </p:nvGrpSpPr>
          <p:grpSpPr bwMode="auto">
            <a:xfrm>
              <a:off x="5049838" y="1895475"/>
              <a:ext cx="3270250" cy="3635375"/>
              <a:chOff x="2677" y="894"/>
              <a:chExt cx="2715" cy="2485"/>
            </a:xfrm>
          </p:grpSpPr>
          <p:sp>
            <p:nvSpPr>
              <p:cNvPr id="16405" name="Line 33"/>
              <p:cNvSpPr>
                <a:spLocks noChangeShapeType="1"/>
              </p:cNvSpPr>
              <p:nvPr/>
            </p:nvSpPr>
            <p:spPr bwMode="auto">
              <a:xfrm>
                <a:off x="2680" y="894"/>
                <a:ext cx="0" cy="2485"/>
              </a:xfrm>
              <a:prstGeom prst="line">
                <a:avLst/>
              </a:prstGeom>
              <a:noFill/>
              <a:ln w="12700">
                <a:solidFill>
                  <a:schemeClr val="tx1"/>
                </a:solidFill>
                <a:round/>
                <a:headEnd/>
                <a:tailEnd/>
              </a:ln>
            </p:spPr>
            <p:txBody>
              <a:bodyPr/>
              <a:lstStyle/>
              <a:p>
                <a:endParaRPr lang="en-US"/>
              </a:p>
            </p:txBody>
          </p:sp>
          <p:sp>
            <p:nvSpPr>
              <p:cNvPr id="16406" name="Line 34"/>
              <p:cNvSpPr>
                <a:spLocks noChangeShapeType="1"/>
              </p:cNvSpPr>
              <p:nvPr/>
            </p:nvSpPr>
            <p:spPr bwMode="auto">
              <a:xfrm>
                <a:off x="2677" y="3377"/>
                <a:ext cx="2715" cy="0"/>
              </a:xfrm>
              <a:prstGeom prst="line">
                <a:avLst/>
              </a:prstGeom>
              <a:noFill/>
              <a:ln w="12700">
                <a:solidFill>
                  <a:schemeClr val="tx1"/>
                </a:solidFill>
                <a:round/>
                <a:headEnd/>
                <a:tailEnd/>
              </a:ln>
            </p:spPr>
            <p:txBody>
              <a:bodyPr/>
              <a:lstStyle/>
              <a:p>
                <a:endParaRPr lang="en-US"/>
              </a:p>
            </p:txBody>
          </p:sp>
        </p:grpSp>
        <p:sp>
          <p:nvSpPr>
            <p:cNvPr id="16390" name="Text Box 36"/>
            <p:cNvSpPr txBox="1">
              <a:spLocks noChangeArrowheads="1"/>
            </p:cNvSpPr>
            <p:nvPr/>
          </p:nvSpPr>
          <p:spPr bwMode="auto">
            <a:xfrm>
              <a:off x="7248525" y="5576888"/>
              <a:ext cx="1116013" cy="609600"/>
            </a:xfrm>
            <a:prstGeom prst="rect">
              <a:avLst/>
            </a:prstGeom>
            <a:noFill/>
            <a:ln w="9525">
              <a:noFill/>
              <a:miter lim="800000"/>
              <a:headEnd/>
              <a:tailEnd/>
            </a:ln>
          </p:spPr>
          <p:txBody>
            <a:bodyPr lIns="0" tIns="0" rIns="0" bIns="0">
              <a:spAutoFit/>
            </a:bodyPr>
            <a:lstStyle/>
            <a:p>
              <a:pPr algn="r">
                <a:spcBef>
                  <a:spcPct val="50000"/>
                </a:spcBef>
              </a:pPr>
              <a:r>
                <a:rPr lang="en-US" sz="2000" dirty="0">
                  <a:latin typeface="Arial"/>
                  <a:cs typeface="Arial"/>
                </a:rPr>
                <a:t>Quantity </a:t>
              </a:r>
              <a:br>
                <a:rPr lang="en-US" sz="2000" dirty="0">
                  <a:latin typeface="Arial"/>
                  <a:cs typeface="Arial"/>
                </a:rPr>
              </a:br>
              <a:r>
                <a:rPr lang="en-US" sz="2000" dirty="0">
                  <a:latin typeface="Arial"/>
                  <a:cs typeface="Arial"/>
                </a:rPr>
                <a:t>of Fish</a:t>
              </a:r>
              <a:endParaRPr lang="en-US" sz="2000" baseline="-25000" dirty="0">
                <a:latin typeface="Arial"/>
                <a:cs typeface="Arial"/>
              </a:endParaRPr>
            </a:p>
          </p:txBody>
        </p:sp>
        <p:sp>
          <p:nvSpPr>
            <p:cNvPr id="16391" name="Text Box 36"/>
            <p:cNvSpPr txBox="1">
              <a:spLocks noChangeArrowheads="1"/>
            </p:cNvSpPr>
            <p:nvPr/>
          </p:nvSpPr>
          <p:spPr bwMode="auto">
            <a:xfrm>
              <a:off x="3849688" y="1244600"/>
              <a:ext cx="1390650" cy="609600"/>
            </a:xfrm>
            <a:prstGeom prst="rect">
              <a:avLst/>
            </a:prstGeom>
            <a:noFill/>
            <a:ln w="9525">
              <a:noFill/>
              <a:miter lim="800000"/>
              <a:headEnd/>
              <a:tailEnd/>
            </a:ln>
          </p:spPr>
          <p:txBody>
            <a:bodyPr lIns="0" tIns="0" rIns="0" bIns="0">
              <a:spAutoFit/>
            </a:bodyPr>
            <a:lstStyle/>
            <a:p>
              <a:pPr algn="r">
                <a:spcBef>
                  <a:spcPct val="50000"/>
                </a:spcBef>
              </a:pPr>
              <a:r>
                <a:rPr lang="en-US" sz="2000" dirty="0">
                  <a:latin typeface="Arial"/>
                  <a:cs typeface="Arial"/>
                </a:rPr>
                <a:t>Quantity </a:t>
              </a:r>
              <a:br>
                <a:rPr lang="en-US" sz="2000" dirty="0">
                  <a:latin typeface="Arial"/>
                  <a:cs typeface="Arial"/>
                </a:rPr>
              </a:br>
              <a:r>
                <a:rPr lang="en-US" sz="2000" dirty="0">
                  <a:latin typeface="Arial"/>
                  <a:cs typeface="Arial"/>
                </a:rPr>
                <a:t>of Mangos</a:t>
              </a:r>
              <a:endParaRPr lang="en-US" sz="2000" baseline="-25000" dirty="0">
                <a:latin typeface="Arial"/>
                <a:cs typeface="Arial"/>
              </a:endParaRPr>
            </a:p>
          </p:txBody>
        </p:sp>
      </p:grpSp>
      <p:grpSp>
        <p:nvGrpSpPr>
          <p:cNvPr id="3" name="Group 13"/>
          <p:cNvGrpSpPr>
            <a:grpSpLocks/>
          </p:cNvGrpSpPr>
          <p:nvPr/>
        </p:nvGrpSpPr>
        <p:grpSpPr bwMode="auto">
          <a:xfrm>
            <a:off x="6515100" y="4049713"/>
            <a:ext cx="398463" cy="360362"/>
            <a:chOff x="3484" y="2235"/>
            <a:chExt cx="251" cy="227"/>
          </a:xfrm>
        </p:grpSpPr>
        <p:sp>
          <p:nvSpPr>
            <p:cNvPr id="16403" name="Oval 14"/>
            <p:cNvSpPr>
              <a:spLocks noChangeArrowheads="1"/>
            </p:cNvSpPr>
            <p:nvPr/>
          </p:nvSpPr>
          <p:spPr bwMode="auto">
            <a:xfrm>
              <a:off x="3484" y="2406"/>
              <a:ext cx="56" cy="56"/>
            </a:xfrm>
            <a:prstGeom prst="ellipse">
              <a:avLst/>
            </a:prstGeom>
            <a:solidFill>
              <a:srgbClr val="000000"/>
            </a:solidFill>
            <a:ln w="9525">
              <a:noFill/>
              <a:round/>
              <a:headEnd/>
              <a:tailEnd/>
            </a:ln>
          </p:spPr>
          <p:txBody>
            <a:bodyPr wrap="none" anchor="ctr"/>
            <a:lstStyle/>
            <a:p>
              <a:endParaRPr lang="en-US">
                <a:latin typeface="Arial"/>
                <a:cs typeface="Arial"/>
              </a:endParaRPr>
            </a:p>
          </p:txBody>
        </p:sp>
        <p:sp>
          <p:nvSpPr>
            <p:cNvPr id="16404" name="Text Box 36"/>
            <p:cNvSpPr txBox="1">
              <a:spLocks noChangeArrowheads="1"/>
            </p:cNvSpPr>
            <p:nvPr/>
          </p:nvSpPr>
          <p:spPr bwMode="auto">
            <a:xfrm>
              <a:off x="3551" y="2235"/>
              <a:ext cx="184" cy="213"/>
            </a:xfrm>
            <a:prstGeom prst="rect">
              <a:avLst/>
            </a:prstGeom>
            <a:noFill/>
            <a:ln w="9525">
              <a:noFill/>
              <a:miter lim="800000"/>
              <a:headEnd/>
              <a:tailEnd/>
            </a:ln>
          </p:spPr>
          <p:txBody>
            <a:bodyPr lIns="0" tIns="0" rIns="0" bIns="0">
              <a:spAutoFit/>
            </a:bodyPr>
            <a:lstStyle/>
            <a:p>
              <a:pPr>
                <a:spcBef>
                  <a:spcPct val="50000"/>
                </a:spcBef>
              </a:pPr>
              <a:r>
                <a:rPr lang="en-US" sz="2200" b="1">
                  <a:latin typeface="Arial"/>
                  <a:cs typeface="Arial"/>
                </a:rPr>
                <a:t>A</a:t>
              </a:r>
              <a:endParaRPr lang="en-US" sz="2200" b="1" baseline="-25000">
                <a:latin typeface="Arial"/>
                <a:cs typeface="Arial"/>
              </a:endParaRPr>
            </a:p>
          </p:txBody>
        </p:sp>
      </p:grpSp>
      <p:grpSp>
        <p:nvGrpSpPr>
          <p:cNvPr id="8" name="Group 7"/>
          <p:cNvGrpSpPr/>
          <p:nvPr/>
        </p:nvGrpSpPr>
        <p:grpSpPr>
          <a:xfrm>
            <a:off x="5656263" y="1100138"/>
            <a:ext cx="2828925" cy="3816350"/>
            <a:chOff x="5656263" y="1100138"/>
            <a:chExt cx="2828925" cy="3816350"/>
          </a:xfrm>
        </p:grpSpPr>
        <p:sp>
          <p:nvSpPr>
            <p:cNvPr id="16392" name="Arc 8"/>
            <p:cNvSpPr>
              <a:spLocks/>
            </p:cNvSpPr>
            <p:nvPr/>
          </p:nvSpPr>
          <p:spPr bwMode="auto">
            <a:xfrm flipH="1" flipV="1">
              <a:off x="5691188" y="2687638"/>
              <a:ext cx="1939925" cy="1965325"/>
            </a:xfrm>
            <a:custGeom>
              <a:avLst/>
              <a:gdLst>
                <a:gd name="T0" fmla="*/ 2147483647 w 21120"/>
                <a:gd name="T1" fmla="*/ 0 h 21348"/>
                <a:gd name="T2" fmla="*/ 2147483647 w 21120"/>
                <a:gd name="T3" fmla="*/ 2147483647 h 21348"/>
                <a:gd name="T4" fmla="*/ 0 w 21120"/>
                <a:gd name="T5" fmla="*/ 2147483647 h 21348"/>
                <a:gd name="T6" fmla="*/ 0 60000 65536"/>
                <a:gd name="T7" fmla="*/ 0 60000 65536"/>
                <a:gd name="T8" fmla="*/ 0 60000 65536"/>
                <a:gd name="T9" fmla="*/ 0 w 21120"/>
                <a:gd name="T10" fmla="*/ 0 h 21348"/>
                <a:gd name="T11" fmla="*/ 21120 w 21120"/>
                <a:gd name="T12" fmla="*/ 21348 h 21348"/>
              </a:gdLst>
              <a:ahLst/>
              <a:cxnLst>
                <a:cxn ang="T6">
                  <a:pos x="T0" y="T1"/>
                </a:cxn>
                <a:cxn ang="T7">
                  <a:pos x="T2" y="T3"/>
                </a:cxn>
                <a:cxn ang="T8">
                  <a:pos x="T4" y="T5"/>
                </a:cxn>
              </a:cxnLst>
              <a:rect l="T9" t="T10" r="T11" b="T12"/>
              <a:pathLst>
                <a:path w="21120" h="21348" fill="none" extrusionOk="0">
                  <a:moveTo>
                    <a:pt x="3289" y="0"/>
                  </a:moveTo>
                  <a:cubicBezTo>
                    <a:pt x="12146" y="1364"/>
                    <a:pt x="19240" y="8056"/>
                    <a:pt x="21119" y="16819"/>
                  </a:cubicBezTo>
                </a:path>
                <a:path w="21120" h="21348" stroke="0" extrusionOk="0">
                  <a:moveTo>
                    <a:pt x="3289" y="0"/>
                  </a:moveTo>
                  <a:cubicBezTo>
                    <a:pt x="12146" y="1364"/>
                    <a:pt x="19240" y="8056"/>
                    <a:pt x="21119" y="16819"/>
                  </a:cubicBezTo>
                  <a:lnTo>
                    <a:pt x="0" y="21348"/>
                  </a:lnTo>
                  <a:close/>
                </a:path>
              </a:pathLst>
            </a:custGeom>
            <a:noFill/>
            <a:ln w="28575">
              <a:solidFill>
                <a:srgbClr val="003399"/>
              </a:solidFill>
              <a:round/>
              <a:headEnd/>
              <a:tailEnd/>
            </a:ln>
          </p:spPr>
          <p:txBody>
            <a:bodyPr rot="10800000" wrap="none" anchor="ctr"/>
            <a:lstStyle/>
            <a:p>
              <a:pPr algn="ctr"/>
              <a:endParaRPr lang="en-US"/>
            </a:p>
            <a:p>
              <a:pPr algn="ctr"/>
              <a:endParaRPr lang="en-US"/>
            </a:p>
          </p:txBody>
        </p:sp>
        <p:sp>
          <p:nvSpPr>
            <p:cNvPr id="16395" name="Text Box 16"/>
            <p:cNvSpPr txBox="1">
              <a:spLocks noChangeArrowheads="1"/>
            </p:cNvSpPr>
            <p:nvPr/>
          </p:nvSpPr>
          <p:spPr bwMode="auto">
            <a:xfrm>
              <a:off x="5656263" y="1100138"/>
              <a:ext cx="2828925" cy="860425"/>
            </a:xfrm>
            <a:prstGeom prst="rect">
              <a:avLst/>
            </a:prstGeom>
            <a:noFill/>
            <a:ln w="9525">
              <a:noFill/>
              <a:miter lim="800000"/>
              <a:headEnd/>
              <a:tailEnd/>
            </a:ln>
          </p:spPr>
          <p:txBody>
            <a:bodyPr>
              <a:spAutoFit/>
            </a:bodyPr>
            <a:lstStyle/>
            <a:p>
              <a:pPr algn="ctr">
                <a:lnSpc>
                  <a:spcPct val="105000"/>
                </a:lnSpc>
              </a:pPr>
              <a:r>
                <a:rPr lang="en-US" sz="2400" dirty="0">
                  <a:latin typeface="Arial"/>
                  <a:cs typeface="Arial"/>
                </a:rPr>
                <a:t>One of Hurley’s indifference curves</a:t>
              </a:r>
            </a:p>
          </p:txBody>
        </p:sp>
        <p:sp>
          <p:nvSpPr>
            <p:cNvPr id="16396" name="Text Box 36"/>
            <p:cNvSpPr txBox="1">
              <a:spLocks noChangeArrowheads="1"/>
            </p:cNvSpPr>
            <p:nvPr/>
          </p:nvSpPr>
          <p:spPr bwMode="auto">
            <a:xfrm>
              <a:off x="7316788" y="4489450"/>
              <a:ext cx="333375" cy="427038"/>
            </a:xfrm>
            <a:prstGeom prst="rect">
              <a:avLst/>
            </a:prstGeom>
            <a:noFill/>
            <a:ln w="9525">
              <a:noFill/>
              <a:miter lim="800000"/>
              <a:headEnd/>
              <a:tailEnd/>
            </a:ln>
          </p:spPr>
          <p:txBody>
            <a:bodyPr lIns="0" tIns="0" rIns="0" bIns="91440">
              <a:spAutoFit/>
            </a:bodyPr>
            <a:lstStyle/>
            <a:p>
              <a:pPr>
                <a:spcBef>
                  <a:spcPct val="50000"/>
                </a:spcBef>
              </a:pPr>
              <a:r>
                <a:rPr lang="en-US" sz="2200" b="1" i="1" dirty="0">
                  <a:latin typeface="Tahoma" pitchFamily="34" charset="0"/>
                  <a:cs typeface="Arial" charset="0"/>
                </a:rPr>
                <a:t>I</a:t>
              </a:r>
              <a:r>
                <a:rPr lang="en-US" sz="2200" b="1" baseline="-25000" dirty="0">
                  <a:latin typeface="Tahoma" pitchFamily="34" charset="0"/>
                  <a:cs typeface="Arial" charset="0"/>
                </a:rPr>
                <a:t>1</a:t>
              </a:r>
            </a:p>
          </p:txBody>
        </p:sp>
      </p:grpSp>
      <p:grpSp>
        <p:nvGrpSpPr>
          <p:cNvPr id="4" name="Group 27"/>
          <p:cNvGrpSpPr>
            <a:grpSpLocks/>
          </p:cNvGrpSpPr>
          <p:nvPr/>
        </p:nvGrpSpPr>
        <p:grpSpPr bwMode="auto">
          <a:xfrm>
            <a:off x="5818188" y="3265488"/>
            <a:ext cx="404812" cy="360362"/>
            <a:chOff x="3094" y="2172"/>
            <a:chExt cx="255" cy="227"/>
          </a:xfrm>
        </p:grpSpPr>
        <p:sp>
          <p:nvSpPr>
            <p:cNvPr id="16401" name="Oval 28"/>
            <p:cNvSpPr>
              <a:spLocks noChangeArrowheads="1"/>
            </p:cNvSpPr>
            <p:nvPr/>
          </p:nvSpPr>
          <p:spPr bwMode="auto">
            <a:xfrm>
              <a:off x="3094" y="2343"/>
              <a:ext cx="56" cy="56"/>
            </a:xfrm>
            <a:prstGeom prst="ellipse">
              <a:avLst/>
            </a:prstGeom>
            <a:solidFill>
              <a:srgbClr val="000000"/>
            </a:solidFill>
            <a:ln w="9525">
              <a:noFill/>
              <a:round/>
              <a:headEnd/>
              <a:tailEnd/>
            </a:ln>
          </p:spPr>
          <p:txBody>
            <a:bodyPr wrap="none" anchor="ctr"/>
            <a:lstStyle/>
            <a:p>
              <a:endParaRPr lang="en-US">
                <a:latin typeface="Arial"/>
                <a:cs typeface="Arial"/>
              </a:endParaRPr>
            </a:p>
          </p:txBody>
        </p:sp>
        <p:sp>
          <p:nvSpPr>
            <p:cNvPr id="16402" name="Text Box 36"/>
            <p:cNvSpPr txBox="1">
              <a:spLocks noChangeArrowheads="1"/>
            </p:cNvSpPr>
            <p:nvPr/>
          </p:nvSpPr>
          <p:spPr bwMode="auto">
            <a:xfrm>
              <a:off x="3165" y="2172"/>
              <a:ext cx="184" cy="213"/>
            </a:xfrm>
            <a:prstGeom prst="rect">
              <a:avLst/>
            </a:prstGeom>
            <a:noFill/>
            <a:ln w="9525">
              <a:noFill/>
              <a:miter lim="800000"/>
              <a:headEnd/>
              <a:tailEnd/>
            </a:ln>
          </p:spPr>
          <p:txBody>
            <a:bodyPr lIns="0" tIns="0" rIns="0" bIns="0">
              <a:spAutoFit/>
            </a:bodyPr>
            <a:lstStyle/>
            <a:p>
              <a:pPr>
                <a:spcBef>
                  <a:spcPct val="50000"/>
                </a:spcBef>
              </a:pPr>
              <a:r>
                <a:rPr lang="en-US" sz="2200" b="1" dirty="0">
                  <a:latin typeface="Arial"/>
                  <a:cs typeface="Arial"/>
                </a:rPr>
                <a:t>B</a:t>
              </a:r>
              <a:endParaRPr lang="en-US" sz="2200" b="1" baseline="-25000" dirty="0">
                <a:latin typeface="Arial"/>
                <a:cs typeface="Arial"/>
              </a:endParaRPr>
            </a:p>
          </p:txBody>
        </p:sp>
      </p:grpSp>
      <p:sp>
        <p:nvSpPr>
          <p:cNvPr id="205854" name="Line 30"/>
          <p:cNvSpPr>
            <a:spLocks noChangeShapeType="1"/>
          </p:cNvSpPr>
          <p:nvPr/>
        </p:nvSpPr>
        <p:spPr bwMode="auto">
          <a:xfrm flipH="1">
            <a:off x="5856288" y="4373563"/>
            <a:ext cx="657225" cy="0"/>
          </a:xfrm>
          <a:prstGeom prst="line">
            <a:avLst/>
          </a:prstGeom>
          <a:noFill/>
          <a:ln w="38100">
            <a:solidFill>
              <a:srgbClr val="CC0000"/>
            </a:solidFill>
            <a:round/>
            <a:headEnd/>
            <a:tailEnd type="triangle" w="lg" len="med"/>
          </a:ln>
        </p:spPr>
        <p:txBody>
          <a:bodyPr/>
          <a:lstStyle/>
          <a:p>
            <a:endParaRPr lang="en-US"/>
          </a:p>
        </p:txBody>
      </p:sp>
      <p:sp>
        <p:nvSpPr>
          <p:cNvPr id="205855" name="Line 31"/>
          <p:cNvSpPr>
            <a:spLocks noChangeShapeType="1"/>
          </p:cNvSpPr>
          <p:nvPr/>
        </p:nvSpPr>
        <p:spPr bwMode="auto">
          <a:xfrm flipV="1">
            <a:off x="5861050" y="3611563"/>
            <a:ext cx="0" cy="762000"/>
          </a:xfrm>
          <a:prstGeom prst="line">
            <a:avLst/>
          </a:prstGeom>
          <a:noFill/>
          <a:ln w="38100">
            <a:solidFill>
              <a:srgbClr val="CC0000"/>
            </a:solidFill>
            <a:round/>
            <a:headEnd/>
            <a:tailEnd type="triangle" w="lg" len="med"/>
          </a:ln>
        </p:spPr>
        <p:txBody>
          <a:bodyPr/>
          <a:lstStyle/>
          <a:p>
            <a:endParaRPr lang="en-US"/>
          </a:p>
        </p:txBody>
      </p:sp>
      <p:sp>
        <p:nvSpPr>
          <p:cNvPr id="9" name="Footer Placeholder 8"/>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10" name="Slide Number Placeholder 9"/>
          <p:cNvSpPr>
            <a:spLocks noGrp="1"/>
          </p:cNvSpPr>
          <p:nvPr>
            <p:ph type="sldNum" sz="quarter" idx="13"/>
          </p:nvPr>
        </p:nvSpPr>
        <p:spPr/>
        <p:txBody>
          <a:bodyPr/>
          <a:lstStyle/>
          <a:p>
            <a:pPr>
              <a:defRPr/>
            </a:pPr>
            <a:fld id="{2F37425F-5E17-4209-B948-B5CE2119E408}" type="slidenum">
              <a:rPr lang="en-US" smtClean="0"/>
              <a:pPr>
                <a:defRPr/>
              </a:pPr>
              <a:t>12</a:t>
            </a:fld>
            <a:endParaRPr lang="en-US" dirty="0"/>
          </a:p>
        </p:txBody>
      </p:sp>
    </p:spTree>
    <p:extLst>
      <p:ext uri="{BB962C8B-B14F-4D97-AF65-F5344CB8AC3E}">
        <p14:creationId xmlns:p14="http://schemas.microsoft.com/office/powerpoint/2010/main" val="426568511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05854"/>
                                        </p:tgtEl>
                                        <p:attrNameLst>
                                          <p:attrName>style.visibility</p:attrName>
                                        </p:attrNameLst>
                                      </p:cBhvr>
                                      <p:to>
                                        <p:strVal val="visible"/>
                                      </p:to>
                                    </p:set>
                                    <p:animEffect transition="in" filter="wipe(right)">
                                      <p:cBhvr>
                                        <p:cTn id="7" dur="500"/>
                                        <p:tgtEl>
                                          <p:spTgt spid="2058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05855"/>
                                        </p:tgtEl>
                                        <p:attrNameLst>
                                          <p:attrName>style.visibility</p:attrName>
                                        </p:attrNameLst>
                                      </p:cBhvr>
                                      <p:to>
                                        <p:strVal val="visible"/>
                                      </p:to>
                                    </p:set>
                                    <p:animEffect transition="in" filter="wipe(down)">
                                      <p:cBhvr>
                                        <p:cTn id="15" dur="500"/>
                                        <p:tgtEl>
                                          <p:spTgt spid="20585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54" grpId="0" animBg="1"/>
      <p:bldP spid="20585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209550" y="-1"/>
            <a:ext cx="8770938" cy="1530351"/>
          </a:xfrm>
        </p:spPr>
        <p:txBody>
          <a:bodyPr/>
          <a:lstStyle/>
          <a:p>
            <a:pPr eaLnBrk="1" hangingPunct="1"/>
            <a:r>
              <a:rPr lang="en-US" sz="3200" dirty="0"/>
              <a:t>Four Properties of Indifference Curves</a:t>
            </a:r>
            <a:br>
              <a:rPr lang="en-US" sz="3200" dirty="0"/>
            </a:br>
            <a:r>
              <a:rPr lang="en-US" sz="2800" b="1" dirty="0">
                <a:solidFill>
                  <a:srgbClr val="C00000"/>
                </a:solidFill>
                <a:cs typeface="Arial"/>
              </a:rPr>
              <a:t>2. </a:t>
            </a:r>
            <a:r>
              <a:rPr lang="en-US" sz="3200" b="1" dirty="0">
                <a:solidFill>
                  <a:srgbClr val="C00000"/>
                </a:solidFill>
                <a:cs typeface="Arial"/>
              </a:rPr>
              <a:t>Higher indifference curves are preferred to lower ones. </a:t>
            </a:r>
            <a:endParaRPr lang="en-US" sz="3200" b="1" dirty="0">
              <a:solidFill>
                <a:srgbClr val="C00000"/>
              </a:solidFill>
            </a:endParaRPr>
          </a:p>
        </p:txBody>
      </p:sp>
      <p:sp>
        <p:nvSpPr>
          <p:cNvPr id="10" name="Text Placeholder 9"/>
          <p:cNvSpPr>
            <a:spLocks noGrp="1"/>
          </p:cNvSpPr>
          <p:nvPr>
            <p:ph type="body" sz="quarter" idx="12"/>
          </p:nvPr>
        </p:nvSpPr>
        <p:spPr>
          <a:xfrm>
            <a:off x="304800" y="1895474"/>
            <a:ext cx="3365500" cy="4367213"/>
          </a:xfrm>
        </p:spPr>
        <p:txBody>
          <a:bodyPr/>
          <a:lstStyle/>
          <a:p>
            <a:r>
              <a:rPr lang="en-US" sz="2800" dirty="0">
                <a:cs typeface="Arial"/>
              </a:rPr>
              <a:t>Hurley prefers every bundle on </a:t>
            </a:r>
            <a:r>
              <a:rPr lang="en-US" sz="2800" b="1" i="1" dirty="0">
                <a:latin typeface="Tahoma"/>
                <a:cs typeface="Tahoma"/>
              </a:rPr>
              <a:t>I</a:t>
            </a:r>
            <a:r>
              <a:rPr lang="en-US" sz="2800" b="1" baseline="-25000" dirty="0">
                <a:latin typeface="Tahoma"/>
                <a:cs typeface="Tahoma"/>
              </a:rPr>
              <a:t>2</a:t>
            </a:r>
            <a:r>
              <a:rPr lang="en-US" sz="2800" dirty="0">
                <a:cs typeface="Arial"/>
              </a:rPr>
              <a:t> (like </a:t>
            </a:r>
            <a:r>
              <a:rPr lang="en-US" sz="2800" b="1" dirty="0">
                <a:cs typeface="Arial"/>
              </a:rPr>
              <a:t>C</a:t>
            </a:r>
            <a:r>
              <a:rPr lang="en-US" sz="2800" dirty="0">
                <a:cs typeface="Arial"/>
              </a:rPr>
              <a:t>) to every bundle on </a:t>
            </a:r>
            <a:r>
              <a:rPr lang="en-US" sz="2800" b="1" i="1" dirty="0">
                <a:latin typeface="Tahoma"/>
                <a:cs typeface="Tahoma"/>
              </a:rPr>
              <a:t>I</a:t>
            </a:r>
            <a:r>
              <a:rPr lang="en-US" sz="2800" b="1" baseline="-25000" dirty="0">
                <a:latin typeface="Tahoma"/>
                <a:cs typeface="Tahoma"/>
              </a:rPr>
              <a:t>1</a:t>
            </a:r>
            <a:r>
              <a:rPr lang="en-US" sz="2800" b="1" dirty="0">
                <a:cs typeface="Arial"/>
              </a:rPr>
              <a:t> </a:t>
            </a:r>
            <a:r>
              <a:rPr lang="en-US" sz="2800" dirty="0">
                <a:cs typeface="Arial"/>
              </a:rPr>
              <a:t> (like </a:t>
            </a:r>
            <a:r>
              <a:rPr lang="en-US" sz="2800" b="1" dirty="0">
                <a:cs typeface="Arial"/>
              </a:rPr>
              <a:t>A</a:t>
            </a:r>
            <a:r>
              <a:rPr lang="en-US" sz="2800" dirty="0">
                <a:cs typeface="Arial"/>
              </a:rPr>
              <a:t>). </a:t>
            </a:r>
          </a:p>
          <a:p>
            <a:r>
              <a:rPr lang="en-US" sz="2800" dirty="0">
                <a:cs typeface="Arial"/>
              </a:rPr>
              <a:t>He prefers every bundle on </a:t>
            </a:r>
            <a:r>
              <a:rPr lang="en-US" sz="2800" b="1" i="1" dirty="0">
                <a:latin typeface="Tahoma"/>
                <a:cs typeface="Tahoma"/>
              </a:rPr>
              <a:t>I</a:t>
            </a:r>
            <a:r>
              <a:rPr lang="en-US" sz="2800" b="1" baseline="-25000" dirty="0">
                <a:latin typeface="Tahoma"/>
                <a:cs typeface="Tahoma"/>
              </a:rPr>
              <a:t>1</a:t>
            </a:r>
            <a:r>
              <a:rPr lang="en-US" sz="2800" dirty="0">
                <a:cs typeface="Arial"/>
              </a:rPr>
              <a:t> (like </a:t>
            </a:r>
            <a:r>
              <a:rPr lang="en-US" sz="2800" b="1" dirty="0">
                <a:cs typeface="Arial"/>
              </a:rPr>
              <a:t>A</a:t>
            </a:r>
            <a:r>
              <a:rPr lang="en-US" sz="2800" dirty="0">
                <a:cs typeface="Arial"/>
              </a:rPr>
              <a:t>) to every bundle on </a:t>
            </a:r>
            <a:r>
              <a:rPr lang="en-US" sz="2800" b="1" i="1" dirty="0">
                <a:latin typeface="Tahoma"/>
                <a:cs typeface="Tahoma"/>
              </a:rPr>
              <a:t>I</a:t>
            </a:r>
            <a:r>
              <a:rPr lang="en-US" sz="2800" b="1" baseline="-25000" dirty="0">
                <a:latin typeface="Tahoma"/>
                <a:cs typeface="Tahoma"/>
              </a:rPr>
              <a:t>0</a:t>
            </a:r>
            <a:r>
              <a:rPr lang="en-US" sz="2800" b="1" dirty="0">
                <a:cs typeface="Arial"/>
              </a:rPr>
              <a:t> </a:t>
            </a:r>
            <a:r>
              <a:rPr lang="en-US" sz="2800" dirty="0">
                <a:cs typeface="Arial"/>
              </a:rPr>
              <a:t> (like </a:t>
            </a:r>
            <a:r>
              <a:rPr lang="en-US" sz="2800" b="1" dirty="0">
                <a:cs typeface="Arial"/>
              </a:rPr>
              <a:t>D</a:t>
            </a:r>
            <a:r>
              <a:rPr lang="en-US" sz="2800" dirty="0">
                <a:cs typeface="Arial"/>
              </a:rPr>
              <a:t>).  </a:t>
            </a:r>
          </a:p>
          <a:p>
            <a:r>
              <a:rPr lang="en-US" sz="2800" dirty="0">
                <a:cs typeface="Arial"/>
              </a:rPr>
              <a:t> </a:t>
            </a:r>
          </a:p>
          <a:p>
            <a:endParaRPr lang="en-US" sz="2800" dirty="0"/>
          </a:p>
        </p:txBody>
      </p:sp>
      <p:grpSp>
        <p:nvGrpSpPr>
          <p:cNvPr id="11" name="Group 10"/>
          <p:cNvGrpSpPr/>
          <p:nvPr/>
        </p:nvGrpSpPr>
        <p:grpSpPr>
          <a:xfrm>
            <a:off x="3849688" y="1244600"/>
            <a:ext cx="4514850" cy="4941888"/>
            <a:chOff x="3849688" y="1244600"/>
            <a:chExt cx="4514850" cy="4941888"/>
          </a:xfrm>
        </p:grpSpPr>
        <p:grpSp>
          <p:nvGrpSpPr>
            <p:cNvPr id="2" name="Group 3"/>
            <p:cNvGrpSpPr>
              <a:grpSpLocks/>
            </p:cNvGrpSpPr>
            <p:nvPr/>
          </p:nvGrpSpPr>
          <p:grpSpPr bwMode="auto">
            <a:xfrm>
              <a:off x="5049838" y="1895475"/>
              <a:ext cx="3270250" cy="3635375"/>
              <a:chOff x="2677" y="894"/>
              <a:chExt cx="2715" cy="2485"/>
            </a:xfrm>
          </p:grpSpPr>
          <p:sp>
            <p:nvSpPr>
              <p:cNvPr id="17438" name="Line 33"/>
              <p:cNvSpPr>
                <a:spLocks noChangeShapeType="1"/>
              </p:cNvSpPr>
              <p:nvPr/>
            </p:nvSpPr>
            <p:spPr bwMode="auto">
              <a:xfrm>
                <a:off x="2680" y="894"/>
                <a:ext cx="0" cy="2485"/>
              </a:xfrm>
              <a:prstGeom prst="line">
                <a:avLst/>
              </a:prstGeom>
              <a:noFill/>
              <a:ln w="12700">
                <a:solidFill>
                  <a:schemeClr val="tx1"/>
                </a:solidFill>
                <a:round/>
                <a:headEnd/>
                <a:tailEnd/>
              </a:ln>
            </p:spPr>
            <p:txBody>
              <a:bodyPr/>
              <a:lstStyle/>
              <a:p>
                <a:endParaRPr lang="en-US">
                  <a:latin typeface="Arial"/>
                  <a:cs typeface="Arial"/>
                </a:endParaRPr>
              </a:p>
            </p:txBody>
          </p:sp>
          <p:sp>
            <p:nvSpPr>
              <p:cNvPr id="17439" name="Line 34"/>
              <p:cNvSpPr>
                <a:spLocks noChangeShapeType="1"/>
              </p:cNvSpPr>
              <p:nvPr/>
            </p:nvSpPr>
            <p:spPr bwMode="auto">
              <a:xfrm>
                <a:off x="2677" y="3377"/>
                <a:ext cx="2715"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17414" name="Text Box 36"/>
            <p:cNvSpPr txBox="1">
              <a:spLocks noChangeArrowheads="1"/>
            </p:cNvSpPr>
            <p:nvPr/>
          </p:nvSpPr>
          <p:spPr bwMode="auto">
            <a:xfrm>
              <a:off x="7248525" y="5576888"/>
              <a:ext cx="1116013" cy="609600"/>
            </a:xfrm>
            <a:prstGeom prst="rect">
              <a:avLst/>
            </a:prstGeom>
            <a:noFill/>
            <a:ln w="9525">
              <a:noFill/>
              <a:miter lim="800000"/>
              <a:headEnd/>
              <a:tailEnd/>
            </a:ln>
          </p:spPr>
          <p:txBody>
            <a:bodyPr lIns="0" tIns="0" rIns="0" bIns="0">
              <a:spAutoFit/>
            </a:bodyPr>
            <a:lstStyle/>
            <a:p>
              <a:pPr algn="r">
                <a:spcBef>
                  <a:spcPct val="50000"/>
                </a:spcBef>
              </a:pPr>
              <a:r>
                <a:rPr lang="en-US" sz="2000">
                  <a:latin typeface="Arial"/>
                  <a:cs typeface="Arial"/>
                </a:rPr>
                <a:t>Quantity </a:t>
              </a:r>
              <a:br>
                <a:rPr lang="en-US" sz="2000">
                  <a:latin typeface="Arial"/>
                  <a:cs typeface="Arial"/>
                </a:rPr>
              </a:br>
              <a:r>
                <a:rPr lang="en-US" sz="2000">
                  <a:latin typeface="Arial"/>
                  <a:cs typeface="Arial"/>
                </a:rPr>
                <a:t>of Fish</a:t>
              </a:r>
              <a:endParaRPr lang="en-US" sz="2000" baseline="-25000">
                <a:latin typeface="Arial"/>
                <a:cs typeface="Arial"/>
              </a:endParaRPr>
            </a:p>
          </p:txBody>
        </p:sp>
        <p:sp>
          <p:nvSpPr>
            <p:cNvPr id="17415" name="Text Box 36"/>
            <p:cNvSpPr txBox="1">
              <a:spLocks noChangeArrowheads="1"/>
            </p:cNvSpPr>
            <p:nvPr/>
          </p:nvSpPr>
          <p:spPr bwMode="auto">
            <a:xfrm>
              <a:off x="3849688" y="1244600"/>
              <a:ext cx="1390650" cy="609600"/>
            </a:xfrm>
            <a:prstGeom prst="rect">
              <a:avLst/>
            </a:prstGeom>
            <a:noFill/>
            <a:ln w="9525">
              <a:noFill/>
              <a:miter lim="800000"/>
              <a:headEnd/>
              <a:tailEnd/>
            </a:ln>
          </p:spPr>
          <p:txBody>
            <a:bodyPr lIns="0" tIns="0" rIns="0" bIns="0">
              <a:spAutoFit/>
            </a:bodyPr>
            <a:lstStyle/>
            <a:p>
              <a:pPr algn="r">
                <a:spcBef>
                  <a:spcPct val="50000"/>
                </a:spcBef>
              </a:pPr>
              <a:r>
                <a:rPr lang="en-US" sz="2000" dirty="0">
                  <a:latin typeface="Arial"/>
                  <a:cs typeface="Arial"/>
                </a:rPr>
                <a:t>Quantity </a:t>
              </a:r>
              <a:br>
                <a:rPr lang="en-US" sz="2000" dirty="0">
                  <a:latin typeface="Arial"/>
                  <a:cs typeface="Arial"/>
                </a:rPr>
              </a:br>
              <a:r>
                <a:rPr lang="en-US" sz="2000" dirty="0">
                  <a:latin typeface="Arial"/>
                  <a:cs typeface="Arial"/>
                </a:rPr>
                <a:t>of Mangos</a:t>
              </a:r>
              <a:endParaRPr lang="en-US" sz="2000" baseline="-25000" dirty="0">
                <a:latin typeface="Arial"/>
                <a:cs typeface="Arial"/>
              </a:endParaRPr>
            </a:p>
          </p:txBody>
        </p:sp>
      </p:grpSp>
      <p:sp>
        <p:nvSpPr>
          <p:cNvPr id="203796" name="Text Box 20"/>
          <p:cNvSpPr txBox="1">
            <a:spLocks noChangeArrowheads="1"/>
          </p:cNvSpPr>
          <p:nvPr/>
        </p:nvSpPr>
        <p:spPr bwMode="auto">
          <a:xfrm>
            <a:off x="5656263" y="1100138"/>
            <a:ext cx="2828925" cy="860425"/>
          </a:xfrm>
          <a:prstGeom prst="rect">
            <a:avLst/>
          </a:prstGeom>
          <a:noFill/>
          <a:ln w="9525">
            <a:noFill/>
            <a:miter lim="800000"/>
            <a:headEnd/>
            <a:tailEnd/>
          </a:ln>
        </p:spPr>
        <p:txBody>
          <a:bodyPr>
            <a:spAutoFit/>
          </a:bodyPr>
          <a:lstStyle/>
          <a:p>
            <a:pPr algn="ctr">
              <a:lnSpc>
                <a:spcPct val="105000"/>
              </a:lnSpc>
            </a:pPr>
            <a:r>
              <a:rPr lang="en-US" sz="2400" dirty="0">
                <a:latin typeface="Arial"/>
                <a:cs typeface="Arial"/>
              </a:rPr>
              <a:t>A few of Hurley’s indifference curves</a:t>
            </a:r>
          </a:p>
        </p:txBody>
      </p:sp>
      <p:grpSp>
        <p:nvGrpSpPr>
          <p:cNvPr id="3" name="Group 31"/>
          <p:cNvGrpSpPr>
            <a:grpSpLocks/>
          </p:cNvGrpSpPr>
          <p:nvPr/>
        </p:nvGrpSpPr>
        <p:grpSpPr bwMode="auto">
          <a:xfrm>
            <a:off x="5691188" y="2687638"/>
            <a:ext cx="1958975" cy="2228850"/>
            <a:chOff x="3585" y="1693"/>
            <a:chExt cx="1234" cy="1404"/>
          </a:xfrm>
        </p:grpSpPr>
        <p:sp>
          <p:nvSpPr>
            <p:cNvPr id="17436" name="Arc 8"/>
            <p:cNvSpPr>
              <a:spLocks/>
            </p:cNvSpPr>
            <p:nvPr/>
          </p:nvSpPr>
          <p:spPr bwMode="auto">
            <a:xfrm flipH="1" flipV="1">
              <a:off x="3585" y="1693"/>
              <a:ext cx="1222" cy="1238"/>
            </a:xfrm>
            <a:custGeom>
              <a:avLst/>
              <a:gdLst>
                <a:gd name="T0" fmla="*/ 1 w 21120"/>
                <a:gd name="T1" fmla="*/ 0 h 21348"/>
                <a:gd name="T2" fmla="*/ 4 w 21120"/>
                <a:gd name="T3" fmla="*/ 3 h 21348"/>
                <a:gd name="T4" fmla="*/ 0 w 21120"/>
                <a:gd name="T5" fmla="*/ 4 h 21348"/>
                <a:gd name="T6" fmla="*/ 0 60000 65536"/>
                <a:gd name="T7" fmla="*/ 0 60000 65536"/>
                <a:gd name="T8" fmla="*/ 0 60000 65536"/>
                <a:gd name="T9" fmla="*/ 0 w 21120"/>
                <a:gd name="T10" fmla="*/ 0 h 21348"/>
                <a:gd name="T11" fmla="*/ 21120 w 21120"/>
                <a:gd name="T12" fmla="*/ 21348 h 21348"/>
              </a:gdLst>
              <a:ahLst/>
              <a:cxnLst>
                <a:cxn ang="T6">
                  <a:pos x="T0" y="T1"/>
                </a:cxn>
                <a:cxn ang="T7">
                  <a:pos x="T2" y="T3"/>
                </a:cxn>
                <a:cxn ang="T8">
                  <a:pos x="T4" y="T5"/>
                </a:cxn>
              </a:cxnLst>
              <a:rect l="T9" t="T10" r="T11" b="T12"/>
              <a:pathLst>
                <a:path w="21120" h="21348" fill="none" extrusionOk="0">
                  <a:moveTo>
                    <a:pt x="3289" y="0"/>
                  </a:moveTo>
                  <a:cubicBezTo>
                    <a:pt x="12146" y="1364"/>
                    <a:pt x="19240" y="8056"/>
                    <a:pt x="21119" y="16819"/>
                  </a:cubicBezTo>
                </a:path>
                <a:path w="21120" h="21348" stroke="0" extrusionOk="0">
                  <a:moveTo>
                    <a:pt x="3289" y="0"/>
                  </a:moveTo>
                  <a:cubicBezTo>
                    <a:pt x="12146" y="1364"/>
                    <a:pt x="19240" y="8056"/>
                    <a:pt x="21119" y="16819"/>
                  </a:cubicBezTo>
                  <a:lnTo>
                    <a:pt x="0" y="21348"/>
                  </a:lnTo>
                  <a:close/>
                </a:path>
              </a:pathLst>
            </a:custGeom>
            <a:noFill/>
            <a:ln w="28575">
              <a:solidFill>
                <a:srgbClr val="003399"/>
              </a:solidFill>
              <a:round/>
              <a:headEnd/>
              <a:tailEnd/>
            </a:ln>
          </p:spPr>
          <p:txBody>
            <a:bodyPr rot="10800000" wrap="none" anchor="ctr"/>
            <a:lstStyle/>
            <a:p>
              <a:pPr algn="ctr"/>
              <a:endParaRPr lang="en-US">
                <a:latin typeface="Arial"/>
                <a:cs typeface="Arial"/>
              </a:endParaRPr>
            </a:p>
            <a:p>
              <a:pPr algn="ctr"/>
              <a:endParaRPr lang="en-US">
                <a:latin typeface="Arial"/>
                <a:cs typeface="Arial"/>
              </a:endParaRPr>
            </a:p>
          </p:txBody>
        </p:sp>
        <p:sp>
          <p:nvSpPr>
            <p:cNvPr id="17437" name="Text Box 36"/>
            <p:cNvSpPr txBox="1">
              <a:spLocks noChangeArrowheads="1"/>
            </p:cNvSpPr>
            <p:nvPr/>
          </p:nvSpPr>
          <p:spPr bwMode="auto">
            <a:xfrm>
              <a:off x="4609" y="2828"/>
              <a:ext cx="210" cy="269"/>
            </a:xfrm>
            <a:prstGeom prst="rect">
              <a:avLst/>
            </a:prstGeom>
            <a:noFill/>
            <a:ln w="9525">
              <a:noFill/>
              <a:miter lim="800000"/>
              <a:headEnd/>
              <a:tailEnd/>
            </a:ln>
          </p:spPr>
          <p:txBody>
            <a:bodyPr lIns="0" tIns="0" rIns="0" bIns="91440">
              <a:spAutoFit/>
            </a:bodyPr>
            <a:lstStyle/>
            <a:p>
              <a:pPr>
                <a:spcBef>
                  <a:spcPct val="50000"/>
                </a:spcBef>
              </a:pPr>
              <a:r>
                <a:rPr lang="en-US" sz="2200" b="1" i="1" dirty="0">
                  <a:latin typeface="Tahoma"/>
                  <a:cs typeface="Tahoma"/>
                </a:rPr>
                <a:t>I</a:t>
              </a:r>
              <a:r>
                <a:rPr lang="en-US" sz="2200" b="1" baseline="-25000" dirty="0">
                  <a:latin typeface="Tahoma"/>
                  <a:cs typeface="Tahoma"/>
                </a:rPr>
                <a:t>1</a:t>
              </a:r>
            </a:p>
          </p:txBody>
        </p:sp>
      </p:grpSp>
      <p:grpSp>
        <p:nvGrpSpPr>
          <p:cNvPr id="4" name="Group 32"/>
          <p:cNvGrpSpPr>
            <a:grpSpLocks/>
          </p:cNvGrpSpPr>
          <p:nvPr/>
        </p:nvGrpSpPr>
        <p:grpSpPr bwMode="auto">
          <a:xfrm>
            <a:off x="6129338" y="2211388"/>
            <a:ext cx="1960562" cy="2230437"/>
            <a:chOff x="3861" y="1393"/>
            <a:chExt cx="1235" cy="1405"/>
          </a:xfrm>
        </p:grpSpPr>
        <p:sp>
          <p:nvSpPr>
            <p:cNvPr id="17434" name="Text Box 36"/>
            <p:cNvSpPr txBox="1">
              <a:spLocks noChangeArrowheads="1"/>
            </p:cNvSpPr>
            <p:nvPr/>
          </p:nvSpPr>
          <p:spPr bwMode="auto">
            <a:xfrm>
              <a:off x="4886" y="2529"/>
              <a:ext cx="210" cy="269"/>
            </a:xfrm>
            <a:prstGeom prst="rect">
              <a:avLst/>
            </a:prstGeom>
            <a:noFill/>
            <a:ln w="9525">
              <a:noFill/>
              <a:miter lim="800000"/>
              <a:headEnd/>
              <a:tailEnd/>
            </a:ln>
          </p:spPr>
          <p:txBody>
            <a:bodyPr lIns="0" tIns="0" rIns="0" bIns="91440">
              <a:spAutoFit/>
            </a:bodyPr>
            <a:lstStyle/>
            <a:p>
              <a:pPr>
                <a:spcBef>
                  <a:spcPct val="50000"/>
                </a:spcBef>
              </a:pPr>
              <a:r>
                <a:rPr lang="en-US" sz="2200" b="1" i="1" dirty="0">
                  <a:latin typeface="Tahoma"/>
                  <a:cs typeface="Tahoma"/>
                </a:rPr>
                <a:t>I</a:t>
              </a:r>
              <a:r>
                <a:rPr lang="en-US" sz="2200" b="1" baseline="-25000" dirty="0">
                  <a:latin typeface="Tahoma"/>
                  <a:cs typeface="Tahoma"/>
                </a:rPr>
                <a:t>2</a:t>
              </a:r>
            </a:p>
          </p:txBody>
        </p:sp>
        <p:sp>
          <p:nvSpPr>
            <p:cNvPr id="17435" name="Arc 24"/>
            <p:cNvSpPr>
              <a:spLocks/>
            </p:cNvSpPr>
            <p:nvPr/>
          </p:nvSpPr>
          <p:spPr bwMode="auto">
            <a:xfrm flipH="1" flipV="1">
              <a:off x="3861" y="1393"/>
              <a:ext cx="1222" cy="1238"/>
            </a:xfrm>
            <a:custGeom>
              <a:avLst/>
              <a:gdLst>
                <a:gd name="T0" fmla="*/ 1 w 21120"/>
                <a:gd name="T1" fmla="*/ 0 h 21348"/>
                <a:gd name="T2" fmla="*/ 4 w 21120"/>
                <a:gd name="T3" fmla="*/ 3 h 21348"/>
                <a:gd name="T4" fmla="*/ 0 w 21120"/>
                <a:gd name="T5" fmla="*/ 4 h 21348"/>
                <a:gd name="T6" fmla="*/ 0 60000 65536"/>
                <a:gd name="T7" fmla="*/ 0 60000 65536"/>
                <a:gd name="T8" fmla="*/ 0 60000 65536"/>
                <a:gd name="T9" fmla="*/ 0 w 21120"/>
                <a:gd name="T10" fmla="*/ 0 h 21348"/>
                <a:gd name="T11" fmla="*/ 21120 w 21120"/>
                <a:gd name="T12" fmla="*/ 21348 h 21348"/>
              </a:gdLst>
              <a:ahLst/>
              <a:cxnLst>
                <a:cxn ang="T6">
                  <a:pos x="T0" y="T1"/>
                </a:cxn>
                <a:cxn ang="T7">
                  <a:pos x="T2" y="T3"/>
                </a:cxn>
                <a:cxn ang="T8">
                  <a:pos x="T4" y="T5"/>
                </a:cxn>
              </a:cxnLst>
              <a:rect l="T9" t="T10" r="T11" b="T12"/>
              <a:pathLst>
                <a:path w="21120" h="21348" fill="none" extrusionOk="0">
                  <a:moveTo>
                    <a:pt x="3289" y="0"/>
                  </a:moveTo>
                  <a:cubicBezTo>
                    <a:pt x="12146" y="1364"/>
                    <a:pt x="19240" y="8056"/>
                    <a:pt x="21119" y="16819"/>
                  </a:cubicBezTo>
                </a:path>
                <a:path w="21120" h="21348" stroke="0" extrusionOk="0">
                  <a:moveTo>
                    <a:pt x="3289" y="0"/>
                  </a:moveTo>
                  <a:cubicBezTo>
                    <a:pt x="12146" y="1364"/>
                    <a:pt x="19240" y="8056"/>
                    <a:pt x="21119" y="16819"/>
                  </a:cubicBezTo>
                  <a:lnTo>
                    <a:pt x="0" y="21348"/>
                  </a:lnTo>
                  <a:close/>
                </a:path>
              </a:pathLst>
            </a:custGeom>
            <a:noFill/>
            <a:ln w="28575">
              <a:solidFill>
                <a:srgbClr val="003399"/>
              </a:solidFill>
              <a:round/>
              <a:headEnd/>
              <a:tailEnd/>
            </a:ln>
          </p:spPr>
          <p:txBody>
            <a:bodyPr rot="10800000" wrap="none" anchor="ctr"/>
            <a:lstStyle/>
            <a:p>
              <a:pPr algn="ctr"/>
              <a:endParaRPr lang="en-US">
                <a:latin typeface="Arial"/>
                <a:cs typeface="Arial"/>
              </a:endParaRPr>
            </a:p>
            <a:p>
              <a:pPr algn="ctr"/>
              <a:endParaRPr lang="en-US">
                <a:latin typeface="Arial"/>
                <a:cs typeface="Arial"/>
              </a:endParaRPr>
            </a:p>
          </p:txBody>
        </p:sp>
      </p:grpSp>
      <p:grpSp>
        <p:nvGrpSpPr>
          <p:cNvPr id="5" name="Group 33"/>
          <p:cNvGrpSpPr>
            <a:grpSpLocks/>
          </p:cNvGrpSpPr>
          <p:nvPr/>
        </p:nvGrpSpPr>
        <p:grpSpPr bwMode="auto">
          <a:xfrm>
            <a:off x="5410200" y="3216275"/>
            <a:ext cx="1949450" cy="2239963"/>
            <a:chOff x="3408" y="2026"/>
            <a:chExt cx="1228" cy="1411"/>
          </a:xfrm>
        </p:grpSpPr>
        <p:sp>
          <p:nvSpPr>
            <p:cNvPr id="17432" name="Text Box 36"/>
            <p:cNvSpPr txBox="1">
              <a:spLocks noChangeArrowheads="1"/>
            </p:cNvSpPr>
            <p:nvPr/>
          </p:nvSpPr>
          <p:spPr bwMode="auto">
            <a:xfrm>
              <a:off x="4426" y="3168"/>
              <a:ext cx="210" cy="269"/>
            </a:xfrm>
            <a:prstGeom prst="rect">
              <a:avLst/>
            </a:prstGeom>
            <a:noFill/>
            <a:ln w="9525">
              <a:noFill/>
              <a:miter lim="800000"/>
              <a:headEnd/>
              <a:tailEnd/>
            </a:ln>
          </p:spPr>
          <p:txBody>
            <a:bodyPr lIns="0" tIns="0" rIns="0" bIns="91440">
              <a:spAutoFit/>
            </a:bodyPr>
            <a:lstStyle/>
            <a:p>
              <a:pPr>
                <a:spcBef>
                  <a:spcPct val="50000"/>
                </a:spcBef>
              </a:pPr>
              <a:r>
                <a:rPr lang="en-US" sz="2200" b="1" i="1" dirty="0">
                  <a:latin typeface="Tahoma"/>
                  <a:cs typeface="Tahoma"/>
                </a:rPr>
                <a:t>I</a:t>
              </a:r>
              <a:r>
                <a:rPr lang="en-US" sz="2200" b="1" baseline="-25000" dirty="0">
                  <a:latin typeface="Tahoma"/>
                  <a:cs typeface="Tahoma"/>
                </a:rPr>
                <a:t>0</a:t>
              </a:r>
            </a:p>
          </p:txBody>
        </p:sp>
        <p:sp>
          <p:nvSpPr>
            <p:cNvPr id="17433" name="Arc 25"/>
            <p:cNvSpPr>
              <a:spLocks/>
            </p:cNvSpPr>
            <p:nvPr/>
          </p:nvSpPr>
          <p:spPr bwMode="auto">
            <a:xfrm flipH="1" flipV="1">
              <a:off x="3408" y="2026"/>
              <a:ext cx="1222" cy="1238"/>
            </a:xfrm>
            <a:custGeom>
              <a:avLst/>
              <a:gdLst>
                <a:gd name="T0" fmla="*/ 1 w 21120"/>
                <a:gd name="T1" fmla="*/ 0 h 21348"/>
                <a:gd name="T2" fmla="*/ 4 w 21120"/>
                <a:gd name="T3" fmla="*/ 3 h 21348"/>
                <a:gd name="T4" fmla="*/ 0 w 21120"/>
                <a:gd name="T5" fmla="*/ 4 h 21348"/>
                <a:gd name="T6" fmla="*/ 0 60000 65536"/>
                <a:gd name="T7" fmla="*/ 0 60000 65536"/>
                <a:gd name="T8" fmla="*/ 0 60000 65536"/>
                <a:gd name="T9" fmla="*/ 0 w 21120"/>
                <a:gd name="T10" fmla="*/ 0 h 21348"/>
                <a:gd name="T11" fmla="*/ 21120 w 21120"/>
                <a:gd name="T12" fmla="*/ 21348 h 21348"/>
              </a:gdLst>
              <a:ahLst/>
              <a:cxnLst>
                <a:cxn ang="T6">
                  <a:pos x="T0" y="T1"/>
                </a:cxn>
                <a:cxn ang="T7">
                  <a:pos x="T2" y="T3"/>
                </a:cxn>
                <a:cxn ang="T8">
                  <a:pos x="T4" y="T5"/>
                </a:cxn>
              </a:cxnLst>
              <a:rect l="T9" t="T10" r="T11" b="T12"/>
              <a:pathLst>
                <a:path w="21120" h="21348" fill="none" extrusionOk="0">
                  <a:moveTo>
                    <a:pt x="3289" y="0"/>
                  </a:moveTo>
                  <a:cubicBezTo>
                    <a:pt x="12146" y="1364"/>
                    <a:pt x="19240" y="8056"/>
                    <a:pt x="21119" y="16819"/>
                  </a:cubicBezTo>
                </a:path>
                <a:path w="21120" h="21348" stroke="0" extrusionOk="0">
                  <a:moveTo>
                    <a:pt x="3289" y="0"/>
                  </a:moveTo>
                  <a:cubicBezTo>
                    <a:pt x="12146" y="1364"/>
                    <a:pt x="19240" y="8056"/>
                    <a:pt x="21119" y="16819"/>
                  </a:cubicBezTo>
                  <a:lnTo>
                    <a:pt x="0" y="21348"/>
                  </a:lnTo>
                  <a:close/>
                </a:path>
              </a:pathLst>
            </a:custGeom>
            <a:noFill/>
            <a:ln w="28575">
              <a:solidFill>
                <a:srgbClr val="003399"/>
              </a:solidFill>
              <a:round/>
              <a:headEnd/>
              <a:tailEnd/>
            </a:ln>
          </p:spPr>
          <p:txBody>
            <a:bodyPr rot="10800000" wrap="none" anchor="ctr"/>
            <a:lstStyle/>
            <a:p>
              <a:pPr algn="ctr"/>
              <a:endParaRPr lang="en-US">
                <a:latin typeface="Arial"/>
                <a:cs typeface="Arial"/>
              </a:endParaRPr>
            </a:p>
            <a:p>
              <a:pPr algn="ctr"/>
              <a:endParaRPr lang="en-US">
                <a:latin typeface="Arial"/>
                <a:cs typeface="Arial"/>
              </a:endParaRPr>
            </a:p>
          </p:txBody>
        </p:sp>
      </p:grpSp>
      <p:grpSp>
        <p:nvGrpSpPr>
          <p:cNvPr id="6" name="Group 26"/>
          <p:cNvGrpSpPr>
            <a:grpSpLocks/>
          </p:cNvGrpSpPr>
          <p:nvPr/>
        </p:nvGrpSpPr>
        <p:grpSpPr bwMode="auto">
          <a:xfrm>
            <a:off x="5470525" y="3651250"/>
            <a:ext cx="331788" cy="363538"/>
            <a:chOff x="3410" y="2895"/>
            <a:chExt cx="209" cy="229"/>
          </a:xfrm>
        </p:grpSpPr>
        <p:sp>
          <p:nvSpPr>
            <p:cNvPr id="17430" name="Oval 27"/>
            <p:cNvSpPr>
              <a:spLocks noChangeArrowheads="1"/>
            </p:cNvSpPr>
            <p:nvPr/>
          </p:nvSpPr>
          <p:spPr bwMode="auto">
            <a:xfrm>
              <a:off x="3410" y="3068"/>
              <a:ext cx="56" cy="56"/>
            </a:xfrm>
            <a:prstGeom prst="ellipse">
              <a:avLst/>
            </a:prstGeom>
            <a:solidFill>
              <a:srgbClr val="000000"/>
            </a:solidFill>
            <a:ln w="9525">
              <a:noFill/>
              <a:round/>
              <a:headEnd/>
              <a:tailEnd/>
            </a:ln>
          </p:spPr>
          <p:txBody>
            <a:bodyPr wrap="none" anchor="ctr"/>
            <a:lstStyle/>
            <a:p>
              <a:endParaRPr lang="en-US">
                <a:latin typeface="Arial"/>
                <a:cs typeface="Arial"/>
              </a:endParaRPr>
            </a:p>
          </p:txBody>
        </p:sp>
        <p:sp>
          <p:nvSpPr>
            <p:cNvPr id="17431" name="Text Box 36"/>
            <p:cNvSpPr txBox="1">
              <a:spLocks noChangeArrowheads="1"/>
            </p:cNvSpPr>
            <p:nvPr/>
          </p:nvSpPr>
          <p:spPr bwMode="auto">
            <a:xfrm>
              <a:off x="3473" y="2895"/>
              <a:ext cx="146" cy="213"/>
            </a:xfrm>
            <a:prstGeom prst="rect">
              <a:avLst/>
            </a:prstGeom>
            <a:noFill/>
            <a:ln w="9525">
              <a:noFill/>
              <a:miter lim="800000"/>
              <a:headEnd/>
              <a:tailEnd/>
            </a:ln>
          </p:spPr>
          <p:txBody>
            <a:bodyPr lIns="0" tIns="0" rIns="0" bIns="0">
              <a:spAutoFit/>
            </a:bodyPr>
            <a:lstStyle/>
            <a:p>
              <a:pPr>
                <a:spcBef>
                  <a:spcPct val="50000"/>
                </a:spcBef>
              </a:pPr>
              <a:r>
                <a:rPr lang="en-US" sz="2200" b="1">
                  <a:latin typeface="Arial"/>
                  <a:cs typeface="Arial"/>
                </a:rPr>
                <a:t>D</a:t>
              </a:r>
              <a:endParaRPr lang="en-US" sz="2200" b="1" baseline="-25000">
                <a:latin typeface="Arial"/>
                <a:cs typeface="Arial"/>
              </a:endParaRPr>
            </a:p>
          </p:txBody>
        </p:sp>
      </p:grpSp>
      <p:grpSp>
        <p:nvGrpSpPr>
          <p:cNvPr id="7" name="Group 14"/>
          <p:cNvGrpSpPr>
            <a:grpSpLocks/>
          </p:cNvGrpSpPr>
          <p:nvPr/>
        </p:nvGrpSpPr>
        <p:grpSpPr bwMode="auto">
          <a:xfrm>
            <a:off x="6829425" y="3486150"/>
            <a:ext cx="331788" cy="363538"/>
            <a:chOff x="3410" y="2895"/>
            <a:chExt cx="209" cy="229"/>
          </a:xfrm>
        </p:grpSpPr>
        <p:sp>
          <p:nvSpPr>
            <p:cNvPr id="17428" name="Oval 15"/>
            <p:cNvSpPr>
              <a:spLocks noChangeArrowheads="1"/>
            </p:cNvSpPr>
            <p:nvPr/>
          </p:nvSpPr>
          <p:spPr bwMode="auto">
            <a:xfrm>
              <a:off x="3410" y="3068"/>
              <a:ext cx="56" cy="56"/>
            </a:xfrm>
            <a:prstGeom prst="ellipse">
              <a:avLst/>
            </a:prstGeom>
            <a:solidFill>
              <a:srgbClr val="000000"/>
            </a:solidFill>
            <a:ln w="9525">
              <a:noFill/>
              <a:round/>
              <a:headEnd/>
              <a:tailEnd/>
            </a:ln>
          </p:spPr>
          <p:txBody>
            <a:bodyPr wrap="none" anchor="ctr"/>
            <a:lstStyle/>
            <a:p>
              <a:endParaRPr lang="en-US">
                <a:latin typeface="Arial"/>
                <a:cs typeface="Arial"/>
              </a:endParaRPr>
            </a:p>
          </p:txBody>
        </p:sp>
        <p:sp>
          <p:nvSpPr>
            <p:cNvPr id="17429" name="Text Box 36"/>
            <p:cNvSpPr txBox="1">
              <a:spLocks noChangeArrowheads="1"/>
            </p:cNvSpPr>
            <p:nvPr/>
          </p:nvSpPr>
          <p:spPr bwMode="auto">
            <a:xfrm>
              <a:off x="3473" y="2895"/>
              <a:ext cx="146" cy="213"/>
            </a:xfrm>
            <a:prstGeom prst="rect">
              <a:avLst/>
            </a:prstGeom>
            <a:noFill/>
            <a:ln w="9525">
              <a:noFill/>
              <a:miter lim="800000"/>
              <a:headEnd/>
              <a:tailEnd/>
            </a:ln>
          </p:spPr>
          <p:txBody>
            <a:bodyPr lIns="0" tIns="0" rIns="0" bIns="0">
              <a:spAutoFit/>
            </a:bodyPr>
            <a:lstStyle/>
            <a:p>
              <a:pPr>
                <a:spcBef>
                  <a:spcPct val="50000"/>
                </a:spcBef>
              </a:pPr>
              <a:r>
                <a:rPr lang="en-US" sz="2200" b="1">
                  <a:latin typeface="Arial"/>
                  <a:cs typeface="Arial"/>
                </a:rPr>
                <a:t>C</a:t>
              </a:r>
              <a:endParaRPr lang="en-US" sz="2200" b="1" baseline="-25000">
                <a:latin typeface="Arial"/>
                <a:cs typeface="Arial"/>
              </a:endParaRPr>
            </a:p>
          </p:txBody>
        </p:sp>
      </p:grpSp>
      <p:grpSp>
        <p:nvGrpSpPr>
          <p:cNvPr id="8" name="Group 17"/>
          <p:cNvGrpSpPr>
            <a:grpSpLocks/>
          </p:cNvGrpSpPr>
          <p:nvPr/>
        </p:nvGrpSpPr>
        <p:grpSpPr bwMode="auto">
          <a:xfrm>
            <a:off x="6515100" y="4049713"/>
            <a:ext cx="398463" cy="360362"/>
            <a:chOff x="3484" y="2235"/>
            <a:chExt cx="251" cy="227"/>
          </a:xfrm>
        </p:grpSpPr>
        <p:sp>
          <p:nvSpPr>
            <p:cNvPr id="17426" name="Oval 18"/>
            <p:cNvSpPr>
              <a:spLocks noChangeArrowheads="1"/>
            </p:cNvSpPr>
            <p:nvPr/>
          </p:nvSpPr>
          <p:spPr bwMode="auto">
            <a:xfrm>
              <a:off x="3484" y="2406"/>
              <a:ext cx="56" cy="56"/>
            </a:xfrm>
            <a:prstGeom prst="ellipse">
              <a:avLst/>
            </a:prstGeom>
            <a:solidFill>
              <a:srgbClr val="000000"/>
            </a:solidFill>
            <a:ln w="9525">
              <a:noFill/>
              <a:round/>
              <a:headEnd/>
              <a:tailEnd/>
            </a:ln>
          </p:spPr>
          <p:txBody>
            <a:bodyPr wrap="none" anchor="ctr"/>
            <a:lstStyle/>
            <a:p>
              <a:endParaRPr lang="en-US">
                <a:latin typeface="Arial"/>
                <a:cs typeface="Arial"/>
              </a:endParaRPr>
            </a:p>
          </p:txBody>
        </p:sp>
        <p:sp>
          <p:nvSpPr>
            <p:cNvPr id="17427" name="Text Box 36"/>
            <p:cNvSpPr txBox="1">
              <a:spLocks noChangeArrowheads="1"/>
            </p:cNvSpPr>
            <p:nvPr/>
          </p:nvSpPr>
          <p:spPr bwMode="auto">
            <a:xfrm>
              <a:off x="3551" y="2235"/>
              <a:ext cx="184" cy="213"/>
            </a:xfrm>
            <a:prstGeom prst="rect">
              <a:avLst/>
            </a:prstGeom>
            <a:noFill/>
            <a:ln w="9525">
              <a:noFill/>
              <a:miter lim="800000"/>
              <a:headEnd/>
              <a:tailEnd/>
            </a:ln>
          </p:spPr>
          <p:txBody>
            <a:bodyPr lIns="0" tIns="0" rIns="0" bIns="0">
              <a:spAutoFit/>
            </a:bodyPr>
            <a:lstStyle/>
            <a:p>
              <a:pPr>
                <a:spcBef>
                  <a:spcPct val="50000"/>
                </a:spcBef>
              </a:pPr>
              <a:r>
                <a:rPr lang="en-US" sz="2200" b="1">
                  <a:latin typeface="Arial"/>
                  <a:cs typeface="Arial"/>
                </a:rPr>
                <a:t>A</a:t>
              </a:r>
              <a:endParaRPr lang="en-US" sz="2200" b="1" baseline="-25000">
                <a:latin typeface="Arial"/>
                <a:cs typeface="Arial"/>
              </a:endParaRPr>
            </a:p>
          </p:txBody>
        </p:sp>
      </p:grpSp>
      <p:sp>
        <p:nvSpPr>
          <p:cNvPr id="12" name="Footer Placeholder 11"/>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13" name="Slide Number Placeholder 12"/>
          <p:cNvSpPr>
            <a:spLocks noGrp="1"/>
          </p:cNvSpPr>
          <p:nvPr>
            <p:ph type="sldNum" sz="quarter" idx="13"/>
          </p:nvPr>
        </p:nvSpPr>
        <p:spPr/>
        <p:txBody>
          <a:bodyPr/>
          <a:lstStyle/>
          <a:p>
            <a:pPr>
              <a:defRPr/>
            </a:pPr>
            <a:fld id="{2F37425F-5E17-4209-B948-B5CE2119E408}" type="slidenum">
              <a:rPr lang="en-US" smtClean="0"/>
              <a:pPr>
                <a:defRPr/>
              </a:pPr>
              <a:t>13</a:t>
            </a:fld>
            <a:endParaRPr lang="en-US" dirty="0"/>
          </a:p>
        </p:txBody>
      </p:sp>
    </p:spTree>
    <p:extLst>
      <p:ext uri="{BB962C8B-B14F-4D97-AF65-F5344CB8AC3E}">
        <p14:creationId xmlns:p14="http://schemas.microsoft.com/office/powerpoint/2010/main" val="366092606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3796"/>
                                        </p:tgtEl>
                                        <p:attrNameLst>
                                          <p:attrName>style.visibility</p:attrName>
                                        </p:attrNameLst>
                                      </p:cBhvr>
                                      <p:to>
                                        <p:strVal val="visible"/>
                                      </p:to>
                                    </p:set>
                                    <p:animEffect transition="in" filter="fade">
                                      <p:cBhvr>
                                        <p:cTn id="7" dur="1000"/>
                                        <p:tgtEl>
                                          <p:spTgt spid="203796"/>
                                        </p:tgtEl>
                                      </p:cBhvr>
                                    </p:animEffect>
                                  </p:childTnLst>
                                </p:cTn>
                              </p:par>
                              <p:par>
                                <p:cTn id="8" presetID="18" presetClass="entr" presetSubtype="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Right)">
                                      <p:cBhvr>
                                        <p:cTn id="10" dur="500"/>
                                        <p:tgtEl>
                                          <p:spTgt spid="4"/>
                                        </p:tgtEl>
                                      </p:cBhvr>
                                    </p:animEffect>
                                  </p:childTnLst>
                                </p:cTn>
                              </p:par>
                              <p:par>
                                <p:cTn id="11" presetID="18" presetClass="entr" presetSubtype="6"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strips(downRight)">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wipe(left)">
                                      <p:cBhvr>
                                        <p:cTn id="22" dur="5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animEffect transition="in" filter="wipe(left)">
                                      <p:cBhvr>
                                        <p:cTn id="31" dur="500"/>
                                        <p:tgtEl>
                                          <p:spTgt spid="10">
                                            <p:txEl>
                                              <p:pRg st="1" end="1"/>
                                            </p:txEl>
                                          </p:spTgt>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10">
                                            <p:txEl>
                                              <p:pRg st="2" end="2"/>
                                            </p:txEl>
                                          </p:spTgt>
                                        </p:tgtEl>
                                        <p:attrNameLst>
                                          <p:attrName>style.visibility</p:attrName>
                                        </p:attrNameLst>
                                      </p:cBhvr>
                                      <p:to>
                                        <p:strVal val="visible"/>
                                      </p:to>
                                    </p:set>
                                    <p:animEffect transition="in" filter="wipe(left)">
                                      <p:cBhvr>
                                        <p:cTn id="35"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20379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209550" y="0"/>
            <a:ext cx="8770938" cy="1100138"/>
          </a:xfrm>
        </p:spPr>
        <p:txBody>
          <a:bodyPr/>
          <a:lstStyle/>
          <a:p>
            <a:pPr eaLnBrk="1" hangingPunct="1"/>
            <a:r>
              <a:rPr lang="en-US" sz="3200" dirty="0"/>
              <a:t>Four Properties of Indifference Curves</a:t>
            </a:r>
            <a:br>
              <a:rPr lang="en-US" sz="3200" dirty="0"/>
            </a:br>
            <a:r>
              <a:rPr lang="en-US" sz="2800" b="1" dirty="0">
                <a:solidFill>
                  <a:srgbClr val="C00000"/>
                </a:solidFill>
                <a:cs typeface="Arial"/>
              </a:rPr>
              <a:t>3. </a:t>
            </a:r>
            <a:r>
              <a:rPr lang="en-US" sz="3200" b="1" dirty="0">
                <a:solidFill>
                  <a:srgbClr val="C00000"/>
                </a:solidFill>
                <a:cs typeface="Arial"/>
              </a:rPr>
              <a:t>Indifference curves cannot cross.</a:t>
            </a:r>
            <a:endParaRPr lang="en-US" sz="3200" b="1" dirty="0">
              <a:solidFill>
                <a:srgbClr val="C00000"/>
              </a:solidFill>
            </a:endParaRPr>
          </a:p>
        </p:txBody>
      </p:sp>
      <p:sp>
        <p:nvSpPr>
          <p:cNvPr id="8" name="Text Placeholder 7"/>
          <p:cNvSpPr>
            <a:spLocks noGrp="1"/>
          </p:cNvSpPr>
          <p:nvPr>
            <p:ph type="body" sz="quarter" idx="12"/>
          </p:nvPr>
        </p:nvSpPr>
        <p:spPr>
          <a:xfrm>
            <a:off x="304800" y="1100138"/>
            <a:ext cx="4114800" cy="5395119"/>
          </a:xfrm>
        </p:spPr>
        <p:txBody>
          <a:bodyPr/>
          <a:lstStyle/>
          <a:p>
            <a:pPr>
              <a:lnSpc>
                <a:spcPct val="105000"/>
              </a:lnSpc>
              <a:spcBef>
                <a:spcPct val="20000"/>
              </a:spcBef>
            </a:pPr>
            <a:r>
              <a:rPr lang="en-US" sz="2800" dirty="0">
                <a:cs typeface="Arial"/>
              </a:rPr>
              <a:t>Suppose they did.</a:t>
            </a:r>
          </a:p>
          <a:p>
            <a:pPr>
              <a:lnSpc>
                <a:spcPct val="105000"/>
              </a:lnSpc>
              <a:spcBef>
                <a:spcPct val="20000"/>
              </a:spcBef>
            </a:pPr>
            <a:r>
              <a:rPr lang="en-US" sz="2800" dirty="0">
                <a:cs typeface="Arial"/>
              </a:rPr>
              <a:t>Hurley should prefer </a:t>
            </a:r>
            <a:br>
              <a:rPr lang="en-US" sz="2800" dirty="0">
                <a:cs typeface="Arial"/>
              </a:rPr>
            </a:br>
            <a:r>
              <a:rPr lang="en-US" sz="2800" b="1" dirty="0">
                <a:cs typeface="Arial"/>
              </a:rPr>
              <a:t>B</a:t>
            </a:r>
            <a:r>
              <a:rPr lang="en-US" sz="2800" dirty="0">
                <a:cs typeface="Arial"/>
              </a:rPr>
              <a:t> to </a:t>
            </a:r>
            <a:r>
              <a:rPr lang="en-US" sz="2800" b="1" dirty="0">
                <a:cs typeface="Arial"/>
              </a:rPr>
              <a:t>C</a:t>
            </a:r>
            <a:r>
              <a:rPr lang="en-US" sz="2800" dirty="0">
                <a:cs typeface="Arial"/>
              </a:rPr>
              <a:t>, since </a:t>
            </a:r>
            <a:r>
              <a:rPr lang="en-US" sz="2800" b="1" dirty="0">
                <a:cs typeface="Arial"/>
              </a:rPr>
              <a:t>B</a:t>
            </a:r>
            <a:r>
              <a:rPr lang="en-US" sz="2800" dirty="0">
                <a:cs typeface="Arial"/>
              </a:rPr>
              <a:t> has </a:t>
            </a:r>
            <a:br>
              <a:rPr lang="en-US" sz="2800" dirty="0">
                <a:cs typeface="Arial"/>
              </a:rPr>
            </a:br>
            <a:r>
              <a:rPr lang="en-US" sz="2800" dirty="0">
                <a:cs typeface="Arial"/>
              </a:rPr>
              <a:t>more of both goods.</a:t>
            </a:r>
          </a:p>
          <a:p>
            <a:pPr>
              <a:lnSpc>
                <a:spcPct val="105000"/>
              </a:lnSpc>
              <a:spcBef>
                <a:spcPct val="20000"/>
              </a:spcBef>
            </a:pPr>
            <a:r>
              <a:rPr lang="en-US" sz="2800" dirty="0">
                <a:cs typeface="Arial"/>
              </a:rPr>
              <a:t>Yet, Hurley is indifferent between </a:t>
            </a:r>
            <a:r>
              <a:rPr lang="en-US" sz="2800" b="1" dirty="0">
                <a:cs typeface="Arial"/>
              </a:rPr>
              <a:t>B</a:t>
            </a:r>
            <a:r>
              <a:rPr lang="en-US" sz="2800" dirty="0">
                <a:cs typeface="Arial"/>
              </a:rPr>
              <a:t> and </a:t>
            </a:r>
            <a:r>
              <a:rPr lang="en-US" sz="2800" b="1" dirty="0">
                <a:cs typeface="Arial"/>
              </a:rPr>
              <a:t>C</a:t>
            </a:r>
            <a:r>
              <a:rPr lang="en-US" sz="2800" dirty="0">
                <a:cs typeface="Arial"/>
              </a:rPr>
              <a:t>:</a:t>
            </a:r>
          </a:p>
          <a:p>
            <a:pPr marL="233363" lvl="1">
              <a:lnSpc>
                <a:spcPct val="105000"/>
              </a:lnSpc>
              <a:spcBef>
                <a:spcPct val="10000"/>
              </a:spcBef>
            </a:pPr>
            <a:r>
              <a:rPr lang="en-US" sz="2800" dirty="0">
                <a:cs typeface="Arial"/>
              </a:rPr>
              <a:t>He likes </a:t>
            </a:r>
            <a:r>
              <a:rPr lang="en-US" sz="2800" b="1" dirty="0">
                <a:cs typeface="Arial"/>
              </a:rPr>
              <a:t>C</a:t>
            </a:r>
            <a:r>
              <a:rPr lang="en-US" sz="2800" dirty="0">
                <a:cs typeface="Arial"/>
              </a:rPr>
              <a:t> as much as </a:t>
            </a:r>
            <a:r>
              <a:rPr lang="en-US" sz="2800" b="1" dirty="0">
                <a:cs typeface="Arial"/>
              </a:rPr>
              <a:t>A</a:t>
            </a:r>
            <a:r>
              <a:rPr lang="en-US" sz="2800" dirty="0">
                <a:cs typeface="Arial"/>
              </a:rPr>
              <a:t> (both are on </a:t>
            </a:r>
            <a:r>
              <a:rPr lang="en-US" sz="2800" b="1" i="1" dirty="0">
                <a:latin typeface="Tahoma"/>
                <a:cs typeface="Tahoma"/>
              </a:rPr>
              <a:t>I</a:t>
            </a:r>
            <a:r>
              <a:rPr lang="en-US" sz="2800" b="1" baseline="-25000" dirty="0">
                <a:latin typeface="Tahoma"/>
                <a:cs typeface="Tahoma"/>
              </a:rPr>
              <a:t>4</a:t>
            </a:r>
            <a:r>
              <a:rPr lang="en-US" sz="2800" dirty="0">
                <a:cs typeface="Arial"/>
              </a:rPr>
              <a:t>).</a:t>
            </a:r>
          </a:p>
          <a:p>
            <a:pPr marL="233363" lvl="1">
              <a:lnSpc>
                <a:spcPct val="105000"/>
              </a:lnSpc>
              <a:spcBef>
                <a:spcPct val="15000"/>
              </a:spcBef>
            </a:pPr>
            <a:r>
              <a:rPr lang="en-US" sz="2800" dirty="0">
                <a:cs typeface="Arial"/>
              </a:rPr>
              <a:t>He likes </a:t>
            </a:r>
            <a:r>
              <a:rPr lang="en-US" sz="2800" b="1" dirty="0">
                <a:cs typeface="Arial"/>
              </a:rPr>
              <a:t>A</a:t>
            </a:r>
            <a:r>
              <a:rPr lang="en-US" sz="2800" dirty="0">
                <a:cs typeface="Arial"/>
              </a:rPr>
              <a:t> as much as </a:t>
            </a:r>
            <a:r>
              <a:rPr lang="en-US" sz="2800" b="1" dirty="0">
                <a:cs typeface="Arial"/>
              </a:rPr>
              <a:t>B</a:t>
            </a:r>
            <a:r>
              <a:rPr lang="en-US" sz="2800" dirty="0">
                <a:cs typeface="Arial"/>
              </a:rPr>
              <a:t> (both are on </a:t>
            </a:r>
            <a:r>
              <a:rPr lang="en-US" sz="2800" b="1" i="1" dirty="0">
                <a:latin typeface="Tahoma"/>
                <a:cs typeface="Tahoma"/>
              </a:rPr>
              <a:t>I</a:t>
            </a:r>
            <a:r>
              <a:rPr lang="en-US" sz="2800" b="1" baseline="-25000" dirty="0">
                <a:latin typeface="Tahoma"/>
                <a:cs typeface="Tahoma"/>
              </a:rPr>
              <a:t>1</a:t>
            </a:r>
            <a:r>
              <a:rPr lang="en-US" sz="2800" dirty="0">
                <a:cs typeface="Arial"/>
              </a:rPr>
              <a:t>).</a:t>
            </a:r>
          </a:p>
        </p:txBody>
      </p:sp>
      <p:grpSp>
        <p:nvGrpSpPr>
          <p:cNvPr id="9" name="Group 8"/>
          <p:cNvGrpSpPr/>
          <p:nvPr/>
        </p:nvGrpSpPr>
        <p:grpSpPr>
          <a:xfrm>
            <a:off x="4324350" y="1244600"/>
            <a:ext cx="4040188" cy="4941888"/>
            <a:chOff x="4324350" y="1244600"/>
            <a:chExt cx="4040188" cy="4941888"/>
          </a:xfrm>
        </p:grpSpPr>
        <p:grpSp>
          <p:nvGrpSpPr>
            <p:cNvPr id="2" name="Group 3"/>
            <p:cNvGrpSpPr>
              <a:grpSpLocks/>
            </p:cNvGrpSpPr>
            <p:nvPr/>
          </p:nvGrpSpPr>
          <p:grpSpPr bwMode="auto">
            <a:xfrm>
              <a:off x="5049838" y="1895475"/>
              <a:ext cx="3270250" cy="3635375"/>
              <a:chOff x="2677" y="894"/>
              <a:chExt cx="2715" cy="2485"/>
            </a:xfrm>
          </p:grpSpPr>
          <p:sp>
            <p:nvSpPr>
              <p:cNvPr id="18457" name="Line 33"/>
              <p:cNvSpPr>
                <a:spLocks noChangeShapeType="1"/>
              </p:cNvSpPr>
              <p:nvPr/>
            </p:nvSpPr>
            <p:spPr bwMode="auto">
              <a:xfrm>
                <a:off x="2680" y="894"/>
                <a:ext cx="0" cy="2485"/>
              </a:xfrm>
              <a:prstGeom prst="line">
                <a:avLst/>
              </a:prstGeom>
              <a:noFill/>
              <a:ln w="12700">
                <a:solidFill>
                  <a:schemeClr val="tx1"/>
                </a:solidFill>
                <a:round/>
                <a:headEnd/>
                <a:tailEnd/>
              </a:ln>
            </p:spPr>
            <p:txBody>
              <a:bodyPr/>
              <a:lstStyle/>
              <a:p>
                <a:endParaRPr lang="en-US">
                  <a:latin typeface="Arial"/>
                  <a:cs typeface="Arial"/>
                </a:endParaRPr>
              </a:p>
            </p:txBody>
          </p:sp>
          <p:sp>
            <p:nvSpPr>
              <p:cNvPr id="18458" name="Line 34"/>
              <p:cNvSpPr>
                <a:spLocks noChangeShapeType="1"/>
              </p:cNvSpPr>
              <p:nvPr/>
            </p:nvSpPr>
            <p:spPr bwMode="auto">
              <a:xfrm>
                <a:off x="2677" y="3377"/>
                <a:ext cx="2715"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18438" name="Text Box 36"/>
            <p:cNvSpPr txBox="1">
              <a:spLocks noChangeArrowheads="1"/>
            </p:cNvSpPr>
            <p:nvPr/>
          </p:nvSpPr>
          <p:spPr bwMode="auto">
            <a:xfrm>
              <a:off x="7248525" y="5576888"/>
              <a:ext cx="1116013" cy="609600"/>
            </a:xfrm>
            <a:prstGeom prst="rect">
              <a:avLst/>
            </a:prstGeom>
            <a:noFill/>
            <a:ln w="9525">
              <a:noFill/>
              <a:miter lim="800000"/>
              <a:headEnd/>
              <a:tailEnd/>
            </a:ln>
          </p:spPr>
          <p:txBody>
            <a:bodyPr lIns="0" tIns="0" rIns="0" bIns="0">
              <a:spAutoFit/>
            </a:bodyPr>
            <a:lstStyle/>
            <a:p>
              <a:pPr algn="r">
                <a:spcBef>
                  <a:spcPct val="50000"/>
                </a:spcBef>
              </a:pPr>
              <a:r>
                <a:rPr lang="en-US" sz="2000">
                  <a:latin typeface="Arial"/>
                  <a:cs typeface="Arial"/>
                </a:rPr>
                <a:t>Quantity </a:t>
              </a:r>
              <a:br>
                <a:rPr lang="en-US" sz="2000">
                  <a:latin typeface="Arial"/>
                  <a:cs typeface="Arial"/>
                </a:rPr>
              </a:br>
              <a:r>
                <a:rPr lang="en-US" sz="2000">
                  <a:latin typeface="Arial"/>
                  <a:cs typeface="Arial"/>
                </a:rPr>
                <a:t>of Fish</a:t>
              </a:r>
              <a:endParaRPr lang="en-US" sz="2000" baseline="-25000">
                <a:latin typeface="Arial"/>
                <a:cs typeface="Arial"/>
              </a:endParaRPr>
            </a:p>
          </p:txBody>
        </p:sp>
        <p:sp>
          <p:nvSpPr>
            <p:cNvPr id="18439" name="Text Box 36"/>
            <p:cNvSpPr txBox="1">
              <a:spLocks noChangeArrowheads="1"/>
            </p:cNvSpPr>
            <p:nvPr/>
          </p:nvSpPr>
          <p:spPr bwMode="auto">
            <a:xfrm>
              <a:off x="4324350" y="1244600"/>
              <a:ext cx="1390650" cy="609600"/>
            </a:xfrm>
            <a:prstGeom prst="rect">
              <a:avLst/>
            </a:prstGeom>
            <a:noFill/>
            <a:ln w="9525">
              <a:noFill/>
              <a:miter lim="800000"/>
              <a:headEnd/>
              <a:tailEnd/>
            </a:ln>
          </p:spPr>
          <p:txBody>
            <a:bodyPr lIns="0" tIns="0" rIns="0" bIns="0">
              <a:spAutoFit/>
            </a:bodyPr>
            <a:lstStyle/>
            <a:p>
              <a:pPr algn="r">
                <a:spcBef>
                  <a:spcPct val="50000"/>
                </a:spcBef>
              </a:pPr>
              <a:r>
                <a:rPr lang="en-US" sz="2000" dirty="0">
                  <a:latin typeface="Arial"/>
                  <a:cs typeface="Arial"/>
                </a:rPr>
                <a:t>Quantity </a:t>
              </a:r>
              <a:br>
                <a:rPr lang="en-US" sz="2000" dirty="0">
                  <a:latin typeface="Arial"/>
                  <a:cs typeface="Arial"/>
                </a:rPr>
              </a:br>
              <a:r>
                <a:rPr lang="en-US" sz="2000" dirty="0">
                  <a:latin typeface="Arial"/>
                  <a:cs typeface="Arial"/>
                </a:rPr>
                <a:t>of Mangos</a:t>
              </a:r>
              <a:endParaRPr lang="en-US" sz="2000" baseline="-25000" dirty="0">
                <a:latin typeface="Arial"/>
                <a:cs typeface="Arial"/>
              </a:endParaRPr>
            </a:p>
          </p:txBody>
        </p:sp>
      </p:grpSp>
      <p:sp>
        <p:nvSpPr>
          <p:cNvPr id="18440" name="Arc 8"/>
          <p:cNvSpPr>
            <a:spLocks/>
          </p:cNvSpPr>
          <p:nvPr/>
        </p:nvSpPr>
        <p:spPr bwMode="auto">
          <a:xfrm flipH="1" flipV="1">
            <a:off x="5691188" y="2687638"/>
            <a:ext cx="1939925" cy="1965325"/>
          </a:xfrm>
          <a:custGeom>
            <a:avLst/>
            <a:gdLst>
              <a:gd name="T0" fmla="*/ 2147483647 w 21120"/>
              <a:gd name="T1" fmla="*/ 0 h 21348"/>
              <a:gd name="T2" fmla="*/ 2147483647 w 21120"/>
              <a:gd name="T3" fmla="*/ 2147483647 h 21348"/>
              <a:gd name="T4" fmla="*/ 0 w 21120"/>
              <a:gd name="T5" fmla="*/ 2147483647 h 21348"/>
              <a:gd name="T6" fmla="*/ 0 60000 65536"/>
              <a:gd name="T7" fmla="*/ 0 60000 65536"/>
              <a:gd name="T8" fmla="*/ 0 60000 65536"/>
              <a:gd name="T9" fmla="*/ 0 w 21120"/>
              <a:gd name="T10" fmla="*/ 0 h 21348"/>
              <a:gd name="T11" fmla="*/ 21120 w 21120"/>
              <a:gd name="T12" fmla="*/ 21348 h 21348"/>
            </a:gdLst>
            <a:ahLst/>
            <a:cxnLst>
              <a:cxn ang="T6">
                <a:pos x="T0" y="T1"/>
              </a:cxn>
              <a:cxn ang="T7">
                <a:pos x="T2" y="T3"/>
              </a:cxn>
              <a:cxn ang="T8">
                <a:pos x="T4" y="T5"/>
              </a:cxn>
            </a:cxnLst>
            <a:rect l="T9" t="T10" r="T11" b="T12"/>
            <a:pathLst>
              <a:path w="21120" h="21348" fill="none" extrusionOk="0">
                <a:moveTo>
                  <a:pt x="3289" y="0"/>
                </a:moveTo>
                <a:cubicBezTo>
                  <a:pt x="12146" y="1364"/>
                  <a:pt x="19240" y="8056"/>
                  <a:pt x="21119" y="16819"/>
                </a:cubicBezTo>
              </a:path>
              <a:path w="21120" h="21348" stroke="0" extrusionOk="0">
                <a:moveTo>
                  <a:pt x="3289" y="0"/>
                </a:moveTo>
                <a:cubicBezTo>
                  <a:pt x="12146" y="1364"/>
                  <a:pt x="19240" y="8056"/>
                  <a:pt x="21119" y="16819"/>
                </a:cubicBezTo>
                <a:lnTo>
                  <a:pt x="0" y="21348"/>
                </a:lnTo>
                <a:close/>
              </a:path>
            </a:pathLst>
          </a:custGeom>
          <a:noFill/>
          <a:ln w="28575">
            <a:solidFill>
              <a:srgbClr val="003399"/>
            </a:solidFill>
            <a:round/>
            <a:headEnd/>
            <a:tailEnd/>
          </a:ln>
        </p:spPr>
        <p:txBody>
          <a:bodyPr rot="10800000" wrap="none" anchor="ctr"/>
          <a:lstStyle/>
          <a:p>
            <a:pPr algn="ctr"/>
            <a:endParaRPr lang="en-US">
              <a:latin typeface="Arial"/>
              <a:cs typeface="Arial"/>
            </a:endParaRPr>
          </a:p>
          <a:p>
            <a:pPr algn="ctr"/>
            <a:endParaRPr lang="en-US">
              <a:latin typeface="Arial"/>
              <a:cs typeface="Arial"/>
            </a:endParaRPr>
          </a:p>
        </p:txBody>
      </p:sp>
      <p:sp>
        <p:nvSpPr>
          <p:cNvPr id="18442" name="Text Box 13"/>
          <p:cNvSpPr txBox="1">
            <a:spLocks noChangeArrowheads="1"/>
          </p:cNvSpPr>
          <p:nvPr/>
        </p:nvSpPr>
        <p:spPr bwMode="auto">
          <a:xfrm>
            <a:off x="5656263" y="1100138"/>
            <a:ext cx="2828925" cy="860425"/>
          </a:xfrm>
          <a:prstGeom prst="rect">
            <a:avLst/>
          </a:prstGeom>
          <a:noFill/>
          <a:ln w="9525">
            <a:noFill/>
            <a:miter lim="800000"/>
            <a:headEnd/>
            <a:tailEnd/>
          </a:ln>
        </p:spPr>
        <p:txBody>
          <a:bodyPr>
            <a:spAutoFit/>
          </a:bodyPr>
          <a:lstStyle/>
          <a:p>
            <a:pPr algn="ctr">
              <a:lnSpc>
                <a:spcPct val="105000"/>
              </a:lnSpc>
            </a:pPr>
            <a:r>
              <a:rPr lang="en-US" sz="2400" dirty="0">
                <a:latin typeface="Arial"/>
                <a:cs typeface="Arial"/>
              </a:rPr>
              <a:t>Hurley’s indifference curves</a:t>
            </a:r>
          </a:p>
        </p:txBody>
      </p:sp>
      <p:sp>
        <p:nvSpPr>
          <p:cNvPr id="18443" name="Text Box 36"/>
          <p:cNvSpPr txBox="1">
            <a:spLocks noChangeArrowheads="1"/>
          </p:cNvSpPr>
          <p:nvPr/>
        </p:nvSpPr>
        <p:spPr bwMode="auto">
          <a:xfrm>
            <a:off x="7316788" y="4489450"/>
            <a:ext cx="333375" cy="427038"/>
          </a:xfrm>
          <a:prstGeom prst="rect">
            <a:avLst/>
          </a:prstGeom>
          <a:noFill/>
          <a:ln w="9525">
            <a:noFill/>
            <a:miter lim="800000"/>
            <a:headEnd/>
            <a:tailEnd/>
          </a:ln>
        </p:spPr>
        <p:txBody>
          <a:bodyPr lIns="0" tIns="0" rIns="0" bIns="91440">
            <a:spAutoFit/>
          </a:bodyPr>
          <a:lstStyle/>
          <a:p>
            <a:pPr>
              <a:spcBef>
                <a:spcPct val="50000"/>
              </a:spcBef>
            </a:pPr>
            <a:r>
              <a:rPr lang="en-US" sz="2200" b="1" i="1" dirty="0">
                <a:latin typeface="Tahoma"/>
                <a:cs typeface="Tahoma"/>
              </a:rPr>
              <a:t>I</a:t>
            </a:r>
            <a:r>
              <a:rPr lang="en-US" sz="2200" b="1" baseline="-25000" dirty="0">
                <a:latin typeface="Tahoma"/>
                <a:cs typeface="Tahoma"/>
              </a:rPr>
              <a:t>1</a:t>
            </a:r>
          </a:p>
        </p:txBody>
      </p:sp>
      <p:grpSp>
        <p:nvGrpSpPr>
          <p:cNvPr id="3" name="Group 16"/>
          <p:cNvGrpSpPr>
            <a:grpSpLocks/>
          </p:cNvGrpSpPr>
          <p:nvPr/>
        </p:nvGrpSpPr>
        <p:grpSpPr bwMode="auto">
          <a:xfrm>
            <a:off x="5818188" y="3265488"/>
            <a:ext cx="404812" cy="360362"/>
            <a:chOff x="3094" y="2172"/>
            <a:chExt cx="255" cy="227"/>
          </a:xfrm>
        </p:grpSpPr>
        <p:sp>
          <p:nvSpPr>
            <p:cNvPr id="18455" name="Oval 17"/>
            <p:cNvSpPr>
              <a:spLocks noChangeArrowheads="1"/>
            </p:cNvSpPr>
            <p:nvPr/>
          </p:nvSpPr>
          <p:spPr bwMode="auto">
            <a:xfrm>
              <a:off x="3094" y="2343"/>
              <a:ext cx="56" cy="56"/>
            </a:xfrm>
            <a:prstGeom prst="ellipse">
              <a:avLst/>
            </a:prstGeom>
            <a:solidFill>
              <a:srgbClr val="000000"/>
            </a:solidFill>
            <a:ln w="9525">
              <a:noFill/>
              <a:round/>
              <a:headEnd/>
              <a:tailEnd/>
            </a:ln>
          </p:spPr>
          <p:txBody>
            <a:bodyPr wrap="none" anchor="ctr"/>
            <a:lstStyle/>
            <a:p>
              <a:endParaRPr lang="en-US">
                <a:latin typeface="Arial"/>
                <a:cs typeface="Arial"/>
              </a:endParaRPr>
            </a:p>
          </p:txBody>
        </p:sp>
        <p:sp>
          <p:nvSpPr>
            <p:cNvPr id="18456" name="Text Box 36"/>
            <p:cNvSpPr txBox="1">
              <a:spLocks noChangeArrowheads="1"/>
            </p:cNvSpPr>
            <p:nvPr/>
          </p:nvSpPr>
          <p:spPr bwMode="auto">
            <a:xfrm>
              <a:off x="3165" y="2172"/>
              <a:ext cx="184" cy="213"/>
            </a:xfrm>
            <a:prstGeom prst="rect">
              <a:avLst/>
            </a:prstGeom>
            <a:noFill/>
            <a:ln w="9525">
              <a:noFill/>
              <a:miter lim="800000"/>
              <a:headEnd/>
              <a:tailEnd/>
            </a:ln>
          </p:spPr>
          <p:txBody>
            <a:bodyPr lIns="0" tIns="0" rIns="0" bIns="0">
              <a:spAutoFit/>
            </a:bodyPr>
            <a:lstStyle/>
            <a:p>
              <a:pPr>
                <a:spcBef>
                  <a:spcPct val="50000"/>
                </a:spcBef>
              </a:pPr>
              <a:r>
                <a:rPr lang="en-US" sz="2200" b="1">
                  <a:latin typeface="Arial"/>
                  <a:cs typeface="Arial"/>
                </a:rPr>
                <a:t>B</a:t>
              </a:r>
              <a:endParaRPr lang="en-US" sz="2200" b="1" baseline="-25000">
                <a:latin typeface="Arial"/>
                <a:cs typeface="Arial"/>
              </a:endParaRPr>
            </a:p>
          </p:txBody>
        </p:sp>
      </p:grpSp>
      <p:grpSp>
        <p:nvGrpSpPr>
          <p:cNvPr id="4" name="Group 29"/>
          <p:cNvGrpSpPr>
            <a:grpSpLocks/>
          </p:cNvGrpSpPr>
          <p:nvPr/>
        </p:nvGrpSpPr>
        <p:grpSpPr bwMode="auto">
          <a:xfrm>
            <a:off x="5324475" y="3343275"/>
            <a:ext cx="2963863" cy="1489075"/>
            <a:chOff x="3354" y="2106"/>
            <a:chExt cx="1867" cy="938"/>
          </a:xfrm>
        </p:grpSpPr>
        <p:sp>
          <p:nvSpPr>
            <p:cNvPr id="18450" name="Text Box 36"/>
            <p:cNvSpPr txBox="1">
              <a:spLocks noChangeArrowheads="1"/>
            </p:cNvSpPr>
            <p:nvPr/>
          </p:nvSpPr>
          <p:spPr bwMode="auto">
            <a:xfrm>
              <a:off x="3428" y="2465"/>
              <a:ext cx="146" cy="213"/>
            </a:xfrm>
            <a:prstGeom prst="rect">
              <a:avLst/>
            </a:prstGeom>
            <a:noFill/>
            <a:ln w="9525">
              <a:noFill/>
              <a:miter lim="800000"/>
              <a:headEnd/>
              <a:tailEnd/>
            </a:ln>
          </p:spPr>
          <p:txBody>
            <a:bodyPr lIns="0" tIns="0" rIns="0" bIns="0">
              <a:spAutoFit/>
            </a:bodyPr>
            <a:lstStyle/>
            <a:p>
              <a:pPr>
                <a:spcBef>
                  <a:spcPct val="50000"/>
                </a:spcBef>
              </a:pPr>
              <a:r>
                <a:rPr lang="en-US" sz="2200" b="1">
                  <a:latin typeface="Arial"/>
                  <a:cs typeface="Arial"/>
                </a:rPr>
                <a:t>C</a:t>
              </a:r>
              <a:endParaRPr lang="en-US" sz="2200" b="1" baseline="-25000">
                <a:latin typeface="Arial"/>
                <a:cs typeface="Arial"/>
              </a:endParaRPr>
            </a:p>
          </p:txBody>
        </p:sp>
        <p:grpSp>
          <p:nvGrpSpPr>
            <p:cNvPr id="5" name="Group 27"/>
            <p:cNvGrpSpPr>
              <a:grpSpLocks/>
            </p:cNvGrpSpPr>
            <p:nvPr/>
          </p:nvGrpSpPr>
          <p:grpSpPr bwMode="auto">
            <a:xfrm>
              <a:off x="3354" y="2106"/>
              <a:ext cx="1867" cy="938"/>
              <a:chOff x="3354" y="2106"/>
              <a:chExt cx="1867" cy="938"/>
            </a:xfrm>
          </p:grpSpPr>
          <p:sp>
            <p:nvSpPr>
              <p:cNvPr id="18453" name="Text Box 36"/>
              <p:cNvSpPr txBox="1">
                <a:spLocks noChangeArrowheads="1"/>
              </p:cNvSpPr>
              <p:nvPr/>
            </p:nvSpPr>
            <p:spPr bwMode="auto">
              <a:xfrm>
                <a:off x="4919" y="2775"/>
                <a:ext cx="214" cy="269"/>
              </a:xfrm>
              <a:prstGeom prst="rect">
                <a:avLst/>
              </a:prstGeom>
              <a:noFill/>
              <a:ln w="9525">
                <a:noFill/>
                <a:miter lim="800000"/>
                <a:headEnd/>
                <a:tailEnd/>
              </a:ln>
            </p:spPr>
            <p:txBody>
              <a:bodyPr lIns="0" tIns="0" rIns="0" bIns="91440">
                <a:spAutoFit/>
              </a:bodyPr>
              <a:lstStyle/>
              <a:p>
                <a:pPr>
                  <a:spcBef>
                    <a:spcPct val="50000"/>
                  </a:spcBef>
                </a:pPr>
                <a:r>
                  <a:rPr lang="en-US" sz="2200" b="1" i="1" dirty="0">
                    <a:latin typeface="Tahoma"/>
                    <a:cs typeface="Tahoma"/>
                  </a:rPr>
                  <a:t>I</a:t>
                </a:r>
                <a:r>
                  <a:rPr lang="en-US" sz="2200" b="1" baseline="-25000" dirty="0">
                    <a:latin typeface="Tahoma"/>
                    <a:cs typeface="Tahoma"/>
                  </a:rPr>
                  <a:t>4</a:t>
                </a:r>
              </a:p>
            </p:txBody>
          </p:sp>
          <p:sp>
            <p:nvSpPr>
              <p:cNvPr id="18454" name="Arc 23"/>
              <p:cNvSpPr>
                <a:spLocks/>
              </p:cNvSpPr>
              <p:nvPr/>
            </p:nvSpPr>
            <p:spPr bwMode="auto">
              <a:xfrm flipH="1" flipV="1">
                <a:off x="3354" y="2106"/>
                <a:ext cx="1867" cy="784"/>
              </a:xfrm>
              <a:custGeom>
                <a:avLst/>
                <a:gdLst>
                  <a:gd name="T0" fmla="*/ 2 w 21506"/>
                  <a:gd name="T1" fmla="*/ 0 h 21348"/>
                  <a:gd name="T2" fmla="*/ 14 w 21506"/>
                  <a:gd name="T3" fmla="*/ 1 h 21348"/>
                  <a:gd name="T4" fmla="*/ 0 w 21506"/>
                  <a:gd name="T5" fmla="*/ 1 h 21348"/>
                  <a:gd name="T6" fmla="*/ 0 60000 65536"/>
                  <a:gd name="T7" fmla="*/ 0 60000 65536"/>
                  <a:gd name="T8" fmla="*/ 0 60000 65536"/>
                  <a:gd name="T9" fmla="*/ 0 w 21506"/>
                  <a:gd name="T10" fmla="*/ 0 h 21348"/>
                  <a:gd name="T11" fmla="*/ 21506 w 21506"/>
                  <a:gd name="T12" fmla="*/ 21348 h 21348"/>
                </a:gdLst>
                <a:ahLst/>
                <a:cxnLst>
                  <a:cxn ang="T6">
                    <a:pos x="T0" y="T1"/>
                  </a:cxn>
                  <a:cxn ang="T7">
                    <a:pos x="T2" y="T3"/>
                  </a:cxn>
                  <a:cxn ang="T8">
                    <a:pos x="T4" y="T5"/>
                  </a:cxn>
                </a:cxnLst>
                <a:rect l="T9" t="T10" r="T11" b="T12"/>
                <a:pathLst>
                  <a:path w="21506" h="21348" fill="none" extrusionOk="0">
                    <a:moveTo>
                      <a:pt x="3289" y="0"/>
                    </a:moveTo>
                    <a:cubicBezTo>
                      <a:pt x="13077" y="1508"/>
                      <a:pt x="20585" y="9479"/>
                      <a:pt x="21506" y="19338"/>
                    </a:cubicBezTo>
                  </a:path>
                  <a:path w="21506" h="21348" stroke="0" extrusionOk="0">
                    <a:moveTo>
                      <a:pt x="3289" y="0"/>
                    </a:moveTo>
                    <a:cubicBezTo>
                      <a:pt x="13077" y="1508"/>
                      <a:pt x="20585" y="9479"/>
                      <a:pt x="21506" y="19338"/>
                    </a:cubicBezTo>
                    <a:lnTo>
                      <a:pt x="0" y="21348"/>
                    </a:lnTo>
                    <a:close/>
                  </a:path>
                </a:pathLst>
              </a:custGeom>
              <a:noFill/>
              <a:ln w="28575">
                <a:solidFill>
                  <a:srgbClr val="FF6600"/>
                </a:solidFill>
                <a:round/>
                <a:headEnd/>
                <a:tailEnd/>
              </a:ln>
            </p:spPr>
            <p:txBody>
              <a:bodyPr rot="10800000" wrap="none" anchor="ctr"/>
              <a:lstStyle/>
              <a:p>
                <a:pPr algn="ctr"/>
                <a:endParaRPr lang="en-US">
                  <a:latin typeface="Arial"/>
                  <a:cs typeface="Arial"/>
                </a:endParaRPr>
              </a:p>
              <a:p>
                <a:pPr algn="ctr"/>
                <a:endParaRPr lang="en-US">
                  <a:latin typeface="Arial"/>
                  <a:cs typeface="Arial"/>
                </a:endParaRPr>
              </a:p>
            </p:txBody>
          </p:sp>
        </p:grpSp>
        <p:sp>
          <p:nvSpPr>
            <p:cNvPr id="18452" name="Oval 25"/>
            <p:cNvSpPr>
              <a:spLocks noChangeArrowheads="1"/>
            </p:cNvSpPr>
            <p:nvPr/>
          </p:nvSpPr>
          <p:spPr bwMode="auto">
            <a:xfrm>
              <a:off x="3513" y="2436"/>
              <a:ext cx="56" cy="56"/>
            </a:xfrm>
            <a:prstGeom prst="ellipse">
              <a:avLst/>
            </a:prstGeom>
            <a:solidFill>
              <a:srgbClr val="000000"/>
            </a:solidFill>
            <a:ln w="9525">
              <a:noFill/>
              <a:round/>
              <a:headEnd/>
              <a:tailEnd/>
            </a:ln>
          </p:spPr>
          <p:txBody>
            <a:bodyPr wrap="none" anchor="ctr"/>
            <a:lstStyle/>
            <a:p>
              <a:endParaRPr lang="en-US">
                <a:latin typeface="Arial"/>
                <a:cs typeface="Arial"/>
              </a:endParaRPr>
            </a:p>
          </p:txBody>
        </p:sp>
      </p:grpSp>
      <p:grpSp>
        <p:nvGrpSpPr>
          <p:cNvPr id="6" name="Group 10"/>
          <p:cNvGrpSpPr>
            <a:grpSpLocks/>
          </p:cNvGrpSpPr>
          <p:nvPr/>
        </p:nvGrpSpPr>
        <p:grpSpPr bwMode="auto">
          <a:xfrm>
            <a:off x="6515100" y="4049713"/>
            <a:ext cx="398463" cy="360362"/>
            <a:chOff x="3484" y="2235"/>
            <a:chExt cx="251" cy="227"/>
          </a:xfrm>
        </p:grpSpPr>
        <p:sp>
          <p:nvSpPr>
            <p:cNvPr id="18448" name="Oval 11"/>
            <p:cNvSpPr>
              <a:spLocks noChangeArrowheads="1"/>
            </p:cNvSpPr>
            <p:nvPr/>
          </p:nvSpPr>
          <p:spPr bwMode="auto">
            <a:xfrm>
              <a:off x="3484" y="2406"/>
              <a:ext cx="56" cy="56"/>
            </a:xfrm>
            <a:prstGeom prst="ellipse">
              <a:avLst/>
            </a:prstGeom>
            <a:solidFill>
              <a:srgbClr val="000000"/>
            </a:solidFill>
            <a:ln w="9525">
              <a:noFill/>
              <a:round/>
              <a:headEnd/>
              <a:tailEnd/>
            </a:ln>
          </p:spPr>
          <p:txBody>
            <a:bodyPr wrap="none" anchor="ctr"/>
            <a:lstStyle/>
            <a:p>
              <a:endParaRPr lang="en-US">
                <a:latin typeface="Arial"/>
                <a:cs typeface="Arial"/>
              </a:endParaRPr>
            </a:p>
          </p:txBody>
        </p:sp>
        <p:sp>
          <p:nvSpPr>
            <p:cNvPr id="18449" name="Text Box 36"/>
            <p:cNvSpPr txBox="1">
              <a:spLocks noChangeArrowheads="1"/>
            </p:cNvSpPr>
            <p:nvPr/>
          </p:nvSpPr>
          <p:spPr bwMode="auto">
            <a:xfrm>
              <a:off x="3551" y="2235"/>
              <a:ext cx="184" cy="213"/>
            </a:xfrm>
            <a:prstGeom prst="rect">
              <a:avLst/>
            </a:prstGeom>
            <a:noFill/>
            <a:ln w="9525">
              <a:noFill/>
              <a:miter lim="800000"/>
              <a:headEnd/>
              <a:tailEnd/>
            </a:ln>
          </p:spPr>
          <p:txBody>
            <a:bodyPr lIns="0" tIns="0" rIns="0" bIns="0">
              <a:spAutoFit/>
            </a:bodyPr>
            <a:lstStyle/>
            <a:p>
              <a:pPr>
                <a:spcBef>
                  <a:spcPct val="50000"/>
                </a:spcBef>
              </a:pPr>
              <a:r>
                <a:rPr lang="en-US" sz="2200" b="1">
                  <a:latin typeface="Arial"/>
                  <a:cs typeface="Arial"/>
                </a:rPr>
                <a:t>A</a:t>
              </a:r>
              <a:endParaRPr lang="en-US" sz="2200" b="1" baseline="-25000">
                <a:latin typeface="Arial"/>
                <a:cs typeface="Arial"/>
              </a:endParaRPr>
            </a:p>
          </p:txBody>
        </p:sp>
      </p:grpSp>
      <p:sp>
        <p:nvSpPr>
          <p:cNvPr id="10" name="Footer Placeholder 9"/>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11" name="Slide Number Placeholder 10"/>
          <p:cNvSpPr>
            <a:spLocks noGrp="1"/>
          </p:cNvSpPr>
          <p:nvPr>
            <p:ph type="sldNum" sz="quarter" idx="13"/>
          </p:nvPr>
        </p:nvSpPr>
        <p:spPr/>
        <p:txBody>
          <a:bodyPr/>
          <a:lstStyle/>
          <a:p>
            <a:pPr>
              <a:defRPr/>
            </a:pPr>
            <a:fld id="{2F37425F-5E17-4209-B948-B5CE2119E408}" type="slidenum">
              <a:rPr lang="en-US" smtClean="0"/>
              <a:pPr>
                <a:defRPr/>
              </a:pPr>
              <a:t>14</a:t>
            </a:fld>
            <a:endParaRPr lang="en-US" dirty="0"/>
          </a:p>
        </p:txBody>
      </p:sp>
    </p:spTree>
    <p:extLst>
      <p:ext uri="{BB962C8B-B14F-4D97-AF65-F5344CB8AC3E}">
        <p14:creationId xmlns:p14="http://schemas.microsoft.com/office/powerpoint/2010/main" val="364374923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wipe(left)">
                                      <p:cBhvr>
                                        <p:cTn id="15" dur="500"/>
                                        <p:tgtEl>
                                          <p:spTgt spid="8">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wipe(left)">
                                      <p:cBhvr>
                                        <p:cTn id="19" dur="500"/>
                                        <p:tgtEl>
                                          <p:spTgt spid="8">
                                            <p:txEl>
                                              <p:pRg st="2" end="2"/>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wipe(left)">
                                      <p:cBhvr>
                                        <p:cTn id="23" dur="500"/>
                                        <p:tgtEl>
                                          <p:spTgt spid="8">
                                            <p:txEl>
                                              <p:pRg st="3" end="3"/>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left)">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209550" y="0"/>
            <a:ext cx="8770938" cy="1066800"/>
          </a:xfrm>
        </p:spPr>
        <p:txBody>
          <a:bodyPr/>
          <a:lstStyle/>
          <a:p>
            <a:pPr eaLnBrk="1" hangingPunct="1"/>
            <a:r>
              <a:rPr lang="en-US" sz="3200" dirty="0"/>
              <a:t>Four Properties of Indifference Curves</a:t>
            </a:r>
            <a:br>
              <a:rPr lang="en-US" sz="3200" dirty="0"/>
            </a:br>
            <a:r>
              <a:rPr lang="en-US" sz="2800" b="1" dirty="0">
                <a:solidFill>
                  <a:srgbClr val="C00000"/>
                </a:solidFill>
                <a:cs typeface="Arial"/>
              </a:rPr>
              <a:t>4. </a:t>
            </a:r>
            <a:r>
              <a:rPr lang="en-US" sz="3200" b="1" dirty="0">
                <a:solidFill>
                  <a:srgbClr val="C00000"/>
                </a:solidFill>
                <a:cs typeface="Arial"/>
              </a:rPr>
              <a:t>Indifference curves are bowed inward. </a:t>
            </a:r>
            <a:endParaRPr lang="en-US" sz="3200" b="1" dirty="0">
              <a:solidFill>
                <a:srgbClr val="C00000"/>
              </a:solidFill>
            </a:endParaRPr>
          </a:p>
        </p:txBody>
      </p:sp>
      <p:sp>
        <p:nvSpPr>
          <p:cNvPr id="9" name="Text Placeholder 8"/>
          <p:cNvSpPr>
            <a:spLocks noGrp="1"/>
          </p:cNvSpPr>
          <p:nvPr>
            <p:ph type="body" sz="quarter" idx="12"/>
          </p:nvPr>
        </p:nvSpPr>
        <p:spPr>
          <a:xfrm>
            <a:off x="484188" y="1669831"/>
            <a:ext cx="3554412" cy="3858093"/>
          </a:xfrm>
        </p:spPr>
        <p:txBody>
          <a:bodyPr/>
          <a:lstStyle/>
          <a:p>
            <a:r>
              <a:rPr lang="en-US" sz="2800" dirty="0">
                <a:cs typeface="Arial"/>
              </a:rPr>
              <a:t>Hurley is willing to give up more mangos for a fish if he has few fish (</a:t>
            </a:r>
            <a:r>
              <a:rPr lang="en-US" sz="2800" b="1" dirty="0">
                <a:cs typeface="Arial"/>
              </a:rPr>
              <a:t>A</a:t>
            </a:r>
            <a:r>
              <a:rPr lang="en-US" sz="2800" dirty="0">
                <a:cs typeface="Arial"/>
              </a:rPr>
              <a:t>) than if he has many (</a:t>
            </a:r>
            <a:r>
              <a:rPr lang="en-US" sz="2800" b="1" dirty="0">
                <a:cs typeface="Arial"/>
              </a:rPr>
              <a:t>B</a:t>
            </a:r>
            <a:r>
              <a:rPr lang="en-US" sz="2800" dirty="0">
                <a:cs typeface="Arial"/>
              </a:rPr>
              <a:t>).  </a:t>
            </a:r>
          </a:p>
          <a:p>
            <a:endParaRPr lang="en-US" sz="2800" dirty="0"/>
          </a:p>
        </p:txBody>
      </p:sp>
      <p:grpSp>
        <p:nvGrpSpPr>
          <p:cNvPr id="2" name="Group 51"/>
          <p:cNvGrpSpPr>
            <a:grpSpLocks/>
          </p:cNvGrpSpPr>
          <p:nvPr/>
        </p:nvGrpSpPr>
        <p:grpSpPr bwMode="auto">
          <a:xfrm>
            <a:off x="3849688" y="1244600"/>
            <a:ext cx="4514850" cy="4941888"/>
            <a:chOff x="2425" y="784"/>
            <a:chExt cx="2844" cy="3113"/>
          </a:xfrm>
        </p:grpSpPr>
        <p:grpSp>
          <p:nvGrpSpPr>
            <p:cNvPr id="3" name="Group 3"/>
            <p:cNvGrpSpPr>
              <a:grpSpLocks/>
            </p:cNvGrpSpPr>
            <p:nvPr/>
          </p:nvGrpSpPr>
          <p:grpSpPr bwMode="auto">
            <a:xfrm>
              <a:off x="3181" y="1194"/>
              <a:ext cx="2060" cy="2290"/>
              <a:chOff x="2677" y="894"/>
              <a:chExt cx="2715" cy="2485"/>
            </a:xfrm>
          </p:grpSpPr>
          <p:sp>
            <p:nvSpPr>
              <p:cNvPr id="19485" name="Line 33"/>
              <p:cNvSpPr>
                <a:spLocks noChangeShapeType="1"/>
              </p:cNvSpPr>
              <p:nvPr/>
            </p:nvSpPr>
            <p:spPr bwMode="auto">
              <a:xfrm>
                <a:off x="2680" y="894"/>
                <a:ext cx="0" cy="2485"/>
              </a:xfrm>
              <a:prstGeom prst="line">
                <a:avLst/>
              </a:prstGeom>
              <a:noFill/>
              <a:ln w="12700">
                <a:solidFill>
                  <a:schemeClr val="tx1"/>
                </a:solidFill>
                <a:round/>
                <a:headEnd/>
                <a:tailEnd/>
              </a:ln>
            </p:spPr>
            <p:txBody>
              <a:bodyPr/>
              <a:lstStyle/>
              <a:p>
                <a:endParaRPr lang="en-US">
                  <a:latin typeface="Arial"/>
                  <a:cs typeface="Arial"/>
                </a:endParaRPr>
              </a:p>
            </p:txBody>
          </p:sp>
          <p:sp>
            <p:nvSpPr>
              <p:cNvPr id="19486" name="Line 34"/>
              <p:cNvSpPr>
                <a:spLocks noChangeShapeType="1"/>
              </p:cNvSpPr>
              <p:nvPr/>
            </p:nvSpPr>
            <p:spPr bwMode="auto">
              <a:xfrm>
                <a:off x="2677" y="3377"/>
                <a:ext cx="2715"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19483" name="Text Box 36"/>
            <p:cNvSpPr txBox="1">
              <a:spLocks noChangeArrowheads="1"/>
            </p:cNvSpPr>
            <p:nvPr/>
          </p:nvSpPr>
          <p:spPr bwMode="auto">
            <a:xfrm>
              <a:off x="4566" y="3513"/>
              <a:ext cx="703" cy="384"/>
            </a:xfrm>
            <a:prstGeom prst="rect">
              <a:avLst/>
            </a:prstGeom>
            <a:noFill/>
            <a:ln w="9525">
              <a:noFill/>
              <a:miter lim="800000"/>
              <a:headEnd/>
              <a:tailEnd/>
            </a:ln>
          </p:spPr>
          <p:txBody>
            <a:bodyPr lIns="0" tIns="0" rIns="0" bIns="0">
              <a:spAutoFit/>
            </a:bodyPr>
            <a:lstStyle/>
            <a:p>
              <a:pPr algn="r">
                <a:spcBef>
                  <a:spcPct val="50000"/>
                </a:spcBef>
              </a:pPr>
              <a:r>
                <a:rPr lang="en-US" sz="2000">
                  <a:latin typeface="Arial"/>
                  <a:cs typeface="Arial"/>
                </a:rPr>
                <a:t>Quantity </a:t>
              </a:r>
              <a:br>
                <a:rPr lang="en-US" sz="2000">
                  <a:latin typeface="Arial"/>
                  <a:cs typeface="Arial"/>
                </a:rPr>
              </a:br>
              <a:r>
                <a:rPr lang="en-US" sz="2000">
                  <a:latin typeface="Arial"/>
                  <a:cs typeface="Arial"/>
                </a:rPr>
                <a:t>of Fish</a:t>
              </a:r>
              <a:endParaRPr lang="en-US" sz="2000" baseline="-25000">
                <a:latin typeface="Arial"/>
                <a:cs typeface="Arial"/>
              </a:endParaRPr>
            </a:p>
          </p:txBody>
        </p:sp>
        <p:sp>
          <p:nvSpPr>
            <p:cNvPr id="19484" name="Text Box 36"/>
            <p:cNvSpPr txBox="1">
              <a:spLocks noChangeArrowheads="1"/>
            </p:cNvSpPr>
            <p:nvPr/>
          </p:nvSpPr>
          <p:spPr bwMode="auto">
            <a:xfrm>
              <a:off x="2425" y="784"/>
              <a:ext cx="876" cy="384"/>
            </a:xfrm>
            <a:prstGeom prst="rect">
              <a:avLst/>
            </a:prstGeom>
            <a:noFill/>
            <a:ln w="9525">
              <a:noFill/>
              <a:miter lim="800000"/>
              <a:headEnd/>
              <a:tailEnd/>
            </a:ln>
          </p:spPr>
          <p:txBody>
            <a:bodyPr lIns="0" tIns="0" rIns="0" bIns="0">
              <a:spAutoFit/>
            </a:bodyPr>
            <a:lstStyle/>
            <a:p>
              <a:pPr algn="r">
                <a:spcBef>
                  <a:spcPct val="50000"/>
                </a:spcBef>
              </a:pPr>
              <a:r>
                <a:rPr lang="en-US" sz="2000" dirty="0">
                  <a:latin typeface="Arial"/>
                  <a:cs typeface="Arial"/>
                </a:rPr>
                <a:t>Quantity </a:t>
              </a:r>
              <a:br>
                <a:rPr lang="en-US" sz="2000" dirty="0">
                  <a:latin typeface="Arial"/>
                  <a:cs typeface="Arial"/>
                </a:rPr>
              </a:br>
              <a:r>
                <a:rPr lang="en-US" sz="2000" dirty="0">
                  <a:latin typeface="Arial"/>
                  <a:cs typeface="Arial"/>
                </a:rPr>
                <a:t>of Mangos</a:t>
              </a:r>
              <a:endParaRPr lang="en-US" sz="2000" baseline="-25000" dirty="0">
                <a:latin typeface="Arial"/>
                <a:cs typeface="Arial"/>
              </a:endParaRPr>
            </a:p>
          </p:txBody>
        </p:sp>
      </p:grpSp>
      <p:sp>
        <p:nvSpPr>
          <p:cNvPr id="19464" name="Arc 21"/>
          <p:cNvSpPr>
            <a:spLocks/>
          </p:cNvSpPr>
          <p:nvPr/>
        </p:nvSpPr>
        <p:spPr bwMode="auto">
          <a:xfrm flipH="1" flipV="1">
            <a:off x="5645150" y="1638300"/>
            <a:ext cx="2273300" cy="3182938"/>
          </a:xfrm>
          <a:custGeom>
            <a:avLst/>
            <a:gdLst>
              <a:gd name="T0" fmla="*/ 2015254733 w 21120"/>
              <a:gd name="T1" fmla="*/ 0 h 21539"/>
              <a:gd name="T2" fmla="*/ 2147483647 w 21120"/>
              <a:gd name="T3" fmla="*/ 2147483647 h 21539"/>
              <a:gd name="T4" fmla="*/ 0 w 21120"/>
              <a:gd name="T5" fmla="*/ 2147483647 h 21539"/>
              <a:gd name="T6" fmla="*/ 0 60000 65536"/>
              <a:gd name="T7" fmla="*/ 0 60000 65536"/>
              <a:gd name="T8" fmla="*/ 0 60000 65536"/>
              <a:gd name="T9" fmla="*/ 0 w 21120"/>
              <a:gd name="T10" fmla="*/ 0 h 21539"/>
              <a:gd name="T11" fmla="*/ 21120 w 21120"/>
              <a:gd name="T12" fmla="*/ 21539 h 21539"/>
            </a:gdLst>
            <a:ahLst/>
            <a:cxnLst>
              <a:cxn ang="T6">
                <a:pos x="T0" y="T1"/>
              </a:cxn>
              <a:cxn ang="T7">
                <a:pos x="T2" y="T3"/>
              </a:cxn>
              <a:cxn ang="T8">
                <a:pos x="T4" y="T5"/>
              </a:cxn>
            </a:cxnLst>
            <a:rect l="T9" t="T10" r="T11" b="T12"/>
            <a:pathLst>
              <a:path w="21120" h="21539" fill="none" extrusionOk="0">
                <a:moveTo>
                  <a:pt x="1616" y="-1"/>
                </a:moveTo>
                <a:cubicBezTo>
                  <a:pt x="11170" y="716"/>
                  <a:pt x="19110" y="7641"/>
                  <a:pt x="21119" y="17010"/>
                </a:cubicBezTo>
              </a:path>
              <a:path w="21120" h="21539" stroke="0" extrusionOk="0">
                <a:moveTo>
                  <a:pt x="1616" y="-1"/>
                </a:moveTo>
                <a:cubicBezTo>
                  <a:pt x="11170" y="716"/>
                  <a:pt x="19110" y="7641"/>
                  <a:pt x="21119" y="17010"/>
                </a:cubicBezTo>
                <a:lnTo>
                  <a:pt x="0" y="21539"/>
                </a:lnTo>
                <a:close/>
              </a:path>
            </a:pathLst>
          </a:custGeom>
          <a:noFill/>
          <a:ln w="28575">
            <a:solidFill>
              <a:srgbClr val="003399"/>
            </a:solidFill>
            <a:round/>
            <a:headEnd/>
            <a:tailEnd/>
          </a:ln>
        </p:spPr>
        <p:txBody>
          <a:bodyPr rot="10800000" wrap="none" anchor="ctr"/>
          <a:lstStyle/>
          <a:p>
            <a:pPr algn="ctr"/>
            <a:endParaRPr lang="en-US">
              <a:latin typeface="Arial"/>
              <a:cs typeface="Arial"/>
            </a:endParaRPr>
          </a:p>
          <a:p>
            <a:pPr algn="ctr"/>
            <a:endParaRPr lang="en-US">
              <a:latin typeface="Arial"/>
              <a:cs typeface="Arial"/>
            </a:endParaRPr>
          </a:p>
        </p:txBody>
      </p:sp>
      <p:sp>
        <p:nvSpPr>
          <p:cNvPr id="19465" name="Text Box 36"/>
          <p:cNvSpPr txBox="1">
            <a:spLocks noChangeArrowheads="1"/>
          </p:cNvSpPr>
          <p:nvPr/>
        </p:nvSpPr>
        <p:spPr bwMode="auto">
          <a:xfrm>
            <a:off x="7823200" y="4667250"/>
            <a:ext cx="333375" cy="427038"/>
          </a:xfrm>
          <a:prstGeom prst="rect">
            <a:avLst/>
          </a:prstGeom>
          <a:noFill/>
          <a:ln w="9525">
            <a:noFill/>
            <a:miter lim="800000"/>
            <a:headEnd/>
            <a:tailEnd/>
          </a:ln>
        </p:spPr>
        <p:txBody>
          <a:bodyPr lIns="0" tIns="0" rIns="0" bIns="91440">
            <a:spAutoFit/>
          </a:bodyPr>
          <a:lstStyle/>
          <a:p>
            <a:pPr>
              <a:spcBef>
                <a:spcPct val="50000"/>
              </a:spcBef>
            </a:pPr>
            <a:r>
              <a:rPr lang="en-US" sz="2200" b="1" i="1">
                <a:latin typeface="Tahoma"/>
                <a:cs typeface="Tahoma"/>
              </a:rPr>
              <a:t>I</a:t>
            </a:r>
            <a:r>
              <a:rPr lang="en-US" sz="2200" b="1" baseline="-25000">
                <a:latin typeface="Tahoma"/>
                <a:cs typeface="Tahoma"/>
              </a:rPr>
              <a:t>1</a:t>
            </a:r>
          </a:p>
        </p:txBody>
      </p:sp>
      <p:grpSp>
        <p:nvGrpSpPr>
          <p:cNvPr id="4" name="Group 38"/>
          <p:cNvGrpSpPr>
            <a:grpSpLocks/>
          </p:cNvGrpSpPr>
          <p:nvPr/>
        </p:nvGrpSpPr>
        <p:grpSpPr bwMode="auto">
          <a:xfrm flipH="1" flipV="1">
            <a:off x="5734050" y="2740025"/>
            <a:ext cx="395288" cy="958850"/>
            <a:chOff x="993" y="2249"/>
            <a:chExt cx="503" cy="376"/>
          </a:xfrm>
        </p:grpSpPr>
        <p:sp>
          <p:nvSpPr>
            <p:cNvPr id="19480" name="Line 39"/>
            <p:cNvSpPr>
              <a:spLocks noChangeShapeType="1"/>
            </p:cNvSpPr>
            <p:nvPr/>
          </p:nvSpPr>
          <p:spPr bwMode="auto">
            <a:xfrm>
              <a:off x="993" y="2249"/>
              <a:ext cx="503" cy="0"/>
            </a:xfrm>
            <a:prstGeom prst="line">
              <a:avLst/>
            </a:prstGeom>
            <a:noFill/>
            <a:ln w="12700">
              <a:solidFill>
                <a:schemeClr val="tx1"/>
              </a:solidFill>
              <a:round/>
              <a:headEnd/>
              <a:tailEnd/>
            </a:ln>
          </p:spPr>
          <p:txBody>
            <a:bodyPr/>
            <a:lstStyle/>
            <a:p>
              <a:endParaRPr lang="en-US">
                <a:latin typeface="Arial"/>
                <a:cs typeface="Arial"/>
              </a:endParaRPr>
            </a:p>
          </p:txBody>
        </p:sp>
        <p:sp>
          <p:nvSpPr>
            <p:cNvPr id="19481" name="Line 40"/>
            <p:cNvSpPr>
              <a:spLocks noChangeShapeType="1"/>
            </p:cNvSpPr>
            <p:nvPr/>
          </p:nvSpPr>
          <p:spPr bwMode="auto">
            <a:xfrm>
              <a:off x="1495" y="2249"/>
              <a:ext cx="0" cy="376"/>
            </a:xfrm>
            <a:prstGeom prst="line">
              <a:avLst/>
            </a:prstGeom>
            <a:noFill/>
            <a:ln w="12700">
              <a:solidFill>
                <a:schemeClr val="tx1"/>
              </a:solidFill>
              <a:round/>
              <a:headEnd/>
              <a:tailEnd/>
            </a:ln>
          </p:spPr>
          <p:txBody>
            <a:bodyPr/>
            <a:lstStyle/>
            <a:p>
              <a:endParaRPr lang="en-US">
                <a:latin typeface="Arial"/>
                <a:cs typeface="Arial"/>
              </a:endParaRPr>
            </a:p>
          </p:txBody>
        </p:sp>
      </p:grpSp>
      <p:grpSp>
        <p:nvGrpSpPr>
          <p:cNvPr id="5" name="Group 41"/>
          <p:cNvGrpSpPr>
            <a:grpSpLocks/>
          </p:cNvGrpSpPr>
          <p:nvPr/>
        </p:nvGrpSpPr>
        <p:grpSpPr bwMode="auto">
          <a:xfrm flipH="1" flipV="1">
            <a:off x="6767513" y="4441825"/>
            <a:ext cx="395287" cy="234950"/>
            <a:chOff x="993" y="2249"/>
            <a:chExt cx="503" cy="376"/>
          </a:xfrm>
        </p:grpSpPr>
        <p:sp>
          <p:nvSpPr>
            <p:cNvPr id="19478" name="Line 42"/>
            <p:cNvSpPr>
              <a:spLocks noChangeShapeType="1"/>
            </p:cNvSpPr>
            <p:nvPr/>
          </p:nvSpPr>
          <p:spPr bwMode="auto">
            <a:xfrm>
              <a:off x="993" y="2249"/>
              <a:ext cx="503" cy="0"/>
            </a:xfrm>
            <a:prstGeom prst="line">
              <a:avLst/>
            </a:prstGeom>
            <a:noFill/>
            <a:ln w="12700">
              <a:solidFill>
                <a:schemeClr val="tx1"/>
              </a:solidFill>
              <a:round/>
              <a:headEnd/>
              <a:tailEnd/>
            </a:ln>
          </p:spPr>
          <p:txBody>
            <a:bodyPr/>
            <a:lstStyle/>
            <a:p>
              <a:endParaRPr lang="en-US">
                <a:latin typeface="Arial"/>
                <a:cs typeface="Arial"/>
              </a:endParaRPr>
            </a:p>
          </p:txBody>
        </p:sp>
        <p:sp>
          <p:nvSpPr>
            <p:cNvPr id="19479" name="Line 43"/>
            <p:cNvSpPr>
              <a:spLocks noChangeShapeType="1"/>
            </p:cNvSpPr>
            <p:nvPr/>
          </p:nvSpPr>
          <p:spPr bwMode="auto">
            <a:xfrm>
              <a:off x="1495" y="2249"/>
              <a:ext cx="0" cy="376"/>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19468" name="Text Box 46"/>
          <p:cNvSpPr txBox="1">
            <a:spLocks noChangeArrowheads="1"/>
          </p:cNvSpPr>
          <p:nvPr/>
        </p:nvSpPr>
        <p:spPr bwMode="auto">
          <a:xfrm>
            <a:off x="5813425" y="3705225"/>
            <a:ext cx="265113" cy="384208"/>
          </a:xfrm>
          <a:prstGeom prst="rect">
            <a:avLst/>
          </a:prstGeom>
          <a:noFill/>
          <a:ln w="9525">
            <a:noFill/>
            <a:miter lim="800000"/>
            <a:headEnd/>
            <a:tailEnd/>
          </a:ln>
        </p:spPr>
        <p:txBody>
          <a:bodyPr lIns="45720" tIns="27432" rIns="45720">
            <a:spAutoFit/>
          </a:bodyPr>
          <a:lstStyle/>
          <a:p>
            <a:pPr algn="ctr">
              <a:lnSpc>
                <a:spcPct val="90000"/>
              </a:lnSpc>
              <a:spcBef>
                <a:spcPct val="50000"/>
              </a:spcBef>
            </a:pPr>
            <a:r>
              <a:rPr lang="en-US" sz="2200">
                <a:latin typeface="Tahoma"/>
                <a:cs typeface="Tahoma"/>
              </a:rPr>
              <a:t>1</a:t>
            </a:r>
          </a:p>
        </p:txBody>
      </p:sp>
      <p:sp>
        <p:nvSpPr>
          <p:cNvPr id="19469" name="Text Box 48"/>
          <p:cNvSpPr txBox="1">
            <a:spLocks noChangeArrowheads="1"/>
          </p:cNvSpPr>
          <p:nvPr/>
        </p:nvSpPr>
        <p:spPr bwMode="auto">
          <a:xfrm>
            <a:off x="6838950" y="4687888"/>
            <a:ext cx="265113" cy="384208"/>
          </a:xfrm>
          <a:prstGeom prst="rect">
            <a:avLst/>
          </a:prstGeom>
          <a:noFill/>
          <a:ln w="9525">
            <a:noFill/>
            <a:miter lim="800000"/>
            <a:headEnd/>
            <a:tailEnd/>
          </a:ln>
        </p:spPr>
        <p:txBody>
          <a:bodyPr lIns="45720" tIns="27432" rIns="45720">
            <a:spAutoFit/>
          </a:bodyPr>
          <a:lstStyle/>
          <a:p>
            <a:pPr algn="ctr">
              <a:lnSpc>
                <a:spcPct val="90000"/>
              </a:lnSpc>
              <a:spcBef>
                <a:spcPct val="50000"/>
              </a:spcBef>
            </a:pPr>
            <a:r>
              <a:rPr lang="en-US" sz="2200" dirty="0">
                <a:latin typeface="Tahoma"/>
                <a:cs typeface="Tahoma"/>
              </a:rPr>
              <a:t>1</a:t>
            </a:r>
          </a:p>
        </p:txBody>
      </p:sp>
      <p:sp>
        <p:nvSpPr>
          <p:cNvPr id="19470" name="Text Box 49"/>
          <p:cNvSpPr txBox="1">
            <a:spLocks noChangeArrowheads="1"/>
          </p:cNvSpPr>
          <p:nvPr/>
        </p:nvSpPr>
        <p:spPr bwMode="auto">
          <a:xfrm>
            <a:off x="5410200" y="3057525"/>
            <a:ext cx="265113" cy="384208"/>
          </a:xfrm>
          <a:prstGeom prst="rect">
            <a:avLst/>
          </a:prstGeom>
          <a:noFill/>
          <a:ln w="9525">
            <a:noFill/>
            <a:miter lim="800000"/>
            <a:headEnd/>
            <a:tailEnd/>
          </a:ln>
        </p:spPr>
        <p:txBody>
          <a:bodyPr lIns="45720" tIns="27432" rIns="45720">
            <a:spAutoFit/>
          </a:bodyPr>
          <a:lstStyle/>
          <a:p>
            <a:pPr algn="ctr">
              <a:lnSpc>
                <a:spcPct val="90000"/>
              </a:lnSpc>
              <a:spcBef>
                <a:spcPct val="50000"/>
              </a:spcBef>
            </a:pPr>
            <a:r>
              <a:rPr lang="en-US" sz="2200" dirty="0">
                <a:latin typeface="Arial"/>
                <a:cs typeface="Arial"/>
              </a:rPr>
              <a:t>6</a:t>
            </a:r>
          </a:p>
        </p:txBody>
      </p:sp>
      <p:sp>
        <p:nvSpPr>
          <p:cNvPr id="19471" name="Text Box 50"/>
          <p:cNvSpPr txBox="1">
            <a:spLocks noChangeArrowheads="1"/>
          </p:cNvSpPr>
          <p:nvPr/>
        </p:nvSpPr>
        <p:spPr bwMode="auto">
          <a:xfrm>
            <a:off x="6483350" y="4386263"/>
            <a:ext cx="265113" cy="384208"/>
          </a:xfrm>
          <a:prstGeom prst="rect">
            <a:avLst/>
          </a:prstGeom>
          <a:noFill/>
          <a:ln w="9525">
            <a:noFill/>
            <a:miter lim="800000"/>
            <a:headEnd/>
            <a:tailEnd/>
          </a:ln>
        </p:spPr>
        <p:txBody>
          <a:bodyPr lIns="45720" tIns="27432" rIns="45720">
            <a:spAutoFit/>
          </a:bodyPr>
          <a:lstStyle/>
          <a:p>
            <a:pPr algn="ctr">
              <a:lnSpc>
                <a:spcPct val="90000"/>
              </a:lnSpc>
              <a:spcBef>
                <a:spcPct val="50000"/>
              </a:spcBef>
            </a:pPr>
            <a:r>
              <a:rPr lang="en-US" sz="2200">
                <a:latin typeface="Arial"/>
                <a:cs typeface="Arial"/>
              </a:rPr>
              <a:t>2</a:t>
            </a:r>
          </a:p>
        </p:txBody>
      </p:sp>
      <p:grpSp>
        <p:nvGrpSpPr>
          <p:cNvPr id="6" name="Group 10"/>
          <p:cNvGrpSpPr>
            <a:grpSpLocks/>
          </p:cNvGrpSpPr>
          <p:nvPr/>
        </p:nvGrpSpPr>
        <p:grpSpPr bwMode="auto">
          <a:xfrm>
            <a:off x="5691188" y="2417763"/>
            <a:ext cx="398462" cy="360362"/>
            <a:chOff x="3484" y="2235"/>
            <a:chExt cx="251" cy="227"/>
          </a:xfrm>
        </p:grpSpPr>
        <p:sp>
          <p:nvSpPr>
            <p:cNvPr id="19476" name="Oval 11"/>
            <p:cNvSpPr>
              <a:spLocks noChangeArrowheads="1"/>
            </p:cNvSpPr>
            <p:nvPr/>
          </p:nvSpPr>
          <p:spPr bwMode="auto">
            <a:xfrm>
              <a:off x="3484" y="2406"/>
              <a:ext cx="56" cy="56"/>
            </a:xfrm>
            <a:prstGeom prst="ellipse">
              <a:avLst/>
            </a:prstGeom>
            <a:solidFill>
              <a:srgbClr val="000000"/>
            </a:solidFill>
            <a:ln w="9525">
              <a:noFill/>
              <a:round/>
              <a:headEnd/>
              <a:tailEnd/>
            </a:ln>
          </p:spPr>
          <p:txBody>
            <a:bodyPr wrap="none" anchor="ctr"/>
            <a:lstStyle/>
            <a:p>
              <a:endParaRPr lang="en-US">
                <a:latin typeface="Arial"/>
                <a:cs typeface="Arial"/>
              </a:endParaRPr>
            </a:p>
          </p:txBody>
        </p:sp>
        <p:sp>
          <p:nvSpPr>
            <p:cNvPr id="19477" name="Text Box 36"/>
            <p:cNvSpPr txBox="1">
              <a:spLocks noChangeArrowheads="1"/>
            </p:cNvSpPr>
            <p:nvPr/>
          </p:nvSpPr>
          <p:spPr bwMode="auto">
            <a:xfrm>
              <a:off x="3551" y="2235"/>
              <a:ext cx="184" cy="213"/>
            </a:xfrm>
            <a:prstGeom prst="rect">
              <a:avLst/>
            </a:prstGeom>
            <a:noFill/>
            <a:ln w="9525">
              <a:noFill/>
              <a:miter lim="800000"/>
              <a:headEnd/>
              <a:tailEnd/>
            </a:ln>
          </p:spPr>
          <p:txBody>
            <a:bodyPr lIns="0" tIns="0" rIns="0" bIns="0">
              <a:spAutoFit/>
            </a:bodyPr>
            <a:lstStyle/>
            <a:p>
              <a:pPr>
                <a:spcBef>
                  <a:spcPct val="50000"/>
                </a:spcBef>
              </a:pPr>
              <a:r>
                <a:rPr lang="en-US" sz="2200" b="1">
                  <a:latin typeface="Arial"/>
                  <a:cs typeface="Arial"/>
                </a:rPr>
                <a:t>A</a:t>
              </a:r>
              <a:endParaRPr lang="en-US" sz="2200" b="1" baseline="-25000">
                <a:latin typeface="Arial"/>
                <a:cs typeface="Arial"/>
              </a:endParaRPr>
            </a:p>
          </p:txBody>
        </p:sp>
      </p:grpSp>
      <p:grpSp>
        <p:nvGrpSpPr>
          <p:cNvPr id="7" name="Group 16"/>
          <p:cNvGrpSpPr>
            <a:grpSpLocks/>
          </p:cNvGrpSpPr>
          <p:nvPr/>
        </p:nvGrpSpPr>
        <p:grpSpPr bwMode="auto">
          <a:xfrm>
            <a:off x="6723063" y="4097338"/>
            <a:ext cx="404812" cy="360362"/>
            <a:chOff x="3094" y="2172"/>
            <a:chExt cx="255" cy="227"/>
          </a:xfrm>
        </p:grpSpPr>
        <p:sp>
          <p:nvSpPr>
            <p:cNvPr id="19474" name="Oval 17"/>
            <p:cNvSpPr>
              <a:spLocks noChangeArrowheads="1"/>
            </p:cNvSpPr>
            <p:nvPr/>
          </p:nvSpPr>
          <p:spPr bwMode="auto">
            <a:xfrm>
              <a:off x="3094" y="2343"/>
              <a:ext cx="56" cy="56"/>
            </a:xfrm>
            <a:prstGeom prst="ellipse">
              <a:avLst/>
            </a:prstGeom>
            <a:solidFill>
              <a:srgbClr val="000000"/>
            </a:solidFill>
            <a:ln w="9525">
              <a:noFill/>
              <a:round/>
              <a:headEnd/>
              <a:tailEnd/>
            </a:ln>
          </p:spPr>
          <p:txBody>
            <a:bodyPr wrap="none" anchor="ctr"/>
            <a:lstStyle/>
            <a:p>
              <a:endParaRPr lang="en-US">
                <a:latin typeface="Arial"/>
                <a:cs typeface="Arial"/>
              </a:endParaRPr>
            </a:p>
          </p:txBody>
        </p:sp>
        <p:sp>
          <p:nvSpPr>
            <p:cNvPr id="19475" name="Text Box 36"/>
            <p:cNvSpPr txBox="1">
              <a:spLocks noChangeArrowheads="1"/>
            </p:cNvSpPr>
            <p:nvPr/>
          </p:nvSpPr>
          <p:spPr bwMode="auto">
            <a:xfrm>
              <a:off x="3165" y="2172"/>
              <a:ext cx="184" cy="213"/>
            </a:xfrm>
            <a:prstGeom prst="rect">
              <a:avLst/>
            </a:prstGeom>
            <a:noFill/>
            <a:ln w="9525">
              <a:noFill/>
              <a:miter lim="800000"/>
              <a:headEnd/>
              <a:tailEnd/>
            </a:ln>
          </p:spPr>
          <p:txBody>
            <a:bodyPr lIns="0" tIns="0" rIns="0" bIns="0">
              <a:spAutoFit/>
            </a:bodyPr>
            <a:lstStyle/>
            <a:p>
              <a:pPr>
                <a:spcBef>
                  <a:spcPct val="50000"/>
                </a:spcBef>
              </a:pPr>
              <a:r>
                <a:rPr lang="en-US" sz="2200" b="1">
                  <a:latin typeface="Arial"/>
                  <a:cs typeface="Arial"/>
                </a:rPr>
                <a:t>B</a:t>
              </a:r>
              <a:endParaRPr lang="en-US" sz="2200" b="1" baseline="-25000">
                <a:latin typeface="Arial"/>
                <a:cs typeface="Arial"/>
              </a:endParaRPr>
            </a:p>
          </p:txBody>
        </p:sp>
      </p:grpSp>
      <p:sp>
        <p:nvSpPr>
          <p:cNvPr id="10" name="Footer Placeholder 9"/>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11" name="Slide Number Placeholder 10"/>
          <p:cNvSpPr>
            <a:spLocks noGrp="1"/>
          </p:cNvSpPr>
          <p:nvPr>
            <p:ph type="sldNum" sz="quarter" idx="13"/>
          </p:nvPr>
        </p:nvSpPr>
        <p:spPr/>
        <p:txBody>
          <a:bodyPr/>
          <a:lstStyle/>
          <a:p>
            <a:pPr>
              <a:defRPr/>
            </a:pPr>
            <a:fld id="{2F37425F-5E17-4209-B948-B5CE2119E408}" type="slidenum">
              <a:rPr lang="en-US" smtClean="0"/>
              <a:pPr>
                <a:defRPr/>
              </a:pPr>
              <a:t>15</a:t>
            </a:fld>
            <a:endParaRPr lang="en-US" dirty="0"/>
          </a:p>
        </p:txBody>
      </p:sp>
    </p:spTree>
    <p:extLst>
      <p:ext uri="{BB962C8B-B14F-4D97-AF65-F5344CB8AC3E}">
        <p14:creationId xmlns:p14="http://schemas.microsoft.com/office/powerpoint/2010/main" val="225586485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sz="3200"/>
              <a:t>The Marginal Rate of Substitution</a:t>
            </a:r>
          </a:p>
        </p:txBody>
      </p:sp>
      <p:sp>
        <p:nvSpPr>
          <p:cNvPr id="9" name="Text Placeholder 8"/>
          <p:cNvSpPr>
            <a:spLocks noGrp="1"/>
          </p:cNvSpPr>
          <p:nvPr>
            <p:ph type="body" sz="quarter" idx="12"/>
          </p:nvPr>
        </p:nvSpPr>
        <p:spPr>
          <a:xfrm>
            <a:off x="152400" y="533400"/>
            <a:ext cx="4572000" cy="6019800"/>
          </a:xfrm>
        </p:spPr>
        <p:txBody>
          <a:bodyPr/>
          <a:lstStyle/>
          <a:p>
            <a:r>
              <a:rPr lang="en-US" sz="2800" b="1" dirty="0">
                <a:solidFill>
                  <a:srgbClr val="CC0000"/>
                </a:solidFill>
                <a:cs typeface="Arial"/>
              </a:rPr>
              <a:t>Marginal rate of </a:t>
            </a:r>
            <a:br>
              <a:rPr lang="en-US" sz="2800" b="1" dirty="0">
                <a:solidFill>
                  <a:srgbClr val="CC0000"/>
                </a:solidFill>
                <a:cs typeface="Arial"/>
              </a:rPr>
            </a:br>
            <a:r>
              <a:rPr lang="en-US" sz="2800" b="1" dirty="0">
                <a:solidFill>
                  <a:srgbClr val="CC0000"/>
                </a:solidFill>
                <a:cs typeface="Arial"/>
              </a:rPr>
              <a:t>substitution (MRS)</a:t>
            </a:r>
            <a:r>
              <a:rPr lang="en-US" sz="2800" dirty="0">
                <a:cs typeface="Arial"/>
              </a:rPr>
              <a:t>:  </a:t>
            </a:r>
            <a:br>
              <a:rPr lang="en-US" sz="2800" dirty="0">
                <a:cs typeface="Arial"/>
              </a:rPr>
            </a:br>
            <a:r>
              <a:rPr lang="en-US" sz="2800" dirty="0">
                <a:cs typeface="Arial"/>
              </a:rPr>
              <a:t>the rate at which a consumer is willing to </a:t>
            </a:r>
          </a:p>
          <a:p>
            <a:r>
              <a:rPr lang="en-US" sz="2800" dirty="0">
                <a:cs typeface="Arial"/>
              </a:rPr>
              <a:t>trade one good for another.</a:t>
            </a:r>
          </a:p>
          <a:p>
            <a:endParaRPr lang="en-US" sz="2800" dirty="0">
              <a:cs typeface="Arial"/>
            </a:endParaRPr>
          </a:p>
          <a:p>
            <a:r>
              <a:rPr lang="en-US" sz="2800" dirty="0">
                <a:cs typeface="Arial"/>
              </a:rPr>
              <a:t>Hurley’s MRS is the amount of mangos he would substitute for another fish.  </a:t>
            </a:r>
          </a:p>
          <a:p>
            <a:r>
              <a:rPr lang="en-US" sz="2800" dirty="0">
                <a:cs typeface="Arial"/>
              </a:rPr>
              <a:t>	MRS falls as you 	move down along 	an indifference curve. </a:t>
            </a:r>
          </a:p>
          <a:p>
            <a:endParaRPr lang="en-US" sz="2800" dirty="0"/>
          </a:p>
        </p:txBody>
      </p:sp>
      <p:grpSp>
        <p:nvGrpSpPr>
          <p:cNvPr id="2" name="Group 3"/>
          <p:cNvGrpSpPr>
            <a:grpSpLocks/>
          </p:cNvGrpSpPr>
          <p:nvPr/>
        </p:nvGrpSpPr>
        <p:grpSpPr bwMode="auto">
          <a:xfrm>
            <a:off x="3849688" y="1244600"/>
            <a:ext cx="4514850" cy="4941888"/>
            <a:chOff x="2425" y="784"/>
            <a:chExt cx="2844" cy="3113"/>
          </a:xfrm>
        </p:grpSpPr>
        <p:grpSp>
          <p:nvGrpSpPr>
            <p:cNvPr id="3" name="Group 4"/>
            <p:cNvGrpSpPr>
              <a:grpSpLocks/>
            </p:cNvGrpSpPr>
            <p:nvPr/>
          </p:nvGrpSpPr>
          <p:grpSpPr bwMode="auto">
            <a:xfrm>
              <a:off x="3181" y="1194"/>
              <a:ext cx="2060" cy="2290"/>
              <a:chOff x="2677" y="894"/>
              <a:chExt cx="2715" cy="2485"/>
            </a:xfrm>
          </p:grpSpPr>
          <p:sp>
            <p:nvSpPr>
              <p:cNvPr id="20513" name="Line 33"/>
              <p:cNvSpPr>
                <a:spLocks noChangeShapeType="1"/>
              </p:cNvSpPr>
              <p:nvPr/>
            </p:nvSpPr>
            <p:spPr bwMode="auto">
              <a:xfrm>
                <a:off x="2680" y="894"/>
                <a:ext cx="0" cy="2485"/>
              </a:xfrm>
              <a:prstGeom prst="line">
                <a:avLst/>
              </a:prstGeom>
              <a:noFill/>
              <a:ln w="12700">
                <a:solidFill>
                  <a:schemeClr val="tx1"/>
                </a:solidFill>
                <a:round/>
                <a:headEnd/>
                <a:tailEnd/>
              </a:ln>
            </p:spPr>
            <p:txBody>
              <a:bodyPr/>
              <a:lstStyle/>
              <a:p>
                <a:endParaRPr lang="en-US">
                  <a:latin typeface="Arial"/>
                  <a:cs typeface="Arial"/>
                </a:endParaRPr>
              </a:p>
            </p:txBody>
          </p:sp>
          <p:sp>
            <p:nvSpPr>
              <p:cNvPr id="20514" name="Line 34"/>
              <p:cNvSpPr>
                <a:spLocks noChangeShapeType="1"/>
              </p:cNvSpPr>
              <p:nvPr/>
            </p:nvSpPr>
            <p:spPr bwMode="auto">
              <a:xfrm>
                <a:off x="2677" y="3377"/>
                <a:ext cx="2715"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20511" name="Text Box 36"/>
            <p:cNvSpPr txBox="1">
              <a:spLocks noChangeArrowheads="1"/>
            </p:cNvSpPr>
            <p:nvPr/>
          </p:nvSpPr>
          <p:spPr bwMode="auto">
            <a:xfrm>
              <a:off x="4566" y="3513"/>
              <a:ext cx="703" cy="384"/>
            </a:xfrm>
            <a:prstGeom prst="rect">
              <a:avLst/>
            </a:prstGeom>
            <a:noFill/>
            <a:ln w="9525">
              <a:noFill/>
              <a:miter lim="800000"/>
              <a:headEnd/>
              <a:tailEnd/>
            </a:ln>
          </p:spPr>
          <p:txBody>
            <a:bodyPr lIns="0" tIns="0" rIns="0" bIns="0">
              <a:spAutoFit/>
            </a:bodyPr>
            <a:lstStyle/>
            <a:p>
              <a:pPr algn="r">
                <a:spcBef>
                  <a:spcPct val="50000"/>
                </a:spcBef>
              </a:pPr>
              <a:r>
                <a:rPr lang="en-US" sz="2000">
                  <a:latin typeface="Arial"/>
                  <a:cs typeface="Arial"/>
                </a:rPr>
                <a:t>Quantity </a:t>
              </a:r>
              <a:br>
                <a:rPr lang="en-US" sz="2000">
                  <a:latin typeface="Arial"/>
                  <a:cs typeface="Arial"/>
                </a:rPr>
              </a:br>
              <a:r>
                <a:rPr lang="en-US" sz="2000">
                  <a:latin typeface="Arial"/>
                  <a:cs typeface="Arial"/>
                </a:rPr>
                <a:t>of Fish</a:t>
              </a:r>
              <a:endParaRPr lang="en-US" sz="2000" baseline="-25000">
                <a:latin typeface="Arial"/>
                <a:cs typeface="Arial"/>
              </a:endParaRPr>
            </a:p>
          </p:txBody>
        </p:sp>
        <p:sp>
          <p:nvSpPr>
            <p:cNvPr id="20512" name="Text Box 36"/>
            <p:cNvSpPr txBox="1">
              <a:spLocks noChangeArrowheads="1"/>
            </p:cNvSpPr>
            <p:nvPr/>
          </p:nvSpPr>
          <p:spPr bwMode="auto">
            <a:xfrm>
              <a:off x="2425" y="784"/>
              <a:ext cx="876" cy="384"/>
            </a:xfrm>
            <a:prstGeom prst="rect">
              <a:avLst/>
            </a:prstGeom>
            <a:noFill/>
            <a:ln w="9525">
              <a:noFill/>
              <a:miter lim="800000"/>
              <a:headEnd/>
              <a:tailEnd/>
            </a:ln>
          </p:spPr>
          <p:txBody>
            <a:bodyPr lIns="0" tIns="0" rIns="0" bIns="0">
              <a:spAutoFit/>
            </a:bodyPr>
            <a:lstStyle/>
            <a:p>
              <a:pPr algn="r">
                <a:spcBef>
                  <a:spcPct val="50000"/>
                </a:spcBef>
              </a:pPr>
              <a:r>
                <a:rPr lang="en-US" sz="2000">
                  <a:latin typeface="Arial"/>
                  <a:cs typeface="Arial"/>
                </a:rPr>
                <a:t>Quantity </a:t>
              </a:r>
              <a:br>
                <a:rPr lang="en-US" sz="2000">
                  <a:latin typeface="Arial"/>
                  <a:cs typeface="Arial"/>
                </a:rPr>
              </a:br>
              <a:r>
                <a:rPr lang="en-US" sz="2000">
                  <a:latin typeface="Arial"/>
                  <a:cs typeface="Arial"/>
                </a:rPr>
                <a:t>of Mangos</a:t>
              </a:r>
              <a:endParaRPr lang="en-US" sz="2000" baseline="-25000">
                <a:latin typeface="Arial"/>
                <a:cs typeface="Arial"/>
              </a:endParaRPr>
            </a:p>
          </p:txBody>
        </p:sp>
      </p:grpSp>
      <p:sp>
        <p:nvSpPr>
          <p:cNvPr id="20487" name="Arc 11"/>
          <p:cNvSpPr>
            <a:spLocks/>
          </p:cNvSpPr>
          <p:nvPr/>
        </p:nvSpPr>
        <p:spPr bwMode="auto">
          <a:xfrm flipH="1" flipV="1">
            <a:off x="5645150" y="1638300"/>
            <a:ext cx="2273300" cy="3182938"/>
          </a:xfrm>
          <a:custGeom>
            <a:avLst/>
            <a:gdLst>
              <a:gd name="T0" fmla="*/ 2015254733 w 21120"/>
              <a:gd name="T1" fmla="*/ 0 h 21539"/>
              <a:gd name="T2" fmla="*/ 2147483647 w 21120"/>
              <a:gd name="T3" fmla="*/ 2147483647 h 21539"/>
              <a:gd name="T4" fmla="*/ 0 w 21120"/>
              <a:gd name="T5" fmla="*/ 2147483647 h 21539"/>
              <a:gd name="T6" fmla="*/ 0 60000 65536"/>
              <a:gd name="T7" fmla="*/ 0 60000 65536"/>
              <a:gd name="T8" fmla="*/ 0 60000 65536"/>
              <a:gd name="T9" fmla="*/ 0 w 21120"/>
              <a:gd name="T10" fmla="*/ 0 h 21539"/>
              <a:gd name="T11" fmla="*/ 21120 w 21120"/>
              <a:gd name="T12" fmla="*/ 21539 h 21539"/>
            </a:gdLst>
            <a:ahLst/>
            <a:cxnLst>
              <a:cxn ang="T6">
                <a:pos x="T0" y="T1"/>
              </a:cxn>
              <a:cxn ang="T7">
                <a:pos x="T2" y="T3"/>
              </a:cxn>
              <a:cxn ang="T8">
                <a:pos x="T4" y="T5"/>
              </a:cxn>
            </a:cxnLst>
            <a:rect l="T9" t="T10" r="T11" b="T12"/>
            <a:pathLst>
              <a:path w="21120" h="21539" fill="none" extrusionOk="0">
                <a:moveTo>
                  <a:pt x="1616" y="-1"/>
                </a:moveTo>
                <a:cubicBezTo>
                  <a:pt x="11170" y="716"/>
                  <a:pt x="19110" y="7641"/>
                  <a:pt x="21119" y="17010"/>
                </a:cubicBezTo>
              </a:path>
              <a:path w="21120" h="21539" stroke="0" extrusionOk="0">
                <a:moveTo>
                  <a:pt x="1616" y="-1"/>
                </a:moveTo>
                <a:cubicBezTo>
                  <a:pt x="11170" y="716"/>
                  <a:pt x="19110" y="7641"/>
                  <a:pt x="21119" y="17010"/>
                </a:cubicBezTo>
                <a:lnTo>
                  <a:pt x="0" y="21539"/>
                </a:lnTo>
                <a:close/>
              </a:path>
            </a:pathLst>
          </a:custGeom>
          <a:noFill/>
          <a:ln w="28575">
            <a:solidFill>
              <a:srgbClr val="003399"/>
            </a:solidFill>
            <a:round/>
            <a:headEnd/>
            <a:tailEnd/>
          </a:ln>
        </p:spPr>
        <p:txBody>
          <a:bodyPr rot="10800000" wrap="none" anchor="ctr"/>
          <a:lstStyle/>
          <a:p>
            <a:pPr algn="ctr"/>
            <a:endParaRPr lang="en-US">
              <a:latin typeface="Arial"/>
              <a:cs typeface="Arial"/>
            </a:endParaRPr>
          </a:p>
          <a:p>
            <a:pPr algn="ctr"/>
            <a:endParaRPr lang="en-US">
              <a:latin typeface="Arial"/>
              <a:cs typeface="Arial"/>
            </a:endParaRPr>
          </a:p>
        </p:txBody>
      </p:sp>
      <p:sp>
        <p:nvSpPr>
          <p:cNvPr id="20488" name="Text Box 36"/>
          <p:cNvSpPr txBox="1">
            <a:spLocks noChangeArrowheads="1"/>
          </p:cNvSpPr>
          <p:nvPr/>
        </p:nvSpPr>
        <p:spPr bwMode="auto">
          <a:xfrm>
            <a:off x="7823200" y="4667250"/>
            <a:ext cx="333375" cy="427038"/>
          </a:xfrm>
          <a:prstGeom prst="rect">
            <a:avLst/>
          </a:prstGeom>
          <a:noFill/>
          <a:ln w="9525">
            <a:noFill/>
            <a:miter lim="800000"/>
            <a:headEnd/>
            <a:tailEnd/>
          </a:ln>
        </p:spPr>
        <p:txBody>
          <a:bodyPr lIns="0" tIns="0" rIns="0" bIns="91440">
            <a:spAutoFit/>
          </a:bodyPr>
          <a:lstStyle/>
          <a:p>
            <a:pPr>
              <a:spcBef>
                <a:spcPct val="50000"/>
              </a:spcBef>
            </a:pPr>
            <a:r>
              <a:rPr lang="en-US" sz="2200" b="1" i="1">
                <a:latin typeface="Tahoma" pitchFamily="34" charset="0"/>
                <a:cs typeface="Arial" charset="0"/>
              </a:rPr>
              <a:t>I</a:t>
            </a:r>
            <a:r>
              <a:rPr lang="en-US" sz="2200" b="1" baseline="-25000">
                <a:latin typeface="Tahoma" pitchFamily="34" charset="0"/>
                <a:cs typeface="Arial" charset="0"/>
              </a:rPr>
              <a:t>1</a:t>
            </a:r>
          </a:p>
        </p:txBody>
      </p:sp>
      <p:grpSp>
        <p:nvGrpSpPr>
          <p:cNvPr id="4" name="Group 13"/>
          <p:cNvGrpSpPr>
            <a:grpSpLocks/>
          </p:cNvGrpSpPr>
          <p:nvPr/>
        </p:nvGrpSpPr>
        <p:grpSpPr bwMode="auto">
          <a:xfrm flipH="1" flipV="1">
            <a:off x="5734050" y="2740025"/>
            <a:ext cx="395288" cy="958850"/>
            <a:chOff x="993" y="2249"/>
            <a:chExt cx="503" cy="376"/>
          </a:xfrm>
        </p:grpSpPr>
        <p:sp>
          <p:nvSpPr>
            <p:cNvPr id="20508" name="Line 14"/>
            <p:cNvSpPr>
              <a:spLocks noChangeShapeType="1"/>
            </p:cNvSpPr>
            <p:nvPr/>
          </p:nvSpPr>
          <p:spPr bwMode="auto">
            <a:xfrm>
              <a:off x="993" y="2249"/>
              <a:ext cx="503" cy="0"/>
            </a:xfrm>
            <a:prstGeom prst="line">
              <a:avLst/>
            </a:prstGeom>
            <a:noFill/>
            <a:ln w="12700">
              <a:solidFill>
                <a:schemeClr val="tx1"/>
              </a:solidFill>
              <a:round/>
              <a:headEnd/>
              <a:tailEnd/>
            </a:ln>
          </p:spPr>
          <p:txBody>
            <a:bodyPr/>
            <a:lstStyle/>
            <a:p>
              <a:endParaRPr lang="en-US">
                <a:latin typeface="Arial"/>
                <a:cs typeface="Arial"/>
              </a:endParaRPr>
            </a:p>
          </p:txBody>
        </p:sp>
        <p:sp>
          <p:nvSpPr>
            <p:cNvPr id="20509" name="Line 15"/>
            <p:cNvSpPr>
              <a:spLocks noChangeShapeType="1"/>
            </p:cNvSpPr>
            <p:nvPr/>
          </p:nvSpPr>
          <p:spPr bwMode="auto">
            <a:xfrm>
              <a:off x="1495" y="2249"/>
              <a:ext cx="0" cy="376"/>
            </a:xfrm>
            <a:prstGeom prst="line">
              <a:avLst/>
            </a:prstGeom>
            <a:noFill/>
            <a:ln w="12700">
              <a:solidFill>
                <a:schemeClr val="tx1"/>
              </a:solidFill>
              <a:round/>
              <a:headEnd/>
              <a:tailEnd/>
            </a:ln>
          </p:spPr>
          <p:txBody>
            <a:bodyPr/>
            <a:lstStyle/>
            <a:p>
              <a:endParaRPr lang="en-US">
                <a:latin typeface="Arial"/>
                <a:cs typeface="Arial"/>
              </a:endParaRPr>
            </a:p>
          </p:txBody>
        </p:sp>
      </p:grpSp>
      <p:grpSp>
        <p:nvGrpSpPr>
          <p:cNvPr id="5" name="Group 16"/>
          <p:cNvGrpSpPr>
            <a:grpSpLocks/>
          </p:cNvGrpSpPr>
          <p:nvPr/>
        </p:nvGrpSpPr>
        <p:grpSpPr bwMode="auto">
          <a:xfrm flipH="1" flipV="1">
            <a:off x="6767513" y="4441825"/>
            <a:ext cx="395287" cy="234950"/>
            <a:chOff x="993" y="2249"/>
            <a:chExt cx="503" cy="376"/>
          </a:xfrm>
        </p:grpSpPr>
        <p:sp>
          <p:nvSpPr>
            <p:cNvPr id="20506" name="Line 17"/>
            <p:cNvSpPr>
              <a:spLocks noChangeShapeType="1"/>
            </p:cNvSpPr>
            <p:nvPr/>
          </p:nvSpPr>
          <p:spPr bwMode="auto">
            <a:xfrm>
              <a:off x="993" y="2249"/>
              <a:ext cx="503" cy="0"/>
            </a:xfrm>
            <a:prstGeom prst="line">
              <a:avLst/>
            </a:prstGeom>
            <a:noFill/>
            <a:ln w="12700">
              <a:solidFill>
                <a:schemeClr val="tx1"/>
              </a:solidFill>
              <a:round/>
              <a:headEnd/>
              <a:tailEnd/>
            </a:ln>
          </p:spPr>
          <p:txBody>
            <a:bodyPr/>
            <a:lstStyle/>
            <a:p>
              <a:endParaRPr lang="en-US">
                <a:latin typeface="Arial"/>
                <a:cs typeface="Arial"/>
              </a:endParaRPr>
            </a:p>
          </p:txBody>
        </p:sp>
        <p:sp>
          <p:nvSpPr>
            <p:cNvPr id="20507" name="Line 18"/>
            <p:cNvSpPr>
              <a:spLocks noChangeShapeType="1"/>
            </p:cNvSpPr>
            <p:nvPr/>
          </p:nvSpPr>
          <p:spPr bwMode="auto">
            <a:xfrm>
              <a:off x="1495" y="2249"/>
              <a:ext cx="0" cy="376"/>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20491" name="Text Box 19"/>
          <p:cNvSpPr txBox="1">
            <a:spLocks noChangeArrowheads="1"/>
          </p:cNvSpPr>
          <p:nvPr/>
        </p:nvSpPr>
        <p:spPr bwMode="auto">
          <a:xfrm>
            <a:off x="5813425" y="3705225"/>
            <a:ext cx="265113" cy="384208"/>
          </a:xfrm>
          <a:prstGeom prst="rect">
            <a:avLst/>
          </a:prstGeom>
          <a:noFill/>
          <a:ln w="9525">
            <a:noFill/>
            <a:miter lim="800000"/>
            <a:headEnd/>
            <a:tailEnd/>
          </a:ln>
        </p:spPr>
        <p:txBody>
          <a:bodyPr lIns="45720" tIns="27432" rIns="45720">
            <a:spAutoFit/>
          </a:bodyPr>
          <a:lstStyle/>
          <a:p>
            <a:pPr algn="ctr">
              <a:lnSpc>
                <a:spcPct val="90000"/>
              </a:lnSpc>
              <a:spcBef>
                <a:spcPct val="50000"/>
              </a:spcBef>
            </a:pPr>
            <a:r>
              <a:rPr lang="en-US" sz="2200">
                <a:latin typeface="Tahoma"/>
                <a:cs typeface="Tahoma"/>
              </a:rPr>
              <a:t>1</a:t>
            </a:r>
          </a:p>
        </p:txBody>
      </p:sp>
      <p:sp>
        <p:nvSpPr>
          <p:cNvPr id="20492" name="Text Box 20"/>
          <p:cNvSpPr txBox="1">
            <a:spLocks noChangeArrowheads="1"/>
          </p:cNvSpPr>
          <p:nvPr/>
        </p:nvSpPr>
        <p:spPr bwMode="auto">
          <a:xfrm>
            <a:off x="6838950" y="4687888"/>
            <a:ext cx="265113" cy="384208"/>
          </a:xfrm>
          <a:prstGeom prst="rect">
            <a:avLst/>
          </a:prstGeom>
          <a:noFill/>
          <a:ln w="9525">
            <a:noFill/>
            <a:miter lim="800000"/>
            <a:headEnd/>
            <a:tailEnd/>
          </a:ln>
        </p:spPr>
        <p:txBody>
          <a:bodyPr lIns="45720" tIns="27432" rIns="45720">
            <a:spAutoFit/>
          </a:bodyPr>
          <a:lstStyle/>
          <a:p>
            <a:pPr algn="ctr">
              <a:lnSpc>
                <a:spcPct val="90000"/>
              </a:lnSpc>
              <a:spcBef>
                <a:spcPct val="50000"/>
              </a:spcBef>
            </a:pPr>
            <a:r>
              <a:rPr lang="en-US" sz="2200" dirty="0">
                <a:latin typeface="Tahoma"/>
                <a:cs typeface="Tahoma"/>
              </a:rPr>
              <a:t>1</a:t>
            </a:r>
          </a:p>
        </p:txBody>
      </p:sp>
      <p:sp>
        <p:nvSpPr>
          <p:cNvPr id="20493" name="Text Box 21"/>
          <p:cNvSpPr txBox="1">
            <a:spLocks noChangeArrowheads="1"/>
          </p:cNvSpPr>
          <p:nvPr/>
        </p:nvSpPr>
        <p:spPr bwMode="auto">
          <a:xfrm>
            <a:off x="5410200" y="3057525"/>
            <a:ext cx="265113" cy="384208"/>
          </a:xfrm>
          <a:prstGeom prst="rect">
            <a:avLst/>
          </a:prstGeom>
          <a:noFill/>
          <a:ln w="9525">
            <a:noFill/>
            <a:miter lim="800000"/>
            <a:headEnd/>
            <a:tailEnd/>
          </a:ln>
        </p:spPr>
        <p:txBody>
          <a:bodyPr lIns="45720" tIns="27432" rIns="45720">
            <a:spAutoFit/>
          </a:bodyPr>
          <a:lstStyle/>
          <a:p>
            <a:pPr algn="ctr">
              <a:lnSpc>
                <a:spcPct val="90000"/>
              </a:lnSpc>
              <a:spcBef>
                <a:spcPct val="50000"/>
              </a:spcBef>
            </a:pPr>
            <a:r>
              <a:rPr lang="en-US" sz="2200">
                <a:latin typeface="Arial"/>
                <a:cs typeface="Arial"/>
              </a:rPr>
              <a:t>6</a:t>
            </a:r>
          </a:p>
        </p:txBody>
      </p:sp>
      <p:sp>
        <p:nvSpPr>
          <p:cNvPr id="20494" name="Text Box 22"/>
          <p:cNvSpPr txBox="1">
            <a:spLocks noChangeArrowheads="1"/>
          </p:cNvSpPr>
          <p:nvPr/>
        </p:nvSpPr>
        <p:spPr bwMode="auto">
          <a:xfrm>
            <a:off x="6483350" y="4386263"/>
            <a:ext cx="265113" cy="384208"/>
          </a:xfrm>
          <a:prstGeom prst="rect">
            <a:avLst/>
          </a:prstGeom>
          <a:noFill/>
          <a:ln w="9525">
            <a:noFill/>
            <a:miter lim="800000"/>
            <a:headEnd/>
            <a:tailEnd/>
          </a:ln>
        </p:spPr>
        <p:txBody>
          <a:bodyPr lIns="45720" tIns="27432" rIns="45720">
            <a:spAutoFit/>
          </a:bodyPr>
          <a:lstStyle/>
          <a:p>
            <a:pPr algn="ctr">
              <a:lnSpc>
                <a:spcPct val="90000"/>
              </a:lnSpc>
              <a:spcBef>
                <a:spcPct val="50000"/>
              </a:spcBef>
            </a:pPr>
            <a:r>
              <a:rPr lang="en-US" sz="2200">
                <a:latin typeface="Arial"/>
                <a:cs typeface="Arial"/>
              </a:rPr>
              <a:t>2</a:t>
            </a:r>
          </a:p>
        </p:txBody>
      </p:sp>
      <p:grpSp>
        <p:nvGrpSpPr>
          <p:cNvPr id="6" name="Group 23"/>
          <p:cNvGrpSpPr>
            <a:grpSpLocks/>
          </p:cNvGrpSpPr>
          <p:nvPr/>
        </p:nvGrpSpPr>
        <p:grpSpPr bwMode="auto">
          <a:xfrm>
            <a:off x="5691188" y="2417763"/>
            <a:ext cx="398462" cy="360362"/>
            <a:chOff x="3484" y="2235"/>
            <a:chExt cx="251" cy="227"/>
          </a:xfrm>
        </p:grpSpPr>
        <p:sp>
          <p:nvSpPr>
            <p:cNvPr id="20504" name="Oval 24"/>
            <p:cNvSpPr>
              <a:spLocks noChangeArrowheads="1"/>
            </p:cNvSpPr>
            <p:nvPr/>
          </p:nvSpPr>
          <p:spPr bwMode="auto">
            <a:xfrm>
              <a:off x="3484" y="2406"/>
              <a:ext cx="56" cy="56"/>
            </a:xfrm>
            <a:prstGeom prst="ellipse">
              <a:avLst/>
            </a:prstGeom>
            <a:solidFill>
              <a:srgbClr val="000000"/>
            </a:solidFill>
            <a:ln w="9525">
              <a:noFill/>
              <a:round/>
              <a:headEnd/>
              <a:tailEnd/>
            </a:ln>
          </p:spPr>
          <p:txBody>
            <a:bodyPr wrap="none" anchor="ctr"/>
            <a:lstStyle/>
            <a:p>
              <a:endParaRPr lang="en-US">
                <a:latin typeface="Arial"/>
                <a:cs typeface="Arial"/>
              </a:endParaRPr>
            </a:p>
          </p:txBody>
        </p:sp>
        <p:sp>
          <p:nvSpPr>
            <p:cNvPr id="20505" name="Text Box 36"/>
            <p:cNvSpPr txBox="1">
              <a:spLocks noChangeArrowheads="1"/>
            </p:cNvSpPr>
            <p:nvPr/>
          </p:nvSpPr>
          <p:spPr bwMode="auto">
            <a:xfrm>
              <a:off x="3551" y="2235"/>
              <a:ext cx="184" cy="213"/>
            </a:xfrm>
            <a:prstGeom prst="rect">
              <a:avLst/>
            </a:prstGeom>
            <a:noFill/>
            <a:ln w="9525">
              <a:noFill/>
              <a:miter lim="800000"/>
              <a:headEnd/>
              <a:tailEnd/>
            </a:ln>
          </p:spPr>
          <p:txBody>
            <a:bodyPr lIns="0" tIns="0" rIns="0" bIns="0">
              <a:spAutoFit/>
            </a:bodyPr>
            <a:lstStyle/>
            <a:p>
              <a:pPr>
                <a:spcBef>
                  <a:spcPct val="50000"/>
                </a:spcBef>
              </a:pPr>
              <a:r>
                <a:rPr lang="en-US" sz="2200" b="1">
                  <a:latin typeface="Arial"/>
                  <a:cs typeface="Arial"/>
                </a:rPr>
                <a:t>A</a:t>
              </a:r>
              <a:endParaRPr lang="en-US" sz="2200" b="1" baseline="-25000">
                <a:latin typeface="Arial"/>
                <a:cs typeface="Arial"/>
              </a:endParaRPr>
            </a:p>
          </p:txBody>
        </p:sp>
      </p:grpSp>
      <p:grpSp>
        <p:nvGrpSpPr>
          <p:cNvPr id="7" name="Group 26"/>
          <p:cNvGrpSpPr>
            <a:grpSpLocks/>
          </p:cNvGrpSpPr>
          <p:nvPr/>
        </p:nvGrpSpPr>
        <p:grpSpPr bwMode="auto">
          <a:xfrm>
            <a:off x="6723063" y="4097338"/>
            <a:ext cx="404812" cy="360362"/>
            <a:chOff x="3094" y="2172"/>
            <a:chExt cx="255" cy="227"/>
          </a:xfrm>
        </p:grpSpPr>
        <p:sp>
          <p:nvSpPr>
            <p:cNvPr id="20502" name="Oval 27"/>
            <p:cNvSpPr>
              <a:spLocks noChangeArrowheads="1"/>
            </p:cNvSpPr>
            <p:nvPr/>
          </p:nvSpPr>
          <p:spPr bwMode="auto">
            <a:xfrm>
              <a:off x="3094" y="2343"/>
              <a:ext cx="56" cy="56"/>
            </a:xfrm>
            <a:prstGeom prst="ellipse">
              <a:avLst/>
            </a:prstGeom>
            <a:solidFill>
              <a:srgbClr val="000000"/>
            </a:solidFill>
            <a:ln w="9525">
              <a:noFill/>
              <a:round/>
              <a:headEnd/>
              <a:tailEnd/>
            </a:ln>
          </p:spPr>
          <p:txBody>
            <a:bodyPr wrap="none" anchor="ctr"/>
            <a:lstStyle/>
            <a:p>
              <a:endParaRPr lang="en-US">
                <a:latin typeface="Arial"/>
                <a:cs typeface="Arial"/>
              </a:endParaRPr>
            </a:p>
          </p:txBody>
        </p:sp>
        <p:sp>
          <p:nvSpPr>
            <p:cNvPr id="20503" name="Text Box 36"/>
            <p:cNvSpPr txBox="1">
              <a:spLocks noChangeArrowheads="1"/>
            </p:cNvSpPr>
            <p:nvPr/>
          </p:nvSpPr>
          <p:spPr bwMode="auto">
            <a:xfrm>
              <a:off x="3165" y="2172"/>
              <a:ext cx="184" cy="213"/>
            </a:xfrm>
            <a:prstGeom prst="rect">
              <a:avLst/>
            </a:prstGeom>
            <a:noFill/>
            <a:ln w="9525">
              <a:noFill/>
              <a:miter lim="800000"/>
              <a:headEnd/>
              <a:tailEnd/>
            </a:ln>
          </p:spPr>
          <p:txBody>
            <a:bodyPr lIns="0" tIns="0" rIns="0" bIns="0">
              <a:spAutoFit/>
            </a:bodyPr>
            <a:lstStyle/>
            <a:p>
              <a:pPr>
                <a:spcBef>
                  <a:spcPct val="50000"/>
                </a:spcBef>
              </a:pPr>
              <a:r>
                <a:rPr lang="en-US" sz="2200" b="1">
                  <a:latin typeface="Arial"/>
                  <a:cs typeface="Arial"/>
                </a:rPr>
                <a:t>B</a:t>
              </a:r>
              <a:endParaRPr lang="en-US" sz="2200" b="1" baseline="-25000">
                <a:latin typeface="Arial"/>
                <a:cs typeface="Arial"/>
              </a:endParaRPr>
            </a:p>
          </p:txBody>
        </p:sp>
      </p:grpSp>
      <p:sp>
        <p:nvSpPr>
          <p:cNvPr id="216094" name="Text Box 30"/>
          <p:cNvSpPr txBox="1">
            <a:spLocks noChangeArrowheads="1"/>
          </p:cNvSpPr>
          <p:nvPr/>
        </p:nvSpPr>
        <p:spPr bwMode="auto">
          <a:xfrm>
            <a:off x="5748338" y="1047750"/>
            <a:ext cx="2728912" cy="892175"/>
          </a:xfrm>
          <a:prstGeom prst="rect">
            <a:avLst/>
          </a:prstGeom>
          <a:solidFill>
            <a:srgbClr val="FFCCCC"/>
          </a:solidFill>
          <a:ln w="9525">
            <a:noFill/>
            <a:miter lim="800000"/>
            <a:headEnd/>
            <a:tailEnd/>
          </a:ln>
          <a:effectLst>
            <a:outerShdw blurRad="50800" dist="38100" dir="2700000" algn="tl" rotWithShape="0">
              <a:prstClr val="black">
                <a:alpha val="40000"/>
              </a:prstClr>
            </a:outerShdw>
          </a:effectLst>
        </p:spPr>
        <p:txBody>
          <a:bodyPr>
            <a:spAutoFit/>
          </a:bodyPr>
          <a:lstStyle/>
          <a:p>
            <a:pPr algn="ctr">
              <a:lnSpc>
                <a:spcPct val="105000"/>
              </a:lnSpc>
              <a:spcBef>
                <a:spcPct val="20000"/>
              </a:spcBef>
            </a:pPr>
            <a:r>
              <a:rPr lang="en-US" sz="2500" i="1">
                <a:latin typeface="Arial"/>
                <a:cs typeface="Arial"/>
              </a:rPr>
              <a:t>MRS = slope of indifference curve </a:t>
            </a:r>
          </a:p>
        </p:txBody>
      </p:sp>
      <p:sp>
        <p:nvSpPr>
          <p:cNvPr id="216097" name="Text Box 33"/>
          <p:cNvSpPr txBox="1">
            <a:spLocks noChangeArrowheads="1"/>
          </p:cNvSpPr>
          <p:nvPr/>
        </p:nvSpPr>
        <p:spPr bwMode="auto">
          <a:xfrm>
            <a:off x="4471988" y="3021013"/>
            <a:ext cx="941387" cy="427037"/>
          </a:xfrm>
          <a:prstGeom prst="rect">
            <a:avLst/>
          </a:prstGeom>
          <a:solidFill>
            <a:schemeClr val="bg1">
              <a:alpha val="70195"/>
            </a:schemeClr>
          </a:solidFill>
          <a:ln w="9525">
            <a:noFill/>
            <a:miter lim="800000"/>
            <a:headEnd/>
            <a:tailEnd/>
          </a:ln>
        </p:spPr>
        <p:txBody>
          <a:bodyPr lIns="0" rIns="0">
            <a:spAutoFit/>
          </a:bodyPr>
          <a:lstStyle/>
          <a:p>
            <a:pPr algn="r">
              <a:spcBef>
                <a:spcPct val="50000"/>
              </a:spcBef>
            </a:pPr>
            <a:r>
              <a:rPr lang="en-US" sz="2200" i="1">
                <a:latin typeface="Arial"/>
                <a:cs typeface="Arial"/>
              </a:rPr>
              <a:t>MRS</a:t>
            </a:r>
            <a:r>
              <a:rPr lang="en-US" sz="2200">
                <a:latin typeface="Arial"/>
                <a:cs typeface="Arial"/>
              </a:rPr>
              <a:t> =</a:t>
            </a:r>
          </a:p>
        </p:txBody>
      </p:sp>
      <p:sp>
        <p:nvSpPr>
          <p:cNvPr id="216099" name="Text Box 35"/>
          <p:cNvSpPr txBox="1">
            <a:spLocks noChangeArrowheads="1"/>
          </p:cNvSpPr>
          <p:nvPr/>
        </p:nvSpPr>
        <p:spPr bwMode="auto">
          <a:xfrm>
            <a:off x="5529263" y="4346575"/>
            <a:ext cx="941387" cy="427038"/>
          </a:xfrm>
          <a:prstGeom prst="rect">
            <a:avLst/>
          </a:prstGeom>
          <a:noFill/>
          <a:ln w="9525">
            <a:noFill/>
            <a:miter lim="800000"/>
            <a:headEnd/>
            <a:tailEnd/>
          </a:ln>
        </p:spPr>
        <p:txBody>
          <a:bodyPr lIns="0" rIns="0">
            <a:spAutoFit/>
          </a:bodyPr>
          <a:lstStyle/>
          <a:p>
            <a:pPr algn="r">
              <a:spcBef>
                <a:spcPct val="50000"/>
              </a:spcBef>
            </a:pPr>
            <a:r>
              <a:rPr lang="en-US" sz="2200" i="1">
                <a:latin typeface="Arial"/>
                <a:cs typeface="Arial"/>
              </a:rPr>
              <a:t>MRS</a:t>
            </a:r>
            <a:r>
              <a:rPr lang="en-US" sz="2200">
                <a:latin typeface="Arial"/>
                <a:cs typeface="Arial"/>
              </a:rPr>
              <a:t> =</a:t>
            </a:r>
          </a:p>
        </p:txBody>
      </p:sp>
      <p:sp>
        <p:nvSpPr>
          <p:cNvPr id="10" name="Footer Placeholder 9"/>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11" name="Slide Number Placeholder 10"/>
          <p:cNvSpPr>
            <a:spLocks noGrp="1"/>
          </p:cNvSpPr>
          <p:nvPr>
            <p:ph type="sldNum" sz="quarter" idx="13"/>
          </p:nvPr>
        </p:nvSpPr>
        <p:spPr/>
        <p:txBody>
          <a:bodyPr/>
          <a:lstStyle/>
          <a:p>
            <a:pPr>
              <a:defRPr/>
            </a:pPr>
            <a:fld id="{2F37425F-5E17-4209-B948-B5CE2119E408}" type="slidenum">
              <a:rPr lang="en-US" smtClean="0"/>
              <a:pPr>
                <a:defRPr/>
              </a:pPr>
              <a:t>16</a:t>
            </a:fld>
            <a:endParaRPr lang="en-US" dirty="0"/>
          </a:p>
        </p:txBody>
      </p:sp>
    </p:spTree>
    <p:extLst>
      <p:ext uri="{BB962C8B-B14F-4D97-AF65-F5344CB8AC3E}">
        <p14:creationId xmlns:p14="http://schemas.microsoft.com/office/powerpoint/2010/main" val="46248969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wipe(left)">
                                      <p:cBhvr>
                                        <p:cTn id="11" dur="500"/>
                                        <p:tgtEl>
                                          <p:spTgt spid="9">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animEffect transition="in" filter="wipe(left)">
                                      <p:cBhvr>
                                        <p:cTn id="15" dur="500"/>
                                        <p:tgtEl>
                                          <p:spTgt spid="9">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6094">
                                            <p:bg/>
                                          </p:spTgt>
                                        </p:tgtEl>
                                        <p:attrNameLst>
                                          <p:attrName>style.visibility</p:attrName>
                                        </p:attrNameLst>
                                      </p:cBhvr>
                                      <p:to>
                                        <p:strVal val="visible"/>
                                      </p:to>
                                    </p:set>
                                    <p:animEffect transition="in" filter="fade">
                                      <p:cBhvr>
                                        <p:cTn id="20" dur="500"/>
                                        <p:tgtEl>
                                          <p:spTgt spid="216094">
                                            <p:bg/>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6094">
                                            <p:txEl>
                                              <p:pRg st="0" end="0"/>
                                            </p:txEl>
                                          </p:spTgt>
                                        </p:tgtEl>
                                        <p:attrNameLst>
                                          <p:attrName>style.visibility</p:attrName>
                                        </p:attrNameLst>
                                      </p:cBhvr>
                                      <p:to>
                                        <p:strVal val="visible"/>
                                      </p:to>
                                    </p:set>
                                    <p:animEffect transition="in" filter="fade">
                                      <p:cBhvr>
                                        <p:cTn id="23" dur="500"/>
                                        <p:tgtEl>
                                          <p:spTgt spid="216094">
                                            <p:txEl>
                                              <p:pRg st="0" end="0"/>
                                            </p:tx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16097"/>
                                        </p:tgtEl>
                                        <p:attrNameLst>
                                          <p:attrName>style.visibility</p:attrName>
                                        </p:attrNameLst>
                                      </p:cBhvr>
                                      <p:to>
                                        <p:strVal val="visible"/>
                                      </p:to>
                                    </p:set>
                                    <p:animEffect transition="in" filter="fade">
                                      <p:cBhvr>
                                        <p:cTn id="27" dur="500"/>
                                        <p:tgtEl>
                                          <p:spTgt spid="216097"/>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216099"/>
                                        </p:tgtEl>
                                        <p:attrNameLst>
                                          <p:attrName>style.visibility</p:attrName>
                                        </p:attrNameLst>
                                      </p:cBhvr>
                                      <p:to>
                                        <p:strVal val="visible"/>
                                      </p:to>
                                    </p:set>
                                    <p:animEffect transition="in" filter="fade">
                                      <p:cBhvr>
                                        <p:cTn id="31" dur="500"/>
                                        <p:tgtEl>
                                          <p:spTgt spid="216099"/>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animEffect transition="in" filter="wipe(left)">
                                      <p:cBhvr>
                                        <p:cTn id="35"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216094" grpId="0" build="p" bldLvl="2" animBg="1"/>
      <p:bldP spid="216097" grpId="0" animBg="1"/>
      <p:bldP spid="21609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normAutofit fontScale="90000"/>
          </a:bodyPr>
          <a:lstStyle/>
          <a:p>
            <a:pPr eaLnBrk="1" hangingPunct="1"/>
            <a:r>
              <a:rPr lang="en-US" sz="3200" dirty="0"/>
              <a:t>One Extreme Case:  Perfect Substitutes</a:t>
            </a:r>
          </a:p>
        </p:txBody>
      </p:sp>
      <p:pic>
        <p:nvPicPr>
          <p:cNvPr id="21509" name="Picture 3" descr="24729_2105"/>
          <p:cNvPicPr>
            <a:picLocks noChangeAspect="1" noChangeArrowheads="1"/>
          </p:cNvPicPr>
          <p:nvPr/>
        </p:nvPicPr>
        <p:blipFill>
          <a:blip r:embed="rId3" cstate="print"/>
          <a:srcRect t="8243" r="49843"/>
          <a:stretch>
            <a:fillRect/>
          </a:stretch>
        </p:blipFill>
        <p:spPr bwMode="auto">
          <a:xfrm>
            <a:off x="322263" y="1400175"/>
            <a:ext cx="6535737" cy="4667250"/>
          </a:xfrm>
          <a:prstGeom prst="rect">
            <a:avLst/>
          </a:prstGeom>
          <a:noFill/>
          <a:ln w="9525">
            <a:noFill/>
            <a:miter lim="800000"/>
            <a:headEnd/>
            <a:tailEnd/>
          </a:ln>
        </p:spPr>
      </p:pic>
      <p:sp>
        <p:nvSpPr>
          <p:cNvPr id="3" name="Text Placeholder 2"/>
          <p:cNvSpPr>
            <a:spLocks noGrp="1"/>
          </p:cNvSpPr>
          <p:nvPr>
            <p:ph type="body" sz="quarter" idx="12"/>
          </p:nvPr>
        </p:nvSpPr>
        <p:spPr>
          <a:xfrm>
            <a:off x="2590800" y="609600"/>
            <a:ext cx="6210300" cy="2984500"/>
          </a:xfrm>
          <a:solidFill>
            <a:schemeClr val="bg1"/>
          </a:solidFill>
        </p:spPr>
        <p:txBody>
          <a:bodyPr/>
          <a:lstStyle/>
          <a:p>
            <a:pPr>
              <a:lnSpc>
                <a:spcPct val="105000"/>
              </a:lnSpc>
              <a:spcBef>
                <a:spcPct val="45000"/>
              </a:spcBef>
              <a:buClr>
                <a:srgbClr val="00B85C"/>
              </a:buClr>
              <a:buSzPct val="120000"/>
              <a:buFont typeface="Wingdings" pitchFamily="2" charset="2"/>
              <a:buNone/>
            </a:pPr>
            <a:r>
              <a:rPr lang="en-US" sz="2800" b="1" dirty="0">
                <a:solidFill>
                  <a:srgbClr val="CC0000"/>
                </a:solidFill>
                <a:cs typeface="Arial"/>
              </a:rPr>
              <a:t>Perfect substitutes</a:t>
            </a:r>
            <a:r>
              <a:rPr lang="en-US" sz="2800" dirty="0">
                <a:cs typeface="Arial"/>
              </a:rPr>
              <a:t>:  two goods with straight-line indifference curves, </a:t>
            </a:r>
            <a:br>
              <a:rPr lang="en-US" sz="2800" dirty="0">
                <a:cs typeface="Arial"/>
              </a:rPr>
            </a:br>
            <a:r>
              <a:rPr lang="en-US" sz="2800" dirty="0">
                <a:cs typeface="Arial"/>
              </a:rPr>
              <a:t>constant MRS  </a:t>
            </a:r>
          </a:p>
          <a:p>
            <a:pPr>
              <a:lnSpc>
                <a:spcPct val="105000"/>
              </a:lnSpc>
              <a:spcBef>
                <a:spcPct val="45000"/>
              </a:spcBef>
              <a:buClr>
                <a:srgbClr val="00B85C"/>
              </a:buClr>
              <a:buSzPct val="120000"/>
              <a:buFont typeface="Wingdings" pitchFamily="2" charset="2"/>
              <a:buNone/>
            </a:pPr>
            <a:r>
              <a:rPr lang="en-US" sz="2800" dirty="0">
                <a:cs typeface="Arial"/>
              </a:rPr>
              <a:t>Example:  nickels and dimes</a:t>
            </a:r>
          </a:p>
          <a:p>
            <a:pPr lvl="1" indent="3175">
              <a:lnSpc>
                <a:spcPct val="105000"/>
              </a:lnSpc>
              <a:buClr>
                <a:srgbClr val="0066CC"/>
              </a:buClr>
              <a:buSzPct val="130000"/>
            </a:pPr>
            <a:r>
              <a:rPr lang="en-US" sz="2800" dirty="0">
                <a:cs typeface="Arial"/>
              </a:rPr>
              <a:t>Consumer is always willing to trade two nickels for one dime. </a:t>
            </a:r>
          </a:p>
          <a:p>
            <a:endParaRPr lang="en-US" sz="2800" dirty="0"/>
          </a:p>
        </p:txBody>
      </p:sp>
      <p:sp>
        <p:nvSpPr>
          <p:cNvPr id="4" name="Footer Placeholder 3"/>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5" name="Slide Number Placeholder 4"/>
          <p:cNvSpPr>
            <a:spLocks noGrp="1"/>
          </p:cNvSpPr>
          <p:nvPr>
            <p:ph type="sldNum" sz="quarter" idx="13"/>
          </p:nvPr>
        </p:nvSpPr>
        <p:spPr/>
        <p:txBody>
          <a:bodyPr/>
          <a:lstStyle/>
          <a:p>
            <a:pPr>
              <a:defRPr/>
            </a:pPr>
            <a:fld id="{2F37425F-5E17-4209-B948-B5CE2119E408}" type="slidenum">
              <a:rPr lang="en-US" smtClean="0"/>
              <a:pPr>
                <a:defRPr/>
              </a:pPr>
              <a:t>17</a:t>
            </a:fld>
            <a:endParaRPr lang="en-US" dirty="0"/>
          </a:p>
        </p:txBody>
      </p:sp>
    </p:spTree>
    <p:extLst>
      <p:ext uri="{BB962C8B-B14F-4D97-AF65-F5344CB8AC3E}">
        <p14:creationId xmlns:p14="http://schemas.microsoft.com/office/powerpoint/2010/main" val="207200960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noAutofit/>
          </a:bodyPr>
          <a:lstStyle/>
          <a:p>
            <a:pPr eaLnBrk="1" hangingPunct="1"/>
            <a:r>
              <a:rPr lang="en-US" sz="3000" dirty="0"/>
              <a:t>Another Extreme Case:  Perfect Complements</a:t>
            </a:r>
          </a:p>
        </p:txBody>
      </p:sp>
      <p:pic>
        <p:nvPicPr>
          <p:cNvPr id="22533" name="Picture 3" descr="24729_2105"/>
          <p:cNvPicPr>
            <a:picLocks noChangeAspect="1" noChangeArrowheads="1"/>
          </p:cNvPicPr>
          <p:nvPr/>
        </p:nvPicPr>
        <p:blipFill>
          <a:blip r:embed="rId3" cstate="print"/>
          <a:srcRect l="49843" t="10303"/>
          <a:stretch>
            <a:fillRect/>
          </a:stretch>
        </p:blipFill>
        <p:spPr bwMode="auto">
          <a:xfrm>
            <a:off x="0" y="1881188"/>
            <a:ext cx="5916613" cy="4370387"/>
          </a:xfrm>
          <a:prstGeom prst="rect">
            <a:avLst/>
          </a:prstGeom>
          <a:noFill/>
          <a:ln w="9525">
            <a:noFill/>
            <a:miter lim="800000"/>
            <a:headEnd/>
            <a:tailEnd/>
          </a:ln>
        </p:spPr>
      </p:pic>
      <p:sp>
        <p:nvSpPr>
          <p:cNvPr id="165894" name="Oval 6"/>
          <p:cNvSpPr>
            <a:spLocks noChangeArrowheads="1"/>
          </p:cNvSpPr>
          <p:nvPr/>
        </p:nvSpPr>
        <p:spPr bwMode="auto">
          <a:xfrm>
            <a:off x="2203450" y="4044950"/>
            <a:ext cx="139700" cy="138113"/>
          </a:xfrm>
          <a:prstGeom prst="ellipse">
            <a:avLst/>
          </a:prstGeom>
          <a:solidFill>
            <a:srgbClr val="FF0000"/>
          </a:solidFill>
          <a:ln w="9525">
            <a:noFill/>
            <a:prstDash val="dash"/>
            <a:round/>
            <a:headEnd/>
            <a:tailEnd/>
          </a:ln>
        </p:spPr>
        <p:txBody>
          <a:bodyPr wrap="none" anchor="ctr"/>
          <a:lstStyle/>
          <a:p>
            <a:endParaRPr lang="en-US">
              <a:cs typeface="Arial" charset="0"/>
            </a:endParaRPr>
          </a:p>
        </p:txBody>
      </p:sp>
      <p:sp>
        <p:nvSpPr>
          <p:cNvPr id="165895" name="Oval 7"/>
          <p:cNvSpPr>
            <a:spLocks noChangeArrowheads="1"/>
          </p:cNvSpPr>
          <p:nvPr/>
        </p:nvSpPr>
        <p:spPr bwMode="auto">
          <a:xfrm>
            <a:off x="2201863" y="4567238"/>
            <a:ext cx="139700" cy="138112"/>
          </a:xfrm>
          <a:prstGeom prst="ellipse">
            <a:avLst/>
          </a:prstGeom>
          <a:solidFill>
            <a:srgbClr val="339933"/>
          </a:solidFill>
          <a:ln w="9525">
            <a:noFill/>
            <a:prstDash val="dash"/>
            <a:round/>
            <a:headEnd/>
            <a:tailEnd/>
          </a:ln>
        </p:spPr>
        <p:txBody>
          <a:bodyPr wrap="none" anchor="ctr"/>
          <a:lstStyle/>
          <a:p>
            <a:endParaRPr lang="en-US">
              <a:cs typeface="Arial" charset="0"/>
            </a:endParaRPr>
          </a:p>
        </p:txBody>
      </p:sp>
      <p:sp>
        <p:nvSpPr>
          <p:cNvPr id="3" name="Text Placeholder 2"/>
          <p:cNvSpPr>
            <a:spLocks noGrp="1"/>
          </p:cNvSpPr>
          <p:nvPr>
            <p:ph type="body" sz="quarter" idx="12"/>
          </p:nvPr>
        </p:nvSpPr>
        <p:spPr>
          <a:xfrm>
            <a:off x="3048000" y="609600"/>
            <a:ext cx="5753100" cy="2971800"/>
          </a:xfrm>
          <a:solidFill>
            <a:schemeClr val="bg1"/>
          </a:solidFill>
        </p:spPr>
        <p:txBody>
          <a:bodyPr/>
          <a:lstStyle/>
          <a:p>
            <a:r>
              <a:rPr lang="en-US" sz="2800" b="1" dirty="0">
                <a:solidFill>
                  <a:srgbClr val="CC0000"/>
                </a:solidFill>
                <a:cs typeface="Arial"/>
              </a:rPr>
              <a:t>Perfect complements</a:t>
            </a:r>
            <a:r>
              <a:rPr lang="en-US" sz="2800" dirty="0">
                <a:cs typeface="Arial"/>
              </a:rPr>
              <a:t>:  two goods with right-angle indifference curves </a:t>
            </a:r>
          </a:p>
          <a:p>
            <a:pPr algn="ctr">
              <a:lnSpc>
                <a:spcPct val="105000"/>
              </a:lnSpc>
              <a:spcBef>
                <a:spcPct val="10000"/>
              </a:spcBef>
              <a:buClr>
                <a:srgbClr val="00B85C"/>
              </a:buClr>
              <a:buSzPct val="120000"/>
              <a:buFont typeface="Wingdings" pitchFamily="2" charset="2"/>
              <a:buNone/>
            </a:pPr>
            <a:r>
              <a:rPr lang="en-US" sz="2800" dirty="0">
                <a:cs typeface="Arial"/>
              </a:rPr>
              <a:t>Example:  Left shoes, right shoes</a:t>
            </a:r>
          </a:p>
          <a:p>
            <a:pPr lvl="1" indent="3175" algn="ctr">
              <a:lnSpc>
                <a:spcPct val="105000"/>
              </a:lnSpc>
              <a:spcBef>
                <a:spcPct val="10000"/>
              </a:spcBef>
              <a:buClr>
                <a:srgbClr val="0066CC"/>
              </a:buClr>
              <a:buSzPct val="130000"/>
            </a:pPr>
            <a:r>
              <a:rPr lang="en-US" sz="2800" dirty="0">
                <a:solidFill>
                  <a:srgbClr val="FF0000"/>
                </a:solidFill>
                <a:cs typeface="Arial"/>
              </a:rPr>
              <a:t>{7 left shoes, 5 right shoes}</a:t>
            </a:r>
          </a:p>
          <a:p>
            <a:pPr lvl="1" indent="3175" algn="ctr">
              <a:lnSpc>
                <a:spcPct val="105000"/>
              </a:lnSpc>
              <a:spcBef>
                <a:spcPct val="10000"/>
              </a:spcBef>
              <a:buClr>
                <a:srgbClr val="0066CC"/>
              </a:buClr>
              <a:buSzPct val="130000"/>
            </a:pPr>
            <a:r>
              <a:rPr lang="en-US" sz="2800" dirty="0">
                <a:cs typeface="Arial"/>
              </a:rPr>
              <a:t>is just as good as </a:t>
            </a:r>
          </a:p>
          <a:p>
            <a:pPr lvl="1" indent="3175" algn="ctr">
              <a:lnSpc>
                <a:spcPct val="105000"/>
              </a:lnSpc>
              <a:spcBef>
                <a:spcPct val="10000"/>
              </a:spcBef>
              <a:buClr>
                <a:srgbClr val="0066CC"/>
              </a:buClr>
              <a:buSzPct val="130000"/>
            </a:pPr>
            <a:r>
              <a:rPr lang="en-US" sz="2800" dirty="0">
                <a:solidFill>
                  <a:srgbClr val="339933"/>
                </a:solidFill>
                <a:cs typeface="Arial"/>
              </a:rPr>
              <a:t>{5 left shoes, 5 right shoes}</a:t>
            </a:r>
            <a:endParaRPr lang="en-US" sz="2800" dirty="0"/>
          </a:p>
        </p:txBody>
      </p:sp>
      <p:sp>
        <p:nvSpPr>
          <p:cNvPr id="4" name="Footer Placeholder 3"/>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5" name="Slide Number Placeholder 4"/>
          <p:cNvSpPr>
            <a:spLocks noGrp="1"/>
          </p:cNvSpPr>
          <p:nvPr>
            <p:ph type="sldNum" sz="quarter" idx="13"/>
          </p:nvPr>
        </p:nvSpPr>
        <p:spPr/>
        <p:txBody>
          <a:bodyPr/>
          <a:lstStyle/>
          <a:p>
            <a:pPr>
              <a:defRPr/>
            </a:pPr>
            <a:fld id="{2F37425F-5E17-4209-B948-B5CE2119E408}" type="slidenum">
              <a:rPr lang="en-US" smtClean="0"/>
              <a:pPr>
                <a:defRPr/>
              </a:pPr>
              <a:t>18</a:t>
            </a:fld>
            <a:endParaRPr lang="en-US" dirty="0"/>
          </a:p>
        </p:txBody>
      </p:sp>
    </p:spTree>
    <p:extLst>
      <p:ext uri="{BB962C8B-B14F-4D97-AF65-F5344CB8AC3E}">
        <p14:creationId xmlns:p14="http://schemas.microsoft.com/office/powerpoint/2010/main" val="115793612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withEffect">
                                  <p:stCondLst>
                                    <p:cond delay="0"/>
                                  </p:stCondLst>
                                  <p:childTnLst>
                                    <p:set>
                                      <p:cBhvr>
                                        <p:cTn id="6" dur="1" fill="hold">
                                          <p:stCondLst>
                                            <p:cond delay="0"/>
                                          </p:stCondLst>
                                        </p:cTn>
                                        <p:tgtEl>
                                          <p:spTgt spid="165894"/>
                                        </p:tgtEl>
                                        <p:attrNameLst>
                                          <p:attrName>style.visibility</p:attrName>
                                        </p:attrNameLst>
                                      </p:cBhvr>
                                      <p:to>
                                        <p:strVal val="visible"/>
                                      </p:to>
                                    </p:set>
                                    <p:anim calcmode="lin" valueType="num">
                                      <p:cBhvr>
                                        <p:cTn id="7" dur="500" fill="hold"/>
                                        <p:tgtEl>
                                          <p:spTgt spid="165894"/>
                                        </p:tgtEl>
                                        <p:attrNameLst>
                                          <p:attrName>ppt_w</p:attrName>
                                        </p:attrNameLst>
                                      </p:cBhvr>
                                      <p:tavLst>
                                        <p:tav tm="0">
                                          <p:val>
                                            <p:strVal val="4*#ppt_w"/>
                                          </p:val>
                                        </p:tav>
                                        <p:tav tm="100000">
                                          <p:val>
                                            <p:strVal val="#ppt_w"/>
                                          </p:val>
                                        </p:tav>
                                      </p:tavLst>
                                    </p:anim>
                                    <p:anim calcmode="lin" valueType="num">
                                      <p:cBhvr>
                                        <p:cTn id="8" dur="500" fill="hold"/>
                                        <p:tgtEl>
                                          <p:spTgt spid="165894"/>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0"/>
                                  </p:stCondLst>
                                  <p:childTnLst>
                                    <p:set>
                                      <p:cBhvr>
                                        <p:cTn id="10" dur="1" fill="hold">
                                          <p:stCondLst>
                                            <p:cond delay="0"/>
                                          </p:stCondLst>
                                        </p:cTn>
                                        <p:tgtEl>
                                          <p:spTgt spid="165895"/>
                                        </p:tgtEl>
                                        <p:attrNameLst>
                                          <p:attrName>style.visibility</p:attrName>
                                        </p:attrNameLst>
                                      </p:cBhvr>
                                      <p:to>
                                        <p:strVal val="visible"/>
                                      </p:to>
                                    </p:set>
                                    <p:anim calcmode="lin" valueType="num">
                                      <p:cBhvr>
                                        <p:cTn id="11" dur="500" fill="hold"/>
                                        <p:tgtEl>
                                          <p:spTgt spid="165895"/>
                                        </p:tgtEl>
                                        <p:attrNameLst>
                                          <p:attrName>ppt_w</p:attrName>
                                        </p:attrNameLst>
                                      </p:cBhvr>
                                      <p:tavLst>
                                        <p:tav tm="0">
                                          <p:val>
                                            <p:strVal val="4*#ppt_w"/>
                                          </p:val>
                                        </p:tav>
                                        <p:tav tm="100000">
                                          <p:val>
                                            <p:strVal val="#ppt_w"/>
                                          </p:val>
                                        </p:tav>
                                      </p:tavLst>
                                    </p:anim>
                                    <p:anim calcmode="lin" valueType="num">
                                      <p:cBhvr>
                                        <p:cTn id="12" dur="500" fill="hold"/>
                                        <p:tgtEl>
                                          <p:spTgt spid="165895"/>
                                        </p:tgtEl>
                                        <p:attrNameLst>
                                          <p:attrName>ppt_h</p:attrName>
                                        </p:attrNameLst>
                                      </p:cBhvr>
                                      <p:tavLst>
                                        <p:tav tm="0">
                                          <p:val>
                                            <p:strVal val="4*#ppt_h"/>
                                          </p:val>
                                        </p:tav>
                                        <p:tav tm="100000">
                                          <p:val>
                                            <p:strVal val="#ppt_h"/>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
                                            <p:bg/>
                                          </p:spTgt>
                                        </p:tgtEl>
                                        <p:attrNameLst>
                                          <p:attrName>style.visibility</p:attrName>
                                        </p:attrNameLst>
                                      </p:cBhvr>
                                      <p:to>
                                        <p:strVal val="visible"/>
                                      </p:to>
                                    </p:set>
                                    <p:animEffect transition="in" filter="wipe(left)">
                                      <p:cBhvr>
                                        <p:cTn id="16" dur="500"/>
                                        <p:tgtEl>
                                          <p:spTgt spid="3">
                                            <p:bg/>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left)">
                                      <p:cBhvr>
                                        <p:cTn id="20" dur="500"/>
                                        <p:tgtEl>
                                          <p:spTgt spid="3">
                                            <p:txEl>
                                              <p:pRg st="0" end="0"/>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wipe(left)">
                                      <p:cBhvr>
                                        <p:cTn id="24" dur="500"/>
                                        <p:tgtEl>
                                          <p:spTgt spid="3">
                                            <p:txEl>
                                              <p:pRg st="1" end="1"/>
                                            </p:txEl>
                                          </p:spTgt>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wipe(left)">
                                      <p:cBhvr>
                                        <p:cTn id="28" dur="500"/>
                                        <p:tgtEl>
                                          <p:spTgt spid="3">
                                            <p:txEl>
                                              <p:pRg st="2" end="2"/>
                                            </p:txEl>
                                          </p:spTgt>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500"/>
                                        <p:tgtEl>
                                          <p:spTgt spid="3">
                                            <p:txEl>
                                              <p:pRg st="3" end="3"/>
                                            </p:txEl>
                                          </p:spTgt>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wipe(left)">
                                      <p:cBhvr>
                                        <p:cTn id="3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4" grpId="0" animBg="1"/>
      <p:bldP spid="165895" grpId="0" animBg="1"/>
      <p:bldP spid="3"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title"/>
          </p:nvPr>
        </p:nvSpPr>
        <p:spPr>
          <a:xfrm>
            <a:off x="209550" y="0"/>
            <a:ext cx="8770938" cy="990600"/>
          </a:xfrm>
        </p:spPr>
        <p:txBody>
          <a:bodyPr>
            <a:normAutofit fontScale="90000"/>
          </a:bodyPr>
          <a:lstStyle/>
          <a:p>
            <a:pPr eaLnBrk="1" hangingPunct="1">
              <a:lnSpc>
                <a:spcPct val="105000"/>
              </a:lnSpc>
            </a:pPr>
            <a:r>
              <a:rPr lang="en-US" sz="3200" dirty="0"/>
              <a:t>Less Extreme Cases:  </a:t>
            </a:r>
            <a:br>
              <a:rPr lang="en-US" sz="3200" dirty="0"/>
            </a:br>
            <a:r>
              <a:rPr lang="en-US" sz="3200" dirty="0"/>
              <a:t>Close Substitutes and Close Complements</a:t>
            </a:r>
          </a:p>
        </p:txBody>
      </p:sp>
      <p:grpSp>
        <p:nvGrpSpPr>
          <p:cNvPr id="8" name="Group 7"/>
          <p:cNvGrpSpPr/>
          <p:nvPr/>
        </p:nvGrpSpPr>
        <p:grpSpPr>
          <a:xfrm>
            <a:off x="239713" y="1273175"/>
            <a:ext cx="3652837" cy="4821237"/>
            <a:chOff x="239713" y="1273175"/>
            <a:chExt cx="3652837" cy="4821237"/>
          </a:xfrm>
        </p:grpSpPr>
        <p:grpSp>
          <p:nvGrpSpPr>
            <p:cNvPr id="2" name="Group 7"/>
            <p:cNvGrpSpPr>
              <a:grpSpLocks/>
            </p:cNvGrpSpPr>
            <p:nvPr/>
          </p:nvGrpSpPr>
          <p:grpSpPr bwMode="auto">
            <a:xfrm>
              <a:off x="928688" y="1993900"/>
              <a:ext cx="2919412" cy="3444875"/>
              <a:chOff x="2677" y="894"/>
              <a:chExt cx="2715" cy="2485"/>
            </a:xfrm>
          </p:grpSpPr>
          <p:sp>
            <p:nvSpPr>
              <p:cNvPr id="23567" name="Line 33"/>
              <p:cNvSpPr>
                <a:spLocks noChangeShapeType="1"/>
              </p:cNvSpPr>
              <p:nvPr/>
            </p:nvSpPr>
            <p:spPr bwMode="auto">
              <a:xfrm>
                <a:off x="2680" y="894"/>
                <a:ext cx="0" cy="2485"/>
              </a:xfrm>
              <a:prstGeom prst="line">
                <a:avLst/>
              </a:prstGeom>
              <a:noFill/>
              <a:ln w="12700">
                <a:solidFill>
                  <a:schemeClr val="tx1"/>
                </a:solidFill>
                <a:round/>
                <a:headEnd/>
                <a:tailEnd/>
              </a:ln>
            </p:spPr>
            <p:txBody>
              <a:bodyPr/>
              <a:lstStyle/>
              <a:p>
                <a:endParaRPr lang="en-US">
                  <a:latin typeface="Arial"/>
                  <a:cs typeface="Arial"/>
                </a:endParaRPr>
              </a:p>
            </p:txBody>
          </p:sp>
          <p:sp>
            <p:nvSpPr>
              <p:cNvPr id="23568" name="Line 34"/>
              <p:cNvSpPr>
                <a:spLocks noChangeShapeType="1"/>
              </p:cNvSpPr>
              <p:nvPr/>
            </p:nvSpPr>
            <p:spPr bwMode="auto">
              <a:xfrm>
                <a:off x="2677" y="3377"/>
                <a:ext cx="2715"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23556" name="Text Box 36"/>
            <p:cNvSpPr txBox="1">
              <a:spLocks noChangeArrowheads="1"/>
            </p:cNvSpPr>
            <p:nvPr/>
          </p:nvSpPr>
          <p:spPr bwMode="auto">
            <a:xfrm>
              <a:off x="2776538" y="5484812"/>
              <a:ext cx="1116012" cy="609600"/>
            </a:xfrm>
            <a:prstGeom prst="rect">
              <a:avLst/>
            </a:prstGeom>
            <a:noFill/>
            <a:ln w="9525">
              <a:noFill/>
              <a:miter lim="800000"/>
              <a:headEnd/>
              <a:tailEnd/>
            </a:ln>
          </p:spPr>
          <p:txBody>
            <a:bodyPr lIns="0" tIns="0" rIns="0" bIns="0">
              <a:spAutoFit/>
            </a:bodyPr>
            <a:lstStyle/>
            <a:p>
              <a:pPr algn="r">
                <a:spcBef>
                  <a:spcPct val="50000"/>
                </a:spcBef>
              </a:pPr>
              <a:r>
                <a:rPr lang="en-US" sz="2000" dirty="0">
                  <a:latin typeface="Arial"/>
                  <a:cs typeface="Arial"/>
                </a:rPr>
                <a:t>Quantity </a:t>
              </a:r>
              <a:br>
                <a:rPr lang="en-US" sz="2000" dirty="0">
                  <a:latin typeface="Arial"/>
                  <a:cs typeface="Arial"/>
                </a:rPr>
              </a:br>
              <a:r>
                <a:rPr lang="en-US" sz="2000" dirty="0">
                  <a:latin typeface="Arial"/>
                  <a:cs typeface="Arial"/>
                </a:rPr>
                <a:t>of Coke</a:t>
              </a:r>
              <a:endParaRPr lang="en-US" sz="2000" baseline="-25000" dirty="0">
                <a:latin typeface="Arial"/>
                <a:cs typeface="Arial"/>
              </a:endParaRPr>
            </a:p>
          </p:txBody>
        </p:sp>
        <p:sp>
          <p:nvSpPr>
            <p:cNvPr id="23557" name="Text Box 36"/>
            <p:cNvSpPr txBox="1">
              <a:spLocks noChangeArrowheads="1"/>
            </p:cNvSpPr>
            <p:nvPr/>
          </p:nvSpPr>
          <p:spPr bwMode="auto">
            <a:xfrm>
              <a:off x="239713" y="1273175"/>
              <a:ext cx="1071562" cy="609600"/>
            </a:xfrm>
            <a:prstGeom prst="rect">
              <a:avLst/>
            </a:prstGeom>
            <a:noFill/>
            <a:ln w="9525">
              <a:noFill/>
              <a:miter lim="800000"/>
              <a:headEnd/>
              <a:tailEnd/>
            </a:ln>
          </p:spPr>
          <p:txBody>
            <a:bodyPr lIns="0" tIns="0" rIns="0" bIns="0">
              <a:spAutoFit/>
            </a:bodyPr>
            <a:lstStyle/>
            <a:p>
              <a:pPr algn="ctr">
                <a:spcBef>
                  <a:spcPct val="50000"/>
                </a:spcBef>
              </a:pPr>
              <a:r>
                <a:rPr lang="en-US" sz="2000">
                  <a:latin typeface="Arial"/>
                  <a:cs typeface="Arial"/>
                </a:rPr>
                <a:t>Quantity </a:t>
              </a:r>
              <a:br>
                <a:rPr lang="en-US" sz="2000">
                  <a:latin typeface="Arial"/>
                  <a:cs typeface="Arial"/>
                </a:rPr>
              </a:br>
              <a:r>
                <a:rPr lang="en-US" sz="2000">
                  <a:latin typeface="Arial"/>
                  <a:cs typeface="Arial"/>
                </a:rPr>
                <a:t>of Pepsi</a:t>
              </a:r>
              <a:endParaRPr lang="en-US" sz="2000" baseline="-25000">
                <a:latin typeface="Arial"/>
                <a:cs typeface="Arial"/>
              </a:endParaRPr>
            </a:p>
          </p:txBody>
        </p:sp>
      </p:grpSp>
      <p:sp>
        <p:nvSpPr>
          <p:cNvPr id="23558" name="Arc 12"/>
          <p:cNvSpPr>
            <a:spLocks/>
          </p:cNvSpPr>
          <p:nvPr/>
        </p:nvSpPr>
        <p:spPr bwMode="auto">
          <a:xfrm flipH="1" flipV="1">
            <a:off x="1074738" y="1244600"/>
            <a:ext cx="3200400" cy="3756025"/>
          </a:xfrm>
          <a:custGeom>
            <a:avLst/>
            <a:gdLst>
              <a:gd name="T0" fmla="*/ 2147483647 w 20257"/>
              <a:gd name="T1" fmla="*/ 0 h 21453"/>
              <a:gd name="T2" fmla="*/ 2147483647 w 20257"/>
              <a:gd name="T3" fmla="*/ 2147483647 h 21453"/>
              <a:gd name="T4" fmla="*/ 0 w 20257"/>
              <a:gd name="T5" fmla="*/ 2147483647 h 21453"/>
              <a:gd name="T6" fmla="*/ 0 60000 65536"/>
              <a:gd name="T7" fmla="*/ 0 60000 65536"/>
              <a:gd name="T8" fmla="*/ 0 60000 65536"/>
              <a:gd name="T9" fmla="*/ 0 w 20257"/>
              <a:gd name="T10" fmla="*/ 0 h 21453"/>
              <a:gd name="T11" fmla="*/ 20257 w 20257"/>
              <a:gd name="T12" fmla="*/ 21453 h 21453"/>
            </a:gdLst>
            <a:ahLst/>
            <a:cxnLst>
              <a:cxn ang="T6">
                <a:pos x="T0" y="T1"/>
              </a:cxn>
              <a:cxn ang="T7">
                <a:pos x="T2" y="T3"/>
              </a:cxn>
              <a:cxn ang="T8">
                <a:pos x="T4" y="T5"/>
              </a:cxn>
            </a:cxnLst>
            <a:rect l="T9" t="T10" r="T11" b="T12"/>
            <a:pathLst>
              <a:path w="20257" h="21453" fill="none" extrusionOk="0">
                <a:moveTo>
                  <a:pt x="2512" y="-1"/>
                </a:moveTo>
                <a:cubicBezTo>
                  <a:pt x="10580" y="944"/>
                  <a:pt x="17436" y="6335"/>
                  <a:pt x="20256" y="13954"/>
                </a:cubicBezTo>
              </a:path>
              <a:path w="20257" h="21453" stroke="0" extrusionOk="0">
                <a:moveTo>
                  <a:pt x="2512" y="-1"/>
                </a:moveTo>
                <a:cubicBezTo>
                  <a:pt x="10580" y="944"/>
                  <a:pt x="17436" y="6335"/>
                  <a:pt x="20256" y="13954"/>
                </a:cubicBezTo>
                <a:lnTo>
                  <a:pt x="0" y="21453"/>
                </a:lnTo>
                <a:close/>
              </a:path>
            </a:pathLst>
          </a:custGeom>
          <a:noFill/>
          <a:ln w="28575">
            <a:solidFill>
              <a:srgbClr val="008000"/>
            </a:solidFill>
            <a:round/>
            <a:headEnd/>
            <a:tailEnd/>
          </a:ln>
        </p:spPr>
        <p:txBody>
          <a:bodyPr rot="10800000" wrap="none" anchor="ctr"/>
          <a:lstStyle/>
          <a:p>
            <a:pPr algn="ctr"/>
            <a:endParaRPr lang="en-US">
              <a:latin typeface="Arial"/>
              <a:cs typeface="Arial"/>
            </a:endParaRPr>
          </a:p>
          <a:p>
            <a:pPr algn="ctr"/>
            <a:endParaRPr lang="en-US">
              <a:latin typeface="Arial"/>
              <a:cs typeface="Arial"/>
            </a:endParaRPr>
          </a:p>
        </p:txBody>
      </p:sp>
      <p:sp>
        <p:nvSpPr>
          <p:cNvPr id="292892" name="Text Box 28"/>
          <p:cNvSpPr txBox="1">
            <a:spLocks noChangeArrowheads="1"/>
          </p:cNvSpPr>
          <p:nvPr/>
        </p:nvSpPr>
        <p:spPr bwMode="auto">
          <a:xfrm>
            <a:off x="1692275" y="1101725"/>
            <a:ext cx="2319338" cy="1628775"/>
          </a:xfrm>
          <a:prstGeom prst="rect">
            <a:avLst/>
          </a:prstGeom>
          <a:solidFill>
            <a:srgbClr val="CCFFCC"/>
          </a:solidFill>
          <a:ln w="9525">
            <a:noFill/>
            <a:miter lim="800000"/>
            <a:headEnd/>
            <a:tailEnd/>
          </a:ln>
          <a:effectLst>
            <a:outerShdw blurRad="50800" dist="38100" dir="2700000" algn="tl" rotWithShape="0">
              <a:prstClr val="black">
                <a:alpha val="40000"/>
              </a:prstClr>
            </a:outerShdw>
          </a:effectLst>
        </p:spPr>
        <p:txBody>
          <a:bodyPr>
            <a:spAutoFit/>
          </a:bodyPr>
          <a:lstStyle/>
          <a:p>
            <a:pPr algn="ctr">
              <a:lnSpc>
                <a:spcPct val="105000"/>
              </a:lnSpc>
              <a:defRPr/>
            </a:pPr>
            <a:r>
              <a:rPr lang="en-US" sz="2400" i="1" dirty="0">
                <a:latin typeface="Arial"/>
                <a:cs typeface="Arial"/>
              </a:rPr>
              <a:t>Indifference curves for close substitutes are not very bowed</a:t>
            </a:r>
          </a:p>
        </p:txBody>
      </p:sp>
      <p:grpSp>
        <p:nvGrpSpPr>
          <p:cNvPr id="9" name="Group 8"/>
          <p:cNvGrpSpPr/>
          <p:nvPr/>
        </p:nvGrpSpPr>
        <p:grpSpPr>
          <a:xfrm>
            <a:off x="4703763" y="1192212"/>
            <a:ext cx="3767137" cy="4899025"/>
            <a:chOff x="4703763" y="1192212"/>
            <a:chExt cx="3767137" cy="4899025"/>
          </a:xfrm>
        </p:grpSpPr>
        <p:grpSp>
          <p:nvGrpSpPr>
            <p:cNvPr id="3" name="Group 35"/>
            <p:cNvGrpSpPr>
              <a:grpSpLocks/>
            </p:cNvGrpSpPr>
            <p:nvPr/>
          </p:nvGrpSpPr>
          <p:grpSpPr bwMode="auto">
            <a:xfrm>
              <a:off x="5337175" y="2162175"/>
              <a:ext cx="2919413" cy="3273425"/>
              <a:chOff x="2677" y="894"/>
              <a:chExt cx="2715" cy="2485"/>
            </a:xfrm>
          </p:grpSpPr>
          <p:sp>
            <p:nvSpPr>
              <p:cNvPr id="23565" name="Line 33"/>
              <p:cNvSpPr>
                <a:spLocks noChangeShapeType="1"/>
              </p:cNvSpPr>
              <p:nvPr/>
            </p:nvSpPr>
            <p:spPr bwMode="auto">
              <a:xfrm>
                <a:off x="2680" y="894"/>
                <a:ext cx="0" cy="2485"/>
              </a:xfrm>
              <a:prstGeom prst="line">
                <a:avLst/>
              </a:prstGeom>
              <a:noFill/>
              <a:ln w="12700">
                <a:solidFill>
                  <a:schemeClr val="tx1"/>
                </a:solidFill>
                <a:round/>
                <a:headEnd/>
                <a:tailEnd/>
              </a:ln>
            </p:spPr>
            <p:txBody>
              <a:bodyPr/>
              <a:lstStyle/>
              <a:p>
                <a:endParaRPr lang="en-US">
                  <a:latin typeface="Arial"/>
                  <a:cs typeface="Arial"/>
                </a:endParaRPr>
              </a:p>
            </p:txBody>
          </p:sp>
          <p:sp>
            <p:nvSpPr>
              <p:cNvPr id="23566" name="Line 34"/>
              <p:cNvSpPr>
                <a:spLocks noChangeShapeType="1"/>
              </p:cNvSpPr>
              <p:nvPr/>
            </p:nvSpPr>
            <p:spPr bwMode="auto">
              <a:xfrm>
                <a:off x="2677" y="3377"/>
                <a:ext cx="2715"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23561" name="Text Box 36"/>
            <p:cNvSpPr txBox="1">
              <a:spLocks noChangeArrowheads="1"/>
            </p:cNvSpPr>
            <p:nvPr/>
          </p:nvSpPr>
          <p:spPr bwMode="auto">
            <a:xfrm>
              <a:off x="7185025" y="5481637"/>
              <a:ext cx="1285875" cy="609600"/>
            </a:xfrm>
            <a:prstGeom prst="rect">
              <a:avLst/>
            </a:prstGeom>
            <a:noFill/>
            <a:ln w="9525">
              <a:noFill/>
              <a:miter lim="800000"/>
              <a:headEnd/>
              <a:tailEnd/>
            </a:ln>
          </p:spPr>
          <p:txBody>
            <a:bodyPr lIns="0" tIns="0" rIns="0" bIns="0">
              <a:spAutoFit/>
            </a:bodyPr>
            <a:lstStyle/>
            <a:p>
              <a:pPr algn="r">
                <a:spcBef>
                  <a:spcPct val="50000"/>
                </a:spcBef>
              </a:pPr>
              <a:r>
                <a:rPr lang="en-US" sz="2000" dirty="0">
                  <a:latin typeface="Arial"/>
                  <a:cs typeface="Arial"/>
                </a:rPr>
                <a:t>Quantity </a:t>
              </a:r>
              <a:br>
                <a:rPr lang="en-US" sz="2000" dirty="0">
                  <a:latin typeface="Arial"/>
                  <a:cs typeface="Arial"/>
                </a:rPr>
              </a:br>
              <a:r>
                <a:rPr lang="en-US" sz="2000" dirty="0">
                  <a:latin typeface="Arial"/>
                  <a:cs typeface="Arial"/>
                </a:rPr>
                <a:t>of hot dogs</a:t>
              </a:r>
              <a:endParaRPr lang="en-US" sz="2000" baseline="-25000" dirty="0">
                <a:latin typeface="Arial"/>
                <a:cs typeface="Arial"/>
              </a:endParaRPr>
            </a:p>
          </p:txBody>
        </p:sp>
        <p:sp>
          <p:nvSpPr>
            <p:cNvPr id="23562" name="Text Box 36"/>
            <p:cNvSpPr txBox="1">
              <a:spLocks noChangeArrowheads="1"/>
            </p:cNvSpPr>
            <p:nvPr/>
          </p:nvSpPr>
          <p:spPr bwMode="auto">
            <a:xfrm>
              <a:off x="4703763" y="1192212"/>
              <a:ext cx="1071562" cy="914400"/>
            </a:xfrm>
            <a:prstGeom prst="rect">
              <a:avLst/>
            </a:prstGeom>
            <a:noFill/>
            <a:ln w="9525">
              <a:noFill/>
              <a:miter lim="800000"/>
              <a:headEnd/>
              <a:tailEnd/>
            </a:ln>
          </p:spPr>
          <p:txBody>
            <a:bodyPr lIns="0" tIns="0" rIns="0" bIns="0">
              <a:spAutoFit/>
            </a:bodyPr>
            <a:lstStyle/>
            <a:p>
              <a:pPr algn="ctr">
                <a:spcBef>
                  <a:spcPct val="50000"/>
                </a:spcBef>
              </a:pPr>
              <a:r>
                <a:rPr lang="en-US" sz="2000">
                  <a:latin typeface="Arial"/>
                  <a:cs typeface="Arial"/>
                </a:rPr>
                <a:t>Quantity </a:t>
              </a:r>
              <a:br>
                <a:rPr lang="en-US" sz="2000">
                  <a:latin typeface="Arial"/>
                  <a:cs typeface="Arial"/>
                </a:rPr>
              </a:br>
              <a:r>
                <a:rPr lang="en-US" sz="2000">
                  <a:latin typeface="Arial"/>
                  <a:cs typeface="Arial"/>
                </a:rPr>
                <a:t>of hot dog buns</a:t>
              </a:r>
              <a:endParaRPr lang="en-US" sz="2000" baseline="-25000">
                <a:latin typeface="Arial"/>
                <a:cs typeface="Arial"/>
              </a:endParaRPr>
            </a:p>
          </p:txBody>
        </p:sp>
      </p:grpSp>
      <p:sp>
        <p:nvSpPr>
          <p:cNvPr id="292905" name="Text Box 41"/>
          <p:cNvSpPr txBox="1">
            <a:spLocks noChangeArrowheads="1"/>
          </p:cNvSpPr>
          <p:nvPr/>
        </p:nvSpPr>
        <p:spPr bwMode="auto">
          <a:xfrm>
            <a:off x="6367463" y="1066800"/>
            <a:ext cx="2097087" cy="2397125"/>
          </a:xfrm>
          <a:prstGeom prst="rect">
            <a:avLst/>
          </a:prstGeom>
          <a:solidFill>
            <a:srgbClr val="FFCC99"/>
          </a:solidFill>
          <a:ln w="9525">
            <a:noFill/>
            <a:miter lim="800000"/>
            <a:headEnd/>
            <a:tailEnd/>
          </a:ln>
          <a:effectLst>
            <a:outerShdw blurRad="50800" dist="38100" dir="2700000" algn="tl" rotWithShape="0">
              <a:prstClr val="black">
                <a:alpha val="40000"/>
              </a:prstClr>
            </a:outerShdw>
          </a:effectLst>
        </p:spPr>
        <p:txBody>
          <a:bodyPr>
            <a:spAutoFit/>
          </a:bodyPr>
          <a:lstStyle/>
          <a:p>
            <a:pPr algn="ctr">
              <a:lnSpc>
                <a:spcPct val="105000"/>
              </a:lnSpc>
              <a:defRPr/>
            </a:pPr>
            <a:r>
              <a:rPr lang="en-US" sz="2400" i="1" dirty="0">
                <a:latin typeface="Arial"/>
                <a:cs typeface="Arial"/>
              </a:rPr>
              <a:t>Indifference curves for </a:t>
            </a:r>
            <a:br>
              <a:rPr lang="en-US" sz="2400" i="1" dirty="0">
                <a:latin typeface="Arial"/>
                <a:cs typeface="Arial"/>
              </a:rPr>
            </a:br>
            <a:r>
              <a:rPr lang="en-US" sz="2400" i="1" dirty="0">
                <a:latin typeface="Arial"/>
                <a:cs typeface="Arial"/>
              </a:rPr>
              <a:t>close complements are very bowed</a:t>
            </a:r>
          </a:p>
        </p:txBody>
      </p:sp>
      <p:sp>
        <p:nvSpPr>
          <p:cNvPr id="23564" name="Freeform 42"/>
          <p:cNvSpPr>
            <a:spLocks/>
          </p:cNvSpPr>
          <p:nvPr/>
        </p:nvSpPr>
        <p:spPr bwMode="auto">
          <a:xfrm>
            <a:off x="5737225" y="2743200"/>
            <a:ext cx="2146300" cy="2093912"/>
          </a:xfrm>
          <a:custGeom>
            <a:avLst/>
            <a:gdLst>
              <a:gd name="T0" fmla="*/ 0 w 783"/>
              <a:gd name="T1" fmla="*/ 0 h 616"/>
              <a:gd name="T2" fmla="*/ 1555349526 w 783"/>
              <a:gd name="T3" fmla="*/ 2147483647 h 616"/>
              <a:gd name="T4" fmla="*/ 2147483647 w 783"/>
              <a:gd name="T5" fmla="*/ 2147483647 h 616"/>
              <a:gd name="T6" fmla="*/ 0 60000 65536"/>
              <a:gd name="T7" fmla="*/ 0 60000 65536"/>
              <a:gd name="T8" fmla="*/ 0 60000 65536"/>
              <a:gd name="T9" fmla="*/ 0 w 783"/>
              <a:gd name="T10" fmla="*/ 0 h 616"/>
              <a:gd name="T11" fmla="*/ 783 w 783"/>
              <a:gd name="T12" fmla="*/ 616 h 616"/>
            </a:gdLst>
            <a:ahLst/>
            <a:cxnLst>
              <a:cxn ang="T6">
                <a:pos x="T0" y="T1"/>
              </a:cxn>
              <a:cxn ang="T7">
                <a:pos x="T2" y="T3"/>
              </a:cxn>
              <a:cxn ang="T8">
                <a:pos x="T4" y="T5"/>
              </a:cxn>
            </a:cxnLst>
            <a:rect l="T9" t="T10" r="T11" b="T12"/>
            <a:pathLst>
              <a:path w="783" h="616">
                <a:moveTo>
                  <a:pt x="0" y="0"/>
                </a:moveTo>
                <a:cubicBezTo>
                  <a:pt x="38" y="193"/>
                  <a:pt x="77" y="386"/>
                  <a:pt x="207" y="489"/>
                </a:cubicBezTo>
                <a:cubicBezTo>
                  <a:pt x="337" y="592"/>
                  <a:pt x="560" y="604"/>
                  <a:pt x="783" y="616"/>
                </a:cubicBezTo>
              </a:path>
            </a:pathLst>
          </a:custGeom>
          <a:noFill/>
          <a:ln w="28575" cmpd="sng">
            <a:solidFill>
              <a:srgbClr val="993300"/>
            </a:solidFill>
            <a:round/>
            <a:headEnd/>
            <a:tailEnd/>
          </a:ln>
        </p:spPr>
        <p:txBody>
          <a:bodyPr/>
          <a:lstStyle/>
          <a:p>
            <a:endParaRPr lang="en-US">
              <a:latin typeface="Arial"/>
              <a:cs typeface="Arial"/>
            </a:endParaRPr>
          </a:p>
        </p:txBody>
      </p:sp>
      <p:sp>
        <p:nvSpPr>
          <p:cNvPr id="6" name="Footer Placeholder 5"/>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Slide Number Placeholder 6"/>
          <p:cNvSpPr>
            <a:spLocks noGrp="1"/>
          </p:cNvSpPr>
          <p:nvPr>
            <p:ph type="sldNum" sz="quarter" idx="13"/>
          </p:nvPr>
        </p:nvSpPr>
        <p:spPr/>
        <p:txBody>
          <a:bodyPr/>
          <a:lstStyle/>
          <a:p>
            <a:pPr>
              <a:defRPr/>
            </a:pPr>
            <a:fld id="{2F37425F-5E17-4209-B948-B5CE2119E408}" type="slidenum">
              <a:rPr lang="en-US" smtClean="0"/>
              <a:pPr>
                <a:defRPr/>
              </a:pPr>
              <a:t>19</a:t>
            </a:fld>
            <a:endParaRPr lang="en-US" dirty="0"/>
          </a:p>
        </p:txBody>
      </p:sp>
    </p:spTree>
    <p:extLst>
      <p:ext uri="{BB962C8B-B14F-4D97-AF65-F5344CB8AC3E}">
        <p14:creationId xmlns:p14="http://schemas.microsoft.com/office/powerpoint/2010/main" val="253377805"/>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for the answers to these questions:</a:t>
            </a:r>
          </a:p>
        </p:txBody>
      </p:sp>
      <p:sp>
        <p:nvSpPr>
          <p:cNvPr id="3" name="Content Placeholder 2"/>
          <p:cNvSpPr>
            <a:spLocks noGrp="1"/>
          </p:cNvSpPr>
          <p:nvPr>
            <p:ph idx="1"/>
          </p:nvPr>
        </p:nvSpPr>
        <p:spPr>
          <a:xfrm>
            <a:off x="292912" y="1066800"/>
            <a:ext cx="8588375" cy="5410200"/>
          </a:xfrm>
        </p:spPr>
        <p:txBody>
          <a:bodyPr>
            <a:noAutofit/>
          </a:bodyPr>
          <a:lstStyle/>
          <a:p>
            <a:r>
              <a:rPr lang="en-US" sz="3200" dirty="0"/>
              <a:t>How does the budget constraint represent the choices a consumer can afford?</a:t>
            </a:r>
          </a:p>
          <a:p>
            <a:r>
              <a:rPr lang="en-US" sz="3200" dirty="0"/>
              <a:t>How do indifference curves represent the consumer’s preferences? </a:t>
            </a:r>
          </a:p>
          <a:p>
            <a:r>
              <a:rPr lang="en-US" sz="3200" dirty="0"/>
              <a:t>What determines how a consumer divides her resources between two goods?  </a:t>
            </a:r>
          </a:p>
          <a:p>
            <a:r>
              <a:rPr lang="en-US" sz="3200" dirty="0"/>
              <a:t>How does the theory of consumer choice explain decisions such as how much a consumer saves, or how much labor she supplies?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73833117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Line 3"/>
          <p:cNvSpPr>
            <a:spLocks noChangeShapeType="1"/>
          </p:cNvSpPr>
          <p:nvPr/>
        </p:nvSpPr>
        <p:spPr bwMode="auto">
          <a:xfrm>
            <a:off x="5437188" y="2417763"/>
            <a:ext cx="1401762" cy="3186112"/>
          </a:xfrm>
          <a:prstGeom prst="line">
            <a:avLst/>
          </a:prstGeom>
          <a:noFill/>
          <a:ln w="19050">
            <a:solidFill>
              <a:schemeClr val="tx1"/>
            </a:solidFill>
            <a:round/>
            <a:headEnd/>
            <a:tailEnd/>
          </a:ln>
        </p:spPr>
        <p:txBody>
          <a:bodyPr/>
          <a:lstStyle/>
          <a:p>
            <a:endParaRPr lang="en-US">
              <a:latin typeface="Arial"/>
              <a:cs typeface="Arial"/>
            </a:endParaRPr>
          </a:p>
        </p:txBody>
      </p:sp>
      <p:grpSp>
        <p:nvGrpSpPr>
          <p:cNvPr id="2" name="Group 6"/>
          <p:cNvGrpSpPr>
            <a:grpSpLocks/>
          </p:cNvGrpSpPr>
          <p:nvPr/>
        </p:nvGrpSpPr>
        <p:grpSpPr bwMode="auto">
          <a:xfrm>
            <a:off x="5430838" y="4005263"/>
            <a:ext cx="709612" cy="1597025"/>
            <a:chOff x="993" y="2249"/>
            <a:chExt cx="503" cy="376"/>
          </a:xfrm>
        </p:grpSpPr>
        <p:sp>
          <p:nvSpPr>
            <p:cNvPr id="24611" name="Line 7"/>
            <p:cNvSpPr>
              <a:spLocks noChangeShapeType="1"/>
            </p:cNvSpPr>
            <p:nvPr/>
          </p:nvSpPr>
          <p:spPr bwMode="auto">
            <a:xfrm>
              <a:off x="993" y="2249"/>
              <a:ext cx="503" cy="0"/>
            </a:xfrm>
            <a:prstGeom prst="line">
              <a:avLst/>
            </a:prstGeom>
            <a:noFill/>
            <a:ln w="9525">
              <a:solidFill>
                <a:srgbClr val="808080"/>
              </a:solidFill>
              <a:prstDash val="lgDash"/>
              <a:round/>
              <a:headEnd/>
              <a:tailEnd/>
            </a:ln>
          </p:spPr>
          <p:txBody>
            <a:bodyPr/>
            <a:lstStyle/>
            <a:p>
              <a:endParaRPr lang="en-US">
                <a:latin typeface="Arial"/>
                <a:cs typeface="Arial"/>
              </a:endParaRPr>
            </a:p>
          </p:txBody>
        </p:sp>
        <p:sp>
          <p:nvSpPr>
            <p:cNvPr id="24612" name="Line 8"/>
            <p:cNvSpPr>
              <a:spLocks noChangeShapeType="1"/>
            </p:cNvSpPr>
            <p:nvPr/>
          </p:nvSpPr>
          <p:spPr bwMode="auto">
            <a:xfrm>
              <a:off x="1495" y="2249"/>
              <a:ext cx="0" cy="376"/>
            </a:xfrm>
            <a:prstGeom prst="line">
              <a:avLst/>
            </a:prstGeom>
            <a:noFill/>
            <a:ln w="9525">
              <a:solidFill>
                <a:srgbClr val="808080"/>
              </a:solidFill>
              <a:prstDash val="lgDash"/>
              <a:round/>
              <a:headEnd/>
              <a:tailEnd/>
            </a:ln>
          </p:spPr>
          <p:txBody>
            <a:bodyPr/>
            <a:lstStyle/>
            <a:p>
              <a:endParaRPr lang="en-US">
                <a:latin typeface="Arial"/>
                <a:cs typeface="Arial"/>
              </a:endParaRPr>
            </a:p>
          </p:txBody>
        </p:sp>
      </p:grpSp>
      <p:sp>
        <p:nvSpPr>
          <p:cNvPr id="24582" name="Rectangle 15"/>
          <p:cNvSpPr>
            <a:spLocks noGrp="1" noChangeArrowheads="1"/>
          </p:cNvSpPr>
          <p:nvPr>
            <p:ph type="title"/>
          </p:nvPr>
        </p:nvSpPr>
        <p:spPr/>
        <p:txBody>
          <a:bodyPr>
            <a:normAutofit fontScale="90000"/>
          </a:bodyPr>
          <a:lstStyle/>
          <a:p>
            <a:pPr eaLnBrk="1" hangingPunct="1"/>
            <a:r>
              <a:rPr lang="en-US" sz="3200"/>
              <a:t>Optimization:  What the Consumer Chooses</a:t>
            </a:r>
          </a:p>
        </p:txBody>
      </p:sp>
      <p:sp>
        <p:nvSpPr>
          <p:cNvPr id="11" name="Text Placeholder 10"/>
          <p:cNvSpPr>
            <a:spLocks noGrp="1"/>
          </p:cNvSpPr>
          <p:nvPr>
            <p:ph type="body" sz="quarter" idx="12"/>
          </p:nvPr>
        </p:nvSpPr>
        <p:spPr>
          <a:xfrm>
            <a:off x="152400" y="685800"/>
            <a:ext cx="4038600" cy="5791201"/>
          </a:xfrm>
        </p:spPr>
        <p:txBody>
          <a:bodyPr/>
          <a:lstStyle/>
          <a:p>
            <a:r>
              <a:rPr lang="en-US" sz="2800" b="1" dirty="0">
                <a:cs typeface="Arial"/>
              </a:rPr>
              <a:t>A</a:t>
            </a:r>
            <a:r>
              <a:rPr lang="en-US" sz="2800" dirty="0">
                <a:cs typeface="Arial"/>
              </a:rPr>
              <a:t> is the </a:t>
            </a:r>
            <a:r>
              <a:rPr lang="en-US" sz="2800" i="1" dirty="0">
                <a:cs typeface="Arial"/>
              </a:rPr>
              <a:t>optimum</a:t>
            </a:r>
            <a:r>
              <a:rPr lang="en-US" sz="2800" dirty="0">
                <a:cs typeface="Arial"/>
              </a:rPr>
              <a:t>:  </a:t>
            </a:r>
            <a:br>
              <a:rPr lang="en-US" sz="2800" dirty="0">
                <a:cs typeface="Arial"/>
              </a:rPr>
            </a:br>
            <a:r>
              <a:rPr lang="en-US" sz="2800" dirty="0">
                <a:cs typeface="Arial"/>
              </a:rPr>
              <a:t>the point on the budget constraint that touches the highest possible indifference curve.</a:t>
            </a:r>
          </a:p>
          <a:p>
            <a:endParaRPr lang="en-US" sz="2800" dirty="0">
              <a:cs typeface="Arial"/>
            </a:endParaRPr>
          </a:p>
          <a:p>
            <a:r>
              <a:rPr lang="en-US" sz="2800" dirty="0">
                <a:cs typeface="Arial"/>
              </a:rPr>
              <a:t>Hurley prefers </a:t>
            </a:r>
            <a:r>
              <a:rPr lang="en-US" sz="2800" b="1" dirty="0">
                <a:cs typeface="Arial"/>
              </a:rPr>
              <a:t>B</a:t>
            </a:r>
            <a:r>
              <a:rPr lang="en-US" sz="2800" dirty="0">
                <a:cs typeface="Arial"/>
              </a:rPr>
              <a:t> to </a:t>
            </a:r>
            <a:r>
              <a:rPr lang="en-US" sz="2800" b="1" dirty="0">
                <a:cs typeface="Arial"/>
              </a:rPr>
              <a:t>A</a:t>
            </a:r>
            <a:r>
              <a:rPr lang="en-US" sz="2800" dirty="0">
                <a:cs typeface="Arial"/>
              </a:rPr>
              <a:t>, but he cannot afford </a:t>
            </a:r>
            <a:r>
              <a:rPr lang="en-US" sz="2800" b="1" dirty="0">
                <a:cs typeface="Arial"/>
              </a:rPr>
              <a:t>B</a:t>
            </a:r>
            <a:r>
              <a:rPr lang="en-US" sz="2800" dirty="0">
                <a:cs typeface="Arial"/>
              </a:rPr>
              <a:t>.</a:t>
            </a:r>
          </a:p>
          <a:p>
            <a:endParaRPr lang="en-US" sz="2800" dirty="0">
              <a:cs typeface="Arial"/>
            </a:endParaRPr>
          </a:p>
          <a:p>
            <a:r>
              <a:rPr lang="en-US" sz="2800" dirty="0">
                <a:cs typeface="Arial"/>
              </a:rPr>
              <a:t>Hurley can afford </a:t>
            </a:r>
            <a:r>
              <a:rPr lang="en-US" sz="2800" b="1" dirty="0">
                <a:cs typeface="Arial"/>
              </a:rPr>
              <a:t>C</a:t>
            </a:r>
            <a:r>
              <a:rPr lang="en-US" sz="2800" dirty="0">
                <a:cs typeface="Arial"/>
              </a:rPr>
              <a:t> and </a:t>
            </a:r>
            <a:r>
              <a:rPr lang="en-US" sz="2800" b="1" dirty="0">
                <a:cs typeface="Arial"/>
              </a:rPr>
              <a:t>D</a:t>
            </a:r>
            <a:r>
              <a:rPr lang="en-US" sz="2800" dirty="0">
                <a:cs typeface="Arial"/>
              </a:rPr>
              <a:t>, but </a:t>
            </a:r>
            <a:r>
              <a:rPr lang="en-US" sz="2800" b="1" dirty="0">
                <a:cs typeface="Arial"/>
              </a:rPr>
              <a:t>A</a:t>
            </a:r>
            <a:r>
              <a:rPr lang="en-US" sz="2800" dirty="0">
                <a:cs typeface="Arial"/>
              </a:rPr>
              <a:t> is on a higher indifference curve.</a:t>
            </a:r>
          </a:p>
          <a:p>
            <a:endParaRPr lang="en-US" sz="2800" dirty="0"/>
          </a:p>
        </p:txBody>
      </p:sp>
      <p:sp>
        <p:nvSpPr>
          <p:cNvPr id="10" name="Slide Number Placeholder 9"/>
          <p:cNvSpPr>
            <a:spLocks noGrp="1"/>
          </p:cNvSpPr>
          <p:nvPr>
            <p:ph type="sldNum" sz="quarter" idx="13"/>
          </p:nvPr>
        </p:nvSpPr>
        <p:spPr/>
        <p:txBody>
          <a:bodyPr/>
          <a:lstStyle/>
          <a:p>
            <a:pPr>
              <a:defRPr/>
            </a:pPr>
            <a:fld id="{073C29DC-2178-4274-9150-45F8EBD31C2D}" type="slidenum">
              <a:rPr lang="en-US" smtClean="0"/>
              <a:pPr>
                <a:defRPr/>
              </a:pPr>
              <a:t>20</a:t>
            </a:fld>
            <a:endParaRPr lang="en-US"/>
          </a:p>
        </p:txBody>
      </p:sp>
      <p:sp>
        <p:nvSpPr>
          <p:cNvPr id="9" name="Footer Placeholder 8"/>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12" name="Group 11"/>
          <p:cNvGrpSpPr/>
          <p:nvPr/>
        </p:nvGrpSpPr>
        <p:grpSpPr>
          <a:xfrm>
            <a:off x="4557384" y="533400"/>
            <a:ext cx="4188154" cy="5730875"/>
            <a:chOff x="4065259" y="755650"/>
            <a:chExt cx="4188154" cy="5730875"/>
          </a:xfrm>
        </p:grpSpPr>
        <p:grpSp>
          <p:nvGrpSpPr>
            <p:cNvPr id="3" name="Group 16"/>
            <p:cNvGrpSpPr>
              <a:grpSpLocks/>
            </p:cNvGrpSpPr>
            <p:nvPr/>
          </p:nvGrpSpPr>
          <p:grpSpPr bwMode="auto">
            <a:xfrm>
              <a:off x="4938713" y="1365250"/>
              <a:ext cx="3270250" cy="4465638"/>
              <a:chOff x="2677" y="894"/>
              <a:chExt cx="2715" cy="2485"/>
            </a:xfrm>
          </p:grpSpPr>
          <p:sp>
            <p:nvSpPr>
              <p:cNvPr id="24609" name="Line 33"/>
              <p:cNvSpPr>
                <a:spLocks noChangeShapeType="1"/>
              </p:cNvSpPr>
              <p:nvPr/>
            </p:nvSpPr>
            <p:spPr bwMode="auto">
              <a:xfrm>
                <a:off x="2680" y="894"/>
                <a:ext cx="0" cy="2485"/>
              </a:xfrm>
              <a:prstGeom prst="line">
                <a:avLst/>
              </a:prstGeom>
              <a:noFill/>
              <a:ln w="12700">
                <a:solidFill>
                  <a:schemeClr val="tx1"/>
                </a:solidFill>
                <a:round/>
                <a:headEnd/>
                <a:tailEnd/>
              </a:ln>
            </p:spPr>
            <p:txBody>
              <a:bodyPr/>
              <a:lstStyle/>
              <a:p>
                <a:endParaRPr lang="en-US">
                  <a:latin typeface="Arial"/>
                  <a:cs typeface="Arial"/>
                </a:endParaRPr>
              </a:p>
            </p:txBody>
          </p:sp>
          <p:sp>
            <p:nvSpPr>
              <p:cNvPr id="24610" name="Line 34"/>
              <p:cNvSpPr>
                <a:spLocks noChangeShapeType="1"/>
              </p:cNvSpPr>
              <p:nvPr/>
            </p:nvSpPr>
            <p:spPr bwMode="auto">
              <a:xfrm>
                <a:off x="2677" y="3377"/>
                <a:ext cx="2715"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24584" name="Text Box 36"/>
            <p:cNvSpPr txBox="1">
              <a:spLocks noChangeArrowheads="1"/>
            </p:cNvSpPr>
            <p:nvPr/>
          </p:nvSpPr>
          <p:spPr bwMode="auto">
            <a:xfrm>
              <a:off x="7137400" y="5876925"/>
              <a:ext cx="1116013" cy="609600"/>
            </a:xfrm>
            <a:prstGeom prst="rect">
              <a:avLst/>
            </a:prstGeom>
            <a:noFill/>
            <a:ln w="9525">
              <a:noFill/>
              <a:miter lim="800000"/>
              <a:headEnd/>
              <a:tailEnd/>
            </a:ln>
          </p:spPr>
          <p:txBody>
            <a:bodyPr lIns="0" tIns="0" rIns="0" bIns="0">
              <a:spAutoFit/>
            </a:bodyPr>
            <a:lstStyle/>
            <a:p>
              <a:pPr algn="r">
                <a:spcBef>
                  <a:spcPct val="50000"/>
                </a:spcBef>
              </a:pPr>
              <a:r>
                <a:rPr lang="en-US" sz="2000">
                  <a:latin typeface="Arial"/>
                  <a:cs typeface="Arial"/>
                </a:rPr>
                <a:t>Quantity </a:t>
              </a:r>
              <a:br>
                <a:rPr lang="en-US" sz="2000">
                  <a:latin typeface="Arial"/>
                  <a:cs typeface="Arial"/>
                </a:rPr>
              </a:br>
              <a:r>
                <a:rPr lang="en-US" sz="2000">
                  <a:latin typeface="Arial"/>
                  <a:cs typeface="Arial"/>
                </a:rPr>
                <a:t>of Fish</a:t>
              </a:r>
              <a:endParaRPr lang="en-US" sz="2000" baseline="-25000">
                <a:latin typeface="Arial"/>
                <a:cs typeface="Arial"/>
              </a:endParaRPr>
            </a:p>
          </p:txBody>
        </p:sp>
        <p:sp>
          <p:nvSpPr>
            <p:cNvPr id="24585" name="Text Box 36"/>
            <p:cNvSpPr txBox="1">
              <a:spLocks noChangeArrowheads="1"/>
            </p:cNvSpPr>
            <p:nvPr/>
          </p:nvSpPr>
          <p:spPr bwMode="auto">
            <a:xfrm>
              <a:off x="4065259" y="755650"/>
              <a:ext cx="1390650" cy="609600"/>
            </a:xfrm>
            <a:prstGeom prst="rect">
              <a:avLst/>
            </a:prstGeom>
            <a:noFill/>
            <a:ln w="9525">
              <a:noFill/>
              <a:miter lim="800000"/>
              <a:headEnd/>
              <a:tailEnd/>
            </a:ln>
          </p:spPr>
          <p:txBody>
            <a:bodyPr lIns="0" tIns="0" rIns="0" bIns="0">
              <a:spAutoFit/>
            </a:bodyPr>
            <a:lstStyle/>
            <a:p>
              <a:pPr algn="r">
                <a:spcBef>
                  <a:spcPct val="50000"/>
                </a:spcBef>
              </a:pPr>
              <a:r>
                <a:rPr lang="en-US" sz="2000" dirty="0">
                  <a:latin typeface="Arial"/>
                  <a:cs typeface="Arial"/>
                </a:rPr>
                <a:t>Quantity </a:t>
              </a:r>
              <a:br>
                <a:rPr lang="en-US" sz="2000" dirty="0">
                  <a:latin typeface="Arial"/>
                  <a:cs typeface="Arial"/>
                </a:rPr>
              </a:br>
              <a:r>
                <a:rPr lang="en-US" sz="2000" dirty="0">
                  <a:latin typeface="Arial"/>
                  <a:cs typeface="Arial"/>
                </a:rPr>
                <a:t>of Mangos</a:t>
              </a:r>
              <a:endParaRPr lang="en-US" sz="2000" baseline="-25000" dirty="0">
                <a:latin typeface="Arial"/>
                <a:cs typeface="Arial"/>
              </a:endParaRPr>
            </a:p>
          </p:txBody>
        </p:sp>
      </p:grpSp>
      <p:sp>
        <p:nvSpPr>
          <p:cNvPr id="24586" name="Arc 21"/>
          <p:cNvSpPr>
            <a:spLocks/>
          </p:cNvSpPr>
          <p:nvPr/>
        </p:nvSpPr>
        <p:spPr bwMode="auto">
          <a:xfrm flipH="1" flipV="1">
            <a:off x="5943600" y="2960688"/>
            <a:ext cx="1473200" cy="1963737"/>
          </a:xfrm>
          <a:custGeom>
            <a:avLst/>
            <a:gdLst>
              <a:gd name="T0" fmla="*/ 1096323662 w 21511"/>
              <a:gd name="T1" fmla="*/ 0 h 21329"/>
              <a:gd name="T2" fmla="*/ 2147483647 w 21511"/>
              <a:gd name="T3" fmla="*/ 2147483647 h 21329"/>
              <a:gd name="T4" fmla="*/ 0 w 21511"/>
              <a:gd name="T5" fmla="*/ 2147483647 h 21329"/>
              <a:gd name="T6" fmla="*/ 0 60000 65536"/>
              <a:gd name="T7" fmla="*/ 0 60000 65536"/>
              <a:gd name="T8" fmla="*/ 0 60000 65536"/>
              <a:gd name="T9" fmla="*/ 0 w 21511"/>
              <a:gd name="T10" fmla="*/ 0 h 21329"/>
              <a:gd name="T11" fmla="*/ 21511 w 21511"/>
              <a:gd name="T12" fmla="*/ 21329 h 21329"/>
            </a:gdLst>
            <a:ahLst/>
            <a:cxnLst>
              <a:cxn ang="T6">
                <a:pos x="T0" y="T1"/>
              </a:cxn>
              <a:cxn ang="T7">
                <a:pos x="T2" y="T3"/>
              </a:cxn>
              <a:cxn ang="T8">
                <a:pos x="T4" y="T5"/>
              </a:cxn>
            </a:cxnLst>
            <a:rect l="T9" t="T10" r="T11" b="T12"/>
            <a:pathLst>
              <a:path w="21511" h="21329" fill="none" extrusionOk="0">
                <a:moveTo>
                  <a:pt x="3412" y="0"/>
                </a:moveTo>
                <a:cubicBezTo>
                  <a:pt x="13162" y="1560"/>
                  <a:pt x="20613" y="9533"/>
                  <a:pt x="21510" y="19366"/>
                </a:cubicBezTo>
              </a:path>
              <a:path w="21511" h="21329" stroke="0" extrusionOk="0">
                <a:moveTo>
                  <a:pt x="3412" y="0"/>
                </a:moveTo>
                <a:cubicBezTo>
                  <a:pt x="13162" y="1560"/>
                  <a:pt x="20613" y="9533"/>
                  <a:pt x="21510" y="19366"/>
                </a:cubicBezTo>
                <a:lnTo>
                  <a:pt x="0" y="21329"/>
                </a:lnTo>
                <a:close/>
              </a:path>
            </a:pathLst>
          </a:custGeom>
          <a:noFill/>
          <a:ln w="28575">
            <a:solidFill>
              <a:srgbClr val="003399"/>
            </a:solidFill>
            <a:round/>
            <a:headEnd/>
            <a:tailEnd/>
          </a:ln>
        </p:spPr>
        <p:txBody>
          <a:bodyPr rot="10800000" wrap="none" anchor="ctr"/>
          <a:lstStyle/>
          <a:p>
            <a:pPr algn="ctr"/>
            <a:endParaRPr lang="en-US">
              <a:latin typeface="Arial"/>
              <a:cs typeface="Arial"/>
            </a:endParaRPr>
          </a:p>
          <a:p>
            <a:pPr algn="ctr"/>
            <a:endParaRPr lang="en-US">
              <a:latin typeface="Arial"/>
              <a:cs typeface="Arial"/>
            </a:endParaRPr>
          </a:p>
        </p:txBody>
      </p:sp>
      <p:sp>
        <p:nvSpPr>
          <p:cNvPr id="24587" name="Text Box 36"/>
          <p:cNvSpPr txBox="1">
            <a:spLocks noChangeArrowheads="1"/>
          </p:cNvSpPr>
          <p:nvPr/>
        </p:nvSpPr>
        <p:spPr bwMode="auto">
          <a:xfrm>
            <a:off x="4699000" y="2265363"/>
            <a:ext cx="644525" cy="304800"/>
          </a:xfrm>
          <a:prstGeom prst="rect">
            <a:avLst/>
          </a:prstGeom>
          <a:noFill/>
          <a:ln w="9525">
            <a:noFill/>
            <a:miter lim="800000"/>
            <a:headEnd/>
            <a:tailEnd/>
          </a:ln>
        </p:spPr>
        <p:txBody>
          <a:bodyPr lIns="0" tIns="0" rIns="0" bIns="0">
            <a:spAutoFit/>
          </a:bodyPr>
          <a:lstStyle/>
          <a:p>
            <a:pPr algn="r">
              <a:spcBef>
                <a:spcPct val="50000"/>
              </a:spcBef>
            </a:pPr>
            <a:r>
              <a:rPr lang="en-US" sz="2000" dirty="0">
                <a:solidFill>
                  <a:srgbClr val="808080"/>
                </a:solidFill>
                <a:latin typeface="Arial"/>
                <a:cs typeface="Arial"/>
              </a:rPr>
              <a:t>1200</a:t>
            </a:r>
            <a:endParaRPr lang="en-US" sz="2000" baseline="-25000" dirty="0">
              <a:solidFill>
                <a:srgbClr val="808080"/>
              </a:solidFill>
              <a:latin typeface="Arial"/>
              <a:cs typeface="Arial"/>
            </a:endParaRPr>
          </a:p>
        </p:txBody>
      </p:sp>
      <p:sp>
        <p:nvSpPr>
          <p:cNvPr id="24588" name="Text Box 36"/>
          <p:cNvSpPr txBox="1">
            <a:spLocks noChangeArrowheads="1"/>
          </p:cNvSpPr>
          <p:nvPr/>
        </p:nvSpPr>
        <p:spPr bwMode="auto">
          <a:xfrm>
            <a:off x="4700588" y="3844925"/>
            <a:ext cx="644525" cy="304800"/>
          </a:xfrm>
          <a:prstGeom prst="rect">
            <a:avLst/>
          </a:prstGeom>
          <a:noFill/>
          <a:ln w="9525">
            <a:noFill/>
            <a:miter lim="800000"/>
            <a:headEnd/>
            <a:tailEnd/>
          </a:ln>
        </p:spPr>
        <p:txBody>
          <a:bodyPr lIns="0" tIns="0" rIns="0" bIns="0">
            <a:spAutoFit/>
          </a:bodyPr>
          <a:lstStyle/>
          <a:p>
            <a:pPr algn="r">
              <a:spcBef>
                <a:spcPct val="50000"/>
              </a:spcBef>
            </a:pPr>
            <a:r>
              <a:rPr lang="en-US" sz="2000">
                <a:latin typeface="Arial"/>
                <a:cs typeface="Arial"/>
              </a:rPr>
              <a:t>600</a:t>
            </a:r>
            <a:endParaRPr lang="en-US" sz="2000" baseline="-25000">
              <a:latin typeface="Arial"/>
              <a:cs typeface="Arial"/>
            </a:endParaRPr>
          </a:p>
        </p:txBody>
      </p:sp>
      <p:sp>
        <p:nvSpPr>
          <p:cNvPr id="24589" name="Text Box 36"/>
          <p:cNvSpPr txBox="1">
            <a:spLocks noChangeArrowheads="1"/>
          </p:cNvSpPr>
          <p:nvPr/>
        </p:nvSpPr>
        <p:spPr bwMode="auto">
          <a:xfrm>
            <a:off x="6567488" y="5634038"/>
            <a:ext cx="509587" cy="304800"/>
          </a:xfrm>
          <a:prstGeom prst="rect">
            <a:avLst/>
          </a:prstGeom>
          <a:noFill/>
          <a:ln w="9525">
            <a:noFill/>
            <a:miter lim="800000"/>
            <a:headEnd/>
            <a:tailEnd/>
          </a:ln>
        </p:spPr>
        <p:txBody>
          <a:bodyPr lIns="0" tIns="0" rIns="0" bIns="0">
            <a:spAutoFit/>
          </a:bodyPr>
          <a:lstStyle/>
          <a:p>
            <a:pPr algn="ctr">
              <a:spcBef>
                <a:spcPct val="50000"/>
              </a:spcBef>
            </a:pPr>
            <a:r>
              <a:rPr lang="en-US" sz="2000">
                <a:solidFill>
                  <a:srgbClr val="808080"/>
                </a:solidFill>
                <a:latin typeface="Arial"/>
                <a:cs typeface="Arial"/>
              </a:rPr>
              <a:t>300</a:t>
            </a:r>
            <a:endParaRPr lang="en-US" sz="2000" baseline="-25000">
              <a:solidFill>
                <a:srgbClr val="808080"/>
              </a:solidFill>
              <a:latin typeface="Arial"/>
              <a:cs typeface="Arial"/>
            </a:endParaRPr>
          </a:p>
        </p:txBody>
      </p:sp>
      <p:sp>
        <p:nvSpPr>
          <p:cNvPr id="24590" name="Text Box 36"/>
          <p:cNvSpPr txBox="1">
            <a:spLocks noChangeArrowheads="1"/>
          </p:cNvSpPr>
          <p:nvPr/>
        </p:nvSpPr>
        <p:spPr bwMode="auto">
          <a:xfrm>
            <a:off x="5815013" y="5646738"/>
            <a:ext cx="644525" cy="304800"/>
          </a:xfrm>
          <a:prstGeom prst="rect">
            <a:avLst/>
          </a:prstGeom>
          <a:noFill/>
          <a:ln w="9525">
            <a:noFill/>
            <a:miter lim="800000"/>
            <a:headEnd/>
            <a:tailEnd/>
          </a:ln>
        </p:spPr>
        <p:txBody>
          <a:bodyPr lIns="0" tIns="0" rIns="0" bIns="0">
            <a:spAutoFit/>
          </a:bodyPr>
          <a:lstStyle/>
          <a:p>
            <a:pPr algn="ctr">
              <a:spcBef>
                <a:spcPct val="50000"/>
              </a:spcBef>
            </a:pPr>
            <a:r>
              <a:rPr lang="en-US" sz="2000">
                <a:latin typeface="Arial"/>
                <a:cs typeface="Arial"/>
              </a:rPr>
              <a:t>150</a:t>
            </a:r>
            <a:endParaRPr lang="en-US" sz="2000" baseline="-25000">
              <a:latin typeface="Arial"/>
              <a:cs typeface="Arial"/>
            </a:endParaRPr>
          </a:p>
        </p:txBody>
      </p:sp>
      <p:sp>
        <p:nvSpPr>
          <p:cNvPr id="24593" name="Arc 59"/>
          <p:cNvSpPr>
            <a:spLocks/>
          </p:cNvSpPr>
          <p:nvPr/>
        </p:nvSpPr>
        <p:spPr bwMode="auto">
          <a:xfrm flipH="1" flipV="1">
            <a:off x="5641975" y="3273425"/>
            <a:ext cx="1473200" cy="1963738"/>
          </a:xfrm>
          <a:custGeom>
            <a:avLst/>
            <a:gdLst>
              <a:gd name="T0" fmla="*/ 1096323662 w 21511"/>
              <a:gd name="T1" fmla="*/ 0 h 21329"/>
              <a:gd name="T2" fmla="*/ 2147483647 w 21511"/>
              <a:gd name="T3" fmla="*/ 2147483647 h 21329"/>
              <a:gd name="T4" fmla="*/ 0 w 21511"/>
              <a:gd name="T5" fmla="*/ 2147483647 h 21329"/>
              <a:gd name="T6" fmla="*/ 0 60000 65536"/>
              <a:gd name="T7" fmla="*/ 0 60000 65536"/>
              <a:gd name="T8" fmla="*/ 0 60000 65536"/>
              <a:gd name="T9" fmla="*/ 0 w 21511"/>
              <a:gd name="T10" fmla="*/ 0 h 21329"/>
              <a:gd name="T11" fmla="*/ 21511 w 21511"/>
              <a:gd name="T12" fmla="*/ 21329 h 21329"/>
            </a:gdLst>
            <a:ahLst/>
            <a:cxnLst>
              <a:cxn ang="T6">
                <a:pos x="T0" y="T1"/>
              </a:cxn>
              <a:cxn ang="T7">
                <a:pos x="T2" y="T3"/>
              </a:cxn>
              <a:cxn ang="T8">
                <a:pos x="T4" y="T5"/>
              </a:cxn>
            </a:cxnLst>
            <a:rect l="T9" t="T10" r="T11" b="T12"/>
            <a:pathLst>
              <a:path w="21511" h="21329" fill="none" extrusionOk="0">
                <a:moveTo>
                  <a:pt x="3412" y="0"/>
                </a:moveTo>
                <a:cubicBezTo>
                  <a:pt x="13162" y="1560"/>
                  <a:pt x="20613" y="9533"/>
                  <a:pt x="21510" y="19366"/>
                </a:cubicBezTo>
              </a:path>
              <a:path w="21511" h="21329" stroke="0" extrusionOk="0">
                <a:moveTo>
                  <a:pt x="3412" y="0"/>
                </a:moveTo>
                <a:cubicBezTo>
                  <a:pt x="13162" y="1560"/>
                  <a:pt x="20613" y="9533"/>
                  <a:pt x="21510" y="19366"/>
                </a:cubicBezTo>
                <a:lnTo>
                  <a:pt x="0" y="21329"/>
                </a:lnTo>
                <a:close/>
              </a:path>
            </a:pathLst>
          </a:custGeom>
          <a:noFill/>
          <a:ln w="28575">
            <a:solidFill>
              <a:srgbClr val="003399"/>
            </a:solidFill>
            <a:round/>
            <a:headEnd/>
            <a:tailEnd/>
          </a:ln>
        </p:spPr>
        <p:txBody>
          <a:bodyPr rot="10800000" wrap="none" anchor="ctr"/>
          <a:lstStyle/>
          <a:p>
            <a:pPr algn="ctr"/>
            <a:endParaRPr lang="en-US">
              <a:latin typeface="Arial"/>
              <a:cs typeface="Arial"/>
            </a:endParaRPr>
          </a:p>
          <a:p>
            <a:pPr algn="ctr"/>
            <a:endParaRPr lang="en-US">
              <a:latin typeface="Arial"/>
              <a:cs typeface="Arial"/>
            </a:endParaRPr>
          </a:p>
        </p:txBody>
      </p:sp>
      <p:sp>
        <p:nvSpPr>
          <p:cNvPr id="24594" name="Arc 60"/>
          <p:cNvSpPr>
            <a:spLocks/>
          </p:cNvSpPr>
          <p:nvPr/>
        </p:nvSpPr>
        <p:spPr bwMode="auto">
          <a:xfrm flipH="1" flipV="1">
            <a:off x="6286500" y="2617788"/>
            <a:ext cx="1435100" cy="1871662"/>
          </a:xfrm>
          <a:custGeom>
            <a:avLst/>
            <a:gdLst>
              <a:gd name="T0" fmla="*/ 2147483647 w 20959"/>
              <a:gd name="T1" fmla="*/ 0 h 20315"/>
              <a:gd name="T2" fmla="*/ 2147483647 w 20959"/>
              <a:gd name="T3" fmla="*/ 2147483647 h 20315"/>
              <a:gd name="T4" fmla="*/ 0 w 20959"/>
              <a:gd name="T5" fmla="*/ 2147483647 h 20315"/>
              <a:gd name="T6" fmla="*/ 0 60000 65536"/>
              <a:gd name="T7" fmla="*/ 0 60000 65536"/>
              <a:gd name="T8" fmla="*/ 0 60000 65536"/>
              <a:gd name="T9" fmla="*/ 0 w 20959"/>
              <a:gd name="T10" fmla="*/ 0 h 20315"/>
              <a:gd name="T11" fmla="*/ 20959 w 20959"/>
              <a:gd name="T12" fmla="*/ 20315 h 20315"/>
            </a:gdLst>
            <a:ahLst/>
            <a:cxnLst>
              <a:cxn ang="T6">
                <a:pos x="T0" y="T1"/>
              </a:cxn>
              <a:cxn ang="T7">
                <a:pos x="T2" y="T3"/>
              </a:cxn>
              <a:cxn ang="T8">
                <a:pos x="T4" y="T5"/>
              </a:cxn>
            </a:cxnLst>
            <a:rect l="T9" t="T10" r="T11" b="T12"/>
            <a:pathLst>
              <a:path w="20959" h="20315" fill="none" extrusionOk="0">
                <a:moveTo>
                  <a:pt x="7339" y="0"/>
                </a:moveTo>
                <a:cubicBezTo>
                  <a:pt x="14111" y="2446"/>
                  <a:pt x="19218" y="8106"/>
                  <a:pt x="20959" y="15091"/>
                </a:cubicBezTo>
              </a:path>
              <a:path w="20959" h="20315" stroke="0" extrusionOk="0">
                <a:moveTo>
                  <a:pt x="7339" y="0"/>
                </a:moveTo>
                <a:cubicBezTo>
                  <a:pt x="14111" y="2446"/>
                  <a:pt x="19218" y="8106"/>
                  <a:pt x="20959" y="15091"/>
                </a:cubicBezTo>
                <a:lnTo>
                  <a:pt x="0" y="20315"/>
                </a:lnTo>
                <a:close/>
              </a:path>
            </a:pathLst>
          </a:custGeom>
          <a:noFill/>
          <a:ln w="28575">
            <a:solidFill>
              <a:srgbClr val="003399"/>
            </a:solidFill>
            <a:round/>
            <a:headEnd/>
            <a:tailEnd/>
          </a:ln>
        </p:spPr>
        <p:txBody>
          <a:bodyPr rot="10800000" wrap="none" anchor="ctr"/>
          <a:lstStyle/>
          <a:p>
            <a:pPr algn="ctr"/>
            <a:endParaRPr lang="en-US">
              <a:latin typeface="Arial"/>
              <a:cs typeface="Arial"/>
            </a:endParaRPr>
          </a:p>
          <a:p>
            <a:pPr algn="ctr"/>
            <a:endParaRPr lang="en-US">
              <a:latin typeface="Arial"/>
              <a:cs typeface="Arial"/>
            </a:endParaRPr>
          </a:p>
        </p:txBody>
      </p:sp>
      <p:grpSp>
        <p:nvGrpSpPr>
          <p:cNvPr id="4" name="Group 71"/>
          <p:cNvGrpSpPr>
            <a:grpSpLocks/>
          </p:cNvGrpSpPr>
          <p:nvPr/>
        </p:nvGrpSpPr>
        <p:grpSpPr bwMode="auto">
          <a:xfrm>
            <a:off x="6092825" y="3692525"/>
            <a:ext cx="404813" cy="360363"/>
            <a:chOff x="3094" y="2172"/>
            <a:chExt cx="255" cy="227"/>
          </a:xfrm>
        </p:grpSpPr>
        <p:sp>
          <p:nvSpPr>
            <p:cNvPr id="24607" name="Oval 22"/>
            <p:cNvSpPr>
              <a:spLocks noChangeArrowheads="1"/>
            </p:cNvSpPr>
            <p:nvPr/>
          </p:nvSpPr>
          <p:spPr bwMode="auto">
            <a:xfrm>
              <a:off x="3094" y="2343"/>
              <a:ext cx="56" cy="56"/>
            </a:xfrm>
            <a:prstGeom prst="ellipse">
              <a:avLst/>
            </a:prstGeom>
            <a:solidFill>
              <a:srgbClr val="000000"/>
            </a:solidFill>
            <a:ln w="9525">
              <a:noFill/>
              <a:round/>
              <a:headEnd/>
              <a:tailEnd/>
            </a:ln>
          </p:spPr>
          <p:txBody>
            <a:bodyPr wrap="none" anchor="ctr"/>
            <a:lstStyle/>
            <a:p>
              <a:endParaRPr lang="en-US">
                <a:latin typeface="Arial"/>
                <a:cs typeface="Arial"/>
              </a:endParaRPr>
            </a:p>
          </p:txBody>
        </p:sp>
        <p:sp>
          <p:nvSpPr>
            <p:cNvPr id="24608" name="Text Box 36"/>
            <p:cNvSpPr txBox="1">
              <a:spLocks noChangeArrowheads="1"/>
            </p:cNvSpPr>
            <p:nvPr/>
          </p:nvSpPr>
          <p:spPr bwMode="auto">
            <a:xfrm>
              <a:off x="3165" y="2172"/>
              <a:ext cx="184" cy="213"/>
            </a:xfrm>
            <a:prstGeom prst="rect">
              <a:avLst/>
            </a:prstGeom>
            <a:noFill/>
            <a:ln w="9525">
              <a:noFill/>
              <a:miter lim="800000"/>
              <a:headEnd/>
              <a:tailEnd/>
            </a:ln>
          </p:spPr>
          <p:txBody>
            <a:bodyPr lIns="0" tIns="0" rIns="0" bIns="0">
              <a:spAutoFit/>
            </a:bodyPr>
            <a:lstStyle/>
            <a:p>
              <a:pPr>
                <a:spcBef>
                  <a:spcPct val="50000"/>
                </a:spcBef>
              </a:pPr>
              <a:r>
                <a:rPr lang="en-US" sz="2200" b="1">
                  <a:latin typeface="Arial"/>
                  <a:cs typeface="Arial"/>
                </a:rPr>
                <a:t>A</a:t>
              </a:r>
              <a:endParaRPr lang="en-US" sz="2200" b="1" baseline="-25000">
                <a:latin typeface="Arial"/>
                <a:cs typeface="Arial"/>
              </a:endParaRPr>
            </a:p>
          </p:txBody>
        </p:sp>
      </p:grpSp>
      <p:grpSp>
        <p:nvGrpSpPr>
          <p:cNvPr id="5" name="Group 68"/>
          <p:cNvGrpSpPr>
            <a:grpSpLocks/>
          </p:cNvGrpSpPr>
          <p:nvPr/>
        </p:nvGrpSpPr>
        <p:grpSpPr bwMode="auto">
          <a:xfrm>
            <a:off x="5581650" y="4341813"/>
            <a:ext cx="358775" cy="338137"/>
            <a:chOff x="2772" y="2581"/>
            <a:chExt cx="226" cy="213"/>
          </a:xfrm>
        </p:grpSpPr>
        <p:sp>
          <p:nvSpPr>
            <p:cNvPr id="24605" name="Oval 64"/>
            <p:cNvSpPr>
              <a:spLocks noChangeArrowheads="1"/>
            </p:cNvSpPr>
            <p:nvPr/>
          </p:nvSpPr>
          <p:spPr bwMode="auto">
            <a:xfrm>
              <a:off x="2942" y="2593"/>
              <a:ext cx="56" cy="56"/>
            </a:xfrm>
            <a:prstGeom prst="ellipse">
              <a:avLst/>
            </a:prstGeom>
            <a:solidFill>
              <a:srgbClr val="000000"/>
            </a:solidFill>
            <a:ln w="9525">
              <a:noFill/>
              <a:round/>
              <a:headEnd/>
              <a:tailEnd/>
            </a:ln>
          </p:spPr>
          <p:txBody>
            <a:bodyPr wrap="none" anchor="ctr"/>
            <a:lstStyle/>
            <a:p>
              <a:endParaRPr lang="en-US">
                <a:latin typeface="Arial"/>
                <a:cs typeface="Arial"/>
              </a:endParaRPr>
            </a:p>
          </p:txBody>
        </p:sp>
        <p:sp>
          <p:nvSpPr>
            <p:cNvPr id="24606" name="Text Box 36"/>
            <p:cNvSpPr txBox="1">
              <a:spLocks noChangeArrowheads="1"/>
            </p:cNvSpPr>
            <p:nvPr/>
          </p:nvSpPr>
          <p:spPr bwMode="auto">
            <a:xfrm>
              <a:off x="2772" y="2581"/>
              <a:ext cx="184" cy="213"/>
            </a:xfrm>
            <a:prstGeom prst="rect">
              <a:avLst/>
            </a:prstGeom>
            <a:noFill/>
            <a:ln w="9525">
              <a:noFill/>
              <a:miter lim="800000"/>
              <a:headEnd/>
              <a:tailEnd/>
            </a:ln>
          </p:spPr>
          <p:txBody>
            <a:bodyPr lIns="0" tIns="0" rIns="0" bIns="0">
              <a:spAutoFit/>
            </a:bodyPr>
            <a:lstStyle/>
            <a:p>
              <a:pPr algn="ctr">
                <a:spcBef>
                  <a:spcPct val="50000"/>
                </a:spcBef>
              </a:pPr>
              <a:r>
                <a:rPr lang="en-US" sz="2200" b="1">
                  <a:latin typeface="Arial"/>
                  <a:cs typeface="Arial"/>
                </a:rPr>
                <a:t>C</a:t>
              </a:r>
              <a:endParaRPr lang="en-US" sz="2200" b="1" baseline="-25000">
                <a:latin typeface="Arial"/>
                <a:cs typeface="Arial"/>
              </a:endParaRPr>
            </a:p>
          </p:txBody>
        </p:sp>
      </p:grpSp>
      <p:grpSp>
        <p:nvGrpSpPr>
          <p:cNvPr id="6" name="Group 69"/>
          <p:cNvGrpSpPr>
            <a:grpSpLocks/>
          </p:cNvGrpSpPr>
          <p:nvPr/>
        </p:nvGrpSpPr>
        <p:grpSpPr bwMode="auto">
          <a:xfrm>
            <a:off x="6594475" y="4840288"/>
            <a:ext cx="331788" cy="363537"/>
            <a:chOff x="3410" y="2895"/>
            <a:chExt cx="209" cy="229"/>
          </a:xfrm>
        </p:grpSpPr>
        <p:sp>
          <p:nvSpPr>
            <p:cNvPr id="24603" name="Oval 66"/>
            <p:cNvSpPr>
              <a:spLocks noChangeArrowheads="1"/>
            </p:cNvSpPr>
            <p:nvPr/>
          </p:nvSpPr>
          <p:spPr bwMode="auto">
            <a:xfrm>
              <a:off x="3410" y="3068"/>
              <a:ext cx="56" cy="56"/>
            </a:xfrm>
            <a:prstGeom prst="ellipse">
              <a:avLst/>
            </a:prstGeom>
            <a:solidFill>
              <a:srgbClr val="000000"/>
            </a:solidFill>
            <a:ln w="9525">
              <a:noFill/>
              <a:round/>
              <a:headEnd/>
              <a:tailEnd/>
            </a:ln>
          </p:spPr>
          <p:txBody>
            <a:bodyPr wrap="none" anchor="ctr"/>
            <a:lstStyle/>
            <a:p>
              <a:endParaRPr lang="en-US">
                <a:latin typeface="Arial"/>
                <a:cs typeface="Arial"/>
              </a:endParaRPr>
            </a:p>
          </p:txBody>
        </p:sp>
        <p:sp>
          <p:nvSpPr>
            <p:cNvPr id="24604" name="Text Box 36"/>
            <p:cNvSpPr txBox="1">
              <a:spLocks noChangeArrowheads="1"/>
            </p:cNvSpPr>
            <p:nvPr/>
          </p:nvSpPr>
          <p:spPr bwMode="auto">
            <a:xfrm>
              <a:off x="3473" y="2895"/>
              <a:ext cx="146" cy="213"/>
            </a:xfrm>
            <a:prstGeom prst="rect">
              <a:avLst/>
            </a:prstGeom>
            <a:noFill/>
            <a:ln w="9525">
              <a:noFill/>
              <a:miter lim="800000"/>
              <a:headEnd/>
              <a:tailEnd/>
            </a:ln>
          </p:spPr>
          <p:txBody>
            <a:bodyPr lIns="0" tIns="0" rIns="0" bIns="0">
              <a:spAutoFit/>
            </a:bodyPr>
            <a:lstStyle/>
            <a:p>
              <a:pPr>
                <a:spcBef>
                  <a:spcPct val="50000"/>
                </a:spcBef>
              </a:pPr>
              <a:r>
                <a:rPr lang="en-US" sz="2200" b="1">
                  <a:latin typeface="Arial"/>
                  <a:cs typeface="Arial"/>
                </a:rPr>
                <a:t>D</a:t>
              </a:r>
              <a:endParaRPr lang="en-US" sz="2200" b="1" baseline="-25000">
                <a:latin typeface="Arial"/>
                <a:cs typeface="Arial"/>
              </a:endParaRPr>
            </a:p>
          </p:txBody>
        </p:sp>
      </p:grpSp>
      <p:grpSp>
        <p:nvGrpSpPr>
          <p:cNvPr id="7" name="Group 70"/>
          <p:cNvGrpSpPr>
            <a:grpSpLocks/>
          </p:cNvGrpSpPr>
          <p:nvPr/>
        </p:nvGrpSpPr>
        <p:grpSpPr bwMode="auto">
          <a:xfrm>
            <a:off x="6413500" y="3336925"/>
            <a:ext cx="398463" cy="360363"/>
            <a:chOff x="3484" y="2235"/>
            <a:chExt cx="251" cy="227"/>
          </a:xfrm>
        </p:grpSpPr>
        <p:sp>
          <p:nvSpPr>
            <p:cNvPr id="24601" name="Oval 62"/>
            <p:cNvSpPr>
              <a:spLocks noChangeArrowheads="1"/>
            </p:cNvSpPr>
            <p:nvPr/>
          </p:nvSpPr>
          <p:spPr bwMode="auto">
            <a:xfrm>
              <a:off x="3484" y="2406"/>
              <a:ext cx="56" cy="56"/>
            </a:xfrm>
            <a:prstGeom prst="ellipse">
              <a:avLst/>
            </a:prstGeom>
            <a:solidFill>
              <a:srgbClr val="000000"/>
            </a:solidFill>
            <a:ln w="9525">
              <a:noFill/>
              <a:round/>
              <a:headEnd/>
              <a:tailEnd/>
            </a:ln>
          </p:spPr>
          <p:txBody>
            <a:bodyPr wrap="none" anchor="ctr"/>
            <a:lstStyle/>
            <a:p>
              <a:endParaRPr lang="en-US">
                <a:latin typeface="Arial"/>
                <a:cs typeface="Arial"/>
              </a:endParaRPr>
            </a:p>
          </p:txBody>
        </p:sp>
        <p:sp>
          <p:nvSpPr>
            <p:cNvPr id="24602" name="Text Box 36"/>
            <p:cNvSpPr txBox="1">
              <a:spLocks noChangeArrowheads="1"/>
            </p:cNvSpPr>
            <p:nvPr/>
          </p:nvSpPr>
          <p:spPr bwMode="auto">
            <a:xfrm>
              <a:off x="3551" y="2235"/>
              <a:ext cx="184" cy="213"/>
            </a:xfrm>
            <a:prstGeom prst="rect">
              <a:avLst/>
            </a:prstGeom>
            <a:noFill/>
            <a:ln w="9525">
              <a:noFill/>
              <a:miter lim="800000"/>
              <a:headEnd/>
              <a:tailEnd/>
            </a:ln>
          </p:spPr>
          <p:txBody>
            <a:bodyPr lIns="0" tIns="0" rIns="0" bIns="0">
              <a:spAutoFit/>
            </a:bodyPr>
            <a:lstStyle/>
            <a:p>
              <a:pPr>
                <a:spcBef>
                  <a:spcPct val="50000"/>
                </a:spcBef>
              </a:pPr>
              <a:r>
                <a:rPr lang="en-US" sz="2200" b="1">
                  <a:latin typeface="Arial"/>
                  <a:cs typeface="Arial"/>
                </a:rPr>
                <a:t>B</a:t>
              </a:r>
              <a:endParaRPr lang="en-US" sz="2200" b="1" baseline="-25000">
                <a:latin typeface="Arial"/>
                <a:cs typeface="Arial"/>
              </a:endParaRPr>
            </a:p>
          </p:txBody>
        </p:sp>
      </p:grpSp>
      <p:sp>
        <p:nvSpPr>
          <p:cNvPr id="188494" name="Text Box 78"/>
          <p:cNvSpPr txBox="1">
            <a:spLocks noChangeArrowheads="1"/>
          </p:cNvSpPr>
          <p:nvPr/>
        </p:nvSpPr>
        <p:spPr bwMode="auto">
          <a:xfrm>
            <a:off x="6705600" y="919163"/>
            <a:ext cx="2255837" cy="2397125"/>
          </a:xfrm>
          <a:prstGeom prst="rect">
            <a:avLst/>
          </a:prstGeom>
          <a:solidFill>
            <a:srgbClr val="CCFFCC"/>
          </a:solidFill>
          <a:ln w="9525">
            <a:noFill/>
            <a:miter lim="800000"/>
            <a:headEnd/>
            <a:tailEnd/>
          </a:ln>
          <a:effectLst>
            <a:outerShdw blurRad="50800" dist="38100" dir="2700000" algn="tl" rotWithShape="0">
              <a:prstClr val="black">
                <a:alpha val="40000"/>
              </a:prstClr>
            </a:outerShdw>
          </a:effectLst>
        </p:spPr>
        <p:txBody>
          <a:bodyPr>
            <a:spAutoFit/>
          </a:bodyPr>
          <a:lstStyle/>
          <a:p>
            <a:pPr algn="ctr">
              <a:lnSpc>
                <a:spcPct val="105000"/>
              </a:lnSpc>
              <a:defRPr/>
            </a:pPr>
            <a:r>
              <a:rPr lang="en-US" sz="2400" dirty="0">
                <a:latin typeface="Arial"/>
                <a:cs typeface="Arial"/>
              </a:rPr>
              <a:t>The optimum </a:t>
            </a:r>
            <a:br>
              <a:rPr lang="en-US" sz="2400" dirty="0">
                <a:latin typeface="Arial"/>
                <a:cs typeface="Arial"/>
              </a:rPr>
            </a:br>
            <a:r>
              <a:rPr lang="en-US" sz="2400" dirty="0">
                <a:latin typeface="Arial"/>
                <a:cs typeface="Arial"/>
              </a:rPr>
              <a:t>is the bundle Hurley most prefers out of all the bundles he can afford. </a:t>
            </a:r>
          </a:p>
        </p:txBody>
      </p:sp>
    </p:spTree>
    <p:extLst>
      <p:ext uri="{BB962C8B-B14F-4D97-AF65-F5344CB8AC3E}">
        <p14:creationId xmlns:p14="http://schemas.microsoft.com/office/powerpoint/2010/main" val="368083020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1">
                                            <p:txEl>
                                              <p:pRg st="2" end="2"/>
                                            </p:txEl>
                                          </p:spTgt>
                                        </p:tgtEl>
                                        <p:attrNameLst>
                                          <p:attrName>style.visibility</p:attrName>
                                        </p:attrNameLst>
                                      </p:cBhvr>
                                      <p:to>
                                        <p:strVal val="visible"/>
                                      </p:to>
                                    </p:set>
                                    <p:animEffect transition="in" filter="wipe(left)">
                                      <p:cBhvr>
                                        <p:cTn id="16" dur="500"/>
                                        <p:tgtEl>
                                          <p:spTgt spid="11">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animEffect transition="in" filter="wipe(left)">
                                      <p:cBhvr>
                                        <p:cTn id="29" dur="500"/>
                                        <p:tgtEl>
                                          <p:spTgt spid="11">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88494"/>
                                        </p:tgtEl>
                                        <p:attrNameLst>
                                          <p:attrName>style.visibility</p:attrName>
                                        </p:attrNameLst>
                                      </p:cBhvr>
                                      <p:to>
                                        <p:strVal val="visible"/>
                                      </p:to>
                                    </p:set>
                                    <p:animEffect transition="in" filter="fade">
                                      <p:cBhvr>
                                        <p:cTn id="34" dur="500"/>
                                        <p:tgtEl>
                                          <p:spTgt spid="188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18849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Line 2"/>
          <p:cNvSpPr>
            <a:spLocks noChangeShapeType="1"/>
          </p:cNvSpPr>
          <p:nvPr/>
        </p:nvSpPr>
        <p:spPr bwMode="auto">
          <a:xfrm>
            <a:off x="5265738" y="2320925"/>
            <a:ext cx="1401762" cy="3186112"/>
          </a:xfrm>
          <a:prstGeom prst="line">
            <a:avLst/>
          </a:prstGeom>
          <a:noFill/>
          <a:ln w="19050">
            <a:solidFill>
              <a:schemeClr val="tx1"/>
            </a:solidFill>
            <a:round/>
            <a:headEnd/>
            <a:tailEnd/>
          </a:ln>
        </p:spPr>
        <p:txBody>
          <a:bodyPr/>
          <a:lstStyle/>
          <a:p>
            <a:endParaRPr lang="en-US">
              <a:latin typeface="Arial"/>
              <a:cs typeface="Arial"/>
            </a:endParaRPr>
          </a:p>
        </p:txBody>
      </p:sp>
      <p:grpSp>
        <p:nvGrpSpPr>
          <p:cNvPr id="2" name="Group 3"/>
          <p:cNvGrpSpPr>
            <a:grpSpLocks/>
          </p:cNvGrpSpPr>
          <p:nvPr/>
        </p:nvGrpSpPr>
        <p:grpSpPr bwMode="auto">
          <a:xfrm>
            <a:off x="5259388" y="3908425"/>
            <a:ext cx="709612" cy="1597025"/>
            <a:chOff x="993" y="2249"/>
            <a:chExt cx="503" cy="376"/>
          </a:xfrm>
        </p:grpSpPr>
        <p:sp>
          <p:nvSpPr>
            <p:cNvPr id="25629" name="Line 4"/>
            <p:cNvSpPr>
              <a:spLocks noChangeShapeType="1"/>
            </p:cNvSpPr>
            <p:nvPr/>
          </p:nvSpPr>
          <p:spPr bwMode="auto">
            <a:xfrm>
              <a:off x="993" y="2249"/>
              <a:ext cx="503" cy="0"/>
            </a:xfrm>
            <a:prstGeom prst="line">
              <a:avLst/>
            </a:prstGeom>
            <a:noFill/>
            <a:ln w="9525">
              <a:solidFill>
                <a:srgbClr val="808080"/>
              </a:solidFill>
              <a:prstDash val="lgDash"/>
              <a:round/>
              <a:headEnd/>
              <a:tailEnd/>
            </a:ln>
          </p:spPr>
          <p:txBody>
            <a:bodyPr/>
            <a:lstStyle/>
            <a:p>
              <a:endParaRPr lang="en-US">
                <a:latin typeface="Arial"/>
                <a:cs typeface="Arial"/>
              </a:endParaRPr>
            </a:p>
          </p:txBody>
        </p:sp>
        <p:sp>
          <p:nvSpPr>
            <p:cNvPr id="25630" name="Line 5"/>
            <p:cNvSpPr>
              <a:spLocks noChangeShapeType="1"/>
            </p:cNvSpPr>
            <p:nvPr/>
          </p:nvSpPr>
          <p:spPr bwMode="auto">
            <a:xfrm>
              <a:off x="1495" y="2249"/>
              <a:ext cx="0" cy="376"/>
            </a:xfrm>
            <a:prstGeom prst="line">
              <a:avLst/>
            </a:prstGeom>
            <a:noFill/>
            <a:ln w="9525">
              <a:solidFill>
                <a:srgbClr val="808080"/>
              </a:solidFill>
              <a:prstDash val="lgDash"/>
              <a:round/>
              <a:headEnd/>
              <a:tailEnd/>
            </a:ln>
          </p:spPr>
          <p:txBody>
            <a:bodyPr/>
            <a:lstStyle/>
            <a:p>
              <a:endParaRPr lang="en-US">
                <a:latin typeface="Arial"/>
                <a:cs typeface="Arial"/>
              </a:endParaRPr>
            </a:p>
          </p:txBody>
        </p:sp>
      </p:grpSp>
      <p:sp>
        <p:nvSpPr>
          <p:cNvPr id="25606" name="Rectangle 6"/>
          <p:cNvSpPr>
            <a:spLocks noGrp="1" noChangeArrowheads="1"/>
          </p:cNvSpPr>
          <p:nvPr>
            <p:ph type="title"/>
          </p:nvPr>
        </p:nvSpPr>
        <p:spPr/>
        <p:txBody>
          <a:bodyPr>
            <a:normAutofit fontScale="90000"/>
          </a:bodyPr>
          <a:lstStyle/>
          <a:p>
            <a:pPr eaLnBrk="1" hangingPunct="1"/>
            <a:r>
              <a:rPr lang="en-US" sz="3200" dirty="0"/>
              <a:t>Optimization: What the Consumer Chooses</a:t>
            </a:r>
          </a:p>
        </p:txBody>
      </p:sp>
      <p:sp>
        <p:nvSpPr>
          <p:cNvPr id="10" name="Text Placeholder 9"/>
          <p:cNvSpPr>
            <a:spLocks noGrp="1"/>
          </p:cNvSpPr>
          <p:nvPr>
            <p:ph type="body" sz="quarter" idx="12"/>
          </p:nvPr>
        </p:nvSpPr>
        <p:spPr>
          <a:xfrm>
            <a:off x="365563" y="1061928"/>
            <a:ext cx="3365500" cy="3325813"/>
          </a:xfrm>
        </p:spPr>
        <p:txBody>
          <a:bodyPr/>
          <a:lstStyle/>
          <a:p>
            <a:pPr>
              <a:lnSpc>
                <a:spcPct val="105000"/>
              </a:lnSpc>
            </a:pPr>
            <a:r>
              <a:rPr lang="en-US" sz="2800" dirty="0">
                <a:cs typeface="Arial"/>
              </a:rPr>
              <a:t>At the optimum, </a:t>
            </a:r>
          </a:p>
          <a:p>
            <a:pPr>
              <a:lnSpc>
                <a:spcPct val="105000"/>
              </a:lnSpc>
            </a:pPr>
            <a:r>
              <a:rPr lang="en-US" sz="2800" dirty="0">
                <a:cs typeface="Arial"/>
              </a:rPr>
              <a:t>slope of the indifference curve equals slope of the budget constraint:</a:t>
            </a:r>
          </a:p>
          <a:p>
            <a:endParaRPr lang="en-US" sz="2800" dirty="0"/>
          </a:p>
        </p:txBody>
      </p:sp>
      <p:sp>
        <p:nvSpPr>
          <p:cNvPr id="9" name="Slide Number Placeholder 8"/>
          <p:cNvSpPr>
            <a:spLocks noGrp="1"/>
          </p:cNvSpPr>
          <p:nvPr>
            <p:ph type="sldNum" sz="quarter" idx="13"/>
          </p:nvPr>
        </p:nvSpPr>
        <p:spPr/>
        <p:txBody>
          <a:bodyPr/>
          <a:lstStyle/>
          <a:p>
            <a:pPr>
              <a:defRPr/>
            </a:pPr>
            <a:fld id="{073C29DC-2178-4274-9150-45F8EBD31C2D}" type="slidenum">
              <a:rPr lang="en-US" smtClean="0"/>
              <a:pPr>
                <a:defRPr/>
              </a:pPr>
              <a:t>21</a:t>
            </a:fld>
            <a:endParaRPr lang="en-US"/>
          </a:p>
        </p:txBody>
      </p:sp>
      <p:sp>
        <p:nvSpPr>
          <p:cNvPr id="8" name="Footer Placeholder 7"/>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11" name="Group 10"/>
          <p:cNvGrpSpPr/>
          <p:nvPr/>
        </p:nvGrpSpPr>
        <p:grpSpPr>
          <a:xfrm>
            <a:off x="3784600" y="762000"/>
            <a:ext cx="4789488" cy="5405437"/>
            <a:chOff x="3463925" y="1081088"/>
            <a:chExt cx="4789488" cy="5405437"/>
          </a:xfrm>
        </p:grpSpPr>
        <p:grpSp>
          <p:nvGrpSpPr>
            <p:cNvPr id="3" name="Group 7"/>
            <p:cNvGrpSpPr>
              <a:grpSpLocks/>
            </p:cNvGrpSpPr>
            <p:nvPr/>
          </p:nvGrpSpPr>
          <p:grpSpPr bwMode="auto">
            <a:xfrm>
              <a:off x="4938713" y="1365250"/>
              <a:ext cx="3270250" cy="4465638"/>
              <a:chOff x="2677" y="894"/>
              <a:chExt cx="2715" cy="2485"/>
            </a:xfrm>
          </p:grpSpPr>
          <p:sp>
            <p:nvSpPr>
              <p:cNvPr id="25627" name="Line 33"/>
              <p:cNvSpPr>
                <a:spLocks noChangeShapeType="1"/>
              </p:cNvSpPr>
              <p:nvPr/>
            </p:nvSpPr>
            <p:spPr bwMode="auto">
              <a:xfrm>
                <a:off x="2680" y="894"/>
                <a:ext cx="0" cy="2485"/>
              </a:xfrm>
              <a:prstGeom prst="line">
                <a:avLst/>
              </a:prstGeom>
              <a:noFill/>
              <a:ln w="12700">
                <a:solidFill>
                  <a:schemeClr val="tx1"/>
                </a:solidFill>
                <a:round/>
                <a:headEnd/>
                <a:tailEnd/>
              </a:ln>
            </p:spPr>
            <p:txBody>
              <a:bodyPr/>
              <a:lstStyle/>
              <a:p>
                <a:endParaRPr lang="en-US">
                  <a:latin typeface="Arial"/>
                  <a:cs typeface="Arial"/>
                </a:endParaRPr>
              </a:p>
            </p:txBody>
          </p:sp>
          <p:sp>
            <p:nvSpPr>
              <p:cNvPr id="25628" name="Line 34"/>
              <p:cNvSpPr>
                <a:spLocks noChangeShapeType="1"/>
              </p:cNvSpPr>
              <p:nvPr/>
            </p:nvSpPr>
            <p:spPr bwMode="auto">
              <a:xfrm>
                <a:off x="2677" y="3377"/>
                <a:ext cx="2715"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25608" name="Text Box 36"/>
            <p:cNvSpPr txBox="1">
              <a:spLocks noChangeArrowheads="1"/>
            </p:cNvSpPr>
            <p:nvPr/>
          </p:nvSpPr>
          <p:spPr bwMode="auto">
            <a:xfrm>
              <a:off x="7137400" y="5876925"/>
              <a:ext cx="1116013" cy="609600"/>
            </a:xfrm>
            <a:prstGeom prst="rect">
              <a:avLst/>
            </a:prstGeom>
            <a:noFill/>
            <a:ln w="9525">
              <a:noFill/>
              <a:miter lim="800000"/>
              <a:headEnd/>
              <a:tailEnd/>
            </a:ln>
          </p:spPr>
          <p:txBody>
            <a:bodyPr lIns="0" tIns="0" rIns="0" bIns="0">
              <a:spAutoFit/>
            </a:bodyPr>
            <a:lstStyle/>
            <a:p>
              <a:pPr algn="r">
                <a:spcBef>
                  <a:spcPct val="50000"/>
                </a:spcBef>
              </a:pPr>
              <a:r>
                <a:rPr lang="en-US" sz="2000" dirty="0">
                  <a:latin typeface="Arial"/>
                  <a:cs typeface="Arial"/>
                </a:rPr>
                <a:t>Quantity </a:t>
              </a:r>
              <a:br>
                <a:rPr lang="en-US" sz="2000" dirty="0">
                  <a:latin typeface="Arial"/>
                  <a:cs typeface="Arial"/>
                </a:rPr>
              </a:br>
              <a:r>
                <a:rPr lang="en-US" sz="2000" dirty="0">
                  <a:latin typeface="Arial"/>
                  <a:cs typeface="Arial"/>
                </a:rPr>
                <a:t>of Fish</a:t>
              </a:r>
              <a:endParaRPr lang="en-US" sz="2000" baseline="-25000" dirty="0">
                <a:latin typeface="Arial"/>
                <a:cs typeface="Arial"/>
              </a:endParaRPr>
            </a:p>
          </p:txBody>
        </p:sp>
        <p:sp>
          <p:nvSpPr>
            <p:cNvPr id="25609" name="Text Box 36"/>
            <p:cNvSpPr txBox="1">
              <a:spLocks noChangeArrowheads="1"/>
            </p:cNvSpPr>
            <p:nvPr/>
          </p:nvSpPr>
          <p:spPr bwMode="auto">
            <a:xfrm>
              <a:off x="3463925" y="1081088"/>
              <a:ext cx="1390650" cy="609600"/>
            </a:xfrm>
            <a:prstGeom prst="rect">
              <a:avLst/>
            </a:prstGeom>
            <a:noFill/>
            <a:ln w="9525">
              <a:noFill/>
              <a:miter lim="800000"/>
              <a:headEnd/>
              <a:tailEnd/>
            </a:ln>
          </p:spPr>
          <p:txBody>
            <a:bodyPr lIns="0" tIns="0" rIns="0" bIns="0">
              <a:spAutoFit/>
            </a:bodyPr>
            <a:lstStyle/>
            <a:p>
              <a:pPr algn="r">
                <a:spcBef>
                  <a:spcPct val="50000"/>
                </a:spcBef>
              </a:pPr>
              <a:r>
                <a:rPr lang="en-US" sz="2000">
                  <a:latin typeface="Arial"/>
                  <a:cs typeface="Arial"/>
                </a:rPr>
                <a:t>Quantity </a:t>
              </a:r>
              <a:br>
                <a:rPr lang="en-US" sz="2000">
                  <a:latin typeface="Arial"/>
                  <a:cs typeface="Arial"/>
                </a:rPr>
              </a:br>
              <a:r>
                <a:rPr lang="en-US" sz="2000">
                  <a:latin typeface="Arial"/>
                  <a:cs typeface="Arial"/>
                </a:rPr>
                <a:t>of Mangos</a:t>
              </a:r>
              <a:endParaRPr lang="en-US" sz="2000" baseline="-25000">
                <a:latin typeface="Arial"/>
                <a:cs typeface="Arial"/>
              </a:endParaRPr>
            </a:p>
          </p:txBody>
        </p:sp>
      </p:grpSp>
      <p:sp>
        <p:nvSpPr>
          <p:cNvPr id="25610" name="Arc 12"/>
          <p:cNvSpPr>
            <a:spLocks/>
          </p:cNvSpPr>
          <p:nvPr/>
        </p:nvSpPr>
        <p:spPr bwMode="auto">
          <a:xfrm flipH="1" flipV="1">
            <a:off x="5772150" y="2863850"/>
            <a:ext cx="1473200" cy="1963737"/>
          </a:xfrm>
          <a:custGeom>
            <a:avLst/>
            <a:gdLst>
              <a:gd name="T0" fmla="*/ 1096323662 w 21511"/>
              <a:gd name="T1" fmla="*/ 0 h 21329"/>
              <a:gd name="T2" fmla="*/ 2147483647 w 21511"/>
              <a:gd name="T3" fmla="*/ 2147483647 h 21329"/>
              <a:gd name="T4" fmla="*/ 0 w 21511"/>
              <a:gd name="T5" fmla="*/ 2147483647 h 21329"/>
              <a:gd name="T6" fmla="*/ 0 60000 65536"/>
              <a:gd name="T7" fmla="*/ 0 60000 65536"/>
              <a:gd name="T8" fmla="*/ 0 60000 65536"/>
              <a:gd name="T9" fmla="*/ 0 w 21511"/>
              <a:gd name="T10" fmla="*/ 0 h 21329"/>
              <a:gd name="T11" fmla="*/ 21511 w 21511"/>
              <a:gd name="T12" fmla="*/ 21329 h 21329"/>
            </a:gdLst>
            <a:ahLst/>
            <a:cxnLst>
              <a:cxn ang="T6">
                <a:pos x="T0" y="T1"/>
              </a:cxn>
              <a:cxn ang="T7">
                <a:pos x="T2" y="T3"/>
              </a:cxn>
              <a:cxn ang="T8">
                <a:pos x="T4" y="T5"/>
              </a:cxn>
            </a:cxnLst>
            <a:rect l="T9" t="T10" r="T11" b="T12"/>
            <a:pathLst>
              <a:path w="21511" h="21329" fill="none" extrusionOk="0">
                <a:moveTo>
                  <a:pt x="3412" y="0"/>
                </a:moveTo>
                <a:cubicBezTo>
                  <a:pt x="13162" y="1560"/>
                  <a:pt x="20613" y="9533"/>
                  <a:pt x="21510" y="19366"/>
                </a:cubicBezTo>
              </a:path>
              <a:path w="21511" h="21329" stroke="0" extrusionOk="0">
                <a:moveTo>
                  <a:pt x="3412" y="0"/>
                </a:moveTo>
                <a:cubicBezTo>
                  <a:pt x="13162" y="1560"/>
                  <a:pt x="20613" y="9533"/>
                  <a:pt x="21510" y="19366"/>
                </a:cubicBezTo>
                <a:lnTo>
                  <a:pt x="0" y="21329"/>
                </a:lnTo>
                <a:close/>
              </a:path>
            </a:pathLst>
          </a:custGeom>
          <a:noFill/>
          <a:ln w="28575">
            <a:solidFill>
              <a:srgbClr val="003399"/>
            </a:solidFill>
            <a:round/>
            <a:headEnd/>
            <a:tailEnd/>
          </a:ln>
        </p:spPr>
        <p:txBody>
          <a:bodyPr rot="10800000" wrap="none" anchor="ctr"/>
          <a:lstStyle/>
          <a:p>
            <a:pPr algn="ctr"/>
            <a:endParaRPr lang="en-US">
              <a:latin typeface="Arial"/>
              <a:cs typeface="Arial"/>
            </a:endParaRPr>
          </a:p>
          <a:p>
            <a:pPr algn="ctr"/>
            <a:endParaRPr lang="en-US">
              <a:latin typeface="Arial"/>
              <a:cs typeface="Arial"/>
            </a:endParaRPr>
          </a:p>
        </p:txBody>
      </p:sp>
      <p:sp>
        <p:nvSpPr>
          <p:cNvPr id="25611" name="Text Box 36"/>
          <p:cNvSpPr txBox="1">
            <a:spLocks noChangeArrowheads="1"/>
          </p:cNvSpPr>
          <p:nvPr/>
        </p:nvSpPr>
        <p:spPr bwMode="auto">
          <a:xfrm>
            <a:off x="4527550" y="2168525"/>
            <a:ext cx="644525" cy="304800"/>
          </a:xfrm>
          <a:prstGeom prst="rect">
            <a:avLst/>
          </a:prstGeom>
          <a:noFill/>
          <a:ln w="9525">
            <a:noFill/>
            <a:miter lim="800000"/>
            <a:headEnd/>
            <a:tailEnd/>
          </a:ln>
        </p:spPr>
        <p:txBody>
          <a:bodyPr lIns="0" tIns="0" rIns="0" bIns="0">
            <a:spAutoFit/>
          </a:bodyPr>
          <a:lstStyle/>
          <a:p>
            <a:pPr algn="r">
              <a:spcBef>
                <a:spcPct val="50000"/>
              </a:spcBef>
            </a:pPr>
            <a:r>
              <a:rPr lang="en-US" sz="2000">
                <a:solidFill>
                  <a:srgbClr val="808080"/>
                </a:solidFill>
                <a:latin typeface="Arial"/>
                <a:cs typeface="Arial"/>
              </a:rPr>
              <a:t>1200</a:t>
            </a:r>
            <a:endParaRPr lang="en-US" sz="2000" baseline="-25000">
              <a:solidFill>
                <a:srgbClr val="808080"/>
              </a:solidFill>
              <a:latin typeface="Arial"/>
              <a:cs typeface="Arial"/>
            </a:endParaRPr>
          </a:p>
        </p:txBody>
      </p:sp>
      <p:sp>
        <p:nvSpPr>
          <p:cNvPr id="25612" name="Text Box 36"/>
          <p:cNvSpPr txBox="1">
            <a:spLocks noChangeArrowheads="1"/>
          </p:cNvSpPr>
          <p:nvPr/>
        </p:nvSpPr>
        <p:spPr bwMode="auto">
          <a:xfrm>
            <a:off x="4529138" y="3748087"/>
            <a:ext cx="644525" cy="304800"/>
          </a:xfrm>
          <a:prstGeom prst="rect">
            <a:avLst/>
          </a:prstGeom>
          <a:noFill/>
          <a:ln w="9525">
            <a:noFill/>
            <a:miter lim="800000"/>
            <a:headEnd/>
            <a:tailEnd/>
          </a:ln>
        </p:spPr>
        <p:txBody>
          <a:bodyPr lIns="0" tIns="0" rIns="0" bIns="0">
            <a:spAutoFit/>
          </a:bodyPr>
          <a:lstStyle/>
          <a:p>
            <a:pPr algn="r">
              <a:spcBef>
                <a:spcPct val="50000"/>
              </a:spcBef>
            </a:pPr>
            <a:r>
              <a:rPr lang="en-US" sz="2000">
                <a:latin typeface="Arial"/>
                <a:cs typeface="Arial"/>
              </a:rPr>
              <a:t>600</a:t>
            </a:r>
            <a:endParaRPr lang="en-US" sz="2000" baseline="-25000">
              <a:latin typeface="Arial"/>
              <a:cs typeface="Arial"/>
            </a:endParaRPr>
          </a:p>
        </p:txBody>
      </p:sp>
      <p:sp>
        <p:nvSpPr>
          <p:cNvPr id="25613" name="Text Box 36"/>
          <p:cNvSpPr txBox="1">
            <a:spLocks noChangeArrowheads="1"/>
          </p:cNvSpPr>
          <p:nvPr/>
        </p:nvSpPr>
        <p:spPr bwMode="auto">
          <a:xfrm>
            <a:off x="6396038" y="5537200"/>
            <a:ext cx="509587" cy="304800"/>
          </a:xfrm>
          <a:prstGeom prst="rect">
            <a:avLst/>
          </a:prstGeom>
          <a:noFill/>
          <a:ln w="9525">
            <a:noFill/>
            <a:miter lim="800000"/>
            <a:headEnd/>
            <a:tailEnd/>
          </a:ln>
        </p:spPr>
        <p:txBody>
          <a:bodyPr lIns="0" tIns="0" rIns="0" bIns="0">
            <a:spAutoFit/>
          </a:bodyPr>
          <a:lstStyle/>
          <a:p>
            <a:pPr algn="ctr">
              <a:spcBef>
                <a:spcPct val="50000"/>
              </a:spcBef>
            </a:pPr>
            <a:r>
              <a:rPr lang="en-US" sz="2000" dirty="0">
                <a:solidFill>
                  <a:srgbClr val="808080"/>
                </a:solidFill>
                <a:latin typeface="Arial"/>
                <a:cs typeface="Arial"/>
              </a:rPr>
              <a:t>300</a:t>
            </a:r>
            <a:endParaRPr lang="en-US" sz="2000" baseline="-25000" dirty="0">
              <a:solidFill>
                <a:srgbClr val="808080"/>
              </a:solidFill>
              <a:latin typeface="Arial"/>
              <a:cs typeface="Arial"/>
            </a:endParaRPr>
          </a:p>
        </p:txBody>
      </p:sp>
      <p:sp>
        <p:nvSpPr>
          <p:cNvPr id="25614" name="Text Box 36"/>
          <p:cNvSpPr txBox="1">
            <a:spLocks noChangeArrowheads="1"/>
          </p:cNvSpPr>
          <p:nvPr/>
        </p:nvSpPr>
        <p:spPr bwMode="auto">
          <a:xfrm>
            <a:off x="5643563" y="5549900"/>
            <a:ext cx="644525" cy="304800"/>
          </a:xfrm>
          <a:prstGeom prst="rect">
            <a:avLst/>
          </a:prstGeom>
          <a:noFill/>
          <a:ln w="9525">
            <a:noFill/>
            <a:miter lim="800000"/>
            <a:headEnd/>
            <a:tailEnd/>
          </a:ln>
        </p:spPr>
        <p:txBody>
          <a:bodyPr lIns="0" tIns="0" rIns="0" bIns="0">
            <a:spAutoFit/>
          </a:bodyPr>
          <a:lstStyle/>
          <a:p>
            <a:pPr algn="ctr">
              <a:spcBef>
                <a:spcPct val="50000"/>
              </a:spcBef>
            </a:pPr>
            <a:r>
              <a:rPr lang="en-US" sz="2000">
                <a:latin typeface="Arial"/>
                <a:cs typeface="Arial"/>
              </a:rPr>
              <a:t>150</a:t>
            </a:r>
            <a:endParaRPr lang="en-US" sz="2000" baseline="-25000">
              <a:latin typeface="Arial"/>
              <a:cs typeface="Arial"/>
            </a:endParaRPr>
          </a:p>
        </p:txBody>
      </p:sp>
      <p:sp>
        <p:nvSpPr>
          <p:cNvPr id="193554" name="Text Box 18"/>
          <p:cNvSpPr txBox="1">
            <a:spLocks noChangeArrowheads="1"/>
          </p:cNvSpPr>
          <p:nvPr/>
        </p:nvSpPr>
        <p:spPr bwMode="auto">
          <a:xfrm>
            <a:off x="1046163" y="3700463"/>
            <a:ext cx="2306637" cy="476250"/>
          </a:xfrm>
          <a:prstGeom prst="rect">
            <a:avLst/>
          </a:prstGeom>
          <a:solidFill>
            <a:srgbClr val="FFFF99"/>
          </a:solidFill>
          <a:ln w="9525">
            <a:noFill/>
            <a:miter lim="800000"/>
            <a:headEnd/>
            <a:tailEnd/>
          </a:ln>
        </p:spPr>
        <p:txBody>
          <a:bodyPr>
            <a:spAutoFit/>
          </a:bodyPr>
          <a:lstStyle/>
          <a:p>
            <a:pPr>
              <a:lnSpc>
                <a:spcPct val="105000"/>
              </a:lnSpc>
              <a:spcBef>
                <a:spcPct val="20000"/>
              </a:spcBef>
            </a:pPr>
            <a:r>
              <a:rPr lang="en-US" sz="2400" dirty="0">
                <a:latin typeface="Arial"/>
                <a:cs typeface="Arial"/>
              </a:rPr>
              <a:t>MRS  =  </a:t>
            </a:r>
            <a:r>
              <a:rPr lang="en-US" sz="2400" b="1" i="1" dirty="0">
                <a:latin typeface="Arial"/>
                <a:cs typeface="Arial"/>
              </a:rPr>
              <a:t>P</a:t>
            </a:r>
            <a:r>
              <a:rPr lang="en-US" sz="2400" b="1" baseline="-25000" dirty="0">
                <a:latin typeface="Arial"/>
                <a:cs typeface="Arial"/>
              </a:rPr>
              <a:t>F </a:t>
            </a:r>
            <a:r>
              <a:rPr lang="en-US" sz="2400" dirty="0">
                <a:latin typeface="Arial"/>
                <a:cs typeface="Arial"/>
              </a:rPr>
              <a:t>/ </a:t>
            </a:r>
            <a:r>
              <a:rPr lang="en-US" sz="2400" b="1" i="1" dirty="0">
                <a:latin typeface="Arial"/>
                <a:cs typeface="Arial"/>
              </a:rPr>
              <a:t>P</a:t>
            </a:r>
            <a:r>
              <a:rPr lang="en-US" sz="2400" b="1" baseline="-25000" dirty="0">
                <a:latin typeface="Arial"/>
                <a:cs typeface="Arial"/>
              </a:rPr>
              <a:t>M</a:t>
            </a:r>
            <a:endParaRPr lang="en-US" sz="2400" dirty="0">
              <a:latin typeface="Arial"/>
              <a:cs typeface="Arial"/>
            </a:endParaRPr>
          </a:p>
        </p:txBody>
      </p:sp>
      <p:grpSp>
        <p:nvGrpSpPr>
          <p:cNvPr id="4" name="Group 21"/>
          <p:cNvGrpSpPr>
            <a:grpSpLocks/>
          </p:cNvGrpSpPr>
          <p:nvPr/>
        </p:nvGrpSpPr>
        <p:grpSpPr bwMode="auto">
          <a:xfrm>
            <a:off x="5921375" y="3595687"/>
            <a:ext cx="404813" cy="360363"/>
            <a:chOff x="3094" y="2172"/>
            <a:chExt cx="255" cy="227"/>
          </a:xfrm>
        </p:grpSpPr>
        <p:sp>
          <p:nvSpPr>
            <p:cNvPr id="25625" name="Oval 22"/>
            <p:cNvSpPr>
              <a:spLocks noChangeArrowheads="1"/>
            </p:cNvSpPr>
            <p:nvPr/>
          </p:nvSpPr>
          <p:spPr bwMode="auto">
            <a:xfrm>
              <a:off x="3094" y="2343"/>
              <a:ext cx="56" cy="56"/>
            </a:xfrm>
            <a:prstGeom prst="ellipse">
              <a:avLst/>
            </a:prstGeom>
            <a:solidFill>
              <a:srgbClr val="000000"/>
            </a:solidFill>
            <a:ln w="9525">
              <a:noFill/>
              <a:round/>
              <a:headEnd/>
              <a:tailEnd/>
            </a:ln>
          </p:spPr>
          <p:txBody>
            <a:bodyPr wrap="none" anchor="ctr"/>
            <a:lstStyle/>
            <a:p>
              <a:endParaRPr lang="en-US">
                <a:latin typeface="Arial"/>
                <a:cs typeface="Arial"/>
              </a:endParaRPr>
            </a:p>
          </p:txBody>
        </p:sp>
        <p:sp>
          <p:nvSpPr>
            <p:cNvPr id="25626" name="Text Box 36"/>
            <p:cNvSpPr txBox="1">
              <a:spLocks noChangeArrowheads="1"/>
            </p:cNvSpPr>
            <p:nvPr/>
          </p:nvSpPr>
          <p:spPr bwMode="auto">
            <a:xfrm>
              <a:off x="3165" y="2172"/>
              <a:ext cx="184" cy="213"/>
            </a:xfrm>
            <a:prstGeom prst="rect">
              <a:avLst/>
            </a:prstGeom>
            <a:noFill/>
            <a:ln w="9525">
              <a:noFill/>
              <a:miter lim="800000"/>
              <a:headEnd/>
              <a:tailEnd/>
            </a:ln>
          </p:spPr>
          <p:txBody>
            <a:bodyPr lIns="0" tIns="0" rIns="0" bIns="0">
              <a:spAutoFit/>
            </a:bodyPr>
            <a:lstStyle/>
            <a:p>
              <a:pPr>
                <a:spcBef>
                  <a:spcPct val="50000"/>
                </a:spcBef>
              </a:pPr>
              <a:r>
                <a:rPr lang="en-US" sz="2200" b="1">
                  <a:latin typeface="Arial"/>
                  <a:cs typeface="Arial"/>
                </a:rPr>
                <a:t>A</a:t>
              </a:r>
              <a:endParaRPr lang="en-US" sz="2200" b="1" baseline="-25000">
                <a:latin typeface="Arial"/>
                <a:cs typeface="Arial"/>
              </a:endParaRPr>
            </a:p>
          </p:txBody>
        </p:sp>
      </p:grpSp>
      <p:grpSp>
        <p:nvGrpSpPr>
          <p:cNvPr id="5" name="Group 41"/>
          <p:cNvGrpSpPr>
            <a:grpSpLocks/>
          </p:cNvGrpSpPr>
          <p:nvPr/>
        </p:nvGrpSpPr>
        <p:grpSpPr bwMode="auto">
          <a:xfrm>
            <a:off x="342900" y="4244975"/>
            <a:ext cx="1849438" cy="1974850"/>
            <a:chOff x="216" y="2674"/>
            <a:chExt cx="1165" cy="1244"/>
          </a:xfrm>
        </p:grpSpPr>
        <p:sp>
          <p:nvSpPr>
            <p:cNvPr id="25623" name="Text Box 30"/>
            <p:cNvSpPr txBox="1">
              <a:spLocks noChangeArrowheads="1"/>
            </p:cNvSpPr>
            <p:nvPr/>
          </p:nvSpPr>
          <p:spPr bwMode="auto">
            <a:xfrm>
              <a:off x="216" y="2892"/>
              <a:ext cx="1165" cy="1026"/>
            </a:xfrm>
            <a:prstGeom prst="rect">
              <a:avLst/>
            </a:prstGeom>
            <a:noFill/>
            <a:ln w="9525">
              <a:noFill/>
              <a:miter lim="800000"/>
              <a:headEnd/>
              <a:tailEnd/>
            </a:ln>
          </p:spPr>
          <p:txBody>
            <a:bodyPr>
              <a:spAutoFit/>
            </a:bodyPr>
            <a:lstStyle/>
            <a:p>
              <a:pPr algn="ctr">
                <a:lnSpc>
                  <a:spcPct val="105000"/>
                </a:lnSpc>
                <a:spcBef>
                  <a:spcPct val="25000"/>
                </a:spcBef>
              </a:pPr>
              <a:r>
                <a:rPr lang="en-US" sz="2400">
                  <a:latin typeface="Arial"/>
                  <a:cs typeface="Arial"/>
                </a:rPr>
                <a:t>marginal value of fish </a:t>
              </a:r>
              <a:br>
                <a:rPr lang="en-US" sz="2400">
                  <a:latin typeface="Arial"/>
                  <a:cs typeface="Arial"/>
                </a:rPr>
              </a:br>
              <a:r>
                <a:rPr lang="en-US" sz="2400">
                  <a:latin typeface="Arial"/>
                  <a:cs typeface="Arial"/>
                </a:rPr>
                <a:t>(in terms of mangos)</a:t>
              </a:r>
            </a:p>
          </p:txBody>
        </p:sp>
        <p:sp>
          <p:nvSpPr>
            <p:cNvPr id="25624" name="Line 39"/>
            <p:cNvSpPr>
              <a:spLocks noChangeShapeType="1"/>
            </p:cNvSpPr>
            <p:nvPr/>
          </p:nvSpPr>
          <p:spPr bwMode="auto">
            <a:xfrm flipV="1">
              <a:off x="810" y="2674"/>
              <a:ext cx="108" cy="281"/>
            </a:xfrm>
            <a:prstGeom prst="line">
              <a:avLst/>
            </a:prstGeom>
            <a:noFill/>
            <a:ln w="9525">
              <a:solidFill>
                <a:schemeClr val="tx1"/>
              </a:solidFill>
              <a:round/>
              <a:headEnd/>
              <a:tailEnd/>
            </a:ln>
          </p:spPr>
          <p:txBody>
            <a:bodyPr/>
            <a:lstStyle/>
            <a:p>
              <a:endParaRPr lang="en-US">
                <a:latin typeface="Arial"/>
                <a:cs typeface="Arial"/>
              </a:endParaRPr>
            </a:p>
          </p:txBody>
        </p:sp>
      </p:grpSp>
      <p:grpSp>
        <p:nvGrpSpPr>
          <p:cNvPr id="6" name="Group 42"/>
          <p:cNvGrpSpPr>
            <a:grpSpLocks/>
          </p:cNvGrpSpPr>
          <p:nvPr/>
        </p:nvGrpSpPr>
        <p:grpSpPr bwMode="auto">
          <a:xfrm>
            <a:off x="2633663" y="4232275"/>
            <a:ext cx="1849437" cy="1785938"/>
            <a:chOff x="1659" y="2666"/>
            <a:chExt cx="1165" cy="1125"/>
          </a:xfrm>
        </p:grpSpPr>
        <p:sp>
          <p:nvSpPr>
            <p:cNvPr id="25621" name="Text Box 38"/>
            <p:cNvSpPr txBox="1">
              <a:spLocks noChangeArrowheads="1"/>
            </p:cNvSpPr>
            <p:nvPr/>
          </p:nvSpPr>
          <p:spPr bwMode="auto">
            <a:xfrm>
              <a:off x="1659" y="3007"/>
              <a:ext cx="1165" cy="784"/>
            </a:xfrm>
            <a:prstGeom prst="rect">
              <a:avLst/>
            </a:prstGeom>
            <a:noFill/>
            <a:ln w="9525">
              <a:noFill/>
              <a:miter lim="800000"/>
              <a:headEnd/>
              <a:tailEnd/>
            </a:ln>
          </p:spPr>
          <p:txBody>
            <a:bodyPr>
              <a:spAutoFit/>
            </a:bodyPr>
            <a:lstStyle/>
            <a:p>
              <a:pPr>
                <a:lnSpc>
                  <a:spcPct val="105000"/>
                </a:lnSpc>
                <a:spcBef>
                  <a:spcPct val="25000"/>
                </a:spcBef>
              </a:pPr>
              <a:r>
                <a:rPr lang="en-US" sz="2400">
                  <a:latin typeface="Arial"/>
                  <a:cs typeface="Arial"/>
                </a:rPr>
                <a:t>price of fish (in terms of mangos)</a:t>
              </a:r>
            </a:p>
          </p:txBody>
        </p:sp>
        <p:sp>
          <p:nvSpPr>
            <p:cNvPr id="25622" name="Line 40"/>
            <p:cNvSpPr>
              <a:spLocks noChangeShapeType="1"/>
            </p:cNvSpPr>
            <p:nvPr/>
          </p:nvSpPr>
          <p:spPr bwMode="auto">
            <a:xfrm flipH="1" flipV="1">
              <a:off x="1782" y="2666"/>
              <a:ext cx="214" cy="388"/>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193579" name="Text Box 43"/>
          <p:cNvSpPr txBox="1">
            <a:spLocks noChangeArrowheads="1"/>
          </p:cNvSpPr>
          <p:nvPr/>
        </p:nvSpPr>
        <p:spPr bwMode="auto">
          <a:xfrm>
            <a:off x="6172200" y="855662"/>
            <a:ext cx="2690812" cy="2012950"/>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algn="ctr">
              <a:lnSpc>
                <a:spcPct val="105000"/>
              </a:lnSpc>
              <a:defRPr/>
            </a:pPr>
            <a:r>
              <a:rPr lang="en-US" sz="2400" i="1" dirty="0">
                <a:latin typeface="Arial"/>
                <a:cs typeface="Arial"/>
              </a:rPr>
              <a:t>Consumer optimization is another example of “thinking at the margin.”</a:t>
            </a:r>
          </a:p>
        </p:txBody>
      </p:sp>
    </p:spTree>
    <p:extLst>
      <p:ext uri="{BB962C8B-B14F-4D97-AF65-F5344CB8AC3E}">
        <p14:creationId xmlns:p14="http://schemas.microsoft.com/office/powerpoint/2010/main" val="259699270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93554"/>
                                        </p:tgtEl>
                                        <p:attrNameLst>
                                          <p:attrName>style.visibility</p:attrName>
                                        </p:attrNameLst>
                                      </p:cBhvr>
                                      <p:to>
                                        <p:strVal val="visible"/>
                                      </p:to>
                                    </p:set>
                                    <p:animEffect transition="in" filter="fade">
                                      <p:cBhvr>
                                        <p:cTn id="16" dur="500"/>
                                        <p:tgtEl>
                                          <p:spTgt spid="19355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3579"/>
                                        </p:tgtEl>
                                        <p:attrNameLst>
                                          <p:attrName>style.visibility</p:attrName>
                                        </p:attrNameLst>
                                      </p:cBhvr>
                                      <p:to>
                                        <p:strVal val="visible"/>
                                      </p:to>
                                    </p:set>
                                    <p:animEffect transition="in" filter="fade">
                                      <p:cBhvr>
                                        <p:cTn id="21" dur="500"/>
                                        <p:tgtEl>
                                          <p:spTgt spid="193579"/>
                                        </p:tgtEl>
                                      </p:cBhvr>
                                    </p:animEffect>
                                  </p:childTnLst>
                                </p:cTn>
                              </p:par>
                            </p:childTnLst>
                          </p:cTn>
                        </p:par>
                        <p:par>
                          <p:cTn id="22" fill="hold">
                            <p:stCondLst>
                              <p:cond delay="500"/>
                            </p:stCondLst>
                            <p:childTnLst>
                              <p:par>
                                <p:cTn id="23" presetID="18" presetClass="entr" presetSubtype="12"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strips(downLeft)">
                                      <p:cBhvr>
                                        <p:cTn id="25" dur="500"/>
                                        <p:tgtEl>
                                          <p:spTgt spid="5"/>
                                        </p:tgtEl>
                                      </p:cBhvr>
                                    </p:animEffect>
                                  </p:childTnLst>
                                </p:cTn>
                              </p:par>
                            </p:childTnLst>
                          </p:cTn>
                        </p:par>
                        <p:par>
                          <p:cTn id="26" fill="hold">
                            <p:stCondLst>
                              <p:cond delay="1000"/>
                            </p:stCondLst>
                            <p:childTnLst>
                              <p:par>
                                <p:cTn id="27" presetID="18" presetClass="entr" presetSubtype="6"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strips(downRight)">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93554" grpId="0" animBg="1"/>
      <p:bldP spid="19357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a:grpSpLocks/>
          </p:cNvGrpSpPr>
          <p:nvPr/>
        </p:nvGrpSpPr>
        <p:grpSpPr bwMode="auto">
          <a:xfrm>
            <a:off x="5472113" y="3688556"/>
            <a:ext cx="1017587" cy="1936750"/>
            <a:chOff x="993" y="2249"/>
            <a:chExt cx="503" cy="376"/>
          </a:xfrm>
        </p:grpSpPr>
        <p:sp>
          <p:nvSpPr>
            <p:cNvPr id="26654" name="Line 39"/>
            <p:cNvSpPr>
              <a:spLocks noChangeShapeType="1"/>
            </p:cNvSpPr>
            <p:nvPr/>
          </p:nvSpPr>
          <p:spPr bwMode="auto">
            <a:xfrm>
              <a:off x="993" y="2249"/>
              <a:ext cx="503" cy="0"/>
            </a:xfrm>
            <a:prstGeom prst="line">
              <a:avLst/>
            </a:prstGeom>
            <a:noFill/>
            <a:ln w="9525">
              <a:solidFill>
                <a:srgbClr val="808080"/>
              </a:solidFill>
              <a:prstDash val="lgDash"/>
              <a:round/>
              <a:headEnd/>
              <a:tailEnd/>
            </a:ln>
          </p:spPr>
          <p:txBody>
            <a:bodyPr/>
            <a:lstStyle/>
            <a:p>
              <a:endParaRPr lang="en-US">
                <a:latin typeface="Arial"/>
                <a:cs typeface="Arial"/>
              </a:endParaRPr>
            </a:p>
          </p:txBody>
        </p:sp>
        <p:sp>
          <p:nvSpPr>
            <p:cNvPr id="26655" name="Line 40"/>
            <p:cNvSpPr>
              <a:spLocks noChangeShapeType="1"/>
            </p:cNvSpPr>
            <p:nvPr/>
          </p:nvSpPr>
          <p:spPr bwMode="auto">
            <a:xfrm>
              <a:off x="1495" y="2249"/>
              <a:ext cx="0" cy="376"/>
            </a:xfrm>
            <a:prstGeom prst="line">
              <a:avLst/>
            </a:prstGeom>
            <a:noFill/>
            <a:ln w="9525">
              <a:solidFill>
                <a:srgbClr val="808080"/>
              </a:solidFill>
              <a:prstDash val="lgDash"/>
              <a:round/>
              <a:headEnd/>
              <a:tailEnd/>
            </a:ln>
          </p:spPr>
          <p:txBody>
            <a:bodyPr/>
            <a:lstStyle/>
            <a:p>
              <a:endParaRPr lang="en-US">
                <a:latin typeface="Arial"/>
                <a:cs typeface="Arial"/>
              </a:endParaRPr>
            </a:p>
          </p:txBody>
        </p:sp>
      </p:grpSp>
      <p:sp>
        <p:nvSpPr>
          <p:cNvPr id="26629" name="Line 2"/>
          <p:cNvSpPr>
            <a:spLocks noChangeShapeType="1"/>
          </p:cNvSpPr>
          <p:nvPr/>
        </p:nvSpPr>
        <p:spPr bwMode="auto">
          <a:xfrm>
            <a:off x="5478463" y="2445544"/>
            <a:ext cx="1401762" cy="3186112"/>
          </a:xfrm>
          <a:prstGeom prst="line">
            <a:avLst/>
          </a:prstGeom>
          <a:noFill/>
          <a:ln w="19050">
            <a:solidFill>
              <a:schemeClr val="tx1"/>
            </a:solidFill>
            <a:round/>
            <a:headEnd/>
            <a:tailEnd/>
          </a:ln>
        </p:spPr>
        <p:txBody>
          <a:bodyPr/>
          <a:lstStyle/>
          <a:p>
            <a:endParaRPr lang="en-US">
              <a:latin typeface="Arial"/>
              <a:cs typeface="Arial"/>
            </a:endParaRPr>
          </a:p>
        </p:txBody>
      </p:sp>
      <p:grpSp>
        <p:nvGrpSpPr>
          <p:cNvPr id="3" name="Group 3"/>
          <p:cNvGrpSpPr>
            <a:grpSpLocks/>
          </p:cNvGrpSpPr>
          <p:nvPr/>
        </p:nvGrpSpPr>
        <p:grpSpPr bwMode="auto">
          <a:xfrm>
            <a:off x="5472113" y="4033044"/>
            <a:ext cx="709612" cy="1597025"/>
            <a:chOff x="993" y="2249"/>
            <a:chExt cx="503" cy="376"/>
          </a:xfrm>
        </p:grpSpPr>
        <p:sp>
          <p:nvSpPr>
            <p:cNvPr id="26652" name="Line 4"/>
            <p:cNvSpPr>
              <a:spLocks noChangeShapeType="1"/>
            </p:cNvSpPr>
            <p:nvPr/>
          </p:nvSpPr>
          <p:spPr bwMode="auto">
            <a:xfrm>
              <a:off x="993" y="2249"/>
              <a:ext cx="503" cy="0"/>
            </a:xfrm>
            <a:prstGeom prst="line">
              <a:avLst/>
            </a:prstGeom>
            <a:noFill/>
            <a:ln w="9525">
              <a:solidFill>
                <a:srgbClr val="808080"/>
              </a:solidFill>
              <a:prstDash val="lgDash"/>
              <a:round/>
              <a:headEnd/>
              <a:tailEnd/>
            </a:ln>
          </p:spPr>
          <p:txBody>
            <a:bodyPr/>
            <a:lstStyle/>
            <a:p>
              <a:endParaRPr lang="en-US">
                <a:latin typeface="Arial"/>
                <a:cs typeface="Arial"/>
              </a:endParaRPr>
            </a:p>
          </p:txBody>
        </p:sp>
        <p:sp>
          <p:nvSpPr>
            <p:cNvPr id="26653" name="Line 5"/>
            <p:cNvSpPr>
              <a:spLocks noChangeShapeType="1"/>
            </p:cNvSpPr>
            <p:nvPr/>
          </p:nvSpPr>
          <p:spPr bwMode="auto">
            <a:xfrm>
              <a:off x="1495" y="2249"/>
              <a:ext cx="0" cy="376"/>
            </a:xfrm>
            <a:prstGeom prst="line">
              <a:avLst/>
            </a:prstGeom>
            <a:noFill/>
            <a:ln w="9525">
              <a:solidFill>
                <a:srgbClr val="808080"/>
              </a:solidFill>
              <a:prstDash val="lgDash"/>
              <a:round/>
              <a:headEnd/>
              <a:tailEnd/>
            </a:ln>
          </p:spPr>
          <p:txBody>
            <a:bodyPr/>
            <a:lstStyle/>
            <a:p>
              <a:endParaRPr lang="en-US">
                <a:latin typeface="Arial"/>
                <a:cs typeface="Arial"/>
              </a:endParaRPr>
            </a:p>
          </p:txBody>
        </p:sp>
      </p:grpSp>
      <p:sp>
        <p:nvSpPr>
          <p:cNvPr id="26631" name="Rectangle 6"/>
          <p:cNvSpPr>
            <a:spLocks noGrp="1" noChangeArrowheads="1"/>
          </p:cNvSpPr>
          <p:nvPr>
            <p:ph type="title"/>
          </p:nvPr>
        </p:nvSpPr>
        <p:spPr/>
        <p:txBody>
          <a:bodyPr/>
          <a:lstStyle/>
          <a:p>
            <a:pPr eaLnBrk="1" hangingPunct="1"/>
            <a:r>
              <a:rPr lang="en-US" sz="3200"/>
              <a:t>The Effects of an Increase in Income</a:t>
            </a:r>
          </a:p>
        </p:txBody>
      </p:sp>
      <p:sp>
        <p:nvSpPr>
          <p:cNvPr id="11" name="Text Placeholder 10"/>
          <p:cNvSpPr>
            <a:spLocks noGrp="1"/>
          </p:cNvSpPr>
          <p:nvPr>
            <p:ph type="body" sz="quarter" idx="12"/>
          </p:nvPr>
        </p:nvSpPr>
        <p:spPr>
          <a:xfrm>
            <a:off x="457200" y="1126030"/>
            <a:ext cx="3365500" cy="4826000"/>
          </a:xfrm>
        </p:spPr>
        <p:txBody>
          <a:bodyPr/>
          <a:lstStyle/>
          <a:p>
            <a:r>
              <a:rPr lang="en-US" sz="2800" dirty="0">
                <a:cs typeface="Arial"/>
              </a:rPr>
              <a:t>An increase in income shifts the budget constraint outward.</a:t>
            </a:r>
          </a:p>
          <a:p>
            <a:endParaRPr lang="en-US" sz="2800" dirty="0">
              <a:cs typeface="Arial"/>
            </a:endParaRPr>
          </a:p>
          <a:p>
            <a:r>
              <a:rPr lang="en-US" sz="2800" dirty="0">
                <a:cs typeface="Arial"/>
              </a:rPr>
              <a:t>If both goods are “normal,” Hurley buys more of each.</a:t>
            </a:r>
          </a:p>
          <a:p>
            <a:endParaRPr lang="en-US" sz="2800" dirty="0">
              <a:cs typeface="Arial"/>
            </a:endParaRPr>
          </a:p>
          <a:p>
            <a:endParaRPr lang="en-US" sz="2800" dirty="0"/>
          </a:p>
        </p:txBody>
      </p:sp>
      <p:sp>
        <p:nvSpPr>
          <p:cNvPr id="10" name="Slide Number Placeholder 9"/>
          <p:cNvSpPr>
            <a:spLocks noGrp="1"/>
          </p:cNvSpPr>
          <p:nvPr>
            <p:ph type="sldNum" sz="quarter" idx="13"/>
          </p:nvPr>
        </p:nvSpPr>
        <p:spPr/>
        <p:txBody>
          <a:bodyPr/>
          <a:lstStyle/>
          <a:p>
            <a:pPr>
              <a:defRPr/>
            </a:pPr>
            <a:fld id="{073C29DC-2178-4274-9150-45F8EBD31C2D}" type="slidenum">
              <a:rPr lang="en-US" smtClean="0"/>
              <a:pPr>
                <a:defRPr/>
              </a:pPr>
              <a:t>22</a:t>
            </a:fld>
            <a:endParaRPr lang="en-US"/>
          </a:p>
        </p:txBody>
      </p:sp>
      <p:sp>
        <p:nvSpPr>
          <p:cNvPr id="9" name="Footer Placeholder 8"/>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12" name="Group 11"/>
          <p:cNvGrpSpPr/>
          <p:nvPr/>
        </p:nvGrpSpPr>
        <p:grpSpPr>
          <a:xfrm>
            <a:off x="4031374" y="1120775"/>
            <a:ext cx="4731626" cy="5160689"/>
            <a:chOff x="3521787" y="1325836"/>
            <a:chExt cx="4731626" cy="5160689"/>
          </a:xfrm>
        </p:grpSpPr>
        <p:grpSp>
          <p:nvGrpSpPr>
            <p:cNvPr id="4" name="Group 7"/>
            <p:cNvGrpSpPr>
              <a:grpSpLocks/>
            </p:cNvGrpSpPr>
            <p:nvPr/>
          </p:nvGrpSpPr>
          <p:grpSpPr bwMode="auto">
            <a:xfrm>
              <a:off x="4938713" y="1365250"/>
              <a:ext cx="3270250" cy="4465638"/>
              <a:chOff x="2677" y="894"/>
              <a:chExt cx="2715" cy="2485"/>
            </a:xfrm>
          </p:grpSpPr>
          <p:sp>
            <p:nvSpPr>
              <p:cNvPr id="26650" name="Line 33"/>
              <p:cNvSpPr>
                <a:spLocks noChangeShapeType="1"/>
              </p:cNvSpPr>
              <p:nvPr/>
            </p:nvSpPr>
            <p:spPr bwMode="auto">
              <a:xfrm>
                <a:off x="2680" y="894"/>
                <a:ext cx="0" cy="2485"/>
              </a:xfrm>
              <a:prstGeom prst="line">
                <a:avLst/>
              </a:prstGeom>
              <a:noFill/>
              <a:ln w="12700">
                <a:solidFill>
                  <a:schemeClr val="tx1"/>
                </a:solidFill>
                <a:round/>
                <a:headEnd/>
                <a:tailEnd/>
              </a:ln>
            </p:spPr>
            <p:txBody>
              <a:bodyPr/>
              <a:lstStyle/>
              <a:p>
                <a:endParaRPr lang="en-US">
                  <a:latin typeface="Arial"/>
                  <a:cs typeface="Arial"/>
                </a:endParaRPr>
              </a:p>
            </p:txBody>
          </p:sp>
          <p:sp>
            <p:nvSpPr>
              <p:cNvPr id="26651" name="Line 34"/>
              <p:cNvSpPr>
                <a:spLocks noChangeShapeType="1"/>
              </p:cNvSpPr>
              <p:nvPr/>
            </p:nvSpPr>
            <p:spPr bwMode="auto">
              <a:xfrm>
                <a:off x="2677" y="3377"/>
                <a:ext cx="2715"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26633" name="Text Box 36"/>
            <p:cNvSpPr txBox="1">
              <a:spLocks noChangeArrowheads="1"/>
            </p:cNvSpPr>
            <p:nvPr/>
          </p:nvSpPr>
          <p:spPr bwMode="auto">
            <a:xfrm>
              <a:off x="7137400" y="5876925"/>
              <a:ext cx="1116013" cy="609600"/>
            </a:xfrm>
            <a:prstGeom prst="rect">
              <a:avLst/>
            </a:prstGeom>
            <a:noFill/>
            <a:ln w="9525">
              <a:noFill/>
              <a:miter lim="800000"/>
              <a:headEnd/>
              <a:tailEnd/>
            </a:ln>
          </p:spPr>
          <p:txBody>
            <a:bodyPr lIns="0" tIns="0" rIns="0" bIns="0">
              <a:spAutoFit/>
            </a:bodyPr>
            <a:lstStyle/>
            <a:p>
              <a:pPr algn="r">
                <a:spcBef>
                  <a:spcPct val="50000"/>
                </a:spcBef>
              </a:pPr>
              <a:r>
                <a:rPr lang="en-US" sz="2000" dirty="0">
                  <a:latin typeface="Arial"/>
                  <a:cs typeface="Arial"/>
                </a:rPr>
                <a:t>Quantity </a:t>
              </a:r>
              <a:br>
                <a:rPr lang="en-US" sz="2000" dirty="0">
                  <a:latin typeface="Arial"/>
                  <a:cs typeface="Arial"/>
                </a:rPr>
              </a:br>
              <a:r>
                <a:rPr lang="en-US" sz="2000" dirty="0">
                  <a:latin typeface="Arial"/>
                  <a:cs typeface="Arial"/>
                </a:rPr>
                <a:t>of Fish</a:t>
              </a:r>
              <a:endParaRPr lang="en-US" sz="2000" baseline="-25000" dirty="0">
                <a:latin typeface="Arial"/>
                <a:cs typeface="Arial"/>
              </a:endParaRPr>
            </a:p>
          </p:txBody>
        </p:sp>
        <p:sp>
          <p:nvSpPr>
            <p:cNvPr id="26634" name="Text Box 36"/>
            <p:cNvSpPr txBox="1">
              <a:spLocks noChangeArrowheads="1"/>
            </p:cNvSpPr>
            <p:nvPr/>
          </p:nvSpPr>
          <p:spPr bwMode="auto">
            <a:xfrm>
              <a:off x="3521787" y="1325836"/>
              <a:ext cx="1390650" cy="609600"/>
            </a:xfrm>
            <a:prstGeom prst="rect">
              <a:avLst/>
            </a:prstGeom>
            <a:noFill/>
            <a:ln w="9525">
              <a:noFill/>
              <a:miter lim="800000"/>
              <a:headEnd/>
              <a:tailEnd/>
            </a:ln>
          </p:spPr>
          <p:txBody>
            <a:bodyPr lIns="0" tIns="0" rIns="0" bIns="0">
              <a:spAutoFit/>
            </a:bodyPr>
            <a:lstStyle/>
            <a:p>
              <a:pPr algn="r">
                <a:spcBef>
                  <a:spcPct val="50000"/>
                </a:spcBef>
              </a:pPr>
              <a:r>
                <a:rPr lang="en-US" sz="2000" dirty="0">
                  <a:latin typeface="Arial"/>
                  <a:cs typeface="Arial"/>
                </a:rPr>
                <a:t>Quantity </a:t>
              </a:r>
              <a:br>
                <a:rPr lang="en-US" sz="2000" dirty="0">
                  <a:latin typeface="Arial"/>
                  <a:cs typeface="Arial"/>
                </a:rPr>
              </a:br>
              <a:r>
                <a:rPr lang="en-US" sz="2000" dirty="0">
                  <a:latin typeface="Arial"/>
                  <a:cs typeface="Arial"/>
                </a:rPr>
                <a:t>of Mangos</a:t>
              </a:r>
              <a:endParaRPr lang="en-US" sz="2000" baseline="-25000" dirty="0">
                <a:latin typeface="Arial"/>
                <a:cs typeface="Arial"/>
              </a:endParaRPr>
            </a:p>
          </p:txBody>
        </p:sp>
      </p:grpSp>
      <p:sp>
        <p:nvSpPr>
          <p:cNvPr id="26635" name="Arc 12"/>
          <p:cNvSpPr>
            <a:spLocks/>
          </p:cNvSpPr>
          <p:nvPr/>
        </p:nvSpPr>
        <p:spPr bwMode="auto">
          <a:xfrm flipH="1" flipV="1">
            <a:off x="5984875" y="2988469"/>
            <a:ext cx="1473200" cy="1963737"/>
          </a:xfrm>
          <a:custGeom>
            <a:avLst/>
            <a:gdLst>
              <a:gd name="T0" fmla="*/ 1096323662 w 21511"/>
              <a:gd name="T1" fmla="*/ 0 h 21329"/>
              <a:gd name="T2" fmla="*/ 2147483647 w 21511"/>
              <a:gd name="T3" fmla="*/ 2147483647 h 21329"/>
              <a:gd name="T4" fmla="*/ 0 w 21511"/>
              <a:gd name="T5" fmla="*/ 2147483647 h 21329"/>
              <a:gd name="T6" fmla="*/ 0 60000 65536"/>
              <a:gd name="T7" fmla="*/ 0 60000 65536"/>
              <a:gd name="T8" fmla="*/ 0 60000 65536"/>
              <a:gd name="T9" fmla="*/ 0 w 21511"/>
              <a:gd name="T10" fmla="*/ 0 h 21329"/>
              <a:gd name="T11" fmla="*/ 21511 w 21511"/>
              <a:gd name="T12" fmla="*/ 21329 h 21329"/>
            </a:gdLst>
            <a:ahLst/>
            <a:cxnLst>
              <a:cxn ang="T6">
                <a:pos x="T0" y="T1"/>
              </a:cxn>
              <a:cxn ang="T7">
                <a:pos x="T2" y="T3"/>
              </a:cxn>
              <a:cxn ang="T8">
                <a:pos x="T4" y="T5"/>
              </a:cxn>
            </a:cxnLst>
            <a:rect l="T9" t="T10" r="T11" b="T12"/>
            <a:pathLst>
              <a:path w="21511" h="21329" fill="none" extrusionOk="0">
                <a:moveTo>
                  <a:pt x="3412" y="0"/>
                </a:moveTo>
                <a:cubicBezTo>
                  <a:pt x="13162" y="1560"/>
                  <a:pt x="20613" y="9533"/>
                  <a:pt x="21510" y="19366"/>
                </a:cubicBezTo>
              </a:path>
              <a:path w="21511" h="21329" stroke="0" extrusionOk="0">
                <a:moveTo>
                  <a:pt x="3412" y="0"/>
                </a:moveTo>
                <a:cubicBezTo>
                  <a:pt x="13162" y="1560"/>
                  <a:pt x="20613" y="9533"/>
                  <a:pt x="21510" y="19366"/>
                </a:cubicBezTo>
                <a:lnTo>
                  <a:pt x="0" y="21329"/>
                </a:lnTo>
                <a:close/>
              </a:path>
            </a:pathLst>
          </a:custGeom>
          <a:noFill/>
          <a:ln w="28575">
            <a:solidFill>
              <a:srgbClr val="003399"/>
            </a:solidFill>
            <a:round/>
            <a:headEnd/>
            <a:tailEnd/>
          </a:ln>
        </p:spPr>
        <p:txBody>
          <a:bodyPr rot="10800000" wrap="none" anchor="ctr"/>
          <a:lstStyle/>
          <a:p>
            <a:pPr algn="ctr"/>
            <a:endParaRPr lang="en-US">
              <a:latin typeface="Arial"/>
              <a:cs typeface="Arial"/>
            </a:endParaRPr>
          </a:p>
          <a:p>
            <a:pPr algn="ctr"/>
            <a:endParaRPr lang="en-US">
              <a:latin typeface="Arial"/>
              <a:cs typeface="Arial"/>
            </a:endParaRPr>
          </a:p>
        </p:txBody>
      </p:sp>
      <p:grpSp>
        <p:nvGrpSpPr>
          <p:cNvPr id="5" name="Group 21"/>
          <p:cNvGrpSpPr>
            <a:grpSpLocks/>
          </p:cNvGrpSpPr>
          <p:nvPr/>
        </p:nvGrpSpPr>
        <p:grpSpPr bwMode="auto">
          <a:xfrm>
            <a:off x="6134100" y="3720306"/>
            <a:ext cx="404813" cy="360363"/>
            <a:chOff x="3094" y="2172"/>
            <a:chExt cx="255" cy="227"/>
          </a:xfrm>
        </p:grpSpPr>
        <p:sp>
          <p:nvSpPr>
            <p:cNvPr id="26648" name="Oval 22"/>
            <p:cNvSpPr>
              <a:spLocks noChangeArrowheads="1"/>
            </p:cNvSpPr>
            <p:nvPr/>
          </p:nvSpPr>
          <p:spPr bwMode="auto">
            <a:xfrm>
              <a:off x="3094" y="2343"/>
              <a:ext cx="56" cy="56"/>
            </a:xfrm>
            <a:prstGeom prst="ellipse">
              <a:avLst/>
            </a:prstGeom>
            <a:solidFill>
              <a:srgbClr val="000000"/>
            </a:solidFill>
            <a:ln w="9525">
              <a:noFill/>
              <a:round/>
              <a:headEnd/>
              <a:tailEnd/>
            </a:ln>
          </p:spPr>
          <p:txBody>
            <a:bodyPr wrap="none" anchor="ctr"/>
            <a:lstStyle/>
            <a:p>
              <a:endParaRPr lang="en-US">
                <a:latin typeface="Arial"/>
                <a:cs typeface="Arial"/>
              </a:endParaRPr>
            </a:p>
          </p:txBody>
        </p:sp>
        <p:sp>
          <p:nvSpPr>
            <p:cNvPr id="26649" name="Text Box 36"/>
            <p:cNvSpPr txBox="1">
              <a:spLocks noChangeArrowheads="1"/>
            </p:cNvSpPr>
            <p:nvPr/>
          </p:nvSpPr>
          <p:spPr bwMode="auto">
            <a:xfrm>
              <a:off x="3165" y="2172"/>
              <a:ext cx="184" cy="213"/>
            </a:xfrm>
            <a:prstGeom prst="rect">
              <a:avLst/>
            </a:prstGeom>
            <a:noFill/>
            <a:ln w="9525">
              <a:noFill/>
              <a:miter lim="800000"/>
              <a:headEnd/>
              <a:tailEnd/>
            </a:ln>
          </p:spPr>
          <p:txBody>
            <a:bodyPr lIns="0" tIns="0" rIns="0" bIns="0">
              <a:spAutoFit/>
            </a:bodyPr>
            <a:lstStyle/>
            <a:p>
              <a:pPr>
                <a:spcBef>
                  <a:spcPct val="50000"/>
                </a:spcBef>
              </a:pPr>
              <a:r>
                <a:rPr lang="en-US" sz="2200" b="1">
                  <a:latin typeface="Arial"/>
                  <a:cs typeface="Arial"/>
                </a:rPr>
                <a:t>A</a:t>
              </a:r>
              <a:endParaRPr lang="en-US" sz="2200" b="1" baseline="-25000">
                <a:latin typeface="Arial"/>
                <a:cs typeface="Arial"/>
              </a:endParaRPr>
            </a:p>
          </p:txBody>
        </p:sp>
      </p:grpSp>
      <p:sp>
        <p:nvSpPr>
          <p:cNvPr id="195615" name="Line 31"/>
          <p:cNvSpPr>
            <a:spLocks noChangeShapeType="1"/>
          </p:cNvSpPr>
          <p:nvPr/>
        </p:nvSpPr>
        <p:spPr bwMode="auto">
          <a:xfrm>
            <a:off x="5475288" y="1427956"/>
            <a:ext cx="1858962" cy="4200525"/>
          </a:xfrm>
          <a:prstGeom prst="line">
            <a:avLst/>
          </a:prstGeom>
          <a:noFill/>
          <a:ln w="19050">
            <a:solidFill>
              <a:srgbClr val="CC0000"/>
            </a:solidFill>
            <a:round/>
            <a:headEnd/>
            <a:tailEnd/>
          </a:ln>
        </p:spPr>
        <p:txBody>
          <a:bodyPr/>
          <a:lstStyle/>
          <a:p>
            <a:endParaRPr lang="en-US">
              <a:latin typeface="Arial"/>
              <a:cs typeface="Arial"/>
            </a:endParaRPr>
          </a:p>
        </p:txBody>
      </p:sp>
      <p:grpSp>
        <p:nvGrpSpPr>
          <p:cNvPr id="6" name="Group 41"/>
          <p:cNvGrpSpPr>
            <a:grpSpLocks/>
          </p:cNvGrpSpPr>
          <p:nvPr/>
        </p:nvGrpSpPr>
        <p:grpSpPr bwMode="auto">
          <a:xfrm>
            <a:off x="6327775" y="2645569"/>
            <a:ext cx="1435100" cy="1871662"/>
            <a:chOff x="3650" y="1789"/>
            <a:chExt cx="904" cy="1179"/>
          </a:xfrm>
        </p:grpSpPr>
        <p:sp>
          <p:nvSpPr>
            <p:cNvPr id="26644" name="Arc 20"/>
            <p:cNvSpPr>
              <a:spLocks/>
            </p:cNvSpPr>
            <p:nvPr/>
          </p:nvSpPr>
          <p:spPr bwMode="auto">
            <a:xfrm flipH="1" flipV="1">
              <a:off x="3650" y="1789"/>
              <a:ext cx="904" cy="1179"/>
            </a:xfrm>
            <a:custGeom>
              <a:avLst/>
              <a:gdLst>
                <a:gd name="T0" fmla="*/ 1 w 20959"/>
                <a:gd name="T1" fmla="*/ 0 h 20315"/>
                <a:gd name="T2" fmla="*/ 2 w 20959"/>
                <a:gd name="T3" fmla="*/ 3 h 20315"/>
                <a:gd name="T4" fmla="*/ 0 w 20959"/>
                <a:gd name="T5" fmla="*/ 4 h 20315"/>
                <a:gd name="T6" fmla="*/ 0 60000 65536"/>
                <a:gd name="T7" fmla="*/ 0 60000 65536"/>
                <a:gd name="T8" fmla="*/ 0 60000 65536"/>
                <a:gd name="T9" fmla="*/ 0 w 20959"/>
                <a:gd name="T10" fmla="*/ 0 h 20315"/>
                <a:gd name="T11" fmla="*/ 20959 w 20959"/>
                <a:gd name="T12" fmla="*/ 20315 h 20315"/>
              </a:gdLst>
              <a:ahLst/>
              <a:cxnLst>
                <a:cxn ang="T6">
                  <a:pos x="T0" y="T1"/>
                </a:cxn>
                <a:cxn ang="T7">
                  <a:pos x="T2" y="T3"/>
                </a:cxn>
                <a:cxn ang="T8">
                  <a:pos x="T4" y="T5"/>
                </a:cxn>
              </a:cxnLst>
              <a:rect l="T9" t="T10" r="T11" b="T12"/>
              <a:pathLst>
                <a:path w="20959" h="20315" fill="none" extrusionOk="0">
                  <a:moveTo>
                    <a:pt x="7339" y="0"/>
                  </a:moveTo>
                  <a:cubicBezTo>
                    <a:pt x="14111" y="2446"/>
                    <a:pt x="19218" y="8106"/>
                    <a:pt x="20959" y="15091"/>
                  </a:cubicBezTo>
                </a:path>
                <a:path w="20959" h="20315" stroke="0" extrusionOk="0">
                  <a:moveTo>
                    <a:pt x="7339" y="0"/>
                  </a:moveTo>
                  <a:cubicBezTo>
                    <a:pt x="14111" y="2446"/>
                    <a:pt x="19218" y="8106"/>
                    <a:pt x="20959" y="15091"/>
                  </a:cubicBezTo>
                  <a:lnTo>
                    <a:pt x="0" y="20315"/>
                  </a:lnTo>
                  <a:close/>
                </a:path>
              </a:pathLst>
            </a:custGeom>
            <a:noFill/>
            <a:ln w="28575">
              <a:solidFill>
                <a:srgbClr val="003399"/>
              </a:solidFill>
              <a:round/>
              <a:headEnd/>
              <a:tailEnd/>
            </a:ln>
          </p:spPr>
          <p:txBody>
            <a:bodyPr rot="10800000" wrap="none" anchor="ctr"/>
            <a:lstStyle/>
            <a:p>
              <a:pPr algn="ctr"/>
              <a:endParaRPr lang="en-US">
                <a:latin typeface="Arial"/>
                <a:cs typeface="Arial"/>
              </a:endParaRPr>
            </a:p>
            <a:p>
              <a:pPr algn="ctr"/>
              <a:endParaRPr lang="en-US">
                <a:latin typeface="Arial"/>
                <a:cs typeface="Arial"/>
              </a:endParaRPr>
            </a:p>
          </p:txBody>
        </p:sp>
        <p:grpSp>
          <p:nvGrpSpPr>
            <p:cNvPr id="7" name="Group 32"/>
            <p:cNvGrpSpPr>
              <a:grpSpLocks/>
            </p:cNvGrpSpPr>
            <p:nvPr/>
          </p:nvGrpSpPr>
          <p:grpSpPr bwMode="auto">
            <a:xfrm>
              <a:off x="3730" y="2242"/>
              <a:ext cx="251" cy="227"/>
              <a:chOff x="3484" y="2235"/>
              <a:chExt cx="251" cy="227"/>
            </a:xfrm>
          </p:grpSpPr>
          <p:sp>
            <p:nvSpPr>
              <p:cNvPr id="26646" name="Oval 33"/>
              <p:cNvSpPr>
                <a:spLocks noChangeArrowheads="1"/>
              </p:cNvSpPr>
              <p:nvPr/>
            </p:nvSpPr>
            <p:spPr bwMode="auto">
              <a:xfrm>
                <a:off x="3484" y="2406"/>
                <a:ext cx="56" cy="56"/>
              </a:xfrm>
              <a:prstGeom prst="ellipse">
                <a:avLst/>
              </a:prstGeom>
              <a:solidFill>
                <a:srgbClr val="000000"/>
              </a:solidFill>
              <a:ln w="9525">
                <a:noFill/>
                <a:round/>
                <a:headEnd/>
                <a:tailEnd/>
              </a:ln>
            </p:spPr>
            <p:txBody>
              <a:bodyPr wrap="none" anchor="ctr"/>
              <a:lstStyle/>
              <a:p>
                <a:endParaRPr lang="en-US">
                  <a:latin typeface="Arial"/>
                  <a:cs typeface="Arial"/>
                </a:endParaRPr>
              </a:p>
            </p:txBody>
          </p:sp>
          <p:sp>
            <p:nvSpPr>
              <p:cNvPr id="26647" name="Text Box 36"/>
              <p:cNvSpPr txBox="1">
                <a:spLocks noChangeArrowheads="1"/>
              </p:cNvSpPr>
              <p:nvPr/>
            </p:nvSpPr>
            <p:spPr bwMode="auto">
              <a:xfrm>
                <a:off x="3551" y="2235"/>
                <a:ext cx="184" cy="213"/>
              </a:xfrm>
              <a:prstGeom prst="rect">
                <a:avLst/>
              </a:prstGeom>
              <a:noFill/>
              <a:ln w="9525">
                <a:noFill/>
                <a:miter lim="800000"/>
                <a:headEnd/>
                <a:tailEnd/>
              </a:ln>
            </p:spPr>
            <p:txBody>
              <a:bodyPr lIns="0" tIns="0" rIns="0" bIns="0">
                <a:spAutoFit/>
              </a:bodyPr>
              <a:lstStyle/>
              <a:p>
                <a:pPr>
                  <a:spcBef>
                    <a:spcPct val="50000"/>
                  </a:spcBef>
                </a:pPr>
                <a:r>
                  <a:rPr lang="en-US" sz="2200" b="1">
                    <a:latin typeface="Arial"/>
                    <a:cs typeface="Arial"/>
                  </a:rPr>
                  <a:t>B</a:t>
                </a:r>
                <a:endParaRPr lang="en-US" sz="2200" b="1" baseline="-25000">
                  <a:latin typeface="Arial"/>
                  <a:cs typeface="Arial"/>
                </a:endParaRPr>
              </a:p>
            </p:txBody>
          </p:sp>
        </p:grpSp>
      </p:grpSp>
      <p:sp>
        <p:nvSpPr>
          <p:cNvPr id="195626" name="Line 42"/>
          <p:cNvSpPr>
            <a:spLocks noChangeShapeType="1"/>
          </p:cNvSpPr>
          <p:nvPr/>
        </p:nvSpPr>
        <p:spPr bwMode="auto">
          <a:xfrm flipV="1">
            <a:off x="5554663" y="3686969"/>
            <a:ext cx="0" cy="344487"/>
          </a:xfrm>
          <a:prstGeom prst="line">
            <a:avLst/>
          </a:prstGeom>
          <a:noFill/>
          <a:ln w="38100">
            <a:solidFill>
              <a:srgbClr val="CC0000"/>
            </a:solidFill>
            <a:round/>
            <a:headEnd/>
            <a:tailEnd type="triangle" w="med" len="med"/>
          </a:ln>
        </p:spPr>
        <p:txBody>
          <a:bodyPr/>
          <a:lstStyle/>
          <a:p>
            <a:endParaRPr lang="en-US">
              <a:latin typeface="Arial"/>
              <a:cs typeface="Arial"/>
            </a:endParaRPr>
          </a:p>
        </p:txBody>
      </p:sp>
      <p:sp>
        <p:nvSpPr>
          <p:cNvPr id="195627" name="Line 43"/>
          <p:cNvSpPr>
            <a:spLocks noChangeShapeType="1"/>
          </p:cNvSpPr>
          <p:nvPr/>
        </p:nvSpPr>
        <p:spPr bwMode="auto">
          <a:xfrm>
            <a:off x="6175375" y="5558631"/>
            <a:ext cx="314325" cy="0"/>
          </a:xfrm>
          <a:prstGeom prst="line">
            <a:avLst/>
          </a:prstGeom>
          <a:noFill/>
          <a:ln w="38100">
            <a:solidFill>
              <a:srgbClr val="CC0000"/>
            </a:solidFill>
            <a:round/>
            <a:headEnd/>
            <a:tailEnd type="triangle" w="med" len="med"/>
          </a:ln>
        </p:spPr>
        <p:txBody>
          <a:bodyPr/>
          <a:lstStyle/>
          <a:p>
            <a:endParaRPr lang="en-US">
              <a:latin typeface="Arial"/>
              <a:cs typeface="Arial"/>
            </a:endParaRPr>
          </a:p>
        </p:txBody>
      </p:sp>
      <p:sp>
        <p:nvSpPr>
          <p:cNvPr id="195628" name="Line 44"/>
          <p:cNvSpPr>
            <a:spLocks noChangeShapeType="1"/>
          </p:cNvSpPr>
          <p:nvPr/>
        </p:nvSpPr>
        <p:spPr bwMode="auto">
          <a:xfrm>
            <a:off x="6713538" y="5212556"/>
            <a:ext cx="433387" cy="1588"/>
          </a:xfrm>
          <a:prstGeom prst="line">
            <a:avLst/>
          </a:prstGeom>
          <a:noFill/>
          <a:ln w="50800">
            <a:solidFill>
              <a:srgbClr val="CC0000"/>
            </a:solidFill>
            <a:round/>
            <a:headEnd/>
            <a:tailEnd type="triangle" w="lg" len="med"/>
          </a:ln>
        </p:spPr>
        <p:txBody>
          <a:bodyPr/>
          <a:lstStyle/>
          <a:p>
            <a:endParaRPr lang="en-US">
              <a:latin typeface="Arial"/>
              <a:cs typeface="Arial"/>
            </a:endParaRPr>
          </a:p>
        </p:txBody>
      </p:sp>
    </p:spTree>
    <p:extLst>
      <p:ext uri="{BB962C8B-B14F-4D97-AF65-F5344CB8AC3E}">
        <p14:creationId xmlns:p14="http://schemas.microsoft.com/office/powerpoint/2010/main" val="365021886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5628"/>
                                        </p:tgtEl>
                                        <p:attrNameLst>
                                          <p:attrName>style.visibility</p:attrName>
                                        </p:attrNameLst>
                                      </p:cBhvr>
                                      <p:to>
                                        <p:strVal val="visible"/>
                                      </p:to>
                                    </p:set>
                                    <p:animEffect transition="in" filter="wipe(left)">
                                      <p:cBhvr>
                                        <p:cTn id="11" dur="500"/>
                                        <p:tgtEl>
                                          <p:spTgt spid="195628"/>
                                        </p:tgtEl>
                                      </p:cBhvr>
                                    </p:animEffect>
                                  </p:childTnLst>
                                </p:cTn>
                              </p:par>
                              <p:par>
                                <p:cTn id="12" presetID="18" presetClass="entr" presetSubtype="6" fill="hold" grpId="0" nodeType="withEffect">
                                  <p:stCondLst>
                                    <p:cond delay="0"/>
                                  </p:stCondLst>
                                  <p:childTnLst>
                                    <p:set>
                                      <p:cBhvr>
                                        <p:cTn id="13" dur="1" fill="hold">
                                          <p:stCondLst>
                                            <p:cond delay="0"/>
                                          </p:stCondLst>
                                        </p:cTn>
                                        <p:tgtEl>
                                          <p:spTgt spid="195615"/>
                                        </p:tgtEl>
                                        <p:attrNameLst>
                                          <p:attrName>style.visibility</p:attrName>
                                        </p:attrNameLst>
                                      </p:cBhvr>
                                      <p:to>
                                        <p:strVal val="visible"/>
                                      </p:to>
                                    </p:set>
                                    <p:animEffect transition="in" filter="strips(downRight)">
                                      <p:cBhvr>
                                        <p:cTn id="14" dur="500"/>
                                        <p:tgtEl>
                                          <p:spTgt spid="1956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1000"/>
                                        <p:tgtEl>
                                          <p:spTgt spid="195628"/>
                                        </p:tgtEl>
                                      </p:cBhvr>
                                    </p:animEffect>
                                    <p:set>
                                      <p:cBhvr>
                                        <p:cTn id="19" dur="1" fill="hold">
                                          <p:stCondLst>
                                            <p:cond delay="999"/>
                                          </p:stCondLst>
                                        </p:cTn>
                                        <p:tgtEl>
                                          <p:spTgt spid="195628"/>
                                        </p:tgtEl>
                                        <p:attrNameLst>
                                          <p:attrName>style.visibility</p:attrName>
                                        </p:attrNameLst>
                                      </p:cBhvr>
                                      <p:to>
                                        <p:strVal val="hidden"/>
                                      </p:to>
                                    </p:set>
                                  </p:childTnLst>
                                </p:cTn>
                              </p:par>
                            </p:childTnLst>
                          </p:cTn>
                        </p:par>
                        <p:par>
                          <p:cTn id="20" fill="hold">
                            <p:stCondLst>
                              <p:cond delay="1000"/>
                            </p:stCondLst>
                            <p:childTnLst>
                              <p:par>
                                <p:cTn id="21" presetID="18" presetClass="entr" presetSubtype="6"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strips(downRight)">
                                      <p:cBhvr>
                                        <p:cTn id="23" dur="500"/>
                                        <p:tgtEl>
                                          <p:spTgt spid="6"/>
                                        </p:tgtEl>
                                      </p:cBhvr>
                                    </p:animEffect>
                                  </p:childTnLst>
                                </p:cTn>
                              </p:par>
                            </p:childTnLst>
                          </p:cTn>
                        </p:par>
                        <p:par>
                          <p:cTn id="24" fill="hold">
                            <p:stCondLst>
                              <p:cond delay="1500"/>
                            </p:stCondLst>
                            <p:childTnLst>
                              <p:par>
                                <p:cTn id="25" presetID="18" presetClass="entr" presetSubtype="12"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strips(downLeft)">
                                      <p:cBhvr>
                                        <p:cTn id="27" dur="500"/>
                                        <p:tgtEl>
                                          <p:spTgt spid="2"/>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95627"/>
                                        </p:tgtEl>
                                        <p:attrNameLst>
                                          <p:attrName>style.visibility</p:attrName>
                                        </p:attrNameLst>
                                      </p:cBhvr>
                                      <p:to>
                                        <p:strVal val="visible"/>
                                      </p:to>
                                    </p:set>
                                    <p:animEffect transition="in" filter="wipe(left)">
                                      <p:cBhvr>
                                        <p:cTn id="31" dur="500"/>
                                        <p:tgtEl>
                                          <p:spTgt spid="195627"/>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95626"/>
                                        </p:tgtEl>
                                        <p:attrNameLst>
                                          <p:attrName>style.visibility</p:attrName>
                                        </p:attrNameLst>
                                      </p:cBhvr>
                                      <p:to>
                                        <p:strVal val="visible"/>
                                      </p:to>
                                    </p:set>
                                    <p:animEffect transition="in" filter="wipe(down)">
                                      <p:cBhvr>
                                        <p:cTn id="34" dur="500"/>
                                        <p:tgtEl>
                                          <p:spTgt spid="195626"/>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11">
                                            <p:txEl>
                                              <p:pRg st="2" end="2"/>
                                            </p:txEl>
                                          </p:spTgt>
                                        </p:tgtEl>
                                        <p:attrNameLst>
                                          <p:attrName>style.visibility</p:attrName>
                                        </p:attrNameLst>
                                      </p:cBhvr>
                                      <p:to>
                                        <p:strVal val="visible"/>
                                      </p:to>
                                    </p:set>
                                    <p:animEffect transition="in" filter="wipe(left)">
                                      <p:cBhvr>
                                        <p:cTn id="38"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195615" grpId="0" animBg="1"/>
      <p:bldP spid="195626" grpId="0" animBg="1"/>
      <p:bldP spid="195627" grpId="0" animBg="1"/>
      <p:bldP spid="195628" grpId="0" animBg="1"/>
      <p:bldP spid="195628"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991600" cy="661061"/>
          </a:xfrm>
        </p:spPr>
        <p:txBody>
          <a:bodyPr/>
          <a:lstStyle/>
          <a:p>
            <a:r>
              <a:rPr lang="en-US" dirty="0">
                <a:solidFill>
                  <a:schemeClr val="accent6">
                    <a:lumMod val="50000"/>
                  </a:schemeClr>
                </a:solidFill>
              </a:rPr>
              <a:t>Active Learning 3		</a:t>
            </a:r>
            <a:r>
              <a:rPr lang="en-US" dirty="0">
                <a:solidFill>
                  <a:srgbClr val="AE1221"/>
                </a:solidFill>
              </a:rPr>
              <a:t>Inferior vs. normal goods</a:t>
            </a:r>
            <a:endParaRPr lang="en-US" dirty="0"/>
          </a:p>
        </p:txBody>
      </p:sp>
      <p:sp>
        <p:nvSpPr>
          <p:cNvPr id="3" name="Content Placeholder 2"/>
          <p:cNvSpPr>
            <a:spLocks noGrp="1"/>
          </p:cNvSpPr>
          <p:nvPr>
            <p:ph idx="1"/>
          </p:nvPr>
        </p:nvSpPr>
        <p:spPr/>
        <p:txBody>
          <a:bodyPr/>
          <a:lstStyle/>
          <a:p>
            <a:pPr marL="0" indent="0">
              <a:buClr>
                <a:srgbClr val="800000"/>
              </a:buClr>
              <a:buNone/>
            </a:pPr>
            <a:r>
              <a:rPr lang="en-US" dirty="0"/>
              <a:t>An increase in income increases the quantity demanded of </a:t>
            </a:r>
            <a:r>
              <a:rPr lang="en-US" b="1" dirty="0">
                <a:solidFill>
                  <a:srgbClr val="FF0000"/>
                </a:solidFill>
              </a:rPr>
              <a:t>normal goods</a:t>
            </a:r>
            <a:r>
              <a:rPr lang="en-US" dirty="0"/>
              <a:t> and reduces the quantity demanded of </a:t>
            </a:r>
            <a:r>
              <a:rPr lang="en-US" b="1" dirty="0">
                <a:solidFill>
                  <a:srgbClr val="FF0000"/>
                </a:solidFill>
              </a:rPr>
              <a:t>inferior goods</a:t>
            </a:r>
            <a:r>
              <a:rPr lang="en-US" dirty="0"/>
              <a:t>.  </a:t>
            </a:r>
          </a:p>
          <a:p>
            <a:pPr>
              <a:buClr>
                <a:schemeClr val="accent6">
                  <a:lumMod val="50000"/>
                </a:schemeClr>
              </a:buClr>
            </a:pPr>
            <a:r>
              <a:rPr lang="en-US" dirty="0">
                <a:solidFill>
                  <a:schemeClr val="accent6">
                    <a:lumMod val="50000"/>
                  </a:schemeClr>
                </a:solidFill>
              </a:rPr>
              <a:t>Suppose fish is a normal good  </a:t>
            </a:r>
            <a:br>
              <a:rPr lang="en-US" dirty="0">
                <a:solidFill>
                  <a:schemeClr val="accent6">
                    <a:lumMod val="50000"/>
                  </a:schemeClr>
                </a:solidFill>
              </a:rPr>
            </a:br>
            <a:r>
              <a:rPr lang="en-US" dirty="0">
                <a:solidFill>
                  <a:schemeClr val="accent6">
                    <a:lumMod val="50000"/>
                  </a:schemeClr>
                </a:solidFill>
              </a:rPr>
              <a:t>but mangos are an inferior good.  </a:t>
            </a:r>
          </a:p>
          <a:p>
            <a:pPr>
              <a:buClr>
                <a:schemeClr val="accent6">
                  <a:lumMod val="50000"/>
                </a:schemeClr>
              </a:buClr>
            </a:pPr>
            <a:r>
              <a:rPr lang="en-US" dirty="0">
                <a:solidFill>
                  <a:schemeClr val="accent6">
                    <a:lumMod val="50000"/>
                  </a:schemeClr>
                </a:solidFill>
              </a:rPr>
              <a:t>Use a diagram to show the effects of </a:t>
            </a:r>
            <a:br>
              <a:rPr lang="en-US" dirty="0">
                <a:solidFill>
                  <a:schemeClr val="accent6">
                    <a:lumMod val="50000"/>
                  </a:schemeClr>
                </a:solidFill>
              </a:rPr>
            </a:br>
            <a:r>
              <a:rPr lang="en-US" dirty="0">
                <a:solidFill>
                  <a:schemeClr val="accent6">
                    <a:lumMod val="50000"/>
                  </a:schemeClr>
                </a:solidFill>
              </a:rPr>
              <a:t>an increase in income on Hurley’s optimal bundle of fish and mangos.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6468859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991600" cy="661061"/>
          </a:xfrm>
        </p:spPr>
        <p:txBody>
          <a:bodyPr/>
          <a:lstStyle/>
          <a:p>
            <a:r>
              <a:rPr lang="en-US" dirty="0">
                <a:solidFill>
                  <a:schemeClr val="accent6">
                    <a:lumMod val="50000"/>
                  </a:schemeClr>
                </a:solidFill>
              </a:rPr>
              <a:t>Active Learning 3			</a:t>
            </a:r>
            <a:r>
              <a:rPr lang="en-US" dirty="0">
                <a:solidFill>
                  <a:srgbClr val="AE1221"/>
                </a:solidFill>
              </a:rPr>
              <a:t>Answers</a:t>
            </a:r>
            <a:endParaRPr lang="en-US" dirty="0"/>
          </a:p>
        </p:txBody>
      </p:sp>
      <p:sp>
        <p:nvSpPr>
          <p:cNvPr id="3" name="Content Placeholder 2"/>
          <p:cNvSpPr>
            <a:spLocks noGrp="1"/>
          </p:cNvSpPr>
          <p:nvPr>
            <p:ph idx="1"/>
          </p:nvPr>
        </p:nvSpPr>
        <p:spPr>
          <a:xfrm>
            <a:off x="347241" y="1600200"/>
            <a:ext cx="3234159" cy="4848225"/>
          </a:xfrm>
        </p:spPr>
        <p:txBody>
          <a:bodyPr>
            <a:normAutofit/>
          </a:bodyPr>
          <a:lstStyle/>
          <a:p>
            <a:pPr>
              <a:buClr>
                <a:schemeClr val="accent6">
                  <a:lumMod val="50000"/>
                </a:schemeClr>
              </a:buClr>
            </a:pPr>
            <a:r>
              <a:rPr lang="en-US" dirty="0">
                <a:solidFill>
                  <a:schemeClr val="accent6">
                    <a:lumMod val="50000"/>
                  </a:schemeClr>
                </a:solidFill>
              </a:rPr>
              <a:t>If mangos are inferior, the new optimum will contain fewer mangos.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9"/>
          <p:cNvGrpSpPr>
            <a:grpSpLocks/>
          </p:cNvGrpSpPr>
          <p:nvPr/>
        </p:nvGrpSpPr>
        <p:grpSpPr bwMode="auto">
          <a:xfrm>
            <a:off x="5219700" y="4148137"/>
            <a:ext cx="1250950" cy="1352550"/>
            <a:chOff x="993" y="2249"/>
            <a:chExt cx="503" cy="376"/>
          </a:xfrm>
        </p:grpSpPr>
        <p:sp>
          <p:nvSpPr>
            <p:cNvPr id="7" name="Line 10"/>
            <p:cNvSpPr>
              <a:spLocks noChangeShapeType="1"/>
            </p:cNvSpPr>
            <p:nvPr/>
          </p:nvSpPr>
          <p:spPr bwMode="auto">
            <a:xfrm>
              <a:off x="993" y="2249"/>
              <a:ext cx="503" cy="0"/>
            </a:xfrm>
            <a:prstGeom prst="line">
              <a:avLst/>
            </a:prstGeom>
            <a:noFill/>
            <a:ln w="9525">
              <a:solidFill>
                <a:srgbClr val="808080"/>
              </a:solidFill>
              <a:prstDash val="lgDash"/>
              <a:round/>
              <a:headEnd/>
              <a:tailEnd/>
            </a:ln>
          </p:spPr>
          <p:txBody>
            <a:bodyPr/>
            <a:lstStyle/>
            <a:p>
              <a:endParaRPr lang="en-US">
                <a:latin typeface="Arial"/>
                <a:cs typeface="Arial"/>
              </a:endParaRPr>
            </a:p>
          </p:txBody>
        </p:sp>
        <p:sp>
          <p:nvSpPr>
            <p:cNvPr id="8" name="Line 11"/>
            <p:cNvSpPr>
              <a:spLocks noChangeShapeType="1"/>
            </p:cNvSpPr>
            <p:nvPr/>
          </p:nvSpPr>
          <p:spPr bwMode="auto">
            <a:xfrm>
              <a:off x="1495" y="2249"/>
              <a:ext cx="0" cy="376"/>
            </a:xfrm>
            <a:prstGeom prst="line">
              <a:avLst/>
            </a:prstGeom>
            <a:noFill/>
            <a:ln w="9525">
              <a:solidFill>
                <a:srgbClr val="808080"/>
              </a:solidFill>
              <a:prstDash val="lgDash"/>
              <a:round/>
              <a:headEnd/>
              <a:tailEnd/>
            </a:ln>
          </p:spPr>
          <p:txBody>
            <a:bodyPr/>
            <a:lstStyle/>
            <a:p>
              <a:endParaRPr lang="en-US">
                <a:latin typeface="Arial"/>
                <a:cs typeface="Arial"/>
              </a:endParaRPr>
            </a:p>
          </p:txBody>
        </p:sp>
      </p:grpSp>
      <p:sp>
        <p:nvSpPr>
          <p:cNvPr id="9" name="Line 12"/>
          <p:cNvSpPr>
            <a:spLocks noChangeShapeType="1"/>
          </p:cNvSpPr>
          <p:nvPr/>
        </p:nvSpPr>
        <p:spPr bwMode="auto">
          <a:xfrm>
            <a:off x="5226050" y="2320925"/>
            <a:ext cx="1401762" cy="3186112"/>
          </a:xfrm>
          <a:prstGeom prst="line">
            <a:avLst/>
          </a:prstGeom>
          <a:noFill/>
          <a:ln w="19050">
            <a:solidFill>
              <a:schemeClr val="tx1"/>
            </a:solidFill>
            <a:round/>
            <a:headEnd/>
            <a:tailEnd/>
          </a:ln>
        </p:spPr>
        <p:txBody>
          <a:bodyPr/>
          <a:lstStyle/>
          <a:p>
            <a:endParaRPr lang="en-US">
              <a:latin typeface="Arial"/>
              <a:cs typeface="Arial"/>
            </a:endParaRPr>
          </a:p>
        </p:txBody>
      </p:sp>
      <p:grpSp>
        <p:nvGrpSpPr>
          <p:cNvPr id="10" name="Group 13"/>
          <p:cNvGrpSpPr>
            <a:grpSpLocks/>
          </p:cNvGrpSpPr>
          <p:nvPr/>
        </p:nvGrpSpPr>
        <p:grpSpPr bwMode="auto">
          <a:xfrm>
            <a:off x="5219700" y="3908425"/>
            <a:ext cx="709612" cy="1597025"/>
            <a:chOff x="993" y="2249"/>
            <a:chExt cx="503" cy="376"/>
          </a:xfrm>
        </p:grpSpPr>
        <p:sp>
          <p:nvSpPr>
            <p:cNvPr id="11" name="Line 14"/>
            <p:cNvSpPr>
              <a:spLocks noChangeShapeType="1"/>
            </p:cNvSpPr>
            <p:nvPr/>
          </p:nvSpPr>
          <p:spPr bwMode="auto">
            <a:xfrm>
              <a:off x="993" y="2249"/>
              <a:ext cx="503" cy="0"/>
            </a:xfrm>
            <a:prstGeom prst="line">
              <a:avLst/>
            </a:prstGeom>
            <a:noFill/>
            <a:ln w="9525">
              <a:solidFill>
                <a:srgbClr val="808080"/>
              </a:solidFill>
              <a:prstDash val="lgDash"/>
              <a:round/>
              <a:headEnd/>
              <a:tailEnd/>
            </a:ln>
          </p:spPr>
          <p:txBody>
            <a:bodyPr/>
            <a:lstStyle/>
            <a:p>
              <a:endParaRPr lang="en-US">
                <a:latin typeface="Arial"/>
                <a:cs typeface="Arial"/>
              </a:endParaRPr>
            </a:p>
          </p:txBody>
        </p:sp>
        <p:sp>
          <p:nvSpPr>
            <p:cNvPr id="12" name="Line 15"/>
            <p:cNvSpPr>
              <a:spLocks noChangeShapeType="1"/>
            </p:cNvSpPr>
            <p:nvPr/>
          </p:nvSpPr>
          <p:spPr bwMode="auto">
            <a:xfrm>
              <a:off x="1495" y="2249"/>
              <a:ext cx="0" cy="376"/>
            </a:xfrm>
            <a:prstGeom prst="line">
              <a:avLst/>
            </a:prstGeom>
            <a:noFill/>
            <a:ln w="9525">
              <a:solidFill>
                <a:srgbClr val="808080"/>
              </a:solidFill>
              <a:prstDash val="lgDash"/>
              <a:round/>
              <a:headEnd/>
              <a:tailEnd/>
            </a:ln>
          </p:spPr>
          <p:txBody>
            <a:bodyPr/>
            <a:lstStyle/>
            <a:p>
              <a:endParaRPr lang="en-US">
                <a:latin typeface="Arial"/>
                <a:cs typeface="Arial"/>
              </a:endParaRPr>
            </a:p>
          </p:txBody>
        </p:sp>
      </p:grpSp>
      <p:grpSp>
        <p:nvGrpSpPr>
          <p:cNvPr id="30" name="Group 29"/>
          <p:cNvGrpSpPr/>
          <p:nvPr/>
        </p:nvGrpSpPr>
        <p:grpSpPr>
          <a:xfrm>
            <a:off x="3744912" y="762000"/>
            <a:ext cx="4789488" cy="5405437"/>
            <a:chOff x="3744912" y="762000"/>
            <a:chExt cx="4789488" cy="5405437"/>
          </a:xfrm>
        </p:grpSpPr>
        <p:grpSp>
          <p:nvGrpSpPr>
            <p:cNvPr id="13" name="Group 16"/>
            <p:cNvGrpSpPr>
              <a:grpSpLocks/>
            </p:cNvGrpSpPr>
            <p:nvPr/>
          </p:nvGrpSpPr>
          <p:grpSpPr bwMode="auto">
            <a:xfrm>
              <a:off x="5219700" y="1046162"/>
              <a:ext cx="3270250" cy="4465638"/>
              <a:chOff x="2677" y="894"/>
              <a:chExt cx="2715" cy="2485"/>
            </a:xfrm>
          </p:grpSpPr>
          <p:sp>
            <p:nvSpPr>
              <p:cNvPr id="14" name="Line 33"/>
              <p:cNvSpPr>
                <a:spLocks noChangeShapeType="1"/>
              </p:cNvSpPr>
              <p:nvPr/>
            </p:nvSpPr>
            <p:spPr bwMode="auto">
              <a:xfrm>
                <a:off x="2680" y="894"/>
                <a:ext cx="0" cy="2485"/>
              </a:xfrm>
              <a:prstGeom prst="line">
                <a:avLst/>
              </a:prstGeom>
              <a:noFill/>
              <a:ln w="12700">
                <a:solidFill>
                  <a:schemeClr val="tx1"/>
                </a:solidFill>
                <a:round/>
                <a:headEnd/>
                <a:tailEnd/>
              </a:ln>
            </p:spPr>
            <p:txBody>
              <a:bodyPr/>
              <a:lstStyle/>
              <a:p>
                <a:endParaRPr lang="en-US">
                  <a:latin typeface="Arial"/>
                  <a:cs typeface="Arial"/>
                </a:endParaRPr>
              </a:p>
            </p:txBody>
          </p:sp>
          <p:sp>
            <p:nvSpPr>
              <p:cNvPr id="15" name="Line 34"/>
              <p:cNvSpPr>
                <a:spLocks noChangeShapeType="1"/>
              </p:cNvSpPr>
              <p:nvPr/>
            </p:nvSpPr>
            <p:spPr bwMode="auto">
              <a:xfrm>
                <a:off x="2677" y="3377"/>
                <a:ext cx="2715"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16" name="Text Box 36"/>
            <p:cNvSpPr txBox="1">
              <a:spLocks noChangeArrowheads="1"/>
            </p:cNvSpPr>
            <p:nvPr/>
          </p:nvSpPr>
          <p:spPr bwMode="auto">
            <a:xfrm>
              <a:off x="7418387" y="5557837"/>
              <a:ext cx="1116013" cy="609600"/>
            </a:xfrm>
            <a:prstGeom prst="rect">
              <a:avLst/>
            </a:prstGeom>
            <a:noFill/>
            <a:ln w="9525">
              <a:noFill/>
              <a:miter lim="800000"/>
              <a:headEnd/>
              <a:tailEnd/>
            </a:ln>
          </p:spPr>
          <p:txBody>
            <a:bodyPr lIns="0" tIns="0" rIns="0" bIns="0">
              <a:spAutoFit/>
            </a:bodyPr>
            <a:lstStyle/>
            <a:p>
              <a:pPr algn="r">
                <a:spcBef>
                  <a:spcPct val="50000"/>
                </a:spcBef>
              </a:pPr>
              <a:r>
                <a:rPr lang="en-US" sz="2000" dirty="0">
                  <a:latin typeface="Arial"/>
                  <a:cs typeface="Arial"/>
                </a:rPr>
                <a:t>Quantity </a:t>
              </a:r>
              <a:br>
                <a:rPr lang="en-US" sz="2000" dirty="0">
                  <a:latin typeface="Arial"/>
                  <a:cs typeface="Arial"/>
                </a:rPr>
              </a:br>
              <a:r>
                <a:rPr lang="en-US" sz="2000" dirty="0">
                  <a:latin typeface="Arial"/>
                  <a:cs typeface="Arial"/>
                </a:rPr>
                <a:t>of Fish</a:t>
              </a:r>
              <a:endParaRPr lang="en-US" sz="2000" baseline="-25000" dirty="0">
                <a:latin typeface="Arial"/>
                <a:cs typeface="Arial"/>
              </a:endParaRPr>
            </a:p>
          </p:txBody>
        </p:sp>
        <p:sp>
          <p:nvSpPr>
            <p:cNvPr id="17" name="Text Box 36"/>
            <p:cNvSpPr txBox="1">
              <a:spLocks noChangeArrowheads="1"/>
            </p:cNvSpPr>
            <p:nvPr/>
          </p:nvSpPr>
          <p:spPr bwMode="auto">
            <a:xfrm>
              <a:off x="3744912" y="762000"/>
              <a:ext cx="1390650" cy="609600"/>
            </a:xfrm>
            <a:prstGeom prst="rect">
              <a:avLst/>
            </a:prstGeom>
            <a:noFill/>
            <a:ln w="9525">
              <a:noFill/>
              <a:miter lim="800000"/>
              <a:headEnd/>
              <a:tailEnd/>
            </a:ln>
          </p:spPr>
          <p:txBody>
            <a:bodyPr lIns="0" tIns="0" rIns="0" bIns="0">
              <a:spAutoFit/>
            </a:bodyPr>
            <a:lstStyle/>
            <a:p>
              <a:pPr algn="r">
                <a:spcBef>
                  <a:spcPct val="50000"/>
                </a:spcBef>
              </a:pPr>
              <a:r>
                <a:rPr lang="en-US" sz="2000">
                  <a:latin typeface="Arial"/>
                  <a:cs typeface="Arial"/>
                </a:rPr>
                <a:t>Quantity </a:t>
              </a:r>
              <a:br>
                <a:rPr lang="en-US" sz="2000">
                  <a:latin typeface="Arial"/>
                  <a:cs typeface="Arial"/>
                </a:rPr>
              </a:br>
              <a:r>
                <a:rPr lang="en-US" sz="2000">
                  <a:latin typeface="Arial"/>
                  <a:cs typeface="Arial"/>
                </a:rPr>
                <a:t>of Mangos</a:t>
              </a:r>
              <a:endParaRPr lang="en-US" sz="2000" baseline="-25000">
                <a:latin typeface="Arial"/>
                <a:cs typeface="Arial"/>
              </a:endParaRPr>
            </a:p>
          </p:txBody>
        </p:sp>
      </p:grpSp>
      <p:sp>
        <p:nvSpPr>
          <p:cNvPr id="18" name="Arc 21"/>
          <p:cNvSpPr>
            <a:spLocks/>
          </p:cNvSpPr>
          <p:nvPr/>
        </p:nvSpPr>
        <p:spPr bwMode="auto">
          <a:xfrm flipH="1" flipV="1">
            <a:off x="5703887" y="2608262"/>
            <a:ext cx="1463675" cy="2087563"/>
          </a:xfrm>
          <a:custGeom>
            <a:avLst/>
            <a:gdLst>
              <a:gd name="T0" fmla="*/ 2147483647 w 21374"/>
              <a:gd name="T1" fmla="*/ 0 h 19431"/>
              <a:gd name="T2" fmla="*/ 2147483647 w 21374"/>
              <a:gd name="T3" fmla="*/ 2147483647 h 19431"/>
              <a:gd name="T4" fmla="*/ 0 w 21374"/>
              <a:gd name="T5" fmla="*/ 2147483647 h 19431"/>
              <a:gd name="T6" fmla="*/ 0 60000 65536"/>
              <a:gd name="T7" fmla="*/ 0 60000 65536"/>
              <a:gd name="T8" fmla="*/ 0 60000 65536"/>
              <a:gd name="T9" fmla="*/ 0 w 21374"/>
              <a:gd name="T10" fmla="*/ 0 h 19431"/>
              <a:gd name="T11" fmla="*/ 21374 w 21374"/>
              <a:gd name="T12" fmla="*/ 19431 h 19431"/>
            </a:gdLst>
            <a:ahLst/>
            <a:cxnLst>
              <a:cxn ang="T6">
                <a:pos x="T0" y="T1"/>
              </a:cxn>
              <a:cxn ang="T7">
                <a:pos x="T2" y="T3"/>
              </a:cxn>
              <a:cxn ang="T8">
                <a:pos x="T4" y="T5"/>
              </a:cxn>
            </a:cxnLst>
            <a:rect l="T9" t="T10" r="T11" b="T12"/>
            <a:pathLst>
              <a:path w="21374" h="19431" fill="none" extrusionOk="0">
                <a:moveTo>
                  <a:pt x="9433" y="0"/>
                </a:moveTo>
                <a:cubicBezTo>
                  <a:pt x="15869" y="3124"/>
                  <a:pt x="20340" y="9232"/>
                  <a:pt x="21373" y="16312"/>
                </a:cubicBezTo>
              </a:path>
              <a:path w="21374" h="19431" stroke="0" extrusionOk="0">
                <a:moveTo>
                  <a:pt x="9433" y="0"/>
                </a:moveTo>
                <a:cubicBezTo>
                  <a:pt x="15869" y="3124"/>
                  <a:pt x="20340" y="9232"/>
                  <a:pt x="21373" y="16312"/>
                </a:cubicBezTo>
                <a:lnTo>
                  <a:pt x="0" y="19431"/>
                </a:lnTo>
                <a:close/>
              </a:path>
            </a:pathLst>
          </a:custGeom>
          <a:noFill/>
          <a:ln w="28575">
            <a:solidFill>
              <a:srgbClr val="003399"/>
            </a:solidFill>
            <a:round/>
            <a:headEnd/>
            <a:tailEnd/>
          </a:ln>
        </p:spPr>
        <p:txBody>
          <a:bodyPr rot="10800000" wrap="none" anchor="ctr"/>
          <a:lstStyle/>
          <a:p>
            <a:pPr algn="ctr"/>
            <a:endParaRPr lang="en-US">
              <a:latin typeface="Arial"/>
              <a:cs typeface="Arial"/>
            </a:endParaRPr>
          </a:p>
          <a:p>
            <a:pPr algn="ctr"/>
            <a:endParaRPr lang="en-US">
              <a:latin typeface="Arial"/>
              <a:cs typeface="Arial"/>
            </a:endParaRPr>
          </a:p>
        </p:txBody>
      </p:sp>
      <p:grpSp>
        <p:nvGrpSpPr>
          <p:cNvPr id="19" name="Group 23"/>
          <p:cNvGrpSpPr>
            <a:grpSpLocks/>
          </p:cNvGrpSpPr>
          <p:nvPr/>
        </p:nvGrpSpPr>
        <p:grpSpPr bwMode="auto">
          <a:xfrm>
            <a:off x="5881687" y="3595687"/>
            <a:ext cx="404813" cy="360363"/>
            <a:chOff x="3094" y="2172"/>
            <a:chExt cx="255" cy="227"/>
          </a:xfrm>
        </p:grpSpPr>
        <p:sp>
          <p:nvSpPr>
            <p:cNvPr id="20" name="Oval 24"/>
            <p:cNvSpPr>
              <a:spLocks noChangeArrowheads="1"/>
            </p:cNvSpPr>
            <p:nvPr/>
          </p:nvSpPr>
          <p:spPr bwMode="auto">
            <a:xfrm>
              <a:off x="3094" y="2343"/>
              <a:ext cx="56" cy="56"/>
            </a:xfrm>
            <a:prstGeom prst="ellipse">
              <a:avLst/>
            </a:prstGeom>
            <a:solidFill>
              <a:srgbClr val="000000"/>
            </a:solidFill>
            <a:ln w="9525">
              <a:noFill/>
              <a:round/>
              <a:headEnd/>
              <a:tailEnd/>
            </a:ln>
          </p:spPr>
          <p:txBody>
            <a:bodyPr wrap="none" anchor="ctr"/>
            <a:lstStyle/>
            <a:p>
              <a:endParaRPr lang="en-US">
                <a:latin typeface="Arial"/>
                <a:cs typeface="Arial"/>
              </a:endParaRPr>
            </a:p>
          </p:txBody>
        </p:sp>
        <p:sp>
          <p:nvSpPr>
            <p:cNvPr id="21" name="Text Box 36"/>
            <p:cNvSpPr txBox="1">
              <a:spLocks noChangeArrowheads="1"/>
            </p:cNvSpPr>
            <p:nvPr/>
          </p:nvSpPr>
          <p:spPr bwMode="auto">
            <a:xfrm>
              <a:off x="3165" y="2172"/>
              <a:ext cx="184" cy="213"/>
            </a:xfrm>
            <a:prstGeom prst="rect">
              <a:avLst/>
            </a:prstGeom>
            <a:noFill/>
            <a:ln w="9525">
              <a:noFill/>
              <a:miter lim="800000"/>
              <a:headEnd/>
              <a:tailEnd/>
            </a:ln>
          </p:spPr>
          <p:txBody>
            <a:bodyPr lIns="0" tIns="0" rIns="0" bIns="0">
              <a:spAutoFit/>
            </a:bodyPr>
            <a:lstStyle/>
            <a:p>
              <a:pPr>
                <a:spcBef>
                  <a:spcPct val="50000"/>
                </a:spcBef>
              </a:pPr>
              <a:r>
                <a:rPr lang="en-US" sz="2200" b="1">
                  <a:latin typeface="Arial"/>
                  <a:cs typeface="Arial"/>
                </a:rPr>
                <a:t>A</a:t>
              </a:r>
              <a:endParaRPr lang="en-US" sz="2200" b="1" baseline="-25000">
                <a:latin typeface="Arial"/>
                <a:cs typeface="Arial"/>
              </a:endParaRPr>
            </a:p>
          </p:txBody>
        </p:sp>
      </p:grpSp>
      <p:sp>
        <p:nvSpPr>
          <p:cNvPr id="22" name="Line 26"/>
          <p:cNvSpPr>
            <a:spLocks noChangeShapeType="1"/>
          </p:cNvSpPr>
          <p:nvPr/>
        </p:nvSpPr>
        <p:spPr bwMode="auto">
          <a:xfrm>
            <a:off x="5222875" y="1303337"/>
            <a:ext cx="1858962" cy="4200525"/>
          </a:xfrm>
          <a:prstGeom prst="line">
            <a:avLst/>
          </a:prstGeom>
          <a:noFill/>
          <a:ln w="19050">
            <a:solidFill>
              <a:srgbClr val="CC0000"/>
            </a:solidFill>
            <a:round/>
            <a:headEnd/>
            <a:tailEnd/>
          </a:ln>
        </p:spPr>
        <p:txBody>
          <a:bodyPr/>
          <a:lstStyle/>
          <a:p>
            <a:endParaRPr lang="en-US">
              <a:latin typeface="Arial"/>
              <a:cs typeface="Arial"/>
            </a:endParaRPr>
          </a:p>
        </p:txBody>
      </p:sp>
      <p:sp>
        <p:nvSpPr>
          <p:cNvPr id="23" name="Line 27"/>
          <p:cNvSpPr>
            <a:spLocks noChangeShapeType="1"/>
          </p:cNvSpPr>
          <p:nvPr/>
        </p:nvSpPr>
        <p:spPr bwMode="auto">
          <a:xfrm flipH="1">
            <a:off x="5302250" y="3906837"/>
            <a:ext cx="0" cy="246063"/>
          </a:xfrm>
          <a:prstGeom prst="line">
            <a:avLst/>
          </a:prstGeom>
          <a:noFill/>
          <a:ln w="38100">
            <a:solidFill>
              <a:srgbClr val="CC0000"/>
            </a:solidFill>
            <a:round/>
            <a:headEnd/>
            <a:tailEnd type="triangle" w="med" len="med"/>
          </a:ln>
        </p:spPr>
        <p:txBody>
          <a:bodyPr/>
          <a:lstStyle/>
          <a:p>
            <a:endParaRPr lang="en-US">
              <a:latin typeface="Arial"/>
              <a:cs typeface="Arial"/>
            </a:endParaRPr>
          </a:p>
        </p:txBody>
      </p:sp>
      <p:sp>
        <p:nvSpPr>
          <p:cNvPr id="24" name="Line 28"/>
          <p:cNvSpPr>
            <a:spLocks noChangeShapeType="1"/>
          </p:cNvSpPr>
          <p:nvPr/>
        </p:nvSpPr>
        <p:spPr bwMode="auto">
          <a:xfrm>
            <a:off x="5922962" y="5434012"/>
            <a:ext cx="544513" cy="0"/>
          </a:xfrm>
          <a:prstGeom prst="line">
            <a:avLst/>
          </a:prstGeom>
          <a:noFill/>
          <a:ln w="38100">
            <a:solidFill>
              <a:srgbClr val="CC0000"/>
            </a:solidFill>
            <a:round/>
            <a:headEnd/>
            <a:tailEnd type="triangle" w="med" len="med"/>
          </a:ln>
        </p:spPr>
        <p:txBody>
          <a:bodyPr/>
          <a:lstStyle/>
          <a:p>
            <a:endParaRPr lang="en-US">
              <a:latin typeface="Arial"/>
              <a:cs typeface="Arial"/>
            </a:endParaRPr>
          </a:p>
        </p:txBody>
      </p:sp>
      <p:grpSp>
        <p:nvGrpSpPr>
          <p:cNvPr id="25" name="Group 33"/>
          <p:cNvGrpSpPr>
            <a:grpSpLocks/>
          </p:cNvGrpSpPr>
          <p:nvPr/>
        </p:nvGrpSpPr>
        <p:grpSpPr bwMode="auto">
          <a:xfrm>
            <a:off x="6269037" y="2997200"/>
            <a:ext cx="1600200" cy="1749425"/>
            <a:chOff x="3772" y="2089"/>
            <a:chExt cx="1008" cy="1102"/>
          </a:xfrm>
        </p:grpSpPr>
        <p:sp>
          <p:nvSpPr>
            <p:cNvPr id="26" name="Arc 29"/>
            <p:cNvSpPr>
              <a:spLocks/>
            </p:cNvSpPr>
            <p:nvPr/>
          </p:nvSpPr>
          <p:spPr bwMode="auto">
            <a:xfrm flipH="1" flipV="1">
              <a:off x="3772" y="2089"/>
              <a:ext cx="1008" cy="1102"/>
            </a:xfrm>
            <a:custGeom>
              <a:avLst/>
              <a:gdLst>
                <a:gd name="T0" fmla="*/ 1 w 21374"/>
                <a:gd name="T1" fmla="*/ 0 h 17767"/>
                <a:gd name="T2" fmla="*/ 2 w 21374"/>
                <a:gd name="T3" fmla="*/ 3 h 17767"/>
                <a:gd name="T4" fmla="*/ 0 w 21374"/>
                <a:gd name="T5" fmla="*/ 4 h 17767"/>
                <a:gd name="T6" fmla="*/ 0 60000 65536"/>
                <a:gd name="T7" fmla="*/ 0 60000 65536"/>
                <a:gd name="T8" fmla="*/ 0 60000 65536"/>
                <a:gd name="T9" fmla="*/ 0 w 21374"/>
                <a:gd name="T10" fmla="*/ 0 h 17767"/>
                <a:gd name="T11" fmla="*/ 21374 w 21374"/>
                <a:gd name="T12" fmla="*/ 17767 h 17767"/>
              </a:gdLst>
              <a:ahLst/>
              <a:cxnLst>
                <a:cxn ang="T6">
                  <a:pos x="T0" y="T1"/>
                </a:cxn>
                <a:cxn ang="T7">
                  <a:pos x="T2" y="T3"/>
                </a:cxn>
                <a:cxn ang="T8">
                  <a:pos x="T4" y="T5"/>
                </a:cxn>
              </a:cxnLst>
              <a:rect l="T9" t="T10" r="T11" b="T12"/>
              <a:pathLst>
                <a:path w="21374" h="17767" fill="none" extrusionOk="0">
                  <a:moveTo>
                    <a:pt x="12283" y="0"/>
                  </a:moveTo>
                  <a:cubicBezTo>
                    <a:pt x="17215" y="3409"/>
                    <a:pt x="20507" y="8715"/>
                    <a:pt x="21373" y="14648"/>
                  </a:cubicBezTo>
                </a:path>
                <a:path w="21374" h="17767" stroke="0" extrusionOk="0">
                  <a:moveTo>
                    <a:pt x="12283" y="0"/>
                  </a:moveTo>
                  <a:cubicBezTo>
                    <a:pt x="17215" y="3409"/>
                    <a:pt x="20507" y="8715"/>
                    <a:pt x="21373" y="14648"/>
                  </a:cubicBezTo>
                  <a:lnTo>
                    <a:pt x="0" y="17767"/>
                  </a:lnTo>
                  <a:close/>
                </a:path>
              </a:pathLst>
            </a:custGeom>
            <a:noFill/>
            <a:ln w="28575">
              <a:solidFill>
                <a:srgbClr val="003399"/>
              </a:solidFill>
              <a:round/>
              <a:headEnd/>
              <a:tailEnd/>
            </a:ln>
          </p:spPr>
          <p:txBody>
            <a:bodyPr rot="10800000" wrap="none" anchor="ctr"/>
            <a:lstStyle/>
            <a:p>
              <a:pPr algn="ctr"/>
              <a:endParaRPr lang="en-US">
                <a:latin typeface="Arial"/>
                <a:cs typeface="Arial"/>
              </a:endParaRPr>
            </a:p>
            <a:p>
              <a:pPr algn="ctr"/>
              <a:endParaRPr lang="en-US">
                <a:latin typeface="Arial"/>
                <a:cs typeface="Arial"/>
              </a:endParaRPr>
            </a:p>
          </p:txBody>
        </p:sp>
        <p:grpSp>
          <p:nvGrpSpPr>
            <p:cNvPr id="27" name="Group 26"/>
            <p:cNvGrpSpPr>
              <a:grpSpLocks/>
            </p:cNvGrpSpPr>
            <p:nvPr/>
          </p:nvGrpSpPr>
          <p:grpSpPr bwMode="auto">
            <a:xfrm>
              <a:off x="3885" y="2613"/>
              <a:ext cx="251" cy="227"/>
              <a:chOff x="3484" y="2235"/>
              <a:chExt cx="251" cy="227"/>
            </a:xfrm>
          </p:grpSpPr>
          <p:sp>
            <p:nvSpPr>
              <p:cNvPr id="28" name="Oval 27"/>
              <p:cNvSpPr>
                <a:spLocks noChangeArrowheads="1"/>
              </p:cNvSpPr>
              <p:nvPr/>
            </p:nvSpPr>
            <p:spPr bwMode="auto">
              <a:xfrm>
                <a:off x="3484" y="2406"/>
                <a:ext cx="56" cy="56"/>
              </a:xfrm>
              <a:prstGeom prst="ellipse">
                <a:avLst/>
              </a:prstGeom>
              <a:solidFill>
                <a:srgbClr val="000000"/>
              </a:solidFill>
              <a:ln w="9525">
                <a:noFill/>
                <a:round/>
                <a:headEnd/>
                <a:tailEnd/>
              </a:ln>
            </p:spPr>
            <p:txBody>
              <a:bodyPr wrap="none" anchor="ctr"/>
              <a:lstStyle/>
              <a:p>
                <a:endParaRPr lang="en-US">
                  <a:latin typeface="Arial"/>
                  <a:cs typeface="Arial"/>
                </a:endParaRPr>
              </a:p>
            </p:txBody>
          </p:sp>
          <p:sp>
            <p:nvSpPr>
              <p:cNvPr id="29" name="Text Box 36"/>
              <p:cNvSpPr txBox="1">
                <a:spLocks noChangeArrowheads="1"/>
              </p:cNvSpPr>
              <p:nvPr/>
            </p:nvSpPr>
            <p:spPr bwMode="auto">
              <a:xfrm>
                <a:off x="3551" y="2235"/>
                <a:ext cx="184" cy="213"/>
              </a:xfrm>
              <a:prstGeom prst="rect">
                <a:avLst/>
              </a:prstGeom>
              <a:noFill/>
              <a:ln w="9525">
                <a:noFill/>
                <a:miter lim="800000"/>
                <a:headEnd/>
                <a:tailEnd/>
              </a:ln>
            </p:spPr>
            <p:txBody>
              <a:bodyPr lIns="0" tIns="0" rIns="0" bIns="0">
                <a:spAutoFit/>
              </a:bodyPr>
              <a:lstStyle/>
              <a:p>
                <a:pPr>
                  <a:spcBef>
                    <a:spcPct val="50000"/>
                  </a:spcBef>
                </a:pPr>
                <a:r>
                  <a:rPr lang="en-US" sz="2200" b="1">
                    <a:latin typeface="Arial"/>
                    <a:cs typeface="Arial"/>
                  </a:rPr>
                  <a:t>B</a:t>
                </a:r>
                <a:endParaRPr lang="en-US" sz="2200" b="1" baseline="-25000">
                  <a:latin typeface="Arial"/>
                  <a:cs typeface="Arial"/>
                </a:endParaRPr>
              </a:p>
            </p:txBody>
          </p:sp>
        </p:grpSp>
      </p:grpSp>
    </p:spTree>
    <p:extLst>
      <p:ext uri="{BB962C8B-B14F-4D97-AF65-F5344CB8AC3E}">
        <p14:creationId xmlns:p14="http://schemas.microsoft.com/office/powerpoint/2010/main" val="20856163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trips(downRigh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strips(downRight)">
                                      <p:cBhvr>
                                        <p:cTn id="12" dur="500"/>
                                        <p:tgtEl>
                                          <p:spTgt spid="25"/>
                                        </p:tgtEl>
                                      </p:cBhvr>
                                    </p:animEffect>
                                  </p:childTnLst>
                                </p:cTn>
                              </p:par>
                            </p:childTnLst>
                          </p:cTn>
                        </p:par>
                        <p:par>
                          <p:cTn id="13" fill="hold">
                            <p:stCondLst>
                              <p:cond delay="500"/>
                            </p:stCondLst>
                            <p:childTnLst>
                              <p:par>
                                <p:cTn id="14" presetID="18" presetClass="entr" presetSubtype="12"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trips(downLeft)">
                                      <p:cBhvr>
                                        <p:cTn id="16" dur="500"/>
                                        <p:tgtEl>
                                          <p:spTgt spid="6"/>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519488" y="3867150"/>
            <a:ext cx="3052762" cy="2138363"/>
            <a:chOff x="2217" y="2436"/>
            <a:chExt cx="1923" cy="1347"/>
          </a:xfrm>
        </p:grpSpPr>
        <p:grpSp>
          <p:nvGrpSpPr>
            <p:cNvPr id="3" name="Group 3"/>
            <p:cNvGrpSpPr>
              <a:grpSpLocks/>
            </p:cNvGrpSpPr>
            <p:nvPr/>
          </p:nvGrpSpPr>
          <p:grpSpPr bwMode="auto">
            <a:xfrm>
              <a:off x="2679" y="2532"/>
              <a:ext cx="1023" cy="852"/>
              <a:chOff x="993" y="2249"/>
              <a:chExt cx="503" cy="376"/>
            </a:xfrm>
          </p:grpSpPr>
          <p:sp>
            <p:nvSpPr>
              <p:cNvPr id="29737" name="Line 4"/>
              <p:cNvSpPr>
                <a:spLocks noChangeShapeType="1"/>
              </p:cNvSpPr>
              <p:nvPr/>
            </p:nvSpPr>
            <p:spPr bwMode="auto">
              <a:xfrm>
                <a:off x="993" y="2249"/>
                <a:ext cx="503" cy="0"/>
              </a:xfrm>
              <a:prstGeom prst="line">
                <a:avLst/>
              </a:prstGeom>
              <a:noFill/>
              <a:ln w="9525">
                <a:solidFill>
                  <a:srgbClr val="808080"/>
                </a:solidFill>
                <a:prstDash val="lgDash"/>
                <a:round/>
                <a:headEnd/>
                <a:tailEnd/>
              </a:ln>
            </p:spPr>
            <p:txBody>
              <a:bodyPr/>
              <a:lstStyle/>
              <a:p>
                <a:endParaRPr lang="en-US">
                  <a:latin typeface="Arial"/>
                  <a:cs typeface="Arial"/>
                </a:endParaRPr>
              </a:p>
            </p:txBody>
          </p:sp>
          <p:sp>
            <p:nvSpPr>
              <p:cNvPr id="29738" name="Line 5"/>
              <p:cNvSpPr>
                <a:spLocks noChangeShapeType="1"/>
              </p:cNvSpPr>
              <p:nvPr/>
            </p:nvSpPr>
            <p:spPr bwMode="auto">
              <a:xfrm>
                <a:off x="1495" y="2249"/>
                <a:ext cx="0" cy="376"/>
              </a:xfrm>
              <a:prstGeom prst="line">
                <a:avLst/>
              </a:prstGeom>
              <a:noFill/>
              <a:ln w="9525">
                <a:solidFill>
                  <a:srgbClr val="808080"/>
                </a:solidFill>
                <a:prstDash val="lgDash"/>
                <a:round/>
                <a:headEnd/>
                <a:tailEnd/>
              </a:ln>
            </p:spPr>
            <p:txBody>
              <a:bodyPr/>
              <a:lstStyle/>
              <a:p>
                <a:endParaRPr lang="en-US">
                  <a:latin typeface="Arial"/>
                  <a:cs typeface="Arial"/>
                </a:endParaRPr>
              </a:p>
            </p:txBody>
          </p:sp>
        </p:grpSp>
        <p:sp>
          <p:nvSpPr>
            <p:cNvPr id="29734" name="Text Box 36"/>
            <p:cNvSpPr txBox="1">
              <a:spLocks noChangeArrowheads="1"/>
            </p:cNvSpPr>
            <p:nvPr/>
          </p:nvSpPr>
          <p:spPr bwMode="auto">
            <a:xfrm>
              <a:off x="2217" y="2436"/>
              <a:ext cx="406" cy="192"/>
            </a:xfrm>
            <a:prstGeom prst="rect">
              <a:avLst/>
            </a:prstGeom>
            <a:noFill/>
            <a:ln w="9525">
              <a:noFill/>
              <a:miter lim="800000"/>
              <a:headEnd/>
              <a:tailEnd/>
            </a:ln>
          </p:spPr>
          <p:txBody>
            <a:bodyPr lIns="0" tIns="0" rIns="0" bIns="0">
              <a:spAutoFit/>
            </a:bodyPr>
            <a:lstStyle/>
            <a:p>
              <a:pPr algn="r">
                <a:spcBef>
                  <a:spcPct val="50000"/>
                </a:spcBef>
              </a:pPr>
              <a:r>
                <a:rPr lang="en-US" sz="2000">
                  <a:latin typeface="Arial"/>
                  <a:cs typeface="Arial"/>
                </a:rPr>
                <a:t>500</a:t>
              </a:r>
              <a:endParaRPr lang="en-US" sz="2000" baseline="-25000">
                <a:latin typeface="Arial"/>
                <a:cs typeface="Arial"/>
              </a:endParaRPr>
            </a:p>
          </p:txBody>
        </p:sp>
        <p:sp>
          <p:nvSpPr>
            <p:cNvPr id="29735" name="Text Box 36"/>
            <p:cNvSpPr txBox="1">
              <a:spLocks noChangeArrowheads="1"/>
            </p:cNvSpPr>
            <p:nvPr/>
          </p:nvSpPr>
          <p:spPr bwMode="auto">
            <a:xfrm>
              <a:off x="3789" y="3591"/>
              <a:ext cx="351" cy="192"/>
            </a:xfrm>
            <a:prstGeom prst="rect">
              <a:avLst/>
            </a:prstGeom>
            <a:noFill/>
            <a:ln w="9525">
              <a:noFill/>
              <a:miter lim="800000"/>
              <a:headEnd/>
              <a:tailEnd/>
            </a:ln>
          </p:spPr>
          <p:txBody>
            <a:bodyPr lIns="0" tIns="0" rIns="0" bIns="0">
              <a:spAutoFit/>
            </a:bodyPr>
            <a:lstStyle/>
            <a:p>
              <a:pPr algn="ctr">
                <a:spcBef>
                  <a:spcPct val="50000"/>
                </a:spcBef>
              </a:pPr>
              <a:r>
                <a:rPr lang="en-US" sz="2000">
                  <a:latin typeface="Arial"/>
                  <a:cs typeface="Arial"/>
                </a:rPr>
                <a:t>350</a:t>
              </a:r>
              <a:endParaRPr lang="en-US" sz="2000" baseline="-25000">
                <a:latin typeface="Arial"/>
                <a:cs typeface="Arial"/>
              </a:endParaRPr>
            </a:p>
          </p:txBody>
        </p:sp>
        <p:sp>
          <p:nvSpPr>
            <p:cNvPr id="29736" name="Line 8"/>
            <p:cNvSpPr>
              <a:spLocks noChangeShapeType="1"/>
            </p:cNvSpPr>
            <p:nvPr/>
          </p:nvSpPr>
          <p:spPr bwMode="auto">
            <a:xfrm>
              <a:off x="3716" y="3401"/>
              <a:ext cx="126" cy="205"/>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29701" name="Line 9"/>
          <p:cNvSpPr>
            <a:spLocks noChangeShapeType="1"/>
          </p:cNvSpPr>
          <p:nvPr/>
        </p:nvSpPr>
        <p:spPr bwMode="auto">
          <a:xfrm>
            <a:off x="4256088" y="2173288"/>
            <a:ext cx="1401762" cy="3186112"/>
          </a:xfrm>
          <a:prstGeom prst="line">
            <a:avLst/>
          </a:prstGeom>
          <a:noFill/>
          <a:ln w="19050">
            <a:solidFill>
              <a:schemeClr val="tx1"/>
            </a:solidFill>
            <a:round/>
            <a:headEnd/>
            <a:tailEnd/>
          </a:ln>
        </p:spPr>
        <p:txBody>
          <a:bodyPr/>
          <a:lstStyle/>
          <a:p>
            <a:endParaRPr lang="en-US">
              <a:latin typeface="Arial"/>
              <a:cs typeface="Arial"/>
            </a:endParaRPr>
          </a:p>
        </p:txBody>
      </p:sp>
      <p:sp>
        <p:nvSpPr>
          <p:cNvPr id="191498" name="Arc 10"/>
          <p:cNvSpPr>
            <a:spLocks/>
          </p:cNvSpPr>
          <p:nvPr/>
        </p:nvSpPr>
        <p:spPr bwMode="auto">
          <a:xfrm flipH="1" flipV="1">
            <a:off x="5241925" y="1703388"/>
            <a:ext cx="3138488" cy="3008312"/>
          </a:xfrm>
          <a:custGeom>
            <a:avLst/>
            <a:gdLst>
              <a:gd name="T0" fmla="*/ 2147483647 w 20336"/>
              <a:gd name="T1" fmla="*/ 0 h 18829"/>
              <a:gd name="T2" fmla="*/ 2147483647 w 20336"/>
              <a:gd name="T3" fmla="*/ 2147483647 h 18829"/>
              <a:gd name="T4" fmla="*/ 0 w 20336"/>
              <a:gd name="T5" fmla="*/ 2147483647 h 18829"/>
              <a:gd name="T6" fmla="*/ 0 60000 65536"/>
              <a:gd name="T7" fmla="*/ 0 60000 65536"/>
              <a:gd name="T8" fmla="*/ 0 60000 65536"/>
              <a:gd name="T9" fmla="*/ 0 w 20336"/>
              <a:gd name="T10" fmla="*/ 0 h 18829"/>
              <a:gd name="T11" fmla="*/ 20336 w 20336"/>
              <a:gd name="T12" fmla="*/ 18829 h 18829"/>
            </a:gdLst>
            <a:ahLst/>
            <a:cxnLst>
              <a:cxn ang="T6">
                <a:pos x="T0" y="T1"/>
              </a:cxn>
              <a:cxn ang="T7">
                <a:pos x="T2" y="T3"/>
              </a:cxn>
              <a:cxn ang="T8">
                <a:pos x="T4" y="T5"/>
              </a:cxn>
            </a:cxnLst>
            <a:rect l="T9" t="T10" r="T11" b="T12"/>
            <a:pathLst>
              <a:path w="20336" h="18829" fill="none" extrusionOk="0">
                <a:moveTo>
                  <a:pt x="10584" y="0"/>
                </a:moveTo>
                <a:cubicBezTo>
                  <a:pt x="15119" y="2549"/>
                  <a:pt x="18582" y="6650"/>
                  <a:pt x="20335" y="11548"/>
                </a:cubicBezTo>
              </a:path>
              <a:path w="20336" h="18829" stroke="0" extrusionOk="0">
                <a:moveTo>
                  <a:pt x="10584" y="0"/>
                </a:moveTo>
                <a:cubicBezTo>
                  <a:pt x="15119" y="2549"/>
                  <a:pt x="18582" y="6650"/>
                  <a:pt x="20335" y="11548"/>
                </a:cubicBezTo>
                <a:lnTo>
                  <a:pt x="0" y="18829"/>
                </a:lnTo>
                <a:close/>
              </a:path>
            </a:pathLst>
          </a:custGeom>
          <a:noFill/>
          <a:ln w="28575">
            <a:solidFill>
              <a:srgbClr val="003399"/>
            </a:solidFill>
            <a:round/>
            <a:headEnd/>
            <a:tailEnd/>
          </a:ln>
        </p:spPr>
        <p:txBody>
          <a:bodyPr rot="10800000" wrap="none" anchor="ctr"/>
          <a:lstStyle/>
          <a:p>
            <a:pPr algn="ctr"/>
            <a:endParaRPr lang="en-US">
              <a:latin typeface="Arial"/>
              <a:cs typeface="Arial"/>
            </a:endParaRPr>
          </a:p>
          <a:p>
            <a:pPr algn="ctr"/>
            <a:endParaRPr lang="en-US">
              <a:latin typeface="Arial"/>
              <a:cs typeface="Arial"/>
            </a:endParaRPr>
          </a:p>
        </p:txBody>
      </p:sp>
      <p:grpSp>
        <p:nvGrpSpPr>
          <p:cNvPr id="4" name="Group 11"/>
          <p:cNvGrpSpPr>
            <a:grpSpLocks/>
          </p:cNvGrpSpPr>
          <p:nvPr/>
        </p:nvGrpSpPr>
        <p:grpSpPr bwMode="auto">
          <a:xfrm>
            <a:off x="4249738" y="3760788"/>
            <a:ext cx="709612" cy="1597025"/>
            <a:chOff x="993" y="2249"/>
            <a:chExt cx="503" cy="376"/>
          </a:xfrm>
        </p:grpSpPr>
        <p:sp>
          <p:nvSpPr>
            <p:cNvPr id="29731" name="Line 12"/>
            <p:cNvSpPr>
              <a:spLocks noChangeShapeType="1"/>
            </p:cNvSpPr>
            <p:nvPr/>
          </p:nvSpPr>
          <p:spPr bwMode="auto">
            <a:xfrm>
              <a:off x="993" y="2249"/>
              <a:ext cx="503" cy="0"/>
            </a:xfrm>
            <a:prstGeom prst="line">
              <a:avLst/>
            </a:prstGeom>
            <a:noFill/>
            <a:ln w="9525">
              <a:solidFill>
                <a:srgbClr val="808080"/>
              </a:solidFill>
              <a:prstDash val="lgDash"/>
              <a:round/>
              <a:headEnd/>
              <a:tailEnd/>
            </a:ln>
          </p:spPr>
          <p:txBody>
            <a:bodyPr/>
            <a:lstStyle/>
            <a:p>
              <a:endParaRPr lang="en-US">
                <a:latin typeface="Arial"/>
                <a:cs typeface="Arial"/>
              </a:endParaRPr>
            </a:p>
          </p:txBody>
        </p:sp>
        <p:sp>
          <p:nvSpPr>
            <p:cNvPr id="29732" name="Line 13"/>
            <p:cNvSpPr>
              <a:spLocks noChangeShapeType="1"/>
            </p:cNvSpPr>
            <p:nvPr/>
          </p:nvSpPr>
          <p:spPr bwMode="auto">
            <a:xfrm>
              <a:off x="1495" y="2249"/>
              <a:ext cx="0" cy="376"/>
            </a:xfrm>
            <a:prstGeom prst="line">
              <a:avLst/>
            </a:prstGeom>
            <a:noFill/>
            <a:ln w="9525">
              <a:solidFill>
                <a:srgbClr val="808080"/>
              </a:solidFill>
              <a:prstDash val="lgDash"/>
              <a:round/>
              <a:headEnd/>
              <a:tailEnd/>
            </a:ln>
          </p:spPr>
          <p:txBody>
            <a:bodyPr/>
            <a:lstStyle/>
            <a:p>
              <a:endParaRPr lang="en-US">
                <a:latin typeface="Arial"/>
                <a:cs typeface="Arial"/>
              </a:endParaRPr>
            </a:p>
          </p:txBody>
        </p:sp>
      </p:grpSp>
      <p:sp>
        <p:nvSpPr>
          <p:cNvPr id="29704" name="Rectangle 14"/>
          <p:cNvSpPr>
            <a:spLocks noGrp="1" noChangeArrowheads="1"/>
          </p:cNvSpPr>
          <p:nvPr>
            <p:ph type="title"/>
          </p:nvPr>
        </p:nvSpPr>
        <p:spPr/>
        <p:txBody>
          <a:bodyPr/>
          <a:lstStyle/>
          <a:p>
            <a:pPr eaLnBrk="1" hangingPunct="1"/>
            <a:r>
              <a:rPr lang="en-US" sz="3200"/>
              <a:t>The Effects of a Price Change</a:t>
            </a:r>
          </a:p>
        </p:txBody>
      </p:sp>
      <p:sp>
        <p:nvSpPr>
          <p:cNvPr id="12" name="Text Placeholder 11"/>
          <p:cNvSpPr>
            <a:spLocks noGrp="1"/>
          </p:cNvSpPr>
          <p:nvPr>
            <p:ph type="body" sz="quarter" idx="12"/>
          </p:nvPr>
        </p:nvSpPr>
        <p:spPr>
          <a:xfrm>
            <a:off x="520700" y="965200"/>
            <a:ext cx="3365500" cy="4826000"/>
          </a:xfrm>
        </p:spPr>
        <p:txBody>
          <a:bodyPr/>
          <a:lstStyle/>
          <a:p>
            <a:pPr>
              <a:lnSpc>
                <a:spcPct val="105000"/>
              </a:lnSpc>
              <a:spcBef>
                <a:spcPct val="25000"/>
              </a:spcBef>
            </a:pPr>
            <a:r>
              <a:rPr lang="en-US" sz="2400" dirty="0">
                <a:cs typeface="Arial"/>
              </a:rPr>
              <a:t>Initially,</a:t>
            </a:r>
          </a:p>
          <a:p>
            <a:pPr marL="233363" lvl="1">
              <a:lnSpc>
                <a:spcPct val="105000"/>
              </a:lnSpc>
              <a:spcBef>
                <a:spcPct val="25000"/>
              </a:spcBef>
            </a:pPr>
            <a:r>
              <a:rPr lang="en-US" sz="2400" b="1" i="1" dirty="0">
                <a:cs typeface="Arial"/>
              </a:rPr>
              <a:t>P</a:t>
            </a:r>
            <a:r>
              <a:rPr lang="en-US" sz="2400" b="1" baseline="-25000" dirty="0">
                <a:cs typeface="Arial"/>
              </a:rPr>
              <a:t>F</a:t>
            </a:r>
            <a:r>
              <a:rPr lang="en-US" sz="2400" dirty="0">
                <a:cs typeface="Arial"/>
              </a:rPr>
              <a:t> = $4</a:t>
            </a:r>
          </a:p>
          <a:p>
            <a:pPr marL="233363" lvl="1">
              <a:lnSpc>
                <a:spcPct val="105000"/>
              </a:lnSpc>
              <a:spcBef>
                <a:spcPct val="25000"/>
              </a:spcBef>
            </a:pPr>
            <a:r>
              <a:rPr lang="en-US" sz="2400" b="1" i="1" dirty="0">
                <a:cs typeface="Arial"/>
              </a:rPr>
              <a:t>P</a:t>
            </a:r>
            <a:r>
              <a:rPr lang="en-US" sz="2400" b="1" baseline="-25000" dirty="0">
                <a:cs typeface="Arial"/>
              </a:rPr>
              <a:t>M</a:t>
            </a:r>
            <a:r>
              <a:rPr lang="en-US" sz="2400" dirty="0">
                <a:cs typeface="Arial"/>
              </a:rPr>
              <a:t> = $1</a:t>
            </a:r>
          </a:p>
          <a:p>
            <a:pPr marL="233363" lvl="1">
              <a:lnSpc>
                <a:spcPct val="105000"/>
              </a:lnSpc>
              <a:spcBef>
                <a:spcPct val="25000"/>
              </a:spcBef>
            </a:pPr>
            <a:endParaRPr lang="en-US" sz="2400" dirty="0">
              <a:cs typeface="Arial"/>
            </a:endParaRPr>
          </a:p>
          <a:p>
            <a:pPr>
              <a:lnSpc>
                <a:spcPct val="105000"/>
              </a:lnSpc>
              <a:spcBef>
                <a:spcPct val="70000"/>
              </a:spcBef>
            </a:pPr>
            <a:r>
              <a:rPr lang="en-US" sz="2400" b="1" i="1" dirty="0">
                <a:cs typeface="Arial"/>
              </a:rPr>
              <a:t>P</a:t>
            </a:r>
            <a:r>
              <a:rPr lang="en-US" sz="2400" b="1" baseline="-25000" dirty="0">
                <a:cs typeface="Arial"/>
              </a:rPr>
              <a:t>F</a:t>
            </a:r>
            <a:r>
              <a:rPr lang="en-US" sz="2400" dirty="0">
                <a:cs typeface="Arial"/>
              </a:rPr>
              <a:t> falls to $2</a:t>
            </a:r>
          </a:p>
          <a:p>
            <a:pPr marL="233363" lvl="1">
              <a:lnSpc>
                <a:spcPct val="105000"/>
              </a:lnSpc>
            </a:pPr>
            <a:r>
              <a:rPr lang="en-US" sz="2400" dirty="0">
                <a:cs typeface="Arial"/>
              </a:rPr>
              <a:t>budget constraint rotates outward,</a:t>
            </a:r>
          </a:p>
          <a:p>
            <a:pPr marL="233363" lvl="1">
              <a:lnSpc>
                <a:spcPct val="105000"/>
              </a:lnSpc>
            </a:pPr>
            <a:r>
              <a:rPr lang="en-US" sz="2400" dirty="0">
                <a:cs typeface="Arial"/>
              </a:rPr>
              <a:t>Hurley buys </a:t>
            </a:r>
            <a:br>
              <a:rPr lang="en-US" sz="2400" dirty="0">
                <a:cs typeface="Arial"/>
              </a:rPr>
            </a:br>
            <a:r>
              <a:rPr lang="en-US" sz="2400" dirty="0">
                <a:cs typeface="Arial"/>
              </a:rPr>
              <a:t>more fish and </a:t>
            </a:r>
            <a:br>
              <a:rPr lang="en-US" sz="2400" dirty="0">
                <a:cs typeface="Arial"/>
              </a:rPr>
            </a:br>
            <a:r>
              <a:rPr lang="en-US" sz="2400" dirty="0">
                <a:cs typeface="Arial"/>
              </a:rPr>
              <a:t>fewer mangos.</a:t>
            </a:r>
          </a:p>
          <a:p>
            <a:endParaRPr lang="en-US" dirty="0"/>
          </a:p>
        </p:txBody>
      </p:sp>
      <p:sp>
        <p:nvSpPr>
          <p:cNvPr id="11" name="Slide Number Placeholder 10"/>
          <p:cNvSpPr>
            <a:spLocks noGrp="1"/>
          </p:cNvSpPr>
          <p:nvPr>
            <p:ph type="sldNum" sz="quarter" idx="13"/>
          </p:nvPr>
        </p:nvSpPr>
        <p:spPr/>
        <p:txBody>
          <a:bodyPr/>
          <a:lstStyle/>
          <a:p>
            <a:pPr>
              <a:defRPr/>
            </a:pPr>
            <a:fld id="{073C29DC-2178-4274-9150-45F8EBD31C2D}" type="slidenum">
              <a:rPr lang="en-US" smtClean="0"/>
              <a:pPr>
                <a:defRPr/>
              </a:pPr>
              <a:t>25</a:t>
            </a:fld>
            <a:endParaRPr lang="en-US"/>
          </a:p>
        </p:txBody>
      </p:sp>
      <p:sp>
        <p:nvSpPr>
          <p:cNvPr id="10" name="Footer Placeholder 9"/>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13" name="Group 12"/>
          <p:cNvGrpSpPr/>
          <p:nvPr/>
        </p:nvGrpSpPr>
        <p:grpSpPr>
          <a:xfrm>
            <a:off x="2813050" y="1112838"/>
            <a:ext cx="5862638" cy="4895850"/>
            <a:chOff x="2813050" y="1112838"/>
            <a:chExt cx="5862638" cy="4895850"/>
          </a:xfrm>
        </p:grpSpPr>
        <p:grpSp>
          <p:nvGrpSpPr>
            <p:cNvPr id="5" name="Group 15"/>
            <p:cNvGrpSpPr>
              <a:grpSpLocks/>
            </p:cNvGrpSpPr>
            <p:nvPr/>
          </p:nvGrpSpPr>
          <p:grpSpPr bwMode="auto">
            <a:xfrm>
              <a:off x="4249738" y="1419225"/>
              <a:ext cx="4310062" cy="3944938"/>
              <a:chOff x="2677" y="894"/>
              <a:chExt cx="2715" cy="2485"/>
            </a:xfrm>
          </p:grpSpPr>
          <p:sp>
            <p:nvSpPr>
              <p:cNvPr id="29729" name="Line 33"/>
              <p:cNvSpPr>
                <a:spLocks noChangeShapeType="1"/>
              </p:cNvSpPr>
              <p:nvPr/>
            </p:nvSpPr>
            <p:spPr bwMode="auto">
              <a:xfrm>
                <a:off x="2680" y="894"/>
                <a:ext cx="0" cy="2485"/>
              </a:xfrm>
              <a:prstGeom prst="line">
                <a:avLst/>
              </a:prstGeom>
              <a:noFill/>
              <a:ln w="12700">
                <a:solidFill>
                  <a:schemeClr val="tx1"/>
                </a:solidFill>
                <a:round/>
                <a:headEnd/>
                <a:tailEnd/>
              </a:ln>
            </p:spPr>
            <p:txBody>
              <a:bodyPr/>
              <a:lstStyle/>
              <a:p>
                <a:endParaRPr lang="en-US">
                  <a:latin typeface="Arial"/>
                  <a:cs typeface="Arial"/>
                </a:endParaRPr>
              </a:p>
            </p:txBody>
          </p:sp>
          <p:sp>
            <p:nvSpPr>
              <p:cNvPr id="29730" name="Line 34"/>
              <p:cNvSpPr>
                <a:spLocks noChangeShapeType="1"/>
              </p:cNvSpPr>
              <p:nvPr/>
            </p:nvSpPr>
            <p:spPr bwMode="auto">
              <a:xfrm>
                <a:off x="2677" y="3377"/>
                <a:ext cx="2715"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29706" name="Text Box 36"/>
            <p:cNvSpPr txBox="1">
              <a:spLocks noChangeArrowheads="1"/>
            </p:cNvSpPr>
            <p:nvPr/>
          </p:nvSpPr>
          <p:spPr bwMode="auto">
            <a:xfrm>
              <a:off x="7559675" y="5399088"/>
              <a:ext cx="1116013" cy="609600"/>
            </a:xfrm>
            <a:prstGeom prst="rect">
              <a:avLst/>
            </a:prstGeom>
            <a:noFill/>
            <a:ln w="9525">
              <a:noFill/>
              <a:miter lim="800000"/>
              <a:headEnd/>
              <a:tailEnd/>
            </a:ln>
          </p:spPr>
          <p:txBody>
            <a:bodyPr lIns="0" tIns="0" rIns="0" bIns="0">
              <a:spAutoFit/>
            </a:bodyPr>
            <a:lstStyle/>
            <a:p>
              <a:pPr algn="r">
                <a:spcBef>
                  <a:spcPct val="50000"/>
                </a:spcBef>
              </a:pPr>
              <a:r>
                <a:rPr lang="en-US" sz="2000" dirty="0">
                  <a:latin typeface="Arial"/>
                  <a:cs typeface="Arial"/>
                </a:rPr>
                <a:t>Quantity </a:t>
              </a:r>
              <a:br>
                <a:rPr lang="en-US" sz="2000" dirty="0">
                  <a:latin typeface="Arial"/>
                  <a:cs typeface="Arial"/>
                </a:rPr>
              </a:br>
              <a:r>
                <a:rPr lang="en-US" sz="2000" dirty="0">
                  <a:latin typeface="Arial"/>
                  <a:cs typeface="Arial"/>
                </a:rPr>
                <a:t>of Fish</a:t>
              </a:r>
              <a:endParaRPr lang="en-US" sz="2000" baseline="-25000" dirty="0">
                <a:latin typeface="Arial"/>
                <a:cs typeface="Arial"/>
              </a:endParaRPr>
            </a:p>
          </p:txBody>
        </p:sp>
        <p:sp>
          <p:nvSpPr>
            <p:cNvPr id="29707" name="Text Box 36"/>
            <p:cNvSpPr txBox="1">
              <a:spLocks noChangeArrowheads="1"/>
            </p:cNvSpPr>
            <p:nvPr/>
          </p:nvSpPr>
          <p:spPr bwMode="auto">
            <a:xfrm>
              <a:off x="2813050" y="1112838"/>
              <a:ext cx="1390650" cy="609600"/>
            </a:xfrm>
            <a:prstGeom prst="rect">
              <a:avLst/>
            </a:prstGeom>
            <a:noFill/>
            <a:ln w="9525">
              <a:noFill/>
              <a:miter lim="800000"/>
              <a:headEnd/>
              <a:tailEnd/>
            </a:ln>
          </p:spPr>
          <p:txBody>
            <a:bodyPr lIns="0" tIns="0" rIns="0" bIns="0">
              <a:spAutoFit/>
            </a:bodyPr>
            <a:lstStyle/>
            <a:p>
              <a:pPr algn="r">
                <a:spcBef>
                  <a:spcPct val="50000"/>
                </a:spcBef>
              </a:pPr>
              <a:r>
                <a:rPr lang="en-US" sz="2000">
                  <a:latin typeface="Arial"/>
                  <a:cs typeface="Arial"/>
                </a:rPr>
                <a:t>Quantity </a:t>
              </a:r>
              <a:br>
                <a:rPr lang="en-US" sz="2000">
                  <a:latin typeface="Arial"/>
                  <a:cs typeface="Arial"/>
                </a:rPr>
              </a:br>
              <a:r>
                <a:rPr lang="en-US" sz="2000">
                  <a:latin typeface="Arial"/>
                  <a:cs typeface="Arial"/>
                </a:rPr>
                <a:t>of Mangos</a:t>
              </a:r>
              <a:endParaRPr lang="en-US" sz="2000" baseline="-25000">
                <a:latin typeface="Arial"/>
                <a:cs typeface="Arial"/>
              </a:endParaRPr>
            </a:p>
          </p:txBody>
        </p:sp>
      </p:grpSp>
      <p:sp>
        <p:nvSpPr>
          <p:cNvPr id="29708" name="Arc 20"/>
          <p:cNvSpPr>
            <a:spLocks/>
          </p:cNvSpPr>
          <p:nvPr/>
        </p:nvSpPr>
        <p:spPr bwMode="auto">
          <a:xfrm flipH="1" flipV="1">
            <a:off x="4714875" y="2314575"/>
            <a:ext cx="3290888" cy="2757488"/>
          </a:xfrm>
          <a:custGeom>
            <a:avLst/>
            <a:gdLst>
              <a:gd name="T0" fmla="*/ 2147483647 w 21314"/>
              <a:gd name="T1" fmla="*/ 0 h 17253"/>
              <a:gd name="T2" fmla="*/ 2147483647 w 21314"/>
              <a:gd name="T3" fmla="*/ 2147483647 h 17253"/>
              <a:gd name="T4" fmla="*/ 0 w 21314"/>
              <a:gd name="T5" fmla="*/ 2147483647 h 17253"/>
              <a:gd name="T6" fmla="*/ 0 60000 65536"/>
              <a:gd name="T7" fmla="*/ 0 60000 65536"/>
              <a:gd name="T8" fmla="*/ 0 60000 65536"/>
              <a:gd name="T9" fmla="*/ 0 w 21314"/>
              <a:gd name="T10" fmla="*/ 0 h 17253"/>
              <a:gd name="T11" fmla="*/ 21314 w 21314"/>
              <a:gd name="T12" fmla="*/ 17253 h 17253"/>
            </a:gdLst>
            <a:ahLst/>
            <a:cxnLst>
              <a:cxn ang="T6">
                <a:pos x="T0" y="T1"/>
              </a:cxn>
              <a:cxn ang="T7">
                <a:pos x="T2" y="T3"/>
              </a:cxn>
              <a:cxn ang="T8">
                <a:pos x="T4" y="T5"/>
              </a:cxn>
            </a:cxnLst>
            <a:rect l="T9" t="T10" r="T11" b="T12"/>
            <a:pathLst>
              <a:path w="21314" h="17253" fill="none" extrusionOk="0">
                <a:moveTo>
                  <a:pt x="12995" y="0"/>
                </a:moveTo>
                <a:cubicBezTo>
                  <a:pt x="17433" y="3342"/>
                  <a:pt x="20411" y="8265"/>
                  <a:pt x="21313" y="13747"/>
                </a:cubicBezTo>
              </a:path>
              <a:path w="21314" h="17253" stroke="0" extrusionOk="0">
                <a:moveTo>
                  <a:pt x="12995" y="0"/>
                </a:moveTo>
                <a:cubicBezTo>
                  <a:pt x="17433" y="3342"/>
                  <a:pt x="20411" y="8265"/>
                  <a:pt x="21313" y="13747"/>
                </a:cubicBezTo>
                <a:lnTo>
                  <a:pt x="0" y="17253"/>
                </a:lnTo>
                <a:close/>
              </a:path>
            </a:pathLst>
          </a:custGeom>
          <a:noFill/>
          <a:ln w="28575">
            <a:solidFill>
              <a:srgbClr val="003399"/>
            </a:solidFill>
            <a:round/>
            <a:headEnd/>
            <a:tailEnd/>
          </a:ln>
        </p:spPr>
        <p:txBody>
          <a:bodyPr rot="10800000" wrap="none" anchor="ctr"/>
          <a:lstStyle/>
          <a:p>
            <a:pPr algn="ctr"/>
            <a:endParaRPr lang="en-US">
              <a:latin typeface="Arial"/>
              <a:cs typeface="Arial"/>
            </a:endParaRPr>
          </a:p>
          <a:p>
            <a:pPr algn="ctr"/>
            <a:endParaRPr lang="en-US">
              <a:latin typeface="Arial"/>
              <a:cs typeface="Arial"/>
            </a:endParaRPr>
          </a:p>
        </p:txBody>
      </p:sp>
      <p:sp>
        <p:nvSpPr>
          <p:cNvPr id="29709" name="Oval 21"/>
          <p:cNvSpPr>
            <a:spLocks noChangeArrowheads="1"/>
          </p:cNvSpPr>
          <p:nvPr/>
        </p:nvSpPr>
        <p:spPr bwMode="auto">
          <a:xfrm>
            <a:off x="4911725" y="3719513"/>
            <a:ext cx="88900" cy="88900"/>
          </a:xfrm>
          <a:prstGeom prst="ellipse">
            <a:avLst/>
          </a:prstGeom>
          <a:solidFill>
            <a:srgbClr val="000000"/>
          </a:solidFill>
          <a:ln w="9525">
            <a:noFill/>
            <a:round/>
            <a:headEnd/>
            <a:tailEnd/>
          </a:ln>
        </p:spPr>
        <p:txBody>
          <a:bodyPr wrap="none" anchor="ctr"/>
          <a:lstStyle/>
          <a:p>
            <a:endParaRPr lang="en-US">
              <a:latin typeface="Arial"/>
              <a:cs typeface="Arial"/>
            </a:endParaRPr>
          </a:p>
        </p:txBody>
      </p:sp>
      <p:sp>
        <p:nvSpPr>
          <p:cNvPr id="29710" name="Text Box 36"/>
          <p:cNvSpPr txBox="1">
            <a:spLocks noChangeArrowheads="1"/>
          </p:cNvSpPr>
          <p:nvPr/>
        </p:nvSpPr>
        <p:spPr bwMode="auto">
          <a:xfrm>
            <a:off x="3517900" y="2020888"/>
            <a:ext cx="644525" cy="304800"/>
          </a:xfrm>
          <a:prstGeom prst="rect">
            <a:avLst/>
          </a:prstGeom>
          <a:noFill/>
          <a:ln w="9525">
            <a:noFill/>
            <a:miter lim="800000"/>
            <a:headEnd/>
            <a:tailEnd/>
          </a:ln>
        </p:spPr>
        <p:txBody>
          <a:bodyPr lIns="0" tIns="0" rIns="0" bIns="0">
            <a:spAutoFit/>
          </a:bodyPr>
          <a:lstStyle/>
          <a:p>
            <a:pPr algn="r">
              <a:spcBef>
                <a:spcPct val="50000"/>
              </a:spcBef>
            </a:pPr>
            <a:r>
              <a:rPr lang="en-US" sz="2000">
                <a:solidFill>
                  <a:srgbClr val="969696"/>
                </a:solidFill>
                <a:latin typeface="Arial"/>
                <a:cs typeface="Arial"/>
              </a:rPr>
              <a:t>1200</a:t>
            </a:r>
            <a:endParaRPr lang="en-US" sz="2000" baseline="-25000">
              <a:solidFill>
                <a:srgbClr val="969696"/>
              </a:solidFill>
              <a:latin typeface="Arial"/>
              <a:cs typeface="Arial"/>
            </a:endParaRPr>
          </a:p>
        </p:txBody>
      </p:sp>
      <p:sp>
        <p:nvSpPr>
          <p:cNvPr id="29711" name="Text Box 36"/>
          <p:cNvSpPr txBox="1">
            <a:spLocks noChangeArrowheads="1"/>
          </p:cNvSpPr>
          <p:nvPr/>
        </p:nvSpPr>
        <p:spPr bwMode="auto">
          <a:xfrm>
            <a:off x="3519488" y="3600450"/>
            <a:ext cx="644525" cy="304800"/>
          </a:xfrm>
          <a:prstGeom prst="rect">
            <a:avLst/>
          </a:prstGeom>
          <a:noFill/>
          <a:ln w="9525">
            <a:noFill/>
            <a:miter lim="800000"/>
            <a:headEnd/>
            <a:tailEnd/>
          </a:ln>
        </p:spPr>
        <p:txBody>
          <a:bodyPr lIns="0" tIns="0" rIns="0" bIns="0">
            <a:spAutoFit/>
          </a:bodyPr>
          <a:lstStyle/>
          <a:p>
            <a:pPr algn="r">
              <a:spcBef>
                <a:spcPct val="50000"/>
              </a:spcBef>
            </a:pPr>
            <a:r>
              <a:rPr lang="en-US" sz="2000">
                <a:latin typeface="Arial"/>
                <a:cs typeface="Arial"/>
              </a:rPr>
              <a:t>600</a:t>
            </a:r>
            <a:endParaRPr lang="en-US" sz="2000" baseline="-25000">
              <a:latin typeface="Arial"/>
              <a:cs typeface="Arial"/>
            </a:endParaRPr>
          </a:p>
        </p:txBody>
      </p:sp>
      <p:sp>
        <p:nvSpPr>
          <p:cNvPr id="29712" name="Text Box 36"/>
          <p:cNvSpPr txBox="1">
            <a:spLocks noChangeArrowheads="1"/>
          </p:cNvSpPr>
          <p:nvPr/>
        </p:nvSpPr>
        <p:spPr bwMode="auto">
          <a:xfrm>
            <a:off x="5338763" y="5389563"/>
            <a:ext cx="644525" cy="304800"/>
          </a:xfrm>
          <a:prstGeom prst="rect">
            <a:avLst/>
          </a:prstGeom>
          <a:noFill/>
          <a:ln w="9525">
            <a:noFill/>
            <a:miter lim="800000"/>
            <a:headEnd/>
            <a:tailEnd/>
          </a:ln>
        </p:spPr>
        <p:txBody>
          <a:bodyPr lIns="0" tIns="0" rIns="0" bIns="0">
            <a:spAutoFit/>
          </a:bodyPr>
          <a:lstStyle/>
          <a:p>
            <a:pPr algn="ctr">
              <a:spcBef>
                <a:spcPct val="50000"/>
              </a:spcBef>
            </a:pPr>
            <a:r>
              <a:rPr lang="en-US" sz="2000">
                <a:solidFill>
                  <a:srgbClr val="969696"/>
                </a:solidFill>
                <a:latin typeface="Arial"/>
                <a:cs typeface="Arial"/>
              </a:rPr>
              <a:t>300</a:t>
            </a:r>
            <a:endParaRPr lang="en-US" sz="2000" baseline="-25000">
              <a:solidFill>
                <a:srgbClr val="969696"/>
              </a:solidFill>
              <a:latin typeface="Arial"/>
              <a:cs typeface="Arial"/>
            </a:endParaRPr>
          </a:p>
        </p:txBody>
      </p:sp>
      <p:sp>
        <p:nvSpPr>
          <p:cNvPr id="29713" name="Text Box 36"/>
          <p:cNvSpPr txBox="1">
            <a:spLocks noChangeArrowheads="1"/>
          </p:cNvSpPr>
          <p:nvPr/>
        </p:nvSpPr>
        <p:spPr bwMode="auto">
          <a:xfrm>
            <a:off x="4633913" y="5402263"/>
            <a:ext cx="644525" cy="304800"/>
          </a:xfrm>
          <a:prstGeom prst="rect">
            <a:avLst/>
          </a:prstGeom>
          <a:noFill/>
          <a:ln w="9525">
            <a:noFill/>
            <a:miter lim="800000"/>
            <a:headEnd/>
            <a:tailEnd/>
          </a:ln>
        </p:spPr>
        <p:txBody>
          <a:bodyPr lIns="0" tIns="0" rIns="0" bIns="0">
            <a:spAutoFit/>
          </a:bodyPr>
          <a:lstStyle/>
          <a:p>
            <a:pPr algn="ctr">
              <a:spcBef>
                <a:spcPct val="50000"/>
              </a:spcBef>
            </a:pPr>
            <a:r>
              <a:rPr lang="en-US" sz="2000">
                <a:latin typeface="Arial"/>
                <a:cs typeface="Arial"/>
              </a:rPr>
              <a:t>150</a:t>
            </a:r>
            <a:endParaRPr lang="en-US" sz="2000" baseline="-25000">
              <a:latin typeface="Arial"/>
              <a:cs typeface="Arial"/>
            </a:endParaRPr>
          </a:p>
        </p:txBody>
      </p:sp>
      <p:grpSp>
        <p:nvGrpSpPr>
          <p:cNvPr id="6" name="Group 26"/>
          <p:cNvGrpSpPr>
            <a:grpSpLocks/>
          </p:cNvGrpSpPr>
          <p:nvPr/>
        </p:nvGrpSpPr>
        <p:grpSpPr bwMode="auto">
          <a:xfrm>
            <a:off x="4256088" y="2176463"/>
            <a:ext cx="3197225" cy="3527425"/>
            <a:chOff x="2681" y="1371"/>
            <a:chExt cx="2014" cy="2222"/>
          </a:xfrm>
        </p:grpSpPr>
        <p:sp>
          <p:nvSpPr>
            <p:cNvPr id="29727" name="Line 27"/>
            <p:cNvSpPr>
              <a:spLocks noChangeShapeType="1"/>
            </p:cNvSpPr>
            <p:nvPr/>
          </p:nvSpPr>
          <p:spPr bwMode="auto">
            <a:xfrm>
              <a:off x="2681" y="1371"/>
              <a:ext cx="1768" cy="2003"/>
            </a:xfrm>
            <a:prstGeom prst="line">
              <a:avLst/>
            </a:prstGeom>
            <a:noFill/>
            <a:ln w="19050">
              <a:solidFill>
                <a:srgbClr val="CC0000"/>
              </a:solidFill>
              <a:round/>
              <a:headEnd/>
              <a:tailEnd/>
            </a:ln>
          </p:spPr>
          <p:txBody>
            <a:bodyPr/>
            <a:lstStyle/>
            <a:p>
              <a:endParaRPr lang="en-US">
                <a:latin typeface="Arial"/>
                <a:cs typeface="Arial"/>
              </a:endParaRPr>
            </a:p>
          </p:txBody>
        </p:sp>
        <p:sp>
          <p:nvSpPr>
            <p:cNvPr id="29728" name="Text Box 36"/>
            <p:cNvSpPr txBox="1">
              <a:spLocks noChangeArrowheads="1"/>
            </p:cNvSpPr>
            <p:nvPr/>
          </p:nvSpPr>
          <p:spPr bwMode="auto">
            <a:xfrm>
              <a:off x="4289" y="3401"/>
              <a:ext cx="406" cy="192"/>
            </a:xfrm>
            <a:prstGeom prst="rect">
              <a:avLst/>
            </a:prstGeom>
            <a:noFill/>
            <a:ln w="9525">
              <a:noFill/>
              <a:miter lim="800000"/>
              <a:headEnd/>
              <a:tailEnd/>
            </a:ln>
          </p:spPr>
          <p:txBody>
            <a:bodyPr lIns="0" tIns="0" rIns="0" bIns="0">
              <a:spAutoFit/>
            </a:bodyPr>
            <a:lstStyle/>
            <a:p>
              <a:pPr algn="ctr">
                <a:spcBef>
                  <a:spcPct val="50000"/>
                </a:spcBef>
              </a:pPr>
              <a:r>
                <a:rPr lang="en-US" sz="2000">
                  <a:solidFill>
                    <a:srgbClr val="969696"/>
                  </a:solidFill>
                  <a:latin typeface="Arial"/>
                  <a:cs typeface="Arial"/>
                </a:rPr>
                <a:t>600</a:t>
              </a:r>
              <a:endParaRPr lang="en-US" sz="2000" baseline="-25000">
                <a:solidFill>
                  <a:srgbClr val="969696"/>
                </a:solidFill>
                <a:latin typeface="Arial"/>
                <a:cs typeface="Arial"/>
              </a:endParaRPr>
            </a:p>
          </p:txBody>
        </p:sp>
      </p:grpSp>
      <p:sp>
        <p:nvSpPr>
          <p:cNvPr id="29715" name="Text Box 36"/>
          <p:cNvSpPr txBox="1">
            <a:spLocks noChangeArrowheads="1"/>
          </p:cNvSpPr>
          <p:nvPr/>
        </p:nvSpPr>
        <p:spPr bwMode="auto">
          <a:xfrm>
            <a:off x="5702300" y="2171700"/>
            <a:ext cx="1247775" cy="609600"/>
          </a:xfrm>
          <a:prstGeom prst="rect">
            <a:avLst/>
          </a:prstGeom>
          <a:noFill/>
          <a:ln w="9525">
            <a:noFill/>
            <a:miter lim="800000"/>
            <a:headEnd/>
            <a:tailEnd/>
          </a:ln>
        </p:spPr>
        <p:txBody>
          <a:bodyPr lIns="0" tIns="0" rIns="0" bIns="0">
            <a:spAutoFit/>
          </a:bodyPr>
          <a:lstStyle/>
          <a:p>
            <a:pPr algn="ctr">
              <a:spcBef>
                <a:spcPct val="50000"/>
              </a:spcBef>
            </a:pPr>
            <a:r>
              <a:rPr lang="en-US" sz="2000">
                <a:latin typeface="Arial"/>
                <a:cs typeface="Arial"/>
              </a:rPr>
              <a:t>initial optimum</a:t>
            </a:r>
            <a:endParaRPr lang="en-US" sz="2000" baseline="-25000">
              <a:latin typeface="Arial"/>
              <a:cs typeface="Arial"/>
            </a:endParaRPr>
          </a:p>
        </p:txBody>
      </p:sp>
      <p:sp>
        <p:nvSpPr>
          <p:cNvPr id="29716" name="Line 30"/>
          <p:cNvSpPr>
            <a:spLocks noChangeShapeType="1"/>
          </p:cNvSpPr>
          <p:nvPr/>
        </p:nvSpPr>
        <p:spPr bwMode="auto">
          <a:xfrm flipV="1">
            <a:off x="5030788" y="2757488"/>
            <a:ext cx="801687" cy="938212"/>
          </a:xfrm>
          <a:prstGeom prst="line">
            <a:avLst/>
          </a:prstGeom>
          <a:noFill/>
          <a:ln w="9525">
            <a:solidFill>
              <a:schemeClr val="tx1"/>
            </a:solidFill>
            <a:round/>
            <a:headEnd/>
            <a:tailEnd/>
          </a:ln>
        </p:spPr>
        <p:txBody>
          <a:bodyPr/>
          <a:lstStyle/>
          <a:p>
            <a:endParaRPr lang="en-US">
              <a:latin typeface="Arial"/>
              <a:cs typeface="Arial"/>
            </a:endParaRPr>
          </a:p>
        </p:txBody>
      </p:sp>
      <p:grpSp>
        <p:nvGrpSpPr>
          <p:cNvPr id="7" name="Group 31"/>
          <p:cNvGrpSpPr>
            <a:grpSpLocks/>
          </p:cNvGrpSpPr>
          <p:nvPr/>
        </p:nvGrpSpPr>
        <p:grpSpPr bwMode="auto">
          <a:xfrm>
            <a:off x="5838825" y="3019425"/>
            <a:ext cx="2270125" cy="1038225"/>
            <a:chOff x="3678" y="1902"/>
            <a:chExt cx="1430" cy="654"/>
          </a:xfrm>
        </p:grpSpPr>
        <p:grpSp>
          <p:nvGrpSpPr>
            <p:cNvPr id="8" name="Group 32"/>
            <p:cNvGrpSpPr>
              <a:grpSpLocks/>
            </p:cNvGrpSpPr>
            <p:nvPr/>
          </p:nvGrpSpPr>
          <p:grpSpPr bwMode="auto">
            <a:xfrm>
              <a:off x="3772" y="1902"/>
              <a:ext cx="1336" cy="587"/>
              <a:chOff x="3772" y="1902"/>
              <a:chExt cx="1336" cy="587"/>
            </a:xfrm>
          </p:grpSpPr>
          <p:sp>
            <p:nvSpPr>
              <p:cNvPr id="29725" name="Text Box 36"/>
              <p:cNvSpPr txBox="1">
                <a:spLocks noChangeArrowheads="1"/>
              </p:cNvSpPr>
              <p:nvPr/>
            </p:nvSpPr>
            <p:spPr bwMode="auto">
              <a:xfrm>
                <a:off x="4322" y="1902"/>
                <a:ext cx="786" cy="384"/>
              </a:xfrm>
              <a:prstGeom prst="rect">
                <a:avLst/>
              </a:prstGeom>
              <a:noFill/>
              <a:ln w="9525">
                <a:noFill/>
                <a:miter lim="800000"/>
                <a:headEnd/>
                <a:tailEnd/>
              </a:ln>
            </p:spPr>
            <p:txBody>
              <a:bodyPr lIns="0" tIns="0" rIns="0" bIns="0">
                <a:spAutoFit/>
              </a:bodyPr>
              <a:lstStyle/>
              <a:p>
                <a:pPr algn="ctr">
                  <a:spcBef>
                    <a:spcPct val="50000"/>
                  </a:spcBef>
                </a:pPr>
                <a:r>
                  <a:rPr lang="en-US" sz="2000">
                    <a:latin typeface="Arial"/>
                    <a:cs typeface="Arial"/>
                  </a:rPr>
                  <a:t>new optimum</a:t>
                </a:r>
                <a:endParaRPr lang="en-US" sz="2000" baseline="-25000">
                  <a:latin typeface="Arial"/>
                  <a:cs typeface="Arial"/>
                </a:endParaRPr>
              </a:p>
            </p:txBody>
          </p:sp>
          <p:sp>
            <p:nvSpPr>
              <p:cNvPr id="29726" name="Line 34"/>
              <p:cNvSpPr>
                <a:spLocks noChangeShapeType="1"/>
              </p:cNvSpPr>
              <p:nvPr/>
            </p:nvSpPr>
            <p:spPr bwMode="auto">
              <a:xfrm flipV="1">
                <a:off x="3772" y="2234"/>
                <a:ext cx="616" cy="255"/>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29724" name="Oval 35"/>
            <p:cNvSpPr>
              <a:spLocks noChangeArrowheads="1"/>
            </p:cNvSpPr>
            <p:nvPr/>
          </p:nvSpPr>
          <p:spPr bwMode="auto">
            <a:xfrm>
              <a:off x="3678" y="2500"/>
              <a:ext cx="56" cy="56"/>
            </a:xfrm>
            <a:prstGeom prst="ellipse">
              <a:avLst/>
            </a:prstGeom>
            <a:solidFill>
              <a:srgbClr val="000000"/>
            </a:solidFill>
            <a:ln w="9525">
              <a:noFill/>
              <a:round/>
              <a:headEnd/>
              <a:tailEnd/>
            </a:ln>
          </p:spPr>
          <p:txBody>
            <a:bodyPr wrap="none" anchor="ctr"/>
            <a:lstStyle/>
            <a:p>
              <a:endParaRPr lang="en-US">
                <a:latin typeface="Arial"/>
                <a:cs typeface="Arial"/>
              </a:endParaRPr>
            </a:p>
          </p:txBody>
        </p:sp>
      </p:grpSp>
      <p:sp>
        <p:nvSpPr>
          <p:cNvPr id="191526" name="Arc 38"/>
          <p:cNvSpPr>
            <a:spLocks/>
          </p:cNvSpPr>
          <p:nvPr/>
        </p:nvSpPr>
        <p:spPr bwMode="auto">
          <a:xfrm flipV="1">
            <a:off x="4857750" y="4152900"/>
            <a:ext cx="1571625" cy="1038225"/>
          </a:xfrm>
          <a:custGeom>
            <a:avLst/>
            <a:gdLst>
              <a:gd name="T0" fmla="*/ 2147483647 w 19119"/>
              <a:gd name="T1" fmla="*/ 0 h 19558"/>
              <a:gd name="T2" fmla="*/ 2147483647 w 19119"/>
              <a:gd name="T3" fmla="*/ 1422148337 h 19558"/>
              <a:gd name="T4" fmla="*/ 0 w 19119"/>
              <a:gd name="T5" fmla="*/ 2147483647 h 19558"/>
              <a:gd name="T6" fmla="*/ 0 60000 65536"/>
              <a:gd name="T7" fmla="*/ 0 60000 65536"/>
              <a:gd name="T8" fmla="*/ 0 60000 65536"/>
              <a:gd name="T9" fmla="*/ 0 w 19119"/>
              <a:gd name="T10" fmla="*/ 0 h 19558"/>
              <a:gd name="T11" fmla="*/ 19119 w 19119"/>
              <a:gd name="T12" fmla="*/ 19558 h 19558"/>
            </a:gdLst>
            <a:ahLst/>
            <a:cxnLst>
              <a:cxn ang="T6">
                <a:pos x="T0" y="T1"/>
              </a:cxn>
              <a:cxn ang="T7">
                <a:pos x="T2" y="T3"/>
              </a:cxn>
              <a:cxn ang="T8">
                <a:pos x="T4" y="T5"/>
              </a:cxn>
            </a:cxnLst>
            <a:rect l="T9" t="T10" r="T11" b="T12"/>
            <a:pathLst>
              <a:path w="19119" h="19558" fill="none" extrusionOk="0">
                <a:moveTo>
                  <a:pt x="9167" y="0"/>
                </a:moveTo>
                <a:cubicBezTo>
                  <a:pt x="13432" y="1999"/>
                  <a:pt x="16927" y="5337"/>
                  <a:pt x="19119" y="9506"/>
                </a:cubicBezTo>
              </a:path>
              <a:path w="19119" h="19558" stroke="0" extrusionOk="0">
                <a:moveTo>
                  <a:pt x="9167" y="0"/>
                </a:moveTo>
                <a:cubicBezTo>
                  <a:pt x="13432" y="1999"/>
                  <a:pt x="16927" y="5337"/>
                  <a:pt x="19119" y="9506"/>
                </a:cubicBezTo>
                <a:lnTo>
                  <a:pt x="0" y="19558"/>
                </a:lnTo>
                <a:close/>
              </a:path>
            </a:pathLst>
          </a:custGeom>
          <a:noFill/>
          <a:ln w="57150">
            <a:solidFill>
              <a:srgbClr val="CC0000"/>
            </a:solidFill>
            <a:round/>
            <a:headEnd/>
            <a:tailEnd type="triangle" w="lg" len="med"/>
          </a:ln>
        </p:spPr>
        <p:txBody>
          <a:bodyPr wrap="none" anchor="ctr"/>
          <a:lstStyle/>
          <a:p>
            <a:endParaRPr lang="en-US">
              <a:latin typeface="Arial"/>
              <a:cs typeface="Arial"/>
            </a:endParaRPr>
          </a:p>
        </p:txBody>
      </p:sp>
      <p:sp>
        <p:nvSpPr>
          <p:cNvPr id="191527" name="Line 39"/>
          <p:cNvSpPr>
            <a:spLocks noChangeShapeType="1"/>
          </p:cNvSpPr>
          <p:nvPr/>
        </p:nvSpPr>
        <p:spPr bwMode="auto">
          <a:xfrm>
            <a:off x="4325938" y="3763963"/>
            <a:ext cx="0" cy="257175"/>
          </a:xfrm>
          <a:prstGeom prst="line">
            <a:avLst/>
          </a:prstGeom>
          <a:noFill/>
          <a:ln w="38100">
            <a:solidFill>
              <a:srgbClr val="CC0000"/>
            </a:solidFill>
            <a:round/>
            <a:headEnd/>
            <a:tailEnd type="triangle" w="med" len="med"/>
          </a:ln>
        </p:spPr>
        <p:txBody>
          <a:bodyPr/>
          <a:lstStyle/>
          <a:p>
            <a:endParaRPr lang="en-US">
              <a:latin typeface="Arial"/>
              <a:cs typeface="Arial"/>
            </a:endParaRPr>
          </a:p>
        </p:txBody>
      </p:sp>
      <p:sp>
        <p:nvSpPr>
          <p:cNvPr id="191528" name="Line 40"/>
          <p:cNvSpPr>
            <a:spLocks noChangeShapeType="1"/>
          </p:cNvSpPr>
          <p:nvPr/>
        </p:nvSpPr>
        <p:spPr bwMode="auto">
          <a:xfrm>
            <a:off x="4954588" y="5294313"/>
            <a:ext cx="914400" cy="0"/>
          </a:xfrm>
          <a:prstGeom prst="line">
            <a:avLst/>
          </a:prstGeom>
          <a:noFill/>
          <a:ln w="38100">
            <a:solidFill>
              <a:srgbClr val="CC0000"/>
            </a:solidFill>
            <a:round/>
            <a:headEnd/>
            <a:tailEnd type="triangle" w="med" len="med"/>
          </a:ln>
        </p:spPr>
        <p:txBody>
          <a:bodyPr/>
          <a:lstStyle/>
          <a:p>
            <a:endParaRPr lang="en-US">
              <a:latin typeface="Arial"/>
              <a:cs typeface="Arial"/>
            </a:endParaRPr>
          </a:p>
        </p:txBody>
      </p:sp>
    </p:spTree>
    <p:extLst>
      <p:ext uri="{BB962C8B-B14F-4D97-AF65-F5344CB8AC3E}">
        <p14:creationId xmlns:p14="http://schemas.microsoft.com/office/powerpoint/2010/main" val="75205184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wipe(left)">
                                      <p:cBhvr>
                                        <p:cTn id="11" dur="500"/>
                                        <p:tgtEl>
                                          <p:spTgt spid="1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wipe(left)">
                                      <p:cBhvr>
                                        <p:cTn id="15" dur="500"/>
                                        <p:tgtEl>
                                          <p:spTgt spid="12">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wipe(left)">
                                      <p:cBhvr>
                                        <p:cTn id="19" dur="500"/>
                                        <p:tgtEl>
                                          <p:spTgt spid="12">
                                            <p:txEl>
                                              <p:pRg st="4" end="4"/>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animEffect transition="in" filter="wipe(left)">
                                      <p:cBhvr>
                                        <p:cTn id="23" dur="500"/>
                                        <p:tgtEl>
                                          <p:spTgt spid="12">
                                            <p:txEl>
                                              <p:pRg st="5" end="5"/>
                                            </p:txEl>
                                          </p:spTgt>
                                        </p:tgtEl>
                                      </p:cBhvr>
                                    </p:animEffect>
                                  </p:childTnLst>
                                </p:cTn>
                              </p:par>
                            </p:childTnLst>
                          </p:cTn>
                        </p:par>
                        <p:par>
                          <p:cTn id="24" fill="hold">
                            <p:stCondLst>
                              <p:cond delay="2500"/>
                            </p:stCondLst>
                            <p:childTnLst>
                              <p:par>
                                <p:cTn id="25" presetID="18" presetClass="entr" presetSubtype="3" fill="hold" grpId="0" nodeType="afterEffect">
                                  <p:stCondLst>
                                    <p:cond delay="0"/>
                                  </p:stCondLst>
                                  <p:childTnLst>
                                    <p:set>
                                      <p:cBhvr>
                                        <p:cTn id="26" dur="1" fill="hold">
                                          <p:stCondLst>
                                            <p:cond delay="0"/>
                                          </p:stCondLst>
                                        </p:cTn>
                                        <p:tgtEl>
                                          <p:spTgt spid="191526"/>
                                        </p:tgtEl>
                                        <p:attrNameLst>
                                          <p:attrName>style.visibility</p:attrName>
                                        </p:attrNameLst>
                                      </p:cBhvr>
                                      <p:to>
                                        <p:strVal val="visible"/>
                                      </p:to>
                                    </p:set>
                                    <p:animEffect transition="in" filter="strips(upRight)">
                                      <p:cBhvr>
                                        <p:cTn id="27" dur="500"/>
                                        <p:tgtEl>
                                          <p:spTgt spid="191526"/>
                                        </p:tgtEl>
                                      </p:cBhvr>
                                    </p:animEffect>
                                  </p:childTnLst>
                                </p:cTn>
                              </p:par>
                            </p:childTnLst>
                          </p:cTn>
                        </p:par>
                        <p:par>
                          <p:cTn id="28" fill="hold">
                            <p:stCondLst>
                              <p:cond delay="3000"/>
                            </p:stCondLst>
                            <p:childTnLst>
                              <p:par>
                                <p:cTn id="29" presetID="18" presetClass="entr" presetSubtype="6"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strips(downRight)">
                                      <p:cBhvr>
                                        <p:cTn id="31" dur="500"/>
                                        <p:tgtEl>
                                          <p:spTgt spid="6"/>
                                        </p:tgtEl>
                                      </p:cBhvr>
                                    </p:animEffect>
                                  </p:childTnLst>
                                </p:cTn>
                              </p:par>
                              <p:par>
                                <p:cTn id="32" presetID="10" presetClass="exit" presetSubtype="0" fill="hold" grpId="1" nodeType="withEffect">
                                  <p:stCondLst>
                                    <p:cond delay="0"/>
                                  </p:stCondLst>
                                  <p:childTnLst>
                                    <p:animEffect transition="out" filter="fade">
                                      <p:cBhvr>
                                        <p:cTn id="33" dur="500"/>
                                        <p:tgtEl>
                                          <p:spTgt spid="191526"/>
                                        </p:tgtEl>
                                      </p:cBhvr>
                                    </p:animEffect>
                                    <p:set>
                                      <p:cBhvr>
                                        <p:cTn id="34" dur="1" fill="hold">
                                          <p:stCondLst>
                                            <p:cond delay="499"/>
                                          </p:stCondLst>
                                        </p:cTn>
                                        <p:tgtEl>
                                          <p:spTgt spid="19152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191498"/>
                                        </p:tgtEl>
                                        <p:attrNameLst>
                                          <p:attrName>style.visibility</p:attrName>
                                        </p:attrNameLst>
                                      </p:cBhvr>
                                      <p:to>
                                        <p:strVal val="visible"/>
                                      </p:to>
                                    </p:set>
                                    <p:animEffect transition="in" filter="strips(downRight)">
                                      <p:cBhvr>
                                        <p:cTn id="39" dur="500"/>
                                        <p:tgtEl>
                                          <p:spTgt spid="191498"/>
                                        </p:tgtEl>
                                      </p:cBhvr>
                                    </p:animEffect>
                                  </p:childTnLst>
                                </p:cTn>
                              </p:par>
                            </p:childTnLst>
                          </p:cTn>
                        </p:par>
                        <p:par>
                          <p:cTn id="40" fill="hold">
                            <p:stCondLst>
                              <p:cond delay="500"/>
                            </p:stCondLst>
                            <p:childTnLst>
                              <p:par>
                                <p:cTn id="41" presetID="18" presetClass="entr" presetSubtype="3"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strips(upRight)">
                                      <p:cBhvr>
                                        <p:cTn id="43" dur="500"/>
                                        <p:tgtEl>
                                          <p:spTgt spid="7"/>
                                        </p:tgtEl>
                                      </p:cBhvr>
                                    </p:animEffect>
                                  </p:childTnLst>
                                </p:cTn>
                              </p:par>
                            </p:childTnLst>
                          </p:cTn>
                        </p:par>
                        <p:par>
                          <p:cTn id="44" fill="hold">
                            <p:stCondLst>
                              <p:cond delay="1000"/>
                            </p:stCondLst>
                            <p:childTnLst>
                              <p:par>
                                <p:cTn id="45" presetID="18" presetClass="entr" presetSubtype="12" fill="hold" nodeType="after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strips(downLeft)">
                                      <p:cBhvr>
                                        <p:cTn id="47" dur="1000"/>
                                        <p:tgtEl>
                                          <p:spTgt spid="2"/>
                                        </p:tgtEl>
                                      </p:cBhvr>
                                    </p:animEffect>
                                  </p:childTnLst>
                                </p:cTn>
                              </p:par>
                            </p:childTnLst>
                          </p:cTn>
                        </p:par>
                        <p:par>
                          <p:cTn id="48" fill="hold">
                            <p:stCondLst>
                              <p:cond delay="2000"/>
                            </p:stCondLst>
                            <p:childTnLst>
                              <p:par>
                                <p:cTn id="49" presetID="22" presetClass="entr" presetSubtype="8" fill="hold" grpId="0" nodeType="afterEffect">
                                  <p:stCondLst>
                                    <p:cond delay="0"/>
                                  </p:stCondLst>
                                  <p:childTnLst>
                                    <p:set>
                                      <p:cBhvr>
                                        <p:cTn id="50" dur="1" fill="hold">
                                          <p:stCondLst>
                                            <p:cond delay="0"/>
                                          </p:stCondLst>
                                        </p:cTn>
                                        <p:tgtEl>
                                          <p:spTgt spid="191528"/>
                                        </p:tgtEl>
                                        <p:attrNameLst>
                                          <p:attrName>style.visibility</p:attrName>
                                        </p:attrNameLst>
                                      </p:cBhvr>
                                      <p:to>
                                        <p:strVal val="visible"/>
                                      </p:to>
                                    </p:set>
                                    <p:animEffect transition="in" filter="wipe(left)">
                                      <p:cBhvr>
                                        <p:cTn id="51" dur="500"/>
                                        <p:tgtEl>
                                          <p:spTgt spid="191528"/>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191527"/>
                                        </p:tgtEl>
                                        <p:attrNameLst>
                                          <p:attrName>style.visibility</p:attrName>
                                        </p:attrNameLst>
                                      </p:cBhvr>
                                      <p:to>
                                        <p:strVal val="visible"/>
                                      </p:to>
                                    </p:set>
                                    <p:animEffect transition="in" filter="wipe(up)">
                                      <p:cBhvr>
                                        <p:cTn id="54" dur="500"/>
                                        <p:tgtEl>
                                          <p:spTgt spid="191527"/>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2">
                                            <p:txEl>
                                              <p:pRg st="6" end="6"/>
                                            </p:txEl>
                                          </p:spTgt>
                                        </p:tgtEl>
                                        <p:attrNameLst>
                                          <p:attrName>style.visibility</p:attrName>
                                        </p:attrNameLst>
                                      </p:cBhvr>
                                      <p:to>
                                        <p:strVal val="visible"/>
                                      </p:to>
                                    </p:set>
                                    <p:animEffect transition="in" filter="wipe(left)">
                                      <p:cBhvr>
                                        <p:cTn id="57"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8" grpId="0" animBg="1"/>
      <p:bldP spid="12" grpId="0" uiExpand="1" build="p"/>
      <p:bldP spid="191526" grpId="0" animBg="1"/>
      <p:bldP spid="191526" grpId="1" animBg="1"/>
      <p:bldP spid="191527" grpId="0" animBg="1"/>
      <p:bldP spid="19152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The Income and Substitution Effects</a:t>
            </a:r>
          </a:p>
        </p:txBody>
      </p:sp>
      <p:sp>
        <p:nvSpPr>
          <p:cNvPr id="3" name="Content Placeholder 2"/>
          <p:cNvSpPr>
            <a:spLocks noGrp="1"/>
          </p:cNvSpPr>
          <p:nvPr>
            <p:ph idx="1"/>
          </p:nvPr>
        </p:nvSpPr>
        <p:spPr>
          <a:xfrm>
            <a:off x="277813" y="1025525"/>
            <a:ext cx="8866187" cy="5422900"/>
          </a:xfrm>
        </p:spPr>
        <p:txBody>
          <a:bodyPr/>
          <a:lstStyle/>
          <a:p>
            <a:pPr marL="0" indent="0">
              <a:buNone/>
            </a:pPr>
            <a:r>
              <a:rPr lang="en-US" sz="3200" dirty="0"/>
              <a:t>A fall in the price of fish has two effects on Hurley’s optimal consumption of both goods</a:t>
            </a:r>
          </a:p>
          <a:p>
            <a:r>
              <a:rPr lang="en-US" sz="3200" dirty="0"/>
              <a:t>Income effect </a:t>
            </a:r>
          </a:p>
          <a:p>
            <a:pPr lvl="1"/>
            <a:r>
              <a:rPr lang="en-US" sz="2800" dirty="0"/>
              <a:t>A fall in P</a:t>
            </a:r>
            <a:r>
              <a:rPr lang="en-US" sz="2800" baseline="-25000" dirty="0"/>
              <a:t>F</a:t>
            </a:r>
            <a:r>
              <a:rPr lang="en-US" sz="2800" dirty="0"/>
              <a:t> boosts the purchasing power of Hurley’s income: buy more mangos and more fish</a:t>
            </a:r>
          </a:p>
          <a:p>
            <a:r>
              <a:rPr lang="en-US" sz="3200" dirty="0"/>
              <a:t>Substitution effect </a:t>
            </a:r>
          </a:p>
          <a:p>
            <a:pPr lvl="1"/>
            <a:r>
              <a:rPr lang="en-US" sz="2800" dirty="0"/>
              <a:t>A fall in P</a:t>
            </a:r>
            <a:r>
              <a:rPr lang="en-US" sz="2800" baseline="-25000" dirty="0"/>
              <a:t>F</a:t>
            </a:r>
            <a:r>
              <a:rPr lang="en-US" sz="2800" dirty="0"/>
              <a:t> makes mangos more expensive relative to fish: Hurley buys fewer mangos and more fish</a:t>
            </a:r>
          </a:p>
          <a:p>
            <a:pPr marL="0" indent="0">
              <a:buNone/>
            </a:pPr>
            <a:r>
              <a:rPr lang="en-US" dirty="0"/>
              <a:t>The net effect on mangos is ambiguous.</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85735430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Line 13"/>
          <p:cNvSpPr>
            <a:spLocks noChangeShapeType="1"/>
          </p:cNvSpPr>
          <p:nvPr/>
        </p:nvSpPr>
        <p:spPr bwMode="auto">
          <a:xfrm>
            <a:off x="4495800" y="2155825"/>
            <a:ext cx="1401762" cy="3186112"/>
          </a:xfrm>
          <a:prstGeom prst="line">
            <a:avLst/>
          </a:prstGeom>
          <a:noFill/>
          <a:ln w="19050">
            <a:solidFill>
              <a:schemeClr val="tx1"/>
            </a:solidFill>
            <a:round/>
            <a:headEnd/>
            <a:tailEnd/>
          </a:ln>
        </p:spPr>
        <p:txBody>
          <a:bodyPr/>
          <a:lstStyle/>
          <a:p>
            <a:endParaRPr lang="en-US">
              <a:latin typeface="Arial"/>
              <a:cs typeface="Arial"/>
            </a:endParaRPr>
          </a:p>
        </p:txBody>
      </p:sp>
      <p:sp>
        <p:nvSpPr>
          <p:cNvPr id="181262" name="Line 14"/>
          <p:cNvSpPr>
            <a:spLocks noChangeShapeType="1"/>
          </p:cNvSpPr>
          <p:nvPr/>
        </p:nvSpPr>
        <p:spPr bwMode="auto">
          <a:xfrm>
            <a:off x="4495800" y="2159000"/>
            <a:ext cx="2806700" cy="3179762"/>
          </a:xfrm>
          <a:prstGeom prst="line">
            <a:avLst/>
          </a:prstGeom>
          <a:noFill/>
          <a:ln w="19050">
            <a:solidFill>
              <a:srgbClr val="CC0000"/>
            </a:solidFill>
            <a:round/>
            <a:headEnd/>
            <a:tailEnd/>
          </a:ln>
        </p:spPr>
        <p:txBody>
          <a:bodyPr/>
          <a:lstStyle/>
          <a:p>
            <a:endParaRPr lang="en-US">
              <a:latin typeface="Arial"/>
              <a:cs typeface="Arial"/>
            </a:endParaRPr>
          </a:p>
        </p:txBody>
      </p:sp>
      <p:sp>
        <p:nvSpPr>
          <p:cNvPr id="181307" name="Arc 59"/>
          <p:cNvSpPr>
            <a:spLocks/>
          </p:cNvSpPr>
          <p:nvPr/>
        </p:nvSpPr>
        <p:spPr bwMode="auto">
          <a:xfrm flipH="1" flipV="1">
            <a:off x="5481637" y="1685925"/>
            <a:ext cx="3138488" cy="3008312"/>
          </a:xfrm>
          <a:custGeom>
            <a:avLst/>
            <a:gdLst>
              <a:gd name="T0" fmla="*/ 2147483647 w 20336"/>
              <a:gd name="T1" fmla="*/ 0 h 18829"/>
              <a:gd name="T2" fmla="*/ 2147483647 w 20336"/>
              <a:gd name="T3" fmla="*/ 2147483647 h 18829"/>
              <a:gd name="T4" fmla="*/ 0 w 20336"/>
              <a:gd name="T5" fmla="*/ 2147483647 h 18829"/>
              <a:gd name="T6" fmla="*/ 0 60000 65536"/>
              <a:gd name="T7" fmla="*/ 0 60000 65536"/>
              <a:gd name="T8" fmla="*/ 0 60000 65536"/>
              <a:gd name="T9" fmla="*/ 0 w 20336"/>
              <a:gd name="T10" fmla="*/ 0 h 18829"/>
              <a:gd name="T11" fmla="*/ 20336 w 20336"/>
              <a:gd name="T12" fmla="*/ 18829 h 18829"/>
            </a:gdLst>
            <a:ahLst/>
            <a:cxnLst>
              <a:cxn ang="T6">
                <a:pos x="T0" y="T1"/>
              </a:cxn>
              <a:cxn ang="T7">
                <a:pos x="T2" y="T3"/>
              </a:cxn>
              <a:cxn ang="T8">
                <a:pos x="T4" y="T5"/>
              </a:cxn>
            </a:cxnLst>
            <a:rect l="T9" t="T10" r="T11" b="T12"/>
            <a:pathLst>
              <a:path w="20336" h="18829" fill="none" extrusionOk="0">
                <a:moveTo>
                  <a:pt x="10584" y="0"/>
                </a:moveTo>
                <a:cubicBezTo>
                  <a:pt x="15119" y="2549"/>
                  <a:pt x="18582" y="6650"/>
                  <a:pt x="20335" y="11548"/>
                </a:cubicBezTo>
              </a:path>
              <a:path w="20336" h="18829" stroke="0" extrusionOk="0">
                <a:moveTo>
                  <a:pt x="10584" y="0"/>
                </a:moveTo>
                <a:cubicBezTo>
                  <a:pt x="15119" y="2549"/>
                  <a:pt x="18582" y="6650"/>
                  <a:pt x="20335" y="11548"/>
                </a:cubicBezTo>
                <a:lnTo>
                  <a:pt x="0" y="18829"/>
                </a:lnTo>
                <a:close/>
              </a:path>
            </a:pathLst>
          </a:custGeom>
          <a:noFill/>
          <a:ln w="28575">
            <a:solidFill>
              <a:srgbClr val="003399"/>
            </a:solidFill>
            <a:round/>
            <a:headEnd/>
            <a:tailEnd/>
          </a:ln>
        </p:spPr>
        <p:txBody>
          <a:bodyPr rot="10800000" wrap="none" anchor="ctr"/>
          <a:lstStyle/>
          <a:p>
            <a:pPr algn="ctr"/>
            <a:endParaRPr lang="en-US">
              <a:latin typeface="Arial"/>
              <a:cs typeface="Arial"/>
            </a:endParaRPr>
          </a:p>
          <a:p>
            <a:pPr algn="ctr"/>
            <a:endParaRPr lang="en-US">
              <a:latin typeface="Arial"/>
              <a:cs typeface="Arial"/>
            </a:endParaRPr>
          </a:p>
        </p:txBody>
      </p:sp>
      <p:grpSp>
        <p:nvGrpSpPr>
          <p:cNvPr id="2" name="Group 51"/>
          <p:cNvGrpSpPr>
            <a:grpSpLocks/>
          </p:cNvGrpSpPr>
          <p:nvPr/>
        </p:nvGrpSpPr>
        <p:grpSpPr bwMode="auto">
          <a:xfrm>
            <a:off x="4489450" y="3743325"/>
            <a:ext cx="709612" cy="1597025"/>
            <a:chOff x="993" y="2249"/>
            <a:chExt cx="503" cy="376"/>
          </a:xfrm>
        </p:grpSpPr>
        <p:sp>
          <p:nvSpPr>
            <p:cNvPr id="31780" name="Line 49"/>
            <p:cNvSpPr>
              <a:spLocks noChangeShapeType="1"/>
            </p:cNvSpPr>
            <p:nvPr/>
          </p:nvSpPr>
          <p:spPr bwMode="auto">
            <a:xfrm>
              <a:off x="993" y="2249"/>
              <a:ext cx="503" cy="0"/>
            </a:xfrm>
            <a:prstGeom prst="line">
              <a:avLst/>
            </a:prstGeom>
            <a:noFill/>
            <a:ln w="9525">
              <a:solidFill>
                <a:srgbClr val="808080"/>
              </a:solidFill>
              <a:prstDash val="lgDash"/>
              <a:round/>
              <a:headEnd/>
              <a:tailEnd/>
            </a:ln>
          </p:spPr>
          <p:txBody>
            <a:bodyPr/>
            <a:lstStyle/>
            <a:p>
              <a:endParaRPr lang="en-US">
                <a:latin typeface="Arial"/>
                <a:cs typeface="Arial"/>
              </a:endParaRPr>
            </a:p>
          </p:txBody>
        </p:sp>
        <p:sp>
          <p:nvSpPr>
            <p:cNvPr id="31781" name="Line 50"/>
            <p:cNvSpPr>
              <a:spLocks noChangeShapeType="1"/>
            </p:cNvSpPr>
            <p:nvPr/>
          </p:nvSpPr>
          <p:spPr bwMode="auto">
            <a:xfrm>
              <a:off x="1495" y="2249"/>
              <a:ext cx="0" cy="376"/>
            </a:xfrm>
            <a:prstGeom prst="line">
              <a:avLst/>
            </a:prstGeom>
            <a:noFill/>
            <a:ln w="9525">
              <a:solidFill>
                <a:srgbClr val="808080"/>
              </a:solidFill>
              <a:prstDash val="lgDash"/>
              <a:round/>
              <a:headEnd/>
              <a:tailEnd/>
            </a:ln>
          </p:spPr>
          <p:txBody>
            <a:bodyPr/>
            <a:lstStyle/>
            <a:p>
              <a:endParaRPr lang="en-US">
                <a:latin typeface="Arial"/>
                <a:cs typeface="Arial"/>
              </a:endParaRPr>
            </a:p>
          </p:txBody>
        </p:sp>
      </p:grpSp>
      <p:grpSp>
        <p:nvGrpSpPr>
          <p:cNvPr id="3" name="Group 52"/>
          <p:cNvGrpSpPr>
            <a:grpSpLocks/>
          </p:cNvGrpSpPr>
          <p:nvPr/>
        </p:nvGrpSpPr>
        <p:grpSpPr bwMode="auto">
          <a:xfrm>
            <a:off x="4492625" y="4002087"/>
            <a:ext cx="1624012" cy="1343025"/>
            <a:chOff x="993" y="2249"/>
            <a:chExt cx="503" cy="376"/>
          </a:xfrm>
        </p:grpSpPr>
        <p:sp>
          <p:nvSpPr>
            <p:cNvPr id="31778" name="Line 53"/>
            <p:cNvSpPr>
              <a:spLocks noChangeShapeType="1"/>
            </p:cNvSpPr>
            <p:nvPr/>
          </p:nvSpPr>
          <p:spPr bwMode="auto">
            <a:xfrm>
              <a:off x="993" y="2249"/>
              <a:ext cx="503" cy="0"/>
            </a:xfrm>
            <a:prstGeom prst="line">
              <a:avLst/>
            </a:prstGeom>
            <a:noFill/>
            <a:ln w="9525">
              <a:solidFill>
                <a:srgbClr val="808080"/>
              </a:solidFill>
              <a:prstDash val="lgDash"/>
              <a:round/>
              <a:headEnd/>
              <a:tailEnd/>
            </a:ln>
          </p:spPr>
          <p:txBody>
            <a:bodyPr/>
            <a:lstStyle/>
            <a:p>
              <a:endParaRPr lang="en-US">
                <a:latin typeface="Arial"/>
                <a:cs typeface="Arial"/>
              </a:endParaRPr>
            </a:p>
          </p:txBody>
        </p:sp>
        <p:sp>
          <p:nvSpPr>
            <p:cNvPr id="31779" name="Line 54"/>
            <p:cNvSpPr>
              <a:spLocks noChangeShapeType="1"/>
            </p:cNvSpPr>
            <p:nvPr/>
          </p:nvSpPr>
          <p:spPr bwMode="auto">
            <a:xfrm>
              <a:off x="1495" y="2249"/>
              <a:ext cx="0" cy="376"/>
            </a:xfrm>
            <a:prstGeom prst="line">
              <a:avLst/>
            </a:prstGeom>
            <a:noFill/>
            <a:ln w="9525">
              <a:solidFill>
                <a:srgbClr val="808080"/>
              </a:solidFill>
              <a:prstDash val="lgDash"/>
              <a:round/>
              <a:headEnd/>
              <a:tailEnd/>
            </a:ln>
          </p:spPr>
          <p:txBody>
            <a:bodyPr/>
            <a:lstStyle/>
            <a:p>
              <a:endParaRPr lang="en-US">
                <a:latin typeface="Arial"/>
                <a:cs typeface="Arial"/>
              </a:endParaRPr>
            </a:p>
          </p:txBody>
        </p:sp>
      </p:grpSp>
      <p:grpSp>
        <p:nvGrpSpPr>
          <p:cNvPr id="4" name="Group 60"/>
          <p:cNvGrpSpPr>
            <a:grpSpLocks/>
          </p:cNvGrpSpPr>
          <p:nvPr/>
        </p:nvGrpSpPr>
        <p:grpSpPr bwMode="auto">
          <a:xfrm>
            <a:off x="4502150" y="4645025"/>
            <a:ext cx="1276350" cy="700087"/>
            <a:chOff x="993" y="2249"/>
            <a:chExt cx="503" cy="376"/>
          </a:xfrm>
        </p:grpSpPr>
        <p:sp>
          <p:nvSpPr>
            <p:cNvPr id="31776" name="Line 61"/>
            <p:cNvSpPr>
              <a:spLocks noChangeShapeType="1"/>
            </p:cNvSpPr>
            <p:nvPr/>
          </p:nvSpPr>
          <p:spPr bwMode="auto">
            <a:xfrm>
              <a:off x="993" y="2249"/>
              <a:ext cx="503" cy="0"/>
            </a:xfrm>
            <a:prstGeom prst="line">
              <a:avLst/>
            </a:prstGeom>
            <a:noFill/>
            <a:ln w="9525">
              <a:solidFill>
                <a:srgbClr val="808080"/>
              </a:solidFill>
              <a:prstDash val="lgDash"/>
              <a:round/>
              <a:headEnd/>
              <a:tailEnd/>
            </a:ln>
          </p:spPr>
          <p:txBody>
            <a:bodyPr/>
            <a:lstStyle/>
            <a:p>
              <a:endParaRPr lang="en-US">
                <a:latin typeface="Arial"/>
                <a:cs typeface="Arial"/>
              </a:endParaRPr>
            </a:p>
          </p:txBody>
        </p:sp>
        <p:sp>
          <p:nvSpPr>
            <p:cNvPr id="31777" name="Line 62"/>
            <p:cNvSpPr>
              <a:spLocks noChangeShapeType="1"/>
            </p:cNvSpPr>
            <p:nvPr/>
          </p:nvSpPr>
          <p:spPr bwMode="auto">
            <a:xfrm>
              <a:off x="1495" y="2249"/>
              <a:ext cx="0" cy="376"/>
            </a:xfrm>
            <a:prstGeom prst="line">
              <a:avLst/>
            </a:prstGeom>
            <a:noFill/>
            <a:ln w="9525">
              <a:solidFill>
                <a:srgbClr val="808080"/>
              </a:solidFill>
              <a:prstDash val="lgDash"/>
              <a:round/>
              <a:headEnd/>
              <a:tailEnd/>
            </a:ln>
          </p:spPr>
          <p:txBody>
            <a:bodyPr/>
            <a:lstStyle/>
            <a:p>
              <a:endParaRPr lang="en-US">
                <a:latin typeface="Arial"/>
                <a:cs typeface="Arial"/>
              </a:endParaRPr>
            </a:p>
          </p:txBody>
        </p:sp>
      </p:grpSp>
      <p:sp>
        <p:nvSpPr>
          <p:cNvPr id="31754" name="Rectangle 4"/>
          <p:cNvSpPr>
            <a:spLocks noGrp="1" noChangeArrowheads="1"/>
          </p:cNvSpPr>
          <p:nvPr>
            <p:ph type="title"/>
          </p:nvPr>
        </p:nvSpPr>
        <p:spPr/>
        <p:txBody>
          <a:bodyPr/>
          <a:lstStyle/>
          <a:p>
            <a:pPr eaLnBrk="1" hangingPunct="1"/>
            <a:r>
              <a:rPr lang="en-US" sz="3200"/>
              <a:t>The Income and Substitution Effects</a:t>
            </a:r>
          </a:p>
        </p:txBody>
      </p:sp>
      <p:sp>
        <p:nvSpPr>
          <p:cNvPr id="181317" name="Rectangle 69"/>
          <p:cNvSpPr>
            <a:spLocks noGrp="1" noChangeArrowheads="1"/>
          </p:cNvSpPr>
          <p:nvPr>
            <p:ph type="body" sz="quarter" idx="12"/>
          </p:nvPr>
        </p:nvSpPr>
        <p:spPr>
          <a:xfrm>
            <a:off x="152400" y="901700"/>
            <a:ext cx="3733800" cy="5095478"/>
          </a:xfrm>
        </p:spPr>
        <p:txBody>
          <a:bodyPr/>
          <a:lstStyle/>
          <a:p>
            <a:pPr marL="0" indent="0" eaLnBrk="1" hangingPunct="1">
              <a:spcBef>
                <a:spcPct val="60000"/>
              </a:spcBef>
              <a:buFont typeface="Wingdings" pitchFamily="2" charset="2"/>
              <a:buNone/>
            </a:pPr>
            <a:r>
              <a:rPr lang="en-US" sz="2800" dirty="0"/>
              <a:t>Initial optimum at </a:t>
            </a:r>
            <a:r>
              <a:rPr lang="en-US" sz="2800" b="1" dirty="0"/>
              <a:t>A</a:t>
            </a:r>
            <a:r>
              <a:rPr lang="en-US" sz="2800" dirty="0"/>
              <a:t>.</a:t>
            </a:r>
          </a:p>
          <a:p>
            <a:pPr marL="0" indent="0" eaLnBrk="1" hangingPunct="1">
              <a:spcBef>
                <a:spcPct val="60000"/>
              </a:spcBef>
              <a:buFont typeface="Wingdings" pitchFamily="2" charset="2"/>
              <a:buNone/>
            </a:pPr>
            <a:r>
              <a:rPr lang="en-US" sz="2800" b="1" i="1" dirty="0"/>
              <a:t>P</a:t>
            </a:r>
            <a:r>
              <a:rPr lang="en-US" sz="2800" b="1" baseline="-25000" dirty="0"/>
              <a:t>F</a:t>
            </a:r>
            <a:r>
              <a:rPr lang="en-US" sz="2800" dirty="0"/>
              <a:t> falls.</a:t>
            </a:r>
          </a:p>
          <a:p>
            <a:pPr marL="0" indent="0" eaLnBrk="1" hangingPunct="1">
              <a:spcBef>
                <a:spcPct val="60000"/>
              </a:spcBef>
              <a:buFont typeface="Wingdings" pitchFamily="2" charset="2"/>
              <a:buNone/>
            </a:pPr>
            <a:r>
              <a:rPr lang="en-US" sz="2800" b="1" i="1" dirty="0">
                <a:solidFill>
                  <a:srgbClr val="339966"/>
                </a:solidFill>
              </a:rPr>
              <a:t>Substitution effect:</a:t>
            </a:r>
            <a:br>
              <a:rPr lang="en-US" sz="2800" b="1" i="1" dirty="0"/>
            </a:br>
            <a:r>
              <a:rPr lang="en-US" sz="2800" dirty="0"/>
              <a:t>from </a:t>
            </a:r>
            <a:r>
              <a:rPr lang="en-US" sz="2800" b="1" dirty="0"/>
              <a:t>A</a:t>
            </a:r>
            <a:r>
              <a:rPr lang="en-US" sz="2800" dirty="0"/>
              <a:t> to </a:t>
            </a:r>
            <a:r>
              <a:rPr lang="en-US" sz="2800" b="1" dirty="0"/>
              <a:t>B</a:t>
            </a:r>
            <a:r>
              <a:rPr lang="en-US" sz="2800" dirty="0"/>
              <a:t>, </a:t>
            </a:r>
            <a:br>
              <a:rPr lang="en-US" sz="2800" dirty="0"/>
            </a:br>
            <a:r>
              <a:rPr lang="en-US" sz="2800" dirty="0"/>
              <a:t>buy more fish and fewer mangos.</a:t>
            </a:r>
          </a:p>
          <a:p>
            <a:pPr marL="0" indent="0" eaLnBrk="1" hangingPunct="1">
              <a:spcBef>
                <a:spcPct val="60000"/>
              </a:spcBef>
              <a:buFont typeface="Wingdings" pitchFamily="2" charset="2"/>
              <a:buNone/>
            </a:pPr>
            <a:r>
              <a:rPr lang="en-US" sz="2800" b="1" i="1" dirty="0">
                <a:solidFill>
                  <a:srgbClr val="996633"/>
                </a:solidFill>
              </a:rPr>
              <a:t>Income effect:</a:t>
            </a:r>
            <a:br>
              <a:rPr lang="en-US" sz="2800" b="1" i="1" dirty="0">
                <a:solidFill>
                  <a:srgbClr val="996633"/>
                </a:solidFill>
              </a:rPr>
            </a:br>
            <a:r>
              <a:rPr lang="en-US" sz="2800" dirty="0"/>
              <a:t>from </a:t>
            </a:r>
            <a:r>
              <a:rPr lang="en-US" sz="2800" b="1" dirty="0"/>
              <a:t>B</a:t>
            </a:r>
            <a:r>
              <a:rPr lang="en-US" sz="2800" dirty="0"/>
              <a:t> to </a:t>
            </a:r>
            <a:r>
              <a:rPr lang="en-US" sz="2800" b="1" dirty="0"/>
              <a:t>C</a:t>
            </a:r>
            <a:r>
              <a:rPr lang="en-US" sz="2800" dirty="0"/>
              <a:t>, </a:t>
            </a:r>
            <a:br>
              <a:rPr lang="en-US" sz="2800" dirty="0"/>
            </a:br>
            <a:r>
              <a:rPr lang="en-US" sz="2800" dirty="0"/>
              <a:t>buy more of both goods.</a:t>
            </a:r>
          </a:p>
        </p:txBody>
      </p:sp>
      <p:sp>
        <p:nvSpPr>
          <p:cNvPr id="9" name="Slide Number Placeholder 8"/>
          <p:cNvSpPr>
            <a:spLocks noGrp="1"/>
          </p:cNvSpPr>
          <p:nvPr>
            <p:ph type="sldNum" sz="quarter" idx="13"/>
          </p:nvPr>
        </p:nvSpPr>
        <p:spPr/>
        <p:txBody>
          <a:bodyPr/>
          <a:lstStyle/>
          <a:p>
            <a:pPr>
              <a:defRPr/>
            </a:pPr>
            <a:fld id="{073C29DC-2178-4274-9150-45F8EBD31C2D}" type="slidenum">
              <a:rPr lang="en-US" smtClean="0"/>
              <a:pPr>
                <a:defRPr/>
              </a:pPr>
              <a:t>27</a:t>
            </a:fld>
            <a:endParaRPr lang="en-US"/>
          </a:p>
        </p:txBody>
      </p:sp>
      <p:sp>
        <p:nvSpPr>
          <p:cNvPr id="8" name="Footer Placeholder 7"/>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10" name="Group 9"/>
          <p:cNvGrpSpPr/>
          <p:nvPr/>
        </p:nvGrpSpPr>
        <p:grpSpPr>
          <a:xfrm>
            <a:off x="3453606" y="685800"/>
            <a:ext cx="5461794" cy="5311378"/>
            <a:chOff x="3213894" y="703263"/>
            <a:chExt cx="5461794" cy="5311378"/>
          </a:xfrm>
        </p:grpSpPr>
        <p:grpSp>
          <p:nvGrpSpPr>
            <p:cNvPr id="5" name="Group 17"/>
            <p:cNvGrpSpPr>
              <a:grpSpLocks/>
            </p:cNvGrpSpPr>
            <p:nvPr/>
          </p:nvGrpSpPr>
          <p:grpSpPr bwMode="auto">
            <a:xfrm>
              <a:off x="4249738" y="1419225"/>
              <a:ext cx="4310062" cy="3944938"/>
              <a:chOff x="2677" y="894"/>
              <a:chExt cx="2715" cy="2485"/>
            </a:xfrm>
          </p:grpSpPr>
          <p:sp>
            <p:nvSpPr>
              <p:cNvPr id="31774" name="Line 33"/>
              <p:cNvSpPr>
                <a:spLocks noChangeShapeType="1"/>
              </p:cNvSpPr>
              <p:nvPr/>
            </p:nvSpPr>
            <p:spPr bwMode="auto">
              <a:xfrm>
                <a:off x="2680" y="894"/>
                <a:ext cx="0" cy="2485"/>
              </a:xfrm>
              <a:prstGeom prst="line">
                <a:avLst/>
              </a:prstGeom>
              <a:noFill/>
              <a:ln w="12700">
                <a:solidFill>
                  <a:schemeClr val="tx1"/>
                </a:solidFill>
                <a:round/>
                <a:headEnd/>
                <a:tailEnd/>
              </a:ln>
            </p:spPr>
            <p:txBody>
              <a:bodyPr/>
              <a:lstStyle/>
              <a:p>
                <a:endParaRPr lang="en-US">
                  <a:latin typeface="Arial"/>
                  <a:cs typeface="Arial"/>
                </a:endParaRPr>
              </a:p>
            </p:txBody>
          </p:sp>
          <p:sp>
            <p:nvSpPr>
              <p:cNvPr id="31775" name="Line 34"/>
              <p:cNvSpPr>
                <a:spLocks noChangeShapeType="1"/>
              </p:cNvSpPr>
              <p:nvPr/>
            </p:nvSpPr>
            <p:spPr bwMode="auto">
              <a:xfrm>
                <a:off x="2677" y="3377"/>
                <a:ext cx="2715"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31757" name="Text Box 36"/>
            <p:cNvSpPr txBox="1">
              <a:spLocks noChangeArrowheads="1"/>
            </p:cNvSpPr>
            <p:nvPr/>
          </p:nvSpPr>
          <p:spPr bwMode="auto">
            <a:xfrm>
              <a:off x="7559675" y="5399088"/>
              <a:ext cx="1116013" cy="615553"/>
            </a:xfrm>
            <a:prstGeom prst="rect">
              <a:avLst/>
            </a:prstGeom>
            <a:noFill/>
            <a:ln w="9525">
              <a:noFill/>
              <a:miter lim="800000"/>
              <a:headEnd/>
              <a:tailEnd/>
            </a:ln>
          </p:spPr>
          <p:txBody>
            <a:bodyPr lIns="0" tIns="0" rIns="0" bIns="0">
              <a:spAutoFit/>
            </a:bodyPr>
            <a:lstStyle/>
            <a:p>
              <a:pPr algn="r">
                <a:spcBef>
                  <a:spcPct val="50000"/>
                </a:spcBef>
              </a:pPr>
              <a:r>
                <a:rPr lang="en-US" sz="2000" dirty="0">
                  <a:latin typeface="Arial"/>
                  <a:cs typeface="Arial"/>
                </a:rPr>
                <a:t>Quantity </a:t>
              </a:r>
              <a:br>
                <a:rPr lang="en-US" sz="2000" dirty="0">
                  <a:latin typeface="Arial"/>
                  <a:cs typeface="Arial"/>
                </a:rPr>
              </a:br>
              <a:r>
                <a:rPr lang="en-US" sz="2000" dirty="0">
                  <a:latin typeface="Arial"/>
                  <a:cs typeface="Arial"/>
                </a:rPr>
                <a:t>of Fish</a:t>
              </a:r>
              <a:endParaRPr lang="en-US" sz="2000" baseline="-25000" dirty="0">
                <a:latin typeface="Arial"/>
                <a:cs typeface="Arial"/>
              </a:endParaRPr>
            </a:p>
          </p:txBody>
        </p:sp>
        <p:sp>
          <p:nvSpPr>
            <p:cNvPr id="31758" name="Text Box 36"/>
            <p:cNvSpPr txBox="1">
              <a:spLocks noChangeArrowheads="1"/>
            </p:cNvSpPr>
            <p:nvPr/>
          </p:nvSpPr>
          <p:spPr bwMode="auto">
            <a:xfrm>
              <a:off x="3213894" y="703263"/>
              <a:ext cx="1390650" cy="615553"/>
            </a:xfrm>
            <a:prstGeom prst="rect">
              <a:avLst/>
            </a:prstGeom>
            <a:noFill/>
            <a:ln w="9525">
              <a:noFill/>
              <a:miter lim="800000"/>
              <a:headEnd/>
              <a:tailEnd/>
            </a:ln>
          </p:spPr>
          <p:txBody>
            <a:bodyPr lIns="0" tIns="0" rIns="0" bIns="0">
              <a:spAutoFit/>
            </a:bodyPr>
            <a:lstStyle/>
            <a:p>
              <a:pPr algn="r">
                <a:spcBef>
                  <a:spcPct val="50000"/>
                </a:spcBef>
              </a:pPr>
              <a:r>
                <a:rPr lang="en-US" sz="2000" dirty="0">
                  <a:latin typeface="Arial"/>
                  <a:cs typeface="Arial"/>
                </a:rPr>
                <a:t>Quantity </a:t>
              </a:r>
              <a:br>
                <a:rPr lang="en-US" sz="2000" dirty="0">
                  <a:latin typeface="Arial"/>
                  <a:cs typeface="Arial"/>
                </a:rPr>
              </a:br>
              <a:r>
                <a:rPr lang="en-US" sz="2000" dirty="0">
                  <a:latin typeface="Arial"/>
                  <a:cs typeface="Arial"/>
                </a:rPr>
                <a:t>of Mangos</a:t>
              </a:r>
              <a:endParaRPr lang="en-US" sz="2000" baseline="-25000" dirty="0">
                <a:latin typeface="Arial"/>
                <a:cs typeface="Arial"/>
              </a:endParaRPr>
            </a:p>
          </p:txBody>
        </p:sp>
      </p:grpSp>
      <p:sp>
        <p:nvSpPr>
          <p:cNvPr id="31759" name="Arc 21"/>
          <p:cNvSpPr>
            <a:spLocks/>
          </p:cNvSpPr>
          <p:nvPr/>
        </p:nvSpPr>
        <p:spPr bwMode="auto">
          <a:xfrm flipH="1" flipV="1">
            <a:off x="4954587" y="2297112"/>
            <a:ext cx="3290888" cy="2757488"/>
          </a:xfrm>
          <a:custGeom>
            <a:avLst/>
            <a:gdLst>
              <a:gd name="T0" fmla="*/ 2147483647 w 21314"/>
              <a:gd name="T1" fmla="*/ 0 h 17253"/>
              <a:gd name="T2" fmla="*/ 2147483647 w 21314"/>
              <a:gd name="T3" fmla="*/ 2147483647 h 17253"/>
              <a:gd name="T4" fmla="*/ 0 w 21314"/>
              <a:gd name="T5" fmla="*/ 2147483647 h 17253"/>
              <a:gd name="T6" fmla="*/ 0 60000 65536"/>
              <a:gd name="T7" fmla="*/ 0 60000 65536"/>
              <a:gd name="T8" fmla="*/ 0 60000 65536"/>
              <a:gd name="T9" fmla="*/ 0 w 21314"/>
              <a:gd name="T10" fmla="*/ 0 h 17253"/>
              <a:gd name="T11" fmla="*/ 21314 w 21314"/>
              <a:gd name="T12" fmla="*/ 17253 h 17253"/>
            </a:gdLst>
            <a:ahLst/>
            <a:cxnLst>
              <a:cxn ang="T6">
                <a:pos x="T0" y="T1"/>
              </a:cxn>
              <a:cxn ang="T7">
                <a:pos x="T2" y="T3"/>
              </a:cxn>
              <a:cxn ang="T8">
                <a:pos x="T4" y="T5"/>
              </a:cxn>
            </a:cxnLst>
            <a:rect l="T9" t="T10" r="T11" b="T12"/>
            <a:pathLst>
              <a:path w="21314" h="17253" fill="none" extrusionOk="0">
                <a:moveTo>
                  <a:pt x="12995" y="0"/>
                </a:moveTo>
                <a:cubicBezTo>
                  <a:pt x="17433" y="3342"/>
                  <a:pt x="20411" y="8265"/>
                  <a:pt x="21313" y="13747"/>
                </a:cubicBezTo>
              </a:path>
              <a:path w="21314" h="17253" stroke="0" extrusionOk="0">
                <a:moveTo>
                  <a:pt x="12995" y="0"/>
                </a:moveTo>
                <a:cubicBezTo>
                  <a:pt x="17433" y="3342"/>
                  <a:pt x="20411" y="8265"/>
                  <a:pt x="21313" y="13747"/>
                </a:cubicBezTo>
                <a:lnTo>
                  <a:pt x="0" y="17253"/>
                </a:lnTo>
                <a:close/>
              </a:path>
            </a:pathLst>
          </a:custGeom>
          <a:noFill/>
          <a:ln w="28575">
            <a:solidFill>
              <a:srgbClr val="003399"/>
            </a:solidFill>
            <a:round/>
            <a:headEnd/>
            <a:tailEnd/>
          </a:ln>
        </p:spPr>
        <p:txBody>
          <a:bodyPr rot="10800000" wrap="none" anchor="ctr"/>
          <a:lstStyle/>
          <a:p>
            <a:pPr algn="ctr"/>
            <a:endParaRPr lang="en-US">
              <a:latin typeface="Arial"/>
              <a:cs typeface="Arial"/>
            </a:endParaRPr>
          </a:p>
          <a:p>
            <a:pPr algn="ctr"/>
            <a:endParaRPr lang="en-US">
              <a:latin typeface="Arial"/>
              <a:cs typeface="Arial"/>
            </a:endParaRPr>
          </a:p>
        </p:txBody>
      </p:sp>
      <p:sp>
        <p:nvSpPr>
          <p:cNvPr id="31760" name="Oval 27"/>
          <p:cNvSpPr>
            <a:spLocks noChangeArrowheads="1"/>
          </p:cNvSpPr>
          <p:nvPr/>
        </p:nvSpPr>
        <p:spPr bwMode="auto">
          <a:xfrm>
            <a:off x="5151437" y="3702050"/>
            <a:ext cx="88900" cy="88900"/>
          </a:xfrm>
          <a:prstGeom prst="ellipse">
            <a:avLst/>
          </a:prstGeom>
          <a:solidFill>
            <a:srgbClr val="000000"/>
          </a:solidFill>
          <a:ln w="9525">
            <a:noFill/>
            <a:round/>
            <a:headEnd/>
            <a:tailEnd/>
          </a:ln>
        </p:spPr>
        <p:txBody>
          <a:bodyPr wrap="none" anchor="ctr"/>
          <a:lstStyle/>
          <a:p>
            <a:endParaRPr lang="en-US">
              <a:latin typeface="Arial"/>
              <a:cs typeface="Arial"/>
            </a:endParaRPr>
          </a:p>
        </p:txBody>
      </p:sp>
      <p:sp>
        <p:nvSpPr>
          <p:cNvPr id="181278" name="Line 30"/>
          <p:cNvSpPr>
            <a:spLocks noChangeShapeType="1"/>
          </p:cNvSpPr>
          <p:nvPr/>
        </p:nvSpPr>
        <p:spPr bwMode="auto">
          <a:xfrm>
            <a:off x="5156200" y="3949700"/>
            <a:ext cx="1308100" cy="1482725"/>
          </a:xfrm>
          <a:prstGeom prst="line">
            <a:avLst/>
          </a:prstGeom>
          <a:noFill/>
          <a:ln w="19050">
            <a:solidFill>
              <a:srgbClr val="CC0000"/>
            </a:solidFill>
            <a:prstDash val="dash"/>
            <a:round/>
            <a:headEnd/>
            <a:tailEnd/>
          </a:ln>
        </p:spPr>
        <p:txBody>
          <a:bodyPr/>
          <a:lstStyle/>
          <a:p>
            <a:endParaRPr lang="en-US">
              <a:latin typeface="Arial"/>
              <a:cs typeface="Arial"/>
            </a:endParaRPr>
          </a:p>
        </p:txBody>
      </p:sp>
      <p:sp>
        <p:nvSpPr>
          <p:cNvPr id="31762" name="Text Box 36"/>
          <p:cNvSpPr txBox="1">
            <a:spLocks noChangeArrowheads="1"/>
          </p:cNvSpPr>
          <p:nvPr/>
        </p:nvSpPr>
        <p:spPr bwMode="auto">
          <a:xfrm>
            <a:off x="5264150" y="3430587"/>
            <a:ext cx="292100" cy="338554"/>
          </a:xfrm>
          <a:prstGeom prst="rect">
            <a:avLst/>
          </a:prstGeom>
          <a:noFill/>
          <a:ln w="9525">
            <a:noFill/>
            <a:miter lim="800000"/>
            <a:headEnd/>
            <a:tailEnd/>
          </a:ln>
        </p:spPr>
        <p:txBody>
          <a:bodyPr lIns="0" tIns="0" rIns="0" bIns="0">
            <a:spAutoFit/>
          </a:bodyPr>
          <a:lstStyle/>
          <a:p>
            <a:pPr>
              <a:spcBef>
                <a:spcPct val="50000"/>
              </a:spcBef>
            </a:pPr>
            <a:r>
              <a:rPr lang="en-US" sz="2200" b="1">
                <a:latin typeface="Arial"/>
                <a:cs typeface="Arial"/>
              </a:rPr>
              <a:t>A</a:t>
            </a:r>
            <a:endParaRPr lang="en-US" sz="2200" b="1" baseline="-25000">
              <a:latin typeface="Arial"/>
              <a:cs typeface="Arial"/>
            </a:endParaRPr>
          </a:p>
        </p:txBody>
      </p:sp>
      <p:grpSp>
        <p:nvGrpSpPr>
          <p:cNvPr id="6" name="Group 75"/>
          <p:cNvGrpSpPr>
            <a:grpSpLocks/>
          </p:cNvGrpSpPr>
          <p:nvPr/>
        </p:nvGrpSpPr>
        <p:grpSpPr bwMode="auto">
          <a:xfrm>
            <a:off x="5738812" y="4302125"/>
            <a:ext cx="374650" cy="382587"/>
            <a:chOff x="3464" y="2721"/>
            <a:chExt cx="236" cy="241"/>
          </a:xfrm>
        </p:grpSpPr>
        <p:sp>
          <p:nvSpPr>
            <p:cNvPr id="31772" name="Oval 38"/>
            <p:cNvSpPr>
              <a:spLocks noChangeArrowheads="1"/>
            </p:cNvSpPr>
            <p:nvPr/>
          </p:nvSpPr>
          <p:spPr bwMode="auto">
            <a:xfrm>
              <a:off x="3464" y="2906"/>
              <a:ext cx="56" cy="56"/>
            </a:xfrm>
            <a:prstGeom prst="ellipse">
              <a:avLst/>
            </a:prstGeom>
            <a:solidFill>
              <a:srgbClr val="000000"/>
            </a:solidFill>
            <a:ln w="9525">
              <a:solidFill>
                <a:schemeClr val="tx1"/>
              </a:solidFill>
              <a:prstDash val="dash"/>
              <a:round/>
              <a:headEnd/>
              <a:tailEnd/>
            </a:ln>
          </p:spPr>
          <p:txBody>
            <a:bodyPr wrap="none" anchor="ctr"/>
            <a:lstStyle/>
            <a:p>
              <a:endParaRPr lang="en-US">
                <a:latin typeface="Arial"/>
                <a:cs typeface="Arial"/>
              </a:endParaRPr>
            </a:p>
          </p:txBody>
        </p:sp>
        <p:sp>
          <p:nvSpPr>
            <p:cNvPr id="31773" name="Text Box 36"/>
            <p:cNvSpPr txBox="1">
              <a:spLocks noChangeArrowheads="1"/>
            </p:cNvSpPr>
            <p:nvPr/>
          </p:nvSpPr>
          <p:spPr bwMode="auto">
            <a:xfrm>
              <a:off x="3516" y="2721"/>
              <a:ext cx="184" cy="213"/>
            </a:xfrm>
            <a:prstGeom prst="rect">
              <a:avLst/>
            </a:prstGeom>
            <a:noFill/>
            <a:ln w="9525">
              <a:noFill/>
              <a:miter lim="800000"/>
              <a:headEnd/>
              <a:tailEnd/>
            </a:ln>
          </p:spPr>
          <p:txBody>
            <a:bodyPr lIns="0" tIns="0" rIns="0" bIns="0">
              <a:spAutoFit/>
            </a:bodyPr>
            <a:lstStyle/>
            <a:p>
              <a:pPr>
                <a:spcBef>
                  <a:spcPct val="50000"/>
                </a:spcBef>
              </a:pPr>
              <a:r>
                <a:rPr lang="en-US" sz="2200" b="1">
                  <a:latin typeface="Arial"/>
                  <a:cs typeface="Arial"/>
                </a:rPr>
                <a:t>B</a:t>
              </a:r>
              <a:endParaRPr lang="en-US" sz="2200" b="1" baseline="-25000">
                <a:latin typeface="Arial"/>
                <a:cs typeface="Arial"/>
              </a:endParaRPr>
            </a:p>
          </p:txBody>
        </p:sp>
      </p:grpSp>
      <p:grpSp>
        <p:nvGrpSpPr>
          <p:cNvPr id="7" name="Group 74"/>
          <p:cNvGrpSpPr>
            <a:grpSpLocks/>
          </p:cNvGrpSpPr>
          <p:nvPr/>
        </p:nvGrpSpPr>
        <p:grpSpPr bwMode="auto">
          <a:xfrm>
            <a:off x="6078537" y="3706812"/>
            <a:ext cx="392113" cy="338138"/>
            <a:chOff x="3678" y="2346"/>
            <a:chExt cx="247" cy="213"/>
          </a:xfrm>
        </p:grpSpPr>
        <p:sp>
          <p:nvSpPr>
            <p:cNvPr id="31770" name="Oval 43"/>
            <p:cNvSpPr>
              <a:spLocks noChangeArrowheads="1"/>
            </p:cNvSpPr>
            <p:nvPr/>
          </p:nvSpPr>
          <p:spPr bwMode="auto">
            <a:xfrm>
              <a:off x="3678" y="2500"/>
              <a:ext cx="56" cy="56"/>
            </a:xfrm>
            <a:prstGeom prst="ellipse">
              <a:avLst/>
            </a:prstGeom>
            <a:solidFill>
              <a:srgbClr val="000000"/>
            </a:solidFill>
            <a:ln w="9525">
              <a:noFill/>
              <a:round/>
              <a:headEnd/>
              <a:tailEnd/>
            </a:ln>
          </p:spPr>
          <p:txBody>
            <a:bodyPr wrap="none" anchor="ctr"/>
            <a:lstStyle/>
            <a:p>
              <a:endParaRPr lang="en-US">
                <a:latin typeface="Arial"/>
                <a:cs typeface="Arial"/>
              </a:endParaRPr>
            </a:p>
          </p:txBody>
        </p:sp>
        <p:sp>
          <p:nvSpPr>
            <p:cNvPr id="31771" name="Text Box 36"/>
            <p:cNvSpPr txBox="1">
              <a:spLocks noChangeArrowheads="1"/>
            </p:cNvSpPr>
            <p:nvPr/>
          </p:nvSpPr>
          <p:spPr bwMode="auto">
            <a:xfrm>
              <a:off x="3741" y="2346"/>
              <a:ext cx="184" cy="213"/>
            </a:xfrm>
            <a:prstGeom prst="rect">
              <a:avLst/>
            </a:prstGeom>
            <a:noFill/>
            <a:ln w="9525">
              <a:noFill/>
              <a:miter lim="800000"/>
              <a:headEnd/>
              <a:tailEnd/>
            </a:ln>
          </p:spPr>
          <p:txBody>
            <a:bodyPr lIns="0" tIns="0" rIns="0" bIns="0">
              <a:spAutoFit/>
            </a:bodyPr>
            <a:lstStyle/>
            <a:p>
              <a:pPr>
                <a:spcBef>
                  <a:spcPct val="50000"/>
                </a:spcBef>
              </a:pPr>
              <a:r>
                <a:rPr lang="en-US" sz="2200" b="1">
                  <a:latin typeface="Arial"/>
                  <a:cs typeface="Arial"/>
                </a:rPr>
                <a:t>C</a:t>
              </a:r>
              <a:endParaRPr lang="en-US" sz="2200" b="1" baseline="-25000">
                <a:latin typeface="Arial"/>
                <a:cs typeface="Arial"/>
              </a:endParaRPr>
            </a:p>
          </p:txBody>
        </p:sp>
      </p:grpSp>
      <p:sp>
        <p:nvSpPr>
          <p:cNvPr id="181318" name="Line 70"/>
          <p:cNvSpPr>
            <a:spLocks noChangeShapeType="1"/>
          </p:cNvSpPr>
          <p:nvPr/>
        </p:nvSpPr>
        <p:spPr bwMode="auto">
          <a:xfrm flipH="1">
            <a:off x="4546600" y="3746500"/>
            <a:ext cx="3175" cy="898525"/>
          </a:xfrm>
          <a:prstGeom prst="line">
            <a:avLst/>
          </a:prstGeom>
          <a:noFill/>
          <a:ln w="38100">
            <a:solidFill>
              <a:srgbClr val="339966"/>
            </a:solidFill>
            <a:round/>
            <a:headEnd/>
            <a:tailEnd type="triangle" w="lg" len="med"/>
          </a:ln>
        </p:spPr>
        <p:txBody>
          <a:bodyPr/>
          <a:lstStyle/>
          <a:p>
            <a:endParaRPr lang="en-US">
              <a:latin typeface="Arial"/>
              <a:cs typeface="Arial"/>
            </a:endParaRPr>
          </a:p>
        </p:txBody>
      </p:sp>
      <p:sp>
        <p:nvSpPr>
          <p:cNvPr id="181319" name="Line 71"/>
          <p:cNvSpPr>
            <a:spLocks noChangeShapeType="1"/>
          </p:cNvSpPr>
          <p:nvPr/>
        </p:nvSpPr>
        <p:spPr bwMode="auto">
          <a:xfrm>
            <a:off x="5197475" y="5283200"/>
            <a:ext cx="574675" cy="0"/>
          </a:xfrm>
          <a:prstGeom prst="line">
            <a:avLst/>
          </a:prstGeom>
          <a:noFill/>
          <a:ln w="38100">
            <a:solidFill>
              <a:srgbClr val="339966"/>
            </a:solidFill>
            <a:round/>
            <a:headEnd/>
            <a:tailEnd type="triangle" w="lg" len="med"/>
          </a:ln>
        </p:spPr>
        <p:txBody>
          <a:bodyPr/>
          <a:lstStyle/>
          <a:p>
            <a:endParaRPr lang="en-US">
              <a:latin typeface="Arial"/>
              <a:cs typeface="Arial"/>
            </a:endParaRPr>
          </a:p>
        </p:txBody>
      </p:sp>
      <p:sp>
        <p:nvSpPr>
          <p:cNvPr id="181320" name="Line 72"/>
          <p:cNvSpPr>
            <a:spLocks noChangeShapeType="1"/>
          </p:cNvSpPr>
          <p:nvPr/>
        </p:nvSpPr>
        <p:spPr bwMode="auto">
          <a:xfrm>
            <a:off x="5778500" y="5283200"/>
            <a:ext cx="336550" cy="0"/>
          </a:xfrm>
          <a:prstGeom prst="line">
            <a:avLst/>
          </a:prstGeom>
          <a:noFill/>
          <a:ln w="38100">
            <a:solidFill>
              <a:srgbClr val="996633"/>
            </a:solidFill>
            <a:round/>
            <a:headEnd/>
            <a:tailEnd type="triangle" w="lg" len="med"/>
          </a:ln>
        </p:spPr>
        <p:txBody>
          <a:bodyPr/>
          <a:lstStyle/>
          <a:p>
            <a:endParaRPr lang="en-US">
              <a:latin typeface="Arial"/>
              <a:cs typeface="Arial"/>
            </a:endParaRPr>
          </a:p>
        </p:txBody>
      </p:sp>
      <p:sp>
        <p:nvSpPr>
          <p:cNvPr id="181321" name="Line 73"/>
          <p:cNvSpPr>
            <a:spLocks noChangeShapeType="1"/>
          </p:cNvSpPr>
          <p:nvPr/>
        </p:nvSpPr>
        <p:spPr bwMode="auto">
          <a:xfrm flipV="1">
            <a:off x="4665662" y="3998912"/>
            <a:ext cx="0" cy="644525"/>
          </a:xfrm>
          <a:prstGeom prst="line">
            <a:avLst/>
          </a:prstGeom>
          <a:noFill/>
          <a:ln w="38100">
            <a:solidFill>
              <a:srgbClr val="996633"/>
            </a:solidFill>
            <a:round/>
            <a:headEnd/>
            <a:tailEnd type="triangle" w="lg" len="med"/>
          </a:ln>
        </p:spPr>
        <p:txBody>
          <a:bodyPr/>
          <a:lstStyle/>
          <a:p>
            <a:endParaRPr lang="en-US">
              <a:latin typeface="Arial"/>
              <a:cs typeface="Arial"/>
            </a:endParaRPr>
          </a:p>
        </p:txBody>
      </p:sp>
      <p:sp>
        <p:nvSpPr>
          <p:cNvPr id="181324" name="Text Box 76"/>
          <p:cNvSpPr txBox="1">
            <a:spLocks noChangeArrowheads="1"/>
          </p:cNvSpPr>
          <p:nvPr/>
        </p:nvSpPr>
        <p:spPr bwMode="auto">
          <a:xfrm>
            <a:off x="6181725" y="1157287"/>
            <a:ext cx="2328862" cy="1628775"/>
          </a:xfrm>
          <a:prstGeom prst="rect">
            <a:avLst/>
          </a:prstGeom>
          <a:solidFill>
            <a:srgbClr val="FFCCCC"/>
          </a:solidFill>
          <a:ln w="9525">
            <a:noFill/>
            <a:miter lim="800000"/>
            <a:headEnd/>
            <a:tailEnd/>
          </a:ln>
          <a:effectLst>
            <a:outerShdw blurRad="50800" dist="38100" dir="2700000" algn="tl" rotWithShape="0">
              <a:prstClr val="black">
                <a:alpha val="40000"/>
              </a:prstClr>
            </a:outerShdw>
          </a:effectLst>
        </p:spPr>
        <p:txBody>
          <a:bodyPr>
            <a:spAutoFit/>
          </a:bodyPr>
          <a:lstStyle/>
          <a:p>
            <a:pPr>
              <a:lnSpc>
                <a:spcPct val="105000"/>
              </a:lnSpc>
              <a:spcBef>
                <a:spcPct val="50000"/>
              </a:spcBef>
              <a:defRPr/>
            </a:pPr>
            <a:r>
              <a:rPr lang="en-US" sz="2400" i="1" dirty="0">
                <a:latin typeface="Arial"/>
                <a:cs typeface="Arial"/>
              </a:rPr>
              <a:t>In this example, the net effect on mangos is negative.</a:t>
            </a:r>
          </a:p>
        </p:txBody>
      </p:sp>
    </p:spTree>
    <p:extLst>
      <p:ext uri="{BB962C8B-B14F-4D97-AF65-F5344CB8AC3E}">
        <p14:creationId xmlns:p14="http://schemas.microsoft.com/office/powerpoint/2010/main" val="113360253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1317">
                                            <p:txEl>
                                              <p:pRg st="1" end="1"/>
                                            </p:txEl>
                                          </p:spTgt>
                                        </p:tgtEl>
                                        <p:attrNameLst>
                                          <p:attrName>style.visibility</p:attrName>
                                        </p:attrNameLst>
                                      </p:cBhvr>
                                      <p:to>
                                        <p:strVal val="visible"/>
                                      </p:to>
                                    </p:set>
                                    <p:animEffect transition="in" filter="wipe(left)">
                                      <p:cBhvr>
                                        <p:cTn id="7" dur="500"/>
                                        <p:tgtEl>
                                          <p:spTgt spid="181317">
                                            <p:txEl>
                                              <p:pRg st="1" end="1"/>
                                            </p:txEl>
                                          </p:spTgt>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181262"/>
                                        </p:tgtEl>
                                        <p:attrNameLst>
                                          <p:attrName>style.visibility</p:attrName>
                                        </p:attrNameLst>
                                      </p:cBhvr>
                                      <p:to>
                                        <p:strVal val="visible"/>
                                      </p:to>
                                    </p:set>
                                    <p:animEffect transition="in" filter="strips(downRight)">
                                      <p:cBhvr>
                                        <p:cTn id="11" dur="500"/>
                                        <p:tgtEl>
                                          <p:spTgt spid="18126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1317">
                                            <p:txEl>
                                              <p:pRg st="2" end="2"/>
                                            </p:txEl>
                                          </p:spTgt>
                                        </p:tgtEl>
                                        <p:attrNameLst>
                                          <p:attrName>style.visibility</p:attrName>
                                        </p:attrNameLst>
                                      </p:cBhvr>
                                      <p:to>
                                        <p:strVal val="visible"/>
                                      </p:to>
                                    </p:set>
                                    <p:animEffect transition="in" filter="wipe(left)">
                                      <p:cBhvr>
                                        <p:cTn id="16" dur="500"/>
                                        <p:tgtEl>
                                          <p:spTgt spid="181317">
                                            <p:txEl>
                                              <p:pRg st="2" end="2"/>
                                            </p:txEl>
                                          </p:spTgt>
                                        </p:tgtEl>
                                      </p:cBhvr>
                                    </p:animEffect>
                                  </p:childTnLst>
                                </p:cTn>
                              </p:par>
                            </p:childTnLst>
                          </p:cTn>
                        </p:par>
                        <p:par>
                          <p:cTn id="17" fill="hold">
                            <p:stCondLst>
                              <p:cond delay="500"/>
                            </p:stCondLst>
                            <p:childTnLst>
                              <p:par>
                                <p:cTn id="18" presetID="18" presetClass="entr" presetSubtype="6" fill="hold" grpId="0" nodeType="afterEffect">
                                  <p:stCondLst>
                                    <p:cond delay="0"/>
                                  </p:stCondLst>
                                  <p:childTnLst>
                                    <p:set>
                                      <p:cBhvr>
                                        <p:cTn id="19" dur="1" fill="hold">
                                          <p:stCondLst>
                                            <p:cond delay="0"/>
                                          </p:stCondLst>
                                        </p:cTn>
                                        <p:tgtEl>
                                          <p:spTgt spid="181278"/>
                                        </p:tgtEl>
                                        <p:attrNameLst>
                                          <p:attrName>style.visibility</p:attrName>
                                        </p:attrNameLst>
                                      </p:cBhvr>
                                      <p:to>
                                        <p:strVal val="visible"/>
                                      </p:to>
                                    </p:set>
                                    <p:animEffect transition="in" filter="strips(downRight)">
                                      <p:cBhvr>
                                        <p:cTn id="20" dur="500"/>
                                        <p:tgtEl>
                                          <p:spTgt spid="181278"/>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500"/>
                            </p:stCondLst>
                            <p:childTnLst>
                              <p:par>
                                <p:cTn id="26" presetID="18" presetClass="entr" presetSubtype="12"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strips(downLeft)">
                                      <p:cBhvr>
                                        <p:cTn id="28" dur="500"/>
                                        <p:tgtEl>
                                          <p:spTgt spid="4"/>
                                        </p:tgtEl>
                                      </p:cBhvr>
                                    </p:animEffect>
                                  </p:childTnLst>
                                </p:cTn>
                              </p:par>
                            </p:childTnLst>
                          </p:cTn>
                        </p:par>
                        <p:par>
                          <p:cTn id="29" fill="hold">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181318"/>
                                        </p:tgtEl>
                                        <p:attrNameLst>
                                          <p:attrName>style.visibility</p:attrName>
                                        </p:attrNameLst>
                                      </p:cBhvr>
                                      <p:to>
                                        <p:strVal val="visible"/>
                                      </p:to>
                                    </p:set>
                                    <p:animEffect transition="in" filter="wipe(up)">
                                      <p:cBhvr>
                                        <p:cTn id="32" dur="500"/>
                                        <p:tgtEl>
                                          <p:spTgt spid="181318"/>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81319"/>
                                        </p:tgtEl>
                                        <p:attrNameLst>
                                          <p:attrName>style.visibility</p:attrName>
                                        </p:attrNameLst>
                                      </p:cBhvr>
                                      <p:to>
                                        <p:strVal val="visible"/>
                                      </p:to>
                                    </p:set>
                                    <p:animEffect transition="in" filter="wipe(left)">
                                      <p:cBhvr>
                                        <p:cTn id="35" dur="500"/>
                                        <p:tgtEl>
                                          <p:spTgt spid="18131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81317">
                                            <p:txEl>
                                              <p:pRg st="3" end="3"/>
                                            </p:txEl>
                                          </p:spTgt>
                                        </p:tgtEl>
                                        <p:attrNameLst>
                                          <p:attrName>style.visibility</p:attrName>
                                        </p:attrNameLst>
                                      </p:cBhvr>
                                      <p:to>
                                        <p:strVal val="visible"/>
                                      </p:to>
                                    </p:set>
                                    <p:animEffect transition="in" filter="wipe(left)">
                                      <p:cBhvr>
                                        <p:cTn id="40" dur="500"/>
                                        <p:tgtEl>
                                          <p:spTgt spid="181317">
                                            <p:txEl>
                                              <p:pRg st="3" end="3"/>
                                            </p:txEl>
                                          </p:spTgt>
                                        </p:tgtEl>
                                      </p:cBhvr>
                                    </p:animEffect>
                                  </p:childTnLst>
                                </p:cTn>
                              </p:par>
                            </p:childTnLst>
                          </p:cTn>
                        </p:par>
                        <p:par>
                          <p:cTn id="41" fill="hold">
                            <p:stCondLst>
                              <p:cond delay="500"/>
                            </p:stCondLst>
                            <p:childTnLst>
                              <p:par>
                                <p:cTn id="42" presetID="18" presetClass="entr" presetSubtype="6" fill="hold" grpId="0" nodeType="afterEffect">
                                  <p:stCondLst>
                                    <p:cond delay="0"/>
                                  </p:stCondLst>
                                  <p:childTnLst>
                                    <p:set>
                                      <p:cBhvr>
                                        <p:cTn id="43" dur="1" fill="hold">
                                          <p:stCondLst>
                                            <p:cond delay="0"/>
                                          </p:stCondLst>
                                        </p:cTn>
                                        <p:tgtEl>
                                          <p:spTgt spid="181307"/>
                                        </p:tgtEl>
                                        <p:attrNameLst>
                                          <p:attrName>style.visibility</p:attrName>
                                        </p:attrNameLst>
                                      </p:cBhvr>
                                      <p:to>
                                        <p:strVal val="visible"/>
                                      </p:to>
                                    </p:set>
                                    <p:animEffect transition="in" filter="strips(downRight)">
                                      <p:cBhvr>
                                        <p:cTn id="44" dur="500"/>
                                        <p:tgtEl>
                                          <p:spTgt spid="181307"/>
                                        </p:tgtEl>
                                      </p:cBhvr>
                                    </p:animEffect>
                                  </p:childTnLst>
                                </p:cTn>
                              </p:par>
                            </p:childTnLst>
                          </p:cTn>
                        </p:par>
                        <p:par>
                          <p:cTn id="45" fill="hold">
                            <p:stCondLst>
                              <p:cond delay="1000"/>
                            </p:stCondLst>
                            <p:childTnLst>
                              <p:par>
                                <p:cTn id="46" presetID="10" presetClass="entr" presetSubtype="0" fill="hold"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1000"/>
                                        <p:tgtEl>
                                          <p:spTgt spid="7"/>
                                        </p:tgtEl>
                                      </p:cBhvr>
                                    </p:animEffect>
                                  </p:childTnLst>
                                </p:cTn>
                              </p:par>
                            </p:childTnLst>
                          </p:cTn>
                        </p:par>
                        <p:par>
                          <p:cTn id="49" fill="hold">
                            <p:stCondLst>
                              <p:cond delay="2000"/>
                            </p:stCondLst>
                            <p:childTnLst>
                              <p:par>
                                <p:cTn id="50" presetID="18" presetClass="entr" presetSubtype="12" fill="hold" nodeType="after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strips(downLeft)">
                                      <p:cBhvr>
                                        <p:cTn id="52" dur="500"/>
                                        <p:tgtEl>
                                          <p:spTgt spid="3"/>
                                        </p:tgtEl>
                                      </p:cBhvr>
                                    </p:animEffect>
                                  </p:childTnLst>
                                </p:cTn>
                              </p:par>
                            </p:childTnLst>
                          </p:cTn>
                        </p:par>
                        <p:par>
                          <p:cTn id="53" fill="hold">
                            <p:stCondLst>
                              <p:cond delay="2500"/>
                            </p:stCondLst>
                            <p:childTnLst>
                              <p:par>
                                <p:cTn id="54" presetID="22" presetClass="entr" presetSubtype="4" fill="hold" grpId="0" nodeType="afterEffect">
                                  <p:stCondLst>
                                    <p:cond delay="0"/>
                                  </p:stCondLst>
                                  <p:childTnLst>
                                    <p:set>
                                      <p:cBhvr>
                                        <p:cTn id="55" dur="1" fill="hold">
                                          <p:stCondLst>
                                            <p:cond delay="0"/>
                                          </p:stCondLst>
                                        </p:cTn>
                                        <p:tgtEl>
                                          <p:spTgt spid="181321"/>
                                        </p:tgtEl>
                                        <p:attrNameLst>
                                          <p:attrName>style.visibility</p:attrName>
                                        </p:attrNameLst>
                                      </p:cBhvr>
                                      <p:to>
                                        <p:strVal val="visible"/>
                                      </p:to>
                                    </p:set>
                                    <p:animEffect transition="in" filter="wipe(down)">
                                      <p:cBhvr>
                                        <p:cTn id="56" dur="500"/>
                                        <p:tgtEl>
                                          <p:spTgt spid="181321"/>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81320"/>
                                        </p:tgtEl>
                                        <p:attrNameLst>
                                          <p:attrName>style.visibility</p:attrName>
                                        </p:attrNameLst>
                                      </p:cBhvr>
                                      <p:to>
                                        <p:strVal val="visible"/>
                                      </p:to>
                                    </p:set>
                                    <p:animEffect transition="in" filter="wipe(left)">
                                      <p:cBhvr>
                                        <p:cTn id="59" dur="500"/>
                                        <p:tgtEl>
                                          <p:spTgt spid="181320"/>
                                        </p:tgtEl>
                                      </p:cBhvr>
                                    </p:animEffect>
                                  </p:childTnLst>
                                </p:cTn>
                              </p:par>
                            </p:childTnLst>
                          </p:cTn>
                        </p:par>
                        <p:par>
                          <p:cTn id="60" fill="hold">
                            <p:stCondLst>
                              <p:cond delay="3000"/>
                            </p:stCondLst>
                            <p:childTnLst>
                              <p:par>
                                <p:cTn id="61" presetID="10" presetClass="entr" presetSubtype="0" fill="hold" grpId="0" nodeType="afterEffect">
                                  <p:stCondLst>
                                    <p:cond delay="0"/>
                                  </p:stCondLst>
                                  <p:childTnLst>
                                    <p:set>
                                      <p:cBhvr>
                                        <p:cTn id="62" dur="1" fill="hold">
                                          <p:stCondLst>
                                            <p:cond delay="0"/>
                                          </p:stCondLst>
                                        </p:cTn>
                                        <p:tgtEl>
                                          <p:spTgt spid="181324"/>
                                        </p:tgtEl>
                                        <p:attrNameLst>
                                          <p:attrName>style.visibility</p:attrName>
                                        </p:attrNameLst>
                                      </p:cBhvr>
                                      <p:to>
                                        <p:strVal val="visible"/>
                                      </p:to>
                                    </p:set>
                                    <p:animEffect transition="in" filter="fade">
                                      <p:cBhvr>
                                        <p:cTn id="63" dur="500"/>
                                        <p:tgtEl>
                                          <p:spTgt spid="181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62" grpId="0" animBg="1"/>
      <p:bldP spid="181307" grpId="0" animBg="1"/>
      <p:bldP spid="181317" grpId="0" build="p" bldLvl="4"/>
      <p:bldP spid="181278" grpId="0" animBg="1"/>
      <p:bldP spid="181318" grpId="0" animBg="1"/>
      <p:bldP spid="181319" grpId="0" animBg="1"/>
      <p:bldP spid="181320" grpId="0" animBg="1"/>
      <p:bldP spid="181321" grpId="0" animBg="1"/>
      <p:bldP spid="18132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sz="2800" dirty="0">
                <a:solidFill>
                  <a:schemeClr val="accent6">
                    <a:lumMod val="50000"/>
                  </a:schemeClr>
                </a:solidFill>
              </a:rPr>
              <a:t>Active Learning 4	</a:t>
            </a:r>
            <a:r>
              <a:rPr lang="en-US" sz="2800" dirty="0">
                <a:solidFill>
                  <a:srgbClr val="AE1221"/>
                </a:solidFill>
              </a:rPr>
              <a:t>The substitution effect in two cases</a:t>
            </a:r>
            <a:endParaRPr lang="en-US" sz="2800" dirty="0"/>
          </a:p>
        </p:txBody>
      </p:sp>
      <p:sp>
        <p:nvSpPr>
          <p:cNvPr id="3" name="Content Placeholder 2"/>
          <p:cNvSpPr>
            <a:spLocks noGrp="1"/>
          </p:cNvSpPr>
          <p:nvPr>
            <p:ph idx="1"/>
          </p:nvPr>
        </p:nvSpPr>
        <p:spPr/>
        <p:txBody>
          <a:bodyPr/>
          <a:lstStyle/>
          <a:p>
            <a:pPr marL="0" indent="0">
              <a:buNone/>
            </a:pPr>
            <a:r>
              <a:rPr lang="en-US" dirty="0">
                <a:solidFill>
                  <a:schemeClr val="accent6">
                    <a:lumMod val="50000"/>
                  </a:schemeClr>
                </a:solidFill>
              </a:rPr>
              <a:t>Do you think the substitution effect would be bigger for substitutes or complements?</a:t>
            </a:r>
          </a:p>
          <a:p>
            <a:r>
              <a:rPr lang="en-US" dirty="0"/>
              <a:t>Draw an indifference curve for Coke and Pepsi, and, on a separate graph, one for hot dogs and hot dog buns.  </a:t>
            </a:r>
          </a:p>
          <a:p>
            <a:r>
              <a:rPr lang="en-US" dirty="0"/>
              <a:t>On each graph, show the effects of a relative price change (keeping the consumer on the initial indifference curve).</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4279153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4				</a:t>
            </a:r>
            <a:r>
              <a:rPr lang="en-US" dirty="0">
                <a:solidFill>
                  <a:srgbClr val="AE1221"/>
                </a:solidFill>
              </a:rPr>
              <a:t>Answers</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Box 58"/>
          <p:cNvSpPr txBox="1">
            <a:spLocks noChangeArrowheads="1"/>
          </p:cNvSpPr>
          <p:nvPr/>
        </p:nvSpPr>
        <p:spPr bwMode="auto">
          <a:xfrm>
            <a:off x="304800" y="749879"/>
            <a:ext cx="8610600" cy="803297"/>
          </a:xfrm>
          <a:prstGeom prst="rect">
            <a:avLst/>
          </a:prstGeom>
          <a:solidFill>
            <a:srgbClr val="CCFFCC"/>
          </a:solidFill>
          <a:ln w="9525">
            <a:noFill/>
            <a:miter lim="800000"/>
            <a:headEnd/>
            <a:tailEnd/>
          </a:ln>
          <a:effectLst>
            <a:outerShdw blurRad="50800" dist="38100" dir="2700000" algn="tl" rotWithShape="0">
              <a:prstClr val="black">
                <a:alpha val="40000"/>
              </a:prstClr>
            </a:outerShdw>
          </a:effectLst>
        </p:spPr>
        <p:txBody>
          <a:bodyPr wrap="square">
            <a:spAutoFit/>
          </a:bodyPr>
          <a:lstStyle/>
          <a:p>
            <a:pPr algn="ctr">
              <a:lnSpc>
                <a:spcPct val="105000"/>
              </a:lnSpc>
              <a:defRPr/>
            </a:pPr>
            <a:r>
              <a:rPr lang="en-US" sz="2200" i="1" dirty="0">
                <a:latin typeface="Arial"/>
                <a:cs typeface="Arial"/>
              </a:rPr>
              <a:t>But the substitution effect is bigger for substitutes than for complements.</a:t>
            </a:r>
          </a:p>
        </p:txBody>
      </p:sp>
      <p:grpSp>
        <p:nvGrpSpPr>
          <p:cNvPr id="41" name="Group 40"/>
          <p:cNvGrpSpPr/>
          <p:nvPr/>
        </p:nvGrpSpPr>
        <p:grpSpPr>
          <a:xfrm>
            <a:off x="502758" y="2141538"/>
            <a:ext cx="3552825" cy="4186039"/>
            <a:chOff x="502758" y="2141538"/>
            <a:chExt cx="3552825" cy="4186039"/>
          </a:xfrm>
        </p:grpSpPr>
        <p:grpSp>
          <p:nvGrpSpPr>
            <p:cNvPr id="7" name="Group 9"/>
            <p:cNvGrpSpPr>
              <a:grpSpLocks/>
            </p:cNvGrpSpPr>
            <p:nvPr/>
          </p:nvGrpSpPr>
          <p:grpSpPr bwMode="auto">
            <a:xfrm>
              <a:off x="1091721" y="2795588"/>
              <a:ext cx="2919412" cy="3178175"/>
              <a:chOff x="2677" y="894"/>
              <a:chExt cx="2715" cy="2485"/>
            </a:xfrm>
          </p:grpSpPr>
          <p:sp>
            <p:nvSpPr>
              <p:cNvPr id="8" name="Line 33"/>
              <p:cNvSpPr>
                <a:spLocks noChangeShapeType="1"/>
              </p:cNvSpPr>
              <p:nvPr/>
            </p:nvSpPr>
            <p:spPr bwMode="auto">
              <a:xfrm>
                <a:off x="2680" y="894"/>
                <a:ext cx="0" cy="2485"/>
              </a:xfrm>
              <a:prstGeom prst="line">
                <a:avLst/>
              </a:prstGeom>
              <a:noFill/>
              <a:ln w="12700">
                <a:solidFill>
                  <a:schemeClr val="tx1"/>
                </a:solidFill>
                <a:round/>
                <a:headEnd/>
                <a:tailEnd/>
              </a:ln>
            </p:spPr>
            <p:txBody>
              <a:bodyPr/>
              <a:lstStyle/>
              <a:p>
                <a:endParaRPr lang="en-US">
                  <a:latin typeface="Arial"/>
                  <a:cs typeface="Arial"/>
                </a:endParaRPr>
              </a:p>
            </p:txBody>
          </p:sp>
          <p:sp>
            <p:nvSpPr>
              <p:cNvPr id="9" name="Line 34"/>
              <p:cNvSpPr>
                <a:spLocks noChangeShapeType="1"/>
              </p:cNvSpPr>
              <p:nvPr/>
            </p:nvSpPr>
            <p:spPr bwMode="auto">
              <a:xfrm>
                <a:off x="2677" y="3377"/>
                <a:ext cx="2715"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10" name="Text Box 36"/>
            <p:cNvSpPr txBox="1">
              <a:spLocks noChangeArrowheads="1"/>
            </p:cNvSpPr>
            <p:nvPr/>
          </p:nvSpPr>
          <p:spPr bwMode="auto">
            <a:xfrm>
              <a:off x="2063271" y="6019800"/>
              <a:ext cx="1992312" cy="307777"/>
            </a:xfrm>
            <a:prstGeom prst="rect">
              <a:avLst/>
            </a:prstGeom>
            <a:noFill/>
            <a:ln w="9525">
              <a:noFill/>
              <a:miter lim="800000"/>
              <a:headEnd/>
              <a:tailEnd/>
            </a:ln>
          </p:spPr>
          <p:txBody>
            <a:bodyPr wrap="square" lIns="0" tIns="0" rIns="0" bIns="0">
              <a:spAutoFit/>
            </a:bodyPr>
            <a:lstStyle/>
            <a:p>
              <a:pPr algn="r">
                <a:spcBef>
                  <a:spcPct val="50000"/>
                </a:spcBef>
              </a:pPr>
              <a:r>
                <a:rPr lang="en-US" sz="2000" dirty="0">
                  <a:latin typeface="Arial"/>
                  <a:cs typeface="Arial"/>
                </a:rPr>
                <a:t>Quantity of Coke</a:t>
              </a:r>
              <a:endParaRPr lang="en-US" sz="2000" baseline="-25000" dirty="0">
                <a:latin typeface="Arial"/>
                <a:cs typeface="Arial"/>
              </a:endParaRPr>
            </a:p>
          </p:txBody>
        </p:sp>
        <p:sp>
          <p:nvSpPr>
            <p:cNvPr id="11" name="Text Box 36"/>
            <p:cNvSpPr txBox="1">
              <a:spLocks noChangeArrowheads="1"/>
            </p:cNvSpPr>
            <p:nvPr/>
          </p:nvSpPr>
          <p:spPr bwMode="auto">
            <a:xfrm>
              <a:off x="502758" y="2141538"/>
              <a:ext cx="1071563" cy="609600"/>
            </a:xfrm>
            <a:prstGeom prst="rect">
              <a:avLst/>
            </a:prstGeom>
            <a:noFill/>
            <a:ln w="9525">
              <a:noFill/>
              <a:miter lim="800000"/>
              <a:headEnd/>
              <a:tailEnd/>
            </a:ln>
          </p:spPr>
          <p:txBody>
            <a:bodyPr lIns="0" tIns="0" rIns="0" bIns="0">
              <a:spAutoFit/>
            </a:bodyPr>
            <a:lstStyle/>
            <a:p>
              <a:pPr algn="ctr">
                <a:spcBef>
                  <a:spcPct val="50000"/>
                </a:spcBef>
              </a:pPr>
              <a:r>
                <a:rPr lang="en-US" sz="2000">
                  <a:latin typeface="Arial"/>
                  <a:cs typeface="Arial"/>
                </a:rPr>
                <a:t>Quantity </a:t>
              </a:r>
              <a:br>
                <a:rPr lang="en-US" sz="2000">
                  <a:latin typeface="Arial"/>
                  <a:cs typeface="Arial"/>
                </a:rPr>
              </a:br>
              <a:r>
                <a:rPr lang="en-US" sz="2000">
                  <a:latin typeface="Arial"/>
                  <a:cs typeface="Arial"/>
                </a:rPr>
                <a:t>of Pepsi</a:t>
              </a:r>
              <a:endParaRPr lang="en-US" sz="2000" baseline="-25000">
                <a:latin typeface="Arial"/>
                <a:cs typeface="Arial"/>
              </a:endParaRPr>
            </a:p>
          </p:txBody>
        </p:sp>
      </p:grpSp>
      <p:sp>
        <p:nvSpPr>
          <p:cNvPr id="12" name="Arc 14"/>
          <p:cNvSpPr>
            <a:spLocks/>
          </p:cNvSpPr>
          <p:nvPr/>
        </p:nvSpPr>
        <p:spPr bwMode="auto">
          <a:xfrm flipH="1" flipV="1">
            <a:off x="1237771" y="1779588"/>
            <a:ext cx="3200400" cy="3756025"/>
          </a:xfrm>
          <a:custGeom>
            <a:avLst/>
            <a:gdLst>
              <a:gd name="T0" fmla="*/ 2147483647 w 20257"/>
              <a:gd name="T1" fmla="*/ 0 h 21453"/>
              <a:gd name="T2" fmla="*/ 2147483647 w 20257"/>
              <a:gd name="T3" fmla="*/ 2147483647 h 21453"/>
              <a:gd name="T4" fmla="*/ 0 w 20257"/>
              <a:gd name="T5" fmla="*/ 2147483647 h 21453"/>
              <a:gd name="T6" fmla="*/ 0 60000 65536"/>
              <a:gd name="T7" fmla="*/ 0 60000 65536"/>
              <a:gd name="T8" fmla="*/ 0 60000 65536"/>
              <a:gd name="T9" fmla="*/ 0 w 20257"/>
              <a:gd name="T10" fmla="*/ 0 h 21453"/>
              <a:gd name="T11" fmla="*/ 20257 w 20257"/>
              <a:gd name="T12" fmla="*/ 21453 h 21453"/>
            </a:gdLst>
            <a:ahLst/>
            <a:cxnLst>
              <a:cxn ang="T6">
                <a:pos x="T0" y="T1"/>
              </a:cxn>
              <a:cxn ang="T7">
                <a:pos x="T2" y="T3"/>
              </a:cxn>
              <a:cxn ang="T8">
                <a:pos x="T4" y="T5"/>
              </a:cxn>
            </a:cxnLst>
            <a:rect l="T9" t="T10" r="T11" b="T12"/>
            <a:pathLst>
              <a:path w="20257" h="21453" fill="none" extrusionOk="0">
                <a:moveTo>
                  <a:pt x="2512" y="-1"/>
                </a:moveTo>
                <a:cubicBezTo>
                  <a:pt x="10580" y="944"/>
                  <a:pt x="17436" y="6335"/>
                  <a:pt x="20256" y="13954"/>
                </a:cubicBezTo>
              </a:path>
              <a:path w="20257" h="21453" stroke="0" extrusionOk="0">
                <a:moveTo>
                  <a:pt x="2512" y="-1"/>
                </a:moveTo>
                <a:cubicBezTo>
                  <a:pt x="10580" y="944"/>
                  <a:pt x="17436" y="6335"/>
                  <a:pt x="20256" y="13954"/>
                </a:cubicBezTo>
                <a:lnTo>
                  <a:pt x="0" y="21453"/>
                </a:lnTo>
                <a:close/>
              </a:path>
            </a:pathLst>
          </a:custGeom>
          <a:noFill/>
          <a:ln w="38100">
            <a:solidFill>
              <a:srgbClr val="336699"/>
            </a:solidFill>
            <a:round/>
            <a:headEnd/>
            <a:tailEnd/>
          </a:ln>
        </p:spPr>
        <p:txBody>
          <a:bodyPr rot="10800000" wrap="none" anchor="ctr"/>
          <a:lstStyle/>
          <a:p>
            <a:pPr algn="ctr"/>
            <a:endParaRPr lang="en-US">
              <a:latin typeface="Arial"/>
              <a:cs typeface="Arial"/>
            </a:endParaRPr>
          </a:p>
          <a:p>
            <a:pPr algn="ctr"/>
            <a:endParaRPr lang="en-US">
              <a:latin typeface="Arial"/>
              <a:cs typeface="Arial"/>
            </a:endParaRPr>
          </a:p>
        </p:txBody>
      </p:sp>
      <p:sp>
        <p:nvSpPr>
          <p:cNvPr id="13" name="Text Box 15"/>
          <p:cNvSpPr txBox="1">
            <a:spLocks noChangeArrowheads="1"/>
          </p:cNvSpPr>
          <p:nvPr/>
        </p:nvSpPr>
        <p:spPr bwMode="auto">
          <a:xfrm>
            <a:off x="304800" y="1634271"/>
            <a:ext cx="8610600" cy="423129"/>
          </a:xfrm>
          <a:prstGeom prst="rect">
            <a:avLst/>
          </a:prstGeom>
          <a:solidFill>
            <a:srgbClr val="FFCC99"/>
          </a:solidFill>
          <a:ln w="9525">
            <a:noFill/>
            <a:miter lim="800000"/>
            <a:headEnd/>
            <a:tailEnd/>
          </a:ln>
          <a:effectLst>
            <a:outerShdw blurRad="50800" dist="38100" dir="2700000" algn="tl" rotWithShape="0">
              <a:prstClr val="black">
                <a:alpha val="40000"/>
              </a:prstClr>
            </a:outerShdw>
          </a:effectLst>
        </p:spPr>
        <p:txBody>
          <a:bodyPr wrap="square">
            <a:spAutoFit/>
          </a:bodyPr>
          <a:lstStyle/>
          <a:p>
            <a:pPr algn="ctr">
              <a:lnSpc>
                <a:spcPct val="105000"/>
              </a:lnSpc>
              <a:defRPr/>
            </a:pPr>
            <a:r>
              <a:rPr lang="en-US" sz="2200" i="1" dirty="0">
                <a:latin typeface="Arial"/>
                <a:cs typeface="Arial"/>
              </a:rPr>
              <a:t>In both graphs, the relative price changes by the same amount.  </a:t>
            </a:r>
          </a:p>
        </p:txBody>
      </p:sp>
      <p:grpSp>
        <p:nvGrpSpPr>
          <p:cNvPr id="40" name="Group 39"/>
          <p:cNvGrpSpPr/>
          <p:nvPr/>
        </p:nvGrpSpPr>
        <p:grpSpPr>
          <a:xfrm>
            <a:off x="4447696" y="2389188"/>
            <a:ext cx="4186237" cy="3935214"/>
            <a:chOff x="4447696" y="2389188"/>
            <a:chExt cx="4186237" cy="3935214"/>
          </a:xfrm>
        </p:grpSpPr>
        <p:grpSp>
          <p:nvGrpSpPr>
            <p:cNvPr id="14" name="Group 16"/>
            <p:cNvGrpSpPr>
              <a:grpSpLocks/>
            </p:cNvGrpSpPr>
            <p:nvPr/>
          </p:nvGrpSpPr>
          <p:grpSpPr bwMode="auto">
            <a:xfrm>
              <a:off x="5500208" y="3090863"/>
              <a:ext cx="2919413" cy="2879725"/>
              <a:chOff x="2677" y="894"/>
              <a:chExt cx="2715" cy="2485"/>
            </a:xfrm>
          </p:grpSpPr>
          <p:sp>
            <p:nvSpPr>
              <p:cNvPr id="15" name="Line 33"/>
              <p:cNvSpPr>
                <a:spLocks noChangeShapeType="1"/>
              </p:cNvSpPr>
              <p:nvPr/>
            </p:nvSpPr>
            <p:spPr bwMode="auto">
              <a:xfrm>
                <a:off x="2680" y="894"/>
                <a:ext cx="0" cy="2485"/>
              </a:xfrm>
              <a:prstGeom prst="line">
                <a:avLst/>
              </a:prstGeom>
              <a:noFill/>
              <a:ln w="12700">
                <a:solidFill>
                  <a:schemeClr val="tx1"/>
                </a:solidFill>
                <a:round/>
                <a:headEnd/>
                <a:tailEnd/>
              </a:ln>
            </p:spPr>
            <p:txBody>
              <a:bodyPr/>
              <a:lstStyle/>
              <a:p>
                <a:endParaRPr lang="en-US">
                  <a:latin typeface="Arial"/>
                  <a:cs typeface="Arial"/>
                </a:endParaRPr>
              </a:p>
            </p:txBody>
          </p:sp>
          <p:sp>
            <p:nvSpPr>
              <p:cNvPr id="16" name="Line 34"/>
              <p:cNvSpPr>
                <a:spLocks noChangeShapeType="1"/>
              </p:cNvSpPr>
              <p:nvPr/>
            </p:nvSpPr>
            <p:spPr bwMode="auto">
              <a:xfrm>
                <a:off x="2677" y="3377"/>
                <a:ext cx="2715"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17" name="Text Box 36"/>
            <p:cNvSpPr txBox="1">
              <a:spLocks noChangeArrowheads="1"/>
            </p:cNvSpPr>
            <p:nvPr/>
          </p:nvSpPr>
          <p:spPr bwMode="auto">
            <a:xfrm>
              <a:off x="5900258" y="6016625"/>
              <a:ext cx="2733675" cy="307777"/>
            </a:xfrm>
            <a:prstGeom prst="rect">
              <a:avLst/>
            </a:prstGeom>
            <a:noFill/>
            <a:ln w="9525">
              <a:noFill/>
              <a:miter lim="800000"/>
              <a:headEnd/>
              <a:tailEnd/>
            </a:ln>
          </p:spPr>
          <p:txBody>
            <a:bodyPr wrap="square" lIns="0" tIns="0" rIns="0" bIns="0">
              <a:spAutoFit/>
            </a:bodyPr>
            <a:lstStyle/>
            <a:p>
              <a:pPr algn="r">
                <a:spcBef>
                  <a:spcPct val="50000"/>
                </a:spcBef>
              </a:pPr>
              <a:r>
                <a:rPr lang="en-US" sz="2000" dirty="0">
                  <a:latin typeface="Arial"/>
                  <a:cs typeface="Arial"/>
                </a:rPr>
                <a:t>Quantity of hot dogs</a:t>
              </a:r>
              <a:endParaRPr lang="en-US" sz="2000" baseline="-25000" dirty="0">
                <a:latin typeface="Arial"/>
                <a:cs typeface="Arial"/>
              </a:endParaRPr>
            </a:p>
          </p:txBody>
        </p:sp>
        <p:sp>
          <p:nvSpPr>
            <p:cNvPr id="18" name="Text Box 36"/>
            <p:cNvSpPr txBox="1">
              <a:spLocks noChangeArrowheads="1"/>
            </p:cNvSpPr>
            <p:nvPr/>
          </p:nvSpPr>
          <p:spPr bwMode="auto">
            <a:xfrm>
              <a:off x="4447696" y="2389188"/>
              <a:ext cx="1847850" cy="609600"/>
            </a:xfrm>
            <a:prstGeom prst="rect">
              <a:avLst/>
            </a:prstGeom>
            <a:noFill/>
            <a:ln w="9525">
              <a:noFill/>
              <a:miter lim="800000"/>
              <a:headEnd/>
              <a:tailEnd/>
            </a:ln>
          </p:spPr>
          <p:txBody>
            <a:bodyPr lIns="0" tIns="0" rIns="0" bIns="0">
              <a:spAutoFit/>
            </a:bodyPr>
            <a:lstStyle/>
            <a:p>
              <a:pPr algn="ctr">
                <a:spcBef>
                  <a:spcPct val="50000"/>
                </a:spcBef>
              </a:pPr>
              <a:r>
                <a:rPr lang="en-US" sz="2000">
                  <a:latin typeface="Arial"/>
                  <a:cs typeface="Arial"/>
                </a:rPr>
                <a:t>Quantity of </a:t>
              </a:r>
              <a:br>
                <a:rPr lang="en-US" sz="2000">
                  <a:latin typeface="Arial"/>
                  <a:cs typeface="Arial"/>
                </a:rPr>
              </a:br>
              <a:r>
                <a:rPr lang="en-US" sz="2000">
                  <a:latin typeface="Arial"/>
                  <a:cs typeface="Arial"/>
                </a:rPr>
                <a:t>hot dog buns</a:t>
              </a:r>
              <a:endParaRPr lang="en-US" sz="2000" baseline="-25000">
                <a:latin typeface="Arial"/>
                <a:cs typeface="Arial"/>
              </a:endParaRPr>
            </a:p>
          </p:txBody>
        </p:sp>
      </p:grpSp>
      <p:sp>
        <p:nvSpPr>
          <p:cNvPr id="19" name="Freeform 22"/>
          <p:cNvSpPr>
            <a:spLocks/>
          </p:cNvSpPr>
          <p:nvPr/>
        </p:nvSpPr>
        <p:spPr bwMode="auto">
          <a:xfrm>
            <a:off x="5900258" y="3278188"/>
            <a:ext cx="2146300" cy="2093912"/>
          </a:xfrm>
          <a:custGeom>
            <a:avLst/>
            <a:gdLst>
              <a:gd name="T0" fmla="*/ 0 w 783"/>
              <a:gd name="T1" fmla="*/ 0 h 616"/>
              <a:gd name="T2" fmla="*/ 1555349526 w 783"/>
              <a:gd name="T3" fmla="*/ 2147483647 h 616"/>
              <a:gd name="T4" fmla="*/ 2147483647 w 783"/>
              <a:gd name="T5" fmla="*/ 2147483647 h 616"/>
              <a:gd name="T6" fmla="*/ 0 60000 65536"/>
              <a:gd name="T7" fmla="*/ 0 60000 65536"/>
              <a:gd name="T8" fmla="*/ 0 60000 65536"/>
              <a:gd name="T9" fmla="*/ 0 w 783"/>
              <a:gd name="T10" fmla="*/ 0 h 616"/>
              <a:gd name="T11" fmla="*/ 783 w 783"/>
              <a:gd name="T12" fmla="*/ 616 h 616"/>
            </a:gdLst>
            <a:ahLst/>
            <a:cxnLst>
              <a:cxn ang="T6">
                <a:pos x="T0" y="T1"/>
              </a:cxn>
              <a:cxn ang="T7">
                <a:pos x="T2" y="T3"/>
              </a:cxn>
              <a:cxn ang="T8">
                <a:pos x="T4" y="T5"/>
              </a:cxn>
            </a:cxnLst>
            <a:rect l="T9" t="T10" r="T11" b="T12"/>
            <a:pathLst>
              <a:path w="783" h="616">
                <a:moveTo>
                  <a:pt x="0" y="0"/>
                </a:moveTo>
                <a:cubicBezTo>
                  <a:pt x="38" y="193"/>
                  <a:pt x="77" y="386"/>
                  <a:pt x="207" y="489"/>
                </a:cubicBezTo>
                <a:cubicBezTo>
                  <a:pt x="337" y="592"/>
                  <a:pt x="560" y="604"/>
                  <a:pt x="783" y="616"/>
                </a:cubicBezTo>
              </a:path>
            </a:pathLst>
          </a:custGeom>
          <a:noFill/>
          <a:ln w="38100" cmpd="sng">
            <a:solidFill>
              <a:srgbClr val="336699"/>
            </a:solidFill>
            <a:round/>
            <a:headEnd/>
            <a:tailEnd/>
          </a:ln>
        </p:spPr>
        <p:txBody>
          <a:bodyPr/>
          <a:lstStyle/>
          <a:p>
            <a:endParaRPr lang="en-US">
              <a:latin typeface="Arial"/>
              <a:cs typeface="Arial"/>
            </a:endParaRPr>
          </a:p>
        </p:txBody>
      </p:sp>
      <p:grpSp>
        <p:nvGrpSpPr>
          <p:cNvPr id="20" name="Group 54"/>
          <p:cNvGrpSpPr>
            <a:grpSpLocks/>
          </p:cNvGrpSpPr>
          <p:nvPr/>
        </p:nvGrpSpPr>
        <p:grpSpPr bwMode="auto">
          <a:xfrm>
            <a:off x="1272696" y="3479800"/>
            <a:ext cx="1042987" cy="1457325"/>
            <a:chOff x="795" y="2224"/>
            <a:chExt cx="657" cy="918"/>
          </a:xfrm>
        </p:grpSpPr>
        <p:sp>
          <p:nvSpPr>
            <p:cNvPr id="21" name="Line 26"/>
            <p:cNvSpPr>
              <a:spLocks noChangeShapeType="1"/>
            </p:cNvSpPr>
            <p:nvPr/>
          </p:nvSpPr>
          <p:spPr bwMode="auto">
            <a:xfrm>
              <a:off x="795" y="2224"/>
              <a:ext cx="657" cy="918"/>
            </a:xfrm>
            <a:prstGeom prst="line">
              <a:avLst/>
            </a:prstGeom>
            <a:noFill/>
            <a:ln w="19050">
              <a:solidFill>
                <a:srgbClr val="FF0000"/>
              </a:solidFill>
              <a:round/>
              <a:headEnd/>
              <a:tailEnd/>
            </a:ln>
          </p:spPr>
          <p:txBody>
            <a:bodyPr/>
            <a:lstStyle/>
            <a:p>
              <a:endParaRPr lang="en-US">
                <a:latin typeface="Arial"/>
                <a:cs typeface="Arial"/>
              </a:endParaRPr>
            </a:p>
          </p:txBody>
        </p:sp>
        <p:grpSp>
          <p:nvGrpSpPr>
            <p:cNvPr id="22" name="Group 42"/>
            <p:cNvGrpSpPr>
              <a:grpSpLocks/>
            </p:cNvGrpSpPr>
            <p:nvPr/>
          </p:nvGrpSpPr>
          <p:grpSpPr bwMode="auto">
            <a:xfrm>
              <a:off x="1090" y="2472"/>
              <a:ext cx="247" cy="213"/>
              <a:chOff x="3678" y="2346"/>
              <a:chExt cx="247" cy="213"/>
            </a:xfrm>
          </p:grpSpPr>
          <p:sp>
            <p:nvSpPr>
              <p:cNvPr id="23" name="Oval 43"/>
              <p:cNvSpPr>
                <a:spLocks noChangeArrowheads="1"/>
              </p:cNvSpPr>
              <p:nvPr/>
            </p:nvSpPr>
            <p:spPr bwMode="auto">
              <a:xfrm>
                <a:off x="3678" y="2500"/>
                <a:ext cx="56" cy="56"/>
              </a:xfrm>
              <a:prstGeom prst="ellipse">
                <a:avLst/>
              </a:prstGeom>
              <a:solidFill>
                <a:srgbClr val="000000"/>
              </a:solidFill>
              <a:ln w="9525">
                <a:noFill/>
                <a:round/>
                <a:headEnd/>
                <a:tailEnd/>
              </a:ln>
            </p:spPr>
            <p:txBody>
              <a:bodyPr wrap="none" anchor="ctr"/>
              <a:lstStyle/>
              <a:p>
                <a:endParaRPr lang="en-US">
                  <a:latin typeface="Arial"/>
                  <a:cs typeface="Arial"/>
                </a:endParaRPr>
              </a:p>
            </p:txBody>
          </p:sp>
          <p:sp>
            <p:nvSpPr>
              <p:cNvPr id="24" name="Text Box 36"/>
              <p:cNvSpPr txBox="1">
                <a:spLocks noChangeArrowheads="1"/>
              </p:cNvSpPr>
              <p:nvPr/>
            </p:nvSpPr>
            <p:spPr bwMode="auto">
              <a:xfrm>
                <a:off x="3741" y="2346"/>
                <a:ext cx="184" cy="213"/>
              </a:xfrm>
              <a:prstGeom prst="rect">
                <a:avLst/>
              </a:prstGeom>
              <a:noFill/>
              <a:ln w="9525">
                <a:noFill/>
                <a:miter lim="800000"/>
                <a:headEnd/>
                <a:tailEnd/>
              </a:ln>
            </p:spPr>
            <p:txBody>
              <a:bodyPr lIns="0" tIns="0" rIns="0" bIns="0">
                <a:spAutoFit/>
              </a:bodyPr>
              <a:lstStyle/>
              <a:p>
                <a:pPr>
                  <a:spcBef>
                    <a:spcPct val="50000"/>
                  </a:spcBef>
                </a:pPr>
                <a:r>
                  <a:rPr lang="en-US" sz="2200" b="1">
                    <a:latin typeface="Arial"/>
                    <a:cs typeface="Arial"/>
                  </a:rPr>
                  <a:t>A</a:t>
                </a:r>
                <a:endParaRPr lang="en-US" sz="2200" b="1" baseline="-25000">
                  <a:latin typeface="Arial"/>
                  <a:cs typeface="Arial"/>
                </a:endParaRPr>
              </a:p>
            </p:txBody>
          </p:sp>
        </p:grpSp>
      </p:grpSp>
      <p:grpSp>
        <p:nvGrpSpPr>
          <p:cNvPr id="25" name="Group 56"/>
          <p:cNvGrpSpPr>
            <a:grpSpLocks/>
          </p:cNvGrpSpPr>
          <p:nvPr/>
        </p:nvGrpSpPr>
        <p:grpSpPr bwMode="auto">
          <a:xfrm>
            <a:off x="2063271" y="4760913"/>
            <a:ext cx="1892300" cy="955675"/>
            <a:chOff x="1293" y="3031"/>
            <a:chExt cx="1192" cy="602"/>
          </a:xfrm>
        </p:grpSpPr>
        <p:sp>
          <p:nvSpPr>
            <p:cNvPr id="26" name="Line 24"/>
            <p:cNvSpPr>
              <a:spLocks noChangeShapeType="1"/>
            </p:cNvSpPr>
            <p:nvPr/>
          </p:nvSpPr>
          <p:spPr bwMode="auto">
            <a:xfrm flipH="1" flipV="1">
              <a:off x="1293" y="3031"/>
              <a:ext cx="1192" cy="602"/>
            </a:xfrm>
            <a:prstGeom prst="line">
              <a:avLst/>
            </a:prstGeom>
            <a:noFill/>
            <a:ln w="19050">
              <a:solidFill>
                <a:srgbClr val="FF0000"/>
              </a:solidFill>
              <a:round/>
              <a:headEnd/>
              <a:tailEnd/>
            </a:ln>
          </p:spPr>
          <p:txBody>
            <a:bodyPr/>
            <a:lstStyle/>
            <a:p>
              <a:endParaRPr lang="en-US">
                <a:latin typeface="Arial"/>
                <a:cs typeface="Arial"/>
              </a:endParaRPr>
            </a:p>
          </p:txBody>
        </p:sp>
        <p:grpSp>
          <p:nvGrpSpPr>
            <p:cNvPr id="27" name="Group 45"/>
            <p:cNvGrpSpPr>
              <a:grpSpLocks/>
            </p:cNvGrpSpPr>
            <p:nvPr/>
          </p:nvGrpSpPr>
          <p:grpSpPr bwMode="auto">
            <a:xfrm>
              <a:off x="1896" y="3158"/>
              <a:ext cx="247" cy="213"/>
              <a:chOff x="3678" y="2346"/>
              <a:chExt cx="247" cy="213"/>
            </a:xfrm>
          </p:grpSpPr>
          <p:sp>
            <p:nvSpPr>
              <p:cNvPr id="28" name="Oval 46"/>
              <p:cNvSpPr>
                <a:spLocks noChangeArrowheads="1"/>
              </p:cNvSpPr>
              <p:nvPr/>
            </p:nvSpPr>
            <p:spPr bwMode="auto">
              <a:xfrm>
                <a:off x="3678" y="2500"/>
                <a:ext cx="56" cy="56"/>
              </a:xfrm>
              <a:prstGeom prst="ellipse">
                <a:avLst/>
              </a:prstGeom>
              <a:solidFill>
                <a:srgbClr val="000000"/>
              </a:solidFill>
              <a:ln w="9525">
                <a:noFill/>
                <a:round/>
                <a:headEnd/>
                <a:tailEnd/>
              </a:ln>
            </p:spPr>
            <p:txBody>
              <a:bodyPr wrap="none" anchor="ctr"/>
              <a:lstStyle/>
              <a:p>
                <a:endParaRPr lang="en-US">
                  <a:latin typeface="Arial"/>
                  <a:cs typeface="Arial"/>
                </a:endParaRPr>
              </a:p>
            </p:txBody>
          </p:sp>
          <p:sp>
            <p:nvSpPr>
              <p:cNvPr id="29" name="Text Box 36"/>
              <p:cNvSpPr txBox="1">
                <a:spLocks noChangeArrowheads="1"/>
              </p:cNvSpPr>
              <p:nvPr/>
            </p:nvSpPr>
            <p:spPr bwMode="auto">
              <a:xfrm>
                <a:off x="3741" y="2346"/>
                <a:ext cx="184" cy="213"/>
              </a:xfrm>
              <a:prstGeom prst="rect">
                <a:avLst/>
              </a:prstGeom>
              <a:noFill/>
              <a:ln w="9525">
                <a:noFill/>
                <a:miter lim="800000"/>
                <a:headEnd/>
                <a:tailEnd/>
              </a:ln>
            </p:spPr>
            <p:txBody>
              <a:bodyPr lIns="0" tIns="0" rIns="0" bIns="0">
                <a:spAutoFit/>
              </a:bodyPr>
              <a:lstStyle/>
              <a:p>
                <a:pPr>
                  <a:spcBef>
                    <a:spcPct val="50000"/>
                  </a:spcBef>
                </a:pPr>
                <a:r>
                  <a:rPr lang="en-US" sz="2200" b="1">
                    <a:latin typeface="Arial"/>
                    <a:cs typeface="Arial"/>
                  </a:rPr>
                  <a:t>B</a:t>
                </a:r>
                <a:endParaRPr lang="en-US" sz="2200" b="1" baseline="-25000">
                  <a:latin typeface="Arial"/>
                  <a:cs typeface="Arial"/>
                </a:endParaRPr>
              </a:p>
            </p:txBody>
          </p:sp>
        </p:grpSp>
      </p:grpSp>
      <p:grpSp>
        <p:nvGrpSpPr>
          <p:cNvPr id="30" name="Group 55"/>
          <p:cNvGrpSpPr>
            <a:grpSpLocks/>
          </p:cNvGrpSpPr>
          <p:nvPr/>
        </p:nvGrpSpPr>
        <p:grpSpPr bwMode="auto">
          <a:xfrm>
            <a:off x="5800246" y="4064000"/>
            <a:ext cx="1042987" cy="1457325"/>
            <a:chOff x="3647" y="2592"/>
            <a:chExt cx="657" cy="918"/>
          </a:xfrm>
        </p:grpSpPr>
        <p:sp>
          <p:nvSpPr>
            <p:cNvPr id="31" name="Line 23"/>
            <p:cNvSpPr>
              <a:spLocks noChangeShapeType="1"/>
            </p:cNvSpPr>
            <p:nvPr/>
          </p:nvSpPr>
          <p:spPr bwMode="auto">
            <a:xfrm>
              <a:off x="3647" y="2592"/>
              <a:ext cx="657" cy="918"/>
            </a:xfrm>
            <a:prstGeom prst="line">
              <a:avLst/>
            </a:prstGeom>
            <a:noFill/>
            <a:ln w="19050">
              <a:solidFill>
                <a:srgbClr val="FF0000"/>
              </a:solidFill>
              <a:round/>
              <a:headEnd/>
              <a:tailEnd/>
            </a:ln>
          </p:spPr>
          <p:txBody>
            <a:bodyPr/>
            <a:lstStyle/>
            <a:p>
              <a:endParaRPr lang="en-US">
                <a:latin typeface="Arial"/>
                <a:cs typeface="Arial"/>
              </a:endParaRPr>
            </a:p>
          </p:txBody>
        </p:sp>
        <p:grpSp>
          <p:nvGrpSpPr>
            <p:cNvPr id="32" name="Group 48"/>
            <p:cNvGrpSpPr>
              <a:grpSpLocks/>
            </p:cNvGrpSpPr>
            <p:nvPr/>
          </p:nvGrpSpPr>
          <p:grpSpPr bwMode="auto">
            <a:xfrm>
              <a:off x="3968" y="2883"/>
              <a:ext cx="247" cy="213"/>
              <a:chOff x="3678" y="2346"/>
              <a:chExt cx="247" cy="213"/>
            </a:xfrm>
          </p:grpSpPr>
          <p:sp>
            <p:nvSpPr>
              <p:cNvPr id="33" name="Oval 49"/>
              <p:cNvSpPr>
                <a:spLocks noChangeArrowheads="1"/>
              </p:cNvSpPr>
              <p:nvPr/>
            </p:nvSpPr>
            <p:spPr bwMode="auto">
              <a:xfrm>
                <a:off x="3678" y="2500"/>
                <a:ext cx="56" cy="56"/>
              </a:xfrm>
              <a:prstGeom prst="ellipse">
                <a:avLst/>
              </a:prstGeom>
              <a:solidFill>
                <a:srgbClr val="000000"/>
              </a:solidFill>
              <a:ln w="9525">
                <a:noFill/>
                <a:round/>
                <a:headEnd/>
                <a:tailEnd/>
              </a:ln>
            </p:spPr>
            <p:txBody>
              <a:bodyPr wrap="none" anchor="ctr"/>
              <a:lstStyle/>
              <a:p>
                <a:endParaRPr lang="en-US">
                  <a:latin typeface="Arial"/>
                  <a:cs typeface="Arial"/>
                </a:endParaRPr>
              </a:p>
            </p:txBody>
          </p:sp>
          <p:sp>
            <p:nvSpPr>
              <p:cNvPr id="34" name="Text Box 36"/>
              <p:cNvSpPr txBox="1">
                <a:spLocks noChangeArrowheads="1"/>
              </p:cNvSpPr>
              <p:nvPr/>
            </p:nvSpPr>
            <p:spPr bwMode="auto">
              <a:xfrm>
                <a:off x="3741" y="2346"/>
                <a:ext cx="184" cy="213"/>
              </a:xfrm>
              <a:prstGeom prst="rect">
                <a:avLst/>
              </a:prstGeom>
              <a:noFill/>
              <a:ln w="9525">
                <a:noFill/>
                <a:miter lim="800000"/>
                <a:headEnd/>
                <a:tailEnd/>
              </a:ln>
            </p:spPr>
            <p:txBody>
              <a:bodyPr lIns="0" tIns="0" rIns="0" bIns="0">
                <a:spAutoFit/>
              </a:bodyPr>
              <a:lstStyle/>
              <a:p>
                <a:pPr>
                  <a:spcBef>
                    <a:spcPct val="50000"/>
                  </a:spcBef>
                </a:pPr>
                <a:r>
                  <a:rPr lang="en-US" sz="2200" b="1">
                    <a:latin typeface="Arial"/>
                    <a:cs typeface="Arial"/>
                  </a:rPr>
                  <a:t>A</a:t>
                </a:r>
                <a:endParaRPr lang="en-US" sz="2200" b="1" baseline="-25000">
                  <a:latin typeface="Arial"/>
                  <a:cs typeface="Arial"/>
                </a:endParaRPr>
              </a:p>
            </p:txBody>
          </p:sp>
        </p:grpSp>
      </p:grpSp>
      <p:grpSp>
        <p:nvGrpSpPr>
          <p:cNvPr id="35" name="Group 57"/>
          <p:cNvGrpSpPr>
            <a:grpSpLocks/>
          </p:cNvGrpSpPr>
          <p:nvPr/>
        </p:nvGrpSpPr>
        <p:grpSpPr bwMode="auto">
          <a:xfrm>
            <a:off x="5749446" y="4651375"/>
            <a:ext cx="1892300" cy="955675"/>
            <a:chOff x="3615" y="2962"/>
            <a:chExt cx="1192" cy="602"/>
          </a:xfrm>
        </p:grpSpPr>
        <p:sp>
          <p:nvSpPr>
            <p:cNvPr id="36" name="Line 25"/>
            <p:cNvSpPr>
              <a:spLocks noChangeShapeType="1"/>
            </p:cNvSpPr>
            <p:nvPr/>
          </p:nvSpPr>
          <p:spPr bwMode="auto">
            <a:xfrm flipH="1" flipV="1">
              <a:off x="3615" y="2962"/>
              <a:ext cx="1192" cy="602"/>
            </a:xfrm>
            <a:prstGeom prst="line">
              <a:avLst/>
            </a:prstGeom>
            <a:noFill/>
            <a:ln w="19050">
              <a:solidFill>
                <a:srgbClr val="FF0000"/>
              </a:solidFill>
              <a:round/>
              <a:headEnd/>
              <a:tailEnd/>
            </a:ln>
          </p:spPr>
          <p:txBody>
            <a:bodyPr/>
            <a:lstStyle/>
            <a:p>
              <a:endParaRPr lang="en-US">
                <a:latin typeface="Arial"/>
                <a:cs typeface="Arial"/>
              </a:endParaRPr>
            </a:p>
          </p:txBody>
        </p:sp>
        <p:grpSp>
          <p:nvGrpSpPr>
            <p:cNvPr id="37" name="Group 51"/>
            <p:cNvGrpSpPr>
              <a:grpSpLocks/>
            </p:cNvGrpSpPr>
            <p:nvPr/>
          </p:nvGrpSpPr>
          <p:grpSpPr bwMode="auto">
            <a:xfrm>
              <a:off x="4204" y="3083"/>
              <a:ext cx="247" cy="213"/>
              <a:chOff x="3678" y="2346"/>
              <a:chExt cx="247" cy="213"/>
            </a:xfrm>
          </p:grpSpPr>
          <p:sp>
            <p:nvSpPr>
              <p:cNvPr id="38" name="Oval 52"/>
              <p:cNvSpPr>
                <a:spLocks noChangeArrowheads="1"/>
              </p:cNvSpPr>
              <p:nvPr/>
            </p:nvSpPr>
            <p:spPr bwMode="auto">
              <a:xfrm>
                <a:off x="3678" y="2500"/>
                <a:ext cx="56" cy="56"/>
              </a:xfrm>
              <a:prstGeom prst="ellipse">
                <a:avLst/>
              </a:prstGeom>
              <a:solidFill>
                <a:srgbClr val="000000"/>
              </a:solidFill>
              <a:ln w="9525">
                <a:noFill/>
                <a:round/>
                <a:headEnd/>
                <a:tailEnd/>
              </a:ln>
            </p:spPr>
            <p:txBody>
              <a:bodyPr wrap="none" anchor="ctr"/>
              <a:lstStyle/>
              <a:p>
                <a:endParaRPr lang="en-US">
                  <a:latin typeface="Arial"/>
                  <a:cs typeface="Arial"/>
                </a:endParaRPr>
              </a:p>
            </p:txBody>
          </p:sp>
          <p:sp>
            <p:nvSpPr>
              <p:cNvPr id="39" name="Text Box 36"/>
              <p:cNvSpPr txBox="1">
                <a:spLocks noChangeArrowheads="1"/>
              </p:cNvSpPr>
              <p:nvPr/>
            </p:nvSpPr>
            <p:spPr bwMode="auto">
              <a:xfrm>
                <a:off x="3741" y="2346"/>
                <a:ext cx="184" cy="213"/>
              </a:xfrm>
              <a:prstGeom prst="rect">
                <a:avLst/>
              </a:prstGeom>
              <a:noFill/>
              <a:ln w="9525">
                <a:noFill/>
                <a:miter lim="800000"/>
                <a:headEnd/>
                <a:tailEnd/>
              </a:ln>
            </p:spPr>
            <p:txBody>
              <a:bodyPr lIns="0" tIns="0" rIns="0" bIns="0">
                <a:spAutoFit/>
              </a:bodyPr>
              <a:lstStyle/>
              <a:p>
                <a:pPr>
                  <a:spcBef>
                    <a:spcPct val="50000"/>
                  </a:spcBef>
                </a:pPr>
                <a:r>
                  <a:rPr lang="en-US" sz="2200" b="1">
                    <a:latin typeface="Arial"/>
                    <a:cs typeface="Arial"/>
                  </a:rPr>
                  <a:t>B</a:t>
                </a:r>
                <a:endParaRPr lang="en-US" sz="2200" b="1" baseline="-25000">
                  <a:latin typeface="Arial"/>
                  <a:cs typeface="Arial"/>
                </a:endParaRPr>
              </a:p>
            </p:txBody>
          </p:sp>
        </p:grpSp>
      </p:grpSp>
    </p:spTree>
    <p:extLst>
      <p:ext uri="{BB962C8B-B14F-4D97-AF65-F5344CB8AC3E}">
        <p14:creationId xmlns:p14="http://schemas.microsoft.com/office/powerpoint/2010/main" val="32539515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strips(downRight)">
                                      <p:cBhvr>
                                        <p:cTn id="12" dur="500"/>
                                        <p:tgtEl>
                                          <p:spTgt spid="20"/>
                                        </p:tgtEl>
                                      </p:cBhvr>
                                    </p:animEffect>
                                  </p:childTnLst>
                                  <p:subTnLst>
                                    <p:animClr clrSpc="rgb" dir="cw">
                                      <p:cBhvr override="childStyle">
                                        <p:cTn dur="1" fill="hold" display="0" masterRel="nextClick" afterEffect="1"/>
                                        <p:tgtEl>
                                          <p:spTgt spid="20"/>
                                        </p:tgtEl>
                                        <p:attrNameLst>
                                          <p:attrName>ppt_c</p:attrName>
                                        </p:attrNameLst>
                                      </p:cBhvr>
                                      <p:to>
                                        <a:schemeClr val="tx1"/>
                                      </p:to>
                                    </p:animClr>
                                  </p:subTnLst>
                                </p:cTn>
                              </p:par>
                              <p:par>
                                <p:cTn id="13" presetID="18" presetClass="entr" presetSubtype="6"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strips(downRight)">
                                      <p:cBhvr>
                                        <p:cTn id="15" dur="500"/>
                                        <p:tgtEl>
                                          <p:spTgt spid="30"/>
                                        </p:tgtEl>
                                      </p:cBhvr>
                                    </p:animEffect>
                                  </p:childTnLst>
                                  <p:subTnLst>
                                    <p:animClr clrSpc="rgb" dir="cw">
                                      <p:cBhvr override="childStyle">
                                        <p:cTn dur="1" fill="hold" display="0" masterRel="nextClick" afterEffect="1"/>
                                        <p:tgtEl>
                                          <p:spTgt spid="30"/>
                                        </p:tgtEl>
                                        <p:attrNameLst>
                                          <p:attrName>ppt_c</p:attrName>
                                        </p:attrNameLst>
                                      </p:cBhvr>
                                      <p:to>
                                        <a:schemeClr val="tx1"/>
                                      </p:to>
                                    </p:animClr>
                                  </p:subTnLst>
                                </p:cTn>
                              </p:par>
                            </p:childTnLst>
                          </p:cTn>
                        </p:par>
                      </p:childTnLst>
                    </p:cTn>
                  </p:par>
                  <p:par>
                    <p:cTn id="16" fill="hold">
                      <p:stCondLst>
                        <p:cond delay="indefinite"/>
                      </p:stCondLst>
                      <p:childTnLst>
                        <p:par>
                          <p:cTn id="17" fill="hold">
                            <p:stCondLst>
                              <p:cond delay="0"/>
                            </p:stCondLst>
                            <p:childTnLst>
                              <p:par>
                                <p:cTn id="18" presetID="18" presetClass="entr" presetSubtype="6"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strips(downRight)">
                                      <p:cBhvr>
                                        <p:cTn id="20" dur="500"/>
                                        <p:tgtEl>
                                          <p:spTgt spid="25"/>
                                        </p:tgtEl>
                                      </p:cBhvr>
                                    </p:animEffect>
                                  </p:childTnLst>
                                </p:cTn>
                              </p:par>
                              <p:par>
                                <p:cTn id="21" presetID="18" presetClass="entr" presetSubtype="6"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strips(downRight)">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3"/>
                                        </p:tgtEl>
                                      </p:cBhvr>
                                    </p:animEffect>
                                    <p:set>
                                      <p:cBhvr>
                                        <p:cTn id="28" dur="1" fill="hold">
                                          <p:stCondLst>
                                            <p:cond delay="499"/>
                                          </p:stCondLst>
                                        </p:cTn>
                                        <p:tgtEl>
                                          <p:spTgt spid="13"/>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277813" y="1025525"/>
            <a:ext cx="8713787" cy="5422900"/>
          </a:xfrm>
        </p:spPr>
        <p:txBody>
          <a:bodyPr/>
          <a:lstStyle/>
          <a:p>
            <a:r>
              <a:rPr lang="en-US" dirty="0"/>
              <a:t>People face tradeoffs.  </a:t>
            </a:r>
          </a:p>
          <a:p>
            <a:pPr lvl="1"/>
            <a:r>
              <a:rPr lang="en-US" sz="3000" dirty="0"/>
              <a:t>Buying more of one good leaves less income to buy other goods</a:t>
            </a:r>
          </a:p>
          <a:p>
            <a:pPr lvl="1"/>
            <a:r>
              <a:rPr lang="en-US" sz="3000" dirty="0"/>
              <a:t>Working more hours means more income and more consumption, but less leisure time  </a:t>
            </a:r>
          </a:p>
          <a:p>
            <a:pPr lvl="1"/>
            <a:r>
              <a:rPr lang="en-US" sz="3000" dirty="0"/>
              <a:t>Reducing saving allows more consumption today but reduces future consumption</a:t>
            </a:r>
          </a:p>
          <a:p>
            <a:pPr marL="0" indent="0">
              <a:buNone/>
            </a:pPr>
            <a:r>
              <a:rPr lang="en-US" dirty="0"/>
              <a:t>This chapter explores how consumers make choices like these.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65356655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8"/>
          <p:cNvGrpSpPr>
            <a:grpSpLocks/>
          </p:cNvGrpSpPr>
          <p:nvPr/>
        </p:nvGrpSpPr>
        <p:grpSpPr bwMode="auto">
          <a:xfrm>
            <a:off x="4521200" y="4414837"/>
            <a:ext cx="3228975" cy="304800"/>
            <a:chOff x="2771" y="2715"/>
            <a:chExt cx="2034" cy="192"/>
          </a:xfrm>
        </p:grpSpPr>
        <p:sp>
          <p:nvSpPr>
            <p:cNvPr id="34872" name="Text Box 36"/>
            <p:cNvSpPr txBox="1">
              <a:spLocks noChangeArrowheads="1"/>
            </p:cNvSpPr>
            <p:nvPr/>
          </p:nvSpPr>
          <p:spPr bwMode="auto">
            <a:xfrm>
              <a:off x="2771" y="2715"/>
              <a:ext cx="250" cy="192"/>
            </a:xfrm>
            <a:prstGeom prst="rect">
              <a:avLst/>
            </a:prstGeom>
            <a:noFill/>
            <a:ln w="9525">
              <a:noFill/>
              <a:miter lim="800000"/>
              <a:headEnd/>
              <a:tailEnd/>
            </a:ln>
          </p:spPr>
          <p:txBody>
            <a:bodyPr lIns="0" tIns="0" rIns="0" bIns="0">
              <a:spAutoFit/>
            </a:bodyPr>
            <a:lstStyle/>
            <a:p>
              <a:pPr algn="r">
                <a:spcBef>
                  <a:spcPct val="50000"/>
                </a:spcBef>
              </a:pPr>
              <a:r>
                <a:rPr lang="en-US" sz="2000">
                  <a:latin typeface="Arial"/>
                  <a:cs typeface="Arial"/>
                </a:rPr>
                <a:t>$2</a:t>
              </a:r>
              <a:endParaRPr lang="en-US" sz="2000" baseline="-25000">
                <a:latin typeface="Arial"/>
                <a:cs typeface="Arial"/>
              </a:endParaRPr>
            </a:p>
          </p:txBody>
        </p:sp>
        <p:sp>
          <p:nvSpPr>
            <p:cNvPr id="34873" name="Line 76"/>
            <p:cNvSpPr>
              <a:spLocks noChangeShapeType="1"/>
            </p:cNvSpPr>
            <p:nvPr/>
          </p:nvSpPr>
          <p:spPr bwMode="auto">
            <a:xfrm>
              <a:off x="3053" y="2809"/>
              <a:ext cx="1752" cy="0"/>
            </a:xfrm>
            <a:prstGeom prst="line">
              <a:avLst/>
            </a:prstGeom>
            <a:noFill/>
            <a:ln w="9525">
              <a:solidFill>
                <a:srgbClr val="808080"/>
              </a:solidFill>
              <a:prstDash val="lgDash"/>
              <a:round/>
              <a:headEnd/>
              <a:tailEnd/>
            </a:ln>
          </p:spPr>
          <p:txBody>
            <a:bodyPr/>
            <a:lstStyle/>
            <a:p>
              <a:endParaRPr lang="en-US">
                <a:latin typeface="Arial"/>
                <a:cs typeface="Arial"/>
              </a:endParaRPr>
            </a:p>
          </p:txBody>
        </p:sp>
      </p:grpSp>
      <p:grpSp>
        <p:nvGrpSpPr>
          <p:cNvPr id="3" name="Group 73"/>
          <p:cNvGrpSpPr>
            <a:grpSpLocks/>
          </p:cNvGrpSpPr>
          <p:nvPr/>
        </p:nvGrpSpPr>
        <p:grpSpPr bwMode="auto">
          <a:xfrm>
            <a:off x="5500688" y="2519362"/>
            <a:ext cx="2974975" cy="2527300"/>
            <a:chOff x="3392" y="1521"/>
            <a:chExt cx="1874" cy="1592"/>
          </a:xfrm>
        </p:grpSpPr>
        <p:sp>
          <p:nvSpPr>
            <p:cNvPr id="34870" name="Arc 3"/>
            <p:cNvSpPr>
              <a:spLocks/>
            </p:cNvSpPr>
            <p:nvPr/>
          </p:nvSpPr>
          <p:spPr bwMode="auto">
            <a:xfrm flipH="1" flipV="1">
              <a:off x="3392" y="1521"/>
              <a:ext cx="1874" cy="1421"/>
            </a:xfrm>
            <a:custGeom>
              <a:avLst/>
              <a:gdLst>
                <a:gd name="T0" fmla="*/ 0 w 21334"/>
                <a:gd name="T1" fmla="*/ 0 h 18670"/>
                <a:gd name="T2" fmla="*/ 0 w 21334"/>
                <a:gd name="T3" fmla="*/ 0 h 18670"/>
                <a:gd name="T4" fmla="*/ 0 w 21334"/>
                <a:gd name="T5" fmla="*/ 0 h 18670"/>
                <a:gd name="T6" fmla="*/ 0 60000 65536"/>
                <a:gd name="T7" fmla="*/ 0 60000 65536"/>
                <a:gd name="T8" fmla="*/ 0 60000 65536"/>
                <a:gd name="T9" fmla="*/ 0 w 21334"/>
                <a:gd name="T10" fmla="*/ 0 h 18670"/>
                <a:gd name="T11" fmla="*/ 21334 w 21334"/>
                <a:gd name="T12" fmla="*/ 18670 h 18670"/>
              </a:gdLst>
              <a:ahLst/>
              <a:cxnLst>
                <a:cxn ang="T6">
                  <a:pos x="T0" y="T1"/>
                </a:cxn>
                <a:cxn ang="T7">
                  <a:pos x="T2" y="T3"/>
                </a:cxn>
                <a:cxn ang="T8">
                  <a:pos x="T4" y="T5"/>
                </a:cxn>
              </a:cxnLst>
              <a:rect l="T9" t="T10" r="T11" b="T12"/>
              <a:pathLst>
                <a:path w="21334" h="18670" fill="none" extrusionOk="0">
                  <a:moveTo>
                    <a:pt x="10862" y="0"/>
                  </a:moveTo>
                  <a:cubicBezTo>
                    <a:pt x="16474" y="3265"/>
                    <a:pt x="20319" y="8880"/>
                    <a:pt x="21334" y="15292"/>
                  </a:cubicBezTo>
                </a:path>
                <a:path w="21334" h="18670" stroke="0" extrusionOk="0">
                  <a:moveTo>
                    <a:pt x="10862" y="0"/>
                  </a:moveTo>
                  <a:cubicBezTo>
                    <a:pt x="16474" y="3265"/>
                    <a:pt x="20319" y="8880"/>
                    <a:pt x="21334" y="15292"/>
                  </a:cubicBezTo>
                  <a:lnTo>
                    <a:pt x="0" y="18670"/>
                  </a:lnTo>
                  <a:close/>
                </a:path>
              </a:pathLst>
            </a:custGeom>
            <a:noFill/>
            <a:ln w="38100">
              <a:solidFill>
                <a:srgbClr val="009900"/>
              </a:solidFill>
              <a:round/>
              <a:headEnd/>
              <a:tailEnd/>
            </a:ln>
          </p:spPr>
          <p:txBody>
            <a:bodyPr rot="10800000" wrap="none" anchor="ctr"/>
            <a:lstStyle/>
            <a:p>
              <a:endParaRPr lang="en-US">
                <a:latin typeface="Arial"/>
                <a:cs typeface="Arial"/>
              </a:endParaRPr>
            </a:p>
          </p:txBody>
        </p:sp>
        <p:sp>
          <p:nvSpPr>
            <p:cNvPr id="34871" name="Text Box 4"/>
            <p:cNvSpPr txBox="1">
              <a:spLocks noChangeArrowheads="1"/>
            </p:cNvSpPr>
            <p:nvPr/>
          </p:nvSpPr>
          <p:spPr bwMode="auto">
            <a:xfrm>
              <a:off x="4273" y="2825"/>
              <a:ext cx="591" cy="288"/>
            </a:xfrm>
            <a:prstGeom prst="rect">
              <a:avLst/>
            </a:prstGeom>
            <a:noFill/>
            <a:ln w="9525">
              <a:noFill/>
              <a:miter lim="800000"/>
              <a:headEnd/>
              <a:tailEnd/>
            </a:ln>
          </p:spPr>
          <p:txBody>
            <a:bodyPr>
              <a:spAutoFit/>
            </a:bodyPr>
            <a:lstStyle/>
            <a:p>
              <a:pPr>
                <a:spcBef>
                  <a:spcPct val="50000"/>
                </a:spcBef>
              </a:pPr>
              <a:r>
                <a:rPr lang="en-US" sz="2400" b="1" i="1">
                  <a:latin typeface="Arial"/>
                  <a:cs typeface="Arial"/>
                </a:rPr>
                <a:t>D</a:t>
              </a:r>
              <a:r>
                <a:rPr lang="en-US" sz="2400" b="1" baseline="-25000">
                  <a:latin typeface="Arial"/>
                  <a:cs typeface="Arial"/>
                </a:rPr>
                <a:t>Fish</a:t>
              </a:r>
            </a:p>
          </p:txBody>
        </p:sp>
      </p:grpSp>
      <p:sp>
        <p:nvSpPr>
          <p:cNvPr id="34820" name="Rectangle 4"/>
          <p:cNvSpPr>
            <a:spLocks noGrp="1" noChangeArrowheads="1"/>
          </p:cNvSpPr>
          <p:nvPr>
            <p:ph type="title"/>
          </p:nvPr>
        </p:nvSpPr>
        <p:spPr/>
        <p:txBody>
          <a:bodyPr>
            <a:normAutofit fontScale="90000"/>
          </a:bodyPr>
          <a:lstStyle/>
          <a:p>
            <a:pPr algn="ctr" eaLnBrk="1" hangingPunct="1"/>
            <a:r>
              <a:rPr lang="en-US" sz="3200" dirty="0"/>
              <a:t>Deriving Hurley’s Demand Curve for Fish</a:t>
            </a:r>
          </a:p>
        </p:txBody>
      </p:sp>
      <p:sp>
        <p:nvSpPr>
          <p:cNvPr id="17" name="Slide Number Placeholder 16"/>
          <p:cNvSpPr>
            <a:spLocks noGrp="1"/>
          </p:cNvSpPr>
          <p:nvPr>
            <p:ph type="sldNum" sz="quarter" idx="13"/>
          </p:nvPr>
        </p:nvSpPr>
        <p:spPr/>
        <p:txBody>
          <a:bodyPr/>
          <a:lstStyle/>
          <a:p>
            <a:pPr>
              <a:defRPr/>
            </a:pPr>
            <a:fld id="{073C29DC-2178-4274-9150-45F8EBD31C2D}" type="slidenum">
              <a:rPr lang="en-US" smtClean="0"/>
              <a:pPr>
                <a:defRPr/>
              </a:pPr>
              <a:t>30</a:t>
            </a:fld>
            <a:endParaRPr lang="en-US"/>
          </a:p>
        </p:txBody>
      </p:sp>
      <p:sp>
        <p:nvSpPr>
          <p:cNvPr id="16" name="Footer Placeholder 15"/>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4" name="Group 96"/>
          <p:cNvGrpSpPr>
            <a:grpSpLocks/>
          </p:cNvGrpSpPr>
          <p:nvPr/>
        </p:nvGrpSpPr>
        <p:grpSpPr bwMode="auto">
          <a:xfrm>
            <a:off x="2349500" y="4276725"/>
            <a:ext cx="557213" cy="1677987"/>
            <a:chOff x="1480" y="2803"/>
            <a:chExt cx="351" cy="1057"/>
          </a:xfrm>
        </p:grpSpPr>
        <p:sp>
          <p:nvSpPr>
            <p:cNvPr id="34868" name="Line 8"/>
            <p:cNvSpPr>
              <a:spLocks noChangeShapeType="1"/>
            </p:cNvSpPr>
            <p:nvPr/>
          </p:nvSpPr>
          <p:spPr bwMode="auto">
            <a:xfrm>
              <a:off x="1661" y="2803"/>
              <a:ext cx="0" cy="852"/>
            </a:xfrm>
            <a:prstGeom prst="line">
              <a:avLst/>
            </a:prstGeom>
            <a:noFill/>
            <a:ln w="9525">
              <a:solidFill>
                <a:srgbClr val="808080"/>
              </a:solidFill>
              <a:prstDash val="lgDash"/>
              <a:round/>
              <a:headEnd/>
              <a:tailEnd/>
            </a:ln>
          </p:spPr>
          <p:txBody>
            <a:bodyPr/>
            <a:lstStyle/>
            <a:p>
              <a:endParaRPr lang="en-US">
                <a:latin typeface="Arial"/>
                <a:cs typeface="Arial"/>
              </a:endParaRPr>
            </a:p>
          </p:txBody>
        </p:sp>
        <p:sp>
          <p:nvSpPr>
            <p:cNvPr id="34869" name="Text Box 36"/>
            <p:cNvSpPr txBox="1">
              <a:spLocks noChangeArrowheads="1"/>
            </p:cNvSpPr>
            <p:nvPr/>
          </p:nvSpPr>
          <p:spPr bwMode="auto">
            <a:xfrm>
              <a:off x="1480" y="3668"/>
              <a:ext cx="351" cy="192"/>
            </a:xfrm>
            <a:prstGeom prst="rect">
              <a:avLst/>
            </a:prstGeom>
            <a:noFill/>
            <a:ln w="9525">
              <a:noFill/>
              <a:miter lim="800000"/>
              <a:headEnd/>
              <a:tailEnd/>
            </a:ln>
          </p:spPr>
          <p:txBody>
            <a:bodyPr lIns="0" tIns="0" rIns="0" bIns="0">
              <a:spAutoFit/>
            </a:bodyPr>
            <a:lstStyle/>
            <a:p>
              <a:pPr algn="ctr">
                <a:spcBef>
                  <a:spcPct val="50000"/>
                </a:spcBef>
              </a:pPr>
              <a:r>
                <a:rPr lang="en-US" sz="2000">
                  <a:latin typeface="Arial"/>
                  <a:cs typeface="Arial"/>
                </a:rPr>
                <a:t>350</a:t>
              </a:r>
              <a:endParaRPr lang="en-US" sz="2000" baseline="-25000">
                <a:latin typeface="Arial"/>
                <a:cs typeface="Arial"/>
              </a:endParaRPr>
            </a:p>
          </p:txBody>
        </p:sp>
      </p:grpSp>
      <p:sp>
        <p:nvSpPr>
          <p:cNvPr id="34822" name="Line 12"/>
          <p:cNvSpPr>
            <a:spLocks noChangeShapeType="1"/>
          </p:cNvSpPr>
          <p:nvPr/>
        </p:nvSpPr>
        <p:spPr bwMode="auto">
          <a:xfrm>
            <a:off x="1019175" y="2430462"/>
            <a:ext cx="1401763" cy="3186113"/>
          </a:xfrm>
          <a:prstGeom prst="line">
            <a:avLst/>
          </a:prstGeom>
          <a:noFill/>
          <a:ln w="19050">
            <a:solidFill>
              <a:schemeClr val="tx1"/>
            </a:solidFill>
            <a:round/>
            <a:headEnd/>
            <a:tailEnd/>
          </a:ln>
        </p:spPr>
        <p:txBody>
          <a:bodyPr/>
          <a:lstStyle/>
          <a:p>
            <a:endParaRPr lang="en-US">
              <a:latin typeface="Arial"/>
              <a:cs typeface="Arial"/>
            </a:endParaRPr>
          </a:p>
        </p:txBody>
      </p:sp>
      <p:grpSp>
        <p:nvGrpSpPr>
          <p:cNvPr id="5" name="Group 90"/>
          <p:cNvGrpSpPr>
            <a:grpSpLocks/>
          </p:cNvGrpSpPr>
          <p:nvPr/>
        </p:nvGrpSpPr>
        <p:grpSpPr bwMode="auto">
          <a:xfrm>
            <a:off x="322263" y="1585912"/>
            <a:ext cx="4065587" cy="4679950"/>
            <a:chOff x="203" y="1108"/>
            <a:chExt cx="2561" cy="2948"/>
          </a:xfrm>
        </p:grpSpPr>
        <p:grpSp>
          <p:nvGrpSpPr>
            <p:cNvPr id="6" name="Group 17"/>
            <p:cNvGrpSpPr>
              <a:grpSpLocks/>
            </p:cNvGrpSpPr>
            <p:nvPr/>
          </p:nvGrpSpPr>
          <p:grpSpPr bwMode="auto">
            <a:xfrm>
              <a:off x="638" y="1494"/>
              <a:ext cx="2126" cy="2156"/>
              <a:chOff x="2677" y="894"/>
              <a:chExt cx="2715" cy="2485"/>
            </a:xfrm>
          </p:grpSpPr>
          <p:sp>
            <p:nvSpPr>
              <p:cNvPr id="34866" name="Line 33"/>
              <p:cNvSpPr>
                <a:spLocks noChangeShapeType="1"/>
              </p:cNvSpPr>
              <p:nvPr/>
            </p:nvSpPr>
            <p:spPr bwMode="auto">
              <a:xfrm>
                <a:off x="2680" y="894"/>
                <a:ext cx="0" cy="2485"/>
              </a:xfrm>
              <a:prstGeom prst="line">
                <a:avLst/>
              </a:prstGeom>
              <a:noFill/>
              <a:ln w="12700">
                <a:solidFill>
                  <a:schemeClr val="tx1"/>
                </a:solidFill>
                <a:round/>
                <a:headEnd/>
                <a:tailEnd/>
              </a:ln>
            </p:spPr>
            <p:txBody>
              <a:bodyPr/>
              <a:lstStyle/>
              <a:p>
                <a:endParaRPr lang="en-US">
                  <a:latin typeface="Arial"/>
                  <a:cs typeface="Arial"/>
                </a:endParaRPr>
              </a:p>
            </p:txBody>
          </p:sp>
          <p:sp>
            <p:nvSpPr>
              <p:cNvPr id="34867" name="Line 34"/>
              <p:cNvSpPr>
                <a:spLocks noChangeShapeType="1"/>
              </p:cNvSpPr>
              <p:nvPr/>
            </p:nvSpPr>
            <p:spPr bwMode="auto">
              <a:xfrm>
                <a:off x="2677" y="3377"/>
                <a:ext cx="2715"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34864" name="Text Box 36"/>
            <p:cNvSpPr txBox="1">
              <a:spLocks noChangeArrowheads="1"/>
            </p:cNvSpPr>
            <p:nvPr/>
          </p:nvSpPr>
          <p:spPr bwMode="auto">
            <a:xfrm>
              <a:off x="2057" y="3672"/>
              <a:ext cx="703" cy="384"/>
            </a:xfrm>
            <a:prstGeom prst="rect">
              <a:avLst/>
            </a:prstGeom>
            <a:noFill/>
            <a:ln w="9525">
              <a:noFill/>
              <a:miter lim="800000"/>
              <a:headEnd/>
              <a:tailEnd/>
            </a:ln>
          </p:spPr>
          <p:txBody>
            <a:bodyPr lIns="0" tIns="0" rIns="0" bIns="0">
              <a:spAutoFit/>
            </a:bodyPr>
            <a:lstStyle/>
            <a:p>
              <a:pPr algn="r">
                <a:spcBef>
                  <a:spcPct val="50000"/>
                </a:spcBef>
              </a:pPr>
              <a:r>
                <a:rPr lang="en-US" sz="2000" dirty="0">
                  <a:latin typeface="Arial"/>
                  <a:cs typeface="Arial"/>
                </a:rPr>
                <a:t>Quantity </a:t>
              </a:r>
              <a:br>
                <a:rPr lang="en-US" sz="2000" dirty="0">
                  <a:latin typeface="Arial"/>
                  <a:cs typeface="Arial"/>
                </a:rPr>
              </a:br>
              <a:r>
                <a:rPr lang="en-US" sz="2000" dirty="0">
                  <a:latin typeface="Arial"/>
                  <a:cs typeface="Arial"/>
                </a:rPr>
                <a:t>of Fish</a:t>
              </a:r>
              <a:endParaRPr lang="en-US" sz="2000" baseline="-25000" dirty="0">
                <a:latin typeface="Arial"/>
                <a:cs typeface="Arial"/>
              </a:endParaRPr>
            </a:p>
          </p:txBody>
        </p:sp>
        <p:sp>
          <p:nvSpPr>
            <p:cNvPr id="34865" name="Text Box 36"/>
            <p:cNvSpPr txBox="1">
              <a:spLocks noChangeArrowheads="1"/>
            </p:cNvSpPr>
            <p:nvPr/>
          </p:nvSpPr>
          <p:spPr bwMode="auto">
            <a:xfrm>
              <a:off x="203" y="1108"/>
              <a:ext cx="876" cy="384"/>
            </a:xfrm>
            <a:prstGeom prst="rect">
              <a:avLst/>
            </a:prstGeom>
            <a:noFill/>
            <a:ln w="9525">
              <a:noFill/>
              <a:miter lim="800000"/>
              <a:headEnd/>
              <a:tailEnd/>
            </a:ln>
          </p:spPr>
          <p:txBody>
            <a:bodyPr lIns="0" tIns="0" rIns="0" bIns="0">
              <a:spAutoFit/>
            </a:bodyPr>
            <a:lstStyle/>
            <a:p>
              <a:pPr algn="ctr">
                <a:spcBef>
                  <a:spcPct val="50000"/>
                </a:spcBef>
              </a:pPr>
              <a:r>
                <a:rPr lang="en-US" sz="2000">
                  <a:latin typeface="Arial"/>
                  <a:cs typeface="Arial"/>
                </a:rPr>
                <a:t>Quantity </a:t>
              </a:r>
              <a:br>
                <a:rPr lang="en-US" sz="2000">
                  <a:latin typeface="Arial"/>
                  <a:cs typeface="Arial"/>
                </a:rPr>
              </a:br>
              <a:r>
                <a:rPr lang="en-US" sz="2000">
                  <a:latin typeface="Arial"/>
                  <a:cs typeface="Arial"/>
                </a:rPr>
                <a:t>of Mangos</a:t>
              </a:r>
              <a:endParaRPr lang="en-US" sz="2000" baseline="-25000">
                <a:latin typeface="Arial"/>
                <a:cs typeface="Arial"/>
              </a:endParaRPr>
            </a:p>
          </p:txBody>
        </p:sp>
      </p:grpSp>
      <p:sp>
        <p:nvSpPr>
          <p:cNvPr id="34824" name="Arc 22"/>
          <p:cNvSpPr>
            <a:spLocks/>
          </p:cNvSpPr>
          <p:nvPr/>
        </p:nvSpPr>
        <p:spPr bwMode="auto">
          <a:xfrm flipH="1" flipV="1">
            <a:off x="1477963" y="2571750"/>
            <a:ext cx="3290887" cy="2757487"/>
          </a:xfrm>
          <a:custGeom>
            <a:avLst/>
            <a:gdLst>
              <a:gd name="T0" fmla="*/ 2147483647 w 21314"/>
              <a:gd name="T1" fmla="*/ 0 h 17253"/>
              <a:gd name="T2" fmla="*/ 2147483647 w 21314"/>
              <a:gd name="T3" fmla="*/ 2147483647 h 17253"/>
              <a:gd name="T4" fmla="*/ 0 w 21314"/>
              <a:gd name="T5" fmla="*/ 2147483647 h 17253"/>
              <a:gd name="T6" fmla="*/ 0 60000 65536"/>
              <a:gd name="T7" fmla="*/ 0 60000 65536"/>
              <a:gd name="T8" fmla="*/ 0 60000 65536"/>
              <a:gd name="T9" fmla="*/ 0 w 21314"/>
              <a:gd name="T10" fmla="*/ 0 h 17253"/>
              <a:gd name="T11" fmla="*/ 21314 w 21314"/>
              <a:gd name="T12" fmla="*/ 17253 h 17253"/>
            </a:gdLst>
            <a:ahLst/>
            <a:cxnLst>
              <a:cxn ang="T6">
                <a:pos x="T0" y="T1"/>
              </a:cxn>
              <a:cxn ang="T7">
                <a:pos x="T2" y="T3"/>
              </a:cxn>
              <a:cxn ang="T8">
                <a:pos x="T4" y="T5"/>
              </a:cxn>
            </a:cxnLst>
            <a:rect l="T9" t="T10" r="T11" b="T12"/>
            <a:pathLst>
              <a:path w="21314" h="17253" fill="none" extrusionOk="0">
                <a:moveTo>
                  <a:pt x="12995" y="0"/>
                </a:moveTo>
                <a:cubicBezTo>
                  <a:pt x="17433" y="3342"/>
                  <a:pt x="20411" y="8265"/>
                  <a:pt x="21313" y="13747"/>
                </a:cubicBezTo>
              </a:path>
              <a:path w="21314" h="17253" stroke="0" extrusionOk="0">
                <a:moveTo>
                  <a:pt x="12995" y="0"/>
                </a:moveTo>
                <a:cubicBezTo>
                  <a:pt x="17433" y="3342"/>
                  <a:pt x="20411" y="8265"/>
                  <a:pt x="21313" y="13747"/>
                </a:cubicBezTo>
                <a:lnTo>
                  <a:pt x="0" y="17253"/>
                </a:lnTo>
                <a:close/>
              </a:path>
            </a:pathLst>
          </a:custGeom>
          <a:noFill/>
          <a:ln w="28575">
            <a:solidFill>
              <a:srgbClr val="003399"/>
            </a:solidFill>
            <a:round/>
            <a:headEnd/>
            <a:tailEnd/>
          </a:ln>
        </p:spPr>
        <p:txBody>
          <a:bodyPr rot="10800000" wrap="none" anchor="ctr"/>
          <a:lstStyle/>
          <a:p>
            <a:pPr algn="ctr"/>
            <a:endParaRPr lang="en-US">
              <a:latin typeface="Arial"/>
              <a:cs typeface="Arial"/>
            </a:endParaRPr>
          </a:p>
          <a:p>
            <a:pPr algn="ctr"/>
            <a:endParaRPr lang="en-US">
              <a:latin typeface="Arial"/>
              <a:cs typeface="Arial"/>
            </a:endParaRPr>
          </a:p>
        </p:txBody>
      </p:sp>
      <p:sp>
        <p:nvSpPr>
          <p:cNvPr id="178205" name="Line 29"/>
          <p:cNvSpPr>
            <a:spLocks noChangeShapeType="1"/>
          </p:cNvSpPr>
          <p:nvPr/>
        </p:nvSpPr>
        <p:spPr bwMode="auto">
          <a:xfrm>
            <a:off x="1019175" y="2433637"/>
            <a:ext cx="2806700" cy="3179763"/>
          </a:xfrm>
          <a:prstGeom prst="line">
            <a:avLst/>
          </a:prstGeom>
          <a:noFill/>
          <a:ln w="19050">
            <a:solidFill>
              <a:srgbClr val="CC0000"/>
            </a:solidFill>
            <a:round/>
            <a:headEnd/>
            <a:tailEnd/>
          </a:ln>
        </p:spPr>
        <p:txBody>
          <a:bodyPr/>
          <a:lstStyle/>
          <a:p>
            <a:endParaRPr lang="en-US">
              <a:latin typeface="Arial"/>
              <a:cs typeface="Arial"/>
            </a:endParaRPr>
          </a:p>
        </p:txBody>
      </p:sp>
      <p:sp>
        <p:nvSpPr>
          <p:cNvPr id="178216" name="Line 40"/>
          <p:cNvSpPr>
            <a:spLocks noChangeShapeType="1"/>
          </p:cNvSpPr>
          <p:nvPr/>
        </p:nvSpPr>
        <p:spPr bwMode="auto">
          <a:xfrm>
            <a:off x="1717675" y="5551487"/>
            <a:ext cx="914400" cy="0"/>
          </a:xfrm>
          <a:prstGeom prst="line">
            <a:avLst/>
          </a:prstGeom>
          <a:noFill/>
          <a:ln w="38100">
            <a:solidFill>
              <a:srgbClr val="CC0000"/>
            </a:solidFill>
            <a:round/>
            <a:headEnd/>
            <a:tailEnd type="triangle" w="med" len="med"/>
          </a:ln>
        </p:spPr>
        <p:txBody>
          <a:bodyPr/>
          <a:lstStyle/>
          <a:p>
            <a:endParaRPr lang="en-US">
              <a:latin typeface="Arial"/>
              <a:cs typeface="Arial"/>
            </a:endParaRPr>
          </a:p>
        </p:txBody>
      </p:sp>
      <p:sp>
        <p:nvSpPr>
          <p:cNvPr id="178224" name="Line 48"/>
          <p:cNvSpPr>
            <a:spLocks noChangeShapeType="1"/>
          </p:cNvSpPr>
          <p:nvPr/>
        </p:nvSpPr>
        <p:spPr bwMode="auto">
          <a:xfrm>
            <a:off x="5686425" y="5545137"/>
            <a:ext cx="914400" cy="0"/>
          </a:xfrm>
          <a:prstGeom prst="line">
            <a:avLst/>
          </a:prstGeom>
          <a:noFill/>
          <a:ln w="38100">
            <a:solidFill>
              <a:srgbClr val="CC0000"/>
            </a:solidFill>
            <a:round/>
            <a:headEnd/>
            <a:tailEnd type="triangle" w="med" len="med"/>
          </a:ln>
        </p:spPr>
        <p:txBody>
          <a:bodyPr/>
          <a:lstStyle/>
          <a:p>
            <a:endParaRPr lang="en-US">
              <a:latin typeface="Arial"/>
              <a:cs typeface="Arial"/>
            </a:endParaRPr>
          </a:p>
        </p:txBody>
      </p:sp>
      <p:grpSp>
        <p:nvGrpSpPr>
          <p:cNvPr id="7" name="Group 89"/>
          <p:cNvGrpSpPr>
            <a:grpSpLocks/>
          </p:cNvGrpSpPr>
          <p:nvPr/>
        </p:nvGrpSpPr>
        <p:grpSpPr bwMode="auto">
          <a:xfrm>
            <a:off x="4429125" y="1587500"/>
            <a:ext cx="4054475" cy="4675187"/>
            <a:chOff x="2790" y="1109"/>
            <a:chExt cx="2554" cy="2945"/>
          </a:xfrm>
        </p:grpSpPr>
        <p:grpSp>
          <p:nvGrpSpPr>
            <p:cNvPr id="8" name="Group 42"/>
            <p:cNvGrpSpPr>
              <a:grpSpLocks/>
            </p:cNvGrpSpPr>
            <p:nvPr/>
          </p:nvGrpSpPr>
          <p:grpSpPr bwMode="auto">
            <a:xfrm>
              <a:off x="3128" y="1492"/>
              <a:ext cx="2208" cy="2156"/>
              <a:chOff x="2677" y="894"/>
              <a:chExt cx="2715" cy="2485"/>
            </a:xfrm>
          </p:grpSpPr>
          <p:sp>
            <p:nvSpPr>
              <p:cNvPr id="34861" name="Line 33"/>
              <p:cNvSpPr>
                <a:spLocks noChangeShapeType="1"/>
              </p:cNvSpPr>
              <p:nvPr/>
            </p:nvSpPr>
            <p:spPr bwMode="auto">
              <a:xfrm>
                <a:off x="2680" y="894"/>
                <a:ext cx="0" cy="2485"/>
              </a:xfrm>
              <a:prstGeom prst="line">
                <a:avLst/>
              </a:prstGeom>
              <a:noFill/>
              <a:ln w="12700">
                <a:solidFill>
                  <a:schemeClr val="tx1"/>
                </a:solidFill>
                <a:round/>
                <a:headEnd/>
                <a:tailEnd/>
              </a:ln>
            </p:spPr>
            <p:txBody>
              <a:bodyPr/>
              <a:lstStyle/>
              <a:p>
                <a:endParaRPr lang="en-US">
                  <a:latin typeface="Arial"/>
                  <a:cs typeface="Arial"/>
                </a:endParaRPr>
              </a:p>
            </p:txBody>
          </p:sp>
          <p:sp>
            <p:nvSpPr>
              <p:cNvPr id="34862" name="Line 34"/>
              <p:cNvSpPr>
                <a:spLocks noChangeShapeType="1"/>
              </p:cNvSpPr>
              <p:nvPr/>
            </p:nvSpPr>
            <p:spPr bwMode="auto">
              <a:xfrm>
                <a:off x="2677" y="3377"/>
                <a:ext cx="2715"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34859" name="Text Box 36"/>
            <p:cNvSpPr txBox="1">
              <a:spLocks noChangeArrowheads="1"/>
            </p:cNvSpPr>
            <p:nvPr/>
          </p:nvSpPr>
          <p:spPr bwMode="auto">
            <a:xfrm>
              <a:off x="4641" y="3670"/>
              <a:ext cx="703" cy="384"/>
            </a:xfrm>
            <a:prstGeom prst="rect">
              <a:avLst/>
            </a:prstGeom>
            <a:noFill/>
            <a:ln w="9525">
              <a:noFill/>
              <a:miter lim="800000"/>
              <a:headEnd/>
              <a:tailEnd/>
            </a:ln>
          </p:spPr>
          <p:txBody>
            <a:bodyPr lIns="0" tIns="0" rIns="0" bIns="0">
              <a:spAutoFit/>
            </a:bodyPr>
            <a:lstStyle/>
            <a:p>
              <a:pPr algn="r">
                <a:spcBef>
                  <a:spcPct val="50000"/>
                </a:spcBef>
              </a:pPr>
              <a:r>
                <a:rPr lang="en-US" sz="2000">
                  <a:latin typeface="Arial"/>
                  <a:cs typeface="Arial"/>
                </a:rPr>
                <a:t>Quantity </a:t>
              </a:r>
              <a:br>
                <a:rPr lang="en-US" sz="2000">
                  <a:latin typeface="Arial"/>
                  <a:cs typeface="Arial"/>
                </a:rPr>
              </a:br>
              <a:r>
                <a:rPr lang="en-US" sz="2000">
                  <a:latin typeface="Arial"/>
                  <a:cs typeface="Arial"/>
                </a:rPr>
                <a:t>of Fish</a:t>
              </a:r>
              <a:endParaRPr lang="en-US" sz="2000" baseline="-25000">
                <a:latin typeface="Arial"/>
                <a:cs typeface="Arial"/>
              </a:endParaRPr>
            </a:p>
          </p:txBody>
        </p:sp>
        <p:sp>
          <p:nvSpPr>
            <p:cNvPr id="34860" name="Text Box 36"/>
            <p:cNvSpPr txBox="1">
              <a:spLocks noChangeArrowheads="1"/>
            </p:cNvSpPr>
            <p:nvPr/>
          </p:nvSpPr>
          <p:spPr bwMode="auto">
            <a:xfrm>
              <a:off x="2790" y="1109"/>
              <a:ext cx="670" cy="384"/>
            </a:xfrm>
            <a:prstGeom prst="rect">
              <a:avLst/>
            </a:prstGeom>
            <a:noFill/>
            <a:ln w="9525">
              <a:noFill/>
              <a:miter lim="800000"/>
              <a:headEnd/>
              <a:tailEnd/>
            </a:ln>
          </p:spPr>
          <p:txBody>
            <a:bodyPr lIns="0" tIns="0" rIns="0" bIns="0">
              <a:spAutoFit/>
            </a:bodyPr>
            <a:lstStyle/>
            <a:p>
              <a:pPr algn="ctr">
                <a:spcBef>
                  <a:spcPct val="50000"/>
                </a:spcBef>
              </a:pPr>
              <a:r>
                <a:rPr lang="en-US" sz="2000">
                  <a:latin typeface="Arial"/>
                  <a:cs typeface="Arial"/>
                </a:rPr>
                <a:t>Price of Fish</a:t>
              </a:r>
              <a:endParaRPr lang="en-US" sz="2000" baseline="-25000">
                <a:latin typeface="Arial"/>
                <a:cs typeface="Arial"/>
              </a:endParaRPr>
            </a:p>
          </p:txBody>
        </p:sp>
      </p:grpSp>
      <p:sp>
        <p:nvSpPr>
          <p:cNvPr id="178243" name="Line 67"/>
          <p:cNvSpPr>
            <a:spLocks noChangeShapeType="1"/>
          </p:cNvSpPr>
          <p:nvPr/>
        </p:nvSpPr>
        <p:spPr bwMode="auto">
          <a:xfrm>
            <a:off x="5010150" y="3519487"/>
            <a:ext cx="0" cy="1042988"/>
          </a:xfrm>
          <a:prstGeom prst="line">
            <a:avLst/>
          </a:prstGeom>
          <a:noFill/>
          <a:ln w="38100">
            <a:solidFill>
              <a:srgbClr val="CC0000"/>
            </a:solidFill>
            <a:round/>
            <a:headEnd/>
            <a:tailEnd type="triangle" w="med" len="med"/>
          </a:ln>
        </p:spPr>
        <p:txBody>
          <a:bodyPr/>
          <a:lstStyle/>
          <a:p>
            <a:endParaRPr lang="en-US">
              <a:latin typeface="Arial"/>
              <a:cs typeface="Arial"/>
            </a:endParaRPr>
          </a:p>
        </p:txBody>
      </p:sp>
      <p:grpSp>
        <p:nvGrpSpPr>
          <p:cNvPr id="9" name="Group 95"/>
          <p:cNvGrpSpPr>
            <a:grpSpLocks/>
          </p:cNvGrpSpPr>
          <p:nvPr/>
        </p:nvGrpSpPr>
        <p:grpSpPr bwMode="auto">
          <a:xfrm>
            <a:off x="1397000" y="3681412"/>
            <a:ext cx="655638" cy="2282825"/>
            <a:chOff x="880" y="2428"/>
            <a:chExt cx="413" cy="1438"/>
          </a:xfrm>
        </p:grpSpPr>
        <p:sp>
          <p:nvSpPr>
            <p:cNvPr id="34854" name="Line 16"/>
            <p:cNvSpPr>
              <a:spLocks noChangeShapeType="1"/>
            </p:cNvSpPr>
            <p:nvPr/>
          </p:nvSpPr>
          <p:spPr bwMode="auto">
            <a:xfrm>
              <a:off x="1084" y="2640"/>
              <a:ext cx="0" cy="1006"/>
            </a:xfrm>
            <a:prstGeom prst="line">
              <a:avLst/>
            </a:prstGeom>
            <a:noFill/>
            <a:ln w="9525">
              <a:solidFill>
                <a:srgbClr val="808080"/>
              </a:solidFill>
              <a:prstDash val="lgDash"/>
              <a:round/>
              <a:headEnd/>
              <a:tailEnd/>
            </a:ln>
          </p:spPr>
          <p:txBody>
            <a:bodyPr/>
            <a:lstStyle/>
            <a:p>
              <a:endParaRPr lang="en-US">
                <a:latin typeface="Arial"/>
                <a:cs typeface="Arial"/>
              </a:endParaRPr>
            </a:p>
          </p:txBody>
        </p:sp>
        <p:sp>
          <p:nvSpPr>
            <p:cNvPr id="34855" name="Oval 23"/>
            <p:cNvSpPr>
              <a:spLocks noChangeArrowheads="1"/>
            </p:cNvSpPr>
            <p:nvPr/>
          </p:nvSpPr>
          <p:spPr bwMode="auto">
            <a:xfrm>
              <a:off x="1055" y="2614"/>
              <a:ext cx="56" cy="56"/>
            </a:xfrm>
            <a:prstGeom prst="ellipse">
              <a:avLst/>
            </a:prstGeom>
            <a:solidFill>
              <a:srgbClr val="000000"/>
            </a:solidFill>
            <a:ln w="9525">
              <a:noFill/>
              <a:round/>
              <a:headEnd/>
              <a:tailEnd/>
            </a:ln>
          </p:spPr>
          <p:txBody>
            <a:bodyPr wrap="none" anchor="ctr"/>
            <a:lstStyle/>
            <a:p>
              <a:endParaRPr lang="en-US">
                <a:latin typeface="Arial"/>
                <a:cs typeface="Arial"/>
              </a:endParaRPr>
            </a:p>
          </p:txBody>
        </p:sp>
        <p:sp>
          <p:nvSpPr>
            <p:cNvPr id="34856" name="Text Box 36"/>
            <p:cNvSpPr txBox="1">
              <a:spLocks noChangeArrowheads="1"/>
            </p:cNvSpPr>
            <p:nvPr/>
          </p:nvSpPr>
          <p:spPr bwMode="auto">
            <a:xfrm>
              <a:off x="880" y="3674"/>
              <a:ext cx="406" cy="192"/>
            </a:xfrm>
            <a:prstGeom prst="rect">
              <a:avLst/>
            </a:prstGeom>
            <a:noFill/>
            <a:ln w="9525">
              <a:noFill/>
              <a:miter lim="800000"/>
              <a:headEnd/>
              <a:tailEnd/>
            </a:ln>
          </p:spPr>
          <p:txBody>
            <a:bodyPr lIns="0" tIns="0" rIns="0" bIns="0">
              <a:spAutoFit/>
            </a:bodyPr>
            <a:lstStyle/>
            <a:p>
              <a:pPr algn="ctr">
                <a:spcBef>
                  <a:spcPct val="50000"/>
                </a:spcBef>
              </a:pPr>
              <a:r>
                <a:rPr lang="en-US" sz="2000">
                  <a:latin typeface="Arial"/>
                  <a:cs typeface="Arial"/>
                </a:rPr>
                <a:t>150</a:t>
              </a:r>
              <a:endParaRPr lang="en-US" sz="2000" baseline="-25000">
                <a:latin typeface="Arial"/>
                <a:cs typeface="Arial"/>
              </a:endParaRPr>
            </a:p>
          </p:txBody>
        </p:sp>
        <p:sp>
          <p:nvSpPr>
            <p:cNvPr id="34857" name="Text Box 36"/>
            <p:cNvSpPr txBox="1">
              <a:spLocks noChangeArrowheads="1"/>
            </p:cNvSpPr>
            <p:nvPr/>
          </p:nvSpPr>
          <p:spPr bwMode="auto">
            <a:xfrm>
              <a:off x="1122" y="2428"/>
              <a:ext cx="171" cy="213"/>
            </a:xfrm>
            <a:prstGeom prst="rect">
              <a:avLst/>
            </a:prstGeom>
            <a:noFill/>
            <a:ln w="9525">
              <a:noFill/>
              <a:miter lim="800000"/>
              <a:headEnd/>
              <a:tailEnd/>
            </a:ln>
          </p:spPr>
          <p:txBody>
            <a:bodyPr lIns="0" tIns="0" rIns="0" bIns="0">
              <a:spAutoFit/>
            </a:bodyPr>
            <a:lstStyle/>
            <a:p>
              <a:pPr>
                <a:spcBef>
                  <a:spcPct val="50000"/>
                </a:spcBef>
              </a:pPr>
              <a:r>
                <a:rPr lang="en-US" sz="2200" b="1">
                  <a:latin typeface="Arial"/>
                  <a:cs typeface="Arial"/>
                </a:rPr>
                <a:t>A</a:t>
              </a:r>
              <a:endParaRPr lang="en-US" sz="2200" b="1" baseline="-25000">
                <a:latin typeface="Arial"/>
                <a:cs typeface="Arial"/>
              </a:endParaRPr>
            </a:p>
          </p:txBody>
        </p:sp>
      </p:grpSp>
      <p:grpSp>
        <p:nvGrpSpPr>
          <p:cNvPr id="10" name="Group 94"/>
          <p:cNvGrpSpPr>
            <a:grpSpLocks/>
          </p:cNvGrpSpPr>
          <p:nvPr/>
        </p:nvGrpSpPr>
        <p:grpSpPr bwMode="auto">
          <a:xfrm>
            <a:off x="2005013" y="1960562"/>
            <a:ext cx="3138487" cy="3008313"/>
            <a:chOff x="1263" y="1344"/>
            <a:chExt cx="1977" cy="1895"/>
          </a:xfrm>
        </p:grpSpPr>
        <p:sp>
          <p:nvSpPr>
            <p:cNvPr id="34851" name="Arc 13"/>
            <p:cNvSpPr>
              <a:spLocks/>
            </p:cNvSpPr>
            <p:nvPr/>
          </p:nvSpPr>
          <p:spPr bwMode="auto">
            <a:xfrm flipH="1" flipV="1">
              <a:off x="1263" y="1344"/>
              <a:ext cx="1977" cy="1895"/>
            </a:xfrm>
            <a:custGeom>
              <a:avLst/>
              <a:gdLst>
                <a:gd name="T0" fmla="*/ 10 w 20336"/>
                <a:gd name="T1" fmla="*/ 0 h 18829"/>
                <a:gd name="T2" fmla="*/ 19 w 20336"/>
                <a:gd name="T3" fmla="*/ 12 h 18829"/>
                <a:gd name="T4" fmla="*/ 0 w 20336"/>
                <a:gd name="T5" fmla="*/ 19 h 18829"/>
                <a:gd name="T6" fmla="*/ 0 60000 65536"/>
                <a:gd name="T7" fmla="*/ 0 60000 65536"/>
                <a:gd name="T8" fmla="*/ 0 60000 65536"/>
                <a:gd name="T9" fmla="*/ 0 w 20336"/>
                <a:gd name="T10" fmla="*/ 0 h 18829"/>
                <a:gd name="T11" fmla="*/ 20336 w 20336"/>
                <a:gd name="T12" fmla="*/ 18829 h 18829"/>
              </a:gdLst>
              <a:ahLst/>
              <a:cxnLst>
                <a:cxn ang="T6">
                  <a:pos x="T0" y="T1"/>
                </a:cxn>
                <a:cxn ang="T7">
                  <a:pos x="T2" y="T3"/>
                </a:cxn>
                <a:cxn ang="T8">
                  <a:pos x="T4" y="T5"/>
                </a:cxn>
              </a:cxnLst>
              <a:rect l="T9" t="T10" r="T11" b="T12"/>
              <a:pathLst>
                <a:path w="20336" h="18829" fill="none" extrusionOk="0">
                  <a:moveTo>
                    <a:pt x="10584" y="0"/>
                  </a:moveTo>
                  <a:cubicBezTo>
                    <a:pt x="15119" y="2549"/>
                    <a:pt x="18582" y="6650"/>
                    <a:pt x="20335" y="11548"/>
                  </a:cubicBezTo>
                </a:path>
                <a:path w="20336" h="18829" stroke="0" extrusionOk="0">
                  <a:moveTo>
                    <a:pt x="10584" y="0"/>
                  </a:moveTo>
                  <a:cubicBezTo>
                    <a:pt x="15119" y="2549"/>
                    <a:pt x="18582" y="6650"/>
                    <a:pt x="20335" y="11548"/>
                  </a:cubicBezTo>
                  <a:lnTo>
                    <a:pt x="0" y="18829"/>
                  </a:lnTo>
                  <a:close/>
                </a:path>
              </a:pathLst>
            </a:custGeom>
            <a:noFill/>
            <a:ln w="28575">
              <a:solidFill>
                <a:srgbClr val="003399"/>
              </a:solidFill>
              <a:round/>
              <a:headEnd/>
              <a:tailEnd/>
            </a:ln>
          </p:spPr>
          <p:txBody>
            <a:bodyPr rot="10800000" wrap="none" anchor="ctr"/>
            <a:lstStyle/>
            <a:p>
              <a:pPr algn="ctr"/>
              <a:endParaRPr lang="en-US">
                <a:latin typeface="Arial"/>
                <a:cs typeface="Arial"/>
              </a:endParaRPr>
            </a:p>
            <a:p>
              <a:pPr algn="ctr"/>
              <a:endParaRPr lang="en-US">
                <a:latin typeface="Arial"/>
                <a:cs typeface="Arial"/>
              </a:endParaRPr>
            </a:p>
          </p:txBody>
        </p:sp>
        <p:sp>
          <p:nvSpPr>
            <p:cNvPr id="34852" name="Oval 37"/>
            <p:cNvSpPr>
              <a:spLocks noChangeArrowheads="1"/>
            </p:cNvSpPr>
            <p:nvPr/>
          </p:nvSpPr>
          <p:spPr bwMode="auto">
            <a:xfrm>
              <a:off x="1639" y="2771"/>
              <a:ext cx="56" cy="56"/>
            </a:xfrm>
            <a:prstGeom prst="ellipse">
              <a:avLst/>
            </a:prstGeom>
            <a:solidFill>
              <a:srgbClr val="000000"/>
            </a:solidFill>
            <a:ln w="9525">
              <a:noFill/>
              <a:round/>
              <a:headEnd/>
              <a:tailEnd/>
            </a:ln>
          </p:spPr>
          <p:txBody>
            <a:bodyPr wrap="none" anchor="ctr"/>
            <a:lstStyle/>
            <a:p>
              <a:endParaRPr lang="en-US">
                <a:latin typeface="Arial"/>
                <a:cs typeface="Arial"/>
              </a:endParaRPr>
            </a:p>
          </p:txBody>
        </p:sp>
        <p:sp>
          <p:nvSpPr>
            <p:cNvPr id="34853" name="Text Box 36"/>
            <p:cNvSpPr txBox="1">
              <a:spLocks noChangeArrowheads="1"/>
            </p:cNvSpPr>
            <p:nvPr/>
          </p:nvSpPr>
          <p:spPr bwMode="auto">
            <a:xfrm>
              <a:off x="1714" y="2589"/>
              <a:ext cx="184" cy="213"/>
            </a:xfrm>
            <a:prstGeom prst="rect">
              <a:avLst/>
            </a:prstGeom>
            <a:noFill/>
            <a:ln w="9525">
              <a:noFill/>
              <a:miter lim="800000"/>
              <a:headEnd/>
              <a:tailEnd/>
            </a:ln>
          </p:spPr>
          <p:txBody>
            <a:bodyPr lIns="0" tIns="0" rIns="0" bIns="0">
              <a:spAutoFit/>
            </a:bodyPr>
            <a:lstStyle/>
            <a:p>
              <a:pPr>
                <a:spcBef>
                  <a:spcPct val="50000"/>
                </a:spcBef>
              </a:pPr>
              <a:r>
                <a:rPr lang="en-US" sz="2200" b="1">
                  <a:latin typeface="Arial"/>
                  <a:cs typeface="Arial"/>
                </a:rPr>
                <a:t>B</a:t>
              </a:r>
              <a:endParaRPr lang="en-US" sz="2200" b="1" baseline="-25000">
                <a:latin typeface="Arial"/>
                <a:cs typeface="Arial"/>
              </a:endParaRPr>
            </a:p>
          </p:txBody>
        </p:sp>
      </p:grpSp>
      <p:grpSp>
        <p:nvGrpSpPr>
          <p:cNvPr id="11" name="Group 85"/>
          <p:cNvGrpSpPr>
            <a:grpSpLocks/>
          </p:cNvGrpSpPr>
          <p:nvPr/>
        </p:nvGrpSpPr>
        <p:grpSpPr bwMode="auto">
          <a:xfrm>
            <a:off x="4502150" y="3176587"/>
            <a:ext cx="1555750" cy="2765425"/>
            <a:chOff x="2836" y="1921"/>
            <a:chExt cx="980" cy="1742"/>
          </a:xfrm>
        </p:grpSpPr>
        <p:grpSp>
          <p:nvGrpSpPr>
            <p:cNvPr id="12" name="Group 74"/>
            <p:cNvGrpSpPr>
              <a:grpSpLocks/>
            </p:cNvGrpSpPr>
            <p:nvPr/>
          </p:nvGrpSpPr>
          <p:grpSpPr bwMode="auto">
            <a:xfrm>
              <a:off x="2836" y="2038"/>
              <a:ext cx="906" cy="1625"/>
              <a:chOff x="2759" y="2052"/>
              <a:chExt cx="906" cy="1625"/>
            </a:xfrm>
          </p:grpSpPr>
          <p:sp>
            <p:nvSpPr>
              <p:cNvPr id="34845" name="Text Box 36"/>
              <p:cNvSpPr txBox="1">
                <a:spLocks noChangeArrowheads="1"/>
              </p:cNvSpPr>
              <p:nvPr/>
            </p:nvSpPr>
            <p:spPr bwMode="auto">
              <a:xfrm>
                <a:off x="3335" y="3485"/>
                <a:ext cx="330" cy="192"/>
              </a:xfrm>
              <a:prstGeom prst="rect">
                <a:avLst/>
              </a:prstGeom>
              <a:noFill/>
              <a:ln w="9525">
                <a:noFill/>
                <a:miter lim="800000"/>
                <a:headEnd/>
                <a:tailEnd/>
              </a:ln>
            </p:spPr>
            <p:txBody>
              <a:bodyPr lIns="0" tIns="0" rIns="0" bIns="0">
                <a:spAutoFit/>
              </a:bodyPr>
              <a:lstStyle/>
              <a:p>
                <a:pPr algn="ctr">
                  <a:spcBef>
                    <a:spcPct val="50000"/>
                  </a:spcBef>
                </a:pPr>
                <a:r>
                  <a:rPr lang="en-US" sz="2000">
                    <a:latin typeface="Arial"/>
                    <a:cs typeface="Arial"/>
                  </a:rPr>
                  <a:t>150</a:t>
                </a:r>
                <a:endParaRPr lang="en-US" sz="2000" baseline="-25000">
                  <a:latin typeface="Arial"/>
                  <a:cs typeface="Arial"/>
                </a:endParaRPr>
              </a:p>
            </p:txBody>
          </p:sp>
          <p:grpSp>
            <p:nvGrpSpPr>
              <p:cNvPr id="13" name="Group 57"/>
              <p:cNvGrpSpPr>
                <a:grpSpLocks/>
              </p:cNvGrpSpPr>
              <p:nvPr/>
            </p:nvGrpSpPr>
            <p:grpSpPr bwMode="auto">
              <a:xfrm>
                <a:off x="3053" y="2149"/>
                <a:ext cx="450" cy="1321"/>
                <a:chOff x="993" y="2249"/>
                <a:chExt cx="503" cy="376"/>
              </a:xfrm>
            </p:grpSpPr>
            <p:sp>
              <p:nvSpPr>
                <p:cNvPr id="34849" name="Line 58"/>
                <p:cNvSpPr>
                  <a:spLocks noChangeShapeType="1"/>
                </p:cNvSpPr>
                <p:nvPr/>
              </p:nvSpPr>
              <p:spPr bwMode="auto">
                <a:xfrm>
                  <a:off x="993" y="2249"/>
                  <a:ext cx="503" cy="0"/>
                </a:xfrm>
                <a:prstGeom prst="line">
                  <a:avLst/>
                </a:prstGeom>
                <a:noFill/>
                <a:ln w="9525">
                  <a:solidFill>
                    <a:srgbClr val="808080"/>
                  </a:solidFill>
                  <a:prstDash val="lgDash"/>
                  <a:round/>
                  <a:headEnd/>
                  <a:tailEnd/>
                </a:ln>
              </p:spPr>
              <p:txBody>
                <a:bodyPr/>
                <a:lstStyle/>
                <a:p>
                  <a:endParaRPr lang="en-US">
                    <a:latin typeface="Arial"/>
                    <a:cs typeface="Arial"/>
                  </a:endParaRPr>
                </a:p>
              </p:txBody>
            </p:sp>
            <p:sp>
              <p:nvSpPr>
                <p:cNvPr id="34850" name="Line 59"/>
                <p:cNvSpPr>
                  <a:spLocks noChangeShapeType="1"/>
                </p:cNvSpPr>
                <p:nvPr/>
              </p:nvSpPr>
              <p:spPr bwMode="auto">
                <a:xfrm>
                  <a:off x="1495" y="2249"/>
                  <a:ext cx="0" cy="376"/>
                </a:xfrm>
                <a:prstGeom prst="line">
                  <a:avLst/>
                </a:prstGeom>
                <a:noFill/>
                <a:ln w="9525">
                  <a:solidFill>
                    <a:srgbClr val="808080"/>
                  </a:solidFill>
                  <a:prstDash val="lgDash"/>
                  <a:round/>
                  <a:headEnd/>
                  <a:tailEnd/>
                </a:ln>
              </p:spPr>
              <p:txBody>
                <a:bodyPr/>
                <a:lstStyle/>
                <a:p>
                  <a:endParaRPr lang="en-US">
                    <a:latin typeface="Arial"/>
                    <a:cs typeface="Arial"/>
                  </a:endParaRPr>
                </a:p>
              </p:txBody>
            </p:sp>
          </p:grpSp>
          <p:sp>
            <p:nvSpPr>
              <p:cNvPr id="34847" name="Text Box 36"/>
              <p:cNvSpPr txBox="1">
                <a:spLocks noChangeArrowheads="1"/>
              </p:cNvSpPr>
              <p:nvPr/>
            </p:nvSpPr>
            <p:spPr bwMode="auto">
              <a:xfrm>
                <a:off x="2759" y="2052"/>
                <a:ext cx="250" cy="192"/>
              </a:xfrm>
              <a:prstGeom prst="rect">
                <a:avLst/>
              </a:prstGeom>
              <a:noFill/>
              <a:ln w="9525">
                <a:noFill/>
                <a:miter lim="800000"/>
                <a:headEnd/>
                <a:tailEnd/>
              </a:ln>
            </p:spPr>
            <p:txBody>
              <a:bodyPr lIns="0" tIns="0" rIns="0" bIns="0">
                <a:spAutoFit/>
              </a:bodyPr>
              <a:lstStyle/>
              <a:p>
                <a:pPr algn="r">
                  <a:spcBef>
                    <a:spcPct val="50000"/>
                  </a:spcBef>
                </a:pPr>
                <a:r>
                  <a:rPr lang="en-US" sz="2000">
                    <a:latin typeface="Arial"/>
                    <a:cs typeface="Arial"/>
                  </a:rPr>
                  <a:t>$4</a:t>
                </a:r>
                <a:endParaRPr lang="en-US" sz="2000" baseline="-25000">
                  <a:latin typeface="Arial"/>
                  <a:cs typeface="Arial"/>
                </a:endParaRPr>
              </a:p>
            </p:txBody>
          </p:sp>
          <p:sp>
            <p:nvSpPr>
              <p:cNvPr id="34848" name="Oval 68"/>
              <p:cNvSpPr>
                <a:spLocks noChangeArrowheads="1"/>
              </p:cNvSpPr>
              <p:nvPr/>
            </p:nvSpPr>
            <p:spPr bwMode="auto">
              <a:xfrm>
                <a:off x="3478" y="2117"/>
                <a:ext cx="56" cy="56"/>
              </a:xfrm>
              <a:prstGeom prst="ellipse">
                <a:avLst/>
              </a:prstGeom>
              <a:solidFill>
                <a:srgbClr val="000000"/>
              </a:solidFill>
              <a:ln w="9525">
                <a:noFill/>
                <a:round/>
                <a:headEnd/>
                <a:tailEnd/>
              </a:ln>
            </p:spPr>
            <p:txBody>
              <a:bodyPr wrap="none" anchor="ctr"/>
              <a:lstStyle/>
              <a:p>
                <a:endParaRPr lang="en-US">
                  <a:latin typeface="Arial"/>
                  <a:cs typeface="Arial"/>
                </a:endParaRPr>
              </a:p>
            </p:txBody>
          </p:sp>
        </p:grpSp>
        <p:sp>
          <p:nvSpPr>
            <p:cNvPr id="34844" name="Text Box 36"/>
            <p:cNvSpPr txBox="1">
              <a:spLocks noChangeArrowheads="1"/>
            </p:cNvSpPr>
            <p:nvPr/>
          </p:nvSpPr>
          <p:spPr bwMode="auto">
            <a:xfrm>
              <a:off x="3632" y="1921"/>
              <a:ext cx="184" cy="213"/>
            </a:xfrm>
            <a:prstGeom prst="rect">
              <a:avLst/>
            </a:prstGeom>
            <a:noFill/>
            <a:ln w="9525">
              <a:noFill/>
              <a:miter lim="800000"/>
              <a:headEnd/>
              <a:tailEnd/>
            </a:ln>
          </p:spPr>
          <p:txBody>
            <a:bodyPr lIns="0" tIns="0" rIns="0" bIns="0">
              <a:spAutoFit/>
            </a:bodyPr>
            <a:lstStyle/>
            <a:p>
              <a:pPr>
                <a:spcBef>
                  <a:spcPct val="50000"/>
                </a:spcBef>
              </a:pPr>
              <a:r>
                <a:rPr lang="en-US" sz="2200" b="1">
                  <a:latin typeface="Arial"/>
                  <a:cs typeface="Arial"/>
                </a:rPr>
                <a:t>A</a:t>
              </a:r>
              <a:endParaRPr lang="en-US" sz="2200" b="1" baseline="-25000">
                <a:latin typeface="Arial"/>
                <a:cs typeface="Arial"/>
              </a:endParaRPr>
            </a:p>
          </p:txBody>
        </p:sp>
      </p:grpSp>
      <p:grpSp>
        <p:nvGrpSpPr>
          <p:cNvPr id="14" name="Group 87"/>
          <p:cNvGrpSpPr>
            <a:grpSpLocks/>
          </p:cNvGrpSpPr>
          <p:nvPr/>
        </p:nvGrpSpPr>
        <p:grpSpPr bwMode="auto">
          <a:xfrm>
            <a:off x="6337300" y="4210050"/>
            <a:ext cx="614363" cy="1731962"/>
            <a:chOff x="3992" y="2572"/>
            <a:chExt cx="387" cy="1091"/>
          </a:xfrm>
        </p:grpSpPr>
        <p:sp>
          <p:nvSpPr>
            <p:cNvPr id="34839" name="Text Box 36"/>
            <p:cNvSpPr txBox="1">
              <a:spLocks noChangeArrowheads="1"/>
            </p:cNvSpPr>
            <p:nvPr/>
          </p:nvSpPr>
          <p:spPr bwMode="auto">
            <a:xfrm>
              <a:off x="3992" y="3471"/>
              <a:ext cx="330" cy="192"/>
            </a:xfrm>
            <a:prstGeom prst="rect">
              <a:avLst/>
            </a:prstGeom>
            <a:noFill/>
            <a:ln w="9525">
              <a:noFill/>
              <a:miter lim="800000"/>
              <a:headEnd/>
              <a:tailEnd/>
            </a:ln>
          </p:spPr>
          <p:txBody>
            <a:bodyPr lIns="0" tIns="0" rIns="0" bIns="0">
              <a:spAutoFit/>
            </a:bodyPr>
            <a:lstStyle/>
            <a:p>
              <a:pPr algn="ctr">
                <a:spcBef>
                  <a:spcPct val="50000"/>
                </a:spcBef>
              </a:pPr>
              <a:r>
                <a:rPr lang="en-US" sz="2000">
                  <a:latin typeface="Arial"/>
                  <a:cs typeface="Arial"/>
                </a:rPr>
                <a:t>350</a:t>
              </a:r>
              <a:endParaRPr lang="en-US" sz="2000" baseline="-25000">
                <a:latin typeface="Arial"/>
                <a:cs typeface="Arial"/>
              </a:endParaRPr>
            </a:p>
          </p:txBody>
        </p:sp>
        <p:sp>
          <p:nvSpPr>
            <p:cNvPr id="34840" name="Line 64"/>
            <p:cNvSpPr>
              <a:spLocks noChangeShapeType="1"/>
            </p:cNvSpPr>
            <p:nvPr/>
          </p:nvSpPr>
          <p:spPr bwMode="auto">
            <a:xfrm>
              <a:off x="4157" y="2795"/>
              <a:ext cx="0" cy="661"/>
            </a:xfrm>
            <a:prstGeom prst="line">
              <a:avLst/>
            </a:prstGeom>
            <a:noFill/>
            <a:ln w="9525">
              <a:solidFill>
                <a:srgbClr val="808080"/>
              </a:solidFill>
              <a:prstDash val="lgDash"/>
              <a:round/>
              <a:headEnd/>
              <a:tailEnd/>
            </a:ln>
          </p:spPr>
          <p:txBody>
            <a:bodyPr/>
            <a:lstStyle/>
            <a:p>
              <a:endParaRPr lang="en-US">
                <a:latin typeface="Arial"/>
                <a:cs typeface="Arial"/>
              </a:endParaRPr>
            </a:p>
          </p:txBody>
        </p:sp>
        <p:sp>
          <p:nvSpPr>
            <p:cNvPr id="34841" name="Oval 69"/>
            <p:cNvSpPr>
              <a:spLocks noChangeArrowheads="1"/>
            </p:cNvSpPr>
            <p:nvPr/>
          </p:nvSpPr>
          <p:spPr bwMode="auto">
            <a:xfrm>
              <a:off x="4129" y="2763"/>
              <a:ext cx="56" cy="56"/>
            </a:xfrm>
            <a:prstGeom prst="ellipse">
              <a:avLst/>
            </a:prstGeom>
            <a:solidFill>
              <a:srgbClr val="000000"/>
            </a:solidFill>
            <a:ln w="9525">
              <a:noFill/>
              <a:round/>
              <a:headEnd/>
              <a:tailEnd/>
            </a:ln>
          </p:spPr>
          <p:txBody>
            <a:bodyPr wrap="none" anchor="ctr"/>
            <a:lstStyle/>
            <a:p>
              <a:endParaRPr lang="en-US">
                <a:latin typeface="Arial"/>
                <a:cs typeface="Arial"/>
              </a:endParaRPr>
            </a:p>
          </p:txBody>
        </p:sp>
        <p:sp>
          <p:nvSpPr>
            <p:cNvPr id="34842" name="Text Box 36"/>
            <p:cNvSpPr txBox="1">
              <a:spLocks noChangeArrowheads="1"/>
            </p:cNvSpPr>
            <p:nvPr/>
          </p:nvSpPr>
          <p:spPr bwMode="auto">
            <a:xfrm>
              <a:off x="4195" y="2572"/>
              <a:ext cx="184" cy="213"/>
            </a:xfrm>
            <a:prstGeom prst="rect">
              <a:avLst/>
            </a:prstGeom>
            <a:noFill/>
            <a:ln w="9525">
              <a:noFill/>
              <a:miter lim="800000"/>
              <a:headEnd/>
              <a:tailEnd/>
            </a:ln>
          </p:spPr>
          <p:txBody>
            <a:bodyPr lIns="0" tIns="0" rIns="0" bIns="0">
              <a:spAutoFit/>
            </a:bodyPr>
            <a:lstStyle/>
            <a:p>
              <a:pPr>
                <a:spcBef>
                  <a:spcPct val="50000"/>
                </a:spcBef>
              </a:pPr>
              <a:r>
                <a:rPr lang="en-US" sz="2200" b="1">
                  <a:latin typeface="Arial"/>
                  <a:cs typeface="Arial"/>
                </a:rPr>
                <a:t>B</a:t>
              </a:r>
              <a:endParaRPr lang="en-US" sz="2200" b="1" baseline="-25000">
                <a:latin typeface="Arial"/>
                <a:cs typeface="Arial"/>
              </a:endParaRPr>
            </a:p>
          </p:txBody>
        </p:sp>
      </p:grpSp>
      <p:sp>
        <p:nvSpPr>
          <p:cNvPr id="178267" name="Text Box 91"/>
          <p:cNvSpPr txBox="1">
            <a:spLocks noChangeArrowheads="1"/>
          </p:cNvSpPr>
          <p:nvPr/>
        </p:nvSpPr>
        <p:spPr bwMode="auto">
          <a:xfrm>
            <a:off x="0" y="533400"/>
            <a:ext cx="9144000" cy="476250"/>
          </a:xfrm>
          <a:prstGeom prst="rect">
            <a:avLst/>
          </a:prstGeom>
          <a:noFill/>
          <a:ln w="9525">
            <a:noFill/>
            <a:miter lim="800000"/>
            <a:headEnd/>
            <a:tailEnd/>
          </a:ln>
        </p:spPr>
        <p:txBody>
          <a:bodyPr>
            <a:spAutoFit/>
          </a:bodyPr>
          <a:lstStyle/>
          <a:p>
            <a:pPr algn="ctr">
              <a:lnSpc>
                <a:spcPct val="105000"/>
              </a:lnSpc>
              <a:spcBef>
                <a:spcPct val="25000"/>
              </a:spcBef>
            </a:pPr>
            <a:r>
              <a:rPr lang="en-US" sz="2400" b="1" dirty="0">
                <a:latin typeface="Arial"/>
                <a:cs typeface="Arial"/>
              </a:rPr>
              <a:t>A</a:t>
            </a:r>
            <a:r>
              <a:rPr lang="en-US" sz="2400" dirty="0">
                <a:latin typeface="Arial"/>
                <a:cs typeface="Arial"/>
              </a:rPr>
              <a:t>:  When </a:t>
            </a:r>
            <a:r>
              <a:rPr lang="en-US" sz="2400" b="1" i="1" dirty="0">
                <a:latin typeface="Arial"/>
                <a:cs typeface="Arial"/>
              </a:rPr>
              <a:t>P</a:t>
            </a:r>
            <a:r>
              <a:rPr lang="en-US" sz="2400" b="1" baseline="-25000" dirty="0">
                <a:latin typeface="Arial"/>
                <a:cs typeface="Arial"/>
              </a:rPr>
              <a:t>F</a:t>
            </a:r>
            <a:r>
              <a:rPr lang="en-US" sz="2400" dirty="0">
                <a:latin typeface="Arial"/>
                <a:cs typeface="Arial"/>
              </a:rPr>
              <a:t> = $4, Hurley demands 150 fish.</a:t>
            </a:r>
          </a:p>
        </p:txBody>
      </p:sp>
      <p:sp>
        <p:nvSpPr>
          <p:cNvPr id="34836" name="Line 92"/>
          <p:cNvSpPr>
            <a:spLocks noChangeShapeType="1"/>
          </p:cNvSpPr>
          <p:nvPr/>
        </p:nvSpPr>
        <p:spPr bwMode="auto">
          <a:xfrm>
            <a:off x="214313" y="1295400"/>
            <a:ext cx="8709025" cy="0"/>
          </a:xfrm>
          <a:prstGeom prst="line">
            <a:avLst/>
          </a:prstGeom>
          <a:noFill/>
          <a:ln w="9525">
            <a:solidFill>
              <a:srgbClr val="969696"/>
            </a:solidFill>
            <a:round/>
            <a:headEnd/>
            <a:tailEnd/>
          </a:ln>
        </p:spPr>
        <p:txBody>
          <a:bodyPr/>
          <a:lstStyle/>
          <a:p>
            <a:endParaRPr lang="en-US">
              <a:latin typeface="Arial"/>
              <a:cs typeface="Arial"/>
            </a:endParaRPr>
          </a:p>
        </p:txBody>
      </p:sp>
      <p:sp>
        <p:nvSpPr>
          <p:cNvPr id="178269" name="Text Box 93"/>
          <p:cNvSpPr txBox="1">
            <a:spLocks noChangeArrowheads="1"/>
          </p:cNvSpPr>
          <p:nvPr/>
        </p:nvSpPr>
        <p:spPr bwMode="auto">
          <a:xfrm>
            <a:off x="139700" y="922338"/>
            <a:ext cx="5175250" cy="476250"/>
          </a:xfrm>
          <a:prstGeom prst="rect">
            <a:avLst/>
          </a:prstGeom>
          <a:noFill/>
          <a:ln w="9525">
            <a:noFill/>
            <a:miter lim="800000"/>
            <a:headEnd/>
            <a:tailEnd/>
          </a:ln>
        </p:spPr>
        <p:txBody>
          <a:bodyPr>
            <a:spAutoFit/>
          </a:bodyPr>
          <a:lstStyle/>
          <a:p>
            <a:pPr algn="ctr">
              <a:lnSpc>
                <a:spcPct val="105000"/>
              </a:lnSpc>
              <a:spcBef>
                <a:spcPct val="25000"/>
              </a:spcBef>
            </a:pPr>
            <a:r>
              <a:rPr lang="en-US" sz="2400" b="1" dirty="0">
                <a:latin typeface="Arial"/>
                <a:cs typeface="Arial"/>
              </a:rPr>
              <a:t>B</a:t>
            </a:r>
            <a:r>
              <a:rPr lang="en-US" sz="2400" dirty="0">
                <a:latin typeface="Arial"/>
                <a:cs typeface="Arial"/>
              </a:rPr>
              <a:t>:  When </a:t>
            </a:r>
            <a:r>
              <a:rPr lang="en-US" sz="2400" b="1" i="1" dirty="0">
                <a:latin typeface="Arial"/>
                <a:cs typeface="Arial"/>
              </a:rPr>
              <a:t>P</a:t>
            </a:r>
            <a:r>
              <a:rPr lang="en-US" sz="2400" b="1" baseline="-25000" dirty="0">
                <a:latin typeface="Arial"/>
                <a:cs typeface="Arial"/>
              </a:rPr>
              <a:t>F</a:t>
            </a:r>
            <a:r>
              <a:rPr lang="en-US" sz="2400" dirty="0">
                <a:latin typeface="Arial"/>
                <a:cs typeface="Arial"/>
              </a:rPr>
              <a:t> = $2, </a:t>
            </a:r>
          </a:p>
        </p:txBody>
      </p:sp>
      <p:sp>
        <p:nvSpPr>
          <p:cNvPr id="178273" name="Text Box 97"/>
          <p:cNvSpPr txBox="1">
            <a:spLocks noChangeArrowheads="1"/>
          </p:cNvSpPr>
          <p:nvPr/>
        </p:nvSpPr>
        <p:spPr bwMode="auto">
          <a:xfrm>
            <a:off x="3948113" y="922338"/>
            <a:ext cx="3962400" cy="476250"/>
          </a:xfrm>
          <a:prstGeom prst="rect">
            <a:avLst/>
          </a:prstGeom>
          <a:noFill/>
          <a:ln w="9525">
            <a:noFill/>
            <a:miter lim="800000"/>
            <a:headEnd/>
            <a:tailEnd/>
          </a:ln>
        </p:spPr>
        <p:txBody>
          <a:bodyPr>
            <a:spAutoFit/>
          </a:bodyPr>
          <a:lstStyle/>
          <a:p>
            <a:pPr>
              <a:lnSpc>
                <a:spcPct val="105000"/>
              </a:lnSpc>
              <a:spcBef>
                <a:spcPct val="25000"/>
              </a:spcBef>
            </a:pPr>
            <a:r>
              <a:rPr lang="en-US" sz="2400">
                <a:latin typeface="Arial"/>
                <a:cs typeface="Arial"/>
              </a:rPr>
              <a:t>Hurley demands 350 fish.</a:t>
            </a:r>
          </a:p>
        </p:txBody>
      </p:sp>
    </p:spTree>
    <p:extLst>
      <p:ext uri="{BB962C8B-B14F-4D97-AF65-F5344CB8AC3E}">
        <p14:creationId xmlns:p14="http://schemas.microsoft.com/office/powerpoint/2010/main" val="26759570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78267"/>
                                        </p:tgtEl>
                                      </p:cBhvr>
                                    </p:animEffect>
                                    <p:set>
                                      <p:cBhvr>
                                        <p:cTn id="7" dur="1" fill="hold">
                                          <p:stCondLst>
                                            <p:cond delay="499"/>
                                          </p:stCondLst>
                                        </p:cTn>
                                        <p:tgtEl>
                                          <p:spTgt spid="178267"/>
                                        </p:tgtEl>
                                        <p:attrNameLst>
                                          <p:attrName>style.visibility</p:attrName>
                                        </p:attrNameLst>
                                      </p:cBhvr>
                                      <p:to>
                                        <p:strVal val="hidden"/>
                                      </p:to>
                                    </p:se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8269">
                                            <p:txEl>
                                              <p:pRg st="0" end="0"/>
                                            </p:txEl>
                                          </p:spTgt>
                                        </p:tgtEl>
                                        <p:attrNameLst>
                                          <p:attrName>style.visibility</p:attrName>
                                        </p:attrNameLst>
                                      </p:cBhvr>
                                      <p:to>
                                        <p:strVal val="visible"/>
                                      </p:to>
                                    </p:set>
                                    <p:animEffect transition="in" filter="wipe(left)">
                                      <p:cBhvr>
                                        <p:cTn id="11" dur="500"/>
                                        <p:tgtEl>
                                          <p:spTgt spid="178269">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78243"/>
                                        </p:tgtEl>
                                        <p:attrNameLst>
                                          <p:attrName>style.visibility</p:attrName>
                                        </p:attrNameLst>
                                      </p:cBhvr>
                                      <p:to>
                                        <p:strVal val="visible"/>
                                      </p:to>
                                    </p:set>
                                    <p:animEffect transition="in" filter="wipe(up)">
                                      <p:cBhvr>
                                        <p:cTn id="15" dur="500"/>
                                        <p:tgtEl>
                                          <p:spTgt spid="17824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178205"/>
                                        </p:tgtEl>
                                        <p:attrNameLst>
                                          <p:attrName>style.visibility</p:attrName>
                                        </p:attrNameLst>
                                      </p:cBhvr>
                                      <p:to>
                                        <p:strVal val="visible"/>
                                      </p:to>
                                    </p:set>
                                    <p:animEffect transition="in" filter="strips(downRight)">
                                      <p:cBhvr>
                                        <p:cTn id="24" dur="500"/>
                                        <p:tgtEl>
                                          <p:spTgt spid="178205"/>
                                        </p:tgtEl>
                                      </p:cBhvr>
                                    </p:animEffect>
                                  </p:childTnLst>
                                </p:cTn>
                              </p:par>
                            </p:childTnLst>
                          </p:cTn>
                        </p:par>
                        <p:par>
                          <p:cTn id="25" fill="hold">
                            <p:stCondLst>
                              <p:cond delay="500"/>
                            </p:stCondLst>
                            <p:childTnLst>
                              <p:par>
                                <p:cTn id="26" presetID="18" presetClass="entr" presetSubtype="6"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strips(downRight)">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78273">
                                            <p:txEl>
                                              <p:pRg st="0" end="0"/>
                                            </p:txEl>
                                          </p:spTgt>
                                        </p:tgtEl>
                                        <p:attrNameLst>
                                          <p:attrName>style.visibility</p:attrName>
                                        </p:attrNameLst>
                                      </p:cBhvr>
                                      <p:to>
                                        <p:strVal val="visible"/>
                                      </p:to>
                                    </p:set>
                                    <p:animEffect transition="in" filter="wipe(left)">
                                      <p:cBhvr>
                                        <p:cTn id="33" dur="500"/>
                                        <p:tgtEl>
                                          <p:spTgt spid="178273">
                                            <p:txEl>
                                              <p:pRg st="0" end="0"/>
                                            </p:txEl>
                                          </p:spTgt>
                                        </p:tgtEl>
                                      </p:cBhvr>
                                    </p:animEffect>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up)">
                                      <p:cBhvr>
                                        <p:cTn id="37" dur="500"/>
                                        <p:tgtEl>
                                          <p:spTgt spid="4"/>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78216"/>
                                        </p:tgtEl>
                                        <p:attrNameLst>
                                          <p:attrName>style.visibility</p:attrName>
                                        </p:attrNameLst>
                                      </p:cBhvr>
                                      <p:to>
                                        <p:strVal val="visible"/>
                                      </p:to>
                                    </p:set>
                                    <p:animEffect transition="in" filter="wipe(left)">
                                      <p:cBhvr>
                                        <p:cTn id="40" dur="500"/>
                                        <p:tgtEl>
                                          <p:spTgt spid="17821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78224"/>
                                        </p:tgtEl>
                                        <p:attrNameLst>
                                          <p:attrName>style.visibility</p:attrName>
                                        </p:attrNameLst>
                                      </p:cBhvr>
                                      <p:to>
                                        <p:strVal val="visible"/>
                                      </p:to>
                                    </p:set>
                                    <p:animEffect transition="in" filter="wipe(left)">
                                      <p:cBhvr>
                                        <p:cTn id="45" dur="500"/>
                                        <p:tgtEl>
                                          <p:spTgt spid="178224"/>
                                        </p:tgtEl>
                                      </p:cBhvr>
                                    </p:animEffect>
                                  </p:childTnLst>
                                </p:cTn>
                              </p:par>
                            </p:childTnLst>
                          </p:cTn>
                        </p:par>
                        <p:par>
                          <p:cTn id="46" fill="hold">
                            <p:stCondLst>
                              <p:cond delay="500"/>
                            </p:stCondLst>
                            <p:childTnLst>
                              <p:par>
                                <p:cTn id="47" presetID="22" presetClass="entr" presetSubtype="1"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up)">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178269">
                                            <p:txEl>
                                              <p:pRg st="0" end="0"/>
                                            </p:txEl>
                                          </p:spTgt>
                                        </p:tgtEl>
                                      </p:cBhvr>
                                    </p:animEffect>
                                    <p:set>
                                      <p:cBhvr>
                                        <p:cTn id="54" dur="1" fill="hold">
                                          <p:stCondLst>
                                            <p:cond delay="499"/>
                                          </p:stCondLst>
                                        </p:cTn>
                                        <p:tgtEl>
                                          <p:spTgt spid="178269">
                                            <p:txEl>
                                              <p:pRg st="0" end="0"/>
                                            </p:txEl>
                                          </p:spTgt>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78273">
                                            <p:txEl>
                                              <p:pRg st="0" end="0"/>
                                            </p:txEl>
                                          </p:spTgt>
                                        </p:tgtEl>
                                      </p:cBhvr>
                                    </p:animEffect>
                                    <p:set>
                                      <p:cBhvr>
                                        <p:cTn id="57" dur="1" fill="hold">
                                          <p:stCondLst>
                                            <p:cond delay="499"/>
                                          </p:stCondLst>
                                        </p:cTn>
                                        <p:tgtEl>
                                          <p:spTgt spid="178273">
                                            <p:txEl>
                                              <p:pRg st="0" end="0"/>
                                            </p:txEl>
                                          </p:spTgt>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78216"/>
                                        </p:tgtEl>
                                      </p:cBhvr>
                                    </p:animEffect>
                                    <p:set>
                                      <p:cBhvr>
                                        <p:cTn id="60" dur="1" fill="hold">
                                          <p:stCondLst>
                                            <p:cond delay="499"/>
                                          </p:stCondLst>
                                        </p:cTn>
                                        <p:tgtEl>
                                          <p:spTgt spid="178216"/>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78243"/>
                                        </p:tgtEl>
                                      </p:cBhvr>
                                    </p:animEffect>
                                    <p:set>
                                      <p:cBhvr>
                                        <p:cTn id="63" dur="1" fill="hold">
                                          <p:stCondLst>
                                            <p:cond delay="499"/>
                                          </p:stCondLst>
                                        </p:cTn>
                                        <p:tgtEl>
                                          <p:spTgt spid="178243"/>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178224"/>
                                        </p:tgtEl>
                                      </p:cBhvr>
                                    </p:animEffect>
                                    <p:set>
                                      <p:cBhvr>
                                        <p:cTn id="66" dur="1" fill="hold">
                                          <p:stCondLst>
                                            <p:cond delay="499"/>
                                          </p:stCondLst>
                                        </p:cTn>
                                        <p:tgtEl>
                                          <p:spTgt spid="178224"/>
                                        </p:tgtEl>
                                        <p:attrNameLst>
                                          <p:attrName>style.visibility</p:attrName>
                                        </p:attrNameLst>
                                      </p:cBhvr>
                                      <p:to>
                                        <p:strVal val="hidden"/>
                                      </p:to>
                                    </p:set>
                                  </p:childTnLst>
                                </p:cTn>
                              </p:par>
                            </p:childTnLst>
                          </p:cTn>
                        </p:par>
                        <p:par>
                          <p:cTn id="67" fill="hold">
                            <p:stCondLst>
                              <p:cond delay="500"/>
                            </p:stCondLst>
                            <p:childTnLst>
                              <p:par>
                                <p:cTn id="68" presetID="18" presetClass="entr" presetSubtype="6" fill="hold" nodeType="after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strips(downRight)">
                                      <p:cBhvr>
                                        <p:cTn id="7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205" grpId="0" animBg="1"/>
      <p:bldP spid="178216" grpId="0" animBg="1"/>
      <p:bldP spid="178216" grpId="1" animBg="1"/>
      <p:bldP spid="178224" grpId="0" animBg="1"/>
      <p:bldP spid="178224" grpId="1" animBg="1"/>
      <p:bldP spid="178243" grpId="0" animBg="1"/>
      <p:bldP spid="178243" grpId="1" animBg="1"/>
      <p:bldP spid="178267" grpId="0"/>
      <p:bldP spid="178269" grpId="0" build="allAtOnce"/>
      <p:bldP spid="178269" grpId="1" build="allAtOnce"/>
      <p:bldP spid="178273" grpId="0" build="allAtOnce"/>
      <p:bldP spid="178273" grpId="1"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1:  </a:t>
            </a:r>
            <a:r>
              <a:rPr lang="en-US" dirty="0" err="1"/>
              <a:t>Giffen</a:t>
            </a:r>
            <a:r>
              <a:rPr lang="en-US" dirty="0"/>
              <a:t> Goods</a:t>
            </a:r>
          </a:p>
        </p:txBody>
      </p:sp>
      <p:sp>
        <p:nvSpPr>
          <p:cNvPr id="3" name="Content Placeholder 2"/>
          <p:cNvSpPr>
            <a:spLocks noGrp="1"/>
          </p:cNvSpPr>
          <p:nvPr>
            <p:ph idx="1"/>
          </p:nvPr>
        </p:nvSpPr>
        <p:spPr/>
        <p:txBody>
          <a:bodyPr/>
          <a:lstStyle/>
          <a:p>
            <a:pPr marL="0" indent="0">
              <a:buNone/>
            </a:pPr>
            <a:r>
              <a:rPr lang="en-US" dirty="0"/>
              <a:t>Do all goods obey the Law of Demand?  </a:t>
            </a:r>
          </a:p>
          <a:p>
            <a:pPr lvl="1"/>
            <a:r>
              <a:rPr lang="en-US" dirty="0"/>
              <a:t>Suppose the goods are potatoes and meat, and potatoes are an inferior good.</a:t>
            </a:r>
          </a:p>
          <a:p>
            <a:pPr lvl="1"/>
            <a:r>
              <a:rPr lang="en-US" dirty="0"/>
              <a:t>If price of potatoes rises, </a:t>
            </a:r>
          </a:p>
          <a:p>
            <a:pPr lvl="2"/>
            <a:r>
              <a:rPr lang="en-US" dirty="0"/>
              <a:t>Substitution effect:  buy less potatoes</a:t>
            </a:r>
          </a:p>
          <a:p>
            <a:pPr lvl="2"/>
            <a:r>
              <a:rPr lang="en-US" dirty="0"/>
              <a:t>Income effect:  buy more potatoes</a:t>
            </a:r>
          </a:p>
          <a:p>
            <a:pPr lvl="1"/>
            <a:r>
              <a:rPr lang="en-US" dirty="0"/>
              <a:t>If income effect &gt; substitution effect, </a:t>
            </a:r>
            <a:br>
              <a:rPr lang="en-US" dirty="0"/>
            </a:br>
            <a:r>
              <a:rPr lang="en-US" dirty="0"/>
              <a:t>then potatoes are a </a:t>
            </a:r>
            <a:r>
              <a:rPr lang="en-US" dirty="0" err="1">
                <a:solidFill>
                  <a:srgbClr val="C00000"/>
                </a:solidFill>
              </a:rPr>
              <a:t>Giffen</a:t>
            </a:r>
            <a:r>
              <a:rPr lang="en-US" dirty="0">
                <a:solidFill>
                  <a:srgbClr val="C00000"/>
                </a:solidFill>
              </a:rPr>
              <a:t> good</a:t>
            </a:r>
            <a:r>
              <a:rPr lang="en-US" dirty="0"/>
              <a:t>, a good for which an increase in price raises the quantity demanded.</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31</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69612870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dirty="0"/>
              <a:t>Application 1: A </a:t>
            </a:r>
            <a:r>
              <a:rPr lang="en-US" altLang="en-US" dirty="0" err="1"/>
              <a:t>Giffen</a:t>
            </a:r>
            <a:r>
              <a:rPr lang="en-US" altLang="en-US" dirty="0"/>
              <a:t> Good</a:t>
            </a:r>
          </a:p>
        </p:txBody>
      </p:sp>
      <p:sp>
        <p:nvSpPr>
          <p:cNvPr id="2" name="Text Placeholder 1"/>
          <p:cNvSpPr>
            <a:spLocks noGrp="1"/>
          </p:cNvSpPr>
          <p:nvPr>
            <p:ph type="body" sz="quarter" idx="12"/>
          </p:nvPr>
        </p:nvSpPr>
        <p:spPr>
          <a:xfrm>
            <a:off x="246063" y="5201438"/>
            <a:ext cx="8555037" cy="970762"/>
          </a:xfrm>
          <a:prstGeom prst="rect">
            <a:avLst/>
          </a:prstGeom>
        </p:spPr>
        <p:txBody>
          <a:bodyPr/>
          <a:lstStyle/>
          <a:p>
            <a:r>
              <a:rPr lang="en-US" dirty="0"/>
              <a:t>In this example, when the price of potatoes rises, the consumer’s optimum shifts from point C to point E. In this case, the consumer responds to a higher price of potatoes by buying less meat and more potatoes.</a:t>
            </a:r>
          </a:p>
        </p:txBody>
      </p:sp>
      <p:sp>
        <p:nvSpPr>
          <p:cNvPr id="34819" name="Slide Number Placeholder 2"/>
          <p:cNvSpPr>
            <a:spLocks noGrp="1"/>
          </p:cNvSpPr>
          <p:nvPr>
            <p:ph type="sldNum" sz="quarter" idx="13"/>
          </p:nvPr>
        </p:nvSpPr>
        <p:spPr>
          <a:prstGeom prst="rect">
            <a:avLst/>
          </a:prstGeo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DC34D4A8-51C8-461A-B7A8-E938AB611E4B}" type="slidenum">
              <a:rPr lang="en-US" altLang="en-US" sz="1200" smtClean="0"/>
              <a:pPr eaLnBrk="1" hangingPunct="1"/>
              <a:t>32</a:t>
            </a:fld>
            <a:endParaRPr lang="en-US" altLang="en-US" sz="1200"/>
          </a:p>
        </p:txBody>
      </p:sp>
      <p:sp>
        <p:nvSpPr>
          <p:cNvPr id="34820" name="Footer Placeholder 3"/>
          <p:cNvSpPr>
            <a:spLocks noGrp="1"/>
          </p:cNvSpPr>
          <p:nvPr>
            <p:ph type="ftr" sz="quarter" idx="14"/>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7" name="Group 5"/>
          <p:cNvGrpSpPr>
            <a:grpSpLocks/>
          </p:cNvGrpSpPr>
          <p:nvPr/>
        </p:nvGrpSpPr>
        <p:grpSpPr bwMode="auto">
          <a:xfrm>
            <a:off x="1143000" y="609600"/>
            <a:ext cx="6619875" cy="4281487"/>
            <a:chOff x="668695" y="1049425"/>
            <a:chExt cx="6619846" cy="4281904"/>
          </a:xfrm>
        </p:grpSpPr>
        <p:sp>
          <p:nvSpPr>
            <p:cNvPr id="8" name="Rectangle 7"/>
            <p:cNvSpPr/>
            <p:nvPr/>
          </p:nvSpPr>
          <p:spPr>
            <a:xfrm>
              <a:off x="1829153" y="1241531"/>
              <a:ext cx="5459388" cy="40897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Tx/>
                <a:buNone/>
                <a:defRPr/>
              </a:pPr>
              <a:endParaRPr lang="en-US" sz="1600" dirty="0">
                <a:solidFill>
                  <a:schemeClr val="tx1"/>
                </a:solidFill>
              </a:endParaRPr>
            </a:p>
          </p:txBody>
        </p:sp>
        <p:grpSp>
          <p:nvGrpSpPr>
            <p:cNvPr id="34876" name="Group 16"/>
            <p:cNvGrpSpPr>
              <a:grpSpLocks/>
            </p:cNvGrpSpPr>
            <p:nvPr/>
          </p:nvGrpSpPr>
          <p:grpSpPr bwMode="auto">
            <a:xfrm>
              <a:off x="668695" y="1049425"/>
              <a:ext cx="1178527" cy="4281904"/>
              <a:chOff x="668695" y="1049425"/>
              <a:chExt cx="1178527" cy="4281904"/>
            </a:xfrm>
          </p:grpSpPr>
          <p:cxnSp>
            <p:nvCxnSpPr>
              <p:cNvPr id="10" name="Straight Connector 9"/>
              <p:cNvCxnSpPr/>
              <p:nvPr/>
            </p:nvCxnSpPr>
            <p:spPr>
              <a:xfrm rot="16200000" flipH="1">
                <a:off x="-237972" y="3276904"/>
                <a:ext cx="4104087" cy="47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878" name="TextBox 8"/>
              <p:cNvSpPr txBox="1">
                <a:spLocks noChangeArrowheads="1"/>
              </p:cNvSpPr>
              <p:nvPr/>
            </p:nvSpPr>
            <p:spPr bwMode="auto">
              <a:xfrm>
                <a:off x="668695" y="1049425"/>
                <a:ext cx="1178527" cy="634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algn="r" eaLnBrk="1" hangingPunct="1">
                  <a:buFontTx/>
                  <a:buNone/>
                </a:pPr>
                <a:r>
                  <a:rPr lang="en-US" altLang="en-US" sz="1600"/>
                  <a:t>Quantity of</a:t>
                </a:r>
              </a:p>
              <a:p>
                <a:pPr algn="r" eaLnBrk="1" hangingPunct="1">
                  <a:buFontTx/>
                  <a:buNone/>
                </a:pPr>
                <a:r>
                  <a:rPr lang="en-US" altLang="en-US" sz="1600"/>
                  <a:t>Potatoes</a:t>
                </a:r>
              </a:p>
            </p:txBody>
          </p:sp>
        </p:grpSp>
      </p:grpSp>
      <p:grpSp>
        <p:nvGrpSpPr>
          <p:cNvPr id="12" name="Group 10"/>
          <p:cNvGrpSpPr>
            <a:grpSpLocks/>
          </p:cNvGrpSpPr>
          <p:nvPr/>
        </p:nvGrpSpPr>
        <p:grpSpPr bwMode="auto">
          <a:xfrm>
            <a:off x="2133600" y="4862512"/>
            <a:ext cx="5708650" cy="374650"/>
            <a:chOff x="1672421" y="4629382"/>
            <a:chExt cx="5708648" cy="373862"/>
          </a:xfrm>
        </p:grpSpPr>
        <p:cxnSp>
          <p:nvCxnSpPr>
            <p:cNvPr id="13" name="Straight Connector 12"/>
            <p:cNvCxnSpPr/>
            <p:nvPr/>
          </p:nvCxnSpPr>
          <p:spPr>
            <a:xfrm>
              <a:off x="1816884" y="4654729"/>
              <a:ext cx="54975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873" name="TextBox 12"/>
            <p:cNvSpPr txBox="1">
              <a:spLocks noChangeArrowheads="1"/>
            </p:cNvSpPr>
            <p:nvPr/>
          </p:nvSpPr>
          <p:spPr bwMode="auto">
            <a:xfrm>
              <a:off x="5688019" y="4629382"/>
              <a:ext cx="1693050" cy="3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Quantity of Meat</a:t>
              </a:r>
            </a:p>
          </p:txBody>
        </p:sp>
        <p:sp>
          <p:nvSpPr>
            <p:cNvPr id="34874" name="TextBox 13"/>
            <p:cNvSpPr txBox="1">
              <a:spLocks noChangeArrowheads="1"/>
            </p:cNvSpPr>
            <p:nvPr/>
          </p:nvSpPr>
          <p:spPr bwMode="auto">
            <a:xfrm>
              <a:off x="1672421" y="4665031"/>
              <a:ext cx="298472" cy="3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0</a:t>
              </a:r>
            </a:p>
          </p:txBody>
        </p:sp>
      </p:grpSp>
      <p:grpSp>
        <p:nvGrpSpPr>
          <p:cNvPr id="16" name="Group 14"/>
          <p:cNvGrpSpPr>
            <a:grpSpLocks/>
          </p:cNvGrpSpPr>
          <p:nvPr/>
        </p:nvGrpSpPr>
        <p:grpSpPr bwMode="auto">
          <a:xfrm>
            <a:off x="3767138" y="2828925"/>
            <a:ext cx="2274887" cy="1619250"/>
            <a:chOff x="2193983" y="3911188"/>
            <a:chExt cx="2275490" cy="1618245"/>
          </a:xfrm>
        </p:grpSpPr>
        <p:sp>
          <p:nvSpPr>
            <p:cNvPr id="34870" name="TextBox 22"/>
            <p:cNvSpPr txBox="1">
              <a:spLocks noChangeArrowheads="1"/>
            </p:cNvSpPr>
            <p:nvPr/>
          </p:nvSpPr>
          <p:spPr bwMode="auto">
            <a:xfrm>
              <a:off x="4151679" y="5190778"/>
              <a:ext cx="317794" cy="338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I</a:t>
              </a:r>
              <a:r>
                <a:rPr lang="en-US" altLang="en-US" sz="1600" baseline="-25000"/>
                <a:t>1</a:t>
              </a:r>
            </a:p>
          </p:txBody>
        </p:sp>
        <p:sp>
          <p:nvSpPr>
            <p:cNvPr id="18" name="Freeform 17"/>
            <p:cNvSpPr/>
            <p:nvPr/>
          </p:nvSpPr>
          <p:spPr>
            <a:xfrm rot="155684">
              <a:off x="2193983" y="3911188"/>
              <a:ext cx="1895977" cy="1484978"/>
            </a:xfrm>
            <a:custGeom>
              <a:avLst/>
              <a:gdLst>
                <a:gd name="connsiteX0" fmla="*/ 0 w 2909455"/>
                <a:gd name="connsiteY0" fmla="*/ 0 h 2196935"/>
                <a:gd name="connsiteX1" fmla="*/ 2909455 w 2909455"/>
                <a:gd name="connsiteY1" fmla="*/ 2196935 h 2196935"/>
                <a:gd name="connsiteX0" fmla="*/ 0 w 2909455"/>
                <a:gd name="connsiteY0" fmla="*/ 0 h 2196935"/>
                <a:gd name="connsiteX1" fmla="*/ 2909455 w 2909455"/>
                <a:gd name="connsiteY1" fmla="*/ 2196935 h 2196935"/>
                <a:gd name="connsiteX0" fmla="*/ 0 w 2909455"/>
                <a:gd name="connsiteY0" fmla="*/ 0 h 2196935"/>
                <a:gd name="connsiteX1" fmla="*/ 2909455 w 2909455"/>
                <a:gd name="connsiteY1" fmla="*/ 2196935 h 2196935"/>
                <a:gd name="connsiteX0" fmla="*/ 0 w 3087585"/>
                <a:gd name="connsiteY0" fmla="*/ 0 h 2410691"/>
                <a:gd name="connsiteX1" fmla="*/ 3087585 w 3087585"/>
                <a:gd name="connsiteY1" fmla="*/ 2410691 h 2410691"/>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822268"/>
                <a:gd name="connsiteX1" fmla="*/ 3277590 w 3277590"/>
                <a:gd name="connsiteY1" fmla="*/ 2707574 h 2822268"/>
                <a:gd name="connsiteX0" fmla="*/ 0 w 3277590"/>
                <a:gd name="connsiteY0" fmla="*/ 0 h 2822268"/>
                <a:gd name="connsiteX1" fmla="*/ 3277590 w 3277590"/>
                <a:gd name="connsiteY1" fmla="*/ 2707574 h 2822268"/>
                <a:gd name="connsiteX0" fmla="*/ 0 w 3277590"/>
                <a:gd name="connsiteY0" fmla="*/ 0 h 2822268"/>
                <a:gd name="connsiteX1" fmla="*/ 3277590 w 3277590"/>
                <a:gd name="connsiteY1" fmla="*/ 2707574 h 2822268"/>
              </a:gdLst>
              <a:ahLst/>
              <a:cxnLst>
                <a:cxn ang="0">
                  <a:pos x="connsiteX0" y="connsiteY0"/>
                </a:cxn>
                <a:cxn ang="0">
                  <a:pos x="connsiteX1" y="connsiteY1"/>
                </a:cxn>
              </a:cxnLst>
              <a:rect l="l" t="t" r="r" b="b"/>
              <a:pathLst>
                <a:path w="3277590" h="2822268">
                  <a:moveTo>
                    <a:pt x="0" y="0"/>
                  </a:moveTo>
                  <a:cubicBezTo>
                    <a:pt x="1298909" y="2822268"/>
                    <a:pt x="2094849" y="2628812"/>
                    <a:pt x="3277590" y="2707574"/>
                  </a:cubicBezTo>
                </a:path>
              </a:pathLst>
            </a:custGeom>
            <a:ln w="38100">
              <a:solidFill>
                <a:srgbClr val="005EA4"/>
              </a:solidFill>
            </a:ln>
          </p:spPr>
          <p:style>
            <a:lnRef idx="1">
              <a:schemeClr val="accent1"/>
            </a:lnRef>
            <a:fillRef idx="0">
              <a:schemeClr val="accent1"/>
            </a:fillRef>
            <a:effectRef idx="0">
              <a:schemeClr val="accent1"/>
            </a:effectRef>
            <a:fontRef idx="minor">
              <a:schemeClr val="tx1"/>
            </a:fontRef>
          </p:style>
          <p:txBody>
            <a:bodyPr anchor="ctr"/>
            <a:lstStyle/>
            <a:p>
              <a:pPr>
                <a:buFontTx/>
                <a:buNone/>
                <a:defRPr/>
              </a:pPr>
              <a:endParaRPr lang="en-US" sz="1600"/>
            </a:p>
          </p:txBody>
        </p:sp>
      </p:grpSp>
      <p:grpSp>
        <p:nvGrpSpPr>
          <p:cNvPr id="19" name="Group 20"/>
          <p:cNvGrpSpPr>
            <a:grpSpLocks/>
          </p:cNvGrpSpPr>
          <p:nvPr/>
        </p:nvGrpSpPr>
        <p:grpSpPr bwMode="auto">
          <a:xfrm>
            <a:off x="2233613" y="2576512"/>
            <a:ext cx="3097212" cy="2305050"/>
            <a:chOff x="1158273" y="2534201"/>
            <a:chExt cx="3095349" cy="2304582"/>
          </a:xfrm>
        </p:grpSpPr>
        <p:cxnSp>
          <p:nvCxnSpPr>
            <p:cNvPr id="20" name="Straight Connector 19"/>
            <p:cNvCxnSpPr/>
            <p:nvPr/>
          </p:nvCxnSpPr>
          <p:spPr>
            <a:xfrm>
              <a:off x="1180485" y="2534201"/>
              <a:ext cx="3073137" cy="230458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4869" name="TextBox 22"/>
            <p:cNvSpPr txBox="1">
              <a:spLocks noChangeArrowheads="1"/>
            </p:cNvSpPr>
            <p:nvPr/>
          </p:nvSpPr>
          <p:spPr bwMode="auto">
            <a:xfrm>
              <a:off x="1158273" y="2769285"/>
              <a:ext cx="1073727" cy="830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algn="l" eaLnBrk="1" hangingPunct="1">
                <a:spcBef>
                  <a:spcPct val="0"/>
                </a:spcBef>
                <a:buFontTx/>
                <a:buNone/>
              </a:pPr>
              <a:r>
                <a:rPr lang="en-US" altLang="en-US" sz="1600"/>
                <a:t>New</a:t>
              </a:r>
            </a:p>
            <a:p>
              <a:pPr algn="l" eaLnBrk="1" hangingPunct="1">
                <a:spcBef>
                  <a:spcPct val="0"/>
                </a:spcBef>
                <a:buFontTx/>
                <a:buNone/>
              </a:pPr>
              <a:r>
                <a:rPr lang="en-US" altLang="en-US" sz="1600"/>
                <a:t>budget</a:t>
              </a:r>
            </a:p>
            <a:p>
              <a:pPr algn="l" eaLnBrk="1" hangingPunct="1">
                <a:spcBef>
                  <a:spcPct val="0"/>
                </a:spcBef>
                <a:buFontTx/>
                <a:buNone/>
              </a:pPr>
              <a:r>
                <a:rPr lang="en-US" altLang="en-US" sz="1600"/>
                <a:t>constraint</a:t>
              </a:r>
            </a:p>
          </p:txBody>
        </p:sp>
      </p:grpSp>
      <p:cxnSp>
        <p:nvCxnSpPr>
          <p:cNvPr id="22" name="Straight Connector 21"/>
          <p:cNvCxnSpPr/>
          <p:nvPr/>
        </p:nvCxnSpPr>
        <p:spPr>
          <a:xfrm rot="10800000" flipV="1">
            <a:off x="2266950" y="3548062"/>
            <a:ext cx="1306513"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3" name="Group 27"/>
          <p:cNvGrpSpPr>
            <a:grpSpLocks/>
          </p:cNvGrpSpPr>
          <p:nvPr/>
        </p:nvGrpSpPr>
        <p:grpSpPr bwMode="auto">
          <a:xfrm>
            <a:off x="2587625" y="1035050"/>
            <a:ext cx="5237163" cy="1754187"/>
            <a:chOff x="-201880" y="3160788"/>
            <a:chExt cx="5237021" cy="1755597"/>
          </a:xfrm>
        </p:grpSpPr>
        <p:cxnSp>
          <p:nvCxnSpPr>
            <p:cNvPr id="24" name="Straight Arrow Connector 23"/>
            <p:cNvCxnSpPr/>
            <p:nvPr/>
          </p:nvCxnSpPr>
          <p:spPr>
            <a:xfrm rot="5400000" flipH="1" flipV="1">
              <a:off x="-255251" y="4507423"/>
              <a:ext cx="462333" cy="35559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4866" name="TextBox 22"/>
            <p:cNvSpPr txBox="1">
              <a:spLocks noChangeArrowheads="1"/>
            </p:cNvSpPr>
            <p:nvPr/>
          </p:nvSpPr>
          <p:spPr bwMode="auto">
            <a:xfrm>
              <a:off x="1203828" y="3160788"/>
              <a:ext cx="3831313" cy="584775"/>
            </a:xfrm>
            <a:prstGeom prst="rect">
              <a:avLst/>
            </a:prstGeom>
            <a:solidFill>
              <a:srgbClr val="F2D698"/>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1. An increase in the price of potatoes rotates the budget constraint inward . . .</a:t>
              </a:r>
            </a:p>
          </p:txBody>
        </p:sp>
        <p:cxnSp>
          <p:nvCxnSpPr>
            <p:cNvPr id="26" name="Straight Connector 25"/>
            <p:cNvCxnSpPr/>
            <p:nvPr/>
          </p:nvCxnSpPr>
          <p:spPr>
            <a:xfrm flipV="1">
              <a:off x="36239" y="3742280"/>
              <a:ext cx="1389025" cy="8897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 name="Group 35"/>
          <p:cNvGrpSpPr>
            <a:grpSpLocks/>
          </p:cNvGrpSpPr>
          <p:nvPr/>
        </p:nvGrpSpPr>
        <p:grpSpPr bwMode="auto">
          <a:xfrm>
            <a:off x="246063" y="3033712"/>
            <a:ext cx="1955800" cy="1323975"/>
            <a:chOff x="-311182" y="3687019"/>
            <a:chExt cx="1955613" cy="1324438"/>
          </a:xfrm>
        </p:grpSpPr>
        <p:cxnSp>
          <p:nvCxnSpPr>
            <p:cNvPr id="28" name="Straight Arrow Connector 27"/>
            <p:cNvCxnSpPr/>
            <p:nvPr/>
          </p:nvCxnSpPr>
          <p:spPr>
            <a:xfrm rot="5400000" flipH="1" flipV="1">
              <a:off x="1482450" y="4358767"/>
              <a:ext cx="319200" cy="4763"/>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863" name="TextBox 22"/>
            <p:cNvSpPr txBox="1">
              <a:spLocks noChangeArrowheads="1"/>
            </p:cNvSpPr>
            <p:nvPr/>
          </p:nvSpPr>
          <p:spPr bwMode="auto">
            <a:xfrm>
              <a:off x="-311182" y="3687019"/>
              <a:ext cx="1746385" cy="1324438"/>
            </a:xfrm>
            <a:prstGeom prst="rect">
              <a:avLst/>
            </a:prstGeom>
            <a:solidFill>
              <a:srgbClr val="F2D698"/>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algn="l" eaLnBrk="1" hangingPunct="1">
                <a:buFontTx/>
                <a:buNone/>
              </a:pPr>
              <a:r>
                <a:rPr lang="en-US" altLang="en-US" sz="1600"/>
                <a:t>2. . . . which increases potato consumption if potatoes are a Giffen good.</a:t>
              </a:r>
            </a:p>
          </p:txBody>
        </p:sp>
        <p:cxnSp>
          <p:nvCxnSpPr>
            <p:cNvPr id="30" name="Straight Connector 29"/>
            <p:cNvCxnSpPr/>
            <p:nvPr/>
          </p:nvCxnSpPr>
          <p:spPr>
            <a:xfrm rot="10800000">
              <a:off x="1339660" y="4361943"/>
              <a:ext cx="292072" cy="31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9"/>
          <p:cNvGrpSpPr>
            <a:grpSpLocks/>
          </p:cNvGrpSpPr>
          <p:nvPr/>
        </p:nvGrpSpPr>
        <p:grpSpPr bwMode="auto">
          <a:xfrm>
            <a:off x="2290763" y="909637"/>
            <a:ext cx="3044825" cy="3975100"/>
            <a:chOff x="1983179" y="1432514"/>
            <a:chExt cx="3045196" cy="3974312"/>
          </a:xfrm>
        </p:grpSpPr>
        <p:grpSp>
          <p:nvGrpSpPr>
            <p:cNvPr id="34858" name="Group 20"/>
            <p:cNvGrpSpPr>
              <a:grpSpLocks/>
            </p:cNvGrpSpPr>
            <p:nvPr/>
          </p:nvGrpSpPr>
          <p:grpSpPr bwMode="auto">
            <a:xfrm>
              <a:off x="1983179" y="1432514"/>
              <a:ext cx="3045196" cy="3974312"/>
              <a:chOff x="-2256940" y="1561508"/>
              <a:chExt cx="3043635" cy="3973501"/>
            </a:xfrm>
          </p:grpSpPr>
          <p:cxnSp>
            <p:nvCxnSpPr>
              <p:cNvPr id="34" name="Straight Connector 33"/>
              <p:cNvCxnSpPr/>
              <p:nvPr/>
            </p:nvCxnSpPr>
            <p:spPr>
              <a:xfrm rot="16200000" flipH="1">
                <a:off x="-2417195" y="2331118"/>
                <a:ext cx="3364146" cy="3043635"/>
              </a:xfrm>
              <a:prstGeom prst="line">
                <a:avLst/>
              </a:prstGeom>
              <a:ln w="38100">
                <a:solidFill>
                  <a:srgbClr val="005EA4"/>
                </a:solidFill>
              </a:ln>
            </p:spPr>
            <p:style>
              <a:lnRef idx="1">
                <a:schemeClr val="accent1"/>
              </a:lnRef>
              <a:fillRef idx="0">
                <a:schemeClr val="accent1"/>
              </a:fillRef>
              <a:effectRef idx="0">
                <a:schemeClr val="accent1"/>
              </a:effectRef>
              <a:fontRef idx="minor">
                <a:schemeClr val="tx1"/>
              </a:fontRef>
            </p:style>
          </p:cxnSp>
          <p:sp>
            <p:nvSpPr>
              <p:cNvPr id="34861" name="TextBox 22"/>
              <p:cNvSpPr txBox="1">
                <a:spLocks noChangeArrowheads="1"/>
              </p:cNvSpPr>
              <p:nvPr/>
            </p:nvSpPr>
            <p:spPr bwMode="auto">
              <a:xfrm>
                <a:off x="-1982351" y="1561508"/>
                <a:ext cx="1346318" cy="584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algn="l" eaLnBrk="1" hangingPunct="1">
                  <a:spcBef>
                    <a:spcPct val="0"/>
                  </a:spcBef>
                  <a:buFontTx/>
                  <a:buNone/>
                </a:pPr>
                <a:r>
                  <a:rPr lang="en-US" altLang="en-US" sz="1600"/>
                  <a:t>Initial budget</a:t>
                </a:r>
              </a:p>
              <a:p>
                <a:pPr algn="l" eaLnBrk="1" hangingPunct="1">
                  <a:spcBef>
                    <a:spcPct val="0"/>
                  </a:spcBef>
                  <a:buFontTx/>
                  <a:buNone/>
                </a:pPr>
                <a:r>
                  <a:rPr lang="en-US" altLang="en-US" sz="1600"/>
                  <a:t>constraint</a:t>
                </a:r>
              </a:p>
            </p:txBody>
          </p:sp>
        </p:grpSp>
        <p:cxnSp>
          <p:nvCxnSpPr>
            <p:cNvPr id="33" name="Straight Connector 32"/>
            <p:cNvCxnSpPr/>
            <p:nvPr/>
          </p:nvCxnSpPr>
          <p:spPr>
            <a:xfrm rot="5400000" flipH="1" flipV="1">
              <a:off x="2156269" y="2024508"/>
              <a:ext cx="201573" cy="1667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Group 57"/>
          <p:cNvGrpSpPr>
            <a:grpSpLocks/>
          </p:cNvGrpSpPr>
          <p:nvPr/>
        </p:nvGrpSpPr>
        <p:grpSpPr bwMode="auto">
          <a:xfrm>
            <a:off x="5259388" y="4557712"/>
            <a:ext cx="449262" cy="393700"/>
            <a:chOff x="2618986" y="2796548"/>
            <a:chExt cx="449578" cy="394107"/>
          </a:xfrm>
        </p:grpSpPr>
        <p:sp>
          <p:nvSpPr>
            <p:cNvPr id="34856" name="Freeform 183"/>
            <p:cNvSpPr>
              <a:spLocks/>
            </p:cNvSpPr>
            <p:nvPr/>
          </p:nvSpPr>
          <p:spPr bwMode="auto">
            <a:xfrm>
              <a:off x="2618986" y="3053976"/>
              <a:ext cx="146046" cy="136679"/>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57" name="TextBox 57"/>
            <p:cNvSpPr txBox="1">
              <a:spLocks noChangeArrowheads="1"/>
            </p:cNvSpPr>
            <p:nvPr/>
          </p:nvSpPr>
          <p:spPr bwMode="auto">
            <a:xfrm>
              <a:off x="2702152" y="2796548"/>
              <a:ext cx="366412" cy="33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A</a:t>
              </a:r>
              <a:endParaRPr lang="en-US" altLang="en-US" sz="1600" baseline="-25000"/>
            </a:p>
          </p:txBody>
        </p:sp>
      </p:grpSp>
      <p:grpSp>
        <p:nvGrpSpPr>
          <p:cNvPr id="39" name="Group 57"/>
          <p:cNvGrpSpPr>
            <a:grpSpLocks/>
          </p:cNvGrpSpPr>
          <p:nvPr/>
        </p:nvGrpSpPr>
        <p:grpSpPr bwMode="auto">
          <a:xfrm>
            <a:off x="2228850" y="2205037"/>
            <a:ext cx="392113" cy="452438"/>
            <a:chOff x="2618986" y="2737649"/>
            <a:chExt cx="391738" cy="453006"/>
          </a:xfrm>
        </p:grpSpPr>
        <p:sp>
          <p:nvSpPr>
            <p:cNvPr id="34854" name="Freeform 183"/>
            <p:cNvSpPr>
              <a:spLocks/>
            </p:cNvSpPr>
            <p:nvPr/>
          </p:nvSpPr>
          <p:spPr bwMode="auto">
            <a:xfrm>
              <a:off x="2618986" y="3053976"/>
              <a:ext cx="146046" cy="136679"/>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55" name="TextBox 57"/>
            <p:cNvSpPr txBox="1">
              <a:spLocks noChangeArrowheads="1"/>
            </p:cNvSpPr>
            <p:nvPr/>
          </p:nvSpPr>
          <p:spPr bwMode="auto">
            <a:xfrm>
              <a:off x="2644312" y="2737649"/>
              <a:ext cx="366412" cy="33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D</a:t>
              </a:r>
              <a:endParaRPr lang="en-US" altLang="en-US" sz="1600" baseline="-25000"/>
            </a:p>
          </p:txBody>
        </p:sp>
      </p:grpSp>
      <p:grpSp>
        <p:nvGrpSpPr>
          <p:cNvPr id="42" name="Group 57"/>
          <p:cNvGrpSpPr>
            <a:grpSpLocks/>
          </p:cNvGrpSpPr>
          <p:nvPr/>
        </p:nvGrpSpPr>
        <p:grpSpPr bwMode="auto">
          <a:xfrm>
            <a:off x="2227263" y="1192212"/>
            <a:ext cx="368300" cy="430213"/>
            <a:chOff x="2618986" y="2761390"/>
            <a:chExt cx="367973" cy="429265"/>
          </a:xfrm>
        </p:grpSpPr>
        <p:sp>
          <p:nvSpPr>
            <p:cNvPr id="34852" name="Freeform 183"/>
            <p:cNvSpPr>
              <a:spLocks/>
            </p:cNvSpPr>
            <p:nvPr/>
          </p:nvSpPr>
          <p:spPr bwMode="auto">
            <a:xfrm>
              <a:off x="2618986" y="3053976"/>
              <a:ext cx="146046" cy="136679"/>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53" name="TextBox 57"/>
            <p:cNvSpPr txBox="1">
              <a:spLocks noChangeArrowheads="1"/>
            </p:cNvSpPr>
            <p:nvPr/>
          </p:nvSpPr>
          <p:spPr bwMode="auto">
            <a:xfrm>
              <a:off x="2620546" y="2761390"/>
              <a:ext cx="366413" cy="338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B</a:t>
              </a:r>
              <a:endParaRPr lang="en-US" altLang="en-US" sz="1600" baseline="-25000"/>
            </a:p>
          </p:txBody>
        </p:sp>
      </p:grpSp>
      <p:grpSp>
        <p:nvGrpSpPr>
          <p:cNvPr id="45" name="Group 71"/>
          <p:cNvGrpSpPr>
            <a:grpSpLocks/>
          </p:cNvGrpSpPr>
          <p:nvPr/>
        </p:nvGrpSpPr>
        <p:grpSpPr bwMode="auto">
          <a:xfrm>
            <a:off x="4368800" y="3373437"/>
            <a:ext cx="3009900" cy="585788"/>
            <a:chOff x="3794513" y="3575199"/>
            <a:chExt cx="3010049" cy="583765"/>
          </a:xfrm>
        </p:grpSpPr>
        <p:grpSp>
          <p:nvGrpSpPr>
            <p:cNvPr id="34846" name="Group 57"/>
            <p:cNvGrpSpPr>
              <a:grpSpLocks/>
            </p:cNvGrpSpPr>
            <p:nvPr/>
          </p:nvGrpSpPr>
          <p:grpSpPr bwMode="auto">
            <a:xfrm>
              <a:off x="3794513" y="3575199"/>
              <a:ext cx="3010049" cy="583765"/>
              <a:chOff x="3474666" y="3544784"/>
              <a:chExt cx="3012359" cy="583487"/>
            </a:xfrm>
          </p:grpSpPr>
          <p:sp>
            <p:nvSpPr>
              <p:cNvPr id="34850" name="Freeform 183"/>
              <p:cNvSpPr>
                <a:spLocks/>
              </p:cNvSpPr>
              <p:nvPr/>
            </p:nvSpPr>
            <p:spPr bwMode="auto">
              <a:xfrm>
                <a:off x="3474666" y="3979812"/>
                <a:ext cx="146046" cy="136679"/>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51" name="TextBox 57"/>
              <p:cNvSpPr txBox="1">
                <a:spLocks noChangeArrowheads="1"/>
              </p:cNvSpPr>
              <p:nvPr/>
            </p:nvSpPr>
            <p:spPr bwMode="auto">
              <a:xfrm>
                <a:off x="4450744" y="3544784"/>
                <a:ext cx="2036281" cy="58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algn="l" eaLnBrk="1" hangingPunct="1">
                  <a:spcBef>
                    <a:spcPct val="0"/>
                  </a:spcBef>
                  <a:buFontTx/>
                  <a:buNone/>
                </a:pPr>
                <a:r>
                  <a:rPr lang="en-US" altLang="en-US" sz="1600"/>
                  <a:t>Optimum with low</a:t>
                </a:r>
              </a:p>
              <a:p>
                <a:pPr algn="l" eaLnBrk="1" hangingPunct="1">
                  <a:spcBef>
                    <a:spcPct val="0"/>
                  </a:spcBef>
                  <a:buFontTx/>
                  <a:buNone/>
                </a:pPr>
                <a:r>
                  <a:rPr lang="en-US" altLang="en-US" sz="1600"/>
                  <a:t>price of potatoes</a:t>
                </a:r>
                <a:endParaRPr lang="en-US" altLang="en-US" sz="1600" baseline="-25000"/>
              </a:p>
            </p:txBody>
          </p:sp>
        </p:grpSp>
        <p:grpSp>
          <p:nvGrpSpPr>
            <p:cNvPr id="34847" name="Group 70"/>
            <p:cNvGrpSpPr>
              <a:grpSpLocks/>
            </p:cNvGrpSpPr>
            <p:nvPr/>
          </p:nvGrpSpPr>
          <p:grpSpPr bwMode="auto">
            <a:xfrm>
              <a:off x="3842967" y="3684454"/>
              <a:ext cx="902504" cy="377257"/>
              <a:chOff x="3035445" y="2781929"/>
              <a:chExt cx="902504" cy="377257"/>
            </a:xfrm>
          </p:grpSpPr>
          <p:sp>
            <p:nvSpPr>
              <p:cNvPr id="34848" name="TextBox 57"/>
              <p:cNvSpPr txBox="1">
                <a:spLocks noChangeArrowheads="1"/>
              </p:cNvSpPr>
              <p:nvPr/>
            </p:nvSpPr>
            <p:spPr bwMode="auto">
              <a:xfrm>
                <a:off x="3035445" y="2781929"/>
                <a:ext cx="3661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C</a:t>
                </a:r>
                <a:endParaRPr lang="en-US" altLang="en-US" sz="1600" baseline="-25000"/>
              </a:p>
            </p:txBody>
          </p:sp>
          <p:cxnSp>
            <p:nvCxnSpPr>
              <p:cNvPr id="49" name="Straight Connector 48"/>
              <p:cNvCxnSpPr/>
              <p:nvPr/>
            </p:nvCxnSpPr>
            <p:spPr>
              <a:xfrm flipV="1">
                <a:off x="3040968" y="3004898"/>
                <a:ext cx="896983" cy="1550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2" name="Group 74"/>
          <p:cNvGrpSpPr>
            <a:grpSpLocks/>
          </p:cNvGrpSpPr>
          <p:nvPr/>
        </p:nvGrpSpPr>
        <p:grpSpPr bwMode="auto">
          <a:xfrm>
            <a:off x="2343150" y="2211387"/>
            <a:ext cx="3092450" cy="2444750"/>
            <a:chOff x="2247209" y="3897707"/>
            <a:chExt cx="3093337" cy="2444843"/>
          </a:xfrm>
        </p:grpSpPr>
        <p:sp>
          <p:nvSpPr>
            <p:cNvPr id="34844" name="TextBox 22"/>
            <p:cNvSpPr txBox="1">
              <a:spLocks noChangeArrowheads="1"/>
            </p:cNvSpPr>
            <p:nvPr/>
          </p:nvSpPr>
          <p:spPr bwMode="auto">
            <a:xfrm>
              <a:off x="5022744" y="6003985"/>
              <a:ext cx="317802" cy="338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I</a:t>
              </a:r>
              <a:r>
                <a:rPr lang="en-US" altLang="en-US" sz="1600" baseline="-25000"/>
                <a:t>2</a:t>
              </a:r>
            </a:p>
          </p:txBody>
        </p:sp>
        <p:sp>
          <p:nvSpPr>
            <p:cNvPr id="54" name="Freeform 53"/>
            <p:cNvSpPr/>
            <p:nvPr/>
          </p:nvSpPr>
          <p:spPr>
            <a:xfrm rot="493645">
              <a:off x="2247209" y="3897707"/>
              <a:ext cx="2944069" cy="1993976"/>
            </a:xfrm>
            <a:custGeom>
              <a:avLst/>
              <a:gdLst>
                <a:gd name="connsiteX0" fmla="*/ 0 w 2909455"/>
                <a:gd name="connsiteY0" fmla="*/ 0 h 2196935"/>
                <a:gd name="connsiteX1" fmla="*/ 2909455 w 2909455"/>
                <a:gd name="connsiteY1" fmla="*/ 2196935 h 2196935"/>
                <a:gd name="connsiteX0" fmla="*/ 0 w 2909455"/>
                <a:gd name="connsiteY0" fmla="*/ 0 h 2196935"/>
                <a:gd name="connsiteX1" fmla="*/ 2909455 w 2909455"/>
                <a:gd name="connsiteY1" fmla="*/ 2196935 h 2196935"/>
                <a:gd name="connsiteX0" fmla="*/ 0 w 2909455"/>
                <a:gd name="connsiteY0" fmla="*/ 0 h 2196935"/>
                <a:gd name="connsiteX1" fmla="*/ 2909455 w 2909455"/>
                <a:gd name="connsiteY1" fmla="*/ 2196935 h 2196935"/>
                <a:gd name="connsiteX0" fmla="*/ 0 w 3087585"/>
                <a:gd name="connsiteY0" fmla="*/ 0 h 2410691"/>
                <a:gd name="connsiteX1" fmla="*/ 3087585 w 3087585"/>
                <a:gd name="connsiteY1" fmla="*/ 2410691 h 2410691"/>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523269"/>
                <a:gd name="connsiteY0" fmla="*/ 0 h 3110402"/>
                <a:gd name="connsiteX1" fmla="*/ 3523269 w 3523269"/>
                <a:gd name="connsiteY1" fmla="*/ 3110402 h 3110402"/>
                <a:gd name="connsiteX0" fmla="*/ 0 w 3523269"/>
                <a:gd name="connsiteY0" fmla="*/ 0 h 3110402"/>
                <a:gd name="connsiteX1" fmla="*/ 3523269 w 3523269"/>
                <a:gd name="connsiteY1" fmla="*/ 3110402 h 3110402"/>
                <a:gd name="connsiteX0" fmla="*/ 0 w 3523269"/>
                <a:gd name="connsiteY0" fmla="*/ 0 h 3110402"/>
                <a:gd name="connsiteX1" fmla="*/ 3523269 w 3523269"/>
                <a:gd name="connsiteY1" fmla="*/ 3110402 h 3110402"/>
              </a:gdLst>
              <a:ahLst/>
              <a:cxnLst>
                <a:cxn ang="0">
                  <a:pos x="connsiteX0" y="connsiteY0"/>
                </a:cxn>
                <a:cxn ang="0">
                  <a:pos x="connsiteX1" y="connsiteY1"/>
                </a:cxn>
              </a:cxnLst>
              <a:rect l="l" t="t" r="r" b="b"/>
              <a:pathLst>
                <a:path w="3523269" h="3110402">
                  <a:moveTo>
                    <a:pt x="0" y="0"/>
                  </a:moveTo>
                  <a:cubicBezTo>
                    <a:pt x="510911" y="1854314"/>
                    <a:pt x="2284643" y="2702000"/>
                    <a:pt x="3523269" y="3110402"/>
                  </a:cubicBezTo>
                </a:path>
              </a:pathLst>
            </a:custGeom>
            <a:ln w="38100">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buFontTx/>
                <a:buNone/>
                <a:defRPr/>
              </a:pPr>
              <a:endParaRPr lang="en-US" sz="1600"/>
            </a:p>
          </p:txBody>
        </p:sp>
      </p:grpSp>
      <p:grpSp>
        <p:nvGrpSpPr>
          <p:cNvPr id="55" name="Group 73"/>
          <p:cNvGrpSpPr>
            <a:grpSpLocks/>
          </p:cNvGrpSpPr>
          <p:nvPr/>
        </p:nvGrpSpPr>
        <p:grpSpPr bwMode="auto">
          <a:xfrm>
            <a:off x="3402013" y="2170112"/>
            <a:ext cx="3592512" cy="1450975"/>
            <a:chOff x="2132922" y="4580854"/>
            <a:chExt cx="3590981" cy="1450748"/>
          </a:xfrm>
        </p:grpSpPr>
        <p:grpSp>
          <p:nvGrpSpPr>
            <p:cNvPr id="34838" name="Group 47"/>
            <p:cNvGrpSpPr>
              <a:grpSpLocks/>
            </p:cNvGrpSpPr>
            <p:nvPr/>
          </p:nvGrpSpPr>
          <p:grpSpPr bwMode="auto">
            <a:xfrm>
              <a:off x="2243973" y="4580854"/>
              <a:ext cx="3479930" cy="1450748"/>
              <a:chOff x="2243973" y="4580854"/>
              <a:chExt cx="3479930" cy="1450748"/>
            </a:xfrm>
          </p:grpSpPr>
          <p:grpSp>
            <p:nvGrpSpPr>
              <p:cNvPr id="34840" name="Group 57"/>
              <p:cNvGrpSpPr>
                <a:grpSpLocks/>
              </p:cNvGrpSpPr>
              <p:nvPr/>
            </p:nvGrpSpPr>
            <p:grpSpPr bwMode="auto">
              <a:xfrm>
                <a:off x="2243973" y="4580854"/>
                <a:ext cx="3479930" cy="1450748"/>
                <a:chOff x="1287929" y="3141219"/>
                <a:chExt cx="3482601" cy="1450058"/>
              </a:xfrm>
            </p:grpSpPr>
            <p:sp>
              <p:nvSpPr>
                <p:cNvPr id="34842" name="Freeform 183"/>
                <p:cNvSpPr>
                  <a:spLocks/>
                </p:cNvSpPr>
                <p:nvPr/>
              </p:nvSpPr>
              <p:spPr bwMode="auto">
                <a:xfrm>
                  <a:off x="1287929" y="4454598"/>
                  <a:ext cx="146046" cy="136679"/>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43" name="TextBox 57"/>
                <p:cNvSpPr txBox="1">
                  <a:spLocks noChangeArrowheads="1"/>
                </p:cNvSpPr>
                <p:nvPr/>
              </p:nvSpPr>
              <p:spPr bwMode="auto">
                <a:xfrm>
                  <a:off x="2644309" y="3141219"/>
                  <a:ext cx="2126221" cy="584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algn="l" eaLnBrk="1" hangingPunct="1">
                    <a:spcBef>
                      <a:spcPct val="0"/>
                    </a:spcBef>
                    <a:buFontTx/>
                    <a:buNone/>
                  </a:pPr>
                  <a:r>
                    <a:rPr lang="en-US" altLang="en-US" sz="1600"/>
                    <a:t>Optimum with high</a:t>
                  </a:r>
                </a:p>
                <a:p>
                  <a:pPr algn="l" eaLnBrk="1" hangingPunct="1">
                    <a:spcBef>
                      <a:spcPct val="0"/>
                    </a:spcBef>
                    <a:buFontTx/>
                    <a:buNone/>
                  </a:pPr>
                  <a:r>
                    <a:rPr lang="en-US" altLang="en-US" sz="1600"/>
                    <a:t>price of potatoes</a:t>
                  </a:r>
                  <a:endParaRPr lang="en-US" altLang="en-US" sz="1600" baseline="-25000"/>
                </a:p>
              </p:txBody>
            </p:sp>
          </p:grpSp>
          <p:cxnSp>
            <p:nvCxnSpPr>
              <p:cNvPr id="59" name="Straight Connector 58"/>
              <p:cNvCxnSpPr/>
              <p:nvPr/>
            </p:nvCxnSpPr>
            <p:spPr>
              <a:xfrm flipV="1">
                <a:off x="2328101" y="5058617"/>
                <a:ext cx="1258351" cy="8666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4839" name="TextBox 57"/>
            <p:cNvSpPr txBox="1">
              <a:spLocks noChangeArrowheads="1"/>
            </p:cNvSpPr>
            <p:nvPr/>
          </p:nvSpPr>
          <p:spPr bwMode="auto">
            <a:xfrm>
              <a:off x="2132922" y="5572628"/>
              <a:ext cx="3661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E</a:t>
              </a:r>
              <a:endParaRPr lang="en-US" altLang="en-US" sz="1600" baseline="-25000"/>
            </a:p>
          </p:txBody>
        </p:sp>
      </p:grpSp>
      <p:cxnSp>
        <p:nvCxnSpPr>
          <p:cNvPr id="62" name="Straight Connector 61"/>
          <p:cNvCxnSpPr/>
          <p:nvPr/>
        </p:nvCxnSpPr>
        <p:spPr>
          <a:xfrm rot="10800000">
            <a:off x="2284413" y="3870325"/>
            <a:ext cx="2151062" cy="317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29634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par>
                          <p:cTn id="11" fill="hold" nodeType="afterGroup">
                            <p:stCondLst>
                              <p:cond delay="500"/>
                            </p:stCondLst>
                            <p:childTnLst>
                              <p:par>
                                <p:cTn id="12" presetID="22" presetClass="entr" presetSubtype="8" fill="hold" nodeType="after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wipe(left)">
                                      <p:cBhvr>
                                        <p:cTn id="14" dur="500"/>
                                        <p:tgtEl>
                                          <p:spTgt spid="36"/>
                                        </p:tgtEl>
                                      </p:cBhvr>
                                    </p:animEffect>
                                  </p:childTnLst>
                                </p:cTn>
                              </p:par>
                            </p:childTnLst>
                          </p:cTn>
                        </p:par>
                        <p:par>
                          <p:cTn id="15" fill="hold" nodeType="afterGroup">
                            <p:stCondLst>
                              <p:cond delay="1000"/>
                            </p:stCondLst>
                            <p:childTnLst>
                              <p:par>
                                <p:cTn id="16" presetID="22" presetClass="entr" presetSubtype="8" fill="hold"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1000"/>
                                        <p:tgtEl>
                                          <p:spTgt spid="31"/>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ipe(left)">
                                      <p:cBhvr>
                                        <p:cTn id="22" dur="500"/>
                                        <p:tgtEl>
                                          <p:spTgt spid="42"/>
                                        </p:tgtEl>
                                      </p:cBhvr>
                                    </p:animEffect>
                                  </p:childTnLst>
                                </p:cTn>
                              </p:par>
                            </p:childTnLst>
                          </p:cTn>
                        </p:par>
                        <p:par>
                          <p:cTn id="23" fill="hold" nodeType="afterGroup">
                            <p:stCondLst>
                              <p:cond delay="2500"/>
                            </p:stCondLst>
                            <p:childTnLst>
                              <p:par>
                                <p:cTn id="24" presetID="22" presetClass="entr" presetSubtype="8"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1000"/>
                                        <p:tgtEl>
                                          <p:spTgt spid="16"/>
                                        </p:tgtEl>
                                      </p:cBhvr>
                                    </p:animEffect>
                                  </p:childTnLst>
                                </p:cTn>
                              </p:par>
                            </p:childTnLst>
                          </p:cTn>
                        </p:par>
                        <p:par>
                          <p:cTn id="27" fill="hold" nodeType="afterGroup">
                            <p:stCondLst>
                              <p:cond delay="3500"/>
                            </p:stCondLst>
                            <p:childTnLst>
                              <p:par>
                                <p:cTn id="28" presetID="22" presetClass="entr" presetSubtype="8" fill="hold" nodeType="after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wipe(left)">
                                      <p:cBhvr>
                                        <p:cTn id="30" dur="1000"/>
                                        <p:tgtEl>
                                          <p:spTgt spid="45"/>
                                        </p:tgtEl>
                                      </p:cBhvr>
                                    </p:animEffect>
                                  </p:childTnLst>
                                </p:cTn>
                              </p:par>
                            </p:childTnLst>
                          </p:cTn>
                        </p:par>
                        <p:par>
                          <p:cTn id="31" fill="hold" nodeType="afterGroup">
                            <p:stCondLst>
                              <p:cond delay="4500"/>
                            </p:stCondLst>
                            <p:childTnLst>
                              <p:par>
                                <p:cTn id="32" presetID="22" presetClass="entr" presetSubtype="8" fill="hold" nodeType="after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wipe(left)">
                                      <p:cBhvr>
                                        <p:cTn id="34" dur="1000"/>
                                        <p:tgtEl>
                                          <p:spTgt spid="62"/>
                                        </p:tgtEl>
                                      </p:cBhvr>
                                    </p:animEffect>
                                  </p:childTnLst>
                                </p:cTn>
                              </p:par>
                            </p:childTnLst>
                          </p:cTn>
                        </p:par>
                        <p:par>
                          <p:cTn id="35" fill="hold" nodeType="afterGroup">
                            <p:stCondLst>
                              <p:cond delay="5500"/>
                            </p:stCondLst>
                            <p:childTnLst>
                              <p:par>
                                <p:cTn id="36" presetID="22" presetClass="entr" presetSubtype="8" fill="hold" nodeType="afterEffect">
                                  <p:stCondLst>
                                    <p:cond delay="1000"/>
                                  </p:stCondLst>
                                  <p:childTnLst>
                                    <p:set>
                                      <p:cBhvr>
                                        <p:cTn id="37" dur="1" fill="hold">
                                          <p:stCondLst>
                                            <p:cond delay="0"/>
                                          </p:stCondLst>
                                        </p:cTn>
                                        <p:tgtEl>
                                          <p:spTgt spid="23"/>
                                        </p:tgtEl>
                                        <p:attrNameLst>
                                          <p:attrName>style.visibility</p:attrName>
                                        </p:attrNameLst>
                                      </p:cBhvr>
                                      <p:to>
                                        <p:strVal val="visible"/>
                                      </p:to>
                                    </p:set>
                                    <p:animEffect transition="in" filter="wipe(left)">
                                      <p:cBhvr>
                                        <p:cTn id="38" dur="500"/>
                                        <p:tgtEl>
                                          <p:spTgt spid="23"/>
                                        </p:tgtEl>
                                      </p:cBhvr>
                                    </p:animEffect>
                                  </p:childTnLst>
                                </p:cTn>
                              </p:par>
                            </p:childTnLst>
                          </p:cTn>
                        </p:par>
                        <p:par>
                          <p:cTn id="39" fill="hold" nodeType="afterGroup">
                            <p:stCondLst>
                              <p:cond delay="7000"/>
                            </p:stCondLst>
                            <p:childTnLst>
                              <p:par>
                                <p:cTn id="40" presetID="22" presetClass="entr" presetSubtype="8"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1000"/>
                                        <p:tgtEl>
                                          <p:spTgt spid="19"/>
                                        </p:tgtEl>
                                      </p:cBhvr>
                                    </p:animEffect>
                                  </p:childTnLst>
                                </p:cTn>
                              </p:par>
                            </p:childTnLst>
                          </p:cTn>
                        </p:par>
                        <p:par>
                          <p:cTn id="43" fill="hold" nodeType="afterGroup">
                            <p:stCondLst>
                              <p:cond delay="8000"/>
                            </p:stCondLst>
                            <p:childTnLst>
                              <p:par>
                                <p:cTn id="44" presetID="22" presetClass="entr" presetSubtype="8" fill="hold" nodeType="after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wipe(left)">
                                      <p:cBhvr>
                                        <p:cTn id="46" dur="500"/>
                                        <p:tgtEl>
                                          <p:spTgt spid="39"/>
                                        </p:tgtEl>
                                      </p:cBhvr>
                                    </p:animEffect>
                                  </p:childTnLst>
                                </p:cTn>
                              </p:par>
                            </p:childTnLst>
                          </p:cTn>
                        </p:par>
                        <p:par>
                          <p:cTn id="47" fill="hold" nodeType="afterGroup">
                            <p:stCondLst>
                              <p:cond delay="8500"/>
                            </p:stCondLst>
                            <p:childTnLst>
                              <p:par>
                                <p:cTn id="48" presetID="22" presetClass="entr" presetSubtype="8" fill="hold" nodeType="after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left)">
                                      <p:cBhvr>
                                        <p:cTn id="50" dur="1000"/>
                                        <p:tgtEl>
                                          <p:spTgt spid="52"/>
                                        </p:tgtEl>
                                      </p:cBhvr>
                                    </p:animEffect>
                                  </p:childTnLst>
                                </p:cTn>
                              </p:par>
                            </p:childTnLst>
                          </p:cTn>
                        </p:par>
                        <p:par>
                          <p:cTn id="51" fill="hold" nodeType="afterGroup">
                            <p:stCondLst>
                              <p:cond delay="9500"/>
                            </p:stCondLst>
                            <p:childTnLst>
                              <p:par>
                                <p:cTn id="52" presetID="22" presetClass="entr" presetSubtype="8" fill="hold" nodeType="after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wipe(left)">
                                      <p:cBhvr>
                                        <p:cTn id="54" dur="1000"/>
                                        <p:tgtEl>
                                          <p:spTgt spid="55"/>
                                        </p:tgtEl>
                                      </p:cBhvr>
                                    </p:animEffect>
                                  </p:childTnLst>
                                </p:cTn>
                              </p:par>
                            </p:childTnLst>
                          </p:cTn>
                        </p:par>
                        <p:par>
                          <p:cTn id="55" fill="hold" nodeType="afterGroup">
                            <p:stCondLst>
                              <p:cond delay="10500"/>
                            </p:stCondLst>
                            <p:childTnLst>
                              <p:par>
                                <p:cTn id="56" presetID="22" presetClass="entr" presetSubtype="8" fill="hold" nodeType="after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left)">
                                      <p:cBhvr>
                                        <p:cTn id="58" dur="1000"/>
                                        <p:tgtEl>
                                          <p:spTgt spid="22"/>
                                        </p:tgtEl>
                                      </p:cBhvr>
                                    </p:animEffect>
                                  </p:childTnLst>
                                </p:cTn>
                              </p:par>
                            </p:childTnLst>
                          </p:cTn>
                        </p:par>
                        <p:par>
                          <p:cTn id="59" fill="hold" nodeType="afterGroup">
                            <p:stCondLst>
                              <p:cond delay="11500"/>
                            </p:stCondLst>
                            <p:childTnLst>
                              <p:par>
                                <p:cTn id="60" presetID="22" presetClass="entr" presetSubtype="4" fill="hold" nodeType="after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wipe(down)">
                                      <p:cBhvr>
                                        <p:cTn id="62" dur="500"/>
                                        <p:tgtEl>
                                          <p:spTgt spid="27"/>
                                        </p:tgtEl>
                                      </p:cBhvr>
                                    </p:animEffect>
                                  </p:childTnLst>
                                </p:cTn>
                              </p:par>
                            </p:childTnLst>
                          </p:cTn>
                        </p:par>
                        <p:par>
                          <p:cTn id="63" fill="hold">
                            <p:stCondLst>
                              <p:cond delay="12000"/>
                            </p:stCondLst>
                            <p:childTnLst>
                              <p:par>
                                <p:cTn id="64" presetID="22" presetClass="entr" presetSubtype="8" fill="hold" grpId="0" nodeType="afterEffect">
                                  <p:stCondLst>
                                    <p:cond delay="0"/>
                                  </p:stCondLst>
                                  <p:childTnLst>
                                    <p:set>
                                      <p:cBhvr>
                                        <p:cTn id="65" dur="1" fill="hold">
                                          <p:stCondLst>
                                            <p:cond delay="0"/>
                                          </p:stCondLst>
                                        </p:cTn>
                                        <p:tgtEl>
                                          <p:spTgt spid="2">
                                            <p:txEl>
                                              <p:pRg st="0" end="0"/>
                                            </p:txEl>
                                          </p:spTgt>
                                        </p:tgtEl>
                                        <p:attrNameLst>
                                          <p:attrName>style.visibility</p:attrName>
                                        </p:attrNameLst>
                                      </p:cBhvr>
                                      <p:to>
                                        <p:strVal val="visible"/>
                                      </p:to>
                                    </p:set>
                                    <p:animEffect transition="in" filter="wipe(left)">
                                      <p:cBhvr>
                                        <p:cTn id="66"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Application 2:  </a:t>
            </a:r>
            <a:br>
              <a:rPr lang="en-US" sz="3600" dirty="0"/>
            </a:br>
            <a:r>
              <a:rPr lang="en-US" sz="3600" dirty="0"/>
              <a:t>Wages and Labor Supply</a:t>
            </a:r>
          </a:p>
        </p:txBody>
      </p:sp>
      <p:sp>
        <p:nvSpPr>
          <p:cNvPr id="3" name="Content Placeholder 2"/>
          <p:cNvSpPr>
            <a:spLocks noGrp="1"/>
          </p:cNvSpPr>
          <p:nvPr>
            <p:ph idx="1"/>
          </p:nvPr>
        </p:nvSpPr>
        <p:spPr/>
        <p:txBody>
          <a:bodyPr/>
          <a:lstStyle/>
          <a:p>
            <a:r>
              <a:rPr lang="en-US" sz="3200" dirty="0"/>
              <a:t>Budget constraint</a:t>
            </a:r>
          </a:p>
          <a:p>
            <a:pPr lvl="1"/>
            <a:r>
              <a:rPr lang="en-US" sz="2800" dirty="0"/>
              <a:t>Shows a person’s tradeoff between consumption and leisure  </a:t>
            </a:r>
          </a:p>
          <a:p>
            <a:pPr lvl="1"/>
            <a:r>
              <a:rPr lang="en-US" sz="2800" dirty="0"/>
              <a:t>Depends on how much time she has to divide between leisure and working </a:t>
            </a:r>
          </a:p>
          <a:p>
            <a:pPr lvl="1"/>
            <a:r>
              <a:rPr lang="en-US" sz="2800" dirty="0"/>
              <a:t>The relative price of an hour of leisure is the amount of consumption she could buy with an hour’s wages</a:t>
            </a:r>
          </a:p>
          <a:p>
            <a:r>
              <a:rPr lang="en-US" sz="3200" dirty="0"/>
              <a:t>Indifference curve</a:t>
            </a:r>
          </a:p>
          <a:p>
            <a:pPr lvl="1"/>
            <a:r>
              <a:rPr lang="en-US" sz="2800" dirty="0"/>
              <a:t>Shows “bundles” of consumption and leisure that give her the same level of satisfaction</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33</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17967209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Application 2:  Wages and Labor Supply</a:t>
            </a:r>
          </a:p>
        </p:txBody>
      </p:sp>
      <p:sp>
        <p:nvSpPr>
          <p:cNvPr id="2" name="Text Placeholder 1"/>
          <p:cNvSpPr>
            <a:spLocks noGrp="1"/>
          </p:cNvSpPr>
          <p:nvPr>
            <p:ph type="body" sz="quarter" idx="12"/>
          </p:nvPr>
        </p:nvSpPr>
        <p:spPr>
          <a:xfrm>
            <a:off x="5638800" y="2014810"/>
            <a:ext cx="3162300" cy="2714353"/>
          </a:xfrm>
          <a:prstGeom prst="rect">
            <a:avLst/>
          </a:prstGeom>
        </p:spPr>
        <p:txBody>
          <a:bodyPr/>
          <a:lstStyle/>
          <a:p>
            <a:pPr eaLnBrk="1" hangingPunct="1">
              <a:defRPr/>
            </a:pPr>
            <a:r>
              <a:rPr lang="en-US" sz="2800" dirty="0"/>
              <a:t>At the optimum, </a:t>
            </a:r>
            <a:br>
              <a:rPr lang="en-US" sz="2800" dirty="0"/>
            </a:br>
            <a:r>
              <a:rPr lang="en-US" sz="2800" dirty="0"/>
              <a:t>the </a:t>
            </a:r>
            <a:r>
              <a:rPr lang="en-US" sz="2800" i="1" dirty="0"/>
              <a:t>MRS</a:t>
            </a:r>
            <a:r>
              <a:rPr lang="en-US" sz="2800" dirty="0"/>
              <a:t> between </a:t>
            </a:r>
            <a:br>
              <a:rPr lang="en-US" sz="2800" dirty="0"/>
            </a:br>
            <a:r>
              <a:rPr lang="en-US" sz="2800" dirty="0"/>
              <a:t>leisure and consumption equals the wage.</a:t>
            </a:r>
          </a:p>
        </p:txBody>
      </p:sp>
      <p:sp>
        <p:nvSpPr>
          <p:cNvPr id="38915" name="Slide Number Placeholder 2"/>
          <p:cNvSpPr>
            <a:spLocks noGrp="1"/>
          </p:cNvSpPr>
          <p:nvPr>
            <p:ph type="sldNum" sz="quarter" idx="13"/>
          </p:nvPr>
        </p:nvSpPr>
        <p:spPr>
          <a:prstGeom prst="rect">
            <a:avLst/>
          </a:prstGeo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3F453975-4C0A-4468-8F58-40065254807A}" type="slidenum">
              <a:rPr lang="en-US" altLang="en-US" sz="1200" smtClean="0"/>
              <a:pPr eaLnBrk="1" hangingPunct="1"/>
              <a:t>34</a:t>
            </a:fld>
            <a:endParaRPr lang="en-US" altLang="en-US" sz="1200"/>
          </a:p>
        </p:txBody>
      </p:sp>
      <p:sp>
        <p:nvSpPr>
          <p:cNvPr id="38916" name="Footer Placeholder 3"/>
          <p:cNvSpPr>
            <a:spLocks noGrp="1"/>
          </p:cNvSpPr>
          <p:nvPr>
            <p:ph type="ftr" sz="quarter" idx="14"/>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7" name="Group 5"/>
          <p:cNvGrpSpPr>
            <a:grpSpLocks/>
          </p:cNvGrpSpPr>
          <p:nvPr/>
        </p:nvGrpSpPr>
        <p:grpSpPr bwMode="auto">
          <a:xfrm>
            <a:off x="731838" y="1008063"/>
            <a:ext cx="4748212" cy="4183062"/>
            <a:chOff x="994108" y="472104"/>
            <a:chExt cx="4749114" cy="4183814"/>
          </a:xfrm>
        </p:grpSpPr>
        <p:sp>
          <p:nvSpPr>
            <p:cNvPr id="8" name="Rectangle 7"/>
            <p:cNvSpPr/>
            <p:nvPr/>
          </p:nvSpPr>
          <p:spPr>
            <a:xfrm>
              <a:off x="1829292" y="972256"/>
              <a:ext cx="3913930" cy="3670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Tx/>
                <a:buNone/>
                <a:defRPr/>
              </a:pPr>
              <a:endParaRPr lang="en-US" sz="1800" dirty="0">
                <a:solidFill>
                  <a:schemeClr val="tx1"/>
                </a:solidFill>
              </a:endParaRPr>
            </a:p>
          </p:txBody>
        </p:sp>
        <p:grpSp>
          <p:nvGrpSpPr>
            <p:cNvPr id="38951" name="Group 16"/>
            <p:cNvGrpSpPr>
              <a:grpSpLocks/>
            </p:cNvGrpSpPr>
            <p:nvPr/>
          </p:nvGrpSpPr>
          <p:grpSpPr bwMode="auto">
            <a:xfrm>
              <a:off x="994108" y="472104"/>
              <a:ext cx="1544426" cy="4183814"/>
              <a:chOff x="994108" y="472104"/>
              <a:chExt cx="1544426" cy="4183814"/>
            </a:xfrm>
          </p:grpSpPr>
          <p:cxnSp>
            <p:nvCxnSpPr>
              <p:cNvPr id="10" name="Straight Connector 9"/>
              <p:cNvCxnSpPr/>
              <p:nvPr/>
            </p:nvCxnSpPr>
            <p:spPr>
              <a:xfrm rot="16200000" flipH="1">
                <a:off x="-17304" y="2820438"/>
                <a:ext cx="36709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953" name="TextBox 8"/>
              <p:cNvSpPr txBox="1">
                <a:spLocks noChangeArrowheads="1"/>
              </p:cNvSpPr>
              <p:nvPr/>
            </p:nvSpPr>
            <p:spPr bwMode="auto">
              <a:xfrm>
                <a:off x="994108" y="472104"/>
                <a:ext cx="1544426" cy="369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algn="r" eaLnBrk="1" hangingPunct="1">
                  <a:buFontTx/>
                  <a:buNone/>
                </a:pPr>
                <a:r>
                  <a:rPr lang="en-US" altLang="en-US" sz="1800"/>
                  <a:t>Consumption</a:t>
                </a:r>
              </a:p>
            </p:txBody>
          </p:sp>
        </p:grpSp>
      </p:grpSp>
      <p:grpSp>
        <p:nvGrpSpPr>
          <p:cNvPr id="12" name="Group 10"/>
          <p:cNvGrpSpPr>
            <a:grpSpLocks/>
          </p:cNvGrpSpPr>
          <p:nvPr/>
        </p:nvGrpSpPr>
        <p:grpSpPr bwMode="auto">
          <a:xfrm>
            <a:off x="1401763" y="5189538"/>
            <a:ext cx="4095750" cy="763587"/>
            <a:chOff x="1665224" y="4655512"/>
            <a:chExt cx="4094524" cy="762067"/>
          </a:xfrm>
        </p:grpSpPr>
        <p:cxnSp>
          <p:nvCxnSpPr>
            <p:cNvPr id="13" name="Straight Connector 12"/>
            <p:cNvCxnSpPr/>
            <p:nvPr/>
          </p:nvCxnSpPr>
          <p:spPr>
            <a:xfrm>
              <a:off x="1817578" y="4655512"/>
              <a:ext cx="394217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948" name="TextBox 12"/>
            <p:cNvSpPr txBox="1">
              <a:spLocks noChangeArrowheads="1"/>
            </p:cNvSpPr>
            <p:nvPr/>
          </p:nvSpPr>
          <p:spPr bwMode="auto">
            <a:xfrm>
              <a:off x="2477005" y="5049412"/>
              <a:ext cx="1800271" cy="368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800"/>
                <a:t>Hours of leisure</a:t>
              </a:r>
            </a:p>
          </p:txBody>
        </p:sp>
        <p:sp>
          <p:nvSpPr>
            <p:cNvPr id="38949" name="TextBox 13"/>
            <p:cNvSpPr txBox="1">
              <a:spLocks noChangeArrowheads="1"/>
            </p:cNvSpPr>
            <p:nvPr/>
          </p:nvSpPr>
          <p:spPr bwMode="auto">
            <a:xfrm>
              <a:off x="1665224" y="4665040"/>
              <a:ext cx="312867" cy="368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800"/>
                <a:t>0</a:t>
              </a:r>
            </a:p>
          </p:txBody>
        </p:sp>
      </p:grpSp>
      <p:cxnSp>
        <p:nvCxnSpPr>
          <p:cNvPr id="16" name="Straight Connector 15"/>
          <p:cNvCxnSpPr/>
          <p:nvPr/>
        </p:nvCxnSpPr>
        <p:spPr bwMode="auto">
          <a:xfrm rot="16200000" flipH="1">
            <a:off x="1234281" y="2375694"/>
            <a:ext cx="3122613" cy="250507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7" name="Group 17"/>
          <p:cNvGrpSpPr>
            <a:grpSpLocks/>
          </p:cNvGrpSpPr>
          <p:nvPr/>
        </p:nvGrpSpPr>
        <p:grpSpPr bwMode="auto">
          <a:xfrm>
            <a:off x="2325688" y="2411413"/>
            <a:ext cx="2455862" cy="2317750"/>
            <a:chOff x="1379529" y="2673916"/>
            <a:chExt cx="2455854" cy="2318928"/>
          </a:xfrm>
        </p:grpSpPr>
        <p:sp>
          <p:nvSpPr>
            <p:cNvPr id="38945" name="TextBox 22"/>
            <p:cNvSpPr txBox="1">
              <a:spLocks noChangeArrowheads="1"/>
            </p:cNvSpPr>
            <p:nvPr/>
          </p:nvSpPr>
          <p:spPr bwMode="auto">
            <a:xfrm>
              <a:off x="3501648" y="4623434"/>
              <a:ext cx="333735" cy="36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800"/>
                <a:t>I</a:t>
              </a:r>
              <a:r>
                <a:rPr lang="en-US" altLang="en-US" sz="1800" baseline="-25000"/>
                <a:t>2</a:t>
              </a:r>
            </a:p>
          </p:txBody>
        </p:sp>
        <p:sp>
          <p:nvSpPr>
            <p:cNvPr id="19" name="Freeform 18"/>
            <p:cNvSpPr/>
            <p:nvPr/>
          </p:nvSpPr>
          <p:spPr>
            <a:xfrm>
              <a:off x="1379529" y="2673916"/>
              <a:ext cx="2054218" cy="2055269"/>
            </a:xfrm>
            <a:custGeom>
              <a:avLst/>
              <a:gdLst>
                <a:gd name="connsiteX0" fmla="*/ 0 w 2909455"/>
                <a:gd name="connsiteY0" fmla="*/ 0 h 2196935"/>
                <a:gd name="connsiteX1" fmla="*/ 2909455 w 2909455"/>
                <a:gd name="connsiteY1" fmla="*/ 2196935 h 2196935"/>
                <a:gd name="connsiteX0" fmla="*/ 0 w 2909455"/>
                <a:gd name="connsiteY0" fmla="*/ 0 h 2196935"/>
                <a:gd name="connsiteX1" fmla="*/ 2909455 w 2909455"/>
                <a:gd name="connsiteY1" fmla="*/ 2196935 h 2196935"/>
                <a:gd name="connsiteX0" fmla="*/ 0 w 2909455"/>
                <a:gd name="connsiteY0" fmla="*/ 0 h 2196935"/>
                <a:gd name="connsiteX1" fmla="*/ 2909455 w 2909455"/>
                <a:gd name="connsiteY1" fmla="*/ 2196935 h 2196935"/>
                <a:gd name="connsiteX0" fmla="*/ 0 w 3087585"/>
                <a:gd name="connsiteY0" fmla="*/ 0 h 2410691"/>
                <a:gd name="connsiteX1" fmla="*/ 3087585 w 3087585"/>
                <a:gd name="connsiteY1" fmla="*/ 2410691 h 2410691"/>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Lst>
              <a:ahLst/>
              <a:cxnLst>
                <a:cxn ang="0">
                  <a:pos x="connsiteX0" y="connsiteY0"/>
                </a:cxn>
                <a:cxn ang="0">
                  <a:pos x="connsiteX1" y="connsiteY1"/>
                </a:cxn>
              </a:cxnLst>
              <a:rect l="l" t="t" r="r" b="b"/>
              <a:pathLst>
                <a:path w="3277590" h="2707574">
                  <a:moveTo>
                    <a:pt x="0" y="0"/>
                  </a:moveTo>
                  <a:cubicBezTo>
                    <a:pt x="233549" y="1112322"/>
                    <a:pt x="1109996" y="2617190"/>
                    <a:pt x="3277590" y="2707574"/>
                  </a:cubicBezTo>
                </a:path>
              </a:pathLst>
            </a:custGeom>
            <a:ln w="38100">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buFontTx/>
                <a:buNone/>
                <a:defRPr/>
              </a:pPr>
              <a:endParaRPr lang="en-US" sz="1800"/>
            </a:p>
          </p:txBody>
        </p:sp>
      </p:grpSp>
      <p:grpSp>
        <p:nvGrpSpPr>
          <p:cNvPr id="20" name="Group 20"/>
          <p:cNvGrpSpPr>
            <a:grpSpLocks/>
          </p:cNvGrpSpPr>
          <p:nvPr/>
        </p:nvGrpSpPr>
        <p:grpSpPr bwMode="auto">
          <a:xfrm>
            <a:off x="1827213" y="2292350"/>
            <a:ext cx="2870200" cy="2827338"/>
            <a:chOff x="965873" y="2165256"/>
            <a:chExt cx="2869471" cy="2827452"/>
          </a:xfrm>
        </p:grpSpPr>
        <p:sp>
          <p:nvSpPr>
            <p:cNvPr id="38943" name="TextBox 22"/>
            <p:cNvSpPr txBox="1">
              <a:spLocks noChangeArrowheads="1"/>
            </p:cNvSpPr>
            <p:nvPr/>
          </p:nvSpPr>
          <p:spPr bwMode="auto">
            <a:xfrm>
              <a:off x="3501687" y="4623434"/>
              <a:ext cx="333657" cy="369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800"/>
                <a:t>I</a:t>
              </a:r>
              <a:r>
                <a:rPr lang="en-US" altLang="en-US" sz="1800" baseline="-25000"/>
                <a:t>1</a:t>
              </a:r>
            </a:p>
          </p:txBody>
        </p:sp>
        <p:sp>
          <p:nvSpPr>
            <p:cNvPr id="22" name="Freeform 21"/>
            <p:cNvSpPr/>
            <p:nvPr/>
          </p:nvSpPr>
          <p:spPr>
            <a:xfrm>
              <a:off x="965873" y="2165256"/>
              <a:ext cx="2467935" cy="2563916"/>
            </a:xfrm>
            <a:custGeom>
              <a:avLst/>
              <a:gdLst>
                <a:gd name="connsiteX0" fmla="*/ 0 w 2909455"/>
                <a:gd name="connsiteY0" fmla="*/ 0 h 2196935"/>
                <a:gd name="connsiteX1" fmla="*/ 2909455 w 2909455"/>
                <a:gd name="connsiteY1" fmla="*/ 2196935 h 2196935"/>
                <a:gd name="connsiteX0" fmla="*/ 0 w 2909455"/>
                <a:gd name="connsiteY0" fmla="*/ 0 h 2196935"/>
                <a:gd name="connsiteX1" fmla="*/ 2909455 w 2909455"/>
                <a:gd name="connsiteY1" fmla="*/ 2196935 h 2196935"/>
                <a:gd name="connsiteX0" fmla="*/ 0 w 2909455"/>
                <a:gd name="connsiteY0" fmla="*/ 0 h 2196935"/>
                <a:gd name="connsiteX1" fmla="*/ 2909455 w 2909455"/>
                <a:gd name="connsiteY1" fmla="*/ 2196935 h 2196935"/>
                <a:gd name="connsiteX0" fmla="*/ 0 w 3087585"/>
                <a:gd name="connsiteY0" fmla="*/ 0 h 2410691"/>
                <a:gd name="connsiteX1" fmla="*/ 3087585 w 3087585"/>
                <a:gd name="connsiteY1" fmla="*/ 2410691 h 2410691"/>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Lst>
              <a:ahLst/>
              <a:cxnLst>
                <a:cxn ang="0">
                  <a:pos x="connsiteX0" y="connsiteY0"/>
                </a:cxn>
                <a:cxn ang="0">
                  <a:pos x="connsiteX1" y="connsiteY1"/>
                </a:cxn>
              </a:cxnLst>
              <a:rect l="l" t="t" r="r" b="b"/>
              <a:pathLst>
                <a:path w="3277590" h="2707574">
                  <a:moveTo>
                    <a:pt x="0" y="0"/>
                  </a:moveTo>
                  <a:cubicBezTo>
                    <a:pt x="233549" y="1112322"/>
                    <a:pt x="1109996" y="2617190"/>
                    <a:pt x="3277590" y="2707574"/>
                  </a:cubicBezTo>
                </a:path>
              </a:pathLst>
            </a:custGeom>
            <a:ln w="38100">
              <a:solidFill>
                <a:srgbClr val="005EA4"/>
              </a:solidFill>
            </a:ln>
          </p:spPr>
          <p:style>
            <a:lnRef idx="1">
              <a:schemeClr val="accent1"/>
            </a:lnRef>
            <a:fillRef idx="0">
              <a:schemeClr val="accent1"/>
            </a:fillRef>
            <a:effectRef idx="0">
              <a:schemeClr val="accent1"/>
            </a:effectRef>
            <a:fontRef idx="minor">
              <a:schemeClr val="tx1"/>
            </a:fontRef>
          </p:style>
          <p:txBody>
            <a:bodyPr anchor="ctr"/>
            <a:lstStyle/>
            <a:p>
              <a:pPr>
                <a:buFontTx/>
                <a:buNone/>
                <a:defRPr/>
              </a:pPr>
              <a:endParaRPr lang="en-US" sz="1800"/>
            </a:p>
          </p:txBody>
        </p:sp>
      </p:grpSp>
      <p:grpSp>
        <p:nvGrpSpPr>
          <p:cNvPr id="23" name="Group 23"/>
          <p:cNvGrpSpPr>
            <a:grpSpLocks/>
          </p:cNvGrpSpPr>
          <p:nvPr/>
        </p:nvGrpSpPr>
        <p:grpSpPr bwMode="auto">
          <a:xfrm>
            <a:off x="2813050" y="2363788"/>
            <a:ext cx="2225675" cy="1816100"/>
            <a:chOff x="1347862" y="3319148"/>
            <a:chExt cx="2226308" cy="1815999"/>
          </a:xfrm>
        </p:grpSpPr>
        <p:sp>
          <p:nvSpPr>
            <p:cNvPr id="38941" name="TextBox 22"/>
            <p:cNvSpPr txBox="1">
              <a:spLocks noChangeArrowheads="1"/>
            </p:cNvSpPr>
            <p:nvPr/>
          </p:nvSpPr>
          <p:spPr bwMode="auto">
            <a:xfrm>
              <a:off x="3240346" y="4765938"/>
              <a:ext cx="333824" cy="369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800"/>
                <a:t>I</a:t>
              </a:r>
              <a:r>
                <a:rPr lang="en-US" altLang="en-US" sz="1800" baseline="-25000"/>
                <a:t>3</a:t>
              </a:r>
            </a:p>
          </p:txBody>
        </p:sp>
        <p:sp>
          <p:nvSpPr>
            <p:cNvPr id="25" name="Freeform 24"/>
            <p:cNvSpPr/>
            <p:nvPr/>
          </p:nvSpPr>
          <p:spPr>
            <a:xfrm>
              <a:off x="1347862" y="3319148"/>
              <a:ext cx="1813441" cy="1552489"/>
            </a:xfrm>
            <a:custGeom>
              <a:avLst/>
              <a:gdLst>
                <a:gd name="connsiteX0" fmla="*/ 0 w 2909455"/>
                <a:gd name="connsiteY0" fmla="*/ 0 h 2196935"/>
                <a:gd name="connsiteX1" fmla="*/ 2909455 w 2909455"/>
                <a:gd name="connsiteY1" fmla="*/ 2196935 h 2196935"/>
                <a:gd name="connsiteX0" fmla="*/ 0 w 2909455"/>
                <a:gd name="connsiteY0" fmla="*/ 0 h 2196935"/>
                <a:gd name="connsiteX1" fmla="*/ 2909455 w 2909455"/>
                <a:gd name="connsiteY1" fmla="*/ 2196935 h 2196935"/>
                <a:gd name="connsiteX0" fmla="*/ 0 w 2909455"/>
                <a:gd name="connsiteY0" fmla="*/ 0 h 2196935"/>
                <a:gd name="connsiteX1" fmla="*/ 2909455 w 2909455"/>
                <a:gd name="connsiteY1" fmla="*/ 2196935 h 2196935"/>
                <a:gd name="connsiteX0" fmla="*/ 0 w 3087585"/>
                <a:gd name="connsiteY0" fmla="*/ 0 h 2410691"/>
                <a:gd name="connsiteX1" fmla="*/ 3087585 w 3087585"/>
                <a:gd name="connsiteY1" fmla="*/ 2410691 h 2410691"/>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Lst>
              <a:ahLst/>
              <a:cxnLst>
                <a:cxn ang="0">
                  <a:pos x="connsiteX0" y="connsiteY0"/>
                </a:cxn>
                <a:cxn ang="0">
                  <a:pos x="connsiteX1" y="connsiteY1"/>
                </a:cxn>
              </a:cxnLst>
              <a:rect l="l" t="t" r="r" b="b"/>
              <a:pathLst>
                <a:path w="3277590" h="2707574">
                  <a:moveTo>
                    <a:pt x="0" y="0"/>
                  </a:moveTo>
                  <a:cubicBezTo>
                    <a:pt x="233549" y="1112322"/>
                    <a:pt x="1109996" y="2617190"/>
                    <a:pt x="3277590" y="2707574"/>
                  </a:cubicBezTo>
                </a:path>
              </a:pathLst>
            </a:custGeom>
            <a:ln w="38100">
              <a:solidFill>
                <a:srgbClr val="005EA4"/>
              </a:solidFill>
            </a:ln>
          </p:spPr>
          <p:style>
            <a:lnRef idx="1">
              <a:schemeClr val="accent1"/>
            </a:lnRef>
            <a:fillRef idx="0">
              <a:schemeClr val="accent1"/>
            </a:fillRef>
            <a:effectRef idx="0">
              <a:schemeClr val="accent1"/>
            </a:effectRef>
            <a:fontRef idx="minor">
              <a:schemeClr val="tx1"/>
            </a:fontRef>
          </p:style>
          <p:txBody>
            <a:bodyPr anchor="ctr"/>
            <a:lstStyle/>
            <a:p>
              <a:pPr>
                <a:buFontTx/>
                <a:buNone/>
                <a:defRPr/>
              </a:pPr>
              <a:endParaRPr lang="en-US" sz="1800"/>
            </a:p>
          </p:txBody>
        </p:sp>
      </p:grpSp>
      <p:grpSp>
        <p:nvGrpSpPr>
          <p:cNvPr id="26" name="Group 57"/>
          <p:cNvGrpSpPr>
            <a:grpSpLocks/>
          </p:cNvGrpSpPr>
          <p:nvPr/>
        </p:nvGrpSpPr>
        <p:grpSpPr bwMode="auto">
          <a:xfrm>
            <a:off x="609600" y="1876425"/>
            <a:ext cx="1019175" cy="369888"/>
            <a:chOff x="1743087" y="2915693"/>
            <a:chExt cx="1021945" cy="369613"/>
          </a:xfrm>
        </p:grpSpPr>
        <p:sp>
          <p:nvSpPr>
            <p:cNvPr id="38939" name="Freeform 183"/>
            <p:cNvSpPr>
              <a:spLocks/>
            </p:cNvSpPr>
            <p:nvPr/>
          </p:nvSpPr>
          <p:spPr bwMode="auto">
            <a:xfrm>
              <a:off x="2618986" y="3053976"/>
              <a:ext cx="146046" cy="136679"/>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0" name="TextBox 57"/>
            <p:cNvSpPr txBox="1">
              <a:spLocks noChangeArrowheads="1"/>
            </p:cNvSpPr>
            <p:nvPr/>
          </p:nvSpPr>
          <p:spPr bwMode="auto">
            <a:xfrm>
              <a:off x="1743087" y="2915693"/>
              <a:ext cx="946753" cy="36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800"/>
                <a:t>$5,000</a:t>
              </a:r>
              <a:endParaRPr lang="en-US" altLang="en-US" sz="1800" baseline="-25000"/>
            </a:p>
          </p:txBody>
        </p:sp>
      </p:grpSp>
      <p:grpSp>
        <p:nvGrpSpPr>
          <p:cNvPr id="29" name="Group 57"/>
          <p:cNvGrpSpPr>
            <a:grpSpLocks/>
          </p:cNvGrpSpPr>
          <p:nvPr/>
        </p:nvGrpSpPr>
        <p:grpSpPr bwMode="auto">
          <a:xfrm>
            <a:off x="3768725" y="5116513"/>
            <a:ext cx="569913" cy="438150"/>
            <a:chOff x="2432162" y="3053976"/>
            <a:chExt cx="570520" cy="437919"/>
          </a:xfrm>
        </p:grpSpPr>
        <p:sp>
          <p:nvSpPr>
            <p:cNvPr id="38937" name="Freeform 183"/>
            <p:cNvSpPr>
              <a:spLocks/>
            </p:cNvSpPr>
            <p:nvPr/>
          </p:nvSpPr>
          <p:spPr bwMode="auto">
            <a:xfrm>
              <a:off x="2618986" y="3053976"/>
              <a:ext cx="146046" cy="136679"/>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8" name="TextBox 57"/>
            <p:cNvSpPr txBox="1">
              <a:spLocks noChangeArrowheads="1"/>
            </p:cNvSpPr>
            <p:nvPr/>
          </p:nvSpPr>
          <p:spPr bwMode="auto">
            <a:xfrm>
              <a:off x="2432162" y="3123040"/>
              <a:ext cx="570520" cy="368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800"/>
                <a:t>100</a:t>
              </a:r>
              <a:endParaRPr lang="en-US" altLang="en-US" sz="1800" baseline="-25000"/>
            </a:p>
          </p:txBody>
        </p:sp>
      </p:grpSp>
      <p:grpSp>
        <p:nvGrpSpPr>
          <p:cNvPr id="32" name="Group 32"/>
          <p:cNvGrpSpPr>
            <a:grpSpLocks/>
          </p:cNvGrpSpPr>
          <p:nvPr/>
        </p:nvGrpSpPr>
        <p:grpSpPr bwMode="auto">
          <a:xfrm>
            <a:off x="2846388" y="3303588"/>
            <a:ext cx="1184275" cy="538162"/>
            <a:chOff x="2586512" y="3327038"/>
            <a:chExt cx="1184433" cy="538363"/>
          </a:xfrm>
        </p:grpSpPr>
        <p:sp>
          <p:nvSpPr>
            <p:cNvPr id="38935" name="Freeform 183"/>
            <p:cNvSpPr>
              <a:spLocks/>
            </p:cNvSpPr>
            <p:nvPr/>
          </p:nvSpPr>
          <p:spPr bwMode="auto">
            <a:xfrm>
              <a:off x="2593229" y="3728657"/>
              <a:ext cx="145934" cy="136744"/>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6" name="TextBox 22"/>
            <p:cNvSpPr txBox="1">
              <a:spLocks noChangeArrowheads="1"/>
            </p:cNvSpPr>
            <p:nvPr/>
          </p:nvSpPr>
          <p:spPr bwMode="auto">
            <a:xfrm>
              <a:off x="2586512" y="3327038"/>
              <a:ext cx="1184433" cy="369469"/>
            </a:xfrm>
            <a:prstGeom prst="rect">
              <a:avLst/>
            </a:prstGeom>
            <a:solidFill>
              <a:srgbClr val="F2D69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800"/>
                <a:t>Optimum </a:t>
              </a:r>
            </a:p>
          </p:txBody>
        </p:sp>
      </p:grpSp>
      <p:sp>
        <p:nvSpPr>
          <p:cNvPr id="35" name="Freeform 183"/>
          <p:cNvSpPr>
            <a:spLocks/>
          </p:cNvSpPr>
          <p:nvPr/>
        </p:nvSpPr>
        <p:spPr bwMode="auto">
          <a:xfrm>
            <a:off x="3267075" y="4225925"/>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6" name="Group 39"/>
          <p:cNvGrpSpPr>
            <a:grpSpLocks/>
          </p:cNvGrpSpPr>
          <p:nvPr/>
        </p:nvGrpSpPr>
        <p:grpSpPr bwMode="auto">
          <a:xfrm>
            <a:off x="3119438" y="4267200"/>
            <a:ext cx="441325" cy="1303338"/>
            <a:chOff x="1577163" y="5264610"/>
            <a:chExt cx="440658" cy="1303145"/>
          </a:xfrm>
        </p:grpSpPr>
        <p:cxnSp>
          <p:nvCxnSpPr>
            <p:cNvPr id="37" name="Straight Connector 36"/>
            <p:cNvCxnSpPr/>
            <p:nvPr/>
          </p:nvCxnSpPr>
          <p:spPr>
            <a:xfrm rot="5400000">
              <a:off x="1334796" y="5730475"/>
              <a:ext cx="936486" cy="4756"/>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8934" name="TextBox 57"/>
            <p:cNvSpPr txBox="1">
              <a:spLocks noChangeArrowheads="1"/>
            </p:cNvSpPr>
            <p:nvPr/>
          </p:nvSpPr>
          <p:spPr bwMode="auto">
            <a:xfrm>
              <a:off x="1577163" y="6198605"/>
              <a:ext cx="440658" cy="36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800"/>
                <a:t>60</a:t>
              </a:r>
              <a:endParaRPr lang="en-US" altLang="en-US" sz="1800" baseline="-25000"/>
            </a:p>
          </p:txBody>
        </p:sp>
      </p:grpSp>
      <p:grpSp>
        <p:nvGrpSpPr>
          <p:cNvPr id="39" name="Group 42"/>
          <p:cNvGrpSpPr>
            <a:grpSpLocks/>
          </p:cNvGrpSpPr>
          <p:nvPr/>
        </p:nvGrpSpPr>
        <p:grpSpPr bwMode="auto">
          <a:xfrm>
            <a:off x="819150" y="4095750"/>
            <a:ext cx="2505075" cy="369888"/>
            <a:chOff x="159062" y="5309832"/>
            <a:chExt cx="2504968" cy="369787"/>
          </a:xfrm>
        </p:grpSpPr>
        <p:cxnSp>
          <p:nvCxnSpPr>
            <p:cNvPr id="40" name="Straight Connector 39"/>
            <p:cNvCxnSpPr/>
            <p:nvPr/>
          </p:nvCxnSpPr>
          <p:spPr>
            <a:xfrm flipV="1">
              <a:off x="878169" y="5501868"/>
              <a:ext cx="1785861"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8932" name="TextBox 57"/>
            <p:cNvSpPr txBox="1">
              <a:spLocks noChangeArrowheads="1"/>
            </p:cNvSpPr>
            <p:nvPr/>
          </p:nvSpPr>
          <p:spPr bwMode="auto">
            <a:xfrm>
              <a:off x="159062" y="5309832"/>
              <a:ext cx="761636" cy="36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800"/>
                <a:t>2,000</a:t>
              </a:r>
              <a:endParaRPr lang="en-US" altLang="en-US" sz="1800" baseline="-25000"/>
            </a:p>
          </p:txBody>
        </p:sp>
      </p:grpSp>
    </p:spTree>
    <p:extLst>
      <p:ext uri="{BB962C8B-B14F-4D97-AF65-F5344CB8AC3E}">
        <p14:creationId xmlns:p14="http://schemas.microsoft.com/office/powerpoint/2010/main" val="3658582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par>
                          <p:cTn id="11" fill="hold" nodeType="afterGroup">
                            <p:stCondLst>
                              <p:cond delay="500"/>
                            </p:stCondLst>
                            <p:childTnLst>
                              <p:par>
                                <p:cTn id="12" presetID="22" presetClass="entr" presetSubtype="8"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left)">
                                      <p:cBhvr>
                                        <p:cTn id="14" dur="1000"/>
                                        <p:tgtEl>
                                          <p:spTgt spid="20"/>
                                        </p:tgtEl>
                                      </p:cBhvr>
                                    </p:animEffect>
                                  </p:childTnLst>
                                </p:cTn>
                              </p:par>
                            </p:childTnLst>
                          </p:cTn>
                        </p:par>
                        <p:par>
                          <p:cTn id="15" fill="hold" nodeType="afterGroup">
                            <p:stCondLst>
                              <p:cond delay="1500"/>
                            </p:stCondLst>
                            <p:childTnLst>
                              <p:par>
                                <p:cTn id="16" presetID="22" presetClass="entr" presetSubtype="8"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1000"/>
                                        <p:tgtEl>
                                          <p:spTgt spid="17"/>
                                        </p:tgtEl>
                                      </p:cBhvr>
                                    </p:animEffect>
                                  </p:childTnLst>
                                </p:cTn>
                              </p:par>
                            </p:childTnLst>
                          </p:cTn>
                        </p:par>
                        <p:par>
                          <p:cTn id="19" fill="hold" nodeType="afterGroup">
                            <p:stCondLst>
                              <p:cond delay="2500"/>
                            </p:stCondLst>
                            <p:childTnLst>
                              <p:par>
                                <p:cTn id="20" presetID="22" presetClass="entr" presetSubtype="8"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1000"/>
                                        <p:tgtEl>
                                          <p:spTgt spid="23"/>
                                        </p:tgtEl>
                                      </p:cBhvr>
                                    </p:animEffect>
                                  </p:childTnLst>
                                </p:cTn>
                              </p:par>
                            </p:childTnLst>
                          </p:cTn>
                        </p:par>
                        <p:par>
                          <p:cTn id="23" fill="hold" nodeType="afterGroup">
                            <p:stCondLst>
                              <p:cond delay="3500"/>
                            </p:stCondLst>
                            <p:childTnLst>
                              <p:par>
                                <p:cTn id="24" presetID="22" presetClass="entr" presetSubtype="8" fill="hold"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left)">
                                      <p:cBhvr>
                                        <p:cTn id="26" dur="500"/>
                                        <p:tgtEl>
                                          <p:spTgt spid="26"/>
                                        </p:tgtEl>
                                      </p:cBhvr>
                                    </p:animEffect>
                                  </p:childTnLst>
                                </p:cTn>
                              </p:par>
                            </p:childTnLst>
                          </p:cTn>
                        </p:par>
                        <p:par>
                          <p:cTn id="27" fill="hold" nodeType="afterGroup">
                            <p:stCondLst>
                              <p:cond delay="4000"/>
                            </p:stCondLst>
                            <p:childTnLst>
                              <p:par>
                                <p:cTn id="28" presetID="22" presetClass="entr" presetSubtype="8"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1000"/>
                                        <p:tgtEl>
                                          <p:spTgt spid="16"/>
                                        </p:tgtEl>
                                      </p:cBhvr>
                                    </p:animEffect>
                                  </p:childTnLst>
                                </p:cTn>
                              </p:par>
                            </p:childTnLst>
                          </p:cTn>
                        </p:par>
                        <p:par>
                          <p:cTn id="31" fill="hold" nodeType="afterGroup">
                            <p:stCondLst>
                              <p:cond delay="5000"/>
                            </p:stCondLst>
                            <p:childTnLst>
                              <p:par>
                                <p:cTn id="32" presetID="22" presetClass="entr" presetSubtype="8" fill="hold"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childTnLst>
                          </p:cTn>
                        </p:par>
                        <p:par>
                          <p:cTn id="35" fill="hold" nodeType="afterGroup">
                            <p:stCondLst>
                              <p:cond delay="5500"/>
                            </p:stCondLst>
                            <p:childTnLst>
                              <p:par>
                                <p:cTn id="36" presetID="22" presetClass="entr" presetSubtype="8" fill="hold" nodeType="after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left)">
                                      <p:cBhvr>
                                        <p:cTn id="38" dur="500"/>
                                        <p:tgtEl>
                                          <p:spTgt spid="32"/>
                                        </p:tgtEl>
                                      </p:cBhvr>
                                    </p:animEffect>
                                  </p:childTnLst>
                                </p:cTn>
                              </p:par>
                            </p:childTnLst>
                          </p:cTn>
                        </p:par>
                        <p:par>
                          <p:cTn id="39" fill="hold" nodeType="afterGroup">
                            <p:stCondLst>
                              <p:cond delay="6000"/>
                            </p:stCondLst>
                            <p:childTnLst>
                              <p:par>
                                <p:cTn id="40" presetID="22" presetClass="entr" presetSubtype="8" fill="hold"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wipe(left)">
                                      <p:cBhvr>
                                        <p:cTn id="42" dur="500"/>
                                        <p:tgtEl>
                                          <p:spTgt spid="39"/>
                                        </p:tgtEl>
                                      </p:cBhvr>
                                    </p:animEffect>
                                  </p:childTnLst>
                                </p:cTn>
                              </p:par>
                            </p:childTnLst>
                          </p:cTn>
                        </p:par>
                        <p:par>
                          <p:cTn id="43" fill="hold" nodeType="afterGroup">
                            <p:stCondLst>
                              <p:cond delay="6500"/>
                            </p:stCondLst>
                            <p:childTnLst>
                              <p:par>
                                <p:cTn id="44" presetID="22" presetClass="entr" presetSubtype="8" fill="hold" grpId="0" nodeType="after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left)">
                                      <p:cBhvr>
                                        <p:cTn id="46" dur="500"/>
                                        <p:tgtEl>
                                          <p:spTgt spid="35"/>
                                        </p:tgtEl>
                                      </p:cBhvr>
                                    </p:animEffect>
                                  </p:childTnLst>
                                </p:cTn>
                              </p:par>
                            </p:childTnLst>
                          </p:cTn>
                        </p:par>
                        <p:par>
                          <p:cTn id="47" fill="hold" nodeType="afterGroup">
                            <p:stCondLst>
                              <p:cond delay="7000"/>
                            </p:stCondLst>
                            <p:childTnLst>
                              <p:par>
                                <p:cTn id="48" presetID="22" presetClass="entr" presetSubtype="1" fill="hold" nodeType="after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wipe(up)">
                                      <p:cBhvr>
                                        <p:cTn id="50" dur="500"/>
                                        <p:tgtEl>
                                          <p:spTgt spid="36"/>
                                        </p:tgtEl>
                                      </p:cBhvr>
                                    </p:animEffect>
                                  </p:childTnLst>
                                </p:cTn>
                              </p:par>
                            </p:childTnLst>
                          </p:cTn>
                        </p:par>
                        <p:par>
                          <p:cTn id="51" fill="hold">
                            <p:stCondLst>
                              <p:cond delay="7500"/>
                            </p:stCondLst>
                            <p:childTnLst>
                              <p:par>
                                <p:cTn id="52" presetID="22" presetClass="entr" presetSubtype="8" fill="hold" grpId="0" nodeType="afterEffect">
                                  <p:stCondLst>
                                    <p:cond delay="0"/>
                                  </p:stCondLst>
                                  <p:childTnLst>
                                    <p:set>
                                      <p:cBhvr>
                                        <p:cTn id="53" dur="1" fill="hold">
                                          <p:stCondLst>
                                            <p:cond delay="0"/>
                                          </p:stCondLst>
                                        </p:cTn>
                                        <p:tgtEl>
                                          <p:spTgt spid="2">
                                            <p:txEl>
                                              <p:pRg st="0" end="0"/>
                                            </p:txEl>
                                          </p:spTgt>
                                        </p:tgtEl>
                                        <p:attrNameLst>
                                          <p:attrName>style.visibility</p:attrName>
                                        </p:attrNameLst>
                                      </p:cBhvr>
                                      <p:to>
                                        <p:strVal val="visible"/>
                                      </p:to>
                                    </p:set>
                                    <p:animEffect transition="in" filter="wipe(left)">
                                      <p:cBhvr>
                                        <p:cTn id="5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Application 2:  </a:t>
            </a:r>
            <a:br>
              <a:rPr lang="en-US" sz="3600" dirty="0"/>
            </a:br>
            <a:r>
              <a:rPr lang="en-US" sz="3600" dirty="0"/>
              <a:t>Wages and Labor Supply</a:t>
            </a:r>
          </a:p>
        </p:txBody>
      </p:sp>
      <p:sp>
        <p:nvSpPr>
          <p:cNvPr id="3" name="Content Placeholder 2"/>
          <p:cNvSpPr>
            <a:spLocks noGrp="1"/>
          </p:cNvSpPr>
          <p:nvPr>
            <p:ph idx="1"/>
          </p:nvPr>
        </p:nvSpPr>
        <p:spPr>
          <a:xfrm>
            <a:off x="277813" y="1025525"/>
            <a:ext cx="8866187" cy="5422900"/>
          </a:xfrm>
        </p:spPr>
        <p:txBody>
          <a:bodyPr/>
          <a:lstStyle/>
          <a:p>
            <a:r>
              <a:rPr lang="en-US" sz="3200" dirty="0"/>
              <a:t>An increase in the wage has two effects </a:t>
            </a:r>
            <a:br>
              <a:rPr lang="en-US" sz="3200" dirty="0"/>
            </a:br>
            <a:r>
              <a:rPr lang="en-US" sz="3200" dirty="0"/>
              <a:t>on the optimal quantity of labor supplied:  </a:t>
            </a:r>
          </a:p>
          <a:p>
            <a:pPr lvl="1"/>
            <a:r>
              <a:rPr lang="en-US" sz="3000" dirty="0"/>
              <a:t>Substitution effect (SE): A higher wage makes leisure more expensive relative to consumption.</a:t>
            </a:r>
          </a:p>
          <a:p>
            <a:pPr lvl="2"/>
            <a:r>
              <a:rPr lang="en-US" dirty="0"/>
              <a:t>The person chooses less leisure (increases quantity of labor supplied)</a:t>
            </a:r>
          </a:p>
          <a:p>
            <a:pPr lvl="1"/>
            <a:r>
              <a:rPr lang="en-US" sz="3000" dirty="0"/>
              <a:t>Income effect (IE): With a higher wage,  </a:t>
            </a:r>
            <a:br>
              <a:rPr lang="en-US" sz="3000" dirty="0"/>
            </a:br>
            <a:r>
              <a:rPr lang="en-US" sz="3000" dirty="0"/>
              <a:t>she can afford more of both “goods.” </a:t>
            </a:r>
          </a:p>
          <a:p>
            <a:pPr lvl="2"/>
            <a:r>
              <a:rPr lang="en-US" dirty="0"/>
              <a:t>She chooses more leisure (reduces quantity of labor supplied)</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29323215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dirty="0"/>
              <a:t>Application 2:  Wages and Labor Supply</a:t>
            </a:r>
          </a:p>
        </p:txBody>
      </p:sp>
      <p:sp>
        <p:nvSpPr>
          <p:cNvPr id="40963" name="Slide Number Placeholder 2"/>
          <p:cNvSpPr>
            <a:spLocks noGrp="1"/>
          </p:cNvSpPr>
          <p:nvPr>
            <p:ph type="sldNum" sz="quarter" idx="13"/>
          </p:nvPr>
        </p:nvSpPr>
        <p:spPr>
          <a:prstGeom prst="rect">
            <a:avLst/>
          </a:prstGeo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13A5FD80-40CE-4C32-B2A3-761F01A29D1E}" type="slidenum">
              <a:rPr lang="en-US" altLang="en-US" sz="1200" smtClean="0"/>
              <a:pPr eaLnBrk="1" hangingPunct="1"/>
              <a:t>36</a:t>
            </a:fld>
            <a:endParaRPr lang="en-US" altLang="en-US" sz="1200"/>
          </a:p>
        </p:txBody>
      </p:sp>
      <p:sp>
        <p:nvSpPr>
          <p:cNvPr id="40964" name="Footer Placeholder 3"/>
          <p:cNvSpPr>
            <a:spLocks noGrp="1"/>
          </p:cNvSpPr>
          <p:nvPr>
            <p:ph type="ftr" sz="quarter" idx="14"/>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6" name="Group 4"/>
          <p:cNvGrpSpPr>
            <a:grpSpLocks/>
          </p:cNvGrpSpPr>
          <p:nvPr/>
        </p:nvGrpSpPr>
        <p:grpSpPr bwMode="auto">
          <a:xfrm>
            <a:off x="100418" y="1689100"/>
            <a:ext cx="4154081" cy="3446463"/>
            <a:chOff x="1226067" y="1209273"/>
            <a:chExt cx="4153524" cy="3446645"/>
          </a:xfrm>
        </p:grpSpPr>
        <p:sp>
          <p:nvSpPr>
            <p:cNvPr id="7" name="Rectangle 6"/>
            <p:cNvSpPr/>
            <p:nvPr/>
          </p:nvSpPr>
          <p:spPr>
            <a:xfrm>
              <a:off x="1830417" y="1507739"/>
              <a:ext cx="3549174" cy="3135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Tx/>
                <a:buNone/>
                <a:defRPr/>
              </a:pPr>
              <a:endParaRPr lang="en-US" dirty="0">
                <a:solidFill>
                  <a:schemeClr val="tx1"/>
                </a:solidFill>
              </a:endParaRPr>
            </a:p>
          </p:txBody>
        </p:sp>
        <p:grpSp>
          <p:nvGrpSpPr>
            <p:cNvPr id="41035" name="Group 16"/>
            <p:cNvGrpSpPr>
              <a:grpSpLocks/>
            </p:cNvGrpSpPr>
            <p:nvPr/>
          </p:nvGrpSpPr>
          <p:grpSpPr bwMode="auto">
            <a:xfrm>
              <a:off x="1226067" y="1209273"/>
              <a:ext cx="1391542" cy="3446645"/>
              <a:chOff x="1226067" y="1209273"/>
              <a:chExt cx="1391542" cy="3446645"/>
            </a:xfrm>
          </p:grpSpPr>
          <p:cxnSp>
            <p:nvCxnSpPr>
              <p:cNvPr id="9" name="Straight Connector 8"/>
              <p:cNvCxnSpPr/>
              <p:nvPr/>
            </p:nvCxnSpPr>
            <p:spPr>
              <a:xfrm rot="16200000" flipH="1">
                <a:off x="225372" y="3063572"/>
                <a:ext cx="318469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037" name="TextBox 8"/>
              <p:cNvSpPr txBox="1">
                <a:spLocks noChangeArrowheads="1"/>
              </p:cNvSpPr>
              <p:nvPr/>
            </p:nvSpPr>
            <p:spPr bwMode="auto">
              <a:xfrm>
                <a:off x="1226067" y="1209273"/>
                <a:ext cx="1391542" cy="338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algn="r" eaLnBrk="1" hangingPunct="1">
                  <a:buFontTx/>
                  <a:buNone/>
                </a:pPr>
                <a:r>
                  <a:rPr lang="en-US" altLang="en-US" sz="1600"/>
                  <a:t>Consumption</a:t>
                </a:r>
              </a:p>
            </p:txBody>
          </p:sp>
        </p:grpSp>
      </p:grpSp>
      <p:grpSp>
        <p:nvGrpSpPr>
          <p:cNvPr id="13" name="Group 10"/>
          <p:cNvGrpSpPr>
            <a:grpSpLocks/>
          </p:cNvGrpSpPr>
          <p:nvPr/>
        </p:nvGrpSpPr>
        <p:grpSpPr bwMode="auto">
          <a:xfrm>
            <a:off x="381000" y="4956175"/>
            <a:ext cx="4672561" cy="516632"/>
            <a:chOff x="1506213" y="4475031"/>
            <a:chExt cx="4672668" cy="516766"/>
          </a:xfrm>
        </p:grpSpPr>
        <p:cxnSp>
          <p:nvCxnSpPr>
            <p:cNvPr id="14" name="Straight Connector 13"/>
            <p:cNvCxnSpPr/>
            <p:nvPr/>
          </p:nvCxnSpPr>
          <p:spPr>
            <a:xfrm>
              <a:off x="1817370" y="4654466"/>
              <a:ext cx="356084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032" name="TextBox 13"/>
            <p:cNvSpPr txBox="1">
              <a:spLocks noChangeArrowheads="1"/>
            </p:cNvSpPr>
            <p:nvPr/>
          </p:nvSpPr>
          <p:spPr bwMode="auto">
            <a:xfrm>
              <a:off x="4488956" y="4653155"/>
              <a:ext cx="1689925" cy="338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Hours of Leisure</a:t>
              </a:r>
            </a:p>
          </p:txBody>
        </p:sp>
        <p:sp>
          <p:nvSpPr>
            <p:cNvPr id="41033" name="TextBox 13"/>
            <p:cNvSpPr txBox="1">
              <a:spLocks noChangeArrowheads="1"/>
            </p:cNvSpPr>
            <p:nvPr/>
          </p:nvSpPr>
          <p:spPr bwMode="auto">
            <a:xfrm>
              <a:off x="1506213" y="4475031"/>
              <a:ext cx="298487" cy="338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0</a:t>
              </a:r>
            </a:p>
          </p:txBody>
        </p:sp>
      </p:grpSp>
      <p:grpSp>
        <p:nvGrpSpPr>
          <p:cNvPr id="17" name="Group 5"/>
          <p:cNvGrpSpPr>
            <a:grpSpLocks/>
          </p:cNvGrpSpPr>
          <p:nvPr/>
        </p:nvGrpSpPr>
        <p:grpSpPr bwMode="auto">
          <a:xfrm>
            <a:off x="4578772" y="1676400"/>
            <a:ext cx="4088978" cy="3457575"/>
            <a:chOff x="1290904" y="1197396"/>
            <a:chExt cx="4088687" cy="3458523"/>
          </a:xfrm>
        </p:grpSpPr>
        <p:sp>
          <p:nvSpPr>
            <p:cNvPr id="18" name="Rectangle 17"/>
            <p:cNvSpPr/>
            <p:nvPr/>
          </p:nvSpPr>
          <p:spPr>
            <a:xfrm>
              <a:off x="1830193" y="1497516"/>
              <a:ext cx="3549398" cy="31456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Tx/>
                <a:buNone/>
                <a:defRPr/>
              </a:pPr>
              <a:endParaRPr lang="en-US" sz="1600" dirty="0">
                <a:solidFill>
                  <a:schemeClr val="tx1"/>
                </a:solidFill>
              </a:endParaRPr>
            </a:p>
          </p:txBody>
        </p:sp>
        <p:grpSp>
          <p:nvGrpSpPr>
            <p:cNvPr id="41028" name="Group 16"/>
            <p:cNvGrpSpPr>
              <a:grpSpLocks/>
            </p:cNvGrpSpPr>
            <p:nvPr/>
          </p:nvGrpSpPr>
          <p:grpSpPr bwMode="auto">
            <a:xfrm>
              <a:off x="1290904" y="1197396"/>
              <a:ext cx="712388" cy="3458523"/>
              <a:chOff x="1290904" y="1197396"/>
              <a:chExt cx="712388" cy="3458523"/>
            </a:xfrm>
          </p:grpSpPr>
          <p:cxnSp>
            <p:nvCxnSpPr>
              <p:cNvPr id="20" name="Straight Connector 19"/>
              <p:cNvCxnSpPr/>
              <p:nvPr/>
            </p:nvCxnSpPr>
            <p:spPr>
              <a:xfrm rot="5400000">
                <a:off x="227177" y="3062427"/>
                <a:ext cx="3182222" cy="47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030" name="TextBox 8"/>
              <p:cNvSpPr txBox="1">
                <a:spLocks noChangeArrowheads="1"/>
              </p:cNvSpPr>
              <p:nvPr/>
            </p:nvSpPr>
            <p:spPr bwMode="auto">
              <a:xfrm>
                <a:off x="1290904" y="1197396"/>
                <a:ext cx="712388" cy="338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algn="r" eaLnBrk="1" hangingPunct="1">
                  <a:buFontTx/>
                  <a:buNone/>
                </a:pPr>
                <a:r>
                  <a:rPr lang="en-US" altLang="en-US" sz="1600"/>
                  <a:t>Wage</a:t>
                </a:r>
              </a:p>
            </p:txBody>
          </p:sp>
        </p:grpSp>
      </p:grpSp>
      <p:grpSp>
        <p:nvGrpSpPr>
          <p:cNvPr id="23" name="Group 10"/>
          <p:cNvGrpSpPr>
            <a:grpSpLocks/>
          </p:cNvGrpSpPr>
          <p:nvPr/>
        </p:nvGrpSpPr>
        <p:grpSpPr bwMode="auto">
          <a:xfrm>
            <a:off x="4818063" y="4976812"/>
            <a:ext cx="4197350" cy="739203"/>
            <a:chOff x="1529965" y="4498786"/>
            <a:chExt cx="4197077" cy="738920"/>
          </a:xfrm>
        </p:grpSpPr>
        <p:cxnSp>
          <p:nvCxnSpPr>
            <p:cNvPr id="24" name="Straight Connector 23"/>
            <p:cNvCxnSpPr/>
            <p:nvPr/>
          </p:nvCxnSpPr>
          <p:spPr>
            <a:xfrm>
              <a:off x="1817283" y="4655888"/>
              <a:ext cx="356211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025" name="TextBox 12"/>
            <p:cNvSpPr txBox="1">
              <a:spLocks noChangeArrowheads="1"/>
            </p:cNvSpPr>
            <p:nvPr/>
          </p:nvSpPr>
          <p:spPr bwMode="auto">
            <a:xfrm>
              <a:off x="4179330" y="4653155"/>
              <a:ext cx="1547712" cy="584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dirty="0"/>
                <a:t>Hours of Labor</a:t>
              </a:r>
            </a:p>
            <a:p>
              <a:pPr eaLnBrk="1" hangingPunct="1">
                <a:buFontTx/>
                <a:buNone/>
              </a:pPr>
              <a:r>
                <a:rPr lang="en-US" altLang="en-US" sz="1600" dirty="0"/>
                <a:t>Supplied</a:t>
              </a:r>
            </a:p>
          </p:txBody>
        </p:sp>
        <p:sp>
          <p:nvSpPr>
            <p:cNvPr id="41026" name="TextBox 24"/>
            <p:cNvSpPr txBox="1">
              <a:spLocks noChangeArrowheads="1"/>
            </p:cNvSpPr>
            <p:nvPr/>
          </p:nvSpPr>
          <p:spPr bwMode="auto">
            <a:xfrm>
              <a:off x="1529965" y="4498786"/>
              <a:ext cx="298461" cy="338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0</a:t>
              </a:r>
            </a:p>
          </p:txBody>
        </p:sp>
      </p:grpSp>
      <p:grpSp>
        <p:nvGrpSpPr>
          <p:cNvPr id="27" name="Group 20"/>
          <p:cNvGrpSpPr>
            <a:grpSpLocks/>
          </p:cNvGrpSpPr>
          <p:nvPr/>
        </p:nvGrpSpPr>
        <p:grpSpPr bwMode="auto">
          <a:xfrm>
            <a:off x="5630864" y="2406488"/>
            <a:ext cx="2855077" cy="2229011"/>
            <a:chOff x="756930" y="5007938"/>
            <a:chExt cx="2852452" cy="2230320"/>
          </a:xfrm>
        </p:grpSpPr>
        <p:cxnSp>
          <p:nvCxnSpPr>
            <p:cNvPr id="28" name="Straight Connector 27"/>
            <p:cNvCxnSpPr/>
            <p:nvPr/>
          </p:nvCxnSpPr>
          <p:spPr>
            <a:xfrm rot="5400000" flipH="1" flipV="1">
              <a:off x="542952" y="5528645"/>
              <a:ext cx="1923591" cy="1495636"/>
            </a:xfrm>
            <a:prstGeom prst="line">
              <a:avLst/>
            </a:prstGeom>
            <a:ln w="38100">
              <a:solidFill>
                <a:srgbClr val="005EA4"/>
              </a:solidFill>
            </a:ln>
          </p:spPr>
          <p:style>
            <a:lnRef idx="1">
              <a:schemeClr val="accent1"/>
            </a:lnRef>
            <a:fillRef idx="0">
              <a:schemeClr val="accent1"/>
            </a:fillRef>
            <a:effectRef idx="0">
              <a:schemeClr val="accent1"/>
            </a:effectRef>
            <a:fontRef idx="minor">
              <a:schemeClr val="tx1"/>
            </a:fontRef>
          </p:style>
        </p:cxnSp>
        <p:sp>
          <p:nvSpPr>
            <p:cNvPr id="41023" name="TextBox 22"/>
            <p:cNvSpPr txBox="1">
              <a:spLocks noChangeArrowheads="1"/>
            </p:cNvSpPr>
            <p:nvPr/>
          </p:nvSpPr>
          <p:spPr bwMode="auto">
            <a:xfrm>
              <a:off x="2252566" y="5007938"/>
              <a:ext cx="1356816" cy="338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dirty="0"/>
                <a:t>Labor supply</a:t>
              </a:r>
              <a:endParaRPr lang="en-US" altLang="en-US" sz="1600" baseline="-25000" dirty="0"/>
            </a:p>
          </p:txBody>
        </p:sp>
      </p:grpSp>
      <p:grpSp>
        <p:nvGrpSpPr>
          <p:cNvPr id="30" name="Group 34"/>
          <p:cNvGrpSpPr>
            <a:grpSpLocks/>
          </p:cNvGrpSpPr>
          <p:nvPr/>
        </p:nvGrpSpPr>
        <p:grpSpPr bwMode="auto">
          <a:xfrm>
            <a:off x="974725" y="2449512"/>
            <a:ext cx="1463903" cy="1494439"/>
            <a:chOff x="1520042" y="2909456"/>
            <a:chExt cx="1464259" cy="1494378"/>
          </a:xfrm>
        </p:grpSpPr>
        <p:sp>
          <p:nvSpPr>
            <p:cNvPr id="41020" name="TextBox 22"/>
            <p:cNvSpPr txBox="1">
              <a:spLocks noChangeArrowheads="1"/>
            </p:cNvSpPr>
            <p:nvPr/>
          </p:nvSpPr>
          <p:spPr bwMode="auto">
            <a:xfrm>
              <a:off x="2666508" y="4065294"/>
              <a:ext cx="317793" cy="338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I</a:t>
              </a:r>
              <a:r>
                <a:rPr lang="en-US" altLang="en-US" sz="1600" baseline="-25000"/>
                <a:t>2</a:t>
              </a:r>
            </a:p>
          </p:txBody>
        </p:sp>
        <p:sp>
          <p:nvSpPr>
            <p:cNvPr id="32" name="Freeform 31"/>
            <p:cNvSpPr/>
            <p:nvPr/>
          </p:nvSpPr>
          <p:spPr>
            <a:xfrm>
              <a:off x="1520042" y="2909456"/>
              <a:ext cx="1070235" cy="1320746"/>
            </a:xfrm>
            <a:custGeom>
              <a:avLst/>
              <a:gdLst>
                <a:gd name="connsiteX0" fmla="*/ 0 w 2909455"/>
                <a:gd name="connsiteY0" fmla="*/ 0 h 2196935"/>
                <a:gd name="connsiteX1" fmla="*/ 2909455 w 2909455"/>
                <a:gd name="connsiteY1" fmla="*/ 2196935 h 2196935"/>
                <a:gd name="connsiteX0" fmla="*/ 0 w 2909455"/>
                <a:gd name="connsiteY0" fmla="*/ 0 h 2196935"/>
                <a:gd name="connsiteX1" fmla="*/ 2909455 w 2909455"/>
                <a:gd name="connsiteY1" fmla="*/ 2196935 h 2196935"/>
                <a:gd name="connsiteX0" fmla="*/ 0 w 2909455"/>
                <a:gd name="connsiteY0" fmla="*/ 0 h 2196935"/>
                <a:gd name="connsiteX1" fmla="*/ 2909455 w 2909455"/>
                <a:gd name="connsiteY1" fmla="*/ 2196935 h 2196935"/>
                <a:gd name="connsiteX0" fmla="*/ 0 w 3087585"/>
                <a:gd name="connsiteY0" fmla="*/ 0 h 2410691"/>
                <a:gd name="connsiteX1" fmla="*/ 3087585 w 3087585"/>
                <a:gd name="connsiteY1" fmla="*/ 2410691 h 2410691"/>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Lst>
              <a:ahLst/>
              <a:cxnLst>
                <a:cxn ang="0">
                  <a:pos x="connsiteX0" y="connsiteY0"/>
                </a:cxn>
                <a:cxn ang="0">
                  <a:pos x="connsiteX1" y="connsiteY1"/>
                </a:cxn>
              </a:cxnLst>
              <a:rect l="l" t="t" r="r" b="b"/>
              <a:pathLst>
                <a:path w="3277590" h="2707574">
                  <a:moveTo>
                    <a:pt x="0" y="0"/>
                  </a:moveTo>
                  <a:cubicBezTo>
                    <a:pt x="233549" y="1112322"/>
                    <a:pt x="1109996" y="2617190"/>
                    <a:pt x="3277590" y="2707574"/>
                  </a:cubicBezTo>
                </a:path>
              </a:pathLst>
            </a:custGeom>
            <a:ln w="38100">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buFontTx/>
                <a:buNone/>
                <a:defRPr/>
              </a:pPr>
              <a:endParaRPr lang="en-US" sz="1600"/>
            </a:p>
          </p:txBody>
        </p:sp>
      </p:grpSp>
      <p:grpSp>
        <p:nvGrpSpPr>
          <p:cNvPr id="33" name="Group 37"/>
          <p:cNvGrpSpPr>
            <a:grpSpLocks/>
          </p:cNvGrpSpPr>
          <p:nvPr/>
        </p:nvGrpSpPr>
        <p:grpSpPr bwMode="auto">
          <a:xfrm>
            <a:off x="1208088" y="3619500"/>
            <a:ext cx="1703458" cy="1414422"/>
            <a:chOff x="1578036" y="3036736"/>
            <a:chExt cx="1702984" cy="1414676"/>
          </a:xfrm>
        </p:grpSpPr>
        <p:sp>
          <p:nvSpPr>
            <p:cNvPr id="41018" name="TextBox 22"/>
            <p:cNvSpPr txBox="1">
              <a:spLocks noChangeArrowheads="1"/>
            </p:cNvSpPr>
            <p:nvPr/>
          </p:nvSpPr>
          <p:spPr bwMode="auto">
            <a:xfrm>
              <a:off x="2963392" y="4112797"/>
              <a:ext cx="317628" cy="338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I</a:t>
              </a:r>
              <a:r>
                <a:rPr lang="en-US" altLang="en-US" sz="1600" baseline="-25000"/>
                <a:t>1</a:t>
              </a:r>
            </a:p>
          </p:txBody>
        </p:sp>
        <p:sp>
          <p:nvSpPr>
            <p:cNvPr id="35" name="Freeform 34"/>
            <p:cNvSpPr/>
            <p:nvPr/>
          </p:nvSpPr>
          <p:spPr>
            <a:xfrm rot="20639447">
              <a:off x="1578036" y="3036736"/>
              <a:ext cx="1168075" cy="1409953"/>
            </a:xfrm>
            <a:custGeom>
              <a:avLst/>
              <a:gdLst>
                <a:gd name="connsiteX0" fmla="*/ 0 w 2909455"/>
                <a:gd name="connsiteY0" fmla="*/ 0 h 2196935"/>
                <a:gd name="connsiteX1" fmla="*/ 2909455 w 2909455"/>
                <a:gd name="connsiteY1" fmla="*/ 2196935 h 2196935"/>
                <a:gd name="connsiteX0" fmla="*/ 0 w 2909455"/>
                <a:gd name="connsiteY0" fmla="*/ 0 h 2196935"/>
                <a:gd name="connsiteX1" fmla="*/ 2909455 w 2909455"/>
                <a:gd name="connsiteY1" fmla="*/ 2196935 h 2196935"/>
                <a:gd name="connsiteX0" fmla="*/ 0 w 2909455"/>
                <a:gd name="connsiteY0" fmla="*/ 0 h 2196935"/>
                <a:gd name="connsiteX1" fmla="*/ 2909455 w 2909455"/>
                <a:gd name="connsiteY1" fmla="*/ 2196935 h 2196935"/>
                <a:gd name="connsiteX0" fmla="*/ 0 w 3087585"/>
                <a:gd name="connsiteY0" fmla="*/ 0 h 2410691"/>
                <a:gd name="connsiteX1" fmla="*/ 3087585 w 3087585"/>
                <a:gd name="connsiteY1" fmla="*/ 2410691 h 2410691"/>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576866"/>
                <a:gd name="connsiteY0" fmla="*/ 0 h 2891807"/>
                <a:gd name="connsiteX1" fmla="*/ 3576866 w 3576866"/>
                <a:gd name="connsiteY1" fmla="*/ 2891807 h 2891807"/>
                <a:gd name="connsiteX0" fmla="*/ 0 w 3576866"/>
                <a:gd name="connsiteY0" fmla="*/ 0 h 2891807"/>
                <a:gd name="connsiteX1" fmla="*/ 3576866 w 3576866"/>
                <a:gd name="connsiteY1" fmla="*/ 2891807 h 2891807"/>
                <a:gd name="connsiteX0" fmla="*/ 0 w 3576866"/>
                <a:gd name="connsiteY0" fmla="*/ 0 h 2891807"/>
                <a:gd name="connsiteX1" fmla="*/ 3576866 w 3576866"/>
                <a:gd name="connsiteY1" fmla="*/ 2891807 h 2891807"/>
                <a:gd name="connsiteX0" fmla="*/ 0 w 3576866"/>
                <a:gd name="connsiteY0" fmla="*/ 0 h 2891807"/>
                <a:gd name="connsiteX1" fmla="*/ 3576866 w 3576866"/>
                <a:gd name="connsiteY1" fmla="*/ 2891807 h 2891807"/>
              </a:gdLst>
              <a:ahLst/>
              <a:cxnLst>
                <a:cxn ang="0">
                  <a:pos x="connsiteX0" y="connsiteY0"/>
                </a:cxn>
                <a:cxn ang="0">
                  <a:pos x="connsiteX1" y="connsiteY1"/>
                </a:cxn>
              </a:cxnLst>
              <a:rect l="l" t="t" r="r" b="b"/>
              <a:pathLst>
                <a:path w="3576866" h="2891807">
                  <a:moveTo>
                    <a:pt x="0" y="0"/>
                  </a:moveTo>
                  <a:cubicBezTo>
                    <a:pt x="352672" y="1540646"/>
                    <a:pt x="1459695" y="2507051"/>
                    <a:pt x="3576866" y="2891807"/>
                  </a:cubicBezTo>
                </a:path>
              </a:pathLst>
            </a:custGeom>
            <a:ln w="38100">
              <a:solidFill>
                <a:srgbClr val="005EA4"/>
              </a:solidFill>
            </a:ln>
          </p:spPr>
          <p:style>
            <a:lnRef idx="1">
              <a:schemeClr val="accent1"/>
            </a:lnRef>
            <a:fillRef idx="0">
              <a:schemeClr val="accent1"/>
            </a:fillRef>
            <a:effectRef idx="0">
              <a:schemeClr val="accent1"/>
            </a:effectRef>
            <a:fontRef idx="minor">
              <a:schemeClr val="tx1"/>
            </a:fontRef>
          </p:style>
          <p:txBody>
            <a:bodyPr anchor="ctr"/>
            <a:lstStyle/>
            <a:p>
              <a:pPr>
                <a:buFontTx/>
                <a:buNone/>
                <a:defRPr/>
              </a:pPr>
              <a:endParaRPr lang="en-US" sz="1600"/>
            </a:p>
          </p:txBody>
        </p:sp>
      </p:grpSp>
      <p:grpSp>
        <p:nvGrpSpPr>
          <p:cNvPr id="36" name="Group 51"/>
          <p:cNvGrpSpPr>
            <a:grpSpLocks/>
          </p:cNvGrpSpPr>
          <p:nvPr/>
        </p:nvGrpSpPr>
        <p:grpSpPr bwMode="auto">
          <a:xfrm>
            <a:off x="692150" y="2098675"/>
            <a:ext cx="1798638" cy="3024188"/>
            <a:chOff x="902524" y="2295869"/>
            <a:chExt cx="1799342" cy="3023824"/>
          </a:xfrm>
        </p:grpSpPr>
        <p:grpSp>
          <p:nvGrpSpPr>
            <p:cNvPr id="41014" name="Group 20"/>
            <p:cNvGrpSpPr>
              <a:grpSpLocks/>
            </p:cNvGrpSpPr>
            <p:nvPr/>
          </p:nvGrpSpPr>
          <p:grpSpPr bwMode="auto">
            <a:xfrm>
              <a:off x="902523" y="2295869"/>
              <a:ext cx="1799342" cy="3023824"/>
              <a:chOff x="857903" y="1134089"/>
              <a:chExt cx="1798421" cy="3023209"/>
            </a:xfrm>
          </p:grpSpPr>
          <p:cxnSp>
            <p:nvCxnSpPr>
              <p:cNvPr id="39" name="Straight Connector 38"/>
              <p:cNvCxnSpPr/>
              <p:nvPr/>
            </p:nvCxnSpPr>
            <p:spPr>
              <a:xfrm rot="16200000" flipH="1">
                <a:off x="439122" y="1940095"/>
                <a:ext cx="2635984" cy="179842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41017" name="TextBox 22"/>
              <p:cNvSpPr txBox="1">
                <a:spLocks noChangeArrowheads="1"/>
              </p:cNvSpPr>
              <p:nvPr/>
            </p:nvSpPr>
            <p:spPr bwMode="auto">
              <a:xfrm>
                <a:off x="864321" y="1134089"/>
                <a:ext cx="543673" cy="338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BC</a:t>
                </a:r>
                <a:r>
                  <a:rPr lang="en-US" altLang="en-US" sz="1600" baseline="-25000"/>
                  <a:t>2</a:t>
                </a:r>
              </a:p>
            </p:txBody>
          </p:sp>
        </p:grpSp>
        <p:cxnSp>
          <p:nvCxnSpPr>
            <p:cNvPr id="38" name="Straight Connector 37"/>
            <p:cNvCxnSpPr/>
            <p:nvPr/>
          </p:nvCxnSpPr>
          <p:spPr>
            <a:xfrm rot="5400000" flipH="1" flipV="1">
              <a:off x="962915" y="2648227"/>
              <a:ext cx="165080" cy="95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1" name="Straight Arrow Connector 40"/>
          <p:cNvCxnSpPr/>
          <p:nvPr/>
        </p:nvCxnSpPr>
        <p:spPr>
          <a:xfrm rot="5400000" flipH="1" flipV="1">
            <a:off x="446881" y="3466307"/>
            <a:ext cx="962025" cy="214312"/>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5105400" y="4221163"/>
            <a:ext cx="846138"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105400" y="3292475"/>
            <a:ext cx="1582738"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44" name="Group 123"/>
          <p:cNvGrpSpPr>
            <a:grpSpLocks/>
          </p:cNvGrpSpPr>
          <p:nvPr/>
        </p:nvGrpSpPr>
        <p:grpSpPr bwMode="auto">
          <a:xfrm>
            <a:off x="6602413" y="3227388"/>
            <a:ext cx="146050" cy="1901825"/>
            <a:chOff x="6812926" y="2925113"/>
            <a:chExt cx="145934" cy="1902351"/>
          </a:xfrm>
        </p:grpSpPr>
        <p:cxnSp>
          <p:nvCxnSpPr>
            <p:cNvPr id="45" name="Straight Connector 44"/>
            <p:cNvCxnSpPr/>
            <p:nvPr/>
          </p:nvCxnSpPr>
          <p:spPr>
            <a:xfrm rot="5400000">
              <a:off x="5945039" y="3885023"/>
              <a:ext cx="1881708" cy="317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1013" name="Freeform 183"/>
            <p:cNvSpPr>
              <a:spLocks/>
            </p:cNvSpPr>
            <p:nvPr/>
          </p:nvSpPr>
          <p:spPr bwMode="auto">
            <a:xfrm>
              <a:off x="6812926" y="2925113"/>
              <a:ext cx="145934" cy="136744"/>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p>
          </p:txBody>
        </p:sp>
      </p:grpSp>
      <p:grpSp>
        <p:nvGrpSpPr>
          <p:cNvPr id="47" name="Group 122"/>
          <p:cNvGrpSpPr>
            <a:grpSpLocks/>
          </p:cNvGrpSpPr>
          <p:nvPr/>
        </p:nvGrpSpPr>
        <p:grpSpPr bwMode="auto">
          <a:xfrm>
            <a:off x="5880100" y="4167188"/>
            <a:ext cx="144463" cy="976312"/>
            <a:chOff x="6090503" y="3865242"/>
            <a:chExt cx="145934" cy="976719"/>
          </a:xfrm>
        </p:grpSpPr>
        <p:cxnSp>
          <p:nvCxnSpPr>
            <p:cNvPr id="48" name="Straight Connector 47"/>
            <p:cNvCxnSpPr/>
            <p:nvPr/>
          </p:nvCxnSpPr>
          <p:spPr>
            <a:xfrm rot="5400000">
              <a:off x="5698902" y="4378195"/>
              <a:ext cx="922721" cy="4811"/>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1011" name="Freeform 183"/>
            <p:cNvSpPr>
              <a:spLocks/>
            </p:cNvSpPr>
            <p:nvPr/>
          </p:nvSpPr>
          <p:spPr bwMode="auto">
            <a:xfrm>
              <a:off x="6090503" y="3865242"/>
              <a:ext cx="145934" cy="136744"/>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p>
          </p:txBody>
        </p:sp>
      </p:grpSp>
      <p:grpSp>
        <p:nvGrpSpPr>
          <p:cNvPr id="50" name="Group 119"/>
          <p:cNvGrpSpPr>
            <a:grpSpLocks/>
          </p:cNvGrpSpPr>
          <p:nvPr/>
        </p:nvGrpSpPr>
        <p:grpSpPr bwMode="auto">
          <a:xfrm>
            <a:off x="692150" y="4041775"/>
            <a:ext cx="1787525" cy="1081088"/>
            <a:chOff x="902528" y="3740744"/>
            <a:chExt cx="1787683" cy="1081320"/>
          </a:xfrm>
        </p:grpSpPr>
        <p:cxnSp>
          <p:nvCxnSpPr>
            <p:cNvPr id="51" name="Straight Connector 50"/>
            <p:cNvCxnSpPr/>
            <p:nvPr/>
          </p:nvCxnSpPr>
          <p:spPr bwMode="auto">
            <a:xfrm>
              <a:off x="902528" y="3740744"/>
              <a:ext cx="1787683" cy="1081320"/>
            </a:xfrm>
            <a:prstGeom prst="line">
              <a:avLst/>
            </a:prstGeom>
            <a:ln w="38100">
              <a:solidFill>
                <a:srgbClr val="005EA4"/>
              </a:solidFill>
            </a:ln>
          </p:spPr>
          <p:style>
            <a:lnRef idx="1">
              <a:schemeClr val="accent1"/>
            </a:lnRef>
            <a:fillRef idx="0">
              <a:schemeClr val="accent1"/>
            </a:fillRef>
            <a:effectRef idx="0">
              <a:schemeClr val="accent1"/>
            </a:effectRef>
            <a:fontRef idx="minor">
              <a:schemeClr val="tx1"/>
            </a:fontRef>
          </p:style>
        </p:cxnSp>
        <p:sp>
          <p:nvSpPr>
            <p:cNvPr id="41008" name="TextBox 22"/>
            <p:cNvSpPr txBox="1">
              <a:spLocks noChangeArrowheads="1"/>
            </p:cNvSpPr>
            <p:nvPr/>
          </p:nvSpPr>
          <p:spPr bwMode="auto">
            <a:xfrm>
              <a:off x="942591" y="4027700"/>
              <a:ext cx="543787" cy="338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BC</a:t>
              </a:r>
              <a:r>
                <a:rPr lang="en-US" altLang="en-US" sz="1600" baseline="-25000"/>
                <a:t>1</a:t>
              </a:r>
            </a:p>
          </p:txBody>
        </p:sp>
        <p:cxnSp>
          <p:nvCxnSpPr>
            <p:cNvPr id="53" name="Straight Connector 52"/>
            <p:cNvCxnSpPr/>
            <p:nvPr/>
          </p:nvCxnSpPr>
          <p:spPr>
            <a:xfrm rot="16200000" flipV="1">
              <a:off x="1007299" y="3975746"/>
              <a:ext cx="215946" cy="254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 name="Group 120"/>
          <p:cNvGrpSpPr>
            <a:grpSpLocks/>
          </p:cNvGrpSpPr>
          <p:nvPr/>
        </p:nvGrpSpPr>
        <p:grpSpPr bwMode="auto">
          <a:xfrm>
            <a:off x="1584325" y="4267200"/>
            <a:ext cx="365125" cy="868363"/>
            <a:chOff x="1795178" y="3966379"/>
            <a:chExt cx="366131" cy="867666"/>
          </a:xfrm>
        </p:grpSpPr>
        <p:grpSp>
          <p:nvGrpSpPr>
            <p:cNvPr id="41003" name="Group 57"/>
            <p:cNvGrpSpPr>
              <a:grpSpLocks/>
            </p:cNvGrpSpPr>
            <p:nvPr/>
          </p:nvGrpSpPr>
          <p:grpSpPr bwMode="auto">
            <a:xfrm>
              <a:off x="1795185" y="3966385"/>
              <a:ext cx="366132" cy="453224"/>
              <a:chOff x="2549244" y="2737646"/>
              <a:chExt cx="366413" cy="453009"/>
            </a:xfrm>
          </p:grpSpPr>
          <p:sp>
            <p:nvSpPr>
              <p:cNvPr id="41005" name="Freeform 183"/>
              <p:cNvSpPr>
                <a:spLocks/>
              </p:cNvSpPr>
              <p:nvPr/>
            </p:nvSpPr>
            <p:spPr bwMode="auto">
              <a:xfrm>
                <a:off x="2618986" y="3053976"/>
                <a:ext cx="146046" cy="136679"/>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p>
            </p:txBody>
          </p:sp>
          <p:sp>
            <p:nvSpPr>
              <p:cNvPr id="41006" name="TextBox 57"/>
              <p:cNvSpPr txBox="1">
                <a:spLocks noChangeArrowheads="1"/>
              </p:cNvSpPr>
              <p:nvPr/>
            </p:nvSpPr>
            <p:spPr bwMode="auto">
              <a:xfrm>
                <a:off x="2549244" y="2737646"/>
                <a:ext cx="366413" cy="338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A</a:t>
                </a:r>
                <a:endParaRPr lang="en-US" altLang="en-US" sz="1600" baseline="-25000"/>
              </a:p>
            </p:txBody>
          </p:sp>
        </p:grpSp>
        <p:cxnSp>
          <p:nvCxnSpPr>
            <p:cNvPr id="56" name="Straight Connector 55"/>
            <p:cNvCxnSpPr/>
            <p:nvPr/>
          </p:nvCxnSpPr>
          <p:spPr>
            <a:xfrm rot="5400000">
              <a:off x="1687021" y="4584212"/>
              <a:ext cx="498075" cy="15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59" name="Group 121"/>
          <p:cNvGrpSpPr>
            <a:grpSpLocks/>
          </p:cNvGrpSpPr>
          <p:nvPr/>
        </p:nvGrpSpPr>
        <p:grpSpPr bwMode="auto">
          <a:xfrm>
            <a:off x="1223963" y="2959100"/>
            <a:ext cx="427037" cy="2176463"/>
            <a:chOff x="1435383" y="2658116"/>
            <a:chExt cx="427061" cy="2175930"/>
          </a:xfrm>
        </p:grpSpPr>
        <p:grpSp>
          <p:nvGrpSpPr>
            <p:cNvPr id="40999" name="Group 57"/>
            <p:cNvGrpSpPr>
              <a:grpSpLocks/>
            </p:cNvGrpSpPr>
            <p:nvPr/>
          </p:nvGrpSpPr>
          <p:grpSpPr bwMode="auto">
            <a:xfrm>
              <a:off x="1435383" y="2658122"/>
              <a:ext cx="427061" cy="453223"/>
              <a:chOff x="2618986" y="2737647"/>
              <a:chExt cx="427389" cy="453008"/>
            </a:xfrm>
          </p:grpSpPr>
          <p:sp>
            <p:nvSpPr>
              <p:cNvPr id="41001" name="Freeform 183"/>
              <p:cNvSpPr>
                <a:spLocks/>
              </p:cNvSpPr>
              <p:nvPr/>
            </p:nvSpPr>
            <p:spPr bwMode="auto">
              <a:xfrm>
                <a:off x="2618986" y="3053976"/>
                <a:ext cx="146046" cy="136679"/>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p>
            </p:txBody>
          </p:sp>
          <p:sp>
            <p:nvSpPr>
              <p:cNvPr id="41002" name="TextBox 57"/>
              <p:cNvSpPr txBox="1">
                <a:spLocks noChangeArrowheads="1"/>
              </p:cNvSpPr>
              <p:nvPr/>
            </p:nvSpPr>
            <p:spPr bwMode="auto">
              <a:xfrm>
                <a:off x="2679963" y="2737647"/>
                <a:ext cx="366412" cy="338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B</a:t>
                </a:r>
                <a:endParaRPr lang="en-US" altLang="en-US" sz="1600" baseline="-25000"/>
              </a:p>
            </p:txBody>
          </p:sp>
        </p:grpSp>
        <p:cxnSp>
          <p:nvCxnSpPr>
            <p:cNvPr id="61" name="Straight Connector 60"/>
            <p:cNvCxnSpPr/>
            <p:nvPr/>
          </p:nvCxnSpPr>
          <p:spPr>
            <a:xfrm rot="5400000">
              <a:off x="587884" y="3924631"/>
              <a:ext cx="1817243"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64" name="Group 124"/>
          <p:cNvGrpSpPr>
            <a:grpSpLocks/>
          </p:cNvGrpSpPr>
          <p:nvPr/>
        </p:nvGrpSpPr>
        <p:grpSpPr bwMode="auto">
          <a:xfrm>
            <a:off x="952500" y="3519487"/>
            <a:ext cx="4002088" cy="816169"/>
            <a:chOff x="1163782" y="3218213"/>
            <a:chExt cx="4001984" cy="815058"/>
          </a:xfrm>
        </p:grpSpPr>
        <p:sp>
          <p:nvSpPr>
            <p:cNvPr id="40996" name="TextBox 22"/>
            <p:cNvSpPr txBox="1">
              <a:spLocks noChangeArrowheads="1"/>
            </p:cNvSpPr>
            <p:nvPr/>
          </p:nvSpPr>
          <p:spPr bwMode="auto">
            <a:xfrm>
              <a:off x="2236998" y="3695178"/>
              <a:ext cx="2675662" cy="338093"/>
            </a:xfrm>
            <a:prstGeom prst="rect">
              <a:avLst/>
            </a:prstGeom>
            <a:solidFill>
              <a:srgbClr val="F2D69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1. When the wage rises . . .</a:t>
              </a:r>
            </a:p>
          </p:txBody>
        </p:sp>
        <p:cxnSp>
          <p:nvCxnSpPr>
            <p:cNvPr id="66" name="Straight Connector 65"/>
            <p:cNvCxnSpPr/>
            <p:nvPr/>
          </p:nvCxnSpPr>
          <p:spPr>
            <a:xfrm>
              <a:off x="1163782" y="3218213"/>
              <a:ext cx="1152495" cy="5231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4465696" y="3479793"/>
              <a:ext cx="700070" cy="332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8" name="Straight Arrow Connector 67"/>
          <p:cNvCxnSpPr/>
          <p:nvPr/>
        </p:nvCxnSpPr>
        <p:spPr>
          <a:xfrm rot="5400000" flipH="1" flipV="1">
            <a:off x="4609307" y="3756819"/>
            <a:ext cx="855662"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9" name="Group 115"/>
          <p:cNvGrpSpPr>
            <a:grpSpLocks/>
          </p:cNvGrpSpPr>
          <p:nvPr/>
        </p:nvGrpSpPr>
        <p:grpSpPr bwMode="auto">
          <a:xfrm>
            <a:off x="361950" y="5192711"/>
            <a:ext cx="3409908" cy="565509"/>
            <a:chOff x="572496" y="4891468"/>
            <a:chExt cx="3410642" cy="565042"/>
          </a:xfrm>
        </p:grpSpPr>
        <p:cxnSp>
          <p:nvCxnSpPr>
            <p:cNvPr id="70" name="Straight Arrow Connector 69"/>
            <p:cNvCxnSpPr/>
            <p:nvPr/>
          </p:nvCxnSpPr>
          <p:spPr>
            <a:xfrm rot="10800000" flipV="1">
              <a:off x="1472803" y="4891468"/>
              <a:ext cx="447771" cy="1586"/>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994" name="TextBox 22"/>
            <p:cNvSpPr txBox="1">
              <a:spLocks noChangeArrowheads="1"/>
            </p:cNvSpPr>
            <p:nvPr/>
          </p:nvSpPr>
          <p:spPr bwMode="auto">
            <a:xfrm>
              <a:off x="572496" y="5118236"/>
              <a:ext cx="3410642" cy="338274"/>
            </a:xfrm>
            <a:prstGeom prst="rect">
              <a:avLst/>
            </a:prstGeom>
            <a:solidFill>
              <a:srgbClr val="F2D69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2. . . . hours of leisure decrease . . .</a:t>
              </a:r>
            </a:p>
          </p:txBody>
        </p:sp>
        <p:cxnSp>
          <p:nvCxnSpPr>
            <p:cNvPr id="72" name="Straight Connector 71"/>
            <p:cNvCxnSpPr/>
            <p:nvPr/>
          </p:nvCxnSpPr>
          <p:spPr>
            <a:xfrm rot="16200000" flipV="1">
              <a:off x="1579324" y="4999303"/>
              <a:ext cx="260135" cy="476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Group 114"/>
          <p:cNvGrpSpPr>
            <a:grpSpLocks/>
          </p:cNvGrpSpPr>
          <p:nvPr/>
        </p:nvGrpSpPr>
        <p:grpSpPr bwMode="auto">
          <a:xfrm>
            <a:off x="4419600" y="5192710"/>
            <a:ext cx="3246402" cy="769522"/>
            <a:chOff x="4630482" y="4891162"/>
            <a:chExt cx="3247407" cy="769329"/>
          </a:xfrm>
        </p:grpSpPr>
        <p:cxnSp>
          <p:nvCxnSpPr>
            <p:cNvPr id="74" name="Straight Arrow Connector 73"/>
            <p:cNvCxnSpPr/>
            <p:nvPr/>
          </p:nvCxnSpPr>
          <p:spPr>
            <a:xfrm rot="10800000">
              <a:off x="6172424" y="4891162"/>
              <a:ext cx="727300" cy="1587"/>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990" name="Group 113"/>
            <p:cNvGrpSpPr>
              <a:grpSpLocks/>
            </p:cNvGrpSpPr>
            <p:nvPr/>
          </p:nvGrpSpPr>
          <p:grpSpPr bwMode="auto">
            <a:xfrm>
              <a:off x="4630482" y="5006609"/>
              <a:ext cx="3247407" cy="653882"/>
              <a:chOff x="4630482" y="5006609"/>
              <a:chExt cx="3247407" cy="653882"/>
            </a:xfrm>
          </p:grpSpPr>
          <p:sp>
            <p:nvSpPr>
              <p:cNvPr id="40991" name="TextBox 22"/>
              <p:cNvSpPr txBox="1">
                <a:spLocks noChangeArrowheads="1"/>
              </p:cNvSpPr>
              <p:nvPr/>
            </p:nvSpPr>
            <p:spPr bwMode="auto">
              <a:xfrm>
                <a:off x="4630482" y="5322022"/>
                <a:ext cx="3247407" cy="338469"/>
              </a:xfrm>
              <a:prstGeom prst="rect">
                <a:avLst/>
              </a:prstGeom>
              <a:solidFill>
                <a:srgbClr val="F2D69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dirty="0"/>
                  <a:t>3. . . . and hours of labor increase</a:t>
                </a:r>
              </a:p>
            </p:txBody>
          </p:sp>
          <p:cxnSp>
            <p:nvCxnSpPr>
              <p:cNvPr id="77" name="Straight Connector 76"/>
              <p:cNvCxnSpPr/>
              <p:nvPr/>
            </p:nvCxnSpPr>
            <p:spPr>
              <a:xfrm rot="5400000" flipH="1" flipV="1">
                <a:off x="6189175" y="5089902"/>
                <a:ext cx="272981" cy="1063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8" name="Rectangle 7"/>
          <p:cNvSpPr>
            <a:spLocks noChangeArrowheads="1"/>
          </p:cNvSpPr>
          <p:nvPr/>
        </p:nvSpPr>
        <p:spPr bwMode="auto">
          <a:xfrm>
            <a:off x="1284288" y="853997"/>
            <a:ext cx="2778125" cy="919163"/>
          </a:xfrm>
          <a:prstGeom prst="rect">
            <a:avLst/>
          </a:prstGeom>
          <a:solidFill>
            <a:srgbClr val="FFCCCC"/>
          </a:solidFill>
          <a:ln w="9525">
            <a:noFill/>
            <a:miter lim="800000"/>
            <a:headEnd/>
            <a:tailEnd/>
          </a:ln>
          <a:effectLst>
            <a:outerShdw blurRad="50800" dist="38100" dir="2700000" algn="tl" rotWithShape="0">
              <a:prstClr val="black">
                <a:alpha val="40000"/>
              </a:prstClr>
            </a:outerShdw>
          </a:effectLst>
        </p:spPr>
        <p:txBody>
          <a:bodyPr/>
          <a:lstStyle/>
          <a:p>
            <a:pPr algn="ctr">
              <a:lnSpc>
                <a:spcPct val="105000"/>
              </a:lnSpc>
              <a:spcBef>
                <a:spcPct val="45000"/>
              </a:spcBef>
              <a:buClr>
                <a:srgbClr val="00B85C"/>
              </a:buClr>
              <a:buSzPct val="120000"/>
              <a:buFont typeface="Wingdings" pitchFamily="2" charset="2"/>
              <a:buNone/>
              <a:defRPr/>
            </a:pPr>
            <a:r>
              <a:rPr lang="en-US" sz="2600" dirty="0">
                <a:latin typeface="Arial"/>
                <a:cs typeface="Arial"/>
              </a:rPr>
              <a:t>For this person, </a:t>
            </a:r>
            <a:r>
              <a:rPr lang="en-US" sz="2600" i="1" dirty="0">
                <a:latin typeface="Arial"/>
                <a:cs typeface="Arial"/>
              </a:rPr>
              <a:t>SE</a:t>
            </a:r>
            <a:r>
              <a:rPr lang="en-US" sz="2600" dirty="0">
                <a:latin typeface="Arial"/>
                <a:cs typeface="Arial"/>
              </a:rPr>
              <a:t> &gt; </a:t>
            </a:r>
            <a:r>
              <a:rPr lang="en-US" sz="2600" i="1" dirty="0">
                <a:latin typeface="Arial"/>
                <a:cs typeface="Arial"/>
              </a:rPr>
              <a:t>IE</a:t>
            </a:r>
          </a:p>
        </p:txBody>
      </p:sp>
      <p:sp>
        <p:nvSpPr>
          <p:cNvPr id="79" name="Rectangle 9"/>
          <p:cNvSpPr>
            <a:spLocks noChangeArrowheads="1"/>
          </p:cNvSpPr>
          <p:nvPr/>
        </p:nvSpPr>
        <p:spPr bwMode="auto">
          <a:xfrm>
            <a:off x="5338325" y="853997"/>
            <a:ext cx="3792537" cy="952500"/>
          </a:xfrm>
          <a:prstGeom prst="rect">
            <a:avLst/>
          </a:prstGeom>
          <a:solidFill>
            <a:srgbClr val="FFCCCC"/>
          </a:solidFill>
          <a:ln w="9525">
            <a:noFill/>
            <a:miter lim="800000"/>
            <a:headEnd/>
            <a:tailEnd/>
          </a:ln>
          <a:effectLst>
            <a:outerShdw blurRad="50800" dist="38100" dir="2700000" algn="tl" rotWithShape="0">
              <a:prstClr val="black">
                <a:alpha val="40000"/>
              </a:prstClr>
            </a:outerShdw>
          </a:effectLst>
        </p:spPr>
        <p:txBody>
          <a:bodyPr/>
          <a:lstStyle/>
          <a:p>
            <a:pPr algn="ctr">
              <a:lnSpc>
                <a:spcPct val="105000"/>
              </a:lnSpc>
              <a:spcBef>
                <a:spcPct val="45000"/>
              </a:spcBef>
              <a:buClr>
                <a:srgbClr val="00B85C"/>
              </a:buClr>
              <a:buSzPct val="120000"/>
              <a:buFont typeface="Wingdings" pitchFamily="2" charset="2"/>
              <a:buNone/>
              <a:defRPr/>
            </a:pPr>
            <a:r>
              <a:rPr lang="en-US" sz="2600" dirty="0">
                <a:latin typeface="Arial"/>
                <a:cs typeface="Arial"/>
              </a:rPr>
              <a:t>So her labor supply increases with the wage</a:t>
            </a:r>
            <a:endParaRPr lang="en-US" sz="2600" i="1" dirty="0">
              <a:latin typeface="Arial"/>
              <a:cs typeface="Arial"/>
            </a:endParaRPr>
          </a:p>
        </p:txBody>
      </p:sp>
    </p:spTree>
    <p:extLst>
      <p:ext uri="{BB962C8B-B14F-4D97-AF65-F5344CB8AC3E}">
        <p14:creationId xmlns:p14="http://schemas.microsoft.com/office/powerpoint/2010/main" val="14778425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par>
                          <p:cTn id="11" fill="hold" nodeType="afterGroup">
                            <p:stCondLst>
                              <p:cond delay="500"/>
                            </p:stCondLst>
                            <p:childTnLst>
                              <p:par>
                                <p:cTn id="12" presetID="22" presetClass="entr" presetSubtype="8" fill="hold" nodeType="afterEffect">
                                  <p:stCondLst>
                                    <p:cond delay="0"/>
                                  </p:stCondLst>
                                  <p:childTnLst>
                                    <p:set>
                                      <p:cBhvr>
                                        <p:cTn id="13" dur="1" fill="hold">
                                          <p:stCondLst>
                                            <p:cond delay="0"/>
                                          </p:stCondLst>
                                        </p:cTn>
                                        <p:tgtEl>
                                          <p:spTgt spid="50"/>
                                        </p:tgtEl>
                                        <p:attrNameLst>
                                          <p:attrName>style.visibility</p:attrName>
                                        </p:attrNameLst>
                                      </p:cBhvr>
                                      <p:to>
                                        <p:strVal val="visible"/>
                                      </p:to>
                                    </p:set>
                                    <p:animEffect transition="in" filter="wipe(left)">
                                      <p:cBhvr>
                                        <p:cTn id="14" dur="1000"/>
                                        <p:tgtEl>
                                          <p:spTgt spid="50"/>
                                        </p:tgtEl>
                                      </p:cBhvr>
                                    </p:animEffect>
                                  </p:childTnLst>
                                </p:cTn>
                              </p:par>
                            </p:childTnLst>
                          </p:cTn>
                        </p:par>
                        <p:par>
                          <p:cTn id="15" fill="hold" nodeType="afterGroup">
                            <p:stCondLst>
                              <p:cond delay="1500"/>
                            </p:stCondLst>
                            <p:childTnLst>
                              <p:par>
                                <p:cTn id="16" presetID="22" presetClass="entr" presetSubtype="8" fill="hold" nodeType="after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left)">
                                      <p:cBhvr>
                                        <p:cTn id="18" dur="1000"/>
                                        <p:tgtEl>
                                          <p:spTgt spid="33"/>
                                        </p:tgtEl>
                                      </p:cBhvr>
                                    </p:animEffect>
                                  </p:childTnLst>
                                </p:cTn>
                              </p:par>
                            </p:childTnLst>
                          </p:cTn>
                        </p:par>
                        <p:par>
                          <p:cTn id="19" fill="hold" nodeType="afterGroup">
                            <p:stCondLst>
                              <p:cond delay="2500"/>
                            </p:stCondLst>
                            <p:childTnLst>
                              <p:par>
                                <p:cTn id="20" presetID="22" presetClass="entr" presetSubtype="1" fill="hold" nodeType="after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wipe(up)">
                                      <p:cBhvr>
                                        <p:cTn id="22" dur="500"/>
                                        <p:tgtEl>
                                          <p:spTgt spid="54"/>
                                        </p:tgtEl>
                                      </p:cBhvr>
                                    </p:animEffect>
                                  </p:childTnLst>
                                </p:cTn>
                              </p:par>
                            </p:childTnLst>
                          </p:cTn>
                        </p:par>
                        <p:par>
                          <p:cTn id="23" fill="hold" nodeType="afterGroup">
                            <p:stCondLst>
                              <p:cond delay="3000"/>
                            </p:stCondLst>
                            <p:childTnLst>
                              <p:par>
                                <p:cTn id="24" presetID="22" presetClass="entr" presetSubtype="8" fill="hold"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par>
                                <p:cTn id="27" presetID="22" presetClass="entr" presetSubtype="4"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down)">
                                      <p:cBhvr>
                                        <p:cTn id="29" dur="500"/>
                                        <p:tgtEl>
                                          <p:spTgt spid="17"/>
                                        </p:tgtEl>
                                      </p:cBhvr>
                                    </p:animEffect>
                                  </p:childTnLst>
                                </p:cTn>
                              </p:par>
                            </p:childTnLst>
                          </p:cTn>
                        </p:par>
                        <p:par>
                          <p:cTn id="30" fill="hold" nodeType="afterGroup">
                            <p:stCondLst>
                              <p:cond delay="3500"/>
                            </p:stCondLst>
                            <p:childTnLst>
                              <p:par>
                                <p:cTn id="31" presetID="22" presetClass="entr" presetSubtype="8" fill="hold"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wipe(left)">
                                      <p:cBhvr>
                                        <p:cTn id="33" dur="500"/>
                                        <p:tgtEl>
                                          <p:spTgt spid="42"/>
                                        </p:tgtEl>
                                      </p:cBhvr>
                                    </p:animEffect>
                                  </p:childTnLst>
                                </p:cTn>
                              </p:par>
                            </p:childTnLst>
                          </p:cTn>
                        </p:par>
                        <p:par>
                          <p:cTn id="34" fill="hold" nodeType="afterGroup">
                            <p:stCondLst>
                              <p:cond delay="4000"/>
                            </p:stCondLst>
                            <p:childTnLst>
                              <p:par>
                                <p:cTn id="35" presetID="22" presetClass="entr" presetSubtype="1" fill="hold" nodeType="after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up)">
                                      <p:cBhvr>
                                        <p:cTn id="37" dur="500"/>
                                        <p:tgtEl>
                                          <p:spTgt spid="47"/>
                                        </p:tgtEl>
                                      </p:cBhvr>
                                    </p:animEffect>
                                  </p:childTnLst>
                                </p:cTn>
                              </p:par>
                            </p:childTnLst>
                          </p:cTn>
                        </p:par>
                        <p:par>
                          <p:cTn id="38" fill="hold" nodeType="afterGroup">
                            <p:stCondLst>
                              <p:cond delay="4500"/>
                            </p:stCondLst>
                            <p:childTnLst>
                              <p:par>
                                <p:cTn id="39" presetID="22" presetClass="entr" presetSubtype="4"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wipe(down)">
                                      <p:cBhvr>
                                        <p:cTn id="41" dur="500"/>
                                        <p:tgtEl>
                                          <p:spTgt spid="41"/>
                                        </p:tgtEl>
                                      </p:cBhvr>
                                    </p:animEffect>
                                  </p:childTnLst>
                                </p:cTn>
                              </p:par>
                            </p:childTnLst>
                          </p:cTn>
                        </p:par>
                        <p:par>
                          <p:cTn id="42" fill="hold" nodeType="afterGroup">
                            <p:stCondLst>
                              <p:cond delay="5000"/>
                            </p:stCondLst>
                            <p:childTnLst>
                              <p:par>
                                <p:cTn id="43" presetID="22" presetClass="entr" presetSubtype="8" fill="hold" nodeType="after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wipe(left)">
                                      <p:cBhvr>
                                        <p:cTn id="45" dur="500"/>
                                        <p:tgtEl>
                                          <p:spTgt spid="64"/>
                                        </p:tgtEl>
                                      </p:cBhvr>
                                    </p:animEffect>
                                  </p:childTnLst>
                                </p:cTn>
                              </p:par>
                            </p:childTnLst>
                          </p:cTn>
                        </p:par>
                        <p:par>
                          <p:cTn id="46" fill="hold" nodeType="afterGroup">
                            <p:stCondLst>
                              <p:cond delay="5500"/>
                            </p:stCondLst>
                            <p:childTnLst>
                              <p:par>
                                <p:cTn id="47" presetID="22" presetClass="entr" presetSubtype="8" fill="hold" nodeType="after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left)">
                                      <p:cBhvr>
                                        <p:cTn id="49" dur="1000"/>
                                        <p:tgtEl>
                                          <p:spTgt spid="36"/>
                                        </p:tgtEl>
                                      </p:cBhvr>
                                    </p:animEffect>
                                  </p:childTnLst>
                                </p:cTn>
                              </p:par>
                            </p:childTnLst>
                          </p:cTn>
                        </p:par>
                        <p:par>
                          <p:cTn id="50" fill="hold" nodeType="afterGroup">
                            <p:stCondLst>
                              <p:cond delay="6500"/>
                            </p:stCondLst>
                            <p:childTnLst>
                              <p:par>
                                <p:cTn id="51" presetID="22" presetClass="entr" presetSubtype="8"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ipe(left)">
                                      <p:cBhvr>
                                        <p:cTn id="53" dur="1000"/>
                                        <p:tgtEl>
                                          <p:spTgt spid="30"/>
                                        </p:tgtEl>
                                      </p:cBhvr>
                                    </p:animEffect>
                                  </p:childTnLst>
                                </p:cTn>
                              </p:par>
                            </p:childTnLst>
                          </p:cTn>
                        </p:par>
                        <p:par>
                          <p:cTn id="54" fill="hold" nodeType="afterGroup">
                            <p:stCondLst>
                              <p:cond delay="7500"/>
                            </p:stCondLst>
                            <p:childTnLst>
                              <p:par>
                                <p:cTn id="55" presetID="22" presetClass="entr" presetSubtype="1" fill="hold" nodeType="after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wipe(up)">
                                      <p:cBhvr>
                                        <p:cTn id="57" dur="500"/>
                                        <p:tgtEl>
                                          <p:spTgt spid="59"/>
                                        </p:tgtEl>
                                      </p:cBhvr>
                                    </p:animEffect>
                                  </p:childTnLst>
                                </p:cTn>
                              </p:par>
                            </p:childTnLst>
                          </p:cTn>
                        </p:par>
                        <p:par>
                          <p:cTn id="58" fill="hold" nodeType="afterGroup">
                            <p:stCondLst>
                              <p:cond delay="8000"/>
                            </p:stCondLst>
                            <p:childTnLst>
                              <p:par>
                                <p:cTn id="59" presetID="22" presetClass="entr" presetSubtype="4" fill="hold" nodeType="afterEffect">
                                  <p:stCondLst>
                                    <p:cond delay="0"/>
                                  </p:stCondLst>
                                  <p:childTnLst>
                                    <p:set>
                                      <p:cBhvr>
                                        <p:cTn id="60" dur="1" fill="hold">
                                          <p:stCondLst>
                                            <p:cond delay="0"/>
                                          </p:stCondLst>
                                        </p:cTn>
                                        <p:tgtEl>
                                          <p:spTgt spid="68"/>
                                        </p:tgtEl>
                                        <p:attrNameLst>
                                          <p:attrName>style.visibility</p:attrName>
                                        </p:attrNameLst>
                                      </p:cBhvr>
                                      <p:to>
                                        <p:strVal val="visible"/>
                                      </p:to>
                                    </p:set>
                                    <p:animEffect transition="in" filter="wipe(down)">
                                      <p:cBhvr>
                                        <p:cTn id="61" dur="500"/>
                                        <p:tgtEl>
                                          <p:spTgt spid="68"/>
                                        </p:tgtEl>
                                      </p:cBhvr>
                                    </p:animEffect>
                                  </p:childTnLst>
                                </p:cTn>
                              </p:par>
                            </p:childTnLst>
                          </p:cTn>
                        </p:par>
                        <p:par>
                          <p:cTn id="62" fill="hold" nodeType="afterGroup">
                            <p:stCondLst>
                              <p:cond delay="8500"/>
                            </p:stCondLst>
                            <p:childTnLst>
                              <p:par>
                                <p:cTn id="63" presetID="22" presetClass="entr" presetSubtype="8" fill="hold" nodeType="after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wipe(left)">
                                      <p:cBhvr>
                                        <p:cTn id="65" dur="500"/>
                                        <p:tgtEl>
                                          <p:spTgt spid="43"/>
                                        </p:tgtEl>
                                      </p:cBhvr>
                                    </p:animEffect>
                                  </p:childTnLst>
                                </p:cTn>
                              </p:par>
                            </p:childTnLst>
                          </p:cTn>
                        </p:par>
                        <p:par>
                          <p:cTn id="66" fill="hold" nodeType="afterGroup">
                            <p:stCondLst>
                              <p:cond delay="9000"/>
                            </p:stCondLst>
                            <p:childTnLst>
                              <p:par>
                                <p:cTn id="67" presetID="22" presetClass="entr" presetSubtype="1" fill="hold" nodeType="after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ipe(up)">
                                      <p:cBhvr>
                                        <p:cTn id="69" dur="500"/>
                                        <p:tgtEl>
                                          <p:spTgt spid="44"/>
                                        </p:tgtEl>
                                      </p:cBhvr>
                                    </p:animEffect>
                                  </p:childTnLst>
                                </p:cTn>
                              </p:par>
                            </p:childTnLst>
                          </p:cTn>
                        </p:par>
                        <p:par>
                          <p:cTn id="70" fill="hold" nodeType="afterGroup">
                            <p:stCondLst>
                              <p:cond delay="9500"/>
                            </p:stCondLst>
                            <p:childTnLst>
                              <p:par>
                                <p:cTn id="71" presetID="22" presetClass="entr" presetSubtype="8" fill="hold"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wipe(left)">
                                      <p:cBhvr>
                                        <p:cTn id="73" dur="1000"/>
                                        <p:tgtEl>
                                          <p:spTgt spid="27"/>
                                        </p:tgtEl>
                                      </p:cBhvr>
                                    </p:animEffect>
                                  </p:childTnLst>
                                </p:cTn>
                              </p:par>
                            </p:childTnLst>
                          </p:cTn>
                        </p:par>
                        <p:par>
                          <p:cTn id="74" fill="hold" nodeType="afterGroup">
                            <p:stCondLst>
                              <p:cond delay="10500"/>
                            </p:stCondLst>
                            <p:childTnLst>
                              <p:par>
                                <p:cTn id="75" presetID="22" presetClass="entr" presetSubtype="2" fill="hold" nodeType="afterEffect">
                                  <p:stCondLst>
                                    <p:cond delay="0"/>
                                  </p:stCondLst>
                                  <p:childTnLst>
                                    <p:set>
                                      <p:cBhvr>
                                        <p:cTn id="76" dur="1" fill="hold">
                                          <p:stCondLst>
                                            <p:cond delay="0"/>
                                          </p:stCondLst>
                                        </p:cTn>
                                        <p:tgtEl>
                                          <p:spTgt spid="69"/>
                                        </p:tgtEl>
                                        <p:attrNameLst>
                                          <p:attrName>style.visibility</p:attrName>
                                        </p:attrNameLst>
                                      </p:cBhvr>
                                      <p:to>
                                        <p:strVal val="visible"/>
                                      </p:to>
                                    </p:set>
                                    <p:animEffect transition="in" filter="wipe(right)">
                                      <p:cBhvr>
                                        <p:cTn id="77" dur="500"/>
                                        <p:tgtEl>
                                          <p:spTgt spid="69"/>
                                        </p:tgtEl>
                                      </p:cBhvr>
                                    </p:animEffect>
                                  </p:childTnLst>
                                </p:cTn>
                              </p:par>
                            </p:childTnLst>
                          </p:cTn>
                        </p:par>
                        <p:par>
                          <p:cTn id="78" fill="hold" nodeType="afterGroup">
                            <p:stCondLst>
                              <p:cond delay="11000"/>
                            </p:stCondLst>
                            <p:childTnLst>
                              <p:par>
                                <p:cTn id="79" presetID="22" presetClass="entr" presetSubtype="8" fill="hold" nodeType="afterEffect">
                                  <p:stCondLst>
                                    <p:cond delay="0"/>
                                  </p:stCondLst>
                                  <p:childTnLst>
                                    <p:set>
                                      <p:cBhvr>
                                        <p:cTn id="80" dur="1" fill="hold">
                                          <p:stCondLst>
                                            <p:cond delay="0"/>
                                          </p:stCondLst>
                                        </p:cTn>
                                        <p:tgtEl>
                                          <p:spTgt spid="73"/>
                                        </p:tgtEl>
                                        <p:attrNameLst>
                                          <p:attrName>style.visibility</p:attrName>
                                        </p:attrNameLst>
                                      </p:cBhvr>
                                      <p:to>
                                        <p:strVal val="visible"/>
                                      </p:to>
                                    </p:set>
                                    <p:animEffect transition="in" filter="wipe(left)">
                                      <p:cBhvr>
                                        <p:cTn id="81" dur="500"/>
                                        <p:tgtEl>
                                          <p:spTgt spid="73"/>
                                        </p:tgtEl>
                                      </p:cBhvr>
                                    </p:animEffect>
                                  </p:childTnLst>
                                </p:cTn>
                              </p:par>
                            </p:childTnLst>
                          </p:cTn>
                        </p:par>
                        <p:par>
                          <p:cTn id="82" fill="hold">
                            <p:stCondLst>
                              <p:cond delay="11500"/>
                            </p:stCondLst>
                            <p:childTnLst>
                              <p:par>
                                <p:cTn id="83" presetID="10" presetClass="entr" presetSubtype="0" fill="hold" grpId="0" nodeType="afterEffect">
                                  <p:stCondLst>
                                    <p:cond delay="0"/>
                                  </p:stCondLst>
                                  <p:childTnLst>
                                    <p:set>
                                      <p:cBhvr>
                                        <p:cTn id="84" dur="1" fill="hold">
                                          <p:stCondLst>
                                            <p:cond delay="0"/>
                                          </p:stCondLst>
                                        </p:cTn>
                                        <p:tgtEl>
                                          <p:spTgt spid="78"/>
                                        </p:tgtEl>
                                        <p:attrNameLst>
                                          <p:attrName>style.visibility</p:attrName>
                                        </p:attrNameLst>
                                      </p:cBhvr>
                                      <p:to>
                                        <p:strVal val="visible"/>
                                      </p:to>
                                    </p:set>
                                    <p:animEffect transition="in" filter="fade">
                                      <p:cBhvr>
                                        <p:cTn id="85" dur="500"/>
                                        <p:tgtEl>
                                          <p:spTgt spid="78"/>
                                        </p:tgtEl>
                                      </p:cBhvr>
                                    </p:animEffect>
                                  </p:childTnLst>
                                </p:cTn>
                              </p:par>
                            </p:childTnLst>
                          </p:cTn>
                        </p:par>
                        <p:par>
                          <p:cTn id="86" fill="hold">
                            <p:stCondLst>
                              <p:cond delay="12000"/>
                            </p:stCondLst>
                            <p:childTnLst>
                              <p:par>
                                <p:cTn id="87" presetID="10" presetClass="entr" presetSubtype="0" fill="hold" grpId="0" nodeType="afterEffect">
                                  <p:stCondLst>
                                    <p:cond delay="0"/>
                                  </p:stCondLst>
                                  <p:childTnLst>
                                    <p:set>
                                      <p:cBhvr>
                                        <p:cTn id="88" dur="1" fill="hold">
                                          <p:stCondLst>
                                            <p:cond delay="0"/>
                                          </p:stCondLst>
                                        </p:cTn>
                                        <p:tgtEl>
                                          <p:spTgt spid="79"/>
                                        </p:tgtEl>
                                        <p:attrNameLst>
                                          <p:attrName>style.visibility</p:attrName>
                                        </p:attrNameLst>
                                      </p:cBhvr>
                                      <p:to>
                                        <p:strVal val="visible"/>
                                      </p:to>
                                    </p:set>
                                    <p:animEffect transition="in" filter="fade">
                                      <p:cBhvr>
                                        <p:cTn id="8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dirty="0"/>
              <a:t>Application 2:  Wages and Labor Supply</a:t>
            </a:r>
          </a:p>
        </p:txBody>
      </p:sp>
      <p:sp>
        <p:nvSpPr>
          <p:cNvPr id="41987" name="Slide Number Placeholder 2"/>
          <p:cNvSpPr>
            <a:spLocks noGrp="1"/>
          </p:cNvSpPr>
          <p:nvPr>
            <p:ph type="sldNum" sz="quarter" idx="13"/>
          </p:nvPr>
        </p:nvSpPr>
        <p:spPr>
          <a:prstGeom prst="rect">
            <a:avLst/>
          </a:prstGeo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F296FB60-BA21-49C4-992D-56C36F1CDDBE}" type="slidenum">
              <a:rPr lang="en-US" altLang="en-US" sz="1200" smtClean="0"/>
              <a:pPr eaLnBrk="1" hangingPunct="1"/>
              <a:t>37</a:t>
            </a:fld>
            <a:endParaRPr lang="en-US" altLang="en-US" sz="1200"/>
          </a:p>
        </p:txBody>
      </p:sp>
      <p:sp>
        <p:nvSpPr>
          <p:cNvPr id="41988" name="Footer Placeholder 3"/>
          <p:cNvSpPr>
            <a:spLocks noGrp="1"/>
          </p:cNvSpPr>
          <p:nvPr>
            <p:ph type="ftr" sz="quarter" idx="14"/>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6" name="Group 4"/>
          <p:cNvGrpSpPr>
            <a:grpSpLocks/>
          </p:cNvGrpSpPr>
          <p:nvPr/>
        </p:nvGrpSpPr>
        <p:grpSpPr bwMode="auto">
          <a:xfrm>
            <a:off x="147838" y="1762125"/>
            <a:ext cx="4071737" cy="3446462"/>
            <a:chOff x="1307724" y="1209273"/>
            <a:chExt cx="4071867" cy="3446645"/>
          </a:xfrm>
        </p:grpSpPr>
        <p:sp>
          <p:nvSpPr>
            <p:cNvPr id="79" name="Rectangle 78"/>
            <p:cNvSpPr/>
            <p:nvPr/>
          </p:nvSpPr>
          <p:spPr>
            <a:xfrm>
              <a:off x="1829828" y="1507739"/>
              <a:ext cx="3549763" cy="31354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Tx/>
                <a:buNone/>
                <a:defRPr/>
              </a:pPr>
              <a:endParaRPr lang="en-US" dirty="0">
                <a:solidFill>
                  <a:schemeClr val="tx1"/>
                </a:solidFill>
              </a:endParaRPr>
            </a:p>
          </p:txBody>
        </p:sp>
        <p:grpSp>
          <p:nvGrpSpPr>
            <p:cNvPr id="42055" name="Group 16"/>
            <p:cNvGrpSpPr>
              <a:grpSpLocks/>
            </p:cNvGrpSpPr>
            <p:nvPr/>
          </p:nvGrpSpPr>
          <p:grpSpPr bwMode="auto">
            <a:xfrm>
              <a:off x="1307724" y="1209273"/>
              <a:ext cx="1391773" cy="3446645"/>
              <a:chOff x="1307724" y="1209273"/>
              <a:chExt cx="1391773" cy="3446645"/>
            </a:xfrm>
          </p:grpSpPr>
          <p:cxnSp>
            <p:nvCxnSpPr>
              <p:cNvPr id="81" name="Straight Connector 80"/>
              <p:cNvCxnSpPr/>
              <p:nvPr/>
            </p:nvCxnSpPr>
            <p:spPr>
              <a:xfrm rot="16200000" flipH="1">
                <a:off x="224780" y="3063571"/>
                <a:ext cx="31846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057" name="TextBox 8"/>
              <p:cNvSpPr txBox="1">
                <a:spLocks noChangeArrowheads="1"/>
              </p:cNvSpPr>
              <p:nvPr/>
            </p:nvSpPr>
            <p:spPr bwMode="auto">
              <a:xfrm>
                <a:off x="1307724" y="1209273"/>
                <a:ext cx="1391773" cy="338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algn="r" eaLnBrk="1" hangingPunct="1">
                  <a:buFontTx/>
                  <a:buNone/>
                </a:pPr>
                <a:r>
                  <a:rPr lang="en-US" altLang="en-US" sz="1600"/>
                  <a:t>Consumption</a:t>
                </a:r>
              </a:p>
            </p:txBody>
          </p:sp>
        </p:grpSp>
      </p:grpSp>
      <p:grpSp>
        <p:nvGrpSpPr>
          <p:cNvPr id="8" name="Group 10"/>
          <p:cNvGrpSpPr>
            <a:grpSpLocks/>
          </p:cNvGrpSpPr>
          <p:nvPr/>
        </p:nvGrpSpPr>
        <p:grpSpPr bwMode="auto">
          <a:xfrm>
            <a:off x="346075" y="5014912"/>
            <a:ext cx="4672560" cy="516632"/>
            <a:chOff x="1506213" y="4475031"/>
            <a:chExt cx="4672666" cy="516766"/>
          </a:xfrm>
        </p:grpSpPr>
        <p:cxnSp>
          <p:nvCxnSpPr>
            <p:cNvPr id="86" name="Straight Connector 85"/>
            <p:cNvCxnSpPr/>
            <p:nvPr/>
          </p:nvCxnSpPr>
          <p:spPr>
            <a:xfrm>
              <a:off x="1817370" y="4654466"/>
              <a:ext cx="356084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052" name="TextBox 13"/>
            <p:cNvSpPr txBox="1">
              <a:spLocks noChangeArrowheads="1"/>
            </p:cNvSpPr>
            <p:nvPr/>
          </p:nvSpPr>
          <p:spPr bwMode="auto">
            <a:xfrm>
              <a:off x="4488955" y="4653155"/>
              <a:ext cx="1689924" cy="338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Hours of Leisure</a:t>
              </a:r>
            </a:p>
          </p:txBody>
        </p:sp>
        <p:sp>
          <p:nvSpPr>
            <p:cNvPr id="42053" name="TextBox 13"/>
            <p:cNvSpPr txBox="1">
              <a:spLocks noChangeArrowheads="1"/>
            </p:cNvSpPr>
            <p:nvPr/>
          </p:nvSpPr>
          <p:spPr bwMode="auto">
            <a:xfrm>
              <a:off x="1506213" y="4475031"/>
              <a:ext cx="298487" cy="338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0</a:t>
              </a:r>
            </a:p>
          </p:txBody>
        </p:sp>
      </p:grpSp>
      <p:grpSp>
        <p:nvGrpSpPr>
          <p:cNvPr id="9" name="Group 5"/>
          <p:cNvGrpSpPr>
            <a:grpSpLocks/>
          </p:cNvGrpSpPr>
          <p:nvPr/>
        </p:nvGrpSpPr>
        <p:grpSpPr bwMode="auto">
          <a:xfrm>
            <a:off x="4543847" y="1747837"/>
            <a:ext cx="4088978" cy="3459163"/>
            <a:chOff x="1290904" y="1197396"/>
            <a:chExt cx="4088687" cy="3458523"/>
          </a:xfrm>
        </p:grpSpPr>
        <p:sp>
          <p:nvSpPr>
            <p:cNvPr id="90" name="Rectangle 89"/>
            <p:cNvSpPr/>
            <p:nvPr/>
          </p:nvSpPr>
          <p:spPr>
            <a:xfrm>
              <a:off x="1830193" y="1497378"/>
              <a:ext cx="3549398" cy="31458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Tx/>
                <a:buNone/>
                <a:defRPr/>
              </a:pPr>
              <a:endParaRPr lang="en-US" sz="1600" dirty="0">
                <a:solidFill>
                  <a:schemeClr val="tx1"/>
                </a:solidFill>
              </a:endParaRPr>
            </a:p>
          </p:txBody>
        </p:sp>
        <p:grpSp>
          <p:nvGrpSpPr>
            <p:cNvPr id="42048" name="Group 16"/>
            <p:cNvGrpSpPr>
              <a:grpSpLocks/>
            </p:cNvGrpSpPr>
            <p:nvPr/>
          </p:nvGrpSpPr>
          <p:grpSpPr bwMode="auto">
            <a:xfrm>
              <a:off x="1290904" y="1197396"/>
              <a:ext cx="712388" cy="3458523"/>
              <a:chOff x="1290904" y="1197396"/>
              <a:chExt cx="712388" cy="3458523"/>
            </a:xfrm>
          </p:grpSpPr>
          <p:cxnSp>
            <p:nvCxnSpPr>
              <p:cNvPr id="92" name="Straight Connector 91"/>
              <p:cNvCxnSpPr/>
              <p:nvPr/>
            </p:nvCxnSpPr>
            <p:spPr>
              <a:xfrm rot="5400000">
                <a:off x="227114" y="3062364"/>
                <a:ext cx="3182349" cy="47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050" name="TextBox 8"/>
              <p:cNvSpPr txBox="1">
                <a:spLocks noChangeArrowheads="1"/>
              </p:cNvSpPr>
              <p:nvPr/>
            </p:nvSpPr>
            <p:spPr bwMode="auto">
              <a:xfrm>
                <a:off x="1290904" y="1197396"/>
                <a:ext cx="712388" cy="33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algn="r" eaLnBrk="1" hangingPunct="1">
                  <a:buFontTx/>
                  <a:buNone/>
                </a:pPr>
                <a:r>
                  <a:rPr lang="en-US" altLang="en-US" sz="1600"/>
                  <a:t>Wage</a:t>
                </a:r>
              </a:p>
            </p:txBody>
          </p:sp>
        </p:grpSp>
      </p:grpSp>
      <p:grpSp>
        <p:nvGrpSpPr>
          <p:cNvPr id="11" name="Group 10"/>
          <p:cNvGrpSpPr>
            <a:grpSpLocks/>
          </p:cNvGrpSpPr>
          <p:nvPr/>
        </p:nvGrpSpPr>
        <p:grpSpPr bwMode="auto">
          <a:xfrm>
            <a:off x="4783138" y="5037137"/>
            <a:ext cx="4197350" cy="739201"/>
            <a:chOff x="1529965" y="4498788"/>
            <a:chExt cx="4197077" cy="738916"/>
          </a:xfrm>
        </p:grpSpPr>
        <p:cxnSp>
          <p:nvCxnSpPr>
            <p:cNvPr id="96" name="Straight Connector 95"/>
            <p:cNvCxnSpPr/>
            <p:nvPr/>
          </p:nvCxnSpPr>
          <p:spPr>
            <a:xfrm>
              <a:off x="1817283" y="4655890"/>
              <a:ext cx="356211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045" name="TextBox 12"/>
            <p:cNvSpPr txBox="1">
              <a:spLocks noChangeArrowheads="1"/>
            </p:cNvSpPr>
            <p:nvPr/>
          </p:nvSpPr>
          <p:spPr bwMode="auto">
            <a:xfrm>
              <a:off x="3923758" y="4653155"/>
              <a:ext cx="1803284" cy="584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dirty="0"/>
                <a:t>Hours of Labor</a:t>
              </a:r>
            </a:p>
            <a:p>
              <a:pPr eaLnBrk="1" hangingPunct="1">
                <a:buFontTx/>
                <a:buNone/>
              </a:pPr>
              <a:r>
                <a:rPr lang="en-US" altLang="en-US" sz="1600" dirty="0"/>
                <a:t>Supplied</a:t>
              </a:r>
            </a:p>
          </p:txBody>
        </p:sp>
        <p:sp>
          <p:nvSpPr>
            <p:cNvPr id="42046" name="TextBox 24"/>
            <p:cNvSpPr txBox="1">
              <a:spLocks noChangeArrowheads="1"/>
            </p:cNvSpPr>
            <p:nvPr/>
          </p:nvSpPr>
          <p:spPr bwMode="auto">
            <a:xfrm>
              <a:off x="1529965" y="4498788"/>
              <a:ext cx="298461" cy="338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0</a:t>
              </a:r>
            </a:p>
          </p:txBody>
        </p:sp>
      </p:grpSp>
      <p:grpSp>
        <p:nvGrpSpPr>
          <p:cNvPr id="12" name="Group 20"/>
          <p:cNvGrpSpPr>
            <a:grpSpLocks/>
          </p:cNvGrpSpPr>
          <p:nvPr/>
        </p:nvGrpSpPr>
        <p:grpSpPr bwMode="auto">
          <a:xfrm>
            <a:off x="5459413" y="2693987"/>
            <a:ext cx="2547937" cy="2203450"/>
            <a:chOff x="619217" y="5236532"/>
            <a:chExt cx="2546850" cy="2203606"/>
          </a:xfrm>
        </p:grpSpPr>
        <p:cxnSp>
          <p:nvCxnSpPr>
            <p:cNvPr id="100" name="Straight Connector 99"/>
            <p:cNvCxnSpPr/>
            <p:nvPr/>
          </p:nvCxnSpPr>
          <p:spPr>
            <a:xfrm>
              <a:off x="649366" y="5611209"/>
              <a:ext cx="2516701" cy="1828929"/>
            </a:xfrm>
            <a:prstGeom prst="line">
              <a:avLst/>
            </a:prstGeom>
            <a:ln w="38100">
              <a:solidFill>
                <a:srgbClr val="005EA4"/>
              </a:solidFill>
            </a:ln>
          </p:spPr>
          <p:style>
            <a:lnRef idx="1">
              <a:schemeClr val="accent1"/>
            </a:lnRef>
            <a:fillRef idx="0">
              <a:schemeClr val="accent1"/>
            </a:fillRef>
            <a:effectRef idx="0">
              <a:schemeClr val="accent1"/>
            </a:effectRef>
            <a:fontRef idx="minor">
              <a:schemeClr val="tx1"/>
            </a:fontRef>
          </p:style>
        </p:cxnSp>
        <p:sp>
          <p:nvSpPr>
            <p:cNvPr id="42043" name="TextBox 22"/>
            <p:cNvSpPr txBox="1">
              <a:spLocks noChangeArrowheads="1"/>
            </p:cNvSpPr>
            <p:nvPr/>
          </p:nvSpPr>
          <p:spPr bwMode="auto">
            <a:xfrm>
              <a:off x="619217" y="5236532"/>
              <a:ext cx="1357485" cy="33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Labor supply</a:t>
              </a:r>
              <a:endParaRPr lang="en-US" altLang="en-US" sz="1600" baseline="-25000"/>
            </a:p>
          </p:txBody>
        </p:sp>
      </p:grpSp>
      <p:grpSp>
        <p:nvGrpSpPr>
          <p:cNvPr id="13" name="Group 34"/>
          <p:cNvGrpSpPr>
            <a:grpSpLocks/>
          </p:cNvGrpSpPr>
          <p:nvPr/>
        </p:nvGrpSpPr>
        <p:grpSpPr bwMode="auto">
          <a:xfrm>
            <a:off x="1100138" y="2728911"/>
            <a:ext cx="1463903" cy="1494439"/>
            <a:chOff x="1520042" y="2909456"/>
            <a:chExt cx="1464259" cy="1494378"/>
          </a:xfrm>
        </p:grpSpPr>
        <p:sp>
          <p:nvSpPr>
            <p:cNvPr id="42040" name="TextBox 22"/>
            <p:cNvSpPr txBox="1">
              <a:spLocks noChangeArrowheads="1"/>
            </p:cNvSpPr>
            <p:nvPr/>
          </p:nvSpPr>
          <p:spPr bwMode="auto">
            <a:xfrm>
              <a:off x="2666508" y="4065294"/>
              <a:ext cx="317793" cy="338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I</a:t>
              </a:r>
              <a:r>
                <a:rPr lang="en-US" altLang="en-US" sz="1600" baseline="-25000"/>
                <a:t>2</a:t>
              </a:r>
            </a:p>
          </p:txBody>
        </p:sp>
        <p:sp>
          <p:nvSpPr>
            <p:cNvPr id="104" name="Freeform 103"/>
            <p:cNvSpPr/>
            <p:nvPr/>
          </p:nvSpPr>
          <p:spPr>
            <a:xfrm>
              <a:off x="1520042" y="2909456"/>
              <a:ext cx="1070235" cy="1320746"/>
            </a:xfrm>
            <a:custGeom>
              <a:avLst/>
              <a:gdLst>
                <a:gd name="connsiteX0" fmla="*/ 0 w 2909455"/>
                <a:gd name="connsiteY0" fmla="*/ 0 h 2196935"/>
                <a:gd name="connsiteX1" fmla="*/ 2909455 w 2909455"/>
                <a:gd name="connsiteY1" fmla="*/ 2196935 h 2196935"/>
                <a:gd name="connsiteX0" fmla="*/ 0 w 2909455"/>
                <a:gd name="connsiteY0" fmla="*/ 0 h 2196935"/>
                <a:gd name="connsiteX1" fmla="*/ 2909455 w 2909455"/>
                <a:gd name="connsiteY1" fmla="*/ 2196935 h 2196935"/>
                <a:gd name="connsiteX0" fmla="*/ 0 w 2909455"/>
                <a:gd name="connsiteY0" fmla="*/ 0 h 2196935"/>
                <a:gd name="connsiteX1" fmla="*/ 2909455 w 2909455"/>
                <a:gd name="connsiteY1" fmla="*/ 2196935 h 2196935"/>
                <a:gd name="connsiteX0" fmla="*/ 0 w 3087585"/>
                <a:gd name="connsiteY0" fmla="*/ 0 h 2410691"/>
                <a:gd name="connsiteX1" fmla="*/ 3087585 w 3087585"/>
                <a:gd name="connsiteY1" fmla="*/ 2410691 h 2410691"/>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Lst>
              <a:ahLst/>
              <a:cxnLst>
                <a:cxn ang="0">
                  <a:pos x="connsiteX0" y="connsiteY0"/>
                </a:cxn>
                <a:cxn ang="0">
                  <a:pos x="connsiteX1" y="connsiteY1"/>
                </a:cxn>
              </a:cxnLst>
              <a:rect l="l" t="t" r="r" b="b"/>
              <a:pathLst>
                <a:path w="3277590" h="2707574">
                  <a:moveTo>
                    <a:pt x="0" y="0"/>
                  </a:moveTo>
                  <a:cubicBezTo>
                    <a:pt x="233549" y="1112322"/>
                    <a:pt x="1109996" y="2617190"/>
                    <a:pt x="3277590" y="2707574"/>
                  </a:cubicBezTo>
                </a:path>
              </a:pathLst>
            </a:custGeom>
            <a:ln w="38100">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buFontTx/>
                <a:buNone/>
                <a:defRPr/>
              </a:pPr>
              <a:endParaRPr lang="en-US" sz="1600"/>
            </a:p>
          </p:txBody>
        </p:sp>
      </p:grpSp>
      <p:grpSp>
        <p:nvGrpSpPr>
          <p:cNvPr id="14" name="Group 37"/>
          <p:cNvGrpSpPr>
            <a:grpSpLocks/>
          </p:cNvGrpSpPr>
          <p:nvPr/>
        </p:nvGrpSpPr>
        <p:grpSpPr bwMode="auto">
          <a:xfrm>
            <a:off x="701675" y="2871788"/>
            <a:ext cx="1511680" cy="1615382"/>
            <a:chOff x="1421826" y="2869096"/>
            <a:chExt cx="1512809" cy="1616853"/>
          </a:xfrm>
        </p:grpSpPr>
        <p:sp>
          <p:nvSpPr>
            <p:cNvPr id="42038" name="TextBox 22"/>
            <p:cNvSpPr txBox="1">
              <a:spLocks noChangeArrowheads="1"/>
            </p:cNvSpPr>
            <p:nvPr/>
          </p:nvSpPr>
          <p:spPr bwMode="auto">
            <a:xfrm>
              <a:off x="2616682" y="4147087"/>
              <a:ext cx="317953" cy="33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I</a:t>
              </a:r>
              <a:r>
                <a:rPr lang="en-US" altLang="en-US" sz="1600" baseline="-25000"/>
                <a:t>1</a:t>
              </a:r>
            </a:p>
          </p:txBody>
        </p:sp>
        <p:sp>
          <p:nvSpPr>
            <p:cNvPr id="107" name="Freeform 106"/>
            <p:cNvSpPr/>
            <p:nvPr/>
          </p:nvSpPr>
          <p:spPr>
            <a:xfrm>
              <a:off x="1421826" y="2869096"/>
              <a:ext cx="1169273" cy="1409396"/>
            </a:xfrm>
            <a:custGeom>
              <a:avLst/>
              <a:gdLst>
                <a:gd name="connsiteX0" fmla="*/ 0 w 2909455"/>
                <a:gd name="connsiteY0" fmla="*/ 0 h 2196935"/>
                <a:gd name="connsiteX1" fmla="*/ 2909455 w 2909455"/>
                <a:gd name="connsiteY1" fmla="*/ 2196935 h 2196935"/>
                <a:gd name="connsiteX0" fmla="*/ 0 w 2909455"/>
                <a:gd name="connsiteY0" fmla="*/ 0 h 2196935"/>
                <a:gd name="connsiteX1" fmla="*/ 2909455 w 2909455"/>
                <a:gd name="connsiteY1" fmla="*/ 2196935 h 2196935"/>
                <a:gd name="connsiteX0" fmla="*/ 0 w 2909455"/>
                <a:gd name="connsiteY0" fmla="*/ 0 h 2196935"/>
                <a:gd name="connsiteX1" fmla="*/ 2909455 w 2909455"/>
                <a:gd name="connsiteY1" fmla="*/ 2196935 h 2196935"/>
                <a:gd name="connsiteX0" fmla="*/ 0 w 3087585"/>
                <a:gd name="connsiteY0" fmla="*/ 0 h 2410691"/>
                <a:gd name="connsiteX1" fmla="*/ 3087585 w 3087585"/>
                <a:gd name="connsiteY1" fmla="*/ 2410691 h 2410691"/>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576866"/>
                <a:gd name="connsiteY0" fmla="*/ 0 h 2891807"/>
                <a:gd name="connsiteX1" fmla="*/ 3576866 w 3576866"/>
                <a:gd name="connsiteY1" fmla="*/ 2891807 h 2891807"/>
                <a:gd name="connsiteX0" fmla="*/ 0 w 3576866"/>
                <a:gd name="connsiteY0" fmla="*/ 0 h 2891807"/>
                <a:gd name="connsiteX1" fmla="*/ 3576866 w 3576866"/>
                <a:gd name="connsiteY1" fmla="*/ 2891807 h 2891807"/>
                <a:gd name="connsiteX0" fmla="*/ 0 w 3576866"/>
                <a:gd name="connsiteY0" fmla="*/ 0 h 2891807"/>
                <a:gd name="connsiteX1" fmla="*/ 3576866 w 3576866"/>
                <a:gd name="connsiteY1" fmla="*/ 2891807 h 2891807"/>
                <a:gd name="connsiteX0" fmla="*/ 0 w 3576866"/>
                <a:gd name="connsiteY0" fmla="*/ 0 h 2891807"/>
                <a:gd name="connsiteX1" fmla="*/ 3576866 w 3576866"/>
                <a:gd name="connsiteY1" fmla="*/ 2891807 h 2891807"/>
              </a:gdLst>
              <a:ahLst/>
              <a:cxnLst>
                <a:cxn ang="0">
                  <a:pos x="connsiteX0" y="connsiteY0"/>
                </a:cxn>
                <a:cxn ang="0">
                  <a:pos x="connsiteX1" y="connsiteY1"/>
                </a:cxn>
              </a:cxnLst>
              <a:rect l="l" t="t" r="r" b="b"/>
              <a:pathLst>
                <a:path w="3576866" h="2891807">
                  <a:moveTo>
                    <a:pt x="0" y="0"/>
                  </a:moveTo>
                  <a:cubicBezTo>
                    <a:pt x="352672" y="1540646"/>
                    <a:pt x="1459695" y="2507051"/>
                    <a:pt x="3576866" y="2891807"/>
                  </a:cubicBezTo>
                </a:path>
              </a:pathLst>
            </a:custGeom>
            <a:ln w="38100">
              <a:solidFill>
                <a:srgbClr val="005EA4"/>
              </a:solidFill>
            </a:ln>
          </p:spPr>
          <p:style>
            <a:lnRef idx="1">
              <a:schemeClr val="accent1"/>
            </a:lnRef>
            <a:fillRef idx="0">
              <a:schemeClr val="accent1"/>
            </a:fillRef>
            <a:effectRef idx="0">
              <a:schemeClr val="accent1"/>
            </a:effectRef>
            <a:fontRef idx="minor">
              <a:schemeClr val="tx1"/>
            </a:fontRef>
          </p:style>
          <p:txBody>
            <a:bodyPr anchor="ctr"/>
            <a:lstStyle/>
            <a:p>
              <a:pPr>
                <a:buFontTx/>
                <a:buNone/>
                <a:defRPr/>
              </a:pPr>
              <a:endParaRPr lang="en-US" sz="1600"/>
            </a:p>
          </p:txBody>
        </p:sp>
      </p:grpSp>
      <p:grpSp>
        <p:nvGrpSpPr>
          <p:cNvPr id="15" name="Group 51"/>
          <p:cNvGrpSpPr>
            <a:grpSpLocks/>
          </p:cNvGrpSpPr>
          <p:nvPr/>
        </p:nvGrpSpPr>
        <p:grpSpPr bwMode="auto">
          <a:xfrm>
            <a:off x="657224" y="2157412"/>
            <a:ext cx="1798638" cy="3024188"/>
            <a:chOff x="902523" y="2295869"/>
            <a:chExt cx="1799342" cy="3023824"/>
          </a:xfrm>
        </p:grpSpPr>
        <p:grpSp>
          <p:nvGrpSpPr>
            <p:cNvPr id="42034" name="Group 20"/>
            <p:cNvGrpSpPr>
              <a:grpSpLocks/>
            </p:cNvGrpSpPr>
            <p:nvPr/>
          </p:nvGrpSpPr>
          <p:grpSpPr bwMode="auto">
            <a:xfrm>
              <a:off x="902523" y="2295869"/>
              <a:ext cx="1799342" cy="3023824"/>
              <a:chOff x="857903" y="1134089"/>
              <a:chExt cx="1798421" cy="3023209"/>
            </a:xfrm>
          </p:grpSpPr>
          <p:cxnSp>
            <p:nvCxnSpPr>
              <p:cNvPr id="111" name="Straight Connector 110"/>
              <p:cNvCxnSpPr/>
              <p:nvPr/>
            </p:nvCxnSpPr>
            <p:spPr>
              <a:xfrm rot="16200000" flipH="1">
                <a:off x="439122" y="1940095"/>
                <a:ext cx="2635984" cy="179842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42037" name="TextBox 22"/>
              <p:cNvSpPr txBox="1">
                <a:spLocks noChangeArrowheads="1"/>
              </p:cNvSpPr>
              <p:nvPr/>
            </p:nvSpPr>
            <p:spPr bwMode="auto">
              <a:xfrm>
                <a:off x="864321" y="1134089"/>
                <a:ext cx="543673" cy="338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BC</a:t>
                </a:r>
                <a:r>
                  <a:rPr lang="en-US" altLang="en-US" sz="1600" baseline="-25000"/>
                  <a:t>2</a:t>
                </a:r>
              </a:p>
            </p:txBody>
          </p:sp>
        </p:grpSp>
        <p:cxnSp>
          <p:nvCxnSpPr>
            <p:cNvPr id="110" name="Straight Connector 109"/>
            <p:cNvCxnSpPr/>
            <p:nvPr/>
          </p:nvCxnSpPr>
          <p:spPr>
            <a:xfrm rot="5400000" flipH="1" flipV="1">
              <a:off x="962915" y="2648227"/>
              <a:ext cx="165080" cy="95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3" name="Straight Arrow Connector 112"/>
          <p:cNvCxnSpPr/>
          <p:nvPr/>
        </p:nvCxnSpPr>
        <p:spPr>
          <a:xfrm rot="5400000" flipH="1" flipV="1">
            <a:off x="690563" y="3251200"/>
            <a:ext cx="449262" cy="195262"/>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V="1">
            <a:off x="5070475" y="4279900"/>
            <a:ext cx="2093913"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5070475" y="3351212"/>
            <a:ext cx="82232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 name="Group 123"/>
          <p:cNvGrpSpPr>
            <a:grpSpLocks/>
          </p:cNvGrpSpPr>
          <p:nvPr/>
        </p:nvGrpSpPr>
        <p:grpSpPr bwMode="auto">
          <a:xfrm>
            <a:off x="5807075" y="3286125"/>
            <a:ext cx="146050" cy="1901825"/>
            <a:chOff x="6812926" y="2925113"/>
            <a:chExt cx="145934" cy="1902351"/>
          </a:xfrm>
        </p:grpSpPr>
        <p:cxnSp>
          <p:nvCxnSpPr>
            <p:cNvPr id="117" name="Straight Connector 116"/>
            <p:cNvCxnSpPr/>
            <p:nvPr/>
          </p:nvCxnSpPr>
          <p:spPr>
            <a:xfrm rot="5400000">
              <a:off x="5945040" y="3885023"/>
              <a:ext cx="1881708" cy="317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2033" name="Freeform 183"/>
            <p:cNvSpPr>
              <a:spLocks/>
            </p:cNvSpPr>
            <p:nvPr/>
          </p:nvSpPr>
          <p:spPr bwMode="auto">
            <a:xfrm>
              <a:off x="6812926" y="2925113"/>
              <a:ext cx="145934" cy="136744"/>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p>
          </p:txBody>
        </p:sp>
      </p:grpSp>
      <p:grpSp>
        <p:nvGrpSpPr>
          <p:cNvPr id="18" name="Group 122"/>
          <p:cNvGrpSpPr>
            <a:grpSpLocks/>
          </p:cNvGrpSpPr>
          <p:nvPr/>
        </p:nvGrpSpPr>
        <p:grpSpPr bwMode="auto">
          <a:xfrm>
            <a:off x="7102475" y="4225925"/>
            <a:ext cx="146050" cy="976312"/>
            <a:chOff x="6090503" y="3865242"/>
            <a:chExt cx="145934" cy="976719"/>
          </a:xfrm>
        </p:grpSpPr>
        <p:cxnSp>
          <p:nvCxnSpPr>
            <p:cNvPr id="120" name="Straight Connector 119"/>
            <p:cNvCxnSpPr/>
            <p:nvPr/>
          </p:nvCxnSpPr>
          <p:spPr>
            <a:xfrm rot="5400000">
              <a:off x="5699730" y="4378222"/>
              <a:ext cx="922721" cy="475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2031" name="Freeform 183"/>
            <p:cNvSpPr>
              <a:spLocks/>
            </p:cNvSpPr>
            <p:nvPr/>
          </p:nvSpPr>
          <p:spPr bwMode="auto">
            <a:xfrm>
              <a:off x="6090503" y="3865242"/>
              <a:ext cx="145934" cy="136744"/>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p>
          </p:txBody>
        </p:sp>
      </p:grpSp>
      <p:grpSp>
        <p:nvGrpSpPr>
          <p:cNvPr id="19" name="Group 119"/>
          <p:cNvGrpSpPr>
            <a:grpSpLocks/>
          </p:cNvGrpSpPr>
          <p:nvPr/>
        </p:nvGrpSpPr>
        <p:grpSpPr bwMode="auto">
          <a:xfrm>
            <a:off x="657225" y="3440112"/>
            <a:ext cx="1787525" cy="1743075"/>
            <a:chOff x="902970" y="3078480"/>
            <a:chExt cx="1787241" cy="1743584"/>
          </a:xfrm>
        </p:grpSpPr>
        <p:cxnSp>
          <p:nvCxnSpPr>
            <p:cNvPr id="123" name="Straight Connector 122"/>
            <p:cNvCxnSpPr/>
            <p:nvPr/>
          </p:nvCxnSpPr>
          <p:spPr bwMode="auto">
            <a:xfrm>
              <a:off x="902970" y="3078480"/>
              <a:ext cx="1787241" cy="1743584"/>
            </a:xfrm>
            <a:prstGeom prst="line">
              <a:avLst/>
            </a:prstGeom>
            <a:ln w="38100">
              <a:solidFill>
                <a:srgbClr val="005EA4"/>
              </a:solidFill>
            </a:ln>
          </p:spPr>
          <p:style>
            <a:lnRef idx="1">
              <a:schemeClr val="accent1"/>
            </a:lnRef>
            <a:fillRef idx="0">
              <a:schemeClr val="accent1"/>
            </a:fillRef>
            <a:effectRef idx="0">
              <a:schemeClr val="accent1"/>
            </a:effectRef>
            <a:fontRef idx="minor">
              <a:schemeClr val="tx1"/>
            </a:fontRef>
          </p:style>
        </p:cxnSp>
        <p:sp>
          <p:nvSpPr>
            <p:cNvPr id="42028" name="TextBox 22"/>
            <p:cNvSpPr txBox="1">
              <a:spLocks noChangeArrowheads="1"/>
            </p:cNvSpPr>
            <p:nvPr/>
          </p:nvSpPr>
          <p:spPr bwMode="auto">
            <a:xfrm>
              <a:off x="1895091" y="4378220"/>
              <a:ext cx="543653" cy="33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BC</a:t>
              </a:r>
              <a:r>
                <a:rPr lang="en-US" altLang="en-US" sz="1600" baseline="-25000"/>
                <a:t>1</a:t>
              </a:r>
            </a:p>
          </p:txBody>
        </p:sp>
        <p:cxnSp>
          <p:nvCxnSpPr>
            <p:cNvPr id="125" name="Straight Connector 124"/>
            <p:cNvCxnSpPr/>
            <p:nvPr/>
          </p:nvCxnSpPr>
          <p:spPr>
            <a:xfrm rot="16200000" flipV="1">
              <a:off x="1960028" y="4326625"/>
              <a:ext cx="215963" cy="253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120"/>
          <p:cNvGrpSpPr>
            <a:grpSpLocks/>
          </p:cNvGrpSpPr>
          <p:nvPr/>
        </p:nvGrpSpPr>
        <p:grpSpPr bwMode="auto">
          <a:xfrm>
            <a:off x="1085850" y="3813175"/>
            <a:ext cx="146050" cy="1371600"/>
            <a:chOff x="1864866" y="4282858"/>
            <a:chExt cx="145934" cy="1371181"/>
          </a:xfrm>
        </p:grpSpPr>
        <p:sp>
          <p:nvSpPr>
            <p:cNvPr id="42025" name="Freeform 183"/>
            <p:cNvSpPr>
              <a:spLocks/>
            </p:cNvSpPr>
            <p:nvPr/>
          </p:nvSpPr>
          <p:spPr bwMode="auto">
            <a:xfrm>
              <a:off x="1864866" y="4282858"/>
              <a:ext cx="145934" cy="136744"/>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p>
          </p:txBody>
        </p:sp>
        <p:cxnSp>
          <p:nvCxnSpPr>
            <p:cNvPr id="128" name="Straight Connector 127"/>
            <p:cNvCxnSpPr/>
            <p:nvPr/>
          </p:nvCxnSpPr>
          <p:spPr>
            <a:xfrm rot="16200000" flipH="1">
              <a:off x="1280014" y="4991462"/>
              <a:ext cx="1318810" cy="634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 name="Group 121"/>
          <p:cNvGrpSpPr>
            <a:grpSpLocks/>
          </p:cNvGrpSpPr>
          <p:nvPr/>
        </p:nvGrpSpPr>
        <p:grpSpPr bwMode="auto">
          <a:xfrm>
            <a:off x="1368425" y="3582987"/>
            <a:ext cx="146050" cy="1590675"/>
            <a:chOff x="1435383" y="2974594"/>
            <a:chExt cx="145934" cy="1589786"/>
          </a:xfrm>
        </p:grpSpPr>
        <p:sp>
          <p:nvSpPr>
            <p:cNvPr id="42023" name="Freeform 183"/>
            <p:cNvSpPr>
              <a:spLocks/>
            </p:cNvSpPr>
            <p:nvPr/>
          </p:nvSpPr>
          <p:spPr bwMode="auto">
            <a:xfrm>
              <a:off x="1435383" y="2974594"/>
              <a:ext cx="145934" cy="136744"/>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p>
          </p:txBody>
        </p:sp>
        <p:cxnSp>
          <p:nvCxnSpPr>
            <p:cNvPr id="131" name="Straight Connector 130"/>
            <p:cNvCxnSpPr/>
            <p:nvPr/>
          </p:nvCxnSpPr>
          <p:spPr>
            <a:xfrm rot="16200000" flipH="1">
              <a:off x="723773" y="3790907"/>
              <a:ext cx="1546947"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2" name="Group 124"/>
          <p:cNvGrpSpPr>
            <a:grpSpLocks/>
          </p:cNvGrpSpPr>
          <p:nvPr/>
        </p:nvGrpSpPr>
        <p:grpSpPr bwMode="auto">
          <a:xfrm>
            <a:off x="914400" y="2957512"/>
            <a:ext cx="4005263" cy="882650"/>
            <a:chOff x="1159972" y="2596463"/>
            <a:chExt cx="4005793" cy="883008"/>
          </a:xfrm>
        </p:grpSpPr>
        <p:sp>
          <p:nvSpPr>
            <p:cNvPr id="42020" name="TextBox 22"/>
            <p:cNvSpPr txBox="1">
              <a:spLocks noChangeArrowheads="1"/>
            </p:cNvSpPr>
            <p:nvPr/>
          </p:nvSpPr>
          <p:spPr bwMode="auto">
            <a:xfrm>
              <a:off x="2467577" y="2596463"/>
              <a:ext cx="2676086" cy="338691"/>
            </a:xfrm>
            <a:prstGeom prst="rect">
              <a:avLst/>
            </a:prstGeom>
            <a:solidFill>
              <a:srgbClr val="F2D69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1. When the wage rises . . .</a:t>
              </a:r>
            </a:p>
          </p:txBody>
        </p:sp>
        <p:cxnSp>
          <p:nvCxnSpPr>
            <p:cNvPr id="134" name="Straight Connector 133"/>
            <p:cNvCxnSpPr/>
            <p:nvPr/>
          </p:nvCxnSpPr>
          <p:spPr>
            <a:xfrm flipV="1">
              <a:off x="1159972" y="2764806"/>
              <a:ext cx="1308273" cy="2509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16200000" flipH="1">
              <a:off x="4571874" y="2885580"/>
              <a:ext cx="641610" cy="5461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6" name="Straight Arrow Connector 135"/>
          <p:cNvCxnSpPr/>
          <p:nvPr/>
        </p:nvCxnSpPr>
        <p:spPr>
          <a:xfrm rot="5400000" flipH="1" flipV="1">
            <a:off x="4575175" y="3816350"/>
            <a:ext cx="854075"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3" name="Group 115"/>
          <p:cNvGrpSpPr>
            <a:grpSpLocks/>
          </p:cNvGrpSpPr>
          <p:nvPr/>
        </p:nvGrpSpPr>
        <p:grpSpPr bwMode="auto">
          <a:xfrm>
            <a:off x="361950" y="5256212"/>
            <a:ext cx="3340979" cy="501807"/>
            <a:chOff x="608122" y="4895850"/>
            <a:chExt cx="3341058" cy="501063"/>
          </a:xfrm>
        </p:grpSpPr>
        <p:cxnSp>
          <p:nvCxnSpPr>
            <p:cNvPr id="138" name="Straight Arrow Connector 137"/>
            <p:cNvCxnSpPr/>
            <p:nvPr/>
          </p:nvCxnSpPr>
          <p:spPr>
            <a:xfrm rot="10800000">
              <a:off x="1409829" y="4895850"/>
              <a:ext cx="269881" cy="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2018" name="TextBox 22"/>
            <p:cNvSpPr txBox="1">
              <a:spLocks noChangeArrowheads="1"/>
            </p:cNvSpPr>
            <p:nvPr/>
          </p:nvSpPr>
          <p:spPr bwMode="auto">
            <a:xfrm>
              <a:off x="608122" y="5058861"/>
              <a:ext cx="3341058" cy="338052"/>
            </a:xfrm>
            <a:prstGeom prst="rect">
              <a:avLst/>
            </a:prstGeom>
            <a:solidFill>
              <a:srgbClr val="F2D69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2. . . . hours of leisure increase . . .</a:t>
              </a:r>
            </a:p>
          </p:txBody>
        </p:sp>
        <p:cxnSp>
          <p:nvCxnSpPr>
            <p:cNvPr id="140" name="Straight Connector 139"/>
            <p:cNvCxnSpPr/>
            <p:nvPr/>
          </p:nvCxnSpPr>
          <p:spPr>
            <a:xfrm rot="16200000" flipV="1">
              <a:off x="1496439" y="4925130"/>
              <a:ext cx="118886" cy="603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Group 114"/>
          <p:cNvGrpSpPr>
            <a:grpSpLocks/>
          </p:cNvGrpSpPr>
          <p:nvPr/>
        </p:nvGrpSpPr>
        <p:grpSpPr bwMode="auto">
          <a:xfrm>
            <a:off x="4495800" y="5253033"/>
            <a:ext cx="3315331" cy="919167"/>
            <a:chOff x="4741372" y="4891470"/>
            <a:chExt cx="3315181" cy="920132"/>
          </a:xfrm>
        </p:grpSpPr>
        <p:cxnSp>
          <p:nvCxnSpPr>
            <p:cNvPr id="142" name="Straight Arrow Connector 141"/>
            <p:cNvCxnSpPr/>
            <p:nvPr/>
          </p:nvCxnSpPr>
          <p:spPr>
            <a:xfrm rot="10800000">
              <a:off x="6173232" y="4891470"/>
              <a:ext cx="1249306" cy="159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2014" name="Group 113"/>
            <p:cNvGrpSpPr>
              <a:grpSpLocks/>
            </p:cNvGrpSpPr>
            <p:nvPr/>
          </p:nvGrpSpPr>
          <p:grpSpPr bwMode="auto">
            <a:xfrm>
              <a:off x="4741372" y="4916898"/>
              <a:ext cx="3315181" cy="894704"/>
              <a:chOff x="4741372" y="4916898"/>
              <a:chExt cx="3315181" cy="894704"/>
            </a:xfrm>
          </p:grpSpPr>
          <p:sp>
            <p:nvSpPr>
              <p:cNvPr id="42015" name="TextBox 22"/>
              <p:cNvSpPr txBox="1">
                <a:spLocks noChangeArrowheads="1"/>
              </p:cNvSpPr>
              <p:nvPr/>
            </p:nvSpPr>
            <p:spPr bwMode="auto">
              <a:xfrm>
                <a:off x="4741372" y="5472693"/>
                <a:ext cx="3315181" cy="338909"/>
              </a:xfrm>
              <a:prstGeom prst="rect">
                <a:avLst/>
              </a:prstGeom>
              <a:solidFill>
                <a:srgbClr val="F2D69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dirty="0"/>
                  <a:t>3. . . . and hours of labor decrease</a:t>
                </a:r>
              </a:p>
            </p:txBody>
          </p:sp>
          <p:cxnSp>
            <p:nvCxnSpPr>
              <p:cNvPr id="145" name="Straight Connector 144"/>
              <p:cNvCxnSpPr/>
              <p:nvPr/>
            </p:nvCxnSpPr>
            <p:spPr>
              <a:xfrm flipV="1">
                <a:off x="5884323" y="4916898"/>
                <a:ext cx="480987" cy="4984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5" name="Rectangle 8"/>
          <p:cNvSpPr>
            <a:spLocks noChangeArrowheads="1"/>
          </p:cNvSpPr>
          <p:nvPr/>
        </p:nvSpPr>
        <p:spPr bwMode="auto">
          <a:xfrm>
            <a:off x="1284288" y="762000"/>
            <a:ext cx="2778125" cy="919163"/>
          </a:xfrm>
          <a:prstGeom prst="rect">
            <a:avLst/>
          </a:prstGeom>
          <a:solidFill>
            <a:schemeClr val="accent4">
              <a:lumMod val="20000"/>
              <a:lumOff val="80000"/>
            </a:schemeClr>
          </a:solidFill>
          <a:ln w="9525">
            <a:noFill/>
            <a:miter lim="800000"/>
            <a:headEnd/>
            <a:tailEnd/>
          </a:ln>
          <a:effectLst>
            <a:outerShdw blurRad="50800" dist="38100" dir="2700000" algn="tl" rotWithShape="0">
              <a:prstClr val="black">
                <a:alpha val="40000"/>
              </a:prstClr>
            </a:outerShdw>
          </a:effectLst>
        </p:spPr>
        <p:txBody>
          <a:bodyPr/>
          <a:lstStyle/>
          <a:p>
            <a:pPr algn="ctr">
              <a:lnSpc>
                <a:spcPct val="105000"/>
              </a:lnSpc>
              <a:spcBef>
                <a:spcPct val="45000"/>
              </a:spcBef>
              <a:buClr>
                <a:srgbClr val="00B85C"/>
              </a:buClr>
              <a:buSzPct val="120000"/>
              <a:buFont typeface="Wingdings" pitchFamily="2" charset="2"/>
              <a:buNone/>
              <a:defRPr/>
            </a:pPr>
            <a:r>
              <a:rPr lang="en-US" sz="2600" dirty="0">
                <a:latin typeface="Arial"/>
                <a:cs typeface="Arial"/>
              </a:rPr>
              <a:t>For this person, </a:t>
            </a:r>
            <a:r>
              <a:rPr lang="en-US" sz="2600" i="1" dirty="0">
                <a:latin typeface="Arial"/>
                <a:cs typeface="Arial"/>
              </a:rPr>
              <a:t>SE</a:t>
            </a:r>
            <a:r>
              <a:rPr lang="en-US" sz="2600" dirty="0">
                <a:latin typeface="Arial"/>
                <a:cs typeface="Arial"/>
              </a:rPr>
              <a:t> &lt; </a:t>
            </a:r>
            <a:r>
              <a:rPr lang="en-US" sz="2600" i="1" dirty="0">
                <a:latin typeface="Arial"/>
                <a:cs typeface="Arial"/>
              </a:rPr>
              <a:t>IE</a:t>
            </a:r>
          </a:p>
        </p:txBody>
      </p:sp>
      <p:sp>
        <p:nvSpPr>
          <p:cNvPr id="76" name="Rectangle 9"/>
          <p:cNvSpPr>
            <a:spLocks noChangeArrowheads="1"/>
          </p:cNvSpPr>
          <p:nvPr/>
        </p:nvSpPr>
        <p:spPr bwMode="auto">
          <a:xfrm>
            <a:off x="4872038" y="769938"/>
            <a:ext cx="3792537" cy="952500"/>
          </a:xfrm>
          <a:prstGeom prst="rect">
            <a:avLst/>
          </a:prstGeom>
          <a:solidFill>
            <a:schemeClr val="accent4">
              <a:lumMod val="20000"/>
              <a:lumOff val="80000"/>
            </a:schemeClr>
          </a:solidFill>
          <a:ln w="9525">
            <a:noFill/>
            <a:miter lim="800000"/>
            <a:headEnd/>
            <a:tailEnd/>
          </a:ln>
          <a:effectLst>
            <a:outerShdw blurRad="50800" dist="38100" dir="2700000" algn="tl" rotWithShape="0">
              <a:prstClr val="black">
                <a:alpha val="40000"/>
              </a:prstClr>
            </a:outerShdw>
          </a:effectLst>
        </p:spPr>
        <p:txBody>
          <a:bodyPr/>
          <a:lstStyle/>
          <a:p>
            <a:pPr algn="ctr">
              <a:lnSpc>
                <a:spcPct val="105000"/>
              </a:lnSpc>
              <a:spcBef>
                <a:spcPct val="45000"/>
              </a:spcBef>
              <a:buClr>
                <a:srgbClr val="00B85C"/>
              </a:buClr>
              <a:buSzPct val="120000"/>
              <a:buFont typeface="Wingdings" pitchFamily="2" charset="2"/>
              <a:buNone/>
              <a:defRPr/>
            </a:pPr>
            <a:r>
              <a:rPr lang="en-US" sz="2600" dirty="0">
                <a:latin typeface="Arial"/>
                <a:cs typeface="Arial"/>
              </a:rPr>
              <a:t>So his labor supply falls when the wage rises</a:t>
            </a:r>
            <a:endParaRPr lang="en-US" sz="2600" i="1" dirty="0">
              <a:latin typeface="Arial"/>
              <a:cs typeface="Arial"/>
            </a:endParaRPr>
          </a:p>
        </p:txBody>
      </p:sp>
    </p:spTree>
    <p:extLst>
      <p:ext uri="{BB962C8B-B14F-4D97-AF65-F5344CB8AC3E}">
        <p14:creationId xmlns:p14="http://schemas.microsoft.com/office/powerpoint/2010/main" val="2698303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par>
                          <p:cTn id="11" fill="hold" nodeType="afterGroup">
                            <p:stCondLst>
                              <p:cond delay="500"/>
                            </p:stCondLst>
                            <p:childTnLst>
                              <p:par>
                                <p:cTn id="12" presetID="22" presetClass="entr" presetSubtype="8"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left)">
                                      <p:cBhvr>
                                        <p:cTn id="14" dur="1000"/>
                                        <p:tgtEl>
                                          <p:spTgt spid="19"/>
                                        </p:tgtEl>
                                      </p:cBhvr>
                                    </p:animEffect>
                                  </p:childTnLst>
                                </p:cTn>
                              </p:par>
                            </p:childTnLst>
                          </p:cTn>
                        </p:par>
                        <p:par>
                          <p:cTn id="15" fill="hold" nodeType="afterGroup">
                            <p:stCondLst>
                              <p:cond delay="1500"/>
                            </p:stCondLst>
                            <p:childTnLst>
                              <p:par>
                                <p:cTn id="16" presetID="2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1000"/>
                                        <p:tgtEl>
                                          <p:spTgt spid="14"/>
                                        </p:tgtEl>
                                      </p:cBhvr>
                                    </p:animEffect>
                                  </p:childTnLst>
                                </p:cTn>
                              </p:par>
                            </p:childTnLst>
                          </p:cTn>
                        </p:par>
                        <p:par>
                          <p:cTn id="19" fill="hold" nodeType="afterGroup">
                            <p:stCondLst>
                              <p:cond delay="2500"/>
                            </p:stCondLst>
                            <p:childTnLst>
                              <p:par>
                                <p:cTn id="20" presetID="22" presetClass="entr" presetSubtype="1"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up)">
                                      <p:cBhvr>
                                        <p:cTn id="22" dur="500"/>
                                        <p:tgtEl>
                                          <p:spTgt spid="20"/>
                                        </p:tgtEl>
                                      </p:cBhvr>
                                    </p:animEffect>
                                  </p:childTnLst>
                                </p:cTn>
                              </p:par>
                            </p:childTnLst>
                          </p:cTn>
                        </p:par>
                        <p:par>
                          <p:cTn id="23" fill="hold" nodeType="afterGroup">
                            <p:stCondLst>
                              <p:cond delay="3000"/>
                            </p:stCondLst>
                            <p:childTnLst>
                              <p:par>
                                <p:cTn id="24" presetID="22" presetClass="entr" presetSubtype="8"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par>
                                <p:cTn id="27" presetID="22" presetClass="entr" presetSubtype="4"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par>
                          <p:cTn id="30" fill="hold" nodeType="afterGroup">
                            <p:stCondLst>
                              <p:cond delay="3500"/>
                            </p:stCondLst>
                            <p:childTnLst>
                              <p:par>
                                <p:cTn id="31" presetID="22" presetClass="entr" presetSubtype="8" fill="hold" nodeType="afterEffect">
                                  <p:stCondLst>
                                    <p:cond delay="0"/>
                                  </p:stCondLst>
                                  <p:childTnLst>
                                    <p:set>
                                      <p:cBhvr>
                                        <p:cTn id="32" dur="1" fill="hold">
                                          <p:stCondLst>
                                            <p:cond delay="0"/>
                                          </p:stCondLst>
                                        </p:cTn>
                                        <p:tgtEl>
                                          <p:spTgt spid="114"/>
                                        </p:tgtEl>
                                        <p:attrNameLst>
                                          <p:attrName>style.visibility</p:attrName>
                                        </p:attrNameLst>
                                      </p:cBhvr>
                                      <p:to>
                                        <p:strVal val="visible"/>
                                      </p:to>
                                    </p:set>
                                    <p:animEffect transition="in" filter="wipe(left)">
                                      <p:cBhvr>
                                        <p:cTn id="33" dur="500"/>
                                        <p:tgtEl>
                                          <p:spTgt spid="114"/>
                                        </p:tgtEl>
                                      </p:cBhvr>
                                    </p:animEffect>
                                  </p:childTnLst>
                                </p:cTn>
                              </p:par>
                            </p:childTnLst>
                          </p:cTn>
                        </p:par>
                        <p:par>
                          <p:cTn id="34" fill="hold" nodeType="afterGroup">
                            <p:stCondLst>
                              <p:cond delay="4000"/>
                            </p:stCondLst>
                            <p:childTnLst>
                              <p:par>
                                <p:cTn id="35" presetID="22" presetClass="entr" presetSubtype="1" fill="hold"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up)">
                                      <p:cBhvr>
                                        <p:cTn id="37" dur="500"/>
                                        <p:tgtEl>
                                          <p:spTgt spid="18"/>
                                        </p:tgtEl>
                                      </p:cBhvr>
                                    </p:animEffect>
                                  </p:childTnLst>
                                </p:cTn>
                              </p:par>
                            </p:childTnLst>
                          </p:cTn>
                        </p:par>
                        <p:par>
                          <p:cTn id="38" fill="hold" nodeType="afterGroup">
                            <p:stCondLst>
                              <p:cond delay="4500"/>
                            </p:stCondLst>
                            <p:childTnLst>
                              <p:par>
                                <p:cTn id="39" presetID="22" presetClass="entr" presetSubtype="4" fill="hold" nodeType="afterEffect">
                                  <p:stCondLst>
                                    <p:cond delay="0"/>
                                  </p:stCondLst>
                                  <p:childTnLst>
                                    <p:set>
                                      <p:cBhvr>
                                        <p:cTn id="40" dur="1" fill="hold">
                                          <p:stCondLst>
                                            <p:cond delay="0"/>
                                          </p:stCondLst>
                                        </p:cTn>
                                        <p:tgtEl>
                                          <p:spTgt spid="113"/>
                                        </p:tgtEl>
                                        <p:attrNameLst>
                                          <p:attrName>style.visibility</p:attrName>
                                        </p:attrNameLst>
                                      </p:cBhvr>
                                      <p:to>
                                        <p:strVal val="visible"/>
                                      </p:to>
                                    </p:set>
                                    <p:animEffect transition="in" filter="wipe(down)">
                                      <p:cBhvr>
                                        <p:cTn id="41" dur="500"/>
                                        <p:tgtEl>
                                          <p:spTgt spid="113"/>
                                        </p:tgtEl>
                                      </p:cBhvr>
                                    </p:animEffect>
                                  </p:childTnLst>
                                </p:cTn>
                              </p:par>
                            </p:childTnLst>
                          </p:cTn>
                        </p:par>
                        <p:par>
                          <p:cTn id="42" fill="hold" nodeType="afterGroup">
                            <p:stCondLst>
                              <p:cond delay="5000"/>
                            </p:stCondLst>
                            <p:childTnLst>
                              <p:par>
                                <p:cTn id="43" presetID="22" presetClass="entr" presetSubtype="8" fill="hold"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childTnLst>
                          </p:cTn>
                        </p:par>
                        <p:par>
                          <p:cTn id="46" fill="hold" nodeType="afterGroup">
                            <p:stCondLst>
                              <p:cond delay="5500"/>
                            </p:stCondLst>
                            <p:childTnLst>
                              <p:par>
                                <p:cTn id="47" presetID="22" presetClass="entr" presetSubtype="8" fill="hold"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left)">
                                      <p:cBhvr>
                                        <p:cTn id="49" dur="1000"/>
                                        <p:tgtEl>
                                          <p:spTgt spid="15"/>
                                        </p:tgtEl>
                                      </p:cBhvr>
                                    </p:animEffect>
                                  </p:childTnLst>
                                </p:cTn>
                              </p:par>
                            </p:childTnLst>
                          </p:cTn>
                        </p:par>
                        <p:par>
                          <p:cTn id="50" fill="hold" nodeType="afterGroup">
                            <p:stCondLst>
                              <p:cond delay="6500"/>
                            </p:stCondLst>
                            <p:childTnLst>
                              <p:par>
                                <p:cTn id="51" presetID="22" presetClass="entr" presetSubtype="8" fill="hold"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left)">
                                      <p:cBhvr>
                                        <p:cTn id="53" dur="1000"/>
                                        <p:tgtEl>
                                          <p:spTgt spid="13"/>
                                        </p:tgtEl>
                                      </p:cBhvr>
                                    </p:animEffect>
                                  </p:childTnLst>
                                </p:cTn>
                              </p:par>
                            </p:childTnLst>
                          </p:cTn>
                        </p:par>
                        <p:par>
                          <p:cTn id="54" fill="hold" nodeType="afterGroup">
                            <p:stCondLst>
                              <p:cond delay="7500"/>
                            </p:stCondLst>
                            <p:childTnLst>
                              <p:par>
                                <p:cTn id="55" presetID="22" presetClass="entr" presetSubtype="1" fill="hold" nodeType="after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up)">
                                      <p:cBhvr>
                                        <p:cTn id="57" dur="500"/>
                                        <p:tgtEl>
                                          <p:spTgt spid="21"/>
                                        </p:tgtEl>
                                      </p:cBhvr>
                                    </p:animEffect>
                                  </p:childTnLst>
                                </p:cTn>
                              </p:par>
                            </p:childTnLst>
                          </p:cTn>
                        </p:par>
                        <p:par>
                          <p:cTn id="58" fill="hold" nodeType="afterGroup">
                            <p:stCondLst>
                              <p:cond delay="8000"/>
                            </p:stCondLst>
                            <p:childTnLst>
                              <p:par>
                                <p:cTn id="59" presetID="22" presetClass="entr" presetSubtype="4" fill="hold" nodeType="afterEffect">
                                  <p:stCondLst>
                                    <p:cond delay="0"/>
                                  </p:stCondLst>
                                  <p:childTnLst>
                                    <p:set>
                                      <p:cBhvr>
                                        <p:cTn id="60" dur="1" fill="hold">
                                          <p:stCondLst>
                                            <p:cond delay="0"/>
                                          </p:stCondLst>
                                        </p:cTn>
                                        <p:tgtEl>
                                          <p:spTgt spid="136"/>
                                        </p:tgtEl>
                                        <p:attrNameLst>
                                          <p:attrName>style.visibility</p:attrName>
                                        </p:attrNameLst>
                                      </p:cBhvr>
                                      <p:to>
                                        <p:strVal val="visible"/>
                                      </p:to>
                                    </p:set>
                                    <p:animEffect transition="in" filter="wipe(down)">
                                      <p:cBhvr>
                                        <p:cTn id="61" dur="500"/>
                                        <p:tgtEl>
                                          <p:spTgt spid="136"/>
                                        </p:tgtEl>
                                      </p:cBhvr>
                                    </p:animEffect>
                                  </p:childTnLst>
                                </p:cTn>
                              </p:par>
                            </p:childTnLst>
                          </p:cTn>
                        </p:par>
                        <p:par>
                          <p:cTn id="62" fill="hold" nodeType="afterGroup">
                            <p:stCondLst>
                              <p:cond delay="8500"/>
                            </p:stCondLst>
                            <p:childTnLst>
                              <p:par>
                                <p:cTn id="63" presetID="22" presetClass="entr" presetSubtype="8" fill="hold" nodeType="afterEffect">
                                  <p:stCondLst>
                                    <p:cond delay="0"/>
                                  </p:stCondLst>
                                  <p:childTnLst>
                                    <p:set>
                                      <p:cBhvr>
                                        <p:cTn id="64" dur="1" fill="hold">
                                          <p:stCondLst>
                                            <p:cond delay="0"/>
                                          </p:stCondLst>
                                        </p:cTn>
                                        <p:tgtEl>
                                          <p:spTgt spid="115"/>
                                        </p:tgtEl>
                                        <p:attrNameLst>
                                          <p:attrName>style.visibility</p:attrName>
                                        </p:attrNameLst>
                                      </p:cBhvr>
                                      <p:to>
                                        <p:strVal val="visible"/>
                                      </p:to>
                                    </p:set>
                                    <p:animEffect transition="in" filter="wipe(left)">
                                      <p:cBhvr>
                                        <p:cTn id="65" dur="500"/>
                                        <p:tgtEl>
                                          <p:spTgt spid="115"/>
                                        </p:tgtEl>
                                      </p:cBhvr>
                                    </p:animEffect>
                                  </p:childTnLst>
                                </p:cTn>
                              </p:par>
                            </p:childTnLst>
                          </p:cTn>
                        </p:par>
                        <p:par>
                          <p:cTn id="66" fill="hold" nodeType="afterGroup">
                            <p:stCondLst>
                              <p:cond delay="9000"/>
                            </p:stCondLst>
                            <p:childTnLst>
                              <p:par>
                                <p:cTn id="67" presetID="22" presetClass="entr" presetSubtype="1" fill="hold" nodeType="after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wipe(up)">
                                      <p:cBhvr>
                                        <p:cTn id="69" dur="500"/>
                                        <p:tgtEl>
                                          <p:spTgt spid="17"/>
                                        </p:tgtEl>
                                      </p:cBhvr>
                                    </p:animEffect>
                                  </p:childTnLst>
                                </p:cTn>
                              </p:par>
                            </p:childTnLst>
                          </p:cTn>
                        </p:par>
                        <p:par>
                          <p:cTn id="70" fill="hold" nodeType="afterGroup">
                            <p:stCondLst>
                              <p:cond delay="9500"/>
                            </p:stCondLst>
                            <p:childTnLst>
                              <p:par>
                                <p:cTn id="71" presetID="22" presetClass="entr" presetSubtype="8" fill="hold" nodeType="after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wipe(left)">
                                      <p:cBhvr>
                                        <p:cTn id="73" dur="1000"/>
                                        <p:tgtEl>
                                          <p:spTgt spid="12"/>
                                        </p:tgtEl>
                                      </p:cBhvr>
                                    </p:animEffect>
                                  </p:childTnLst>
                                </p:cTn>
                              </p:par>
                            </p:childTnLst>
                          </p:cTn>
                        </p:par>
                        <p:par>
                          <p:cTn id="74" fill="hold" nodeType="afterGroup">
                            <p:stCondLst>
                              <p:cond delay="10500"/>
                            </p:stCondLst>
                            <p:childTnLst>
                              <p:par>
                                <p:cTn id="75" presetID="22" presetClass="entr" presetSubtype="8" fill="hold" nodeType="after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wipe(left)">
                                      <p:cBhvr>
                                        <p:cTn id="77" dur="500"/>
                                        <p:tgtEl>
                                          <p:spTgt spid="23"/>
                                        </p:tgtEl>
                                      </p:cBhvr>
                                    </p:animEffect>
                                  </p:childTnLst>
                                </p:cTn>
                              </p:par>
                            </p:childTnLst>
                          </p:cTn>
                        </p:par>
                        <p:par>
                          <p:cTn id="78" fill="hold" nodeType="afterGroup">
                            <p:stCondLst>
                              <p:cond delay="11000"/>
                            </p:stCondLst>
                            <p:childTnLst>
                              <p:par>
                                <p:cTn id="79" presetID="22" presetClass="entr" presetSubtype="2" fill="hold" nodeType="after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wipe(right)">
                                      <p:cBhvr>
                                        <p:cTn id="81" dur="500"/>
                                        <p:tgtEl>
                                          <p:spTgt spid="24"/>
                                        </p:tgtEl>
                                      </p:cBhvr>
                                    </p:animEffect>
                                  </p:childTnLst>
                                </p:cTn>
                              </p:par>
                            </p:childTnLst>
                          </p:cTn>
                        </p:par>
                        <p:par>
                          <p:cTn id="82" fill="hold">
                            <p:stCondLst>
                              <p:cond delay="11500"/>
                            </p:stCondLst>
                            <p:childTnLst>
                              <p:par>
                                <p:cTn id="83" presetID="10" presetClass="entr" presetSubtype="0" fill="hold" grpId="0" nodeType="afterEffect">
                                  <p:stCondLst>
                                    <p:cond delay="0"/>
                                  </p:stCondLst>
                                  <p:childTnLst>
                                    <p:set>
                                      <p:cBhvr>
                                        <p:cTn id="84" dur="1" fill="hold">
                                          <p:stCondLst>
                                            <p:cond delay="0"/>
                                          </p:stCondLst>
                                        </p:cTn>
                                        <p:tgtEl>
                                          <p:spTgt spid="75"/>
                                        </p:tgtEl>
                                        <p:attrNameLst>
                                          <p:attrName>style.visibility</p:attrName>
                                        </p:attrNameLst>
                                      </p:cBhvr>
                                      <p:to>
                                        <p:strVal val="visible"/>
                                      </p:to>
                                    </p:set>
                                    <p:animEffect transition="in" filter="fade">
                                      <p:cBhvr>
                                        <p:cTn id="85" dur="500"/>
                                        <p:tgtEl>
                                          <p:spTgt spid="75"/>
                                        </p:tgtEl>
                                      </p:cBhvr>
                                    </p:animEffect>
                                  </p:childTnLst>
                                </p:cTn>
                              </p:par>
                            </p:childTnLst>
                          </p:cTn>
                        </p:par>
                        <p:par>
                          <p:cTn id="86" fill="hold">
                            <p:stCondLst>
                              <p:cond delay="12000"/>
                            </p:stCondLst>
                            <p:childTnLst>
                              <p:par>
                                <p:cTn id="87" presetID="10" presetClass="entr" presetSubtype="0" fill="hold" grpId="0" nodeType="afterEffect">
                                  <p:stCondLst>
                                    <p:cond delay="0"/>
                                  </p:stCondLst>
                                  <p:childTnLst>
                                    <p:set>
                                      <p:cBhvr>
                                        <p:cTn id="88" dur="1" fill="hold">
                                          <p:stCondLst>
                                            <p:cond delay="0"/>
                                          </p:stCondLst>
                                        </p:cTn>
                                        <p:tgtEl>
                                          <p:spTgt spid="76"/>
                                        </p:tgtEl>
                                        <p:attrNameLst>
                                          <p:attrName>style.visibility</p:attrName>
                                        </p:attrNameLst>
                                      </p:cBhvr>
                                      <p:to>
                                        <p:strVal val="visible"/>
                                      </p:to>
                                    </p:set>
                                    <p:animEffect transition="in" filter="fade">
                                      <p:cBhvr>
                                        <p:cTn id="89"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Could This Happen in </a:t>
            </a:r>
            <a:br>
              <a:rPr lang="en-US" sz="3600" dirty="0"/>
            </a:br>
            <a:r>
              <a:rPr lang="en-US" sz="3600" dirty="0"/>
              <a:t>the Real World???</a:t>
            </a:r>
          </a:p>
        </p:txBody>
      </p:sp>
      <p:sp>
        <p:nvSpPr>
          <p:cNvPr id="3" name="Content Placeholder 2"/>
          <p:cNvSpPr>
            <a:spLocks noGrp="1"/>
          </p:cNvSpPr>
          <p:nvPr>
            <p:ph idx="1"/>
          </p:nvPr>
        </p:nvSpPr>
        <p:spPr/>
        <p:txBody>
          <a:bodyPr/>
          <a:lstStyle/>
          <a:p>
            <a:r>
              <a:rPr lang="en-US" dirty="0"/>
              <a:t>Cases where the income effect on labor supply is very strong:</a:t>
            </a:r>
          </a:p>
          <a:p>
            <a:pPr lvl="1"/>
            <a:r>
              <a:rPr lang="en-US" sz="3000" dirty="0"/>
              <a:t>Over last 100 years, technological progress has increased labor demand and real wages.</a:t>
            </a:r>
          </a:p>
          <a:p>
            <a:pPr lvl="2"/>
            <a:r>
              <a:rPr lang="en-US" dirty="0"/>
              <a:t>The average workweek fell from 6 to 5 days.  </a:t>
            </a:r>
          </a:p>
          <a:p>
            <a:pPr lvl="1"/>
            <a:r>
              <a:rPr lang="en-US" sz="3000" dirty="0"/>
              <a:t>When a person wins the lottery or receives an inheritance, his wage is unchanged—hence no substitution effect.  </a:t>
            </a:r>
          </a:p>
          <a:p>
            <a:pPr lvl="2"/>
            <a:r>
              <a:rPr lang="en-US" dirty="0"/>
              <a:t>But such persons are more likely to work fewer hours, indicating a strong income effect</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38</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79129051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Application 3:  </a:t>
            </a:r>
            <a:br>
              <a:rPr lang="en-US" sz="3600" dirty="0"/>
            </a:br>
            <a:r>
              <a:rPr lang="en-US" sz="3600" dirty="0"/>
              <a:t>Interest Rates and Saving</a:t>
            </a:r>
          </a:p>
        </p:txBody>
      </p:sp>
      <p:sp>
        <p:nvSpPr>
          <p:cNvPr id="3" name="Content Placeholder 2"/>
          <p:cNvSpPr>
            <a:spLocks noGrp="1"/>
          </p:cNvSpPr>
          <p:nvPr>
            <p:ph idx="1"/>
          </p:nvPr>
        </p:nvSpPr>
        <p:spPr/>
        <p:txBody>
          <a:bodyPr/>
          <a:lstStyle/>
          <a:p>
            <a:r>
              <a:rPr lang="en-US" dirty="0"/>
              <a:t>A person lives for two periods.  </a:t>
            </a:r>
          </a:p>
          <a:p>
            <a:pPr lvl="1"/>
            <a:r>
              <a:rPr lang="en-US" sz="2800" dirty="0"/>
              <a:t>Period 1:  young, works, earns $100,000, consumption = $100,000 minus amount saved</a:t>
            </a:r>
          </a:p>
          <a:p>
            <a:pPr lvl="1"/>
            <a:r>
              <a:rPr lang="en-US" sz="2800" dirty="0"/>
              <a:t>Period 2:  old, retired, consumption = saving from Period 1 plus interest earned on saving </a:t>
            </a:r>
          </a:p>
          <a:p>
            <a:r>
              <a:rPr lang="en-US" dirty="0"/>
              <a:t>The interest rate </a:t>
            </a:r>
          </a:p>
          <a:p>
            <a:pPr lvl="1"/>
            <a:r>
              <a:rPr lang="en-US" dirty="0"/>
              <a:t>Determines the relative price of consumption when young in terms of consumption when old</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80264943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The Budget Constraint:  </a:t>
            </a:r>
            <a:br>
              <a:rPr lang="en-US" sz="3600" dirty="0"/>
            </a:br>
            <a:r>
              <a:rPr lang="en-US" sz="3600" dirty="0"/>
              <a:t>What the Consumer Can Afford</a:t>
            </a:r>
          </a:p>
        </p:txBody>
      </p:sp>
      <p:sp>
        <p:nvSpPr>
          <p:cNvPr id="3" name="Content Placeholder 2"/>
          <p:cNvSpPr>
            <a:spLocks noGrp="1"/>
          </p:cNvSpPr>
          <p:nvPr>
            <p:ph idx="1"/>
          </p:nvPr>
        </p:nvSpPr>
        <p:spPr/>
        <p:txBody>
          <a:bodyPr/>
          <a:lstStyle/>
          <a:p>
            <a:r>
              <a:rPr lang="en-US" dirty="0"/>
              <a:t>Budget constraint: </a:t>
            </a:r>
          </a:p>
          <a:p>
            <a:pPr lvl="1"/>
            <a:r>
              <a:rPr lang="en-US" dirty="0"/>
              <a:t>The limit on the consumption bundles that a consumer can afford </a:t>
            </a:r>
          </a:p>
          <a:p>
            <a:r>
              <a:rPr lang="en-US" dirty="0"/>
              <a:t>Example: </a:t>
            </a:r>
          </a:p>
          <a:p>
            <a:pPr lvl="1"/>
            <a:r>
              <a:rPr lang="en-US" dirty="0"/>
              <a:t>Hurley divides his income between two goods: fish and mangos.  </a:t>
            </a:r>
          </a:p>
          <a:p>
            <a:pPr lvl="1"/>
            <a:r>
              <a:rPr lang="en-US" dirty="0"/>
              <a:t>A “consumption bundle” is a particular combination of the goods, e.g., 40 fish &amp; 300 mangos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01846750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dirty="0"/>
              <a:t>Application 3: Interest Rates and Saving</a:t>
            </a:r>
            <a:endParaRPr lang="en-US" altLang="en-US" sz="2800" dirty="0"/>
          </a:p>
        </p:txBody>
      </p:sp>
      <p:sp>
        <p:nvSpPr>
          <p:cNvPr id="2" name="Text Placeholder 1"/>
          <p:cNvSpPr>
            <a:spLocks noGrp="1"/>
          </p:cNvSpPr>
          <p:nvPr>
            <p:ph type="body" sz="quarter" idx="12"/>
          </p:nvPr>
        </p:nvSpPr>
        <p:spPr>
          <a:xfrm>
            <a:off x="5751513" y="825500"/>
            <a:ext cx="3163887" cy="5041900"/>
          </a:xfrm>
          <a:prstGeom prst="rect">
            <a:avLst/>
          </a:prstGeom>
        </p:spPr>
        <p:txBody>
          <a:bodyPr/>
          <a:lstStyle/>
          <a:p>
            <a:pPr>
              <a:lnSpc>
                <a:spcPct val="105000"/>
              </a:lnSpc>
              <a:spcBef>
                <a:spcPct val="45000"/>
              </a:spcBef>
              <a:buClr>
                <a:srgbClr val="00B85C"/>
              </a:buClr>
              <a:buSzPct val="120000"/>
              <a:buFont typeface="Wingdings" pitchFamily="2" charset="2"/>
              <a:buNone/>
            </a:pPr>
            <a:r>
              <a:rPr lang="en-US" sz="2800" i="1" dirty="0">
                <a:cs typeface="Arial"/>
              </a:rPr>
              <a:t>Budget constraint shown is for 10% interest rate. </a:t>
            </a:r>
          </a:p>
          <a:p>
            <a:pPr>
              <a:lnSpc>
                <a:spcPct val="105000"/>
              </a:lnSpc>
              <a:spcBef>
                <a:spcPct val="45000"/>
              </a:spcBef>
              <a:buClr>
                <a:srgbClr val="00B85C"/>
              </a:buClr>
              <a:buSzPct val="120000"/>
            </a:pPr>
            <a:r>
              <a:rPr lang="en-US" sz="2800" dirty="0">
                <a:cs typeface="Arial"/>
              </a:rPr>
              <a:t>At the optimum, </a:t>
            </a:r>
            <a:br>
              <a:rPr lang="en-US" sz="2800" dirty="0">
                <a:cs typeface="Arial"/>
              </a:rPr>
            </a:br>
            <a:r>
              <a:rPr lang="en-US" sz="2800" dirty="0">
                <a:cs typeface="Arial"/>
              </a:rPr>
              <a:t>the </a:t>
            </a:r>
            <a:r>
              <a:rPr lang="en-US" sz="2800" i="1" dirty="0">
                <a:cs typeface="Arial"/>
              </a:rPr>
              <a:t>MRS</a:t>
            </a:r>
            <a:r>
              <a:rPr lang="en-US" sz="2800" dirty="0">
                <a:cs typeface="Arial"/>
              </a:rPr>
              <a:t> between </a:t>
            </a:r>
            <a:br>
              <a:rPr lang="en-US" sz="2800" dirty="0">
                <a:cs typeface="Arial"/>
              </a:rPr>
            </a:br>
            <a:r>
              <a:rPr lang="en-US" sz="2800" dirty="0">
                <a:cs typeface="Arial"/>
              </a:rPr>
              <a:t>current and future consumption equals the interest rate.</a:t>
            </a:r>
          </a:p>
          <a:p>
            <a:pPr>
              <a:lnSpc>
                <a:spcPct val="105000"/>
              </a:lnSpc>
              <a:spcBef>
                <a:spcPct val="45000"/>
              </a:spcBef>
              <a:buClr>
                <a:srgbClr val="00B85C"/>
              </a:buClr>
              <a:buSzPct val="120000"/>
              <a:buFont typeface="Wingdings" pitchFamily="2" charset="2"/>
              <a:buNone/>
            </a:pPr>
            <a:endParaRPr lang="en-US" sz="2800" i="1" dirty="0">
              <a:cs typeface="Arial"/>
            </a:endParaRPr>
          </a:p>
          <a:p>
            <a:pPr>
              <a:lnSpc>
                <a:spcPct val="105000"/>
              </a:lnSpc>
              <a:spcBef>
                <a:spcPct val="45000"/>
              </a:spcBef>
              <a:buClr>
                <a:srgbClr val="00B85C"/>
              </a:buClr>
              <a:buSzPct val="120000"/>
              <a:buFont typeface="Wingdings" pitchFamily="2" charset="2"/>
              <a:buNone/>
            </a:pPr>
            <a:endParaRPr lang="en-US" sz="2800" i="1" dirty="0">
              <a:cs typeface="Arial"/>
            </a:endParaRPr>
          </a:p>
        </p:txBody>
      </p:sp>
      <p:sp>
        <p:nvSpPr>
          <p:cNvPr id="48131" name="Slide Number Placeholder 2"/>
          <p:cNvSpPr>
            <a:spLocks noGrp="1"/>
          </p:cNvSpPr>
          <p:nvPr>
            <p:ph type="sldNum" sz="quarter" idx="13"/>
          </p:nvPr>
        </p:nvSpPr>
        <p:spPr>
          <a:prstGeom prst="rect">
            <a:avLst/>
          </a:prstGeo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FBB18D60-9583-46F0-A45B-2E4D2851C2C4}" type="slidenum">
              <a:rPr lang="en-US" altLang="en-US" sz="1200" smtClean="0"/>
              <a:pPr eaLnBrk="1" hangingPunct="1"/>
              <a:t>40</a:t>
            </a:fld>
            <a:endParaRPr lang="en-US" altLang="en-US" sz="1200"/>
          </a:p>
        </p:txBody>
      </p:sp>
      <p:sp>
        <p:nvSpPr>
          <p:cNvPr id="48132" name="Footer Placeholder 3"/>
          <p:cNvSpPr>
            <a:spLocks noGrp="1"/>
          </p:cNvSpPr>
          <p:nvPr>
            <p:ph type="ftr" sz="quarter" idx="14"/>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7" name="Group 5"/>
          <p:cNvGrpSpPr>
            <a:grpSpLocks/>
          </p:cNvGrpSpPr>
          <p:nvPr/>
        </p:nvGrpSpPr>
        <p:grpSpPr bwMode="auto">
          <a:xfrm>
            <a:off x="152400" y="914400"/>
            <a:ext cx="5400675" cy="4117975"/>
            <a:chOff x="297888" y="536084"/>
            <a:chExt cx="5402236" cy="4119834"/>
          </a:xfrm>
        </p:grpSpPr>
        <p:sp>
          <p:nvSpPr>
            <p:cNvPr id="8" name="Rectangle 7"/>
            <p:cNvSpPr/>
            <p:nvPr/>
          </p:nvSpPr>
          <p:spPr>
            <a:xfrm>
              <a:off x="1828680" y="972844"/>
              <a:ext cx="3871444" cy="36703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Tx/>
                <a:buNone/>
                <a:defRPr/>
              </a:pPr>
              <a:endParaRPr lang="en-US" sz="1800" dirty="0">
                <a:solidFill>
                  <a:schemeClr val="tx1"/>
                </a:solidFill>
              </a:endParaRPr>
            </a:p>
          </p:txBody>
        </p:sp>
        <p:grpSp>
          <p:nvGrpSpPr>
            <p:cNvPr id="48166" name="Group 16"/>
            <p:cNvGrpSpPr>
              <a:grpSpLocks/>
            </p:cNvGrpSpPr>
            <p:nvPr/>
          </p:nvGrpSpPr>
          <p:grpSpPr bwMode="auto">
            <a:xfrm>
              <a:off x="297888" y="536084"/>
              <a:ext cx="1544426" cy="4119834"/>
              <a:chOff x="297888" y="536084"/>
              <a:chExt cx="1544426" cy="4119834"/>
            </a:xfrm>
          </p:grpSpPr>
          <p:cxnSp>
            <p:nvCxnSpPr>
              <p:cNvPr id="10" name="Straight Connector 9"/>
              <p:cNvCxnSpPr/>
              <p:nvPr/>
            </p:nvCxnSpPr>
            <p:spPr>
              <a:xfrm rot="16200000" flipH="1">
                <a:off x="-17620" y="2820734"/>
                <a:ext cx="36703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168" name="TextBox 8"/>
              <p:cNvSpPr txBox="1">
                <a:spLocks noChangeArrowheads="1"/>
              </p:cNvSpPr>
              <p:nvPr/>
            </p:nvSpPr>
            <p:spPr bwMode="auto">
              <a:xfrm>
                <a:off x="297888" y="536084"/>
                <a:ext cx="1544426" cy="701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algn="r" eaLnBrk="1" hangingPunct="1">
                  <a:buFontTx/>
                  <a:buNone/>
                </a:pPr>
                <a:r>
                  <a:rPr lang="en-US" altLang="en-US" sz="1800"/>
                  <a:t>Consumption</a:t>
                </a:r>
              </a:p>
              <a:p>
                <a:pPr algn="r" eaLnBrk="1" hangingPunct="1">
                  <a:buFontTx/>
                  <a:buNone/>
                </a:pPr>
                <a:r>
                  <a:rPr lang="en-US" altLang="en-US" sz="1800"/>
                  <a:t>when Old</a:t>
                </a:r>
              </a:p>
            </p:txBody>
          </p:sp>
        </p:grpSp>
      </p:grpSp>
      <p:grpSp>
        <p:nvGrpSpPr>
          <p:cNvPr id="12" name="Group 10"/>
          <p:cNvGrpSpPr>
            <a:grpSpLocks/>
          </p:cNvGrpSpPr>
          <p:nvPr/>
        </p:nvGrpSpPr>
        <p:grpSpPr bwMode="auto">
          <a:xfrm>
            <a:off x="1517650" y="5030788"/>
            <a:ext cx="4095750" cy="779462"/>
            <a:chOff x="1665245" y="4655537"/>
            <a:chExt cx="4093937" cy="776935"/>
          </a:xfrm>
        </p:grpSpPr>
        <p:cxnSp>
          <p:nvCxnSpPr>
            <p:cNvPr id="13" name="Straight Connector 12"/>
            <p:cNvCxnSpPr/>
            <p:nvPr/>
          </p:nvCxnSpPr>
          <p:spPr>
            <a:xfrm>
              <a:off x="1817578" y="4655537"/>
              <a:ext cx="39416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163" name="TextBox 12"/>
            <p:cNvSpPr txBox="1">
              <a:spLocks noChangeArrowheads="1"/>
            </p:cNvSpPr>
            <p:nvPr/>
          </p:nvSpPr>
          <p:spPr bwMode="auto">
            <a:xfrm>
              <a:off x="2280878" y="5063703"/>
              <a:ext cx="2864457" cy="368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800"/>
                <a:t>Consumption when Young</a:t>
              </a:r>
            </a:p>
          </p:txBody>
        </p:sp>
        <p:sp>
          <p:nvSpPr>
            <p:cNvPr id="48164" name="TextBox 13"/>
            <p:cNvSpPr txBox="1">
              <a:spLocks noChangeArrowheads="1"/>
            </p:cNvSpPr>
            <p:nvPr/>
          </p:nvSpPr>
          <p:spPr bwMode="auto">
            <a:xfrm>
              <a:off x="1665245" y="4665033"/>
              <a:ext cx="312824" cy="368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800"/>
                <a:t>0</a:t>
              </a:r>
            </a:p>
          </p:txBody>
        </p:sp>
      </p:grpSp>
      <p:cxnSp>
        <p:nvCxnSpPr>
          <p:cNvPr id="16" name="Straight Connector 15"/>
          <p:cNvCxnSpPr/>
          <p:nvPr/>
        </p:nvCxnSpPr>
        <p:spPr bwMode="auto">
          <a:xfrm rot="16200000" flipH="1">
            <a:off x="1350168" y="2216944"/>
            <a:ext cx="3122613" cy="250507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7" name="Group 15"/>
          <p:cNvGrpSpPr>
            <a:grpSpLocks/>
          </p:cNvGrpSpPr>
          <p:nvPr/>
        </p:nvGrpSpPr>
        <p:grpSpPr bwMode="auto">
          <a:xfrm>
            <a:off x="2441575" y="2252663"/>
            <a:ext cx="2455862" cy="2319337"/>
            <a:chOff x="1379529" y="2673916"/>
            <a:chExt cx="2455853" cy="2318930"/>
          </a:xfrm>
        </p:grpSpPr>
        <p:sp>
          <p:nvSpPr>
            <p:cNvPr id="48160" name="TextBox 22"/>
            <p:cNvSpPr txBox="1">
              <a:spLocks noChangeArrowheads="1"/>
            </p:cNvSpPr>
            <p:nvPr/>
          </p:nvSpPr>
          <p:spPr bwMode="auto">
            <a:xfrm>
              <a:off x="3501647" y="4623436"/>
              <a:ext cx="333735" cy="36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800"/>
                <a:t>I</a:t>
              </a:r>
              <a:r>
                <a:rPr lang="en-US" altLang="en-US" sz="1800" baseline="-25000"/>
                <a:t>2</a:t>
              </a:r>
            </a:p>
          </p:txBody>
        </p:sp>
        <p:sp>
          <p:nvSpPr>
            <p:cNvPr id="19" name="Freeform 18"/>
            <p:cNvSpPr/>
            <p:nvPr/>
          </p:nvSpPr>
          <p:spPr>
            <a:xfrm>
              <a:off x="1379529" y="2673916"/>
              <a:ext cx="2054217" cy="2055451"/>
            </a:xfrm>
            <a:custGeom>
              <a:avLst/>
              <a:gdLst>
                <a:gd name="connsiteX0" fmla="*/ 0 w 2909455"/>
                <a:gd name="connsiteY0" fmla="*/ 0 h 2196935"/>
                <a:gd name="connsiteX1" fmla="*/ 2909455 w 2909455"/>
                <a:gd name="connsiteY1" fmla="*/ 2196935 h 2196935"/>
                <a:gd name="connsiteX0" fmla="*/ 0 w 2909455"/>
                <a:gd name="connsiteY0" fmla="*/ 0 h 2196935"/>
                <a:gd name="connsiteX1" fmla="*/ 2909455 w 2909455"/>
                <a:gd name="connsiteY1" fmla="*/ 2196935 h 2196935"/>
                <a:gd name="connsiteX0" fmla="*/ 0 w 2909455"/>
                <a:gd name="connsiteY0" fmla="*/ 0 h 2196935"/>
                <a:gd name="connsiteX1" fmla="*/ 2909455 w 2909455"/>
                <a:gd name="connsiteY1" fmla="*/ 2196935 h 2196935"/>
                <a:gd name="connsiteX0" fmla="*/ 0 w 3087585"/>
                <a:gd name="connsiteY0" fmla="*/ 0 h 2410691"/>
                <a:gd name="connsiteX1" fmla="*/ 3087585 w 3087585"/>
                <a:gd name="connsiteY1" fmla="*/ 2410691 h 2410691"/>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Lst>
              <a:ahLst/>
              <a:cxnLst>
                <a:cxn ang="0">
                  <a:pos x="connsiteX0" y="connsiteY0"/>
                </a:cxn>
                <a:cxn ang="0">
                  <a:pos x="connsiteX1" y="connsiteY1"/>
                </a:cxn>
              </a:cxnLst>
              <a:rect l="l" t="t" r="r" b="b"/>
              <a:pathLst>
                <a:path w="3277590" h="2707574">
                  <a:moveTo>
                    <a:pt x="0" y="0"/>
                  </a:moveTo>
                  <a:cubicBezTo>
                    <a:pt x="233549" y="1112322"/>
                    <a:pt x="1109996" y="2617190"/>
                    <a:pt x="3277590" y="2707574"/>
                  </a:cubicBezTo>
                </a:path>
              </a:pathLst>
            </a:custGeom>
            <a:ln w="38100">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buFontTx/>
                <a:buNone/>
                <a:defRPr/>
              </a:pPr>
              <a:endParaRPr lang="en-US" sz="1800"/>
            </a:p>
          </p:txBody>
        </p:sp>
      </p:grpSp>
      <p:grpSp>
        <p:nvGrpSpPr>
          <p:cNvPr id="20" name="Group 18"/>
          <p:cNvGrpSpPr>
            <a:grpSpLocks/>
          </p:cNvGrpSpPr>
          <p:nvPr/>
        </p:nvGrpSpPr>
        <p:grpSpPr bwMode="auto">
          <a:xfrm>
            <a:off x="1943100" y="2133600"/>
            <a:ext cx="2870200" cy="2828925"/>
            <a:chOff x="965873" y="2165256"/>
            <a:chExt cx="2869471" cy="2827451"/>
          </a:xfrm>
        </p:grpSpPr>
        <p:sp>
          <p:nvSpPr>
            <p:cNvPr id="48158" name="TextBox 22"/>
            <p:cNvSpPr txBox="1">
              <a:spLocks noChangeArrowheads="1"/>
            </p:cNvSpPr>
            <p:nvPr/>
          </p:nvSpPr>
          <p:spPr bwMode="auto">
            <a:xfrm>
              <a:off x="3501687" y="4623434"/>
              <a:ext cx="333657" cy="369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800"/>
                <a:t>I</a:t>
              </a:r>
              <a:r>
                <a:rPr lang="en-US" altLang="en-US" sz="1800" baseline="-25000"/>
                <a:t>1</a:t>
              </a:r>
            </a:p>
          </p:txBody>
        </p:sp>
        <p:sp>
          <p:nvSpPr>
            <p:cNvPr id="22" name="Freeform 21"/>
            <p:cNvSpPr/>
            <p:nvPr/>
          </p:nvSpPr>
          <p:spPr>
            <a:xfrm>
              <a:off x="965873" y="2165256"/>
              <a:ext cx="2467935" cy="2564063"/>
            </a:xfrm>
            <a:custGeom>
              <a:avLst/>
              <a:gdLst>
                <a:gd name="connsiteX0" fmla="*/ 0 w 2909455"/>
                <a:gd name="connsiteY0" fmla="*/ 0 h 2196935"/>
                <a:gd name="connsiteX1" fmla="*/ 2909455 w 2909455"/>
                <a:gd name="connsiteY1" fmla="*/ 2196935 h 2196935"/>
                <a:gd name="connsiteX0" fmla="*/ 0 w 2909455"/>
                <a:gd name="connsiteY0" fmla="*/ 0 h 2196935"/>
                <a:gd name="connsiteX1" fmla="*/ 2909455 w 2909455"/>
                <a:gd name="connsiteY1" fmla="*/ 2196935 h 2196935"/>
                <a:gd name="connsiteX0" fmla="*/ 0 w 2909455"/>
                <a:gd name="connsiteY0" fmla="*/ 0 h 2196935"/>
                <a:gd name="connsiteX1" fmla="*/ 2909455 w 2909455"/>
                <a:gd name="connsiteY1" fmla="*/ 2196935 h 2196935"/>
                <a:gd name="connsiteX0" fmla="*/ 0 w 3087585"/>
                <a:gd name="connsiteY0" fmla="*/ 0 h 2410691"/>
                <a:gd name="connsiteX1" fmla="*/ 3087585 w 3087585"/>
                <a:gd name="connsiteY1" fmla="*/ 2410691 h 2410691"/>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Lst>
              <a:ahLst/>
              <a:cxnLst>
                <a:cxn ang="0">
                  <a:pos x="connsiteX0" y="connsiteY0"/>
                </a:cxn>
                <a:cxn ang="0">
                  <a:pos x="connsiteX1" y="connsiteY1"/>
                </a:cxn>
              </a:cxnLst>
              <a:rect l="l" t="t" r="r" b="b"/>
              <a:pathLst>
                <a:path w="3277590" h="2707574">
                  <a:moveTo>
                    <a:pt x="0" y="0"/>
                  </a:moveTo>
                  <a:cubicBezTo>
                    <a:pt x="233549" y="1112322"/>
                    <a:pt x="1109996" y="2617190"/>
                    <a:pt x="3277590" y="2707574"/>
                  </a:cubicBezTo>
                </a:path>
              </a:pathLst>
            </a:custGeom>
            <a:ln w="38100">
              <a:solidFill>
                <a:srgbClr val="005EA4"/>
              </a:solidFill>
            </a:ln>
          </p:spPr>
          <p:style>
            <a:lnRef idx="1">
              <a:schemeClr val="accent1"/>
            </a:lnRef>
            <a:fillRef idx="0">
              <a:schemeClr val="accent1"/>
            </a:fillRef>
            <a:effectRef idx="0">
              <a:schemeClr val="accent1"/>
            </a:effectRef>
            <a:fontRef idx="minor">
              <a:schemeClr val="tx1"/>
            </a:fontRef>
          </p:style>
          <p:txBody>
            <a:bodyPr anchor="ctr"/>
            <a:lstStyle/>
            <a:p>
              <a:pPr>
                <a:buFontTx/>
                <a:buNone/>
                <a:defRPr/>
              </a:pPr>
              <a:endParaRPr lang="en-US" sz="1800"/>
            </a:p>
          </p:txBody>
        </p:sp>
      </p:grpSp>
      <p:grpSp>
        <p:nvGrpSpPr>
          <p:cNvPr id="23" name="Group 21"/>
          <p:cNvGrpSpPr>
            <a:grpSpLocks/>
          </p:cNvGrpSpPr>
          <p:nvPr/>
        </p:nvGrpSpPr>
        <p:grpSpPr bwMode="auto">
          <a:xfrm>
            <a:off x="2928937" y="2205038"/>
            <a:ext cx="2225675" cy="1817687"/>
            <a:chOff x="1347862" y="3319148"/>
            <a:chExt cx="2226308" cy="1815999"/>
          </a:xfrm>
        </p:grpSpPr>
        <p:sp>
          <p:nvSpPr>
            <p:cNvPr id="48156" name="TextBox 22"/>
            <p:cNvSpPr txBox="1">
              <a:spLocks noChangeArrowheads="1"/>
            </p:cNvSpPr>
            <p:nvPr/>
          </p:nvSpPr>
          <p:spPr bwMode="auto">
            <a:xfrm>
              <a:off x="3240346" y="4765938"/>
              <a:ext cx="333824" cy="369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800"/>
                <a:t>I</a:t>
              </a:r>
              <a:r>
                <a:rPr lang="en-US" altLang="en-US" sz="1800" baseline="-25000"/>
                <a:t>3</a:t>
              </a:r>
            </a:p>
          </p:txBody>
        </p:sp>
        <p:sp>
          <p:nvSpPr>
            <p:cNvPr id="25" name="Freeform 24"/>
            <p:cNvSpPr/>
            <p:nvPr/>
          </p:nvSpPr>
          <p:spPr>
            <a:xfrm>
              <a:off x="1347862" y="3319148"/>
              <a:ext cx="1813441" cy="1552719"/>
            </a:xfrm>
            <a:custGeom>
              <a:avLst/>
              <a:gdLst>
                <a:gd name="connsiteX0" fmla="*/ 0 w 2909455"/>
                <a:gd name="connsiteY0" fmla="*/ 0 h 2196935"/>
                <a:gd name="connsiteX1" fmla="*/ 2909455 w 2909455"/>
                <a:gd name="connsiteY1" fmla="*/ 2196935 h 2196935"/>
                <a:gd name="connsiteX0" fmla="*/ 0 w 2909455"/>
                <a:gd name="connsiteY0" fmla="*/ 0 h 2196935"/>
                <a:gd name="connsiteX1" fmla="*/ 2909455 w 2909455"/>
                <a:gd name="connsiteY1" fmla="*/ 2196935 h 2196935"/>
                <a:gd name="connsiteX0" fmla="*/ 0 w 2909455"/>
                <a:gd name="connsiteY0" fmla="*/ 0 h 2196935"/>
                <a:gd name="connsiteX1" fmla="*/ 2909455 w 2909455"/>
                <a:gd name="connsiteY1" fmla="*/ 2196935 h 2196935"/>
                <a:gd name="connsiteX0" fmla="*/ 0 w 3087585"/>
                <a:gd name="connsiteY0" fmla="*/ 0 h 2410691"/>
                <a:gd name="connsiteX1" fmla="*/ 3087585 w 3087585"/>
                <a:gd name="connsiteY1" fmla="*/ 2410691 h 2410691"/>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Lst>
              <a:ahLst/>
              <a:cxnLst>
                <a:cxn ang="0">
                  <a:pos x="connsiteX0" y="connsiteY0"/>
                </a:cxn>
                <a:cxn ang="0">
                  <a:pos x="connsiteX1" y="connsiteY1"/>
                </a:cxn>
              </a:cxnLst>
              <a:rect l="l" t="t" r="r" b="b"/>
              <a:pathLst>
                <a:path w="3277590" h="2707574">
                  <a:moveTo>
                    <a:pt x="0" y="0"/>
                  </a:moveTo>
                  <a:cubicBezTo>
                    <a:pt x="233549" y="1112322"/>
                    <a:pt x="1109996" y="2617190"/>
                    <a:pt x="3277590" y="2707574"/>
                  </a:cubicBezTo>
                </a:path>
              </a:pathLst>
            </a:custGeom>
            <a:ln w="38100">
              <a:solidFill>
                <a:srgbClr val="005EA4"/>
              </a:solidFill>
            </a:ln>
          </p:spPr>
          <p:style>
            <a:lnRef idx="1">
              <a:schemeClr val="accent1"/>
            </a:lnRef>
            <a:fillRef idx="0">
              <a:schemeClr val="accent1"/>
            </a:fillRef>
            <a:effectRef idx="0">
              <a:schemeClr val="accent1"/>
            </a:effectRef>
            <a:fontRef idx="minor">
              <a:schemeClr val="tx1"/>
            </a:fontRef>
          </p:style>
          <p:txBody>
            <a:bodyPr anchor="ctr"/>
            <a:lstStyle/>
            <a:p>
              <a:pPr>
                <a:buFontTx/>
                <a:buNone/>
                <a:defRPr/>
              </a:pPr>
              <a:endParaRPr lang="en-US" sz="1800"/>
            </a:p>
          </p:txBody>
        </p:sp>
      </p:grpSp>
      <p:grpSp>
        <p:nvGrpSpPr>
          <p:cNvPr id="26" name="Group 57"/>
          <p:cNvGrpSpPr>
            <a:grpSpLocks/>
          </p:cNvGrpSpPr>
          <p:nvPr/>
        </p:nvGrpSpPr>
        <p:grpSpPr bwMode="auto">
          <a:xfrm>
            <a:off x="461962" y="1754188"/>
            <a:ext cx="1282700" cy="369887"/>
            <a:chOff x="1482034" y="2951300"/>
            <a:chExt cx="1282998" cy="369737"/>
          </a:xfrm>
        </p:grpSpPr>
        <p:sp>
          <p:nvSpPr>
            <p:cNvPr id="48154" name="Freeform 183"/>
            <p:cNvSpPr>
              <a:spLocks/>
            </p:cNvSpPr>
            <p:nvPr/>
          </p:nvSpPr>
          <p:spPr bwMode="auto">
            <a:xfrm>
              <a:off x="2618986" y="3053976"/>
              <a:ext cx="146046" cy="136679"/>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55" name="TextBox 57"/>
            <p:cNvSpPr txBox="1">
              <a:spLocks noChangeArrowheads="1"/>
            </p:cNvSpPr>
            <p:nvPr/>
          </p:nvSpPr>
          <p:spPr bwMode="auto">
            <a:xfrm>
              <a:off x="1482034" y="2951300"/>
              <a:ext cx="1207807" cy="36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800"/>
                <a:t>$110,000</a:t>
              </a:r>
              <a:endParaRPr lang="en-US" altLang="en-US" sz="1800" baseline="-25000"/>
            </a:p>
          </p:txBody>
        </p:sp>
      </p:grpSp>
      <p:grpSp>
        <p:nvGrpSpPr>
          <p:cNvPr id="29" name="Group 57"/>
          <p:cNvGrpSpPr>
            <a:grpSpLocks/>
          </p:cNvGrpSpPr>
          <p:nvPr/>
        </p:nvGrpSpPr>
        <p:grpSpPr bwMode="auto">
          <a:xfrm>
            <a:off x="3646487" y="4957763"/>
            <a:ext cx="1017588" cy="439737"/>
            <a:chOff x="2193875" y="3053976"/>
            <a:chExt cx="1018722" cy="437922"/>
          </a:xfrm>
        </p:grpSpPr>
        <p:sp>
          <p:nvSpPr>
            <p:cNvPr id="48152" name="Freeform 183"/>
            <p:cNvSpPr>
              <a:spLocks/>
            </p:cNvSpPr>
            <p:nvPr/>
          </p:nvSpPr>
          <p:spPr bwMode="auto">
            <a:xfrm>
              <a:off x="2618986" y="3053976"/>
              <a:ext cx="146046" cy="136679"/>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53" name="TextBox 57"/>
            <p:cNvSpPr txBox="1">
              <a:spLocks noChangeArrowheads="1"/>
            </p:cNvSpPr>
            <p:nvPr/>
          </p:nvSpPr>
          <p:spPr bwMode="auto">
            <a:xfrm>
              <a:off x="2193875" y="3123043"/>
              <a:ext cx="1018722" cy="368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800"/>
                <a:t>100,000</a:t>
              </a:r>
              <a:endParaRPr lang="en-US" altLang="en-US" sz="1800" baseline="-25000"/>
            </a:p>
          </p:txBody>
        </p:sp>
      </p:grpSp>
      <p:grpSp>
        <p:nvGrpSpPr>
          <p:cNvPr id="32" name="Group 30"/>
          <p:cNvGrpSpPr>
            <a:grpSpLocks/>
          </p:cNvGrpSpPr>
          <p:nvPr/>
        </p:nvGrpSpPr>
        <p:grpSpPr bwMode="auto">
          <a:xfrm>
            <a:off x="2962275" y="3144838"/>
            <a:ext cx="1184275" cy="538162"/>
            <a:chOff x="2586512" y="3327038"/>
            <a:chExt cx="1184431" cy="538363"/>
          </a:xfrm>
        </p:grpSpPr>
        <p:sp>
          <p:nvSpPr>
            <p:cNvPr id="48150" name="Freeform 183"/>
            <p:cNvSpPr>
              <a:spLocks/>
            </p:cNvSpPr>
            <p:nvPr/>
          </p:nvSpPr>
          <p:spPr bwMode="auto">
            <a:xfrm>
              <a:off x="2593229" y="3728657"/>
              <a:ext cx="145934" cy="136744"/>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51" name="TextBox 22"/>
            <p:cNvSpPr txBox="1">
              <a:spLocks noChangeArrowheads="1"/>
            </p:cNvSpPr>
            <p:nvPr/>
          </p:nvSpPr>
          <p:spPr bwMode="auto">
            <a:xfrm>
              <a:off x="2586512" y="3327038"/>
              <a:ext cx="1184431" cy="369469"/>
            </a:xfrm>
            <a:prstGeom prst="rect">
              <a:avLst/>
            </a:prstGeom>
            <a:solidFill>
              <a:srgbClr val="F2D69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800"/>
                <a:t>Optimum </a:t>
              </a:r>
            </a:p>
          </p:txBody>
        </p:sp>
      </p:grpSp>
      <p:grpSp>
        <p:nvGrpSpPr>
          <p:cNvPr id="35" name="Group 34"/>
          <p:cNvGrpSpPr>
            <a:grpSpLocks/>
          </p:cNvGrpSpPr>
          <p:nvPr/>
        </p:nvGrpSpPr>
        <p:grpSpPr bwMode="auto">
          <a:xfrm>
            <a:off x="2514600" y="3606800"/>
            <a:ext cx="1017587" cy="1806575"/>
            <a:chOff x="1283751" y="4761995"/>
            <a:chExt cx="1017941" cy="1806013"/>
          </a:xfrm>
        </p:grpSpPr>
        <p:cxnSp>
          <p:nvCxnSpPr>
            <p:cNvPr id="36" name="Straight Connector 35"/>
            <p:cNvCxnSpPr/>
            <p:nvPr/>
          </p:nvCxnSpPr>
          <p:spPr>
            <a:xfrm rot="5400000">
              <a:off x="1083336" y="5478526"/>
              <a:ext cx="1437828" cy="476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8149" name="TextBox 57"/>
            <p:cNvSpPr txBox="1">
              <a:spLocks noChangeArrowheads="1"/>
            </p:cNvSpPr>
            <p:nvPr/>
          </p:nvSpPr>
          <p:spPr bwMode="auto">
            <a:xfrm>
              <a:off x="1283751" y="6198605"/>
              <a:ext cx="1017941" cy="36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800"/>
                <a:t>$50,000</a:t>
              </a:r>
              <a:endParaRPr lang="en-US" altLang="en-US" sz="1800" baseline="-25000"/>
            </a:p>
          </p:txBody>
        </p:sp>
      </p:grpSp>
      <p:grpSp>
        <p:nvGrpSpPr>
          <p:cNvPr id="38" name="Group 37"/>
          <p:cNvGrpSpPr>
            <a:grpSpLocks/>
          </p:cNvGrpSpPr>
          <p:nvPr/>
        </p:nvGrpSpPr>
        <p:grpSpPr bwMode="auto">
          <a:xfrm>
            <a:off x="866775" y="3413125"/>
            <a:ext cx="2157412" cy="369888"/>
            <a:chOff x="92633" y="5309833"/>
            <a:chExt cx="2155760" cy="368059"/>
          </a:xfrm>
        </p:grpSpPr>
        <p:cxnSp>
          <p:nvCxnSpPr>
            <p:cNvPr id="39" name="Straight Connector 38"/>
            <p:cNvCxnSpPr/>
            <p:nvPr/>
          </p:nvCxnSpPr>
          <p:spPr>
            <a:xfrm flipV="1">
              <a:off x="879430" y="5502550"/>
              <a:ext cx="1368963"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8147" name="TextBox 57"/>
            <p:cNvSpPr txBox="1">
              <a:spLocks noChangeArrowheads="1"/>
            </p:cNvSpPr>
            <p:nvPr/>
          </p:nvSpPr>
          <p:spPr bwMode="auto">
            <a:xfrm>
              <a:off x="92633" y="5309833"/>
              <a:ext cx="889557" cy="368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800"/>
                <a:t>55,000</a:t>
              </a:r>
              <a:endParaRPr lang="en-US" altLang="en-US" sz="1800" baseline="-25000"/>
            </a:p>
          </p:txBody>
        </p:sp>
      </p:grpSp>
    </p:spTree>
    <p:extLst>
      <p:ext uri="{BB962C8B-B14F-4D97-AF65-F5344CB8AC3E}">
        <p14:creationId xmlns:p14="http://schemas.microsoft.com/office/powerpoint/2010/main" val="3797600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50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par>
                          <p:cTn id="11" fill="hold" nodeType="afterGroup">
                            <p:stCondLst>
                              <p:cond delay="1000"/>
                            </p:stCondLst>
                            <p:childTnLst>
                              <p:par>
                                <p:cTn id="12" presetID="22" presetClass="entr" presetSubtype="8"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left)">
                                      <p:cBhvr>
                                        <p:cTn id="14" dur="1000"/>
                                        <p:tgtEl>
                                          <p:spTgt spid="20"/>
                                        </p:tgtEl>
                                      </p:cBhvr>
                                    </p:animEffect>
                                  </p:childTnLst>
                                </p:cTn>
                              </p:par>
                            </p:childTnLst>
                          </p:cTn>
                        </p:par>
                        <p:par>
                          <p:cTn id="15" fill="hold" nodeType="afterGroup">
                            <p:stCondLst>
                              <p:cond delay="2000"/>
                            </p:stCondLst>
                            <p:childTnLst>
                              <p:par>
                                <p:cTn id="16" presetID="22" presetClass="entr" presetSubtype="8"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1000"/>
                                        <p:tgtEl>
                                          <p:spTgt spid="17"/>
                                        </p:tgtEl>
                                      </p:cBhvr>
                                    </p:animEffect>
                                  </p:childTnLst>
                                </p:cTn>
                              </p:par>
                            </p:childTnLst>
                          </p:cTn>
                        </p:par>
                        <p:par>
                          <p:cTn id="19" fill="hold" nodeType="afterGroup">
                            <p:stCondLst>
                              <p:cond delay="3000"/>
                            </p:stCondLst>
                            <p:childTnLst>
                              <p:par>
                                <p:cTn id="20" presetID="22" presetClass="entr" presetSubtype="8"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1000"/>
                                        <p:tgtEl>
                                          <p:spTgt spid="23"/>
                                        </p:tgtEl>
                                      </p:cBhvr>
                                    </p:animEffect>
                                  </p:childTnLst>
                                </p:cTn>
                              </p:par>
                            </p:childTnLst>
                          </p:cTn>
                        </p:par>
                        <p:par>
                          <p:cTn id="23" fill="hold" nodeType="afterGroup">
                            <p:stCondLst>
                              <p:cond delay="4000"/>
                            </p:stCondLst>
                            <p:childTnLst>
                              <p:par>
                                <p:cTn id="24" presetID="22" presetClass="entr" presetSubtype="8" fill="hold"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left)">
                                      <p:cBhvr>
                                        <p:cTn id="26" dur="500"/>
                                        <p:tgtEl>
                                          <p:spTgt spid="26"/>
                                        </p:tgtEl>
                                      </p:cBhvr>
                                    </p:animEffect>
                                  </p:childTnLst>
                                </p:cTn>
                              </p:par>
                            </p:childTnLst>
                          </p:cTn>
                        </p:par>
                        <p:par>
                          <p:cTn id="27" fill="hold" nodeType="afterGroup">
                            <p:stCondLst>
                              <p:cond delay="4500"/>
                            </p:stCondLst>
                            <p:childTnLst>
                              <p:par>
                                <p:cTn id="28" presetID="22" presetClass="entr" presetSubtype="8"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1000"/>
                                        <p:tgtEl>
                                          <p:spTgt spid="16"/>
                                        </p:tgtEl>
                                      </p:cBhvr>
                                    </p:animEffect>
                                  </p:childTnLst>
                                </p:cTn>
                              </p:par>
                            </p:childTnLst>
                          </p:cTn>
                        </p:par>
                        <p:par>
                          <p:cTn id="31" fill="hold">
                            <p:stCondLst>
                              <p:cond delay="5500"/>
                            </p:stCondLst>
                            <p:childTnLst>
                              <p:par>
                                <p:cTn id="32" presetID="22" presetClass="entr" presetSubtype="8" fill="hold" grpId="0" nodeType="afterEffect">
                                  <p:stCondLst>
                                    <p:cond delay="0"/>
                                  </p:stCondLst>
                                  <p:childTnLst>
                                    <p:set>
                                      <p:cBhvr>
                                        <p:cTn id="33" dur="1" fill="hold">
                                          <p:stCondLst>
                                            <p:cond delay="0"/>
                                          </p:stCondLst>
                                        </p:cTn>
                                        <p:tgtEl>
                                          <p:spTgt spid="2">
                                            <p:txEl>
                                              <p:pRg st="0" end="0"/>
                                            </p:txEl>
                                          </p:spTgt>
                                        </p:tgtEl>
                                        <p:attrNameLst>
                                          <p:attrName>style.visibility</p:attrName>
                                        </p:attrNameLst>
                                      </p:cBhvr>
                                      <p:to>
                                        <p:strVal val="visible"/>
                                      </p:to>
                                    </p:set>
                                    <p:animEffect transition="in" filter="wipe(left)">
                                      <p:cBhvr>
                                        <p:cTn id="34" dur="500"/>
                                        <p:tgtEl>
                                          <p:spTgt spid="2">
                                            <p:txEl>
                                              <p:pRg st="0" end="0"/>
                                            </p:txEl>
                                          </p:spTgt>
                                        </p:tgtEl>
                                      </p:cBhvr>
                                    </p:animEffect>
                                  </p:childTnLst>
                                </p:cTn>
                              </p:par>
                            </p:childTnLst>
                          </p:cTn>
                        </p:par>
                        <p:par>
                          <p:cTn id="35" fill="hold" nodeType="afterGroup">
                            <p:stCondLst>
                              <p:cond delay="6000"/>
                            </p:stCondLst>
                            <p:childTnLst>
                              <p:par>
                                <p:cTn id="36" presetID="22" presetClass="entr" presetSubtype="8" fill="hold" nodeType="after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left)">
                                      <p:cBhvr>
                                        <p:cTn id="38" dur="500"/>
                                        <p:tgtEl>
                                          <p:spTgt spid="29"/>
                                        </p:tgtEl>
                                      </p:cBhvr>
                                    </p:animEffect>
                                  </p:childTnLst>
                                </p:cTn>
                              </p:par>
                            </p:childTnLst>
                          </p:cTn>
                        </p:par>
                        <p:par>
                          <p:cTn id="39" fill="hold" nodeType="afterGroup">
                            <p:stCondLst>
                              <p:cond delay="6500"/>
                            </p:stCondLst>
                            <p:childTnLst>
                              <p:par>
                                <p:cTn id="40" presetID="22" presetClass="entr" presetSubtype="8" fill="hold" nodeType="after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left)">
                                      <p:cBhvr>
                                        <p:cTn id="42" dur="500"/>
                                        <p:tgtEl>
                                          <p:spTgt spid="32"/>
                                        </p:tgtEl>
                                      </p:cBhvr>
                                    </p:animEffect>
                                  </p:childTnLst>
                                </p:cTn>
                              </p:par>
                            </p:childTnLst>
                          </p:cTn>
                        </p:par>
                        <p:par>
                          <p:cTn id="43" fill="hold" nodeType="afterGroup">
                            <p:stCondLst>
                              <p:cond delay="7000"/>
                            </p:stCondLst>
                            <p:childTnLst>
                              <p:par>
                                <p:cTn id="44" presetID="22" presetClass="entr" presetSubtype="8" fill="hold" nodeType="after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wipe(left)">
                                      <p:cBhvr>
                                        <p:cTn id="46" dur="500"/>
                                        <p:tgtEl>
                                          <p:spTgt spid="38"/>
                                        </p:tgtEl>
                                      </p:cBhvr>
                                    </p:animEffect>
                                  </p:childTnLst>
                                </p:cTn>
                              </p:par>
                            </p:childTnLst>
                          </p:cTn>
                        </p:par>
                        <p:par>
                          <p:cTn id="47" fill="hold" nodeType="afterGroup">
                            <p:stCondLst>
                              <p:cond delay="7500"/>
                            </p:stCondLst>
                            <p:childTnLst>
                              <p:par>
                                <p:cTn id="48" presetID="22" presetClass="entr" presetSubtype="1" fill="hold" nodeType="after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wipe(up)">
                                      <p:cBhvr>
                                        <p:cTn id="50" dur="500"/>
                                        <p:tgtEl>
                                          <p:spTgt spid="35"/>
                                        </p:tgtEl>
                                      </p:cBhvr>
                                    </p:animEffect>
                                  </p:childTnLst>
                                </p:cTn>
                              </p:par>
                            </p:childTnLst>
                          </p:cTn>
                        </p:par>
                        <p:par>
                          <p:cTn id="51" fill="hold">
                            <p:stCondLst>
                              <p:cond delay="8000"/>
                            </p:stCondLst>
                            <p:childTnLst>
                              <p:par>
                                <p:cTn id="52" presetID="22" presetClass="entr" presetSubtype="8" fill="hold" grpId="0" nodeType="afterEffect">
                                  <p:stCondLst>
                                    <p:cond delay="0"/>
                                  </p:stCondLst>
                                  <p:childTnLst>
                                    <p:set>
                                      <p:cBhvr>
                                        <p:cTn id="53" dur="1" fill="hold">
                                          <p:stCondLst>
                                            <p:cond delay="0"/>
                                          </p:stCondLst>
                                        </p:cTn>
                                        <p:tgtEl>
                                          <p:spTgt spid="2">
                                            <p:txEl>
                                              <p:pRg st="1" end="1"/>
                                            </p:txEl>
                                          </p:spTgt>
                                        </p:tgtEl>
                                        <p:attrNameLst>
                                          <p:attrName>style.visibility</p:attrName>
                                        </p:attrNameLst>
                                      </p:cBhvr>
                                      <p:to>
                                        <p:strVal val="visible"/>
                                      </p:to>
                                    </p:set>
                                    <p:animEffect transition="in" filter="wipe(left)">
                                      <p:cBhvr>
                                        <p:cTn id="54"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763000" cy="661061"/>
          </a:xfrm>
        </p:spPr>
        <p:txBody>
          <a:bodyPr/>
          <a:lstStyle/>
          <a:p>
            <a:r>
              <a:rPr lang="en-US" sz="2800" dirty="0">
                <a:solidFill>
                  <a:schemeClr val="accent6">
                    <a:lumMod val="50000"/>
                  </a:schemeClr>
                </a:solidFill>
              </a:rPr>
              <a:t>Active Learning 5		</a:t>
            </a:r>
            <a:r>
              <a:rPr lang="en-US" sz="2800" dirty="0">
                <a:solidFill>
                  <a:srgbClr val="AE1221"/>
                </a:solidFill>
              </a:rPr>
              <a:t>A change in the interest rate</a:t>
            </a:r>
            <a:endParaRPr lang="en-US" sz="2800" dirty="0"/>
          </a:p>
        </p:txBody>
      </p:sp>
      <p:sp>
        <p:nvSpPr>
          <p:cNvPr id="3" name="Content Placeholder 2"/>
          <p:cNvSpPr>
            <a:spLocks noGrp="1"/>
          </p:cNvSpPr>
          <p:nvPr>
            <p:ph idx="1"/>
          </p:nvPr>
        </p:nvSpPr>
        <p:spPr/>
        <p:txBody>
          <a:bodyPr/>
          <a:lstStyle/>
          <a:p>
            <a:pPr marL="0" indent="0">
              <a:buNone/>
            </a:pPr>
            <a:r>
              <a:rPr lang="en-US" dirty="0">
                <a:solidFill>
                  <a:schemeClr val="accent6">
                    <a:lumMod val="50000"/>
                  </a:schemeClr>
                </a:solidFill>
              </a:rPr>
              <a:t>Suppose the interest rate rises.  </a:t>
            </a:r>
          </a:p>
          <a:p>
            <a:r>
              <a:rPr lang="en-US" dirty="0"/>
              <a:t>Describe the income and substitution effects on current and future consumption, and on saving.</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84924296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763000" cy="661061"/>
          </a:xfrm>
        </p:spPr>
        <p:txBody>
          <a:bodyPr/>
          <a:lstStyle/>
          <a:p>
            <a:r>
              <a:rPr lang="en-US" dirty="0">
                <a:solidFill>
                  <a:schemeClr val="accent6">
                    <a:lumMod val="50000"/>
                  </a:schemeClr>
                </a:solidFill>
              </a:rPr>
              <a:t>Active Learning 5				</a:t>
            </a:r>
            <a:r>
              <a:rPr lang="en-US" dirty="0">
                <a:solidFill>
                  <a:srgbClr val="AE1221"/>
                </a:solidFill>
              </a:rPr>
              <a:t>Answers</a:t>
            </a:r>
            <a:endParaRPr lang="en-US" dirty="0"/>
          </a:p>
        </p:txBody>
      </p:sp>
      <p:sp>
        <p:nvSpPr>
          <p:cNvPr id="3" name="Content Placeholder 2"/>
          <p:cNvSpPr>
            <a:spLocks noGrp="1"/>
          </p:cNvSpPr>
          <p:nvPr>
            <p:ph idx="1"/>
          </p:nvPr>
        </p:nvSpPr>
        <p:spPr>
          <a:xfrm>
            <a:off x="347241" y="914401"/>
            <a:ext cx="8518947" cy="5334000"/>
          </a:xfrm>
        </p:spPr>
        <p:txBody>
          <a:bodyPr/>
          <a:lstStyle/>
          <a:p>
            <a:pPr marL="0" indent="0">
              <a:buNone/>
            </a:pPr>
            <a:r>
              <a:rPr lang="en-US" dirty="0">
                <a:solidFill>
                  <a:schemeClr val="accent6">
                    <a:lumMod val="50000"/>
                  </a:schemeClr>
                </a:solidFill>
              </a:rPr>
              <a:t>The interest rate rises.  </a:t>
            </a:r>
          </a:p>
          <a:p>
            <a:r>
              <a:rPr lang="en-US" dirty="0"/>
              <a:t>Substitution effect</a:t>
            </a:r>
          </a:p>
          <a:p>
            <a:pPr lvl="1"/>
            <a:r>
              <a:rPr lang="en-US" dirty="0"/>
              <a:t>Current consumption becomes more expensive relative to future consumption.  </a:t>
            </a:r>
          </a:p>
          <a:p>
            <a:pPr lvl="1"/>
            <a:r>
              <a:rPr lang="en-US" dirty="0"/>
              <a:t>Current consumption falls, saving rises, </a:t>
            </a:r>
            <a:br>
              <a:rPr lang="en-US" dirty="0"/>
            </a:br>
            <a:r>
              <a:rPr lang="en-US" dirty="0"/>
              <a:t>future consumption rises.  </a:t>
            </a:r>
          </a:p>
          <a:p>
            <a:r>
              <a:rPr lang="en-US" dirty="0"/>
              <a:t>Income effect</a:t>
            </a:r>
          </a:p>
          <a:p>
            <a:pPr lvl="1"/>
            <a:r>
              <a:rPr lang="en-US" dirty="0"/>
              <a:t>Can afford more consumption in both the present and the future.  </a:t>
            </a:r>
          </a:p>
          <a:p>
            <a:pPr lvl="1"/>
            <a:r>
              <a:rPr lang="en-US" dirty="0"/>
              <a:t>Saving falls.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40741446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dirty="0"/>
              <a:t>Application 3:  Interest Rates and Saving</a:t>
            </a:r>
          </a:p>
        </p:txBody>
      </p:sp>
      <p:sp>
        <p:nvSpPr>
          <p:cNvPr id="50179" name="Slide Number Placeholder 2"/>
          <p:cNvSpPr>
            <a:spLocks noGrp="1"/>
          </p:cNvSpPr>
          <p:nvPr>
            <p:ph type="sldNum" sz="quarter" idx="13"/>
          </p:nvPr>
        </p:nvSpPr>
        <p:spPr>
          <a:prstGeom prst="rect">
            <a:avLst/>
          </a:prstGeo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97198AD7-8B44-42B6-B451-0778E6FB20FA}" type="slidenum">
              <a:rPr lang="en-US" altLang="en-US" sz="1200" smtClean="0"/>
              <a:pPr eaLnBrk="1" hangingPunct="1"/>
              <a:t>43</a:t>
            </a:fld>
            <a:endParaRPr lang="en-US" altLang="en-US" sz="1200"/>
          </a:p>
        </p:txBody>
      </p:sp>
      <p:sp>
        <p:nvSpPr>
          <p:cNvPr id="50180" name="Footer Placeholder 3"/>
          <p:cNvSpPr>
            <a:spLocks noGrp="1"/>
          </p:cNvSpPr>
          <p:nvPr>
            <p:ph type="ftr" sz="quarter" idx="14"/>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6" name="Group 4"/>
          <p:cNvGrpSpPr>
            <a:grpSpLocks/>
          </p:cNvGrpSpPr>
          <p:nvPr/>
        </p:nvGrpSpPr>
        <p:grpSpPr bwMode="auto">
          <a:xfrm>
            <a:off x="155575" y="1408112"/>
            <a:ext cx="4214813" cy="3473450"/>
            <a:chOff x="1165448" y="1181975"/>
            <a:chExt cx="4214143" cy="3473943"/>
          </a:xfrm>
        </p:grpSpPr>
        <p:sp>
          <p:nvSpPr>
            <p:cNvPr id="7" name="Rectangle 6"/>
            <p:cNvSpPr/>
            <p:nvPr/>
          </p:nvSpPr>
          <p:spPr>
            <a:xfrm>
              <a:off x="1830505" y="1507459"/>
              <a:ext cx="3549086" cy="31357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Tx/>
                <a:buNone/>
                <a:defRPr/>
              </a:pPr>
              <a:endParaRPr lang="en-US" sz="1600" dirty="0">
                <a:solidFill>
                  <a:schemeClr val="tx1"/>
                </a:solidFill>
              </a:endParaRPr>
            </a:p>
          </p:txBody>
        </p:sp>
        <p:grpSp>
          <p:nvGrpSpPr>
            <p:cNvPr id="50264" name="Group 16"/>
            <p:cNvGrpSpPr>
              <a:grpSpLocks/>
            </p:cNvGrpSpPr>
            <p:nvPr/>
          </p:nvGrpSpPr>
          <p:grpSpPr bwMode="auto">
            <a:xfrm>
              <a:off x="1165448" y="1181975"/>
              <a:ext cx="1391731" cy="3473943"/>
              <a:chOff x="1165448" y="1181975"/>
              <a:chExt cx="1391731" cy="3473943"/>
            </a:xfrm>
          </p:grpSpPr>
          <p:cxnSp>
            <p:nvCxnSpPr>
              <p:cNvPr id="9" name="Straight Connector 8"/>
              <p:cNvCxnSpPr/>
              <p:nvPr/>
            </p:nvCxnSpPr>
            <p:spPr>
              <a:xfrm rot="16200000" flipH="1">
                <a:off x="225318" y="3063430"/>
                <a:ext cx="31849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266" name="TextBox 8"/>
              <p:cNvSpPr txBox="1">
                <a:spLocks noChangeArrowheads="1"/>
              </p:cNvSpPr>
              <p:nvPr/>
            </p:nvSpPr>
            <p:spPr bwMode="auto">
              <a:xfrm>
                <a:off x="1165448" y="1181975"/>
                <a:ext cx="1391731" cy="92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algn="l" eaLnBrk="1" hangingPunct="1">
                  <a:buFontTx/>
                  <a:buNone/>
                </a:pPr>
                <a:r>
                  <a:rPr lang="en-US" altLang="en-US" sz="1600"/>
                  <a:t>Consumption</a:t>
                </a:r>
              </a:p>
              <a:p>
                <a:pPr algn="l" eaLnBrk="1" hangingPunct="1">
                  <a:buFontTx/>
                  <a:buNone/>
                </a:pPr>
                <a:r>
                  <a:rPr lang="en-US" altLang="en-US" sz="1600"/>
                  <a:t>when</a:t>
                </a:r>
              </a:p>
              <a:p>
                <a:pPr algn="l" eaLnBrk="1" hangingPunct="1">
                  <a:buFontTx/>
                  <a:buNone/>
                </a:pPr>
                <a:r>
                  <a:rPr lang="en-US" altLang="en-US" sz="1600"/>
                  <a:t>old</a:t>
                </a:r>
              </a:p>
            </p:txBody>
          </p:sp>
        </p:grpSp>
      </p:grpSp>
      <p:sp>
        <p:nvSpPr>
          <p:cNvPr id="11" name="TextBox 22"/>
          <p:cNvSpPr txBox="1">
            <a:spLocks noChangeArrowheads="1"/>
          </p:cNvSpPr>
          <p:nvPr/>
        </p:nvSpPr>
        <p:spPr bwMode="auto">
          <a:xfrm>
            <a:off x="144463" y="977900"/>
            <a:ext cx="41354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800"/>
              <a:t>(a) Higher Interest Rate Raises Saving</a:t>
            </a:r>
          </a:p>
        </p:txBody>
      </p:sp>
      <p:grpSp>
        <p:nvGrpSpPr>
          <p:cNvPr id="12" name="Group 10"/>
          <p:cNvGrpSpPr>
            <a:grpSpLocks/>
          </p:cNvGrpSpPr>
          <p:nvPr/>
        </p:nvGrpSpPr>
        <p:grpSpPr bwMode="auto">
          <a:xfrm>
            <a:off x="488950" y="4700587"/>
            <a:ext cx="3889375" cy="557213"/>
            <a:chOff x="1499011" y="4475031"/>
            <a:chExt cx="3888413" cy="557449"/>
          </a:xfrm>
        </p:grpSpPr>
        <p:cxnSp>
          <p:nvCxnSpPr>
            <p:cNvPr id="13" name="Straight Connector 12"/>
            <p:cNvCxnSpPr/>
            <p:nvPr/>
          </p:nvCxnSpPr>
          <p:spPr>
            <a:xfrm>
              <a:off x="1818020" y="4656083"/>
              <a:ext cx="3561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261" name="TextBox 12"/>
            <p:cNvSpPr txBox="1">
              <a:spLocks noChangeArrowheads="1"/>
            </p:cNvSpPr>
            <p:nvPr/>
          </p:nvSpPr>
          <p:spPr bwMode="auto">
            <a:xfrm>
              <a:off x="2823014" y="4694085"/>
              <a:ext cx="2564410" cy="338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algn="r" eaLnBrk="1" hangingPunct="1">
                <a:buFontTx/>
                <a:buNone/>
              </a:pPr>
              <a:r>
                <a:rPr lang="en-US" altLang="en-US" sz="1600"/>
                <a:t>Consumption when Young</a:t>
              </a:r>
            </a:p>
          </p:txBody>
        </p:sp>
        <p:sp>
          <p:nvSpPr>
            <p:cNvPr id="50262" name="TextBox 13"/>
            <p:cNvSpPr txBox="1">
              <a:spLocks noChangeArrowheads="1"/>
            </p:cNvSpPr>
            <p:nvPr/>
          </p:nvSpPr>
          <p:spPr bwMode="auto">
            <a:xfrm>
              <a:off x="1499011" y="4475031"/>
              <a:ext cx="298412" cy="33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0</a:t>
              </a:r>
            </a:p>
          </p:txBody>
        </p:sp>
      </p:grpSp>
      <p:grpSp>
        <p:nvGrpSpPr>
          <p:cNvPr id="16" name="Group 14"/>
          <p:cNvGrpSpPr>
            <a:grpSpLocks/>
          </p:cNvGrpSpPr>
          <p:nvPr/>
        </p:nvGrpSpPr>
        <p:grpSpPr bwMode="auto">
          <a:xfrm>
            <a:off x="1090613" y="2195512"/>
            <a:ext cx="1455737" cy="1492250"/>
            <a:chOff x="1520042" y="2909456"/>
            <a:chExt cx="1456206" cy="1494746"/>
          </a:xfrm>
        </p:grpSpPr>
        <p:sp>
          <p:nvSpPr>
            <p:cNvPr id="50258" name="TextBox 22"/>
            <p:cNvSpPr txBox="1">
              <a:spLocks noChangeArrowheads="1"/>
            </p:cNvSpPr>
            <p:nvPr/>
          </p:nvSpPr>
          <p:spPr bwMode="auto">
            <a:xfrm>
              <a:off x="2658455" y="4065294"/>
              <a:ext cx="317793" cy="33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I</a:t>
              </a:r>
              <a:r>
                <a:rPr lang="en-US" altLang="en-US" sz="1600" baseline="-25000"/>
                <a:t>2</a:t>
              </a:r>
            </a:p>
          </p:txBody>
        </p:sp>
        <p:sp>
          <p:nvSpPr>
            <p:cNvPr id="18" name="Freeform 17"/>
            <p:cNvSpPr/>
            <p:nvPr/>
          </p:nvSpPr>
          <p:spPr>
            <a:xfrm>
              <a:off x="1520042" y="2909456"/>
              <a:ext cx="1070320" cy="1319829"/>
            </a:xfrm>
            <a:custGeom>
              <a:avLst/>
              <a:gdLst>
                <a:gd name="connsiteX0" fmla="*/ 0 w 2909455"/>
                <a:gd name="connsiteY0" fmla="*/ 0 h 2196935"/>
                <a:gd name="connsiteX1" fmla="*/ 2909455 w 2909455"/>
                <a:gd name="connsiteY1" fmla="*/ 2196935 h 2196935"/>
                <a:gd name="connsiteX0" fmla="*/ 0 w 2909455"/>
                <a:gd name="connsiteY0" fmla="*/ 0 h 2196935"/>
                <a:gd name="connsiteX1" fmla="*/ 2909455 w 2909455"/>
                <a:gd name="connsiteY1" fmla="*/ 2196935 h 2196935"/>
                <a:gd name="connsiteX0" fmla="*/ 0 w 2909455"/>
                <a:gd name="connsiteY0" fmla="*/ 0 h 2196935"/>
                <a:gd name="connsiteX1" fmla="*/ 2909455 w 2909455"/>
                <a:gd name="connsiteY1" fmla="*/ 2196935 h 2196935"/>
                <a:gd name="connsiteX0" fmla="*/ 0 w 3087585"/>
                <a:gd name="connsiteY0" fmla="*/ 0 h 2410691"/>
                <a:gd name="connsiteX1" fmla="*/ 3087585 w 3087585"/>
                <a:gd name="connsiteY1" fmla="*/ 2410691 h 2410691"/>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Lst>
              <a:ahLst/>
              <a:cxnLst>
                <a:cxn ang="0">
                  <a:pos x="connsiteX0" y="connsiteY0"/>
                </a:cxn>
                <a:cxn ang="0">
                  <a:pos x="connsiteX1" y="connsiteY1"/>
                </a:cxn>
              </a:cxnLst>
              <a:rect l="l" t="t" r="r" b="b"/>
              <a:pathLst>
                <a:path w="3277590" h="2707574">
                  <a:moveTo>
                    <a:pt x="0" y="0"/>
                  </a:moveTo>
                  <a:cubicBezTo>
                    <a:pt x="233549" y="1112322"/>
                    <a:pt x="1109996" y="2617190"/>
                    <a:pt x="3277590" y="2707574"/>
                  </a:cubicBezTo>
                </a:path>
              </a:pathLst>
            </a:custGeom>
            <a:ln w="38100">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buFontTx/>
                <a:buNone/>
                <a:defRPr/>
              </a:pPr>
              <a:endParaRPr lang="en-US" sz="1600"/>
            </a:p>
          </p:txBody>
        </p:sp>
      </p:grpSp>
      <p:grpSp>
        <p:nvGrpSpPr>
          <p:cNvPr id="19" name="Group 17"/>
          <p:cNvGrpSpPr>
            <a:grpSpLocks/>
          </p:cNvGrpSpPr>
          <p:nvPr/>
        </p:nvGrpSpPr>
        <p:grpSpPr bwMode="auto">
          <a:xfrm>
            <a:off x="1323975" y="3365500"/>
            <a:ext cx="1695450" cy="1414462"/>
            <a:chOff x="1578036" y="3036736"/>
            <a:chExt cx="1695012" cy="1414676"/>
          </a:xfrm>
        </p:grpSpPr>
        <p:sp>
          <p:nvSpPr>
            <p:cNvPr id="50256" name="TextBox 22"/>
            <p:cNvSpPr txBox="1">
              <a:spLocks noChangeArrowheads="1"/>
            </p:cNvSpPr>
            <p:nvPr/>
          </p:nvSpPr>
          <p:spPr bwMode="auto">
            <a:xfrm>
              <a:off x="2955421" y="4112797"/>
              <a:ext cx="317627" cy="338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I</a:t>
              </a:r>
              <a:r>
                <a:rPr lang="en-US" altLang="en-US" sz="1600" baseline="-25000"/>
                <a:t>1</a:t>
              </a:r>
            </a:p>
          </p:txBody>
        </p:sp>
        <p:sp>
          <p:nvSpPr>
            <p:cNvPr id="21" name="Freeform 20"/>
            <p:cNvSpPr/>
            <p:nvPr/>
          </p:nvSpPr>
          <p:spPr>
            <a:xfrm rot="20639447">
              <a:off x="1578036" y="3036736"/>
              <a:ext cx="1168098" cy="1409913"/>
            </a:xfrm>
            <a:custGeom>
              <a:avLst/>
              <a:gdLst>
                <a:gd name="connsiteX0" fmla="*/ 0 w 2909455"/>
                <a:gd name="connsiteY0" fmla="*/ 0 h 2196935"/>
                <a:gd name="connsiteX1" fmla="*/ 2909455 w 2909455"/>
                <a:gd name="connsiteY1" fmla="*/ 2196935 h 2196935"/>
                <a:gd name="connsiteX0" fmla="*/ 0 w 2909455"/>
                <a:gd name="connsiteY0" fmla="*/ 0 h 2196935"/>
                <a:gd name="connsiteX1" fmla="*/ 2909455 w 2909455"/>
                <a:gd name="connsiteY1" fmla="*/ 2196935 h 2196935"/>
                <a:gd name="connsiteX0" fmla="*/ 0 w 2909455"/>
                <a:gd name="connsiteY0" fmla="*/ 0 h 2196935"/>
                <a:gd name="connsiteX1" fmla="*/ 2909455 w 2909455"/>
                <a:gd name="connsiteY1" fmla="*/ 2196935 h 2196935"/>
                <a:gd name="connsiteX0" fmla="*/ 0 w 3087585"/>
                <a:gd name="connsiteY0" fmla="*/ 0 h 2410691"/>
                <a:gd name="connsiteX1" fmla="*/ 3087585 w 3087585"/>
                <a:gd name="connsiteY1" fmla="*/ 2410691 h 2410691"/>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576866"/>
                <a:gd name="connsiteY0" fmla="*/ 0 h 2891807"/>
                <a:gd name="connsiteX1" fmla="*/ 3576866 w 3576866"/>
                <a:gd name="connsiteY1" fmla="*/ 2891807 h 2891807"/>
                <a:gd name="connsiteX0" fmla="*/ 0 w 3576866"/>
                <a:gd name="connsiteY0" fmla="*/ 0 h 2891807"/>
                <a:gd name="connsiteX1" fmla="*/ 3576866 w 3576866"/>
                <a:gd name="connsiteY1" fmla="*/ 2891807 h 2891807"/>
                <a:gd name="connsiteX0" fmla="*/ 0 w 3576866"/>
                <a:gd name="connsiteY0" fmla="*/ 0 h 2891807"/>
                <a:gd name="connsiteX1" fmla="*/ 3576866 w 3576866"/>
                <a:gd name="connsiteY1" fmla="*/ 2891807 h 2891807"/>
                <a:gd name="connsiteX0" fmla="*/ 0 w 3576866"/>
                <a:gd name="connsiteY0" fmla="*/ 0 h 2891807"/>
                <a:gd name="connsiteX1" fmla="*/ 3576866 w 3576866"/>
                <a:gd name="connsiteY1" fmla="*/ 2891807 h 2891807"/>
              </a:gdLst>
              <a:ahLst/>
              <a:cxnLst>
                <a:cxn ang="0">
                  <a:pos x="connsiteX0" y="connsiteY0"/>
                </a:cxn>
                <a:cxn ang="0">
                  <a:pos x="connsiteX1" y="connsiteY1"/>
                </a:cxn>
              </a:cxnLst>
              <a:rect l="l" t="t" r="r" b="b"/>
              <a:pathLst>
                <a:path w="3576866" h="2891807">
                  <a:moveTo>
                    <a:pt x="0" y="0"/>
                  </a:moveTo>
                  <a:cubicBezTo>
                    <a:pt x="352672" y="1540646"/>
                    <a:pt x="1459695" y="2507051"/>
                    <a:pt x="3576866" y="2891807"/>
                  </a:cubicBezTo>
                </a:path>
              </a:pathLst>
            </a:custGeom>
            <a:ln w="38100">
              <a:solidFill>
                <a:srgbClr val="005EA4"/>
              </a:solidFill>
            </a:ln>
          </p:spPr>
          <p:style>
            <a:lnRef idx="1">
              <a:schemeClr val="accent1"/>
            </a:lnRef>
            <a:fillRef idx="0">
              <a:schemeClr val="accent1"/>
            </a:fillRef>
            <a:effectRef idx="0">
              <a:schemeClr val="accent1"/>
            </a:effectRef>
            <a:fontRef idx="minor">
              <a:schemeClr val="tx1"/>
            </a:fontRef>
          </p:style>
          <p:txBody>
            <a:bodyPr anchor="ctr"/>
            <a:lstStyle/>
            <a:p>
              <a:pPr>
                <a:buFontTx/>
                <a:buNone/>
                <a:defRPr/>
              </a:pPr>
              <a:endParaRPr lang="en-US" sz="1600"/>
            </a:p>
          </p:txBody>
        </p:sp>
      </p:grpSp>
      <p:grpSp>
        <p:nvGrpSpPr>
          <p:cNvPr id="22" name="Group 20"/>
          <p:cNvGrpSpPr>
            <a:grpSpLocks/>
          </p:cNvGrpSpPr>
          <p:nvPr/>
        </p:nvGrpSpPr>
        <p:grpSpPr bwMode="auto">
          <a:xfrm>
            <a:off x="793750" y="1844675"/>
            <a:ext cx="1812925" cy="3024187"/>
            <a:chOff x="887999" y="2295869"/>
            <a:chExt cx="1813866" cy="3023824"/>
          </a:xfrm>
        </p:grpSpPr>
        <p:grpSp>
          <p:nvGrpSpPr>
            <p:cNvPr id="50252" name="Group 20"/>
            <p:cNvGrpSpPr>
              <a:grpSpLocks/>
            </p:cNvGrpSpPr>
            <p:nvPr/>
          </p:nvGrpSpPr>
          <p:grpSpPr bwMode="auto">
            <a:xfrm>
              <a:off x="887999" y="2295869"/>
              <a:ext cx="1813866" cy="3023824"/>
              <a:chOff x="843387" y="1134089"/>
              <a:chExt cx="1812938" cy="3023209"/>
            </a:xfrm>
          </p:grpSpPr>
          <p:cxnSp>
            <p:nvCxnSpPr>
              <p:cNvPr id="25" name="Straight Connector 24"/>
              <p:cNvCxnSpPr/>
              <p:nvPr/>
            </p:nvCxnSpPr>
            <p:spPr>
              <a:xfrm rot="16200000" flipH="1">
                <a:off x="439008" y="1939981"/>
                <a:ext cx="2635984" cy="179865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50255" name="TextBox 22"/>
              <p:cNvSpPr txBox="1">
                <a:spLocks noChangeArrowheads="1"/>
              </p:cNvSpPr>
              <p:nvPr/>
            </p:nvSpPr>
            <p:spPr bwMode="auto">
              <a:xfrm>
                <a:off x="843387" y="1134089"/>
                <a:ext cx="543674" cy="338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BC</a:t>
                </a:r>
                <a:r>
                  <a:rPr lang="en-US" altLang="en-US" sz="1600" baseline="-25000"/>
                  <a:t>2</a:t>
                </a:r>
              </a:p>
            </p:txBody>
          </p:sp>
        </p:grpSp>
        <p:cxnSp>
          <p:nvCxnSpPr>
            <p:cNvPr id="24" name="Straight Connector 23"/>
            <p:cNvCxnSpPr/>
            <p:nvPr/>
          </p:nvCxnSpPr>
          <p:spPr>
            <a:xfrm rot="5400000" flipH="1" flipV="1">
              <a:off x="962703" y="2648221"/>
              <a:ext cx="165080" cy="952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 name="Straight Arrow Connector 26"/>
          <p:cNvCxnSpPr/>
          <p:nvPr/>
        </p:nvCxnSpPr>
        <p:spPr>
          <a:xfrm rot="5400000" flipH="1" flipV="1">
            <a:off x="562769" y="3212306"/>
            <a:ext cx="962025" cy="214313"/>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8" name="Group 26"/>
          <p:cNvGrpSpPr>
            <a:grpSpLocks/>
          </p:cNvGrpSpPr>
          <p:nvPr/>
        </p:nvGrpSpPr>
        <p:grpSpPr bwMode="auto">
          <a:xfrm>
            <a:off x="808038" y="3787775"/>
            <a:ext cx="1787525" cy="1081087"/>
            <a:chOff x="902528" y="3740744"/>
            <a:chExt cx="1787683" cy="1081320"/>
          </a:xfrm>
        </p:grpSpPr>
        <p:cxnSp>
          <p:nvCxnSpPr>
            <p:cNvPr id="29" name="Straight Connector 28"/>
            <p:cNvCxnSpPr/>
            <p:nvPr/>
          </p:nvCxnSpPr>
          <p:spPr bwMode="auto">
            <a:xfrm>
              <a:off x="902528" y="3740744"/>
              <a:ext cx="1787683" cy="1081320"/>
            </a:xfrm>
            <a:prstGeom prst="line">
              <a:avLst/>
            </a:prstGeom>
            <a:ln w="38100">
              <a:solidFill>
                <a:srgbClr val="005EA4"/>
              </a:solidFill>
            </a:ln>
          </p:spPr>
          <p:style>
            <a:lnRef idx="1">
              <a:schemeClr val="accent1"/>
            </a:lnRef>
            <a:fillRef idx="0">
              <a:schemeClr val="accent1"/>
            </a:fillRef>
            <a:effectRef idx="0">
              <a:schemeClr val="accent1"/>
            </a:effectRef>
            <a:fontRef idx="minor">
              <a:schemeClr val="tx1"/>
            </a:fontRef>
          </p:style>
        </p:cxnSp>
        <p:sp>
          <p:nvSpPr>
            <p:cNvPr id="50250" name="TextBox 22"/>
            <p:cNvSpPr txBox="1">
              <a:spLocks noChangeArrowheads="1"/>
            </p:cNvSpPr>
            <p:nvPr/>
          </p:nvSpPr>
          <p:spPr bwMode="auto">
            <a:xfrm>
              <a:off x="921728" y="4027700"/>
              <a:ext cx="543788" cy="338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BC</a:t>
              </a:r>
              <a:r>
                <a:rPr lang="en-US" altLang="en-US" sz="1600" baseline="-25000"/>
                <a:t>1</a:t>
              </a:r>
            </a:p>
          </p:txBody>
        </p:sp>
        <p:cxnSp>
          <p:nvCxnSpPr>
            <p:cNvPr id="31" name="Straight Connector 30"/>
            <p:cNvCxnSpPr/>
            <p:nvPr/>
          </p:nvCxnSpPr>
          <p:spPr>
            <a:xfrm rot="16200000" flipV="1">
              <a:off x="1007299" y="3975746"/>
              <a:ext cx="215947" cy="254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Group 30"/>
          <p:cNvGrpSpPr>
            <a:grpSpLocks/>
          </p:cNvGrpSpPr>
          <p:nvPr/>
        </p:nvGrpSpPr>
        <p:grpSpPr bwMode="auto">
          <a:xfrm>
            <a:off x="1770063" y="4330700"/>
            <a:ext cx="146050" cy="550862"/>
            <a:chOff x="1864874" y="4282865"/>
            <a:chExt cx="145934" cy="551180"/>
          </a:xfrm>
        </p:grpSpPr>
        <p:sp>
          <p:nvSpPr>
            <p:cNvPr id="50247" name="Freeform 183"/>
            <p:cNvSpPr>
              <a:spLocks/>
            </p:cNvSpPr>
            <p:nvPr/>
          </p:nvSpPr>
          <p:spPr bwMode="auto">
            <a:xfrm>
              <a:off x="1864874" y="4282865"/>
              <a:ext cx="145934" cy="136744"/>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cxnSp>
          <p:nvCxnSpPr>
            <p:cNvPr id="34" name="Straight Connector 33"/>
            <p:cNvCxnSpPr/>
            <p:nvPr/>
          </p:nvCxnSpPr>
          <p:spPr>
            <a:xfrm rot="5400000">
              <a:off x="1686080" y="4583871"/>
              <a:ext cx="498763" cy="1586"/>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 name="Group 35"/>
          <p:cNvGrpSpPr>
            <a:grpSpLocks/>
          </p:cNvGrpSpPr>
          <p:nvPr/>
        </p:nvGrpSpPr>
        <p:grpSpPr bwMode="auto">
          <a:xfrm>
            <a:off x="1339850" y="3022600"/>
            <a:ext cx="146050" cy="1858962"/>
            <a:chOff x="1435383" y="2974601"/>
            <a:chExt cx="145934" cy="1859445"/>
          </a:xfrm>
        </p:grpSpPr>
        <p:sp>
          <p:nvSpPr>
            <p:cNvPr id="50245" name="Freeform 183"/>
            <p:cNvSpPr>
              <a:spLocks/>
            </p:cNvSpPr>
            <p:nvPr/>
          </p:nvSpPr>
          <p:spPr bwMode="auto">
            <a:xfrm>
              <a:off x="1435383" y="2974601"/>
              <a:ext cx="145934" cy="136744"/>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cxnSp>
          <p:nvCxnSpPr>
            <p:cNvPr id="37" name="Straight Connector 36"/>
            <p:cNvCxnSpPr/>
            <p:nvPr/>
          </p:nvCxnSpPr>
          <p:spPr>
            <a:xfrm rot="5400000">
              <a:off x="588168" y="3924967"/>
              <a:ext cx="1816572"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 name="Group 40"/>
          <p:cNvGrpSpPr>
            <a:grpSpLocks/>
          </p:cNvGrpSpPr>
          <p:nvPr/>
        </p:nvGrpSpPr>
        <p:grpSpPr bwMode="auto">
          <a:xfrm>
            <a:off x="1068388" y="1749425"/>
            <a:ext cx="2903537" cy="1516062"/>
            <a:chOff x="1163784" y="1702691"/>
            <a:chExt cx="2902715" cy="1515522"/>
          </a:xfrm>
        </p:grpSpPr>
        <p:sp>
          <p:nvSpPr>
            <p:cNvPr id="50243" name="TextBox 22"/>
            <p:cNvSpPr txBox="1">
              <a:spLocks noChangeArrowheads="1"/>
            </p:cNvSpPr>
            <p:nvPr/>
          </p:nvSpPr>
          <p:spPr bwMode="auto">
            <a:xfrm>
              <a:off x="1786751" y="1702691"/>
              <a:ext cx="2279748" cy="830557"/>
            </a:xfrm>
            <a:prstGeom prst="rect">
              <a:avLst/>
            </a:prstGeom>
            <a:solidFill>
              <a:srgbClr val="F2D698"/>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algn="l" eaLnBrk="1" hangingPunct="1">
                <a:spcBef>
                  <a:spcPct val="0"/>
                </a:spcBef>
                <a:buFontTx/>
                <a:buNone/>
              </a:pPr>
              <a:r>
                <a:rPr lang="en-US" altLang="en-US" sz="1600"/>
                <a:t>1. A higher interest rate rotates the budget constraint outward . . .</a:t>
              </a:r>
            </a:p>
          </p:txBody>
        </p:sp>
        <p:cxnSp>
          <p:nvCxnSpPr>
            <p:cNvPr id="40" name="Straight Connector 39"/>
            <p:cNvCxnSpPr/>
            <p:nvPr/>
          </p:nvCxnSpPr>
          <p:spPr>
            <a:xfrm rot="5400000" flipH="1" flipV="1">
              <a:off x="1045580" y="2469951"/>
              <a:ext cx="866466" cy="6300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p:cNvCxnSpPr/>
          <p:nvPr/>
        </p:nvCxnSpPr>
        <p:spPr>
          <a:xfrm rot="10800000">
            <a:off x="795338" y="3063875"/>
            <a:ext cx="630237"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0800000">
            <a:off x="784225" y="4394200"/>
            <a:ext cx="1044575"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16200000" flipV="1">
            <a:off x="41275" y="3733800"/>
            <a:ext cx="1282700" cy="127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6" name="Group 101"/>
          <p:cNvGrpSpPr>
            <a:grpSpLocks/>
          </p:cNvGrpSpPr>
          <p:nvPr/>
        </p:nvGrpSpPr>
        <p:grpSpPr bwMode="auto">
          <a:xfrm>
            <a:off x="1365250" y="3140075"/>
            <a:ext cx="3124200" cy="1892300"/>
            <a:chOff x="1461167" y="3236050"/>
            <a:chExt cx="3124865" cy="1893366"/>
          </a:xfrm>
        </p:grpSpPr>
        <p:cxnSp>
          <p:nvCxnSpPr>
            <p:cNvPr id="77" name="Straight Arrow Connector 76"/>
            <p:cNvCxnSpPr/>
            <p:nvPr/>
          </p:nvCxnSpPr>
          <p:spPr>
            <a:xfrm rot="10800000" flipV="1">
              <a:off x="1461167" y="5115120"/>
              <a:ext cx="470000" cy="3177"/>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219" name="TextBox 22"/>
            <p:cNvSpPr txBox="1">
              <a:spLocks noChangeArrowheads="1"/>
            </p:cNvSpPr>
            <p:nvPr/>
          </p:nvSpPr>
          <p:spPr bwMode="auto">
            <a:xfrm>
              <a:off x="2634580" y="3236050"/>
              <a:ext cx="1951452" cy="1078180"/>
            </a:xfrm>
            <a:prstGeom prst="rect">
              <a:avLst/>
            </a:prstGeom>
            <a:solidFill>
              <a:srgbClr val="F2D698"/>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algn="l" eaLnBrk="1" hangingPunct="1">
                <a:spcBef>
                  <a:spcPct val="0"/>
                </a:spcBef>
                <a:buFontTx/>
                <a:buNone/>
              </a:pPr>
              <a:r>
                <a:rPr lang="en-US" altLang="en-US" sz="1600"/>
                <a:t>2. . . . resulting in lower consumption when young and, thus, higher saving.</a:t>
              </a:r>
            </a:p>
          </p:txBody>
        </p:sp>
        <p:cxnSp>
          <p:nvCxnSpPr>
            <p:cNvPr id="79" name="Straight Connector 78"/>
            <p:cNvCxnSpPr/>
            <p:nvPr/>
          </p:nvCxnSpPr>
          <p:spPr>
            <a:xfrm flipV="1">
              <a:off x="1697755" y="4312981"/>
              <a:ext cx="1046385" cy="8164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1" name="Rectangle 4"/>
          <p:cNvSpPr>
            <a:spLocks noChangeArrowheads="1"/>
          </p:cNvSpPr>
          <p:nvPr/>
        </p:nvSpPr>
        <p:spPr bwMode="auto">
          <a:xfrm>
            <a:off x="5164384" y="2151439"/>
            <a:ext cx="2455615" cy="1588711"/>
          </a:xfrm>
          <a:prstGeom prst="rect">
            <a:avLst/>
          </a:prstGeom>
          <a:solidFill>
            <a:srgbClr val="CCFFCC"/>
          </a:solidFill>
          <a:ln w="9525">
            <a:noFill/>
            <a:miter lim="800000"/>
            <a:headEnd/>
            <a:tailEnd/>
          </a:ln>
          <a:effectLst>
            <a:outerShdw blurRad="50800" dist="38100" dir="2700000" algn="tl" rotWithShape="0">
              <a:prstClr val="black">
                <a:alpha val="40000"/>
              </a:prstClr>
            </a:outerShdw>
          </a:effectLst>
        </p:spPr>
        <p:txBody>
          <a:bodyPr/>
          <a:lstStyle/>
          <a:p>
            <a:pPr algn="ctr">
              <a:lnSpc>
                <a:spcPct val="105000"/>
              </a:lnSpc>
              <a:spcBef>
                <a:spcPct val="45000"/>
              </a:spcBef>
              <a:buClr>
                <a:srgbClr val="00B85C"/>
              </a:buClr>
              <a:buSzPct val="120000"/>
              <a:buFont typeface="Wingdings" pitchFamily="2" charset="2"/>
              <a:buNone/>
              <a:defRPr/>
            </a:pPr>
            <a:r>
              <a:rPr lang="en-US" sz="2800" dirty="0">
                <a:latin typeface="Arial"/>
                <a:cs typeface="Arial"/>
              </a:rPr>
              <a:t>In this case, </a:t>
            </a:r>
            <a:r>
              <a:rPr lang="en-US" sz="2800" i="1" dirty="0">
                <a:latin typeface="Arial"/>
                <a:cs typeface="Arial"/>
              </a:rPr>
              <a:t>SE</a:t>
            </a:r>
            <a:r>
              <a:rPr lang="en-US" sz="2800" dirty="0">
                <a:latin typeface="Arial"/>
                <a:cs typeface="Arial"/>
              </a:rPr>
              <a:t> &gt; </a:t>
            </a:r>
            <a:r>
              <a:rPr lang="en-US" sz="2800" i="1" dirty="0">
                <a:latin typeface="Arial"/>
                <a:cs typeface="Arial"/>
              </a:rPr>
              <a:t>IE</a:t>
            </a:r>
            <a:r>
              <a:rPr lang="en-US" sz="2800" dirty="0">
                <a:latin typeface="Arial"/>
                <a:cs typeface="Arial"/>
              </a:rPr>
              <a:t>  and saving rises</a:t>
            </a:r>
          </a:p>
        </p:txBody>
      </p:sp>
    </p:spTree>
    <p:extLst>
      <p:ext uri="{BB962C8B-B14F-4D97-AF65-F5344CB8AC3E}">
        <p14:creationId xmlns:p14="http://schemas.microsoft.com/office/powerpoint/2010/main" val="2711217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par>
                                <p:cTn id="12" presetID="22" presetClass="entr" presetSubtype="4"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par>
                          <p:cTn id="15" fill="hold" nodeType="afterGroup">
                            <p:stCondLst>
                              <p:cond delay="1500"/>
                            </p:stCondLst>
                            <p:childTnLst>
                              <p:par>
                                <p:cTn id="16" presetID="22" presetClass="entr" presetSubtype="8"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left)">
                                      <p:cBhvr>
                                        <p:cTn id="18" dur="1000"/>
                                        <p:tgtEl>
                                          <p:spTgt spid="28"/>
                                        </p:tgtEl>
                                      </p:cBhvr>
                                    </p:animEffect>
                                  </p:childTnLst>
                                </p:cTn>
                              </p:par>
                            </p:childTnLst>
                          </p:cTn>
                        </p:par>
                        <p:par>
                          <p:cTn id="19" fill="hold" nodeType="afterGroup">
                            <p:stCondLst>
                              <p:cond delay="2500"/>
                            </p:stCondLst>
                            <p:childTnLst>
                              <p:par>
                                <p:cTn id="20" presetID="22" presetClass="entr" presetSubtype="8"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1000"/>
                                        <p:tgtEl>
                                          <p:spTgt spid="19"/>
                                        </p:tgtEl>
                                      </p:cBhvr>
                                    </p:animEffect>
                                  </p:childTnLst>
                                </p:cTn>
                              </p:par>
                            </p:childTnLst>
                          </p:cTn>
                        </p:par>
                        <p:par>
                          <p:cTn id="23" fill="hold" nodeType="afterGroup">
                            <p:stCondLst>
                              <p:cond delay="3500"/>
                            </p:stCondLst>
                            <p:childTnLst>
                              <p:par>
                                <p:cTn id="24" presetID="22" presetClass="entr" presetSubtype="8" fill="hold" nodeType="afterEffect">
                                  <p:stCondLst>
                                    <p:cond delay="0"/>
                                  </p:stCondLst>
                                  <p:childTnLst>
                                    <p:set>
                                      <p:cBhvr>
                                        <p:cTn id="25" dur="1" fill="hold">
                                          <p:stCondLst>
                                            <p:cond delay="0"/>
                                          </p:stCondLst>
                                        </p:cTn>
                                        <p:tgtEl>
                                          <p:spTgt spid="74"/>
                                        </p:tgtEl>
                                        <p:attrNameLst>
                                          <p:attrName>style.visibility</p:attrName>
                                        </p:attrNameLst>
                                      </p:cBhvr>
                                      <p:to>
                                        <p:strVal val="visible"/>
                                      </p:to>
                                    </p:set>
                                    <p:animEffect transition="in" filter="wipe(left)">
                                      <p:cBhvr>
                                        <p:cTn id="26" dur="500"/>
                                        <p:tgtEl>
                                          <p:spTgt spid="74"/>
                                        </p:tgtEl>
                                      </p:cBhvr>
                                    </p:animEffect>
                                  </p:childTnLst>
                                </p:cTn>
                              </p:par>
                            </p:childTnLst>
                          </p:cTn>
                        </p:par>
                        <p:par>
                          <p:cTn id="27" fill="hold" nodeType="afterGroup">
                            <p:stCondLst>
                              <p:cond delay="4000"/>
                            </p:stCondLst>
                            <p:childTnLst>
                              <p:par>
                                <p:cTn id="28" presetID="22" presetClass="entr" presetSubtype="1" fill="hold"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up)">
                                      <p:cBhvr>
                                        <p:cTn id="30" dur="500"/>
                                        <p:tgtEl>
                                          <p:spTgt spid="32"/>
                                        </p:tgtEl>
                                      </p:cBhvr>
                                    </p:animEffect>
                                  </p:childTnLst>
                                </p:cTn>
                              </p:par>
                            </p:childTnLst>
                          </p:cTn>
                        </p:par>
                        <p:par>
                          <p:cTn id="31" fill="hold" nodeType="afterGroup">
                            <p:stCondLst>
                              <p:cond delay="4500"/>
                            </p:stCondLst>
                            <p:childTnLst>
                              <p:par>
                                <p:cTn id="32" presetID="22" presetClass="entr" presetSubtype="4"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down)">
                                      <p:cBhvr>
                                        <p:cTn id="34" dur="500"/>
                                        <p:tgtEl>
                                          <p:spTgt spid="27"/>
                                        </p:tgtEl>
                                      </p:cBhvr>
                                    </p:animEffect>
                                  </p:childTnLst>
                                </p:cTn>
                              </p:par>
                            </p:childTnLst>
                          </p:cTn>
                        </p:par>
                        <p:par>
                          <p:cTn id="35" fill="hold" nodeType="afterGroup">
                            <p:stCondLst>
                              <p:cond delay="5000"/>
                            </p:stCondLst>
                            <p:childTnLst>
                              <p:par>
                                <p:cTn id="36" presetID="22" presetClass="entr" presetSubtype="8" fill="hold" nodeType="after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left)">
                                      <p:cBhvr>
                                        <p:cTn id="38" dur="500"/>
                                        <p:tgtEl>
                                          <p:spTgt spid="38"/>
                                        </p:tgtEl>
                                      </p:cBhvr>
                                    </p:animEffect>
                                  </p:childTnLst>
                                </p:cTn>
                              </p:par>
                            </p:childTnLst>
                          </p:cTn>
                        </p:par>
                        <p:par>
                          <p:cTn id="39" fill="hold" nodeType="afterGroup">
                            <p:stCondLst>
                              <p:cond delay="5500"/>
                            </p:stCondLst>
                            <p:childTnLst>
                              <p:par>
                                <p:cTn id="40" presetID="22" presetClass="entr" presetSubtype="8" fill="hold"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1000"/>
                                        <p:tgtEl>
                                          <p:spTgt spid="22"/>
                                        </p:tgtEl>
                                      </p:cBhvr>
                                    </p:animEffect>
                                  </p:childTnLst>
                                </p:cTn>
                              </p:par>
                            </p:childTnLst>
                          </p:cTn>
                        </p:par>
                        <p:par>
                          <p:cTn id="43" fill="hold" nodeType="afterGroup">
                            <p:stCondLst>
                              <p:cond delay="6500"/>
                            </p:stCondLst>
                            <p:childTnLst>
                              <p:par>
                                <p:cTn id="44" presetID="22" presetClass="entr" presetSubtype="8" fill="hold"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1000"/>
                                        <p:tgtEl>
                                          <p:spTgt spid="16"/>
                                        </p:tgtEl>
                                      </p:cBhvr>
                                    </p:animEffect>
                                  </p:childTnLst>
                                </p:cTn>
                              </p:par>
                            </p:childTnLst>
                          </p:cTn>
                        </p:par>
                        <p:par>
                          <p:cTn id="47" fill="hold" nodeType="afterGroup">
                            <p:stCondLst>
                              <p:cond delay="7500"/>
                            </p:stCondLst>
                            <p:childTnLst>
                              <p:par>
                                <p:cTn id="48" presetID="22" presetClass="entr" presetSubtype="8" fill="hold" nodeType="afterEffect">
                                  <p:stCondLst>
                                    <p:cond delay="0"/>
                                  </p:stCondLst>
                                  <p:childTnLst>
                                    <p:set>
                                      <p:cBhvr>
                                        <p:cTn id="49" dur="1" fill="hold">
                                          <p:stCondLst>
                                            <p:cond delay="0"/>
                                          </p:stCondLst>
                                        </p:cTn>
                                        <p:tgtEl>
                                          <p:spTgt spid="73"/>
                                        </p:tgtEl>
                                        <p:attrNameLst>
                                          <p:attrName>style.visibility</p:attrName>
                                        </p:attrNameLst>
                                      </p:cBhvr>
                                      <p:to>
                                        <p:strVal val="visible"/>
                                      </p:to>
                                    </p:set>
                                    <p:animEffect transition="in" filter="wipe(left)">
                                      <p:cBhvr>
                                        <p:cTn id="50" dur="500"/>
                                        <p:tgtEl>
                                          <p:spTgt spid="73"/>
                                        </p:tgtEl>
                                      </p:cBhvr>
                                    </p:animEffect>
                                  </p:childTnLst>
                                </p:cTn>
                              </p:par>
                            </p:childTnLst>
                          </p:cTn>
                        </p:par>
                        <p:par>
                          <p:cTn id="51" fill="hold" nodeType="afterGroup">
                            <p:stCondLst>
                              <p:cond delay="8000"/>
                            </p:stCondLst>
                            <p:childTnLst>
                              <p:par>
                                <p:cTn id="52" presetID="22" presetClass="entr" presetSubtype="1" fill="hold" nodeType="after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up)">
                                      <p:cBhvr>
                                        <p:cTn id="54" dur="500"/>
                                        <p:tgtEl>
                                          <p:spTgt spid="35"/>
                                        </p:tgtEl>
                                      </p:cBhvr>
                                    </p:animEffect>
                                  </p:childTnLst>
                                </p:cTn>
                              </p:par>
                            </p:childTnLst>
                          </p:cTn>
                        </p:par>
                        <p:par>
                          <p:cTn id="55" fill="hold" nodeType="afterGroup">
                            <p:stCondLst>
                              <p:cond delay="8500"/>
                            </p:stCondLst>
                            <p:childTnLst>
                              <p:par>
                                <p:cTn id="56" presetID="22" presetClass="entr" presetSubtype="4" fill="hold" nodeType="afterEffect">
                                  <p:stCondLst>
                                    <p:cond delay="0"/>
                                  </p:stCondLst>
                                  <p:childTnLst>
                                    <p:set>
                                      <p:cBhvr>
                                        <p:cTn id="57" dur="1" fill="hold">
                                          <p:stCondLst>
                                            <p:cond delay="0"/>
                                          </p:stCondLst>
                                        </p:cTn>
                                        <p:tgtEl>
                                          <p:spTgt spid="75"/>
                                        </p:tgtEl>
                                        <p:attrNameLst>
                                          <p:attrName>style.visibility</p:attrName>
                                        </p:attrNameLst>
                                      </p:cBhvr>
                                      <p:to>
                                        <p:strVal val="visible"/>
                                      </p:to>
                                    </p:set>
                                    <p:animEffect transition="in" filter="wipe(down)">
                                      <p:cBhvr>
                                        <p:cTn id="58" dur="500"/>
                                        <p:tgtEl>
                                          <p:spTgt spid="75"/>
                                        </p:tgtEl>
                                      </p:cBhvr>
                                    </p:animEffect>
                                  </p:childTnLst>
                                </p:cTn>
                              </p:par>
                            </p:childTnLst>
                          </p:cTn>
                        </p:par>
                        <p:par>
                          <p:cTn id="59" fill="hold" nodeType="afterGroup">
                            <p:stCondLst>
                              <p:cond delay="9000"/>
                            </p:stCondLst>
                            <p:childTnLst>
                              <p:par>
                                <p:cTn id="60" presetID="22" presetClass="entr" presetSubtype="2" fill="hold" nodeType="afterEffect">
                                  <p:stCondLst>
                                    <p:cond delay="0"/>
                                  </p:stCondLst>
                                  <p:childTnLst>
                                    <p:set>
                                      <p:cBhvr>
                                        <p:cTn id="61" dur="1" fill="hold">
                                          <p:stCondLst>
                                            <p:cond delay="0"/>
                                          </p:stCondLst>
                                        </p:cTn>
                                        <p:tgtEl>
                                          <p:spTgt spid="76"/>
                                        </p:tgtEl>
                                        <p:attrNameLst>
                                          <p:attrName>style.visibility</p:attrName>
                                        </p:attrNameLst>
                                      </p:cBhvr>
                                      <p:to>
                                        <p:strVal val="visible"/>
                                      </p:to>
                                    </p:set>
                                    <p:animEffect transition="in" filter="wipe(right)">
                                      <p:cBhvr>
                                        <p:cTn id="62" dur="500"/>
                                        <p:tgtEl>
                                          <p:spTgt spid="76"/>
                                        </p:tgtEl>
                                      </p:cBhvr>
                                    </p:animEffect>
                                  </p:childTnLst>
                                </p:cTn>
                              </p:par>
                            </p:childTnLst>
                          </p:cTn>
                        </p:par>
                        <p:par>
                          <p:cTn id="63" fill="hold">
                            <p:stCondLst>
                              <p:cond delay="9500"/>
                            </p:stCondLst>
                            <p:childTnLst>
                              <p:par>
                                <p:cTn id="64" presetID="10" presetClass="entr" presetSubtype="0" fill="hold" grpId="0" nodeType="afterEffect">
                                  <p:stCondLst>
                                    <p:cond delay="0"/>
                                  </p:stCondLst>
                                  <p:childTnLst>
                                    <p:set>
                                      <p:cBhvr>
                                        <p:cTn id="65" dur="1" fill="hold">
                                          <p:stCondLst>
                                            <p:cond delay="0"/>
                                          </p:stCondLst>
                                        </p:cTn>
                                        <p:tgtEl>
                                          <p:spTgt spid="91">
                                            <p:bg/>
                                          </p:spTgt>
                                        </p:tgtEl>
                                        <p:attrNameLst>
                                          <p:attrName>style.visibility</p:attrName>
                                        </p:attrNameLst>
                                      </p:cBhvr>
                                      <p:to>
                                        <p:strVal val="visible"/>
                                      </p:to>
                                    </p:set>
                                    <p:animEffect transition="in" filter="fade">
                                      <p:cBhvr>
                                        <p:cTn id="66" dur="500"/>
                                        <p:tgtEl>
                                          <p:spTgt spid="91">
                                            <p:bg/>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91">
                                            <p:txEl>
                                              <p:pRg st="0" end="0"/>
                                            </p:txEl>
                                          </p:spTgt>
                                        </p:tgtEl>
                                        <p:attrNameLst>
                                          <p:attrName>style.visibility</p:attrName>
                                        </p:attrNameLst>
                                      </p:cBhvr>
                                      <p:to>
                                        <p:strVal val="visible"/>
                                      </p:to>
                                    </p:set>
                                    <p:animEffect transition="in" filter="fade">
                                      <p:cBhvr>
                                        <p:cTn id="69" dur="500"/>
                                        <p:tgtEl>
                                          <p:spTgt spid="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1" grpId="0" build="p" bldLvl="5"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dirty="0"/>
              <a:t>Application 3:  Interest Rates and Saving</a:t>
            </a:r>
          </a:p>
        </p:txBody>
      </p:sp>
      <p:sp>
        <p:nvSpPr>
          <p:cNvPr id="50179" name="Slide Number Placeholder 2"/>
          <p:cNvSpPr>
            <a:spLocks noGrp="1"/>
          </p:cNvSpPr>
          <p:nvPr>
            <p:ph type="sldNum" sz="quarter" idx="13"/>
          </p:nvPr>
        </p:nvSpPr>
        <p:spPr>
          <a:prstGeom prst="rect">
            <a:avLst/>
          </a:prstGeo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97198AD7-8B44-42B6-B451-0778E6FB20FA}" type="slidenum">
              <a:rPr lang="en-US" altLang="en-US" sz="1200" smtClean="0"/>
              <a:pPr eaLnBrk="1" hangingPunct="1"/>
              <a:t>44</a:t>
            </a:fld>
            <a:endParaRPr lang="en-US" altLang="en-US" sz="1200"/>
          </a:p>
        </p:txBody>
      </p:sp>
      <p:sp>
        <p:nvSpPr>
          <p:cNvPr id="50180" name="Footer Placeholder 3"/>
          <p:cNvSpPr>
            <a:spLocks noGrp="1"/>
          </p:cNvSpPr>
          <p:nvPr>
            <p:ph type="ftr" sz="quarter" idx="14"/>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41" name="Group 48"/>
          <p:cNvGrpSpPr>
            <a:grpSpLocks/>
          </p:cNvGrpSpPr>
          <p:nvPr/>
        </p:nvGrpSpPr>
        <p:grpSpPr bwMode="auto">
          <a:xfrm>
            <a:off x="685800" y="1179512"/>
            <a:ext cx="4187825" cy="3446463"/>
            <a:chOff x="1192744" y="1209273"/>
            <a:chExt cx="4186847" cy="3446645"/>
          </a:xfrm>
        </p:grpSpPr>
        <p:sp>
          <p:nvSpPr>
            <p:cNvPr id="42" name="Rectangle 41"/>
            <p:cNvSpPr/>
            <p:nvPr/>
          </p:nvSpPr>
          <p:spPr>
            <a:xfrm>
              <a:off x="1829182" y="1507739"/>
              <a:ext cx="3550409" cy="3135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Tx/>
                <a:buNone/>
                <a:defRPr/>
              </a:pPr>
              <a:endParaRPr lang="en-US" sz="1600" dirty="0">
                <a:solidFill>
                  <a:schemeClr val="tx1"/>
                </a:solidFill>
              </a:endParaRPr>
            </a:p>
          </p:txBody>
        </p:sp>
        <p:grpSp>
          <p:nvGrpSpPr>
            <p:cNvPr id="50240" name="Group 16"/>
            <p:cNvGrpSpPr>
              <a:grpSpLocks/>
            </p:cNvGrpSpPr>
            <p:nvPr/>
          </p:nvGrpSpPr>
          <p:grpSpPr bwMode="auto">
            <a:xfrm>
              <a:off x="1192744" y="1209273"/>
              <a:ext cx="1391731" cy="3446645"/>
              <a:chOff x="1192744" y="1209273"/>
              <a:chExt cx="1391731" cy="3446645"/>
            </a:xfrm>
          </p:grpSpPr>
          <p:cxnSp>
            <p:nvCxnSpPr>
              <p:cNvPr id="44" name="Straight Connector 43"/>
              <p:cNvCxnSpPr/>
              <p:nvPr/>
            </p:nvCxnSpPr>
            <p:spPr>
              <a:xfrm rot="16200000" flipH="1">
                <a:off x="225726" y="3063572"/>
                <a:ext cx="318469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242" name="TextBox 52"/>
              <p:cNvSpPr txBox="1">
                <a:spLocks noChangeArrowheads="1"/>
              </p:cNvSpPr>
              <p:nvPr/>
            </p:nvSpPr>
            <p:spPr bwMode="auto">
              <a:xfrm>
                <a:off x="1192744" y="1209273"/>
                <a:ext cx="1391731" cy="92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algn="l" eaLnBrk="1" hangingPunct="1">
                  <a:buFontTx/>
                  <a:buNone/>
                </a:pPr>
                <a:r>
                  <a:rPr lang="en-US" altLang="en-US" sz="1600"/>
                  <a:t>Consumption</a:t>
                </a:r>
              </a:p>
              <a:p>
                <a:pPr algn="l" eaLnBrk="1" hangingPunct="1">
                  <a:buFontTx/>
                  <a:buNone/>
                </a:pPr>
                <a:r>
                  <a:rPr lang="en-US" altLang="en-US" sz="1600"/>
                  <a:t>when</a:t>
                </a:r>
              </a:p>
              <a:p>
                <a:pPr algn="l" eaLnBrk="1" hangingPunct="1">
                  <a:buFontTx/>
                  <a:buNone/>
                </a:pPr>
                <a:r>
                  <a:rPr lang="en-US" altLang="en-US" sz="1600"/>
                  <a:t>old</a:t>
                </a:r>
              </a:p>
            </p:txBody>
          </p:sp>
        </p:grpSp>
      </p:grpSp>
      <p:sp>
        <p:nvSpPr>
          <p:cNvPr id="47" name="TextBox 22"/>
          <p:cNvSpPr txBox="1">
            <a:spLocks noChangeArrowheads="1"/>
          </p:cNvSpPr>
          <p:nvPr/>
        </p:nvSpPr>
        <p:spPr bwMode="auto">
          <a:xfrm>
            <a:off x="901700" y="685800"/>
            <a:ext cx="4173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800" dirty="0"/>
              <a:t>(b) Higher Interest Rate Lowers Saving</a:t>
            </a:r>
          </a:p>
        </p:txBody>
      </p:sp>
      <p:grpSp>
        <p:nvGrpSpPr>
          <p:cNvPr id="48" name="Group 10"/>
          <p:cNvGrpSpPr>
            <a:grpSpLocks/>
          </p:cNvGrpSpPr>
          <p:nvPr/>
        </p:nvGrpSpPr>
        <p:grpSpPr bwMode="auto">
          <a:xfrm>
            <a:off x="992187" y="4445000"/>
            <a:ext cx="3881438" cy="544512"/>
            <a:chOff x="1499011" y="4475031"/>
            <a:chExt cx="3879815" cy="543807"/>
          </a:xfrm>
        </p:grpSpPr>
        <p:cxnSp>
          <p:nvCxnSpPr>
            <p:cNvPr id="49" name="Straight Connector 48"/>
            <p:cNvCxnSpPr/>
            <p:nvPr/>
          </p:nvCxnSpPr>
          <p:spPr>
            <a:xfrm>
              <a:off x="1817966" y="4655772"/>
              <a:ext cx="35608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237" name="TextBox 57"/>
            <p:cNvSpPr txBox="1">
              <a:spLocks noChangeArrowheads="1"/>
            </p:cNvSpPr>
            <p:nvPr/>
          </p:nvSpPr>
          <p:spPr bwMode="auto">
            <a:xfrm>
              <a:off x="2746462" y="4680443"/>
              <a:ext cx="2564410" cy="338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algn="r" eaLnBrk="1" hangingPunct="1">
                <a:buFontTx/>
                <a:buNone/>
              </a:pPr>
              <a:r>
                <a:rPr lang="en-US" altLang="en-US" sz="1600"/>
                <a:t>Consumption when Young</a:t>
              </a:r>
            </a:p>
          </p:txBody>
        </p:sp>
        <p:sp>
          <p:nvSpPr>
            <p:cNvPr id="50238" name="TextBox 13"/>
            <p:cNvSpPr txBox="1">
              <a:spLocks noChangeArrowheads="1"/>
            </p:cNvSpPr>
            <p:nvPr/>
          </p:nvSpPr>
          <p:spPr bwMode="auto">
            <a:xfrm>
              <a:off x="1499011" y="4475031"/>
              <a:ext cx="298412" cy="33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0</a:t>
              </a:r>
            </a:p>
          </p:txBody>
        </p:sp>
      </p:grpSp>
      <p:grpSp>
        <p:nvGrpSpPr>
          <p:cNvPr id="52" name="Group 34"/>
          <p:cNvGrpSpPr>
            <a:grpSpLocks/>
          </p:cNvGrpSpPr>
          <p:nvPr/>
        </p:nvGrpSpPr>
        <p:grpSpPr bwMode="auto">
          <a:xfrm>
            <a:off x="1754187" y="2159000"/>
            <a:ext cx="1182688" cy="1320800"/>
            <a:chOff x="1520042" y="2909456"/>
            <a:chExt cx="1183184" cy="1320746"/>
          </a:xfrm>
        </p:grpSpPr>
        <p:sp>
          <p:nvSpPr>
            <p:cNvPr id="50234" name="TextBox 22"/>
            <p:cNvSpPr txBox="1">
              <a:spLocks noChangeArrowheads="1"/>
            </p:cNvSpPr>
            <p:nvPr/>
          </p:nvSpPr>
          <p:spPr bwMode="auto">
            <a:xfrm>
              <a:off x="2385433" y="3833292"/>
              <a:ext cx="317793" cy="338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I</a:t>
              </a:r>
              <a:r>
                <a:rPr lang="en-US" altLang="en-US" sz="1600" baseline="-25000"/>
                <a:t>2</a:t>
              </a:r>
            </a:p>
          </p:txBody>
        </p:sp>
        <p:sp>
          <p:nvSpPr>
            <p:cNvPr id="54" name="Freeform 53"/>
            <p:cNvSpPr/>
            <p:nvPr/>
          </p:nvSpPr>
          <p:spPr>
            <a:xfrm>
              <a:off x="1520042" y="2909456"/>
              <a:ext cx="1070424" cy="1320746"/>
            </a:xfrm>
            <a:custGeom>
              <a:avLst/>
              <a:gdLst>
                <a:gd name="connsiteX0" fmla="*/ 0 w 2909455"/>
                <a:gd name="connsiteY0" fmla="*/ 0 h 2196935"/>
                <a:gd name="connsiteX1" fmla="*/ 2909455 w 2909455"/>
                <a:gd name="connsiteY1" fmla="*/ 2196935 h 2196935"/>
                <a:gd name="connsiteX0" fmla="*/ 0 w 2909455"/>
                <a:gd name="connsiteY0" fmla="*/ 0 h 2196935"/>
                <a:gd name="connsiteX1" fmla="*/ 2909455 w 2909455"/>
                <a:gd name="connsiteY1" fmla="*/ 2196935 h 2196935"/>
                <a:gd name="connsiteX0" fmla="*/ 0 w 2909455"/>
                <a:gd name="connsiteY0" fmla="*/ 0 h 2196935"/>
                <a:gd name="connsiteX1" fmla="*/ 2909455 w 2909455"/>
                <a:gd name="connsiteY1" fmla="*/ 2196935 h 2196935"/>
                <a:gd name="connsiteX0" fmla="*/ 0 w 3087585"/>
                <a:gd name="connsiteY0" fmla="*/ 0 h 2410691"/>
                <a:gd name="connsiteX1" fmla="*/ 3087585 w 3087585"/>
                <a:gd name="connsiteY1" fmla="*/ 2410691 h 2410691"/>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Lst>
              <a:ahLst/>
              <a:cxnLst>
                <a:cxn ang="0">
                  <a:pos x="connsiteX0" y="connsiteY0"/>
                </a:cxn>
                <a:cxn ang="0">
                  <a:pos x="connsiteX1" y="connsiteY1"/>
                </a:cxn>
              </a:cxnLst>
              <a:rect l="l" t="t" r="r" b="b"/>
              <a:pathLst>
                <a:path w="3277590" h="2707574">
                  <a:moveTo>
                    <a:pt x="0" y="0"/>
                  </a:moveTo>
                  <a:cubicBezTo>
                    <a:pt x="233549" y="1112322"/>
                    <a:pt x="1109996" y="2617190"/>
                    <a:pt x="3277590" y="2707574"/>
                  </a:cubicBezTo>
                </a:path>
              </a:pathLst>
            </a:custGeom>
            <a:ln w="38100">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buFontTx/>
                <a:buNone/>
                <a:defRPr/>
              </a:pPr>
              <a:endParaRPr lang="en-US" sz="1600"/>
            </a:p>
          </p:txBody>
        </p:sp>
      </p:grpSp>
      <p:grpSp>
        <p:nvGrpSpPr>
          <p:cNvPr id="55" name="Group 37"/>
          <p:cNvGrpSpPr>
            <a:grpSpLocks/>
          </p:cNvGrpSpPr>
          <p:nvPr/>
        </p:nvGrpSpPr>
        <p:grpSpPr bwMode="auto">
          <a:xfrm>
            <a:off x="1355725" y="2300287"/>
            <a:ext cx="1504950" cy="1616075"/>
            <a:chOff x="1421826" y="2869096"/>
            <a:chExt cx="1504507" cy="1616514"/>
          </a:xfrm>
        </p:grpSpPr>
        <p:sp>
          <p:nvSpPr>
            <p:cNvPr id="50232" name="TextBox 22"/>
            <p:cNvSpPr txBox="1">
              <a:spLocks noChangeArrowheads="1"/>
            </p:cNvSpPr>
            <p:nvPr/>
          </p:nvSpPr>
          <p:spPr bwMode="auto">
            <a:xfrm>
              <a:off x="2608717" y="4147087"/>
              <a:ext cx="317616" cy="33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I</a:t>
              </a:r>
              <a:r>
                <a:rPr lang="en-US" altLang="en-US" sz="1600" baseline="-25000"/>
                <a:t>1</a:t>
              </a:r>
            </a:p>
          </p:txBody>
        </p:sp>
        <p:sp>
          <p:nvSpPr>
            <p:cNvPr id="57" name="Freeform 56"/>
            <p:cNvSpPr/>
            <p:nvPr/>
          </p:nvSpPr>
          <p:spPr>
            <a:xfrm>
              <a:off x="1421826" y="2869096"/>
              <a:ext cx="1168056" cy="1410083"/>
            </a:xfrm>
            <a:custGeom>
              <a:avLst/>
              <a:gdLst>
                <a:gd name="connsiteX0" fmla="*/ 0 w 2909455"/>
                <a:gd name="connsiteY0" fmla="*/ 0 h 2196935"/>
                <a:gd name="connsiteX1" fmla="*/ 2909455 w 2909455"/>
                <a:gd name="connsiteY1" fmla="*/ 2196935 h 2196935"/>
                <a:gd name="connsiteX0" fmla="*/ 0 w 2909455"/>
                <a:gd name="connsiteY0" fmla="*/ 0 h 2196935"/>
                <a:gd name="connsiteX1" fmla="*/ 2909455 w 2909455"/>
                <a:gd name="connsiteY1" fmla="*/ 2196935 h 2196935"/>
                <a:gd name="connsiteX0" fmla="*/ 0 w 2909455"/>
                <a:gd name="connsiteY0" fmla="*/ 0 h 2196935"/>
                <a:gd name="connsiteX1" fmla="*/ 2909455 w 2909455"/>
                <a:gd name="connsiteY1" fmla="*/ 2196935 h 2196935"/>
                <a:gd name="connsiteX0" fmla="*/ 0 w 3087585"/>
                <a:gd name="connsiteY0" fmla="*/ 0 h 2410691"/>
                <a:gd name="connsiteX1" fmla="*/ 3087585 w 3087585"/>
                <a:gd name="connsiteY1" fmla="*/ 2410691 h 2410691"/>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277590"/>
                <a:gd name="connsiteY0" fmla="*/ 0 h 2707574"/>
                <a:gd name="connsiteX1" fmla="*/ 3277590 w 3277590"/>
                <a:gd name="connsiteY1" fmla="*/ 2707574 h 2707574"/>
                <a:gd name="connsiteX0" fmla="*/ 0 w 3576866"/>
                <a:gd name="connsiteY0" fmla="*/ 0 h 2891807"/>
                <a:gd name="connsiteX1" fmla="*/ 3576866 w 3576866"/>
                <a:gd name="connsiteY1" fmla="*/ 2891807 h 2891807"/>
                <a:gd name="connsiteX0" fmla="*/ 0 w 3576866"/>
                <a:gd name="connsiteY0" fmla="*/ 0 h 2891807"/>
                <a:gd name="connsiteX1" fmla="*/ 3576866 w 3576866"/>
                <a:gd name="connsiteY1" fmla="*/ 2891807 h 2891807"/>
                <a:gd name="connsiteX0" fmla="*/ 0 w 3576866"/>
                <a:gd name="connsiteY0" fmla="*/ 0 h 2891807"/>
                <a:gd name="connsiteX1" fmla="*/ 3576866 w 3576866"/>
                <a:gd name="connsiteY1" fmla="*/ 2891807 h 2891807"/>
                <a:gd name="connsiteX0" fmla="*/ 0 w 3576866"/>
                <a:gd name="connsiteY0" fmla="*/ 0 h 2891807"/>
                <a:gd name="connsiteX1" fmla="*/ 3576866 w 3576866"/>
                <a:gd name="connsiteY1" fmla="*/ 2891807 h 2891807"/>
              </a:gdLst>
              <a:ahLst/>
              <a:cxnLst>
                <a:cxn ang="0">
                  <a:pos x="connsiteX0" y="connsiteY0"/>
                </a:cxn>
                <a:cxn ang="0">
                  <a:pos x="connsiteX1" y="connsiteY1"/>
                </a:cxn>
              </a:cxnLst>
              <a:rect l="l" t="t" r="r" b="b"/>
              <a:pathLst>
                <a:path w="3576866" h="2891807">
                  <a:moveTo>
                    <a:pt x="0" y="0"/>
                  </a:moveTo>
                  <a:cubicBezTo>
                    <a:pt x="352672" y="1540646"/>
                    <a:pt x="1459695" y="2507051"/>
                    <a:pt x="3576866" y="2891807"/>
                  </a:cubicBezTo>
                </a:path>
              </a:pathLst>
            </a:custGeom>
            <a:ln w="38100">
              <a:solidFill>
                <a:srgbClr val="005EA4"/>
              </a:solidFill>
            </a:ln>
          </p:spPr>
          <p:style>
            <a:lnRef idx="1">
              <a:schemeClr val="accent1"/>
            </a:lnRef>
            <a:fillRef idx="0">
              <a:schemeClr val="accent1"/>
            </a:fillRef>
            <a:effectRef idx="0">
              <a:schemeClr val="accent1"/>
            </a:effectRef>
            <a:fontRef idx="minor">
              <a:schemeClr val="tx1"/>
            </a:fontRef>
          </p:style>
          <p:txBody>
            <a:bodyPr anchor="ctr"/>
            <a:lstStyle/>
            <a:p>
              <a:pPr>
                <a:buFontTx/>
                <a:buNone/>
                <a:defRPr/>
              </a:pPr>
              <a:endParaRPr lang="en-US" sz="1600"/>
            </a:p>
          </p:txBody>
        </p:sp>
      </p:grpSp>
      <p:grpSp>
        <p:nvGrpSpPr>
          <p:cNvPr id="58" name="Group 51"/>
          <p:cNvGrpSpPr>
            <a:grpSpLocks/>
          </p:cNvGrpSpPr>
          <p:nvPr/>
        </p:nvGrpSpPr>
        <p:grpSpPr bwMode="auto">
          <a:xfrm>
            <a:off x="1296987" y="1587500"/>
            <a:ext cx="1812925" cy="3024187"/>
            <a:chOff x="887999" y="2295869"/>
            <a:chExt cx="1813866" cy="3023824"/>
          </a:xfrm>
        </p:grpSpPr>
        <p:grpSp>
          <p:nvGrpSpPr>
            <p:cNvPr id="50228" name="Group 20"/>
            <p:cNvGrpSpPr>
              <a:grpSpLocks/>
            </p:cNvGrpSpPr>
            <p:nvPr/>
          </p:nvGrpSpPr>
          <p:grpSpPr bwMode="auto">
            <a:xfrm>
              <a:off x="887999" y="2295869"/>
              <a:ext cx="1813866" cy="3023824"/>
              <a:chOff x="843387" y="1134089"/>
              <a:chExt cx="1812938" cy="3023209"/>
            </a:xfrm>
          </p:grpSpPr>
          <p:cxnSp>
            <p:nvCxnSpPr>
              <p:cNvPr id="61" name="Straight Connector 60"/>
              <p:cNvCxnSpPr/>
              <p:nvPr/>
            </p:nvCxnSpPr>
            <p:spPr>
              <a:xfrm rot="16200000" flipH="1">
                <a:off x="439008" y="1939981"/>
                <a:ext cx="2635984" cy="179865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50231" name="TextBox 22"/>
              <p:cNvSpPr txBox="1">
                <a:spLocks noChangeArrowheads="1"/>
              </p:cNvSpPr>
              <p:nvPr/>
            </p:nvSpPr>
            <p:spPr bwMode="auto">
              <a:xfrm>
                <a:off x="843387" y="1134089"/>
                <a:ext cx="543674" cy="338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BC</a:t>
                </a:r>
                <a:r>
                  <a:rPr lang="en-US" altLang="en-US" sz="1600" baseline="-25000"/>
                  <a:t>2</a:t>
                </a:r>
              </a:p>
            </p:txBody>
          </p:sp>
        </p:grpSp>
        <p:cxnSp>
          <p:nvCxnSpPr>
            <p:cNvPr id="60" name="Straight Connector 59"/>
            <p:cNvCxnSpPr/>
            <p:nvPr/>
          </p:nvCxnSpPr>
          <p:spPr>
            <a:xfrm rot="5400000" flipH="1" flipV="1">
              <a:off x="962703" y="2648221"/>
              <a:ext cx="165080" cy="952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3" name="Group 119"/>
          <p:cNvGrpSpPr>
            <a:grpSpLocks/>
          </p:cNvGrpSpPr>
          <p:nvPr/>
        </p:nvGrpSpPr>
        <p:grpSpPr bwMode="auto">
          <a:xfrm>
            <a:off x="1311275" y="2868612"/>
            <a:ext cx="1787525" cy="1744663"/>
            <a:chOff x="902970" y="3078480"/>
            <a:chExt cx="1787241" cy="1743584"/>
          </a:xfrm>
        </p:grpSpPr>
        <p:cxnSp>
          <p:nvCxnSpPr>
            <p:cNvPr id="64" name="Straight Connector 63"/>
            <p:cNvCxnSpPr/>
            <p:nvPr/>
          </p:nvCxnSpPr>
          <p:spPr bwMode="auto">
            <a:xfrm>
              <a:off x="902970" y="3078480"/>
              <a:ext cx="1787241" cy="1743584"/>
            </a:xfrm>
            <a:prstGeom prst="line">
              <a:avLst/>
            </a:prstGeom>
            <a:ln w="38100">
              <a:solidFill>
                <a:srgbClr val="005EA4"/>
              </a:solidFill>
            </a:ln>
          </p:spPr>
          <p:style>
            <a:lnRef idx="1">
              <a:schemeClr val="accent1"/>
            </a:lnRef>
            <a:fillRef idx="0">
              <a:schemeClr val="accent1"/>
            </a:fillRef>
            <a:effectRef idx="0">
              <a:schemeClr val="accent1"/>
            </a:effectRef>
            <a:fontRef idx="minor">
              <a:schemeClr val="tx1"/>
            </a:fontRef>
          </p:style>
        </p:cxnSp>
        <p:sp>
          <p:nvSpPr>
            <p:cNvPr id="50226" name="TextBox 22"/>
            <p:cNvSpPr txBox="1">
              <a:spLocks noChangeArrowheads="1"/>
            </p:cNvSpPr>
            <p:nvPr/>
          </p:nvSpPr>
          <p:spPr bwMode="auto">
            <a:xfrm>
              <a:off x="1874296" y="4378220"/>
              <a:ext cx="543654" cy="338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buFontTx/>
                <a:buNone/>
              </a:pPr>
              <a:r>
                <a:rPr lang="en-US" altLang="en-US" sz="1600"/>
                <a:t>BC</a:t>
              </a:r>
              <a:r>
                <a:rPr lang="en-US" altLang="en-US" sz="1600" baseline="-25000"/>
                <a:t>1</a:t>
              </a:r>
            </a:p>
          </p:txBody>
        </p:sp>
        <p:cxnSp>
          <p:nvCxnSpPr>
            <p:cNvPr id="66" name="Straight Connector 65"/>
            <p:cNvCxnSpPr/>
            <p:nvPr/>
          </p:nvCxnSpPr>
          <p:spPr>
            <a:xfrm rot="16200000" flipV="1">
              <a:off x="1960127" y="4327064"/>
              <a:ext cx="215766" cy="253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7" name="Group 120"/>
          <p:cNvGrpSpPr>
            <a:grpSpLocks/>
          </p:cNvGrpSpPr>
          <p:nvPr/>
        </p:nvGrpSpPr>
        <p:grpSpPr bwMode="auto">
          <a:xfrm>
            <a:off x="1739900" y="3243262"/>
            <a:ext cx="146050" cy="1371600"/>
            <a:chOff x="1864866" y="4282858"/>
            <a:chExt cx="145934" cy="1371181"/>
          </a:xfrm>
        </p:grpSpPr>
        <p:sp>
          <p:nvSpPr>
            <p:cNvPr id="50223" name="Freeform 183"/>
            <p:cNvSpPr>
              <a:spLocks/>
            </p:cNvSpPr>
            <p:nvPr/>
          </p:nvSpPr>
          <p:spPr bwMode="auto">
            <a:xfrm>
              <a:off x="1864866" y="4282858"/>
              <a:ext cx="145934" cy="136744"/>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cxnSp>
          <p:nvCxnSpPr>
            <p:cNvPr id="69" name="Straight Connector 68"/>
            <p:cNvCxnSpPr/>
            <p:nvPr/>
          </p:nvCxnSpPr>
          <p:spPr>
            <a:xfrm rot="16200000" flipH="1">
              <a:off x="1280014" y="4991462"/>
              <a:ext cx="1318809" cy="634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70" name="Group 121"/>
          <p:cNvGrpSpPr>
            <a:grpSpLocks/>
          </p:cNvGrpSpPr>
          <p:nvPr/>
        </p:nvGrpSpPr>
        <p:grpSpPr bwMode="auto">
          <a:xfrm>
            <a:off x="2022475" y="3013075"/>
            <a:ext cx="146050" cy="1589087"/>
            <a:chOff x="1435383" y="2974594"/>
            <a:chExt cx="145934" cy="1589786"/>
          </a:xfrm>
        </p:grpSpPr>
        <p:sp>
          <p:nvSpPr>
            <p:cNvPr id="50221" name="Freeform 183"/>
            <p:cNvSpPr>
              <a:spLocks/>
            </p:cNvSpPr>
            <p:nvPr/>
          </p:nvSpPr>
          <p:spPr bwMode="auto">
            <a:xfrm>
              <a:off x="1435383" y="2974594"/>
              <a:ext cx="145934" cy="136744"/>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cxnSp>
          <p:nvCxnSpPr>
            <p:cNvPr id="72" name="Straight Connector 71"/>
            <p:cNvCxnSpPr/>
            <p:nvPr/>
          </p:nvCxnSpPr>
          <p:spPr>
            <a:xfrm rot="16200000" flipH="1">
              <a:off x="723793" y="3790928"/>
              <a:ext cx="1546905"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80" name="Straight Connector 79"/>
          <p:cNvCxnSpPr/>
          <p:nvPr/>
        </p:nvCxnSpPr>
        <p:spPr>
          <a:xfrm rot="10800000">
            <a:off x="1311275" y="3294062"/>
            <a:ext cx="49847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0800000">
            <a:off x="1287462" y="3068637"/>
            <a:ext cx="819150"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82" name="Group 110"/>
          <p:cNvGrpSpPr>
            <a:grpSpLocks/>
          </p:cNvGrpSpPr>
          <p:nvPr/>
        </p:nvGrpSpPr>
        <p:grpSpPr bwMode="auto">
          <a:xfrm>
            <a:off x="1471612" y="1482725"/>
            <a:ext cx="3152775" cy="1519237"/>
            <a:chOff x="5539977" y="1870949"/>
            <a:chExt cx="3153629" cy="1519007"/>
          </a:xfrm>
        </p:grpSpPr>
        <p:cxnSp>
          <p:nvCxnSpPr>
            <p:cNvPr id="83" name="Straight Arrow Connector 82"/>
            <p:cNvCxnSpPr/>
            <p:nvPr/>
          </p:nvCxnSpPr>
          <p:spPr>
            <a:xfrm rot="5400000" flipH="1" flipV="1">
              <a:off x="5413831" y="3068494"/>
              <a:ext cx="447607" cy="195316"/>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216" name="TextBox 22"/>
            <p:cNvSpPr txBox="1">
              <a:spLocks noChangeArrowheads="1"/>
            </p:cNvSpPr>
            <p:nvPr/>
          </p:nvSpPr>
          <p:spPr bwMode="auto">
            <a:xfrm>
              <a:off x="6250377" y="1870949"/>
              <a:ext cx="2443229" cy="831052"/>
            </a:xfrm>
            <a:prstGeom prst="rect">
              <a:avLst/>
            </a:prstGeom>
            <a:solidFill>
              <a:srgbClr val="F2D698"/>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algn="l" eaLnBrk="1" hangingPunct="1">
                <a:spcBef>
                  <a:spcPct val="0"/>
                </a:spcBef>
                <a:buFontTx/>
                <a:buNone/>
              </a:pPr>
              <a:r>
                <a:rPr lang="en-US" altLang="en-US" sz="1600"/>
                <a:t>1. A higher interest rate rotates the budget constraint outward . . .</a:t>
              </a:r>
            </a:p>
          </p:txBody>
        </p:sp>
        <p:cxnSp>
          <p:nvCxnSpPr>
            <p:cNvPr id="85" name="Straight Connector 84"/>
            <p:cNvCxnSpPr/>
            <p:nvPr/>
          </p:nvCxnSpPr>
          <p:spPr>
            <a:xfrm rot="5400000" flipH="1" flipV="1">
              <a:off x="5532220" y="2515244"/>
              <a:ext cx="866644" cy="6288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6" name="Straight Arrow Connector 85"/>
          <p:cNvCxnSpPr/>
          <p:nvPr/>
        </p:nvCxnSpPr>
        <p:spPr>
          <a:xfrm rot="16200000" flipV="1">
            <a:off x="1060450" y="3173412"/>
            <a:ext cx="261938" cy="1587"/>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7" name="Group 114"/>
          <p:cNvGrpSpPr>
            <a:grpSpLocks/>
          </p:cNvGrpSpPr>
          <p:nvPr/>
        </p:nvGrpSpPr>
        <p:grpSpPr bwMode="auto">
          <a:xfrm>
            <a:off x="1816100" y="3227387"/>
            <a:ext cx="3176587" cy="1524000"/>
            <a:chOff x="1445294" y="3615118"/>
            <a:chExt cx="3176940" cy="1525406"/>
          </a:xfrm>
        </p:grpSpPr>
        <p:cxnSp>
          <p:nvCxnSpPr>
            <p:cNvPr id="88" name="Straight Arrow Connector 87"/>
            <p:cNvCxnSpPr/>
            <p:nvPr/>
          </p:nvCxnSpPr>
          <p:spPr>
            <a:xfrm rot="10800000" flipV="1">
              <a:off x="1445294" y="5115101"/>
              <a:ext cx="271492" cy="3178"/>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0213" name="TextBox 22"/>
            <p:cNvSpPr txBox="1">
              <a:spLocks noChangeArrowheads="1"/>
            </p:cNvSpPr>
            <p:nvPr/>
          </p:nvSpPr>
          <p:spPr bwMode="auto">
            <a:xfrm>
              <a:off x="2629850" y="3615118"/>
              <a:ext cx="1992384" cy="1078078"/>
            </a:xfrm>
            <a:prstGeom prst="rect">
              <a:avLst/>
            </a:prstGeom>
            <a:solidFill>
              <a:srgbClr val="F2D698"/>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algn="l" eaLnBrk="1" hangingPunct="1">
                <a:spcBef>
                  <a:spcPct val="0"/>
                </a:spcBef>
                <a:buFontTx/>
                <a:buNone/>
              </a:pPr>
              <a:r>
                <a:rPr lang="en-US" altLang="en-US" sz="1600"/>
                <a:t>2. . . . resulting in higher consumption when young and, thus, lower saving.</a:t>
              </a:r>
            </a:p>
          </p:txBody>
        </p:sp>
        <p:cxnSp>
          <p:nvCxnSpPr>
            <p:cNvPr id="90" name="Straight Connector 89"/>
            <p:cNvCxnSpPr/>
            <p:nvPr/>
          </p:nvCxnSpPr>
          <p:spPr>
            <a:xfrm flipV="1">
              <a:off x="1562782" y="4682902"/>
              <a:ext cx="1544809" cy="4576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1" name="Rectangle 4"/>
          <p:cNvSpPr>
            <a:spLocks noChangeArrowheads="1"/>
          </p:cNvSpPr>
          <p:nvPr/>
        </p:nvSpPr>
        <p:spPr bwMode="auto">
          <a:xfrm>
            <a:off x="5486400" y="1809147"/>
            <a:ext cx="2590800" cy="1570901"/>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a:lstStyle/>
          <a:p>
            <a:pPr algn="ctr">
              <a:lnSpc>
                <a:spcPct val="105000"/>
              </a:lnSpc>
              <a:spcBef>
                <a:spcPct val="45000"/>
              </a:spcBef>
              <a:buClr>
                <a:srgbClr val="00B85C"/>
              </a:buClr>
              <a:buSzPct val="120000"/>
              <a:buFont typeface="Wingdings" pitchFamily="2" charset="2"/>
              <a:buNone/>
              <a:defRPr/>
            </a:pPr>
            <a:r>
              <a:rPr lang="en-US" sz="2800" dirty="0">
                <a:latin typeface="Arial"/>
                <a:cs typeface="Arial"/>
              </a:rPr>
              <a:t>In this case, </a:t>
            </a:r>
            <a:r>
              <a:rPr lang="en-US" sz="2800" i="1" dirty="0">
                <a:latin typeface="Arial"/>
                <a:cs typeface="Arial"/>
              </a:rPr>
              <a:t>SE</a:t>
            </a:r>
            <a:r>
              <a:rPr lang="en-US" sz="2800" dirty="0">
                <a:latin typeface="Arial"/>
                <a:cs typeface="Arial"/>
              </a:rPr>
              <a:t> &lt; </a:t>
            </a:r>
            <a:r>
              <a:rPr lang="en-US" sz="2800" i="1" dirty="0">
                <a:latin typeface="Arial"/>
                <a:cs typeface="Arial"/>
              </a:rPr>
              <a:t>IE</a:t>
            </a:r>
            <a:r>
              <a:rPr lang="en-US" sz="2800" dirty="0">
                <a:latin typeface="Arial"/>
                <a:cs typeface="Arial"/>
              </a:rPr>
              <a:t>  and saving falls</a:t>
            </a:r>
          </a:p>
        </p:txBody>
      </p:sp>
    </p:spTree>
    <p:extLst>
      <p:ext uri="{BB962C8B-B14F-4D97-AF65-F5344CB8AC3E}">
        <p14:creationId xmlns:p14="http://schemas.microsoft.com/office/powerpoint/2010/main" val="94961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1000"/>
                                        <p:tgtEl>
                                          <p:spTgt spid="47"/>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left)">
                                      <p:cBhvr>
                                        <p:cTn id="11" dur="500"/>
                                        <p:tgtEl>
                                          <p:spTgt spid="48"/>
                                        </p:tgtEl>
                                      </p:cBhvr>
                                    </p:animEffect>
                                  </p:childTnLst>
                                </p:cTn>
                              </p:par>
                              <p:par>
                                <p:cTn id="12" presetID="22" presetClass="entr" presetSubtype="4"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wipe(down)">
                                      <p:cBhvr>
                                        <p:cTn id="14" dur="500"/>
                                        <p:tgtEl>
                                          <p:spTgt spid="41"/>
                                        </p:tgtEl>
                                      </p:cBhvr>
                                    </p:animEffect>
                                  </p:childTnLst>
                                </p:cTn>
                              </p:par>
                            </p:childTnLst>
                          </p:cTn>
                        </p:par>
                        <p:par>
                          <p:cTn id="15" fill="hold" nodeType="afterGroup">
                            <p:stCondLst>
                              <p:cond delay="1500"/>
                            </p:stCondLst>
                            <p:childTnLst>
                              <p:par>
                                <p:cTn id="16" presetID="22" presetClass="entr" presetSubtype="8" fill="hold" nodeType="after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wipe(left)">
                                      <p:cBhvr>
                                        <p:cTn id="18" dur="1000"/>
                                        <p:tgtEl>
                                          <p:spTgt spid="63"/>
                                        </p:tgtEl>
                                      </p:cBhvr>
                                    </p:animEffect>
                                  </p:childTnLst>
                                </p:cTn>
                              </p:par>
                            </p:childTnLst>
                          </p:cTn>
                        </p:par>
                        <p:par>
                          <p:cTn id="19" fill="hold" nodeType="afterGroup">
                            <p:stCondLst>
                              <p:cond delay="2500"/>
                            </p:stCondLst>
                            <p:childTnLst>
                              <p:par>
                                <p:cTn id="20" presetID="22" presetClass="entr" presetSubtype="8" fill="hold" nodeType="after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left)">
                                      <p:cBhvr>
                                        <p:cTn id="22" dur="1000"/>
                                        <p:tgtEl>
                                          <p:spTgt spid="55"/>
                                        </p:tgtEl>
                                      </p:cBhvr>
                                    </p:animEffect>
                                  </p:childTnLst>
                                </p:cTn>
                              </p:par>
                            </p:childTnLst>
                          </p:cTn>
                        </p:par>
                        <p:par>
                          <p:cTn id="23" fill="hold" nodeType="afterGroup">
                            <p:stCondLst>
                              <p:cond delay="3500"/>
                            </p:stCondLst>
                            <p:childTnLst>
                              <p:par>
                                <p:cTn id="24" presetID="22" presetClass="entr" presetSubtype="8" fill="hold" nodeType="afterEffect">
                                  <p:stCondLst>
                                    <p:cond delay="0"/>
                                  </p:stCondLst>
                                  <p:childTnLst>
                                    <p:set>
                                      <p:cBhvr>
                                        <p:cTn id="25" dur="1" fill="hold">
                                          <p:stCondLst>
                                            <p:cond delay="0"/>
                                          </p:stCondLst>
                                        </p:cTn>
                                        <p:tgtEl>
                                          <p:spTgt spid="80"/>
                                        </p:tgtEl>
                                        <p:attrNameLst>
                                          <p:attrName>style.visibility</p:attrName>
                                        </p:attrNameLst>
                                      </p:cBhvr>
                                      <p:to>
                                        <p:strVal val="visible"/>
                                      </p:to>
                                    </p:set>
                                    <p:animEffect transition="in" filter="wipe(left)">
                                      <p:cBhvr>
                                        <p:cTn id="26" dur="500"/>
                                        <p:tgtEl>
                                          <p:spTgt spid="80"/>
                                        </p:tgtEl>
                                      </p:cBhvr>
                                    </p:animEffect>
                                  </p:childTnLst>
                                </p:cTn>
                              </p:par>
                            </p:childTnLst>
                          </p:cTn>
                        </p:par>
                        <p:par>
                          <p:cTn id="27" fill="hold" nodeType="afterGroup">
                            <p:stCondLst>
                              <p:cond delay="4000"/>
                            </p:stCondLst>
                            <p:childTnLst>
                              <p:par>
                                <p:cTn id="28" presetID="22" presetClass="entr" presetSubtype="1" fill="hold" nodeType="after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wipe(up)">
                                      <p:cBhvr>
                                        <p:cTn id="30" dur="500"/>
                                        <p:tgtEl>
                                          <p:spTgt spid="67"/>
                                        </p:tgtEl>
                                      </p:cBhvr>
                                    </p:animEffect>
                                  </p:childTnLst>
                                </p:cTn>
                              </p:par>
                            </p:childTnLst>
                          </p:cTn>
                        </p:par>
                        <p:par>
                          <p:cTn id="31" fill="hold" nodeType="afterGroup">
                            <p:stCondLst>
                              <p:cond delay="4500"/>
                            </p:stCondLst>
                            <p:childTnLst>
                              <p:par>
                                <p:cTn id="32" presetID="22" presetClass="entr" presetSubtype="8" fill="hold" nodeType="afterEffect">
                                  <p:stCondLst>
                                    <p:cond delay="0"/>
                                  </p:stCondLst>
                                  <p:childTnLst>
                                    <p:set>
                                      <p:cBhvr>
                                        <p:cTn id="33" dur="1" fill="hold">
                                          <p:stCondLst>
                                            <p:cond delay="0"/>
                                          </p:stCondLst>
                                        </p:cTn>
                                        <p:tgtEl>
                                          <p:spTgt spid="82"/>
                                        </p:tgtEl>
                                        <p:attrNameLst>
                                          <p:attrName>style.visibility</p:attrName>
                                        </p:attrNameLst>
                                      </p:cBhvr>
                                      <p:to>
                                        <p:strVal val="visible"/>
                                      </p:to>
                                    </p:set>
                                    <p:animEffect transition="in" filter="wipe(left)">
                                      <p:cBhvr>
                                        <p:cTn id="34" dur="500"/>
                                        <p:tgtEl>
                                          <p:spTgt spid="82"/>
                                        </p:tgtEl>
                                      </p:cBhvr>
                                    </p:animEffect>
                                  </p:childTnLst>
                                </p:cTn>
                              </p:par>
                            </p:childTnLst>
                          </p:cTn>
                        </p:par>
                        <p:par>
                          <p:cTn id="35" fill="hold" nodeType="afterGroup">
                            <p:stCondLst>
                              <p:cond delay="5000"/>
                            </p:stCondLst>
                            <p:childTnLst>
                              <p:par>
                                <p:cTn id="36" presetID="22" presetClass="entr" presetSubtype="8" fill="hold" nodeType="afterEffect">
                                  <p:stCondLst>
                                    <p:cond delay="0"/>
                                  </p:stCondLst>
                                  <p:childTnLst>
                                    <p:set>
                                      <p:cBhvr>
                                        <p:cTn id="37" dur="1" fill="hold">
                                          <p:stCondLst>
                                            <p:cond delay="0"/>
                                          </p:stCondLst>
                                        </p:cTn>
                                        <p:tgtEl>
                                          <p:spTgt spid="58"/>
                                        </p:tgtEl>
                                        <p:attrNameLst>
                                          <p:attrName>style.visibility</p:attrName>
                                        </p:attrNameLst>
                                      </p:cBhvr>
                                      <p:to>
                                        <p:strVal val="visible"/>
                                      </p:to>
                                    </p:set>
                                    <p:animEffect transition="in" filter="wipe(left)">
                                      <p:cBhvr>
                                        <p:cTn id="38" dur="1000"/>
                                        <p:tgtEl>
                                          <p:spTgt spid="58"/>
                                        </p:tgtEl>
                                      </p:cBhvr>
                                    </p:animEffect>
                                  </p:childTnLst>
                                </p:cTn>
                              </p:par>
                            </p:childTnLst>
                          </p:cTn>
                        </p:par>
                        <p:par>
                          <p:cTn id="39" fill="hold" nodeType="afterGroup">
                            <p:stCondLst>
                              <p:cond delay="6000"/>
                            </p:stCondLst>
                            <p:childTnLst>
                              <p:par>
                                <p:cTn id="40" presetID="22" presetClass="entr" presetSubtype="8" fill="hold" nodeType="after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wipe(left)">
                                      <p:cBhvr>
                                        <p:cTn id="42" dur="1000"/>
                                        <p:tgtEl>
                                          <p:spTgt spid="52"/>
                                        </p:tgtEl>
                                      </p:cBhvr>
                                    </p:animEffect>
                                  </p:childTnLst>
                                </p:cTn>
                              </p:par>
                            </p:childTnLst>
                          </p:cTn>
                        </p:par>
                        <p:par>
                          <p:cTn id="43" fill="hold" nodeType="afterGroup">
                            <p:stCondLst>
                              <p:cond delay="7000"/>
                            </p:stCondLst>
                            <p:childTnLst>
                              <p:par>
                                <p:cTn id="44" presetID="22" presetClass="entr" presetSubtype="8" fill="hold" nodeType="afterEffect">
                                  <p:stCondLst>
                                    <p:cond delay="0"/>
                                  </p:stCondLst>
                                  <p:childTnLst>
                                    <p:set>
                                      <p:cBhvr>
                                        <p:cTn id="45" dur="1" fill="hold">
                                          <p:stCondLst>
                                            <p:cond delay="0"/>
                                          </p:stCondLst>
                                        </p:cTn>
                                        <p:tgtEl>
                                          <p:spTgt spid="81"/>
                                        </p:tgtEl>
                                        <p:attrNameLst>
                                          <p:attrName>style.visibility</p:attrName>
                                        </p:attrNameLst>
                                      </p:cBhvr>
                                      <p:to>
                                        <p:strVal val="visible"/>
                                      </p:to>
                                    </p:set>
                                    <p:animEffect transition="in" filter="wipe(left)">
                                      <p:cBhvr>
                                        <p:cTn id="46" dur="500"/>
                                        <p:tgtEl>
                                          <p:spTgt spid="81"/>
                                        </p:tgtEl>
                                      </p:cBhvr>
                                    </p:animEffect>
                                  </p:childTnLst>
                                </p:cTn>
                              </p:par>
                            </p:childTnLst>
                          </p:cTn>
                        </p:par>
                        <p:par>
                          <p:cTn id="47" fill="hold" nodeType="afterGroup">
                            <p:stCondLst>
                              <p:cond delay="7500"/>
                            </p:stCondLst>
                            <p:childTnLst>
                              <p:par>
                                <p:cTn id="48" presetID="22" presetClass="entr" presetSubtype="1" fill="hold" nodeType="afterEffect">
                                  <p:stCondLst>
                                    <p:cond delay="0"/>
                                  </p:stCondLst>
                                  <p:childTnLst>
                                    <p:set>
                                      <p:cBhvr>
                                        <p:cTn id="49" dur="1" fill="hold">
                                          <p:stCondLst>
                                            <p:cond delay="0"/>
                                          </p:stCondLst>
                                        </p:cTn>
                                        <p:tgtEl>
                                          <p:spTgt spid="70"/>
                                        </p:tgtEl>
                                        <p:attrNameLst>
                                          <p:attrName>style.visibility</p:attrName>
                                        </p:attrNameLst>
                                      </p:cBhvr>
                                      <p:to>
                                        <p:strVal val="visible"/>
                                      </p:to>
                                    </p:set>
                                    <p:animEffect transition="in" filter="wipe(up)">
                                      <p:cBhvr>
                                        <p:cTn id="50" dur="500"/>
                                        <p:tgtEl>
                                          <p:spTgt spid="70"/>
                                        </p:tgtEl>
                                      </p:cBhvr>
                                    </p:animEffect>
                                  </p:childTnLst>
                                </p:cTn>
                              </p:par>
                            </p:childTnLst>
                          </p:cTn>
                        </p:par>
                        <p:par>
                          <p:cTn id="51" fill="hold" nodeType="afterGroup">
                            <p:stCondLst>
                              <p:cond delay="8000"/>
                            </p:stCondLst>
                            <p:childTnLst>
                              <p:par>
                                <p:cTn id="52" presetID="22" presetClass="entr" presetSubtype="4" fill="hold" nodeType="afterEffect">
                                  <p:stCondLst>
                                    <p:cond delay="0"/>
                                  </p:stCondLst>
                                  <p:childTnLst>
                                    <p:set>
                                      <p:cBhvr>
                                        <p:cTn id="53" dur="1" fill="hold">
                                          <p:stCondLst>
                                            <p:cond delay="0"/>
                                          </p:stCondLst>
                                        </p:cTn>
                                        <p:tgtEl>
                                          <p:spTgt spid="86"/>
                                        </p:tgtEl>
                                        <p:attrNameLst>
                                          <p:attrName>style.visibility</p:attrName>
                                        </p:attrNameLst>
                                      </p:cBhvr>
                                      <p:to>
                                        <p:strVal val="visible"/>
                                      </p:to>
                                    </p:set>
                                    <p:animEffect transition="in" filter="wipe(down)">
                                      <p:cBhvr>
                                        <p:cTn id="54" dur="500"/>
                                        <p:tgtEl>
                                          <p:spTgt spid="86"/>
                                        </p:tgtEl>
                                      </p:cBhvr>
                                    </p:animEffect>
                                  </p:childTnLst>
                                </p:cTn>
                              </p:par>
                            </p:childTnLst>
                          </p:cTn>
                        </p:par>
                        <p:par>
                          <p:cTn id="55" fill="hold" nodeType="afterGroup">
                            <p:stCondLst>
                              <p:cond delay="8500"/>
                            </p:stCondLst>
                            <p:childTnLst>
                              <p:par>
                                <p:cTn id="56" presetID="22" presetClass="entr" presetSubtype="8" fill="hold" nodeType="afterEffect">
                                  <p:stCondLst>
                                    <p:cond delay="0"/>
                                  </p:stCondLst>
                                  <p:childTnLst>
                                    <p:set>
                                      <p:cBhvr>
                                        <p:cTn id="57" dur="1" fill="hold">
                                          <p:stCondLst>
                                            <p:cond delay="0"/>
                                          </p:stCondLst>
                                        </p:cTn>
                                        <p:tgtEl>
                                          <p:spTgt spid="87"/>
                                        </p:tgtEl>
                                        <p:attrNameLst>
                                          <p:attrName>style.visibility</p:attrName>
                                        </p:attrNameLst>
                                      </p:cBhvr>
                                      <p:to>
                                        <p:strVal val="visible"/>
                                      </p:to>
                                    </p:set>
                                    <p:animEffect transition="in" filter="wipe(left)">
                                      <p:cBhvr>
                                        <p:cTn id="58" dur="500"/>
                                        <p:tgtEl>
                                          <p:spTgt spid="87"/>
                                        </p:tgtEl>
                                      </p:cBhvr>
                                    </p:animEffect>
                                  </p:childTnLst>
                                </p:cTn>
                              </p:par>
                            </p:childTnLst>
                          </p:cTn>
                        </p:par>
                        <p:par>
                          <p:cTn id="59" fill="hold">
                            <p:stCondLst>
                              <p:cond delay="9000"/>
                            </p:stCondLst>
                            <p:childTnLst>
                              <p:par>
                                <p:cTn id="60" presetID="10" presetClass="entr" presetSubtype="0" fill="hold" grpId="0" nodeType="afterEffect">
                                  <p:stCondLst>
                                    <p:cond delay="0"/>
                                  </p:stCondLst>
                                  <p:childTnLst>
                                    <p:set>
                                      <p:cBhvr>
                                        <p:cTn id="61" dur="1" fill="hold">
                                          <p:stCondLst>
                                            <p:cond delay="0"/>
                                          </p:stCondLst>
                                        </p:cTn>
                                        <p:tgtEl>
                                          <p:spTgt spid="91">
                                            <p:bg/>
                                          </p:spTgt>
                                        </p:tgtEl>
                                        <p:attrNameLst>
                                          <p:attrName>style.visibility</p:attrName>
                                        </p:attrNameLst>
                                      </p:cBhvr>
                                      <p:to>
                                        <p:strVal val="visible"/>
                                      </p:to>
                                    </p:set>
                                    <p:animEffect transition="in" filter="fade">
                                      <p:cBhvr>
                                        <p:cTn id="62" dur="500"/>
                                        <p:tgtEl>
                                          <p:spTgt spid="91">
                                            <p:bg/>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91">
                                            <p:txEl>
                                              <p:pRg st="0" end="0"/>
                                            </p:txEl>
                                          </p:spTgt>
                                        </p:tgtEl>
                                        <p:attrNameLst>
                                          <p:attrName>style.visibility</p:attrName>
                                        </p:attrNameLst>
                                      </p:cBhvr>
                                      <p:to>
                                        <p:strVal val="visible"/>
                                      </p:to>
                                    </p:set>
                                    <p:animEffect transition="in" filter="fade">
                                      <p:cBhvr>
                                        <p:cTn id="65" dur="500"/>
                                        <p:tgtEl>
                                          <p:spTgt spid="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91" grpId="0" build="p" bldLvl="5"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Conclusion:  </a:t>
            </a:r>
            <a:br>
              <a:rPr lang="en-US" sz="3600" dirty="0"/>
            </a:br>
            <a:r>
              <a:rPr lang="en-US" sz="3600" dirty="0"/>
              <a:t>Do People Really Think This Way?</a:t>
            </a:r>
          </a:p>
        </p:txBody>
      </p:sp>
      <p:sp>
        <p:nvSpPr>
          <p:cNvPr id="3" name="Content Placeholder 2"/>
          <p:cNvSpPr>
            <a:spLocks noGrp="1"/>
          </p:cNvSpPr>
          <p:nvPr>
            <p:ph idx="1"/>
          </p:nvPr>
        </p:nvSpPr>
        <p:spPr/>
        <p:txBody>
          <a:bodyPr/>
          <a:lstStyle/>
          <a:p>
            <a:r>
              <a:rPr lang="en-US" sz="3000" dirty="0"/>
              <a:t>People do not make spending decisions </a:t>
            </a:r>
            <a:br>
              <a:rPr lang="en-US" sz="3000" dirty="0"/>
            </a:br>
            <a:r>
              <a:rPr lang="en-US" sz="3000" dirty="0"/>
              <a:t>by writing down their budget constraints and indifference curves.  </a:t>
            </a:r>
          </a:p>
          <a:p>
            <a:pPr lvl="1"/>
            <a:r>
              <a:rPr lang="en-US" sz="2800" dirty="0"/>
              <a:t>Yet, they try to make the choices that maximize their satisfaction given their limited resources.  </a:t>
            </a:r>
          </a:p>
          <a:p>
            <a:pPr lvl="1"/>
            <a:r>
              <a:rPr lang="en-US" sz="2800" dirty="0"/>
              <a:t>The theory in this chapter is only intended as a metaphor for how consumers make decisions.  </a:t>
            </a:r>
          </a:p>
          <a:p>
            <a:pPr lvl="1"/>
            <a:r>
              <a:rPr lang="en-US" sz="2800" dirty="0"/>
              <a:t>It explains consumer behavior fairly well in many situations and provides the basis for more advanced economic analysis.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45</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59930862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3200" dirty="0"/>
              <a:t>A consumer’s budget constraint shows the possible combinations of different goods she can buy given her income and the prices of the goods.  </a:t>
            </a:r>
          </a:p>
          <a:p>
            <a:pPr lvl="1">
              <a:buSzPct val="120000"/>
              <a:buFont typeface="Arial" pitchFamily="34" charset="0"/>
              <a:buChar char="•"/>
            </a:pPr>
            <a:r>
              <a:rPr lang="en-US" sz="3000" dirty="0"/>
              <a:t>The slope of the budget constraint equals the relative price of the goods.  </a:t>
            </a:r>
          </a:p>
          <a:p>
            <a:pPr>
              <a:buSzPct val="120000"/>
              <a:buFont typeface="Arial" pitchFamily="34" charset="0"/>
              <a:buChar char="•"/>
            </a:pPr>
            <a:r>
              <a:rPr lang="en-US" sz="3200" dirty="0"/>
              <a:t>An increase in income shifts the budget constraint outward.  </a:t>
            </a:r>
          </a:p>
          <a:p>
            <a:pPr>
              <a:buSzPct val="120000"/>
              <a:buFont typeface="Arial" pitchFamily="34" charset="0"/>
              <a:buChar char="•"/>
            </a:pPr>
            <a:r>
              <a:rPr lang="en-US" sz="3200" dirty="0"/>
              <a:t>A change in the price of one of the goods pivots the budget constraint.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215063312"/>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3000" dirty="0"/>
              <a:t>A consumer’s indifference curves represent her preferences.  </a:t>
            </a:r>
          </a:p>
          <a:p>
            <a:pPr lvl="1">
              <a:buSzPct val="120000"/>
              <a:buFont typeface="Arial" pitchFamily="34" charset="0"/>
              <a:buChar char="•"/>
            </a:pPr>
            <a:r>
              <a:rPr lang="en-US" sz="2800" dirty="0"/>
              <a:t>An indifference curve shows all the bundles that give the consumer a certain level of happiness.  </a:t>
            </a:r>
          </a:p>
          <a:p>
            <a:pPr lvl="1">
              <a:buSzPct val="120000"/>
              <a:buFont typeface="Arial" pitchFamily="34" charset="0"/>
              <a:buChar char="•"/>
            </a:pPr>
            <a:r>
              <a:rPr lang="en-US" sz="2800" dirty="0"/>
              <a:t>The consumer prefers points on higher indifference curves to points on lower ones. </a:t>
            </a:r>
          </a:p>
          <a:p>
            <a:pPr>
              <a:buSzPct val="120000"/>
              <a:buFont typeface="Arial" pitchFamily="34" charset="0"/>
              <a:buChar char="•"/>
            </a:pPr>
            <a:r>
              <a:rPr lang="en-US" sz="3000" dirty="0"/>
              <a:t>The slope of an indifference curve at any point is the marginal rate of substitution</a:t>
            </a:r>
          </a:p>
          <a:p>
            <a:pPr lvl="1">
              <a:buSzPct val="120000"/>
              <a:buFont typeface="Arial" pitchFamily="34" charset="0"/>
              <a:buChar char="•"/>
            </a:pPr>
            <a:r>
              <a:rPr lang="en-US" sz="2800" dirty="0"/>
              <a:t>MRS = rate at which the consumer is willing to trade one good for the other.</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47</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9503186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3200" dirty="0"/>
              <a:t>The consumer optimizes by choosing the point on her budget constraint that lies on the highest indifference curve.  </a:t>
            </a:r>
          </a:p>
          <a:p>
            <a:pPr lvl="1">
              <a:buSzPct val="120000"/>
              <a:buFont typeface="Arial" pitchFamily="34" charset="0"/>
              <a:buChar char="•"/>
            </a:pPr>
            <a:r>
              <a:rPr lang="en-US" sz="3000" dirty="0"/>
              <a:t>At this point, the marginal rate of substitution equals the relative price of the two goods.  </a:t>
            </a:r>
          </a:p>
          <a:p>
            <a:pPr>
              <a:buSzPct val="120000"/>
              <a:buFont typeface="Arial" pitchFamily="34" charset="0"/>
              <a:buChar char="•"/>
            </a:pPr>
            <a:r>
              <a:rPr lang="en-US" sz="3200" dirty="0"/>
              <a:t>When the price of a good falls, the impact on the consumer’s choices can be broken down into two effects, an income effect and a substitution effect.</a:t>
            </a:r>
          </a:p>
          <a:p>
            <a:pPr>
              <a:buSzPct val="120000"/>
              <a:buFont typeface="Arial" pitchFamily="34" charset="0"/>
              <a:buChar char="•"/>
            </a:pPr>
            <a:endParaRPr lang="en-US" sz="32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48</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59562542"/>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3200" dirty="0"/>
              <a:t>The income effect is the change in consumption that arises because a lower price makes the consumer better off.  </a:t>
            </a:r>
          </a:p>
          <a:p>
            <a:pPr lvl="1">
              <a:buSzPct val="120000"/>
              <a:buFont typeface="Arial" pitchFamily="34" charset="0"/>
              <a:buChar char="•"/>
            </a:pPr>
            <a:r>
              <a:rPr lang="en-US" sz="3000" dirty="0"/>
              <a:t>Movement from a lower indifference curve to a higher one.  </a:t>
            </a:r>
          </a:p>
          <a:p>
            <a:pPr>
              <a:buSzPct val="120000"/>
              <a:buFont typeface="Arial" pitchFamily="34" charset="0"/>
              <a:buChar char="•"/>
            </a:pPr>
            <a:r>
              <a:rPr lang="en-US" sz="3200" dirty="0"/>
              <a:t>The substitution effect is the change that arises because a price change encourages greater consumption of the good that has become relatively cheaper.  </a:t>
            </a:r>
          </a:p>
          <a:p>
            <a:pPr lvl="1">
              <a:buSzPct val="120000"/>
              <a:buFont typeface="Arial" pitchFamily="34" charset="0"/>
              <a:buChar char="•"/>
            </a:pPr>
            <a:r>
              <a:rPr lang="en-US" sz="3000" dirty="0"/>
              <a:t>Movement along an indifference curve.</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49</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5956254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1		</a:t>
            </a:r>
            <a:r>
              <a:rPr lang="en-US" dirty="0">
                <a:solidFill>
                  <a:srgbClr val="AE1221"/>
                </a:solidFill>
              </a:rPr>
              <a:t>The budget constraint</a:t>
            </a:r>
            <a:endParaRPr lang="en-US" dirty="0"/>
          </a:p>
        </p:txBody>
      </p:sp>
      <p:sp>
        <p:nvSpPr>
          <p:cNvPr id="3" name="Content Placeholder 2"/>
          <p:cNvSpPr>
            <a:spLocks noGrp="1"/>
          </p:cNvSpPr>
          <p:nvPr>
            <p:ph idx="1"/>
          </p:nvPr>
        </p:nvSpPr>
        <p:spPr>
          <a:xfrm>
            <a:off x="304800" y="762000"/>
            <a:ext cx="8686800" cy="5686425"/>
          </a:xfrm>
        </p:spPr>
        <p:txBody>
          <a:bodyPr>
            <a:noAutofit/>
          </a:bodyPr>
          <a:lstStyle/>
          <a:p>
            <a:pPr marL="0" indent="0">
              <a:buNone/>
            </a:pPr>
            <a:r>
              <a:rPr lang="en-US" sz="2800" dirty="0">
                <a:solidFill>
                  <a:schemeClr val="accent6">
                    <a:lumMod val="50000"/>
                  </a:schemeClr>
                </a:solidFill>
              </a:rPr>
              <a:t>Hurley’s income:  $1200</a:t>
            </a:r>
          </a:p>
          <a:p>
            <a:pPr marL="0" indent="0">
              <a:buNone/>
            </a:pPr>
            <a:r>
              <a:rPr lang="en-US" sz="2800" dirty="0">
                <a:solidFill>
                  <a:schemeClr val="accent6">
                    <a:lumMod val="50000"/>
                  </a:schemeClr>
                </a:solidFill>
              </a:rPr>
              <a:t>Prices:  P</a:t>
            </a:r>
            <a:r>
              <a:rPr lang="en-US" sz="2800" baseline="-25000" dirty="0">
                <a:solidFill>
                  <a:schemeClr val="accent6">
                    <a:lumMod val="50000"/>
                  </a:schemeClr>
                </a:solidFill>
              </a:rPr>
              <a:t>F</a:t>
            </a:r>
            <a:r>
              <a:rPr lang="en-US" sz="2800" dirty="0">
                <a:solidFill>
                  <a:schemeClr val="accent6">
                    <a:lumMod val="50000"/>
                  </a:schemeClr>
                </a:solidFill>
              </a:rPr>
              <a:t> = $4 per fish,  P</a:t>
            </a:r>
            <a:r>
              <a:rPr lang="en-US" sz="2800" baseline="-25000" dirty="0">
                <a:solidFill>
                  <a:schemeClr val="accent6">
                    <a:lumMod val="50000"/>
                  </a:schemeClr>
                </a:solidFill>
              </a:rPr>
              <a:t>M</a:t>
            </a:r>
            <a:r>
              <a:rPr lang="en-US" sz="2800" dirty="0">
                <a:solidFill>
                  <a:schemeClr val="accent6">
                    <a:lumMod val="50000"/>
                  </a:schemeClr>
                </a:solidFill>
              </a:rPr>
              <a:t> = $1 per mango</a:t>
            </a:r>
          </a:p>
          <a:p>
            <a:pPr marL="514350" indent="-514350">
              <a:buClr>
                <a:srgbClr val="C00000"/>
              </a:buClr>
              <a:buFont typeface="+mj-lt"/>
              <a:buAutoNum type="alphaUcPeriod"/>
            </a:pPr>
            <a:r>
              <a:rPr lang="en-US" sz="2800" dirty="0"/>
              <a:t>If Hurley spends all his income on fish, how many fish does he buy?</a:t>
            </a:r>
          </a:p>
          <a:p>
            <a:pPr marL="514350" indent="-514350">
              <a:buClr>
                <a:srgbClr val="C00000"/>
              </a:buClr>
              <a:buFont typeface="+mj-lt"/>
              <a:buAutoNum type="alphaUcPeriod"/>
            </a:pPr>
            <a:r>
              <a:rPr lang="en-US" sz="2800" dirty="0"/>
              <a:t>If Hurley spends all his income on mangos, how many mangos does he buy?</a:t>
            </a:r>
          </a:p>
          <a:p>
            <a:pPr marL="514350" indent="-514350">
              <a:buClr>
                <a:srgbClr val="C00000"/>
              </a:buClr>
              <a:buFont typeface="+mj-lt"/>
              <a:buAutoNum type="alphaUcPeriod"/>
            </a:pPr>
            <a:r>
              <a:rPr lang="en-US" sz="2800" dirty="0"/>
              <a:t>If Hurley buys 100 fish, how many mangos can he buy?</a:t>
            </a:r>
          </a:p>
          <a:p>
            <a:pPr marL="514350" indent="-514350">
              <a:buClr>
                <a:srgbClr val="C00000"/>
              </a:buClr>
              <a:buFont typeface="+mj-lt"/>
              <a:buAutoNum type="alphaUcPeriod"/>
            </a:pPr>
            <a:r>
              <a:rPr lang="en-US" sz="2800" dirty="0"/>
              <a:t>Plot each of the bundles from parts A – C on a graph that measures fish on the horizontal axis and mangos on the vertical; connect the dots.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441785417"/>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3200" dirty="0"/>
              <a:t>The theory of consumer choice can be applied in many situations.  </a:t>
            </a:r>
          </a:p>
          <a:p>
            <a:pPr lvl="1">
              <a:buSzPct val="120000"/>
              <a:buFont typeface="Arial" pitchFamily="34" charset="0"/>
              <a:buChar char="•"/>
            </a:pPr>
            <a:r>
              <a:rPr lang="en-US" sz="3000" dirty="0"/>
              <a:t>It can explain why demand curves can potentially slope upward, why higher wages could either increase or decrease labor supply, and why higher interest rates could either increase or decrease saving.</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50</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5956254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2614612" y="960438"/>
            <a:ext cx="6529388" cy="5281835"/>
            <a:chOff x="2614612" y="960438"/>
            <a:chExt cx="6529388" cy="5281835"/>
          </a:xfrm>
        </p:grpSpPr>
        <p:pic>
          <p:nvPicPr>
            <p:cNvPr id="6" name="Picture 13"/>
            <p:cNvPicPr>
              <a:picLocks noChangeAspect="1" noChangeArrowheads="1"/>
            </p:cNvPicPr>
            <p:nvPr/>
          </p:nvPicPr>
          <p:blipFill>
            <a:blip r:embed="rId3" cstate="print"/>
            <a:srcRect/>
            <a:stretch>
              <a:fillRect/>
            </a:stretch>
          </p:blipFill>
          <p:spPr bwMode="auto">
            <a:xfrm>
              <a:off x="3070225" y="1008063"/>
              <a:ext cx="5792787" cy="5207000"/>
            </a:xfrm>
            <a:prstGeom prst="rect">
              <a:avLst/>
            </a:prstGeom>
            <a:noFill/>
            <a:ln w="9525">
              <a:noFill/>
              <a:miter lim="800000"/>
              <a:headEnd/>
              <a:tailEnd/>
            </a:ln>
          </p:spPr>
        </p:pic>
        <p:sp>
          <p:nvSpPr>
            <p:cNvPr id="7" name="Text Box 10"/>
            <p:cNvSpPr txBox="1">
              <a:spLocks noChangeArrowheads="1"/>
            </p:cNvSpPr>
            <p:nvPr/>
          </p:nvSpPr>
          <p:spPr bwMode="auto">
            <a:xfrm>
              <a:off x="2614612" y="960438"/>
              <a:ext cx="1408113" cy="679673"/>
            </a:xfrm>
            <a:prstGeom prst="rect">
              <a:avLst/>
            </a:prstGeom>
            <a:noFill/>
            <a:ln w="9525">
              <a:noFill/>
              <a:miter lim="800000"/>
              <a:headEnd/>
              <a:tailEnd/>
            </a:ln>
          </p:spPr>
          <p:txBody>
            <a:bodyPr>
              <a:spAutoFit/>
            </a:bodyPr>
            <a:lstStyle/>
            <a:p>
              <a:pPr algn="r">
                <a:lnSpc>
                  <a:spcPct val="95000"/>
                </a:lnSpc>
                <a:spcBef>
                  <a:spcPct val="50000"/>
                </a:spcBef>
              </a:pPr>
              <a:r>
                <a:rPr lang="en-US" sz="2000">
                  <a:latin typeface="Arial"/>
                  <a:cs typeface="Arial"/>
                </a:rPr>
                <a:t>Quantity of Mangos</a:t>
              </a:r>
            </a:p>
          </p:txBody>
        </p:sp>
        <p:sp>
          <p:nvSpPr>
            <p:cNvPr id="23" name="Text Box 11"/>
            <p:cNvSpPr txBox="1">
              <a:spLocks noChangeArrowheads="1"/>
            </p:cNvSpPr>
            <p:nvPr/>
          </p:nvSpPr>
          <p:spPr bwMode="auto">
            <a:xfrm>
              <a:off x="7967663" y="5562600"/>
              <a:ext cx="1176337" cy="679673"/>
            </a:xfrm>
            <a:prstGeom prst="rect">
              <a:avLst/>
            </a:prstGeom>
            <a:noFill/>
            <a:ln w="9525">
              <a:noFill/>
              <a:miter lim="800000"/>
              <a:headEnd/>
              <a:tailEnd/>
            </a:ln>
          </p:spPr>
          <p:txBody>
            <a:bodyPr>
              <a:spAutoFit/>
            </a:bodyPr>
            <a:lstStyle/>
            <a:p>
              <a:pPr algn="ctr">
                <a:lnSpc>
                  <a:spcPct val="95000"/>
                </a:lnSpc>
                <a:spcBef>
                  <a:spcPct val="50000"/>
                </a:spcBef>
              </a:pPr>
              <a:r>
                <a:rPr lang="en-US" sz="2000" dirty="0">
                  <a:latin typeface="Arial"/>
                  <a:cs typeface="Arial"/>
                </a:rPr>
                <a:t>Quantity of Fish</a:t>
              </a:r>
            </a:p>
          </p:txBody>
        </p:sp>
      </p:grpSp>
      <p:sp>
        <p:nvSpPr>
          <p:cNvPr id="2" name="Title 1"/>
          <p:cNvSpPr>
            <a:spLocks noGrp="1"/>
          </p:cNvSpPr>
          <p:nvPr>
            <p:ph type="title"/>
          </p:nvPr>
        </p:nvSpPr>
        <p:spPr>
          <a:xfrm>
            <a:off x="152400" y="100939"/>
            <a:ext cx="8763000" cy="661061"/>
          </a:xfrm>
        </p:spPr>
        <p:txBody>
          <a:bodyPr/>
          <a:lstStyle/>
          <a:p>
            <a:r>
              <a:rPr lang="en-US" dirty="0">
                <a:solidFill>
                  <a:schemeClr val="accent6">
                    <a:lumMod val="50000"/>
                  </a:schemeClr>
                </a:solidFill>
              </a:rPr>
              <a:t>Active Learning 1				</a:t>
            </a:r>
            <a:r>
              <a:rPr lang="en-US" dirty="0">
                <a:solidFill>
                  <a:srgbClr val="AE1221"/>
                </a:solidFill>
              </a:rPr>
              <a:t>Answers</a:t>
            </a:r>
            <a:endParaRPr lang="en-US" dirty="0"/>
          </a:p>
        </p:txBody>
      </p:sp>
      <p:sp>
        <p:nvSpPr>
          <p:cNvPr id="3" name="Content Placeholder 2"/>
          <p:cNvSpPr>
            <a:spLocks noGrp="1"/>
          </p:cNvSpPr>
          <p:nvPr>
            <p:ph idx="1"/>
          </p:nvPr>
        </p:nvSpPr>
        <p:spPr>
          <a:xfrm>
            <a:off x="347241" y="914400"/>
            <a:ext cx="3047627" cy="5534025"/>
          </a:xfrm>
        </p:spPr>
        <p:txBody>
          <a:bodyPr>
            <a:normAutofit/>
          </a:bodyPr>
          <a:lstStyle/>
          <a:p>
            <a:pPr marL="463550" lvl="0" indent="-463550" eaLnBrk="1" fontAlgn="auto" hangingPunct="1">
              <a:lnSpc>
                <a:spcPct val="105000"/>
              </a:lnSpc>
              <a:spcBef>
                <a:spcPct val="55000"/>
              </a:spcBef>
              <a:spcAft>
                <a:spcPts val="0"/>
              </a:spcAft>
              <a:buClr>
                <a:srgbClr val="A3C167"/>
              </a:buClr>
              <a:buSzPct val="115000"/>
              <a:buNone/>
              <a:defRPr/>
            </a:pPr>
            <a:r>
              <a:rPr lang="en-US" sz="2800" b="1" kern="1200" dirty="0">
                <a:solidFill>
                  <a:srgbClr val="800000"/>
                </a:solidFill>
                <a:latin typeface="Arial" pitchFamily="34" charset="0"/>
                <a:cs typeface="Arial" pitchFamily="34" charset="0"/>
              </a:rPr>
              <a:t>A. </a:t>
            </a:r>
            <a:r>
              <a:rPr lang="en-US" sz="2800" b="1" kern="1200" dirty="0">
                <a:solidFill>
                  <a:srgbClr val="339966"/>
                </a:solidFill>
                <a:latin typeface="Arial" pitchFamily="34" charset="0"/>
                <a:cs typeface="Arial" pitchFamily="34" charset="0"/>
              </a:rPr>
              <a:t> </a:t>
            </a:r>
            <a:r>
              <a:rPr lang="en-US" sz="2800" kern="1200" dirty="0">
                <a:solidFill>
                  <a:schemeClr val="tx1"/>
                </a:solidFill>
                <a:latin typeface="Arial" pitchFamily="34" charset="0"/>
                <a:cs typeface="Arial" pitchFamily="34" charset="0"/>
              </a:rPr>
              <a:t>$1200/$4</a:t>
            </a:r>
            <a:br>
              <a:rPr lang="en-US" sz="2800" kern="1200" dirty="0">
                <a:solidFill>
                  <a:schemeClr val="tx1"/>
                </a:solidFill>
                <a:latin typeface="Arial" pitchFamily="34" charset="0"/>
                <a:cs typeface="Arial" pitchFamily="34" charset="0"/>
              </a:rPr>
            </a:br>
            <a:r>
              <a:rPr lang="en-US" sz="2800" kern="1200" dirty="0">
                <a:solidFill>
                  <a:schemeClr val="tx1"/>
                </a:solidFill>
                <a:latin typeface="Arial" pitchFamily="34" charset="0"/>
                <a:cs typeface="Arial" pitchFamily="34" charset="0"/>
              </a:rPr>
              <a:t>= </a:t>
            </a:r>
            <a:r>
              <a:rPr lang="en-US" sz="2800" kern="1200" dirty="0">
                <a:solidFill>
                  <a:srgbClr val="3333FF"/>
                </a:solidFill>
                <a:latin typeface="Arial" pitchFamily="34" charset="0"/>
                <a:cs typeface="Arial" pitchFamily="34" charset="0"/>
              </a:rPr>
              <a:t>300 fish</a:t>
            </a:r>
          </a:p>
          <a:p>
            <a:pPr marL="463550" lvl="0" indent="-463550" eaLnBrk="1" fontAlgn="auto" hangingPunct="1">
              <a:lnSpc>
                <a:spcPct val="105000"/>
              </a:lnSpc>
              <a:spcBef>
                <a:spcPct val="55000"/>
              </a:spcBef>
              <a:spcAft>
                <a:spcPts val="0"/>
              </a:spcAft>
              <a:buClr>
                <a:srgbClr val="A3C167"/>
              </a:buClr>
              <a:buSzPct val="115000"/>
              <a:buNone/>
              <a:defRPr/>
            </a:pPr>
            <a:r>
              <a:rPr lang="en-US" sz="2800" b="1" kern="1200" dirty="0">
                <a:solidFill>
                  <a:srgbClr val="800000"/>
                </a:solidFill>
                <a:latin typeface="Arial" pitchFamily="34" charset="0"/>
                <a:cs typeface="Arial" pitchFamily="34" charset="0"/>
              </a:rPr>
              <a:t>B.</a:t>
            </a:r>
            <a:r>
              <a:rPr lang="en-US" sz="2800" b="1" kern="1200" dirty="0">
                <a:solidFill>
                  <a:srgbClr val="339966"/>
                </a:solidFill>
                <a:latin typeface="Arial" pitchFamily="34" charset="0"/>
                <a:cs typeface="Arial" pitchFamily="34" charset="0"/>
              </a:rPr>
              <a:t>  </a:t>
            </a:r>
            <a:r>
              <a:rPr lang="en-US" sz="2800" kern="1200" dirty="0">
                <a:solidFill>
                  <a:schemeClr val="tx1"/>
                </a:solidFill>
                <a:latin typeface="Arial" pitchFamily="34" charset="0"/>
                <a:cs typeface="Arial" pitchFamily="34" charset="0"/>
              </a:rPr>
              <a:t>$1200/$1</a:t>
            </a:r>
            <a:br>
              <a:rPr lang="en-US" sz="2800" kern="1200" dirty="0">
                <a:solidFill>
                  <a:schemeClr val="tx1"/>
                </a:solidFill>
                <a:latin typeface="Arial" pitchFamily="34" charset="0"/>
                <a:cs typeface="Arial" pitchFamily="34" charset="0"/>
              </a:rPr>
            </a:br>
            <a:r>
              <a:rPr lang="en-US" sz="2800" kern="1200" dirty="0">
                <a:solidFill>
                  <a:schemeClr val="tx1"/>
                </a:solidFill>
                <a:latin typeface="Arial" pitchFamily="34" charset="0"/>
                <a:cs typeface="Arial" pitchFamily="34" charset="0"/>
              </a:rPr>
              <a:t>= </a:t>
            </a:r>
            <a:r>
              <a:rPr lang="en-US" sz="2800" kern="1200" dirty="0">
                <a:solidFill>
                  <a:srgbClr val="3333FF"/>
                </a:solidFill>
                <a:latin typeface="Arial" pitchFamily="34" charset="0"/>
                <a:cs typeface="Arial" pitchFamily="34" charset="0"/>
              </a:rPr>
              <a:t>1200 mangos</a:t>
            </a:r>
          </a:p>
          <a:p>
            <a:pPr marL="463550" lvl="0" indent="-463550" eaLnBrk="1" fontAlgn="auto" hangingPunct="1">
              <a:lnSpc>
                <a:spcPct val="105000"/>
              </a:lnSpc>
              <a:spcBef>
                <a:spcPct val="55000"/>
              </a:spcBef>
              <a:spcAft>
                <a:spcPts val="0"/>
              </a:spcAft>
              <a:buClr>
                <a:srgbClr val="A3C167"/>
              </a:buClr>
              <a:buSzPct val="115000"/>
              <a:buNone/>
              <a:defRPr/>
            </a:pPr>
            <a:r>
              <a:rPr lang="en-US" sz="2800" b="1" kern="1200" dirty="0">
                <a:solidFill>
                  <a:srgbClr val="800000"/>
                </a:solidFill>
                <a:latin typeface="Arial" pitchFamily="34" charset="0"/>
                <a:cs typeface="Arial" pitchFamily="34" charset="0"/>
              </a:rPr>
              <a:t>C. </a:t>
            </a:r>
            <a:r>
              <a:rPr lang="en-US" sz="2800" b="1" kern="1200" dirty="0">
                <a:solidFill>
                  <a:srgbClr val="339966"/>
                </a:solidFill>
                <a:latin typeface="Arial" pitchFamily="34" charset="0"/>
                <a:cs typeface="Arial" pitchFamily="34" charset="0"/>
              </a:rPr>
              <a:t> </a:t>
            </a:r>
            <a:r>
              <a:rPr lang="en-US" sz="2800" kern="1200" dirty="0">
                <a:solidFill>
                  <a:srgbClr val="3333FF"/>
                </a:solidFill>
                <a:latin typeface="Arial" pitchFamily="34" charset="0"/>
                <a:cs typeface="Arial" pitchFamily="34" charset="0"/>
              </a:rPr>
              <a:t>100 fish</a:t>
            </a:r>
            <a:r>
              <a:rPr lang="en-US" sz="2800" kern="1200" dirty="0">
                <a:solidFill>
                  <a:schemeClr val="tx1"/>
                </a:solidFill>
                <a:latin typeface="Arial" pitchFamily="34" charset="0"/>
                <a:cs typeface="Arial" pitchFamily="34" charset="0"/>
              </a:rPr>
              <a:t> cost $400,</a:t>
            </a:r>
            <a:br>
              <a:rPr lang="en-US" sz="2800" kern="1200" dirty="0">
                <a:solidFill>
                  <a:schemeClr val="tx1"/>
                </a:solidFill>
                <a:latin typeface="Arial" pitchFamily="34" charset="0"/>
                <a:cs typeface="Arial" pitchFamily="34" charset="0"/>
              </a:rPr>
            </a:br>
            <a:r>
              <a:rPr lang="en-US" sz="2800" kern="1200" dirty="0">
                <a:solidFill>
                  <a:schemeClr val="tx1"/>
                </a:solidFill>
                <a:latin typeface="Arial" pitchFamily="34" charset="0"/>
                <a:cs typeface="Arial" pitchFamily="34" charset="0"/>
              </a:rPr>
              <a:t>$800 left buys </a:t>
            </a:r>
            <a:r>
              <a:rPr lang="en-US" sz="2800" kern="1200" dirty="0">
                <a:solidFill>
                  <a:srgbClr val="3333FF"/>
                </a:solidFill>
                <a:latin typeface="Arial" pitchFamily="34" charset="0"/>
                <a:cs typeface="Arial" pitchFamily="34" charset="0"/>
              </a:rPr>
              <a:t>800 mangos</a:t>
            </a:r>
          </a:p>
          <a:p>
            <a:endParaRPr lang="en-US" sz="28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8" name="Line 17"/>
          <p:cNvSpPr>
            <a:spLocks noChangeShapeType="1"/>
          </p:cNvSpPr>
          <p:nvPr/>
        </p:nvSpPr>
        <p:spPr bwMode="auto">
          <a:xfrm>
            <a:off x="4090987" y="1793875"/>
            <a:ext cx="3851275" cy="3811588"/>
          </a:xfrm>
          <a:prstGeom prst="line">
            <a:avLst/>
          </a:prstGeom>
          <a:noFill/>
          <a:ln w="28575">
            <a:solidFill>
              <a:srgbClr val="FF0000"/>
            </a:solidFill>
            <a:round/>
            <a:headEnd/>
            <a:tailEnd/>
          </a:ln>
        </p:spPr>
        <p:txBody>
          <a:bodyPr/>
          <a:lstStyle/>
          <a:p>
            <a:endParaRPr lang="en-US">
              <a:latin typeface="Arial"/>
              <a:cs typeface="Arial"/>
            </a:endParaRPr>
          </a:p>
        </p:txBody>
      </p:sp>
      <p:grpSp>
        <p:nvGrpSpPr>
          <p:cNvPr id="9" name="Group 23"/>
          <p:cNvGrpSpPr>
            <a:grpSpLocks/>
          </p:cNvGrpSpPr>
          <p:nvPr/>
        </p:nvGrpSpPr>
        <p:grpSpPr bwMode="auto">
          <a:xfrm>
            <a:off x="7864475" y="5241925"/>
            <a:ext cx="393700" cy="427038"/>
            <a:chOff x="4779" y="3446"/>
            <a:chExt cx="248" cy="269"/>
          </a:xfrm>
        </p:grpSpPr>
        <p:sp>
          <p:nvSpPr>
            <p:cNvPr id="10" name="Oval 25"/>
            <p:cNvSpPr>
              <a:spLocks noChangeArrowheads="1"/>
            </p:cNvSpPr>
            <p:nvPr/>
          </p:nvSpPr>
          <p:spPr bwMode="auto">
            <a:xfrm>
              <a:off x="4779" y="3628"/>
              <a:ext cx="88" cy="87"/>
            </a:xfrm>
            <a:prstGeom prst="ellipse">
              <a:avLst/>
            </a:prstGeom>
            <a:solidFill>
              <a:srgbClr val="FF0000"/>
            </a:solidFill>
            <a:ln w="9525">
              <a:noFill/>
              <a:prstDash val="dash"/>
              <a:round/>
              <a:headEnd/>
              <a:tailEnd/>
            </a:ln>
          </p:spPr>
          <p:txBody>
            <a:bodyPr wrap="none" anchor="ctr"/>
            <a:lstStyle/>
            <a:p>
              <a:endParaRPr lang="en-US">
                <a:latin typeface="Arial"/>
                <a:cs typeface="Arial"/>
              </a:endParaRPr>
            </a:p>
          </p:txBody>
        </p:sp>
        <p:sp>
          <p:nvSpPr>
            <p:cNvPr id="11" name="Text Box 36"/>
            <p:cNvSpPr txBox="1">
              <a:spLocks noChangeArrowheads="1"/>
            </p:cNvSpPr>
            <p:nvPr/>
          </p:nvSpPr>
          <p:spPr bwMode="auto">
            <a:xfrm>
              <a:off x="4903" y="3446"/>
              <a:ext cx="124" cy="213"/>
            </a:xfrm>
            <a:prstGeom prst="rect">
              <a:avLst/>
            </a:prstGeom>
            <a:noFill/>
            <a:ln w="9525">
              <a:noFill/>
              <a:miter lim="800000"/>
              <a:headEnd/>
              <a:tailEnd/>
            </a:ln>
          </p:spPr>
          <p:txBody>
            <a:bodyPr lIns="0" tIns="0" rIns="0" bIns="0">
              <a:spAutoFit/>
            </a:bodyPr>
            <a:lstStyle/>
            <a:p>
              <a:pPr>
                <a:spcBef>
                  <a:spcPct val="50000"/>
                </a:spcBef>
              </a:pPr>
              <a:r>
                <a:rPr lang="en-US" sz="2200" b="1">
                  <a:solidFill>
                    <a:srgbClr val="FF0000"/>
                  </a:solidFill>
                  <a:latin typeface="Arial"/>
                  <a:cs typeface="Arial"/>
                </a:rPr>
                <a:t>A</a:t>
              </a:r>
              <a:endParaRPr lang="en-US" sz="2200" b="1" baseline="-25000">
                <a:solidFill>
                  <a:srgbClr val="FF0000"/>
                </a:solidFill>
                <a:latin typeface="Arial"/>
                <a:cs typeface="Arial"/>
              </a:endParaRPr>
            </a:p>
          </p:txBody>
        </p:sp>
      </p:grpSp>
      <p:grpSp>
        <p:nvGrpSpPr>
          <p:cNvPr id="12" name="Group 24"/>
          <p:cNvGrpSpPr>
            <a:grpSpLocks/>
          </p:cNvGrpSpPr>
          <p:nvPr/>
        </p:nvGrpSpPr>
        <p:grpSpPr bwMode="auto">
          <a:xfrm>
            <a:off x="4033837" y="1450975"/>
            <a:ext cx="490538" cy="409575"/>
            <a:chOff x="2366" y="1058"/>
            <a:chExt cx="309" cy="258"/>
          </a:xfrm>
        </p:grpSpPr>
        <p:sp>
          <p:nvSpPr>
            <p:cNvPr id="13" name="Oval 25"/>
            <p:cNvSpPr>
              <a:spLocks noChangeArrowheads="1"/>
            </p:cNvSpPr>
            <p:nvPr/>
          </p:nvSpPr>
          <p:spPr bwMode="auto">
            <a:xfrm>
              <a:off x="2366" y="1229"/>
              <a:ext cx="88" cy="87"/>
            </a:xfrm>
            <a:prstGeom prst="ellipse">
              <a:avLst/>
            </a:prstGeom>
            <a:solidFill>
              <a:srgbClr val="FF0000"/>
            </a:solidFill>
            <a:ln w="9525">
              <a:noFill/>
              <a:prstDash val="dash"/>
              <a:round/>
              <a:headEnd/>
              <a:tailEnd/>
            </a:ln>
          </p:spPr>
          <p:txBody>
            <a:bodyPr wrap="none" anchor="ctr"/>
            <a:lstStyle/>
            <a:p>
              <a:endParaRPr lang="en-US">
                <a:latin typeface="Arial"/>
                <a:cs typeface="Arial"/>
              </a:endParaRPr>
            </a:p>
          </p:txBody>
        </p:sp>
        <p:sp>
          <p:nvSpPr>
            <p:cNvPr id="14" name="Text Box 36"/>
            <p:cNvSpPr txBox="1">
              <a:spLocks noChangeArrowheads="1"/>
            </p:cNvSpPr>
            <p:nvPr/>
          </p:nvSpPr>
          <p:spPr bwMode="auto">
            <a:xfrm>
              <a:off x="2491" y="1058"/>
              <a:ext cx="184" cy="213"/>
            </a:xfrm>
            <a:prstGeom prst="rect">
              <a:avLst/>
            </a:prstGeom>
            <a:noFill/>
            <a:ln w="9525">
              <a:noFill/>
              <a:miter lim="800000"/>
              <a:headEnd/>
              <a:tailEnd/>
            </a:ln>
          </p:spPr>
          <p:txBody>
            <a:bodyPr lIns="0" tIns="0" rIns="0" bIns="0">
              <a:spAutoFit/>
            </a:bodyPr>
            <a:lstStyle/>
            <a:p>
              <a:pPr>
                <a:spcBef>
                  <a:spcPct val="50000"/>
                </a:spcBef>
              </a:pPr>
              <a:r>
                <a:rPr lang="en-US" sz="2200" b="1" dirty="0">
                  <a:solidFill>
                    <a:srgbClr val="FF0000"/>
                  </a:solidFill>
                  <a:latin typeface="Arial"/>
                  <a:cs typeface="Arial"/>
                </a:rPr>
                <a:t>B</a:t>
              </a:r>
              <a:endParaRPr lang="en-US" sz="2200" b="1" baseline="-25000" dirty="0">
                <a:solidFill>
                  <a:srgbClr val="FF0000"/>
                </a:solidFill>
                <a:latin typeface="Arial"/>
                <a:cs typeface="Arial"/>
              </a:endParaRPr>
            </a:p>
          </p:txBody>
        </p:sp>
      </p:grpSp>
      <p:grpSp>
        <p:nvGrpSpPr>
          <p:cNvPr id="15" name="Group 33"/>
          <p:cNvGrpSpPr>
            <a:grpSpLocks/>
          </p:cNvGrpSpPr>
          <p:nvPr/>
        </p:nvGrpSpPr>
        <p:grpSpPr bwMode="auto">
          <a:xfrm>
            <a:off x="4095750" y="2730500"/>
            <a:ext cx="1717675" cy="2868613"/>
            <a:chOff x="2405" y="1864"/>
            <a:chExt cx="1082" cy="1807"/>
          </a:xfrm>
        </p:grpSpPr>
        <p:grpSp>
          <p:nvGrpSpPr>
            <p:cNvPr id="16" name="Group 25"/>
            <p:cNvGrpSpPr>
              <a:grpSpLocks/>
            </p:cNvGrpSpPr>
            <p:nvPr/>
          </p:nvGrpSpPr>
          <p:grpSpPr bwMode="auto">
            <a:xfrm>
              <a:off x="3170" y="1864"/>
              <a:ext cx="317" cy="256"/>
              <a:chOff x="3170" y="1864"/>
              <a:chExt cx="317" cy="256"/>
            </a:xfrm>
          </p:grpSpPr>
          <p:sp>
            <p:nvSpPr>
              <p:cNvPr id="20" name="Text Box 36"/>
              <p:cNvSpPr txBox="1">
                <a:spLocks noChangeArrowheads="1"/>
              </p:cNvSpPr>
              <p:nvPr/>
            </p:nvSpPr>
            <p:spPr bwMode="auto">
              <a:xfrm>
                <a:off x="3303" y="1864"/>
                <a:ext cx="184" cy="213"/>
              </a:xfrm>
              <a:prstGeom prst="rect">
                <a:avLst/>
              </a:prstGeom>
              <a:noFill/>
              <a:ln w="9525">
                <a:noFill/>
                <a:miter lim="800000"/>
                <a:headEnd/>
                <a:tailEnd/>
              </a:ln>
            </p:spPr>
            <p:txBody>
              <a:bodyPr lIns="0" tIns="0" rIns="0" bIns="0">
                <a:spAutoFit/>
              </a:bodyPr>
              <a:lstStyle/>
              <a:p>
                <a:pPr>
                  <a:spcBef>
                    <a:spcPct val="50000"/>
                  </a:spcBef>
                </a:pPr>
                <a:r>
                  <a:rPr lang="en-US" sz="2200" b="1">
                    <a:solidFill>
                      <a:srgbClr val="FF0000"/>
                    </a:solidFill>
                    <a:latin typeface="Arial"/>
                    <a:cs typeface="Arial"/>
                  </a:rPr>
                  <a:t>C</a:t>
                </a:r>
                <a:endParaRPr lang="en-US" sz="2200" b="1" baseline="-25000">
                  <a:solidFill>
                    <a:srgbClr val="FF0000"/>
                  </a:solidFill>
                  <a:latin typeface="Arial"/>
                  <a:cs typeface="Arial"/>
                </a:endParaRPr>
              </a:p>
            </p:txBody>
          </p:sp>
          <p:sp>
            <p:nvSpPr>
              <p:cNvPr id="21" name="Oval 25"/>
              <p:cNvSpPr>
                <a:spLocks noChangeArrowheads="1"/>
              </p:cNvSpPr>
              <p:nvPr/>
            </p:nvSpPr>
            <p:spPr bwMode="auto">
              <a:xfrm>
                <a:off x="3170" y="2033"/>
                <a:ext cx="88" cy="87"/>
              </a:xfrm>
              <a:prstGeom prst="ellipse">
                <a:avLst/>
              </a:prstGeom>
              <a:solidFill>
                <a:srgbClr val="FF0000"/>
              </a:solidFill>
              <a:ln w="9525">
                <a:noFill/>
                <a:prstDash val="dash"/>
                <a:round/>
                <a:headEnd/>
                <a:tailEnd/>
              </a:ln>
            </p:spPr>
            <p:txBody>
              <a:bodyPr wrap="none" anchor="ctr"/>
              <a:lstStyle/>
              <a:p>
                <a:endParaRPr lang="en-US">
                  <a:latin typeface="Arial"/>
                  <a:cs typeface="Arial"/>
                </a:endParaRPr>
              </a:p>
            </p:txBody>
          </p:sp>
        </p:grpSp>
        <p:grpSp>
          <p:nvGrpSpPr>
            <p:cNvPr id="17" name="Group 65"/>
            <p:cNvGrpSpPr>
              <a:grpSpLocks/>
            </p:cNvGrpSpPr>
            <p:nvPr/>
          </p:nvGrpSpPr>
          <p:grpSpPr bwMode="auto">
            <a:xfrm>
              <a:off x="2405" y="-1518"/>
              <a:ext cx="806" cy="646"/>
              <a:chOff x="357" y="2450"/>
              <a:chExt cx="795" cy="646"/>
            </a:xfrm>
          </p:grpSpPr>
          <p:sp>
            <p:nvSpPr>
              <p:cNvPr id="18" name="Line 66"/>
              <p:cNvSpPr>
                <a:spLocks noChangeShapeType="1"/>
              </p:cNvSpPr>
              <p:nvPr/>
            </p:nvSpPr>
            <p:spPr bwMode="auto">
              <a:xfrm>
                <a:off x="357" y="2450"/>
                <a:ext cx="795" cy="0"/>
              </a:xfrm>
              <a:prstGeom prst="line">
                <a:avLst/>
              </a:prstGeom>
              <a:noFill/>
              <a:ln w="12700">
                <a:solidFill>
                  <a:srgbClr val="FF0000"/>
                </a:solidFill>
                <a:prstDash val="lgDash"/>
                <a:round/>
                <a:headEnd/>
                <a:tailEnd/>
              </a:ln>
            </p:spPr>
            <p:txBody>
              <a:bodyPr/>
              <a:lstStyle/>
              <a:p>
                <a:endParaRPr lang="en-US">
                  <a:latin typeface="Arial"/>
                  <a:cs typeface="Arial"/>
                </a:endParaRPr>
              </a:p>
            </p:txBody>
          </p:sp>
          <p:sp>
            <p:nvSpPr>
              <p:cNvPr id="19" name="Line 67"/>
              <p:cNvSpPr>
                <a:spLocks noChangeShapeType="1"/>
              </p:cNvSpPr>
              <p:nvPr/>
            </p:nvSpPr>
            <p:spPr bwMode="auto">
              <a:xfrm>
                <a:off x="1152" y="2451"/>
                <a:ext cx="0" cy="645"/>
              </a:xfrm>
              <a:prstGeom prst="line">
                <a:avLst/>
              </a:prstGeom>
              <a:noFill/>
              <a:ln w="12700">
                <a:solidFill>
                  <a:srgbClr val="FF0000"/>
                </a:solidFill>
                <a:prstDash val="lgDash"/>
                <a:round/>
                <a:headEnd/>
                <a:tailEnd/>
              </a:ln>
            </p:spPr>
            <p:txBody>
              <a:bodyPr/>
              <a:lstStyle/>
              <a:p>
                <a:endParaRPr lang="en-US">
                  <a:latin typeface="Arial"/>
                  <a:cs typeface="Arial"/>
                </a:endParaRPr>
              </a:p>
            </p:txBody>
          </p:sp>
        </p:grpSp>
      </p:grpSp>
      <p:sp>
        <p:nvSpPr>
          <p:cNvPr id="22" name="Text Box 60"/>
          <p:cNvSpPr txBox="1">
            <a:spLocks noChangeArrowheads="1"/>
          </p:cNvSpPr>
          <p:nvPr/>
        </p:nvSpPr>
        <p:spPr bwMode="auto">
          <a:xfrm>
            <a:off x="5105400" y="812006"/>
            <a:ext cx="3379788" cy="1616075"/>
          </a:xfrm>
          <a:prstGeom prst="rect">
            <a:avLst/>
          </a:prstGeom>
          <a:solidFill>
            <a:srgbClr val="D7E5F5"/>
          </a:solidFill>
          <a:ln w="9525">
            <a:noFill/>
            <a:miter lim="800000"/>
            <a:headEnd/>
            <a:tailEnd/>
          </a:ln>
          <a:effectLst>
            <a:outerShdw blurRad="50800" dist="38100" dir="2700000" algn="tl" rotWithShape="0">
              <a:prstClr val="black">
                <a:alpha val="40000"/>
              </a:prstClr>
            </a:outerShdw>
          </a:effectLst>
        </p:spPr>
        <p:txBody>
          <a:bodyPr>
            <a:spAutoFit/>
          </a:bodyPr>
          <a:lstStyle/>
          <a:p>
            <a:pPr marL="457200" indent="-457200">
              <a:spcBef>
                <a:spcPct val="50000"/>
              </a:spcBef>
              <a:defRPr/>
            </a:pPr>
            <a:r>
              <a:rPr lang="en-US" sz="2500" b="1" dirty="0">
                <a:solidFill>
                  <a:srgbClr val="C00000"/>
                </a:solidFill>
                <a:latin typeface="Arial"/>
                <a:cs typeface="Arial"/>
              </a:rPr>
              <a:t>D.</a:t>
            </a:r>
            <a:r>
              <a:rPr lang="en-US" sz="2500" dirty="0">
                <a:solidFill>
                  <a:srgbClr val="339966"/>
                </a:solidFill>
                <a:latin typeface="Arial"/>
                <a:cs typeface="Arial"/>
              </a:rPr>
              <a:t> 	</a:t>
            </a:r>
            <a:r>
              <a:rPr lang="en-US" sz="2500" dirty="0">
                <a:latin typeface="Arial"/>
                <a:cs typeface="Arial"/>
              </a:rPr>
              <a:t>Hurley’s </a:t>
            </a:r>
            <a:r>
              <a:rPr lang="en-US" sz="2500" b="1" dirty="0">
                <a:solidFill>
                  <a:srgbClr val="FF0000"/>
                </a:solidFill>
                <a:latin typeface="Arial"/>
                <a:cs typeface="Arial"/>
              </a:rPr>
              <a:t>budget constraint</a:t>
            </a:r>
            <a:r>
              <a:rPr lang="en-US" sz="2500" dirty="0">
                <a:latin typeface="Arial"/>
                <a:cs typeface="Arial"/>
              </a:rPr>
              <a:t> shows the bundles he can afford.</a:t>
            </a:r>
          </a:p>
        </p:txBody>
      </p:sp>
    </p:spTree>
    <p:extLst>
      <p:ext uri="{BB962C8B-B14F-4D97-AF65-F5344CB8AC3E}">
        <p14:creationId xmlns:p14="http://schemas.microsoft.com/office/powerpoint/2010/main" val="15114466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2422525" y="842774"/>
            <a:ext cx="6721475" cy="5418360"/>
            <a:chOff x="2422525" y="842774"/>
            <a:chExt cx="6721475" cy="5418360"/>
          </a:xfrm>
        </p:grpSpPr>
        <p:pic>
          <p:nvPicPr>
            <p:cNvPr id="6" name="Picture 11"/>
            <p:cNvPicPr>
              <a:picLocks noChangeAspect="1" noChangeArrowheads="1"/>
            </p:cNvPicPr>
            <p:nvPr/>
          </p:nvPicPr>
          <p:blipFill>
            <a:blip r:embed="rId3" cstate="print"/>
            <a:srcRect/>
            <a:stretch>
              <a:fillRect/>
            </a:stretch>
          </p:blipFill>
          <p:spPr bwMode="auto">
            <a:xfrm>
              <a:off x="2878138" y="890399"/>
              <a:ext cx="5792787" cy="5207000"/>
            </a:xfrm>
            <a:prstGeom prst="rect">
              <a:avLst/>
            </a:prstGeom>
            <a:noFill/>
            <a:ln w="9525">
              <a:noFill/>
              <a:miter lim="800000"/>
              <a:headEnd/>
              <a:tailEnd/>
            </a:ln>
          </p:spPr>
        </p:pic>
        <p:sp>
          <p:nvSpPr>
            <p:cNvPr id="7" name="Text Box 12"/>
            <p:cNvSpPr txBox="1">
              <a:spLocks noChangeArrowheads="1"/>
            </p:cNvSpPr>
            <p:nvPr/>
          </p:nvSpPr>
          <p:spPr bwMode="auto">
            <a:xfrm>
              <a:off x="7967663" y="5581461"/>
              <a:ext cx="1176337" cy="679673"/>
            </a:xfrm>
            <a:prstGeom prst="rect">
              <a:avLst/>
            </a:prstGeom>
            <a:noFill/>
            <a:ln w="9525">
              <a:noFill/>
              <a:miter lim="800000"/>
              <a:headEnd/>
              <a:tailEnd/>
            </a:ln>
          </p:spPr>
          <p:txBody>
            <a:bodyPr>
              <a:spAutoFit/>
            </a:bodyPr>
            <a:lstStyle/>
            <a:p>
              <a:pPr algn="ctr">
                <a:lnSpc>
                  <a:spcPct val="95000"/>
                </a:lnSpc>
                <a:spcBef>
                  <a:spcPct val="50000"/>
                </a:spcBef>
              </a:pPr>
              <a:r>
                <a:rPr lang="en-US" sz="2000">
                  <a:latin typeface="Arial"/>
                  <a:cs typeface="Arial"/>
                </a:rPr>
                <a:t>Quantity of Fish</a:t>
              </a:r>
            </a:p>
          </p:txBody>
        </p:sp>
        <p:sp>
          <p:nvSpPr>
            <p:cNvPr id="8" name="Text Box 13"/>
            <p:cNvSpPr txBox="1">
              <a:spLocks noChangeArrowheads="1"/>
            </p:cNvSpPr>
            <p:nvPr/>
          </p:nvSpPr>
          <p:spPr bwMode="auto">
            <a:xfrm>
              <a:off x="2422525" y="842774"/>
              <a:ext cx="1408113" cy="679673"/>
            </a:xfrm>
            <a:prstGeom prst="rect">
              <a:avLst/>
            </a:prstGeom>
            <a:noFill/>
            <a:ln w="9525">
              <a:noFill/>
              <a:miter lim="800000"/>
              <a:headEnd/>
              <a:tailEnd/>
            </a:ln>
          </p:spPr>
          <p:txBody>
            <a:bodyPr>
              <a:spAutoFit/>
            </a:bodyPr>
            <a:lstStyle/>
            <a:p>
              <a:pPr algn="r">
                <a:lnSpc>
                  <a:spcPct val="95000"/>
                </a:lnSpc>
                <a:spcBef>
                  <a:spcPct val="50000"/>
                </a:spcBef>
              </a:pPr>
              <a:r>
                <a:rPr lang="en-US" sz="2000">
                  <a:latin typeface="Arial"/>
                  <a:cs typeface="Arial"/>
                </a:rPr>
                <a:t>Quantity of Mangos</a:t>
              </a:r>
            </a:p>
          </p:txBody>
        </p:sp>
      </p:grpSp>
      <p:sp>
        <p:nvSpPr>
          <p:cNvPr id="2" name="Title 1"/>
          <p:cNvSpPr>
            <a:spLocks noGrp="1"/>
          </p:cNvSpPr>
          <p:nvPr>
            <p:ph type="title"/>
          </p:nvPr>
        </p:nvSpPr>
        <p:spPr>
          <a:xfrm>
            <a:off x="152400" y="100939"/>
            <a:ext cx="8763000" cy="661061"/>
          </a:xfrm>
        </p:spPr>
        <p:txBody>
          <a:bodyPr/>
          <a:lstStyle/>
          <a:p>
            <a:r>
              <a:rPr lang="en-US" sz="2800" dirty="0">
                <a:solidFill>
                  <a:schemeClr val="accent6">
                    <a:lumMod val="50000"/>
                  </a:schemeClr>
                </a:solidFill>
              </a:rPr>
              <a:t>Active Learning 1	</a:t>
            </a:r>
            <a:r>
              <a:rPr lang="en-US" sz="2800" dirty="0">
                <a:solidFill>
                  <a:srgbClr val="AE1221"/>
                </a:solidFill>
              </a:rPr>
              <a:t>The Slope of the Budget Constraint</a:t>
            </a:r>
            <a:endParaRPr lang="en-US" sz="2800" dirty="0"/>
          </a:p>
        </p:txBody>
      </p:sp>
      <p:sp>
        <p:nvSpPr>
          <p:cNvPr id="3" name="Content Placeholder 2"/>
          <p:cNvSpPr>
            <a:spLocks noGrp="1"/>
          </p:cNvSpPr>
          <p:nvPr>
            <p:ph idx="1"/>
          </p:nvPr>
        </p:nvSpPr>
        <p:spPr>
          <a:xfrm>
            <a:off x="347241" y="914400"/>
            <a:ext cx="3005559" cy="5534025"/>
          </a:xfrm>
        </p:spPr>
        <p:txBody>
          <a:bodyPr>
            <a:normAutofit/>
          </a:bodyPr>
          <a:lstStyle/>
          <a:p>
            <a:pPr>
              <a:lnSpc>
                <a:spcPct val="105000"/>
              </a:lnSpc>
              <a:spcBef>
                <a:spcPct val="40000"/>
              </a:spcBef>
              <a:buClr>
                <a:srgbClr val="339966"/>
              </a:buClr>
              <a:buSzPct val="120000"/>
              <a:buFont typeface="Wingdings" pitchFamily="2" charset="2"/>
              <a:buNone/>
            </a:pPr>
            <a:r>
              <a:rPr lang="en-US" sz="2800" dirty="0">
                <a:cs typeface="Arial"/>
              </a:rPr>
              <a:t>From </a:t>
            </a:r>
            <a:r>
              <a:rPr lang="en-US" sz="2800" b="1" dirty="0">
                <a:solidFill>
                  <a:srgbClr val="FF0000"/>
                </a:solidFill>
                <a:cs typeface="Arial"/>
              </a:rPr>
              <a:t>C</a:t>
            </a:r>
            <a:r>
              <a:rPr lang="en-US" sz="2800" dirty="0">
                <a:cs typeface="Arial"/>
              </a:rPr>
              <a:t> to </a:t>
            </a:r>
            <a:r>
              <a:rPr lang="en-US" sz="2800" b="1" dirty="0">
                <a:solidFill>
                  <a:srgbClr val="FF0000"/>
                </a:solidFill>
                <a:cs typeface="Arial"/>
              </a:rPr>
              <a:t>D</a:t>
            </a:r>
            <a:r>
              <a:rPr lang="en-US" sz="2800" dirty="0">
                <a:cs typeface="Arial"/>
              </a:rPr>
              <a:t>, </a:t>
            </a:r>
          </a:p>
          <a:p>
            <a:pPr marL="287338" lvl="1" indent="-173038">
              <a:spcBef>
                <a:spcPct val="40000"/>
              </a:spcBef>
              <a:buClr>
                <a:srgbClr val="996633"/>
              </a:buClr>
              <a:buSzPct val="120000"/>
              <a:buFont typeface="Wingdings" pitchFamily="2" charset="2"/>
              <a:buNone/>
            </a:pPr>
            <a:r>
              <a:rPr lang="en-US" dirty="0">
                <a:cs typeface="Arial"/>
              </a:rPr>
              <a:t>“rise” =</a:t>
            </a:r>
            <a:br>
              <a:rPr lang="en-US" dirty="0">
                <a:cs typeface="Arial"/>
              </a:rPr>
            </a:br>
            <a:r>
              <a:rPr lang="en-US" dirty="0">
                <a:solidFill>
                  <a:srgbClr val="0000FF"/>
                </a:solidFill>
                <a:cs typeface="Arial"/>
              </a:rPr>
              <a:t>–200 mangos</a:t>
            </a:r>
          </a:p>
          <a:p>
            <a:pPr marL="287338" lvl="1" indent="-173038">
              <a:spcBef>
                <a:spcPct val="40000"/>
              </a:spcBef>
              <a:buClr>
                <a:srgbClr val="996633"/>
              </a:buClr>
              <a:buSzPct val="120000"/>
              <a:buFont typeface="Wingdings" pitchFamily="2" charset="2"/>
              <a:buNone/>
            </a:pPr>
            <a:r>
              <a:rPr lang="en-US" dirty="0">
                <a:cs typeface="Arial"/>
              </a:rPr>
              <a:t>“run” = </a:t>
            </a:r>
            <a:br>
              <a:rPr lang="en-US" dirty="0">
                <a:cs typeface="Arial"/>
              </a:rPr>
            </a:br>
            <a:r>
              <a:rPr lang="en-US" dirty="0">
                <a:solidFill>
                  <a:srgbClr val="0000FF"/>
                </a:solidFill>
                <a:cs typeface="Arial"/>
              </a:rPr>
              <a:t>+50 fish</a:t>
            </a:r>
          </a:p>
          <a:p>
            <a:pPr marL="287338" lvl="1" indent="-173038">
              <a:spcBef>
                <a:spcPct val="40000"/>
              </a:spcBef>
              <a:buClr>
                <a:srgbClr val="996633"/>
              </a:buClr>
              <a:buSzPct val="120000"/>
              <a:buFont typeface="Wingdings" pitchFamily="2" charset="2"/>
              <a:buNone/>
            </a:pPr>
            <a:r>
              <a:rPr lang="en-US" dirty="0">
                <a:cs typeface="Arial"/>
              </a:rPr>
              <a:t>Slope = – 4</a:t>
            </a:r>
          </a:p>
          <a:p>
            <a:pPr>
              <a:lnSpc>
                <a:spcPct val="105000"/>
              </a:lnSpc>
              <a:spcBef>
                <a:spcPct val="40000"/>
              </a:spcBef>
              <a:buClr>
                <a:srgbClr val="339966"/>
              </a:buClr>
              <a:buSzPct val="120000"/>
              <a:buFont typeface="Wingdings" pitchFamily="2" charset="2"/>
              <a:buNone/>
            </a:pPr>
            <a:r>
              <a:rPr lang="en-US" sz="2800" dirty="0">
                <a:cs typeface="Arial"/>
              </a:rPr>
              <a:t>Hurley must </a:t>
            </a:r>
            <a:br>
              <a:rPr lang="en-US" sz="2800" dirty="0">
                <a:cs typeface="Arial"/>
              </a:rPr>
            </a:br>
            <a:r>
              <a:rPr lang="en-US" sz="2800" dirty="0">
                <a:cs typeface="Arial"/>
              </a:rPr>
              <a:t>give up </a:t>
            </a:r>
            <a:br>
              <a:rPr lang="en-US" sz="2800" dirty="0">
                <a:cs typeface="Arial"/>
              </a:rPr>
            </a:br>
            <a:r>
              <a:rPr lang="en-US" sz="2800" dirty="0">
                <a:cs typeface="Arial"/>
              </a:rPr>
              <a:t>4 mangos </a:t>
            </a:r>
            <a:br>
              <a:rPr lang="en-US" sz="2800" dirty="0">
                <a:cs typeface="Arial"/>
              </a:rPr>
            </a:br>
            <a:r>
              <a:rPr lang="en-US" sz="2800" dirty="0">
                <a:cs typeface="Arial"/>
              </a:rPr>
              <a:t>to get one fish.</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9" name="Line 14"/>
          <p:cNvSpPr>
            <a:spLocks noChangeShapeType="1"/>
          </p:cNvSpPr>
          <p:nvPr/>
        </p:nvSpPr>
        <p:spPr bwMode="auto">
          <a:xfrm>
            <a:off x="3898900" y="1676211"/>
            <a:ext cx="3851275" cy="3811588"/>
          </a:xfrm>
          <a:prstGeom prst="line">
            <a:avLst/>
          </a:prstGeom>
          <a:noFill/>
          <a:ln w="28575">
            <a:solidFill>
              <a:schemeClr val="tx1"/>
            </a:solidFill>
            <a:round/>
            <a:headEnd/>
            <a:tailEnd/>
          </a:ln>
        </p:spPr>
        <p:txBody>
          <a:bodyPr/>
          <a:lstStyle/>
          <a:p>
            <a:endParaRPr lang="en-US">
              <a:latin typeface="Arial"/>
              <a:cs typeface="Arial"/>
            </a:endParaRPr>
          </a:p>
        </p:txBody>
      </p:sp>
      <p:grpSp>
        <p:nvGrpSpPr>
          <p:cNvPr id="10" name="Group 15"/>
          <p:cNvGrpSpPr>
            <a:grpSpLocks/>
          </p:cNvGrpSpPr>
          <p:nvPr/>
        </p:nvGrpSpPr>
        <p:grpSpPr bwMode="auto">
          <a:xfrm>
            <a:off x="5751513" y="3217674"/>
            <a:ext cx="393700" cy="427037"/>
            <a:chOff x="4779" y="3446"/>
            <a:chExt cx="248" cy="269"/>
          </a:xfrm>
        </p:grpSpPr>
        <p:sp>
          <p:nvSpPr>
            <p:cNvPr id="11" name="Oval 25"/>
            <p:cNvSpPr>
              <a:spLocks noChangeArrowheads="1"/>
            </p:cNvSpPr>
            <p:nvPr/>
          </p:nvSpPr>
          <p:spPr bwMode="auto">
            <a:xfrm>
              <a:off x="4779" y="3628"/>
              <a:ext cx="88" cy="87"/>
            </a:xfrm>
            <a:prstGeom prst="ellipse">
              <a:avLst/>
            </a:prstGeom>
            <a:solidFill>
              <a:srgbClr val="FF0000"/>
            </a:solidFill>
            <a:ln w="9525">
              <a:noFill/>
              <a:prstDash val="dash"/>
              <a:round/>
              <a:headEnd/>
              <a:tailEnd/>
            </a:ln>
          </p:spPr>
          <p:txBody>
            <a:bodyPr wrap="none" anchor="ctr"/>
            <a:lstStyle/>
            <a:p>
              <a:endParaRPr lang="en-US">
                <a:latin typeface="Arial"/>
                <a:cs typeface="Arial"/>
              </a:endParaRPr>
            </a:p>
          </p:txBody>
        </p:sp>
        <p:sp>
          <p:nvSpPr>
            <p:cNvPr id="12" name="Text Box 36"/>
            <p:cNvSpPr txBox="1">
              <a:spLocks noChangeArrowheads="1"/>
            </p:cNvSpPr>
            <p:nvPr/>
          </p:nvSpPr>
          <p:spPr bwMode="auto">
            <a:xfrm>
              <a:off x="4903" y="3446"/>
              <a:ext cx="124" cy="213"/>
            </a:xfrm>
            <a:prstGeom prst="rect">
              <a:avLst/>
            </a:prstGeom>
            <a:noFill/>
            <a:ln w="9525">
              <a:noFill/>
              <a:miter lim="800000"/>
              <a:headEnd/>
              <a:tailEnd/>
            </a:ln>
          </p:spPr>
          <p:txBody>
            <a:bodyPr lIns="0" tIns="0" rIns="0" bIns="0">
              <a:spAutoFit/>
            </a:bodyPr>
            <a:lstStyle/>
            <a:p>
              <a:pPr>
                <a:spcBef>
                  <a:spcPct val="50000"/>
                </a:spcBef>
              </a:pPr>
              <a:r>
                <a:rPr lang="en-US" sz="2200" b="1">
                  <a:solidFill>
                    <a:srgbClr val="FF0000"/>
                  </a:solidFill>
                  <a:latin typeface="Arial"/>
                  <a:cs typeface="Arial"/>
                </a:rPr>
                <a:t>D</a:t>
              </a:r>
              <a:endParaRPr lang="en-US" sz="2200" b="1" baseline="-25000">
                <a:solidFill>
                  <a:srgbClr val="FF0000"/>
                </a:solidFill>
                <a:latin typeface="Arial"/>
                <a:cs typeface="Arial"/>
              </a:endParaRPr>
            </a:p>
          </p:txBody>
        </p:sp>
      </p:grpSp>
      <p:grpSp>
        <p:nvGrpSpPr>
          <p:cNvPr id="13" name="Group 31"/>
          <p:cNvGrpSpPr>
            <a:grpSpLocks/>
          </p:cNvGrpSpPr>
          <p:nvPr/>
        </p:nvGrpSpPr>
        <p:grpSpPr bwMode="auto">
          <a:xfrm>
            <a:off x="5118100" y="2612836"/>
            <a:ext cx="503238" cy="406400"/>
            <a:chOff x="3170" y="1864"/>
            <a:chExt cx="317" cy="256"/>
          </a:xfrm>
        </p:grpSpPr>
        <p:sp>
          <p:nvSpPr>
            <p:cNvPr id="14" name="Text Box 36"/>
            <p:cNvSpPr txBox="1">
              <a:spLocks noChangeArrowheads="1"/>
            </p:cNvSpPr>
            <p:nvPr/>
          </p:nvSpPr>
          <p:spPr bwMode="auto">
            <a:xfrm>
              <a:off x="3303" y="1864"/>
              <a:ext cx="184" cy="213"/>
            </a:xfrm>
            <a:prstGeom prst="rect">
              <a:avLst/>
            </a:prstGeom>
            <a:noFill/>
            <a:ln w="9525">
              <a:noFill/>
              <a:miter lim="800000"/>
              <a:headEnd/>
              <a:tailEnd/>
            </a:ln>
          </p:spPr>
          <p:txBody>
            <a:bodyPr lIns="0" tIns="0" rIns="0" bIns="0">
              <a:spAutoFit/>
            </a:bodyPr>
            <a:lstStyle/>
            <a:p>
              <a:pPr>
                <a:spcBef>
                  <a:spcPct val="50000"/>
                </a:spcBef>
              </a:pPr>
              <a:r>
                <a:rPr lang="en-US" sz="2200" b="1">
                  <a:solidFill>
                    <a:srgbClr val="FF0000"/>
                  </a:solidFill>
                  <a:latin typeface="Arial"/>
                  <a:cs typeface="Arial"/>
                </a:rPr>
                <a:t>C</a:t>
              </a:r>
              <a:endParaRPr lang="en-US" sz="2200" b="1" baseline="-25000">
                <a:solidFill>
                  <a:srgbClr val="FF0000"/>
                </a:solidFill>
                <a:latin typeface="Arial"/>
                <a:cs typeface="Arial"/>
              </a:endParaRPr>
            </a:p>
          </p:txBody>
        </p:sp>
        <p:sp>
          <p:nvSpPr>
            <p:cNvPr id="15" name="Oval 25"/>
            <p:cNvSpPr>
              <a:spLocks noChangeArrowheads="1"/>
            </p:cNvSpPr>
            <p:nvPr/>
          </p:nvSpPr>
          <p:spPr bwMode="auto">
            <a:xfrm>
              <a:off x="3170" y="2033"/>
              <a:ext cx="88" cy="87"/>
            </a:xfrm>
            <a:prstGeom prst="ellipse">
              <a:avLst/>
            </a:prstGeom>
            <a:solidFill>
              <a:srgbClr val="FF0000"/>
            </a:solidFill>
            <a:ln w="9525">
              <a:noFill/>
              <a:prstDash val="dash"/>
              <a:round/>
              <a:headEnd/>
              <a:tailEnd/>
            </a:ln>
          </p:spPr>
          <p:txBody>
            <a:bodyPr wrap="none" anchor="ctr"/>
            <a:lstStyle/>
            <a:p>
              <a:endParaRPr lang="en-US">
                <a:latin typeface="Arial"/>
                <a:cs typeface="Arial"/>
              </a:endParaRPr>
            </a:p>
          </p:txBody>
        </p:sp>
      </p:grpSp>
      <p:sp>
        <p:nvSpPr>
          <p:cNvPr id="16" name="Line 37"/>
          <p:cNvSpPr>
            <a:spLocks noChangeShapeType="1"/>
          </p:cNvSpPr>
          <p:nvPr/>
        </p:nvSpPr>
        <p:spPr bwMode="auto">
          <a:xfrm flipH="1">
            <a:off x="5178425" y="3019236"/>
            <a:ext cx="4763" cy="573088"/>
          </a:xfrm>
          <a:prstGeom prst="line">
            <a:avLst/>
          </a:prstGeom>
          <a:noFill/>
          <a:ln w="38100">
            <a:solidFill>
              <a:srgbClr val="0000FF"/>
            </a:solidFill>
            <a:round/>
            <a:headEnd/>
            <a:tailEnd type="triangle" w="med" len="med"/>
          </a:ln>
        </p:spPr>
        <p:txBody>
          <a:bodyPr/>
          <a:lstStyle/>
          <a:p>
            <a:endParaRPr lang="en-US">
              <a:latin typeface="Arial"/>
              <a:cs typeface="Arial"/>
            </a:endParaRPr>
          </a:p>
        </p:txBody>
      </p:sp>
      <p:sp>
        <p:nvSpPr>
          <p:cNvPr id="17" name="Line 38"/>
          <p:cNvSpPr>
            <a:spLocks noChangeShapeType="1"/>
          </p:cNvSpPr>
          <p:nvPr/>
        </p:nvSpPr>
        <p:spPr bwMode="auto">
          <a:xfrm>
            <a:off x="5183188" y="3581211"/>
            <a:ext cx="571500" cy="0"/>
          </a:xfrm>
          <a:prstGeom prst="line">
            <a:avLst/>
          </a:prstGeom>
          <a:noFill/>
          <a:ln w="38100">
            <a:solidFill>
              <a:srgbClr val="0000FF"/>
            </a:solidFill>
            <a:round/>
            <a:headEnd/>
            <a:tailEnd type="triangle" w="med" len="med"/>
          </a:ln>
        </p:spPr>
        <p:txBody>
          <a:bodyPr/>
          <a:lstStyle/>
          <a:p>
            <a:endParaRPr lang="en-US">
              <a:latin typeface="Arial"/>
              <a:cs typeface="Arial"/>
            </a:endParaRPr>
          </a:p>
        </p:txBody>
      </p:sp>
      <p:sp>
        <p:nvSpPr>
          <p:cNvPr id="18" name="Text Box 60"/>
          <p:cNvSpPr txBox="1">
            <a:spLocks noChangeArrowheads="1"/>
          </p:cNvSpPr>
          <p:nvPr/>
        </p:nvSpPr>
        <p:spPr bwMode="auto">
          <a:xfrm>
            <a:off x="6154738" y="762000"/>
            <a:ext cx="2846387" cy="2015936"/>
          </a:xfrm>
          <a:prstGeom prst="rect">
            <a:avLst/>
          </a:prstGeom>
          <a:solidFill>
            <a:srgbClr val="FFCCCC"/>
          </a:solidFill>
          <a:ln w="9525">
            <a:noFill/>
            <a:miter lim="800000"/>
            <a:headEnd/>
            <a:tailEnd/>
          </a:ln>
          <a:effectLst>
            <a:outerShdw blurRad="50800" dist="38100" dir="2700000" algn="tl" rotWithShape="0">
              <a:prstClr val="black">
                <a:alpha val="40000"/>
              </a:prstClr>
            </a:outerShdw>
          </a:effectLst>
        </p:spPr>
        <p:txBody>
          <a:bodyPr wrap="square">
            <a:spAutoFit/>
          </a:bodyPr>
          <a:lstStyle/>
          <a:p>
            <a:pPr marL="58738">
              <a:spcBef>
                <a:spcPct val="50000"/>
              </a:spcBef>
              <a:defRPr/>
            </a:pPr>
            <a:r>
              <a:rPr lang="en-US" sz="2400" i="1" dirty="0">
                <a:latin typeface="Arial"/>
                <a:cs typeface="Arial"/>
              </a:rPr>
              <a:t>The slope of the budget constraint equals the relative price of the good on the X axis.</a:t>
            </a:r>
          </a:p>
        </p:txBody>
      </p:sp>
    </p:spTree>
    <p:extLst>
      <p:ext uri="{BB962C8B-B14F-4D97-AF65-F5344CB8AC3E}">
        <p14:creationId xmlns:p14="http://schemas.microsoft.com/office/powerpoint/2010/main" val="19904849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subTnLst>
                                    <p:animClr clrSpc="rgb" dir="cw">
                                      <p:cBhvr override="childStyle">
                                        <p:cTn dur="1" fill="hold" display="0" masterRel="nextClick" afterEffect="1"/>
                                        <p:tgtEl>
                                          <p:spTgt spid="16"/>
                                        </p:tgtEl>
                                        <p:attrNameLst>
                                          <p:attrName>ppt_c</p:attrName>
                                        </p:attrNameLst>
                                      </p:cBhvr>
                                      <p:to>
                                        <a:srgbClr val="969696"/>
                                      </p:to>
                                    </p:animClr>
                                  </p:subTnLst>
                                </p:cTn>
                              </p:par>
                              <p:par>
                                <p:cTn id="8" presetID="2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subTnLst>
                                    <p:animClr clrSpc="rgb" dir="cw">
                                      <p:cBhvr override="childStyle">
                                        <p:cTn dur="1" fill="hold" display="0" masterRel="nextClick" afterEffect="1"/>
                                        <p:tgtEl>
                                          <p:spTgt spid="17"/>
                                        </p:tgtEl>
                                        <p:attrNameLst>
                                          <p:attrName>ppt_c</p:attrName>
                                        </p:attrNameLst>
                                      </p:cBhvr>
                                      <p:to>
                                        <a:srgbClr val="969696"/>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sz="2800" dirty="0">
                <a:solidFill>
                  <a:schemeClr val="accent6">
                    <a:lumMod val="50000"/>
                  </a:schemeClr>
                </a:solidFill>
              </a:rPr>
              <a:t>Active Learning 2	</a:t>
            </a:r>
            <a:r>
              <a:rPr lang="en-US" sz="2800" dirty="0">
                <a:solidFill>
                  <a:srgbClr val="AE1221"/>
                </a:solidFill>
              </a:rPr>
              <a:t>The budget constraint, </a:t>
            </a:r>
            <a:r>
              <a:rPr lang="en-US" sz="2800" i="1" dirty="0">
                <a:solidFill>
                  <a:srgbClr val="AE1221"/>
                </a:solidFill>
              </a:rPr>
              <a:t>continued</a:t>
            </a:r>
            <a:endParaRPr lang="en-US" sz="2800" i="1" dirty="0"/>
          </a:p>
        </p:txBody>
      </p:sp>
      <p:sp>
        <p:nvSpPr>
          <p:cNvPr id="3" name="Content Placeholder 2"/>
          <p:cNvSpPr>
            <a:spLocks noGrp="1"/>
          </p:cNvSpPr>
          <p:nvPr>
            <p:ph idx="1"/>
          </p:nvPr>
        </p:nvSpPr>
        <p:spPr>
          <a:xfrm>
            <a:off x="304800" y="762000"/>
            <a:ext cx="8686800" cy="5686425"/>
          </a:xfrm>
        </p:spPr>
        <p:txBody>
          <a:bodyPr>
            <a:noAutofit/>
          </a:bodyPr>
          <a:lstStyle/>
          <a:p>
            <a:pPr marL="0" indent="0">
              <a:buNone/>
            </a:pPr>
            <a:r>
              <a:rPr lang="en-US" dirty="0">
                <a:solidFill>
                  <a:schemeClr val="accent6">
                    <a:lumMod val="50000"/>
                  </a:schemeClr>
                </a:solidFill>
              </a:rPr>
              <a:t>Initial problem: </a:t>
            </a:r>
          </a:p>
          <a:p>
            <a:pPr marL="0" indent="0">
              <a:buNone/>
            </a:pPr>
            <a:r>
              <a:rPr lang="en-US" dirty="0">
                <a:solidFill>
                  <a:schemeClr val="accent6">
                    <a:lumMod val="50000"/>
                  </a:schemeClr>
                </a:solidFill>
              </a:rPr>
              <a:t>	</a:t>
            </a:r>
            <a:r>
              <a:rPr lang="en-US" sz="3000" dirty="0">
                <a:solidFill>
                  <a:schemeClr val="accent6">
                    <a:lumMod val="50000"/>
                  </a:schemeClr>
                </a:solidFill>
              </a:rPr>
              <a:t>Hurley’s income:  $1200</a:t>
            </a:r>
          </a:p>
          <a:p>
            <a:pPr marL="0" indent="0">
              <a:buNone/>
            </a:pPr>
            <a:r>
              <a:rPr lang="en-US" sz="3000" dirty="0">
                <a:solidFill>
                  <a:schemeClr val="accent6">
                    <a:lumMod val="50000"/>
                  </a:schemeClr>
                </a:solidFill>
              </a:rPr>
              <a:t>	Prices:  P</a:t>
            </a:r>
            <a:r>
              <a:rPr lang="en-US" sz="3000" baseline="-25000" dirty="0">
                <a:solidFill>
                  <a:schemeClr val="accent6">
                    <a:lumMod val="50000"/>
                  </a:schemeClr>
                </a:solidFill>
              </a:rPr>
              <a:t>F</a:t>
            </a:r>
            <a:r>
              <a:rPr lang="en-US" sz="3000" dirty="0">
                <a:solidFill>
                  <a:schemeClr val="accent6">
                    <a:lumMod val="50000"/>
                  </a:schemeClr>
                </a:solidFill>
              </a:rPr>
              <a:t> = $4 per fish,  P</a:t>
            </a:r>
            <a:r>
              <a:rPr lang="en-US" sz="3000" baseline="-25000" dirty="0">
                <a:solidFill>
                  <a:schemeClr val="accent6">
                    <a:lumMod val="50000"/>
                  </a:schemeClr>
                </a:solidFill>
              </a:rPr>
              <a:t>M</a:t>
            </a:r>
            <a:r>
              <a:rPr lang="en-US" sz="3000" dirty="0">
                <a:solidFill>
                  <a:schemeClr val="accent6">
                    <a:lumMod val="50000"/>
                  </a:schemeClr>
                </a:solidFill>
              </a:rPr>
              <a:t> = $1 per mango</a:t>
            </a:r>
          </a:p>
          <a:p>
            <a:pPr marL="0" indent="0">
              <a:buNone/>
            </a:pPr>
            <a:r>
              <a:rPr lang="en-US" dirty="0">
                <a:solidFill>
                  <a:schemeClr val="accent6">
                    <a:lumMod val="50000"/>
                  </a:schemeClr>
                </a:solidFill>
              </a:rPr>
              <a:t>Show what happens to Hurley’s budget constraint if:</a:t>
            </a:r>
          </a:p>
          <a:p>
            <a:pPr marL="514350" indent="-514350">
              <a:buClr>
                <a:srgbClr val="C00000"/>
              </a:buClr>
              <a:buFont typeface="+mj-lt"/>
              <a:buAutoNum type="alphaUcPeriod"/>
            </a:pPr>
            <a:r>
              <a:rPr lang="en-US" dirty="0">
                <a:solidFill>
                  <a:schemeClr val="tx1"/>
                </a:solidFill>
              </a:rPr>
              <a:t>His income falls to $800.</a:t>
            </a:r>
          </a:p>
          <a:p>
            <a:pPr marL="514350" indent="-514350">
              <a:buClr>
                <a:srgbClr val="C00000"/>
              </a:buClr>
              <a:buFont typeface="+mj-lt"/>
              <a:buAutoNum type="alphaUcPeriod"/>
            </a:pPr>
            <a:r>
              <a:rPr lang="en-US" dirty="0">
                <a:solidFill>
                  <a:schemeClr val="tx1"/>
                </a:solidFill>
              </a:rPr>
              <a:t>The price of mangos rises to P</a:t>
            </a:r>
            <a:r>
              <a:rPr lang="en-US" baseline="-25000" dirty="0">
                <a:solidFill>
                  <a:schemeClr val="tx1"/>
                </a:solidFill>
              </a:rPr>
              <a:t>M</a:t>
            </a:r>
            <a:r>
              <a:rPr lang="en-US" dirty="0">
                <a:solidFill>
                  <a:schemeClr val="tx1"/>
                </a:solidFill>
              </a:rPr>
              <a:t> = $2 per mango</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17228536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2		</a:t>
            </a:r>
            <a:r>
              <a:rPr lang="en-US" dirty="0">
                <a:solidFill>
                  <a:srgbClr val="AE1221"/>
                </a:solidFill>
              </a:rPr>
              <a:t>Answers, part A</a:t>
            </a:r>
            <a:endParaRPr lang="en-US" i="1" dirty="0"/>
          </a:p>
        </p:txBody>
      </p:sp>
      <p:sp>
        <p:nvSpPr>
          <p:cNvPr id="3" name="Content Placeholder 2"/>
          <p:cNvSpPr>
            <a:spLocks noGrp="1"/>
          </p:cNvSpPr>
          <p:nvPr>
            <p:ph idx="1"/>
          </p:nvPr>
        </p:nvSpPr>
        <p:spPr>
          <a:xfrm>
            <a:off x="304799" y="762000"/>
            <a:ext cx="2821781" cy="5686425"/>
          </a:xfrm>
        </p:spPr>
        <p:txBody>
          <a:bodyPr>
            <a:noAutofit/>
          </a:bodyPr>
          <a:lstStyle/>
          <a:p>
            <a:pPr marL="0" lvl="0" indent="0" eaLnBrk="1" fontAlgn="auto" hangingPunct="1">
              <a:lnSpc>
                <a:spcPct val="105000"/>
              </a:lnSpc>
              <a:spcBef>
                <a:spcPct val="40000"/>
              </a:spcBef>
              <a:spcAft>
                <a:spcPts val="0"/>
              </a:spcAft>
              <a:buClr>
                <a:srgbClr val="A3C167"/>
              </a:buClr>
              <a:buSzPct val="115000"/>
              <a:buNone/>
              <a:defRPr/>
            </a:pPr>
            <a:r>
              <a:rPr lang="en-US" sz="2800" kern="1200" dirty="0">
                <a:solidFill>
                  <a:schemeClr val="tx1"/>
                </a:solidFill>
                <a:latin typeface="Arial" pitchFamily="34" charset="0"/>
                <a:cs typeface="Arial" pitchFamily="34" charset="0"/>
              </a:rPr>
              <a:t>Now, </a:t>
            </a:r>
            <a:br>
              <a:rPr lang="en-US" sz="2800" kern="1200" dirty="0">
                <a:solidFill>
                  <a:schemeClr val="tx1"/>
                </a:solidFill>
                <a:latin typeface="Arial" pitchFamily="34" charset="0"/>
                <a:cs typeface="Arial" pitchFamily="34" charset="0"/>
              </a:rPr>
            </a:br>
            <a:r>
              <a:rPr lang="en-US" sz="2800" kern="1200" dirty="0">
                <a:solidFill>
                  <a:schemeClr val="tx1"/>
                </a:solidFill>
                <a:latin typeface="Arial" pitchFamily="34" charset="0"/>
                <a:cs typeface="Arial" pitchFamily="34" charset="0"/>
              </a:rPr>
              <a:t>Hurley </a:t>
            </a:r>
            <a:br>
              <a:rPr lang="en-US" sz="2800" kern="1200" dirty="0">
                <a:solidFill>
                  <a:schemeClr val="tx1"/>
                </a:solidFill>
                <a:latin typeface="Arial" pitchFamily="34" charset="0"/>
                <a:cs typeface="Arial" pitchFamily="34" charset="0"/>
              </a:rPr>
            </a:br>
            <a:r>
              <a:rPr lang="en-US" sz="2800" kern="1200" dirty="0">
                <a:solidFill>
                  <a:schemeClr val="tx1"/>
                </a:solidFill>
                <a:latin typeface="Arial" pitchFamily="34" charset="0"/>
                <a:cs typeface="Arial" pitchFamily="34" charset="0"/>
              </a:rPr>
              <a:t>can buy </a:t>
            </a:r>
          </a:p>
          <a:p>
            <a:pPr marL="0" lvl="0" indent="0" eaLnBrk="1" fontAlgn="auto" hangingPunct="1">
              <a:lnSpc>
                <a:spcPct val="105000"/>
              </a:lnSpc>
              <a:spcBef>
                <a:spcPct val="40000"/>
              </a:spcBef>
              <a:spcAft>
                <a:spcPts val="0"/>
              </a:spcAft>
              <a:buClr>
                <a:srgbClr val="A3C167"/>
              </a:buClr>
              <a:buSzPct val="115000"/>
              <a:buNone/>
              <a:defRPr/>
            </a:pPr>
            <a:r>
              <a:rPr lang="en-US" sz="2800" kern="1200" dirty="0">
                <a:solidFill>
                  <a:schemeClr val="tx1"/>
                </a:solidFill>
                <a:latin typeface="Arial" pitchFamily="34" charset="0"/>
                <a:cs typeface="Arial" pitchFamily="34" charset="0"/>
              </a:rPr>
              <a:t>$800/$4</a:t>
            </a:r>
            <a:br>
              <a:rPr lang="en-US" sz="2800" kern="1200" dirty="0">
                <a:solidFill>
                  <a:schemeClr val="tx1"/>
                </a:solidFill>
                <a:latin typeface="Arial" pitchFamily="34" charset="0"/>
                <a:cs typeface="Arial" pitchFamily="34" charset="0"/>
              </a:rPr>
            </a:br>
            <a:r>
              <a:rPr lang="en-US" sz="2800" kern="1200" dirty="0">
                <a:solidFill>
                  <a:schemeClr val="tx1"/>
                </a:solidFill>
                <a:latin typeface="Arial" pitchFamily="34" charset="0"/>
                <a:cs typeface="Arial" pitchFamily="34" charset="0"/>
              </a:rPr>
              <a:t>= </a:t>
            </a:r>
            <a:r>
              <a:rPr lang="en-US" sz="2800" kern="1200" dirty="0">
                <a:solidFill>
                  <a:srgbClr val="0000FF"/>
                </a:solidFill>
                <a:latin typeface="Arial" pitchFamily="34" charset="0"/>
                <a:cs typeface="Arial" pitchFamily="34" charset="0"/>
              </a:rPr>
              <a:t>200 fish</a:t>
            </a:r>
          </a:p>
          <a:p>
            <a:pPr marL="0" lvl="0" indent="0" eaLnBrk="1" fontAlgn="auto" hangingPunct="1">
              <a:lnSpc>
                <a:spcPct val="105000"/>
              </a:lnSpc>
              <a:spcBef>
                <a:spcPct val="40000"/>
              </a:spcBef>
              <a:spcAft>
                <a:spcPts val="0"/>
              </a:spcAft>
              <a:buClr>
                <a:srgbClr val="A3C167"/>
              </a:buClr>
              <a:buSzPct val="115000"/>
              <a:buNone/>
              <a:defRPr/>
            </a:pPr>
            <a:r>
              <a:rPr lang="en-US" sz="2800" kern="1200" dirty="0">
                <a:solidFill>
                  <a:schemeClr val="tx1"/>
                </a:solidFill>
                <a:latin typeface="Arial" pitchFamily="34" charset="0"/>
                <a:cs typeface="Arial" pitchFamily="34" charset="0"/>
              </a:rPr>
              <a:t>or</a:t>
            </a:r>
            <a:br>
              <a:rPr lang="en-US" sz="2800" kern="1200" dirty="0">
                <a:solidFill>
                  <a:schemeClr val="tx1"/>
                </a:solidFill>
                <a:latin typeface="Arial" pitchFamily="34" charset="0"/>
                <a:cs typeface="Arial" pitchFamily="34" charset="0"/>
              </a:rPr>
            </a:br>
            <a:r>
              <a:rPr lang="en-US" sz="2800" kern="1200" dirty="0">
                <a:solidFill>
                  <a:schemeClr val="tx1"/>
                </a:solidFill>
                <a:latin typeface="Arial" pitchFamily="34" charset="0"/>
                <a:cs typeface="Arial" pitchFamily="34" charset="0"/>
              </a:rPr>
              <a:t>$800/$1</a:t>
            </a:r>
            <a:br>
              <a:rPr lang="en-US" sz="2800" kern="1200" dirty="0">
                <a:solidFill>
                  <a:schemeClr val="tx1"/>
                </a:solidFill>
                <a:latin typeface="Arial" pitchFamily="34" charset="0"/>
                <a:cs typeface="Arial" pitchFamily="34" charset="0"/>
              </a:rPr>
            </a:br>
            <a:r>
              <a:rPr lang="en-US" sz="2800" kern="1200" dirty="0">
                <a:solidFill>
                  <a:schemeClr val="tx1"/>
                </a:solidFill>
                <a:latin typeface="Arial" pitchFamily="34" charset="0"/>
                <a:cs typeface="Arial" pitchFamily="34" charset="0"/>
              </a:rPr>
              <a:t>= </a:t>
            </a:r>
            <a:r>
              <a:rPr lang="en-US" sz="2800" kern="1200" dirty="0">
                <a:solidFill>
                  <a:srgbClr val="0000FF"/>
                </a:solidFill>
                <a:latin typeface="Arial" pitchFamily="34" charset="0"/>
                <a:cs typeface="Arial" pitchFamily="34" charset="0"/>
              </a:rPr>
              <a:t>800 mangos</a:t>
            </a:r>
          </a:p>
          <a:p>
            <a:pPr marL="0" lvl="0" indent="0" eaLnBrk="1" fontAlgn="auto" hangingPunct="1">
              <a:lnSpc>
                <a:spcPct val="105000"/>
              </a:lnSpc>
              <a:spcBef>
                <a:spcPct val="40000"/>
              </a:spcBef>
              <a:spcAft>
                <a:spcPts val="0"/>
              </a:spcAft>
              <a:buClr>
                <a:srgbClr val="A3C167"/>
              </a:buClr>
              <a:buSzPct val="115000"/>
              <a:buNone/>
              <a:defRPr/>
            </a:pPr>
            <a:r>
              <a:rPr lang="en-US" sz="2800" kern="1200" dirty="0">
                <a:solidFill>
                  <a:srgbClr val="FF0000"/>
                </a:solidFill>
                <a:latin typeface="Arial" pitchFamily="34" charset="0"/>
                <a:cs typeface="Arial" pitchFamily="34" charset="0"/>
              </a:rPr>
              <a:t>or any combination in between.</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18" name="Group 17"/>
          <p:cNvGrpSpPr/>
          <p:nvPr/>
        </p:nvGrpSpPr>
        <p:grpSpPr>
          <a:xfrm>
            <a:off x="2422525" y="685800"/>
            <a:ext cx="6721475" cy="5418360"/>
            <a:chOff x="2336800" y="835025"/>
            <a:chExt cx="6721475" cy="5418360"/>
          </a:xfrm>
        </p:grpSpPr>
        <p:pic>
          <p:nvPicPr>
            <p:cNvPr id="6" name="Picture 5"/>
            <p:cNvPicPr>
              <a:picLocks noChangeAspect="1" noChangeArrowheads="1"/>
            </p:cNvPicPr>
            <p:nvPr/>
          </p:nvPicPr>
          <p:blipFill>
            <a:blip r:embed="rId3" cstate="print"/>
            <a:srcRect/>
            <a:stretch>
              <a:fillRect/>
            </a:stretch>
          </p:blipFill>
          <p:spPr bwMode="auto">
            <a:xfrm>
              <a:off x="2792413" y="882650"/>
              <a:ext cx="5792787" cy="5207000"/>
            </a:xfrm>
            <a:prstGeom prst="rect">
              <a:avLst/>
            </a:prstGeom>
            <a:noFill/>
            <a:ln w="9525">
              <a:noFill/>
              <a:miter lim="800000"/>
              <a:headEnd/>
              <a:tailEnd/>
            </a:ln>
          </p:spPr>
        </p:pic>
        <p:sp>
          <p:nvSpPr>
            <p:cNvPr id="7" name="Text Box 9"/>
            <p:cNvSpPr txBox="1">
              <a:spLocks noChangeArrowheads="1"/>
            </p:cNvSpPr>
            <p:nvPr/>
          </p:nvSpPr>
          <p:spPr bwMode="auto">
            <a:xfrm>
              <a:off x="7881938" y="5573712"/>
              <a:ext cx="1176337" cy="679673"/>
            </a:xfrm>
            <a:prstGeom prst="rect">
              <a:avLst/>
            </a:prstGeom>
            <a:noFill/>
            <a:ln w="9525">
              <a:noFill/>
              <a:miter lim="800000"/>
              <a:headEnd/>
              <a:tailEnd/>
            </a:ln>
          </p:spPr>
          <p:txBody>
            <a:bodyPr>
              <a:spAutoFit/>
            </a:bodyPr>
            <a:lstStyle/>
            <a:p>
              <a:pPr algn="ctr">
                <a:lnSpc>
                  <a:spcPct val="95000"/>
                </a:lnSpc>
                <a:spcBef>
                  <a:spcPct val="50000"/>
                </a:spcBef>
              </a:pPr>
              <a:r>
                <a:rPr lang="en-US" sz="2000" dirty="0">
                  <a:latin typeface="Arial"/>
                  <a:cs typeface="Arial"/>
                </a:rPr>
                <a:t>Quantity of Fish</a:t>
              </a:r>
            </a:p>
          </p:txBody>
        </p:sp>
        <p:sp>
          <p:nvSpPr>
            <p:cNvPr id="8" name="Text Box 10"/>
            <p:cNvSpPr txBox="1">
              <a:spLocks noChangeArrowheads="1"/>
            </p:cNvSpPr>
            <p:nvPr/>
          </p:nvSpPr>
          <p:spPr bwMode="auto">
            <a:xfrm>
              <a:off x="2336800" y="835025"/>
              <a:ext cx="1408113" cy="679673"/>
            </a:xfrm>
            <a:prstGeom prst="rect">
              <a:avLst/>
            </a:prstGeom>
            <a:noFill/>
            <a:ln w="9525">
              <a:noFill/>
              <a:miter lim="800000"/>
              <a:headEnd/>
              <a:tailEnd/>
            </a:ln>
          </p:spPr>
          <p:txBody>
            <a:bodyPr>
              <a:spAutoFit/>
            </a:bodyPr>
            <a:lstStyle/>
            <a:p>
              <a:pPr algn="r">
                <a:lnSpc>
                  <a:spcPct val="95000"/>
                </a:lnSpc>
                <a:spcBef>
                  <a:spcPct val="50000"/>
                </a:spcBef>
              </a:pPr>
              <a:r>
                <a:rPr lang="en-US" sz="2000">
                  <a:latin typeface="Arial"/>
                  <a:cs typeface="Arial"/>
                </a:rPr>
                <a:t>Quantity of Mangos</a:t>
              </a:r>
            </a:p>
          </p:txBody>
        </p:sp>
      </p:grpSp>
      <p:sp>
        <p:nvSpPr>
          <p:cNvPr id="9" name="Line 11"/>
          <p:cNvSpPr>
            <a:spLocks noChangeShapeType="1"/>
          </p:cNvSpPr>
          <p:nvPr/>
        </p:nvSpPr>
        <p:spPr bwMode="auto">
          <a:xfrm>
            <a:off x="3898900" y="1519237"/>
            <a:ext cx="3851275" cy="3811588"/>
          </a:xfrm>
          <a:prstGeom prst="line">
            <a:avLst/>
          </a:prstGeom>
          <a:noFill/>
          <a:ln w="28575">
            <a:solidFill>
              <a:schemeClr val="tx1"/>
            </a:solidFill>
            <a:round/>
            <a:headEnd/>
            <a:tailEnd/>
          </a:ln>
        </p:spPr>
        <p:txBody>
          <a:bodyPr/>
          <a:lstStyle/>
          <a:p>
            <a:endParaRPr lang="en-US">
              <a:latin typeface="Arial"/>
              <a:cs typeface="Arial"/>
            </a:endParaRPr>
          </a:p>
        </p:txBody>
      </p:sp>
      <p:sp>
        <p:nvSpPr>
          <p:cNvPr id="10" name="Oval 25"/>
          <p:cNvSpPr>
            <a:spLocks noChangeArrowheads="1"/>
          </p:cNvSpPr>
          <p:nvPr/>
        </p:nvSpPr>
        <p:spPr bwMode="auto">
          <a:xfrm>
            <a:off x="7672388" y="5256212"/>
            <a:ext cx="139700" cy="138113"/>
          </a:xfrm>
          <a:prstGeom prst="ellipse">
            <a:avLst/>
          </a:prstGeom>
          <a:solidFill>
            <a:schemeClr val="tx1"/>
          </a:solidFill>
          <a:ln w="9525">
            <a:noFill/>
            <a:prstDash val="dash"/>
            <a:round/>
            <a:headEnd/>
            <a:tailEnd/>
          </a:ln>
        </p:spPr>
        <p:txBody>
          <a:bodyPr wrap="none" anchor="ctr"/>
          <a:lstStyle/>
          <a:p>
            <a:endParaRPr lang="en-US">
              <a:latin typeface="Arial"/>
              <a:cs typeface="Arial"/>
            </a:endParaRPr>
          </a:p>
        </p:txBody>
      </p:sp>
      <p:sp>
        <p:nvSpPr>
          <p:cNvPr id="11" name="Oval 25"/>
          <p:cNvSpPr>
            <a:spLocks noChangeArrowheads="1"/>
          </p:cNvSpPr>
          <p:nvPr/>
        </p:nvSpPr>
        <p:spPr bwMode="auto">
          <a:xfrm>
            <a:off x="3841750" y="1447800"/>
            <a:ext cx="139700" cy="138112"/>
          </a:xfrm>
          <a:prstGeom prst="ellipse">
            <a:avLst/>
          </a:prstGeom>
          <a:solidFill>
            <a:schemeClr val="tx1"/>
          </a:solidFill>
          <a:ln w="9525">
            <a:noFill/>
            <a:prstDash val="dash"/>
            <a:round/>
            <a:headEnd/>
            <a:tailEnd/>
          </a:ln>
        </p:spPr>
        <p:txBody>
          <a:bodyPr wrap="none" anchor="ctr"/>
          <a:lstStyle/>
          <a:p>
            <a:endParaRPr lang="en-US">
              <a:latin typeface="Arial"/>
              <a:cs typeface="Arial"/>
            </a:endParaRPr>
          </a:p>
        </p:txBody>
      </p:sp>
      <p:sp>
        <p:nvSpPr>
          <p:cNvPr id="12" name="Line 28"/>
          <p:cNvSpPr>
            <a:spLocks noChangeShapeType="1"/>
          </p:cNvSpPr>
          <p:nvPr/>
        </p:nvSpPr>
        <p:spPr bwMode="auto">
          <a:xfrm>
            <a:off x="3905250" y="2787650"/>
            <a:ext cx="2555875" cy="2538412"/>
          </a:xfrm>
          <a:prstGeom prst="line">
            <a:avLst/>
          </a:prstGeom>
          <a:noFill/>
          <a:ln w="28575">
            <a:solidFill>
              <a:srgbClr val="0000FF"/>
            </a:solidFill>
            <a:round/>
            <a:headEnd/>
            <a:tailEnd/>
          </a:ln>
        </p:spPr>
        <p:txBody>
          <a:bodyPr/>
          <a:lstStyle/>
          <a:p>
            <a:endParaRPr lang="en-US">
              <a:latin typeface="Arial"/>
              <a:cs typeface="Arial"/>
            </a:endParaRPr>
          </a:p>
        </p:txBody>
      </p:sp>
      <p:sp>
        <p:nvSpPr>
          <p:cNvPr id="13" name="Text Box 60"/>
          <p:cNvSpPr txBox="1">
            <a:spLocks noChangeArrowheads="1"/>
          </p:cNvSpPr>
          <p:nvPr/>
        </p:nvSpPr>
        <p:spPr bwMode="auto">
          <a:xfrm>
            <a:off x="5572125" y="1183125"/>
            <a:ext cx="2627313" cy="1235075"/>
          </a:xfrm>
          <a:prstGeom prst="rect">
            <a:avLst/>
          </a:prstGeom>
          <a:solidFill>
            <a:srgbClr val="9BDEFF"/>
          </a:solidFill>
          <a:ln w="9525">
            <a:noFill/>
            <a:miter lim="800000"/>
            <a:headEnd/>
            <a:tailEnd/>
          </a:ln>
          <a:effectLst>
            <a:outerShdw blurRad="50800" dist="38100" dir="2700000" algn="tl" rotWithShape="0">
              <a:prstClr val="black">
                <a:alpha val="40000"/>
              </a:prstClr>
            </a:outerShdw>
          </a:effectLst>
        </p:spPr>
        <p:txBody>
          <a:bodyPr>
            <a:spAutoFit/>
          </a:bodyPr>
          <a:lstStyle/>
          <a:p>
            <a:pPr>
              <a:spcBef>
                <a:spcPct val="50000"/>
              </a:spcBef>
              <a:defRPr/>
            </a:pPr>
            <a:r>
              <a:rPr lang="en-US" sz="2500" i="1" dirty="0">
                <a:latin typeface="Arial"/>
                <a:cs typeface="Arial"/>
              </a:rPr>
              <a:t>A fall in income shifts the budget constraint down.</a:t>
            </a:r>
          </a:p>
        </p:txBody>
      </p:sp>
      <p:sp>
        <p:nvSpPr>
          <p:cNvPr id="14" name="Line 30"/>
          <p:cNvSpPr>
            <a:spLocks noChangeShapeType="1"/>
          </p:cNvSpPr>
          <p:nvPr/>
        </p:nvSpPr>
        <p:spPr bwMode="auto">
          <a:xfrm flipH="1">
            <a:off x="3908425" y="1589087"/>
            <a:ext cx="3175" cy="1136650"/>
          </a:xfrm>
          <a:prstGeom prst="line">
            <a:avLst/>
          </a:prstGeom>
          <a:noFill/>
          <a:ln w="57150">
            <a:solidFill>
              <a:srgbClr val="0099CC"/>
            </a:solidFill>
            <a:round/>
            <a:headEnd/>
            <a:tailEnd type="triangle" w="med" len="med"/>
          </a:ln>
        </p:spPr>
        <p:txBody>
          <a:bodyPr/>
          <a:lstStyle/>
          <a:p>
            <a:endParaRPr lang="en-US">
              <a:latin typeface="Arial"/>
              <a:cs typeface="Arial"/>
            </a:endParaRPr>
          </a:p>
        </p:txBody>
      </p:sp>
      <p:sp>
        <p:nvSpPr>
          <p:cNvPr id="15" name="Line 31"/>
          <p:cNvSpPr>
            <a:spLocks noChangeShapeType="1"/>
          </p:cNvSpPr>
          <p:nvPr/>
        </p:nvSpPr>
        <p:spPr bwMode="auto">
          <a:xfrm flipH="1">
            <a:off x="6540500" y="5329237"/>
            <a:ext cx="1133475" cy="0"/>
          </a:xfrm>
          <a:prstGeom prst="line">
            <a:avLst/>
          </a:prstGeom>
          <a:noFill/>
          <a:ln w="57150">
            <a:solidFill>
              <a:srgbClr val="0099CC"/>
            </a:solidFill>
            <a:round/>
            <a:headEnd/>
            <a:tailEnd type="triangle" w="med" len="med"/>
          </a:ln>
        </p:spPr>
        <p:txBody>
          <a:bodyPr/>
          <a:lstStyle/>
          <a:p>
            <a:endParaRPr lang="en-US">
              <a:latin typeface="Arial"/>
              <a:cs typeface="Arial"/>
            </a:endParaRPr>
          </a:p>
        </p:txBody>
      </p:sp>
      <p:sp>
        <p:nvSpPr>
          <p:cNvPr id="16" name="Oval 25"/>
          <p:cNvSpPr>
            <a:spLocks noChangeArrowheads="1"/>
          </p:cNvSpPr>
          <p:nvPr/>
        </p:nvSpPr>
        <p:spPr bwMode="auto">
          <a:xfrm>
            <a:off x="6396038" y="5259387"/>
            <a:ext cx="139700" cy="138113"/>
          </a:xfrm>
          <a:prstGeom prst="ellipse">
            <a:avLst/>
          </a:prstGeom>
          <a:solidFill>
            <a:srgbClr val="0000FF"/>
          </a:solidFill>
          <a:ln w="9525">
            <a:noFill/>
            <a:prstDash val="dash"/>
            <a:round/>
            <a:headEnd/>
            <a:tailEnd/>
          </a:ln>
        </p:spPr>
        <p:txBody>
          <a:bodyPr wrap="none" anchor="ctr"/>
          <a:lstStyle/>
          <a:p>
            <a:endParaRPr lang="en-US">
              <a:latin typeface="Arial"/>
              <a:cs typeface="Arial"/>
            </a:endParaRPr>
          </a:p>
        </p:txBody>
      </p:sp>
      <p:sp>
        <p:nvSpPr>
          <p:cNvPr id="17" name="Oval 25"/>
          <p:cNvSpPr>
            <a:spLocks noChangeArrowheads="1"/>
          </p:cNvSpPr>
          <p:nvPr/>
        </p:nvSpPr>
        <p:spPr bwMode="auto">
          <a:xfrm>
            <a:off x="3836988" y="2725737"/>
            <a:ext cx="139700" cy="138113"/>
          </a:xfrm>
          <a:prstGeom prst="ellipse">
            <a:avLst/>
          </a:prstGeom>
          <a:solidFill>
            <a:srgbClr val="0000FF"/>
          </a:solidFill>
          <a:ln w="9525">
            <a:noFill/>
            <a:prstDash val="dash"/>
            <a:round/>
            <a:headEnd/>
            <a:tailEnd/>
          </a:ln>
        </p:spPr>
        <p:txBody>
          <a:bodyPr wrap="none" anchor="ctr"/>
          <a:lstStyle/>
          <a:p>
            <a:endParaRPr lang="en-US">
              <a:latin typeface="Arial"/>
              <a:cs typeface="Arial"/>
            </a:endParaRPr>
          </a:p>
        </p:txBody>
      </p:sp>
    </p:spTree>
    <p:extLst>
      <p:ext uri="{BB962C8B-B14F-4D97-AF65-F5344CB8AC3E}">
        <p14:creationId xmlns:p14="http://schemas.microsoft.com/office/powerpoint/2010/main" val="32226612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up)">
                                      <p:cBhvr>
                                        <p:cTn id="14" dur="500"/>
                                        <p:tgtEl>
                                          <p:spTgt spid="1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8" presetClass="entr" presetSubtype="6"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strips(downRight)">
                                      <p:cBhvr>
                                        <p:cTn id="20" dur="500"/>
                                        <p:tgtEl>
                                          <p:spTgt spid="1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Lst>
  </p:timing>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24295</TotalTime>
  <Words>7409</Words>
  <Application>Microsoft Office PowerPoint</Application>
  <PresentationFormat>On-screen Show (4:3)</PresentationFormat>
  <Paragraphs>754</Paragraphs>
  <Slides>50</Slides>
  <Notes>50</Notes>
  <HiddenSlides>0</HiddenSlides>
  <MMClips>0</MMClips>
  <ScaleCrop>false</ScaleCrop>
  <HeadingPairs>
    <vt:vector size="6" baseType="variant">
      <vt:variant>
        <vt:lpstr>Fonts Used</vt:lpstr>
      </vt:variant>
      <vt:variant>
        <vt:i4>9</vt:i4>
      </vt:variant>
      <vt:variant>
        <vt:lpstr>Theme</vt:lpstr>
      </vt:variant>
      <vt:variant>
        <vt:i4>9</vt:i4>
      </vt:variant>
      <vt:variant>
        <vt:lpstr>Slide Titles</vt:lpstr>
      </vt:variant>
      <vt:variant>
        <vt:i4>50</vt:i4>
      </vt:variant>
    </vt:vector>
  </HeadingPairs>
  <TitlesOfParts>
    <vt:vector size="68" baseType="lpstr">
      <vt:lpstr>Arial</vt:lpstr>
      <vt:lpstr>Arial Narrow</vt:lpstr>
      <vt:lpstr>Calibri</vt:lpstr>
      <vt:lpstr>Cambria</vt:lpstr>
      <vt:lpstr>Cambria Math</vt:lpstr>
      <vt:lpstr>Sabon-Bold</vt:lpstr>
      <vt:lpstr>Tahoma</vt:lpstr>
      <vt:lpstr>Times New Roman</vt:lpstr>
      <vt:lpstr>Wingdings</vt:lpstr>
      <vt:lpstr>Chapter title</vt:lpstr>
      <vt:lpstr>Intro / Summary</vt:lpstr>
      <vt:lpstr>Chapter content</vt:lpstr>
      <vt:lpstr>Figure</vt:lpstr>
      <vt:lpstr>Table</vt:lpstr>
      <vt:lpstr>ActiveLearning</vt:lpstr>
      <vt:lpstr>Case study</vt:lpstr>
      <vt:lpstr>Ask Experts</vt:lpstr>
      <vt:lpstr>Appendix</vt:lpstr>
      <vt:lpstr>PowerPoint Presentation</vt:lpstr>
      <vt:lpstr>Look for the answers to these questions:</vt:lpstr>
      <vt:lpstr>Introduction</vt:lpstr>
      <vt:lpstr>The Budget Constraint:   What the Consumer Can Afford</vt:lpstr>
      <vt:lpstr>Active Learning 1  The budget constraint</vt:lpstr>
      <vt:lpstr>Active Learning 1    Answers</vt:lpstr>
      <vt:lpstr>Active Learning 1 The Slope of the Budget Constraint</vt:lpstr>
      <vt:lpstr>Active Learning 2 The budget constraint, continued</vt:lpstr>
      <vt:lpstr>Active Learning 2  Answers, part A</vt:lpstr>
      <vt:lpstr>Active Learning 2  Answers, part B</vt:lpstr>
      <vt:lpstr>Preferences:  What the Consumer Wants</vt:lpstr>
      <vt:lpstr>Four Properties of Indifference Curves 1. Indifference curves are downward-sloping. </vt:lpstr>
      <vt:lpstr>Four Properties of Indifference Curves 2. Higher indifference curves are preferred to lower ones. </vt:lpstr>
      <vt:lpstr>Four Properties of Indifference Curves 3. Indifference curves cannot cross.</vt:lpstr>
      <vt:lpstr>Four Properties of Indifference Curves 4. Indifference curves are bowed inward. </vt:lpstr>
      <vt:lpstr>The Marginal Rate of Substitution</vt:lpstr>
      <vt:lpstr>One Extreme Case:  Perfect Substitutes</vt:lpstr>
      <vt:lpstr>Another Extreme Case:  Perfect Complements</vt:lpstr>
      <vt:lpstr>Less Extreme Cases:   Close Substitutes and Close Complements</vt:lpstr>
      <vt:lpstr>Optimization:  What the Consumer Chooses</vt:lpstr>
      <vt:lpstr>Optimization: What the Consumer Chooses</vt:lpstr>
      <vt:lpstr>The Effects of an Increase in Income</vt:lpstr>
      <vt:lpstr>Active Learning 3  Inferior vs. normal goods</vt:lpstr>
      <vt:lpstr>Active Learning 3   Answers</vt:lpstr>
      <vt:lpstr>The Effects of a Price Change</vt:lpstr>
      <vt:lpstr>The Income and Substitution Effects</vt:lpstr>
      <vt:lpstr>The Income and Substitution Effects</vt:lpstr>
      <vt:lpstr>Active Learning 4 The substitution effect in two cases</vt:lpstr>
      <vt:lpstr>Active Learning 4    Answers</vt:lpstr>
      <vt:lpstr>Deriving Hurley’s Demand Curve for Fish</vt:lpstr>
      <vt:lpstr>Application 1:  Giffen Goods</vt:lpstr>
      <vt:lpstr>Application 1: A Giffen Good</vt:lpstr>
      <vt:lpstr>Application 2:   Wages and Labor Supply</vt:lpstr>
      <vt:lpstr>Application 2:  Wages and Labor Supply</vt:lpstr>
      <vt:lpstr>Application 2:   Wages and Labor Supply</vt:lpstr>
      <vt:lpstr>Application 2:  Wages and Labor Supply</vt:lpstr>
      <vt:lpstr>Application 2:  Wages and Labor Supply</vt:lpstr>
      <vt:lpstr>Could This Happen in  the Real World???</vt:lpstr>
      <vt:lpstr>Application 3:   Interest Rates and Saving</vt:lpstr>
      <vt:lpstr>Application 3: Interest Rates and Saving</vt:lpstr>
      <vt:lpstr>Active Learning 5  A change in the interest rate</vt:lpstr>
      <vt:lpstr>Active Learning 5    Answers</vt:lpstr>
      <vt:lpstr>Application 3:  Interest Rates and Saving</vt:lpstr>
      <vt:lpstr>Application 3:  Interest Rates and Saving</vt:lpstr>
      <vt:lpstr>Conclusion:   Do People Really Think This Way?</vt:lpstr>
      <vt:lpstr>Summary </vt:lpstr>
      <vt:lpstr>Summary </vt:lpstr>
      <vt:lpstr>Summary </vt:lpstr>
      <vt:lpstr>Summary </vt:lpstr>
      <vt:lpstr>Summary </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Schiesl, Matt J</cp:lastModifiedBy>
  <cp:revision>872</cp:revision>
  <dcterms:created xsi:type="dcterms:W3CDTF">2016-03-16T19:41:09Z</dcterms:created>
  <dcterms:modified xsi:type="dcterms:W3CDTF">2018-05-04T15:13:03Z</dcterms:modified>
</cp:coreProperties>
</file>