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2"/>
  </p:notesMasterIdLst>
  <p:handoutMasterIdLst>
    <p:handoutMasterId r:id="rId53"/>
  </p:handoutMasterIdLst>
  <p:sldIdLst>
    <p:sldId id="256" r:id="rId10"/>
    <p:sldId id="374" r:id="rId11"/>
    <p:sldId id="1115" r:id="rId12"/>
    <p:sldId id="1314" r:id="rId13"/>
    <p:sldId id="1315" r:id="rId14"/>
    <p:sldId id="1317" r:id="rId15"/>
    <p:sldId id="1318" r:id="rId16"/>
    <p:sldId id="1319" r:id="rId17"/>
    <p:sldId id="1320" r:id="rId18"/>
    <p:sldId id="1321" r:id="rId19"/>
    <p:sldId id="1322" r:id="rId20"/>
    <p:sldId id="1323" r:id="rId21"/>
    <p:sldId id="1324" r:id="rId22"/>
    <p:sldId id="1325" r:id="rId23"/>
    <p:sldId id="1326" r:id="rId24"/>
    <p:sldId id="1327" r:id="rId25"/>
    <p:sldId id="1329" r:id="rId26"/>
    <p:sldId id="1330" r:id="rId27"/>
    <p:sldId id="1331" r:id="rId28"/>
    <p:sldId id="1328" r:id="rId29"/>
    <p:sldId id="1291" r:id="rId30"/>
    <p:sldId id="1292" r:id="rId31"/>
    <p:sldId id="1332" r:id="rId32"/>
    <p:sldId id="1333" r:id="rId33"/>
    <p:sldId id="1334" r:id="rId34"/>
    <p:sldId id="1335" r:id="rId35"/>
    <p:sldId id="1336" r:id="rId36"/>
    <p:sldId id="1297" r:id="rId37"/>
    <p:sldId id="1337" r:id="rId38"/>
    <p:sldId id="1338" r:id="rId39"/>
    <p:sldId id="1224" r:id="rId40"/>
    <p:sldId id="1339" r:id="rId41"/>
    <p:sldId id="1341" r:id="rId42"/>
    <p:sldId id="1343" r:id="rId43"/>
    <p:sldId id="1344" r:id="rId44"/>
    <p:sldId id="1345" r:id="rId45"/>
    <p:sldId id="1346" r:id="rId46"/>
    <p:sldId id="1347" r:id="rId47"/>
    <p:sldId id="1348" r:id="rId48"/>
    <p:sldId id="1247" r:id="rId49"/>
    <p:sldId id="1312" r:id="rId50"/>
    <p:sldId id="131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A4"/>
    <a:srgbClr val="FFCCFF"/>
    <a:srgbClr val="66FF99"/>
    <a:srgbClr val="B8E08C"/>
    <a:srgbClr val="AE1221"/>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75605" autoAdjust="0"/>
  </p:normalViewPr>
  <p:slideViewPr>
    <p:cSldViewPr>
      <p:cViewPr varScale="1">
        <p:scale>
          <a:sx n="86" d="100"/>
          <a:sy n="86" d="100"/>
        </p:scale>
        <p:origin x="2232" y="96"/>
      </p:cViewPr>
      <p:guideLst>
        <p:guide orient="horz" pos="2160"/>
        <p:guide pos="2880"/>
      </p:guideLst>
    </p:cSldViewPr>
  </p:slideViewPr>
  <p:outlineViewPr>
    <p:cViewPr>
      <p:scale>
        <a:sx n="33" d="100"/>
        <a:sy n="33" d="100"/>
      </p:scale>
      <p:origin x="0" y="2292"/>
    </p:cViewPr>
  </p:outlineViewPr>
  <p:notesTextViewPr>
    <p:cViewPr>
      <p:scale>
        <a:sx n="1" d="1"/>
        <a:sy n="1" d="1"/>
      </p:scale>
      <p:origin x="0" y="0"/>
    </p:cViewPr>
  </p:notesTextViewPr>
  <p:sorterViewPr>
    <p:cViewPr>
      <p:scale>
        <a:sx n="80" d="100"/>
        <a:sy n="80" d="100"/>
      </p:scale>
      <p:origin x="0" y="5472"/>
    </p:cViewPr>
  </p:sorterViewPr>
  <p:notesViewPr>
    <p:cSldViewPr>
      <p:cViewPr>
        <p:scale>
          <a:sx n="60" d="100"/>
          <a:sy n="60" d="100"/>
        </p:scale>
        <p:origin x="-2748"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5/4/2018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a:t>This is the final microeconomics chapter.  It introduces students to three relatively new areas of research in microeconomics:  asymmetric information, political economy, and behavioral economics.  </a:t>
            </a:r>
          </a:p>
          <a:p>
            <a:pPr eaLnBrk="1" hangingPunct="1"/>
            <a:endParaRPr lang="en-US" sz="1200" dirty="0"/>
          </a:p>
          <a:p>
            <a:pPr eaLnBrk="1" hangingPunct="1"/>
            <a:r>
              <a:rPr lang="en-US" sz="1200" dirty="0"/>
              <a:t>If these topics have anything in common, it is this:  Each shows that things are not always as ideal as the traditional economic models assume.</a:t>
            </a:r>
          </a:p>
          <a:p>
            <a:pPr marL="171450" indent="-171450" eaLnBrk="1" hangingPunct="1">
              <a:buFont typeface="Arial" panose="020B0604020202020204" pitchFamily="34" charset="0"/>
              <a:buChar char="•"/>
            </a:pPr>
            <a:endParaRPr lang="en-US" sz="1200" dirty="0"/>
          </a:p>
          <a:p>
            <a:pPr marL="171450" indent="-171450" eaLnBrk="1" hangingPunct="1">
              <a:buFont typeface="Arial" panose="020B0604020202020204" pitchFamily="34" charset="0"/>
              <a:buChar char="•"/>
            </a:pPr>
            <a:r>
              <a:rPr lang="en-US" sz="1200" dirty="0"/>
              <a:t>Consumers do not always behave rationally.  </a:t>
            </a:r>
          </a:p>
          <a:p>
            <a:pPr marL="171450" indent="-171450" eaLnBrk="1" hangingPunct="1">
              <a:buFont typeface="Arial" panose="020B0604020202020204" pitchFamily="34" charset="0"/>
              <a:buChar char="•"/>
            </a:pPr>
            <a:endParaRPr lang="en-US" sz="1200" dirty="0"/>
          </a:p>
          <a:p>
            <a:pPr marL="171450" indent="-171450" eaLnBrk="1" hangingPunct="1">
              <a:buFont typeface="Arial" panose="020B0604020202020204" pitchFamily="34" charset="0"/>
              <a:buChar char="•"/>
            </a:pPr>
            <a:r>
              <a:rPr lang="en-US" sz="1200" dirty="0"/>
              <a:t>Government solutions do not always improve things.  </a:t>
            </a:r>
          </a:p>
          <a:p>
            <a:pPr marL="171450" indent="-171450" eaLnBrk="1" hangingPunct="1">
              <a:buFont typeface="Arial" panose="020B0604020202020204" pitchFamily="34" charset="0"/>
              <a:buChar char="•"/>
            </a:pPr>
            <a:endParaRPr lang="en-US" sz="1200" dirty="0"/>
          </a:p>
          <a:p>
            <a:pPr marL="171450" indent="-171450" eaLnBrk="1" hangingPunct="1">
              <a:buFont typeface="Arial" panose="020B0604020202020204" pitchFamily="34" charset="0"/>
              <a:buChar char="•"/>
            </a:pPr>
            <a:r>
              <a:rPr lang="en-US" sz="1200" dirty="0"/>
              <a:t>And market outcomes may suffer when market participants don’t all have access to the same information.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is a case of hidden actions and moral hazard:  Managers know the firm much more intimately than shareholders and have control of the firm’s resources.  A manager may be tempted to use corporate resources for personal gain, or may use insider information to make illegal stock trades.  </a:t>
            </a:r>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842622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To align managers’ interests with the firm’s goals, the board of directors designs compensation packages with incentives such as shares of stock or bonuses based on the firm’s performance.</a:t>
            </a:r>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842622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classic paper on this example is George </a:t>
            </a:r>
            <a:r>
              <a:rPr lang="en-US" dirty="0" err="1"/>
              <a:t>Akerlof’s</a:t>
            </a:r>
            <a:r>
              <a:rPr lang="en-US" dirty="0"/>
              <a:t> “The Market for Lemons:  Quality Uncertainty and the Market Mechanism.”  </a:t>
            </a:r>
            <a:r>
              <a:rPr lang="en-US" dirty="0" err="1"/>
              <a:t>Akerlof</a:t>
            </a:r>
            <a:r>
              <a:rPr lang="en-US" dirty="0"/>
              <a:t> was awarded a Nobel Prize in 2001 for his contributions to research on asymmetric information.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292126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3112329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2782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1623074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259702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2519985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DD821968-7377-44FF-B785-8B65B63104D5}" type="slidenum">
              <a:rPr lang="en-US" smtClean="0"/>
              <a:pPr/>
              <a:t>21</a:t>
            </a:fld>
            <a:endParaRPr lang="en-US"/>
          </a:p>
        </p:txBody>
      </p:sp>
      <p:sp>
        <p:nvSpPr>
          <p:cNvPr id="624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1EEF23A-E74C-4CFA-8812-1DC2342B1968}" type="slidenum">
              <a:rPr lang="en-US" sz="1200">
                <a:cs typeface="Arial" charset="0"/>
              </a:rPr>
              <a:pPr algn="r"/>
              <a:t>21</a:t>
            </a:fld>
            <a:endParaRPr lang="en-US" sz="1200">
              <a:cs typeface="Arial" charset="0"/>
            </a:endParaRPr>
          </a:p>
        </p:txBody>
      </p:sp>
      <p:sp>
        <p:nvSpPr>
          <p:cNvPr id="62468" name="Rectangle 2"/>
          <p:cNvSpPr>
            <a:spLocks noGrp="1" noRot="1" noChangeAspect="1" noChangeArrowheads="1" noTextEdit="1"/>
          </p:cNvSpPr>
          <p:nvPr>
            <p:ph type="sldImg"/>
          </p:nvPr>
        </p:nvSpPr>
        <p:spPr>
          <a:xfrm>
            <a:off x="1143000" y="534988"/>
            <a:ext cx="4572000" cy="3429000"/>
          </a:xfrm>
          <a:ln/>
        </p:spPr>
      </p:sp>
      <p:sp>
        <p:nvSpPr>
          <p:cNvPr id="62469"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79BF3A2-F5A7-4F18-8D5B-B8D926849DC2}" type="slidenum">
              <a:rPr lang="en-US" smtClean="0"/>
              <a:pPr/>
              <a:t>22</a:t>
            </a:fld>
            <a:endParaRPr lang="en-US"/>
          </a:p>
        </p:txBody>
      </p:sp>
      <p:sp>
        <p:nvSpPr>
          <p:cNvPr id="634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380D388-D0C4-4735-A438-1267620FB99B}" type="slidenum">
              <a:rPr lang="en-US" sz="1200">
                <a:cs typeface="Arial" charset="0"/>
              </a:rPr>
              <a:pPr algn="r"/>
              <a:t>22</a:t>
            </a:fld>
            <a:endParaRPr lang="en-US" sz="1200">
              <a:cs typeface="Arial" charset="0"/>
            </a:endParaRPr>
          </a:p>
        </p:txBody>
      </p:sp>
      <p:sp>
        <p:nvSpPr>
          <p:cNvPr id="63492" name="Rectangle 2"/>
          <p:cNvSpPr>
            <a:spLocks noGrp="1" noRot="1" noChangeAspect="1" noChangeArrowheads="1" noTextEdit="1"/>
          </p:cNvSpPr>
          <p:nvPr>
            <p:ph type="sldImg"/>
          </p:nvPr>
        </p:nvSpPr>
        <p:spPr>
          <a:xfrm>
            <a:off x="1143000" y="534988"/>
            <a:ext cx="4572000" cy="3429000"/>
          </a:xfrm>
          <a:ln/>
        </p:spPr>
      </p:sp>
      <p:sp>
        <p:nvSpPr>
          <p:cNvPr id="63493" name="Rectangle 3"/>
          <p:cNvSpPr>
            <a:spLocks noGrp="1" noChangeArrowheads="1"/>
          </p:cNvSpPr>
          <p:nvPr>
            <p:ph type="body" idx="1"/>
          </p:nvPr>
        </p:nvSpPr>
        <p:spPr>
          <a:xfrm>
            <a:off x="685800" y="4248150"/>
            <a:ext cx="5486400" cy="4210050"/>
          </a:xfrm>
          <a:noFill/>
          <a:ln/>
        </p:spPr>
        <p:txBody>
          <a:bodyPr/>
          <a:lstStyle/>
          <a:p>
            <a:pPr eaLnBrk="1" hangingPunct="1"/>
            <a:r>
              <a:rPr lang="en-US"/>
              <a:t>First, B runs against C.  What is the outcome?  Type 1 and Type 2 voters prefer B over C, so B wins.  </a:t>
            </a:r>
          </a:p>
          <a:p>
            <a:pPr eaLnBrk="1" hangingPunct="1"/>
            <a:endParaRPr lang="en-US"/>
          </a:p>
          <a:p>
            <a:pPr eaLnBrk="1" hangingPunct="1"/>
            <a:r>
              <a:rPr lang="en-US"/>
              <a:t>Second, A runs against B.  Type 1 and Type 3 voters prefer A over B, so A wins.  </a:t>
            </a:r>
          </a:p>
          <a:p>
            <a:pPr eaLnBrk="1" hangingPunct="1"/>
            <a:endParaRPr lang="en-US"/>
          </a:p>
          <a:p>
            <a:pPr eaLnBrk="1" hangingPunct="1"/>
            <a:r>
              <a:rPr lang="en-US"/>
              <a:t>However, in a race between A and C, C would win:  Type 2 and Type 3 voters prefer C to A.  </a:t>
            </a:r>
          </a:p>
          <a:p>
            <a:pPr eaLnBrk="1" hangingPunct="1"/>
            <a:endParaRPr lang="en-US"/>
          </a:p>
          <a:p>
            <a:pPr eaLnBrk="1" hangingPunct="1"/>
            <a:r>
              <a:rPr lang="en-US"/>
              <a:t>This result violates transitivity!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508522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Based on </a:t>
            </a:r>
            <a:r>
              <a:rPr lang="en-US" i="1" dirty="0"/>
              <a:t>Social Choice and Individual Values</a:t>
            </a:r>
            <a:r>
              <a:rPr lang="en-US" dirty="0"/>
              <a:t>, by Kenneth Arrow.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4294644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Based on </a:t>
            </a:r>
            <a:r>
              <a:rPr lang="en-US" i="1" dirty="0"/>
              <a:t>Social Choice and Individual Values</a:t>
            </a:r>
            <a:r>
              <a:rPr lang="en-US" dirty="0"/>
              <a:t>, by Kenneth Arrow.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4294644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2725472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median voter theorem is due to Duncan Black in a 1948 article entitled “On the Rationale of Group Decision-Making.” </a:t>
            </a:r>
          </a:p>
          <a:p>
            <a:pPr eaLnBrk="1" hangingPunct="1"/>
            <a:endParaRPr lang="en-US" dirty="0"/>
          </a:p>
          <a:p>
            <a:pPr eaLnBrk="1" hangingPunct="1"/>
            <a:r>
              <a:rPr lang="en-US" dirty="0"/>
              <a:t>A precursor is the research of Harold </a:t>
            </a:r>
            <a:r>
              <a:rPr lang="en-US" dirty="0" err="1"/>
              <a:t>Hotelling</a:t>
            </a:r>
            <a:r>
              <a:rPr lang="en-US" dirty="0"/>
              <a:t>.  </a:t>
            </a:r>
            <a:r>
              <a:rPr lang="en-US" dirty="0" err="1"/>
              <a:t>Hotelling’s</a:t>
            </a:r>
            <a:r>
              <a:rPr lang="en-US" dirty="0"/>
              <a:t> law says that firms will make their products very similar (</a:t>
            </a:r>
            <a:r>
              <a:rPr lang="en-US" i="0" dirty="0"/>
              <a:t>e.g.</a:t>
            </a:r>
            <a:r>
              <a:rPr lang="en-US" dirty="0"/>
              <a:t>, two competing ice cream stands locating next to each other in the middle of the beach).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2904266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A969ABC-5C52-47E6-8A9E-11A657B23BE3}" type="slidenum">
              <a:rPr lang="en-US" smtClean="0"/>
              <a:pPr/>
              <a:t>28</a:t>
            </a:fld>
            <a:endParaRPr lang="en-US"/>
          </a:p>
        </p:txBody>
      </p:sp>
      <p:sp>
        <p:nvSpPr>
          <p:cNvPr id="686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673E812-56F9-4A12-9497-279784AC83EB}" type="slidenum">
              <a:rPr lang="en-US" sz="1200">
                <a:cs typeface="Arial" charset="0"/>
              </a:rPr>
              <a:pPr algn="r"/>
              <a:t>28</a:t>
            </a:fld>
            <a:endParaRPr lang="en-US" sz="1200">
              <a:cs typeface="Arial" charset="0"/>
            </a:endParaRPr>
          </a:p>
        </p:txBody>
      </p:sp>
      <p:sp>
        <p:nvSpPr>
          <p:cNvPr id="68612" name="Rectangle 2"/>
          <p:cNvSpPr>
            <a:spLocks noGrp="1" noRot="1" noChangeAspect="1" noChangeArrowheads="1" noTextEdit="1"/>
          </p:cNvSpPr>
          <p:nvPr>
            <p:ph type="sldImg"/>
          </p:nvPr>
        </p:nvSpPr>
        <p:spPr>
          <a:xfrm>
            <a:off x="1143000" y="534988"/>
            <a:ext cx="4572000" cy="3429000"/>
          </a:xfrm>
          <a:ln/>
        </p:spPr>
      </p:sp>
      <p:sp>
        <p:nvSpPr>
          <p:cNvPr id="68613" name="Rectangle 3"/>
          <p:cNvSpPr>
            <a:spLocks noGrp="1" noChangeArrowheads="1"/>
          </p:cNvSpPr>
          <p:nvPr>
            <p:ph type="body" idx="1"/>
          </p:nvPr>
        </p:nvSpPr>
        <p:spPr>
          <a:xfrm>
            <a:off x="685800" y="4248150"/>
            <a:ext cx="5486400" cy="4210050"/>
          </a:xfrm>
          <a:noFill/>
          <a:ln/>
        </p:spPr>
        <p:txBody>
          <a:bodyPr/>
          <a:lstStyle/>
          <a:p>
            <a:pPr eaLnBrk="1" hangingPunct="1"/>
            <a:r>
              <a:rPr lang="en-US" u="sng" dirty="0"/>
              <a:t>Why $50 is the median choice:  </a:t>
            </a:r>
          </a:p>
          <a:p>
            <a:pPr eaLnBrk="1" hangingPunct="1"/>
            <a:r>
              <a:rPr lang="en-US" dirty="0"/>
              <a:t>At least 50% of voters want a budget no larger than $50 billion, and at least 50% of voters want a budget no smaller than $50 billion.  </a:t>
            </a:r>
          </a:p>
          <a:p>
            <a:pPr eaLnBrk="1" hangingPunct="1"/>
            <a:endParaRPr lang="en-US" dirty="0"/>
          </a:p>
          <a:p>
            <a:pPr eaLnBrk="1" hangingPunct="1"/>
            <a:r>
              <a:rPr lang="en-US" u="sng" dirty="0"/>
              <a:t>Why $40 would win a two-way race between $40 and $70:</a:t>
            </a:r>
          </a:p>
          <a:p>
            <a:pPr eaLnBrk="1" hangingPunct="1"/>
            <a:r>
              <a:rPr lang="en-US" dirty="0"/>
              <a:t>Each voter chooses the option that is closest to his or her own preferred budget.  Voters who prefer anything between $20 and $50 would choose $40, and such voters comprise 60% of the electorate.  Voters who prefer $60, $70, or $80 would</a:t>
            </a:r>
            <a:r>
              <a:rPr lang="en-US" baseline="0" dirty="0"/>
              <a:t> choose </a:t>
            </a:r>
            <a:r>
              <a:rPr lang="en-US" dirty="0"/>
              <a:t>$70, and such voters comprise only 40% of the electorate.  </a:t>
            </a:r>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271174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911369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Here we see the Principal-Agent problem again:  Principal = citizens.  Agent = elected officials.  </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747769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28595339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book cites some interesting research and examples on each of these findings.  </a:t>
            </a:r>
          </a:p>
          <a:p>
            <a:pPr eaLnBrk="1" hangingPunct="1"/>
            <a:endParaRPr lang="en-US" dirty="0"/>
          </a:p>
          <a:p>
            <a:pPr eaLnBrk="1" hangingPunct="1"/>
            <a:r>
              <a:rPr lang="en-US" dirty="0"/>
              <a:t>Here’s an additional example of giving too much weight to vivid observations:  After a rock star is killed in a plane crash, people start taking the train more and flying less.  </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4149482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3004178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1715082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1105025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Another example of time inconsistency:  A worker plans to start saving 20% of her income 3 months from now, because she must first pay off some overdue bills.  After 3 months pass, the worker savings nothing and instead spends all her monthly income.  </a:t>
            </a:r>
          </a:p>
          <a:p>
            <a:pPr eaLnBrk="1" hangingPunct="1"/>
            <a:endParaRPr lang="en-US" dirty="0"/>
          </a:p>
          <a:p>
            <a:pPr eaLnBrk="1" hangingPunct="1"/>
            <a:r>
              <a:rPr lang="en-US" dirty="0"/>
              <a:t>Here is the classic textbook example of time inconsistency (from Mankiw’s intermediate macro text and other textbooks):  The government announces a policy of not negotiating with terrorists who take hostages.  The policy is intended to deter terrorists, make them believe they would gain nothing by taking hostages.  But terrorists know that once they have hostages, the government will be tempted to try to negotiate for the hostages’ lives.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1391774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a:t>
            </a:r>
            <a:r>
              <a:rPr lang="en-US" baseline="0" dirty="0"/>
              <a:t> two are two of the Ten Principles from Chapter 1.</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281018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37873605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17641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19647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2523021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671366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Chapter 19 introduced and discussed efficiency wages. Efficiency wages are wages above the equilibrium level.</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250657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33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hyperlink" Target="../../../../../Program%20Files/TurningPoint/2003/Questions.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429000"/>
            <a:ext cx="7010399" cy="2362200"/>
          </a:xfrm>
        </p:spPr>
        <p:txBody>
          <a:bodyPr/>
          <a:lstStyle/>
          <a:p>
            <a:pPr>
              <a:defRPr/>
            </a:pPr>
            <a:r>
              <a:rPr lang="en-US" sz="5400" dirty="0"/>
              <a:t>Frontiers of Microeconomics</a:t>
            </a:r>
          </a:p>
        </p:txBody>
      </p:sp>
      <p:sp>
        <p:nvSpPr>
          <p:cNvPr id="11" name="Text Placeholder 10"/>
          <p:cNvSpPr>
            <a:spLocks noGrp="1"/>
          </p:cNvSpPr>
          <p:nvPr>
            <p:ph type="body" sz="quarter" idx="16"/>
          </p:nvPr>
        </p:nvSpPr>
        <p:spPr/>
        <p:txBody>
          <a:bodyPr/>
          <a:lstStyle/>
          <a:p>
            <a:r>
              <a:rPr lang="en-US" dirty="0"/>
              <a:t>CHAPTER</a:t>
            </a:r>
          </a:p>
          <a:p>
            <a:r>
              <a:rPr lang="en-US" sz="6600" dirty="0">
                <a:solidFill>
                  <a:schemeClr val="tx2"/>
                </a:solidFill>
                <a:latin typeface="Cambria Math" panose="02040503050406030204" pitchFamily="18" charset="0"/>
                <a:ea typeface="Cambria Math" panose="02040503050406030204" pitchFamily="18" charset="0"/>
              </a:rPr>
              <a:t>22</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Corporate Management</a:t>
            </a:r>
            <a:br>
              <a:rPr lang="en-US" sz="3600" dirty="0"/>
            </a:br>
            <a:r>
              <a:rPr lang="en-US" sz="3600" dirty="0"/>
              <a:t>Principal-Agent Problem</a:t>
            </a:r>
          </a:p>
        </p:txBody>
      </p:sp>
      <p:sp>
        <p:nvSpPr>
          <p:cNvPr id="3" name="Content Placeholder 2"/>
          <p:cNvSpPr>
            <a:spLocks noGrp="1"/>
          </p:cNvSpPr>
          <p:nvPr>
            <p:ph idx="1"/>
          </p:nvPr>
        </p:nvSpPr>
        <p:spPr/>
        <p:txBody>
          <a:bodyPr/>
          <a:lstStyle/>
          <a:p>
            <a:r>
              <a:rPr lang="en-US" dirty="0"/>
              <a:t>The separation of ownership and control of corporations creates a principal-agent problem:</a:t>
            </a:r>
          </a:p>
          <a:p>
            <a:pPr lvl="1"/>
            <a:r>
              <a:rPr lang="en-US" dirty="0"/>
              <a:t>Principals: the shareholders, pay managers to maximize the firm’s profits</a:t>
            </a:r>
          </a:p>
          <a:p>
            <a:pPr lvl="1"/>
            <a:r>
              <a:rPr lang="en-US" dirty="0"/>
              <a:t>Agents: the managers, may pursue their own objectives</a:t>
            </a:r>
          </a:p>
          <a:p>
            <a:r>
              <a:rPr lang="en-US" dirty="0"/>
              <a:t>Solution: need to align managers’ interests with the firm’s goals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125492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Corporate Management</a:t>
            </a:r>
            <a:br>
              <a:rPr lang="en-US" sz="3600" dirty="0"/>
            </a:br>
            <a:r>
              <a:rPr lang="en-US" sz="3600" dirty="0"/>
              <a:t>Principal-Agent Problem</a:t>
            </a:r>
          </a:p>
        </p:txBody>
      </p:sp>
      <p:sp>
        <p:nvSpPr>
          <p:cNvPr id="3" name="Content Placeholder 2"/>
          <p:cNvSpPr>
            <a:spLocks noGrp="1"/>
          </p:cNvSpPr>
          <p:nvPr>
            <p:ph idx="1"/>
          </p:nvPr>
        </p:nvSpPr>
        <p:spPr/>
        <p:txBody>
          <a:bodyPr/>
          <a:lstStyle/>
          <a:p>
            <a:r>
              <a:rPr lang="en-US" dirty="0"/>
              <a:t>Solution:</a:t>
            </a:r>
          </a:p>
          <a:p>
            <a:pPr lvl="1"/>
            <a:r>
              <a:rPr lang="en-US" dirty="0"/>
              <a:t>Shareholders hire a board of directors to oversee management, create incentives for management to pursue the firm’s goals instead of their own. </a:t>
            </a:r>
          </a:p>
          <a:p>
            <a:pPr lvl="1"/>
            <a:r>
              <a:rPr lang="en-US" dirty="0"/>
              <a:t>Corporate managers sometimes sent to jail for taking advantage of shareholders.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794208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Hidden Characteristics and </a:t>
            </a:r>
            <a:br>
              <a:rPr lang="en-US" sz="3600" dirty="0"/>
            </a:br>
            <a:r>
              <a:rPr lang="en-US" sz="3600" dirty="0"/>
              <a:t>Adverse Selection</a:t>
            </a:r>
          </a:p>
        </p:txBody>
      </p:sp>
      <p:sp>
        <p:nvSpPr>
          <p:cNvPr id="3" name="Content Placeholder 2"/>
          <p:cNvSpPr>
            <a:spLocks noGrp="1"/>
          </p:cNvSpPr>
          <p:nvPr>
            <p:ph idx="1"/>
          </p:nvPr>
        </p:nvSpPr>
        <p:spPr>
          <a:xfrm>
            <a:off x="277813" y="990600"/>
            <a:ext cx="8866187" cy="5422900"/>
          </a:xfrm>
        </p:spPr>
        <p:txBody>
          <a:bodyPr/>
          <a:lstStyle/>
          <a:p>
            <a:r>
              <a:rPr lang="en-US" sz="3200" dirty="0"/>
              <a:t>Adverse selection </a:t>
            </a:r>
          </a:p>
          <a:p>
            <a:pPr lvl="1"/>
            <a:r>
              <a:rPr lang="en-US" sz="2800" dirty="0"/>
              <a:t>Arises when the seller knows more than the buyer about the good being sold.</a:t>
            </a:r>
          </a:p>
          <a:p>
            <a:r>
              <a:rPr lang="en-US" sz="3000" u="sng" dirty="0"/>
              <a:t>Example 1</a:t>
            </a:r>
            <a:r>
              <a:rPr lang="en-US" sz="3000" dirty="0"/>
              <a:t>: The market for used cars</a:t>
            </a:r>
          </a:p>
          <a:p>
            <a:pPr lvl="1"/>
            <a:r>
              <a:rPr lang="en-US" sz="2800" dirty="0"/>
              <a:t>The seller knows more than the buyer about the quality of the car being sold. </a:t>
            </a:r>
          </a:p>
          <a:p>
            <a:pPr lvl="1"/>
            <a:r>
              <a:rPr lang="en-US" sz="2800" dirty="0"/>
              <a:t>Owners of “lemons” are more likely to put their vehicles up for sale.</a:t>
            </a:r>
          </a:p>
          <a:p>
            <a:pPr lvl="1"/>
            <a:r>
              <a:rPr lang="en-US" sz="2800" dirty="0"/>
              <a:t>So buyers are more likely to avoid used cars. </a:t>
            </a:r>
          </a:p>
          <a:p>
            <a:pPr lvl="1"/>
            <a:r>
              <a:rPr lang="en-US" sz="2800" dirty="0"/>
              <a:t>Owners of good used cars are less likely to get a fair price, so may not bother trying to sell</a:t>
            </a:r>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165936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Hidden Characteristics and </a:t>
            </a:r>
            <a:br>
              <a:rPr lang="en-US" sz="3600" dirty="0"/>
            </a:br>
            <a:r>
              <a:rPr lang="en-US" sz="3600" dirty="0"/>
              <a:t>Adverse Selection</a:t>
            </a:r>
          </a:p>
        </p:txBody>
      </p:sp>
      <p:sp>
        <p:nvSpPr>
          <p:cNvPr id="3" name="Content Placeholder 2"/>
          <p:cNvSpPr>
            <a:spLocks noGrp="1"/>
          </p:cNvSpPr>
          <p:nvPr>
            <p:ph idx="1"/>
          </p:nvPr>
        </p:nvSpPr>
        <p:spPr/>
        <p:txBody>
          <a:bodyPr/>
          <a:lstStyle/>
          <a:p>
            <a:r>
              <a:rPr lang="en-US" sz="3200" u="sng" dirty="0"/>
              <a:t>Example 2</a:t>
            </a:r>
            <a:r>
              <a:rPr lang="en-US" sz="3200" dirty="0"/>
              <a:t>:  Insurance</a:t>
            </a:r>
          </a:p>
          <a:p>
            <a:pPr lvl="1"/>
            <a:r>
              <a:rPr lang="en-US" sz="2800" dirty="0"/>
              <a:t>Buyers of health insurance know more about their health than health insurance companies. </a:t>
            </a:r>
          </a:p>
          <a:p>
            <a:pPr lvl="1"/>
            <a:r>
              <a:rPr lang="en-US" sz="2800" dirty="0"/>
              <a:t>People with hidden health problems have more incentive to buy insurance policies.  </a:t>
            </a:r>
          </a:p>
          <a:p>
            <a:pPr lvl="1"/>
            <a:r>
              <a:rPr lang="en-US" sz="2800" dirty="0"/>
              <a:t>So, prices of policies reflect the costs of a </a:t>
            </a:r>
            <a:br>
              <a:rPr lang="en-US" sz="2800" dirty="0"/>
            </a:br>
            <a:r>
              <a:rPr lang="en-US" sz="2800" dirty="0"/>
              <a:t>sicker-than-average person.  </a:t>
            </a:r>
          </a:p>
          <a:p>
            <a:pPr lvl="1"/>
            <a:r>
              <a:rPr lang="en-US" sz="2800" dirty="0"/>
              <a:t>These prices discourage healthy people from buying insurance</a:t>
            </a:r>
            <a:r>
              <a:rPr lang="en-US" dirty="0"/>
              <a:t>.  </a:t>
            </a:r>
          </a:p>
          <a:p>
            <a:pPr marL="0" indent="0">
              <a:buNone/>
            </a:pPr>
            <a:r>
              <a:rPr lang="en-US" sz="3000" dirty="0">
                <a:solidFill>
                  <a:srgbClr val="C00000"/>
                </a:solidFill>
              </a:rPr>
              <a:t>The information asymmetry prevents some mutually beneficial trades.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147893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Market Responses to </a:t>
            </a:r>
            <a:br>
              <a:rPr lang="en-US" sz="3600" dirty="0"/>
            </a:br>
            <a:r>
              <a:rPr lang="en-US" sz="3600" dirty="0"/>
              <a:t>Asymmetric Information</a:t>
            </a:r>
          </a:p>
        </p:txBody>
      </p:sp>
      <p:sp>
        <p:nvSpPr>
          <p:cNvPr id="3" name="Content Placeholder 2"/>
          <p:cNvSpPr>
            <a:spLocks noGrp="1"/>
          </p:cNvSpPr>
          <p:nvPr>
            <p:ph idx="1"/>
          </p:nvPr>
        </p:nvSpPr>
        <p:spPr/>
        <p:txBody>
          <a:bodyPr/>
          <a:lstStyle/>
          <a:p>
            <a:r>
              <a:rPr lang="en-US" dirty="0"/>
              <a:t>Signaling:  </a:t>
            </a:r>
          </a:p>
          <a:p>
            <a:pPr lvl="1"/>
            <a:r>
              <a:rPr lang="en-US" sz="3000" dirty="0"/>
              <a:t>Action taken by an informed party to reveal private information to an uninformed party</a:t>
            </a:r>
          </a:p>
          <a:p>
            <a:pPr lvl="1"/>
            <a:r>
              <a:rPr lang="en-US" sz="3000" dirty="0"/>
              <a:t>Individual selling a good used car provides all receipts for work done on car. </a:t>
            </a:r>
          </a:p>
          <a:p>
            <a:pPr lvl="1"/>
            <a:r>
              <a:rPr lang="en-US" sz="3000" dirty="0"/>
              <a:t>Dealership provides warranties on used cars. </a:t>
            </a:r>
          </a:p>
          <a:p>
            <a:pPr lvl="1"/>
            <a:r>
              <a:rPr lang="en-US" sz="3000" dirty="0"/>
              <a:t>Firms spend huge sums on advertising to signal product quality to buyers. </a:t>
            </a:r>
          </a:p>
          <a:p>
            <a:pPr lvl="1"/>
            <a:r>
              <a:rPr lang="en-US" sz="3000" dirty="0"/>
              <a:t>Highly competent workers get college degree to signal their quality to employers.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85974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Market Responses to </a:t>
            </a:r>
            <a:br>
              <a:rPr lang="en-US" sz="3600" dirty="0"/>
            </a:br>
            <a:r>
              <a:rPr lang="en-US" sz="3600" dirty="0"/>
              <a:t>Asymmetric Information</a:t>
            </a:r>
          </a:p>
        </p:txBody>
      </p:sp>
      <p:sp>
        <p:nvSpPr>
          <p:cNvPr id="3" name="Content Placeholder 2"/>
          <p:cNvSpPr>
            <a:spLocks noGrp="1"/>
          </p:cNvSpPr>
          <p:nvPr>
            <p:ph idx="1"/>
          </p:nvPr>
        </p:nvSpPr>
        <p:spPr>
          <a:xfrm>
            <a:off x="277813" y="1025525"/>
            <a:ext cx="8866187" cy="5422900"/>
          </a:xfrm>
        </p:spPr>
        <p:txBody>
          <a:bodyPr/>
          <a:lstStyle/>
          <a:p>
            <a:r>
              <a:rPr lang="en-US" dirty="0"/>
              <a:t>Screening:  </a:t>
            </a:r>
          </a:p>
          <a:p>
            <a:pPr lvl="1"/>
            <a:r>
              <a:rPr lang="en-US" sz="3000" dirty="0"/>
              <a:t>Action taken by an uninformed party to induce informed party to reveal private information</a:t>
            </a:r>
          </a:p>
          <a:p>
            <a:pPr lvl="1"/>
            <a:r>
              <a:rPr lang="en-US" sz="3000" dirty="0"/>
              <a:t>Health insurance company requires physical exam before selling policy.  </a:t>
            </a:r>
          </a:p>
          <a:p>
            <a:pPr lvl="1"/>
            <a:r>
              <a:rPr lang="en-US" sz="3000" dirty="0"/>
              <a:t>Buyer of a used car requires inspection by a mechanic. </a:t>
            </a:r>
          </a:p>
          <a:p>
            <a:pPr lvl="1"/>
            <a:r>
              <a:rPr lang="en-US" sz="3000" dirty="0"/>
              <a:t>Auto insurance company charges lower premiums to drivers willing to accept a larger deductible -most likely the safer drivers.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94151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Asymmetric Information </a:t>
            </a:r>
            <a:br>
              <a:rPr lang="en-US" sz="3600" dirty="0"/>
            </a:br>
            <a:r>
              <a:rPr lang="en-US" sz="3600" dirty="0"/>
              <a:t>and Public Policy</a:t>
            </a:r>
          </a:p>
        </p:txBody>
      </p:sp>
      <p:sp>
        <p:nvSpPr>
          <p:cNvPr id="3" name="Content Placeholder 2"/>
          <p:cNvSpPr>
            <a:spLocks noGrp="1"/>
          </p:cNvSpPr>
          <p:nvPr>
            <p:ph idx="1"/>
          </p:nvPr>
        </p:nvSpPr>
        <p:spPr/>
        <p:txBody>
          <a:bodyPr/>
          <a:lstStyle/>
          <a:p>
            <a:r>
              <a:rPr lang="en-US" dirty="0"/>
              <a:t>Asymmetric information </a:t>
            </a:r>
          </a:p>
          <a:p>
            <a:pPr lvl="1"/>
            <a:r>
              <a:rPr lang="en-US" sz="3000" dirty="0"/>
              <a:t>May prevent market from allocating resources efficiently </a:t>
            </a:r>
          </a:p>
          <a:p>
            <a:r>
              <a:rPr lang="en-US" dirty="0"/>
              <a:t>Public policy may not be able to improve on the market outcome:</a:t>
            </a:r>
          </a:p>
          <a:p>
            <a:pPr lvl="1"/>
            <a:r>
              <a:rPr lang="en-US" sz="2800" dirty="0"/>
              <a:t>Private markets can sometimes deal with the problem using signaling or screening. </a:t>
            </a:r>
          </a:p>
          <a:p>
            <a:pPr lvl="1"/>
            <a:r>
              <a:rPr lang="en-US" sz="2800" dirty="0"/>
              <a:t>The government rarely has more information than private parties.  </a:t>
            </a:r>
          </a:p>
          <a:p>
            <a:pPr lvl="1"/>
            <a:r>
              <a:rPr lang="en-US" sz="2800" dirty="0"/>
              <a:t>The government itself is an imperfect institution.</a:t>
            </a:r>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291745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1		</a:t>
            </a:r>
            <a:r>
              <a:rPr lang="en-US" dirty="0">
                <a:solidFill>
                  <a:srgbClr val="AE1221"/>
                </a:solidFill>
              </a:rPr>
              <a:t>Asymmetric information</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sz="3000" dirty="0">
                <a:solidFill>
                  <a:schemeClr val="accent6">
                    <a:lumMod val="50000"/>
                  </a:schemeClr>
                </a:solidFill>
              </a:rPr>
              <a:t>For each situation below, identify whether the problem is moral hazard or adverse selection. </a:t>
            </a:r>
          </a:p>
          <a:p>
            <a:pPr marL="0" indent="0">
              <a:buNone/>
            </a:pPr>
            <a:r>
              <a:rPr lang="en-US" sz="3000" dirty="0">
                <a:solidFill>
                  <a:schemeClr val="accent6">
                    <a:lumMod val="50000"/>
                  </a:schemeClr>
                </a:solidFill>
              </a:rPr>
              <a:t>Explain how the problem has been reduced.</a:t>
            </a:r>
          </a:p>
          <a:p>
            <a:pPr marL="514350" indent="-514350">
              <a:buClr>
                <a:srgbClr val="C00000"/>
              </a:buClr>
              <a:buFont typeface="+mj-lt"/>
              <a:buAutoNum type="alphaUcPeriod"/>
            </a:pPr>
            <a:r>
              <a:rPr lang="en-US" sz="3000" dirty="0" err="1">
                <a:solidFill>
                  <a:schemeClr val="tx1"/>
                </a:solidFill>
              </a:rPr>
              <a:t>Aperion</a:t>
            </a:r>
            <a:r>
              <a:rPr lang="en-US" sz="3000" dirty="0">
                <a:solidFill>
                  <a:schemeClr val="tx1"/>
                </a:solidFill>
              </a:rPr>
              <a:t> Audio sells home theater sound systems over the Internet and offers to refund the purchase price and pay shipping both ways </a:t>
            </a:r>
            <a:br>
              <a:rPr lang="en-US" sz="3000" dirty="0">
                <a:solidFill>
                  <a:schemeClr val="tx1"/>
                </a:solidFill>
              </a:rPr>
            </a:br>
            <a:r>
              <a:rPr lang="en-US" sz="3000" dirty="0">
                <a:solidFill>
                  <a:schemeClr val="tx1"/>
                </a:solidFill>
              </a:rPr>
              <a:t>if the buyer is not satisfied.  </a:t>
            </a:r>
          </a:p>
          <a:p>
            <a:pPr marL="514350" indent="-514350">
              <a:buClr>
                <a:srgbClr val="C00000"/>
              </a:buClr>
              <a:buFont typeface="+mj-lt"/>
              <a:buAutoNum type="alphaUcPeriod"/>
            </a:pPr>
            <a:r>
              <a:rPr lang="en-US" sz="3000" dirty="0">
                <a:solidFill>
                  <a:schemeClr val="tx1"/>
                </a:solidFill>
              </a:rPr>
              <a:t>Landlords require tenants to pay security deposits.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642867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1		</a:t>
            </a:r>
            <a:r>
              <a:rPr lang="en-US" dirty="0">
                <a:solidFill>
                  <a:srgbClr val="AE1221"/>
                </a:solidFill>
              </a:rPr>
              <a:t>Answers, part A</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sz="2800" dirty="0" err="1">
                <a:solidFill>
                  <a:schemeClr val="accent6">
                    <a:lumMod val="50000"/>
                  </a:schemeClr>
                </a:solidFill>
              </a:rPr>
              <a:t>Aperion</a:t>
            </a:r>
            <a:r>
              <a:rPr lang="en-US" sz="2800" dirty="0">
                <a:solidFill>
                  <a:schemeClr val="accent6">
                    <a:lumMod val="50000"/>
                  </a:schemeClr>
                </a:solidFill>
              </a:rPr>
              <a:t> Audio sells home theater sound systems over the Internet and offers to refund the purchase price and shipping both ways if the buyer is not satisfied. </a:t>
            </a:r>
          </a:p>
          <a:p>
            <a:r>
              <a:rPr lang="en-US" sz="2800" u="sng" dirty="0">
                <a:solidFill>
                  <a:srgbClr val="C00000"/>
                </a:solidFill>
              </a:rPr>
              <a:t>Adverse selection:  </a:t>
            </a:r>
          </a:p>
          <a:p>
            <a:pPr lvl="1"/>
            <a:r>
              <a:rPr lang="en-US" dirty="0">
                <a:solidFill>
                  <a:schemeClr val="tx1"/>
                </a:solidFill>
              </a:rPr>
              <a:t>Buyers may fear that systems purchased on the Internet will not sound good, since the sellers know that buyers cannot hear them first.   </a:t>
            </a:r>
          </a:p>
          <a:p>
            <a:pPr lvl="1"/>
            <a:r>
              <a:rPr lang="en-US" dirty="0">
                <a:solidFill>
                  <a:schemeClr val="tx1"/>
                </a:solidFill>
              </a:rPr>
              <a:t>So, firms with good systems are less likely to be successful selling them on the Internet.  </a:t>
            </a:r>
          </a:p>
          <a:p>
            <a:pPr lvl="1"/>
            <a:r>
              <a:rPr lang="en-US" dirty="0" err="1">
                <a:solidFill>
                  <a:schemeClr val="tx1"/>
                </a:solidFill>
              </a:rPr>
              <a:t>Aperion</a:t>
            </a:r>
            <a:r>
              <a:rPr lang="en-US" dirty="0">
                <a:solidFill>
                  <a:schemeClr val="tx1"/>
                </a:solidFill>
              </a:rPr>
              <a:t> Audio reduces the problem by signaling high quality with its generous return policy.</a:t>
            </a:r>
          </a:p>
          <a:p>
            <a:endParaRPr lang="en-US" sz="2800"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252580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1		</a:t>
            </a:r>
            <a:r>
              <a:rPr lang="en-US" dirty="0">
                <a:solidFill>
                  <a:srgbClr val="AE1221"/>
                </a:solidFill>
              </a:rPr>
              <a:t>Answers, part B</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sz="2800" dirty="0">
                <a:solidFill>
                  <a:schemeClr val="accent6">
                    <a:lumMod val="50000"/>
                  </a:schemeClr>
                </a:solidFill>
              </a:rPr>
              <a:t>Landlords require tenants to pay security deposits.</a:t>
            </a:r>
          </a:p>
          <a:p>
            <a:r>
              <a:rPr lang="en-US" sz="2800" u="sng" dirty="0">
                <a:solidFill>
                  <a:srgbClr val="C00000"/>
                </a:solidFill>
              </a:rPr>
              <a:t>Moral hazard:  </a:t>
            </a:r>
            <a:endParaRPr lang="en-US" sz="2800" dirty="0">
              <a:solidFill>
                <a:schemeClr val="tx1"/>
              </a:solidFill>
            </a:endParaRPr>
          </a:p>
          <a:p>
            <a:pPr lvl="1"/>
            <a:r>
              <a:rPr lang="en-US" dirty="0">
                <a:solidFill>
                  <a:schemeClr val="tx1"/>
                </a:solidFill>
              </a:rPr>
              <a:t>The landlord (principal) does not know how well the tenant (agent) treats the apartment.  </a:t>
            </a:r>
          </a:p>
          <a:p>
            <a:pPr lvl="1"/>
            <a:r>
              <a:rPr lang="en-US" dirty="0">
                <a:solidFill>
                  <a:schemeClr val="tx1"/>
                </a:solidFill>
              </a:rPr>
              <a:t>Tenants may not be careful if they can get away without paying for damage they cause.  </a:t>
            </a:r>
          </a:p>
          <a:p>
            <a:pPr lvl="1"/>
            <a:r>
              <a:rPr lang="en-US" dirty="0">
                <a:solidFill>
                  <a:schemeClr val="tx1"/>
                </a:solidFill>
              </a:rPr>
              <a:t>The security deposit increases the likelihood </a:t>
            </a:r>
            <a:br>
              <a:rPr lang="en-US" dirty="0">
                <a:solidFill>
                  <a:schemeClr val="tx1"/>
                </a:solidFill>
              </a:rPr>
            </a:br>
            <a:r>
              <a:rPr lang="en-US" dirty="0">
                <a:solidFill>
                  <a:schemeClr val="tx1"/>
                </a:solidFill>
              </a:rPr>
              <a:t>the tenant will take care of the property in order to receive his deposit back when he moves out.</a:t>
            </a:r>
          </a:p>
          <a:p>
            <a:endParaRPr lang="en-US" sz="2800"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25258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for the answers to these questions:</a:t>
            </a:r>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does asymmetric information affect market outcomes?  </a:t>
            </a:r>
          </a:p>
          <a:p>
            <a:r>
              <a:rPr lang="en-US" sz="3200" dirty="0"/>
              <a:t>How can market participants reduce the resulting problems?  </a:t>
            </a:r>
          </a:p>
          <a:p>
            <a:r>
              <a:rPr lang="en-US" sz="3200" dirty="0"/>
              <a:t>Why might democratic voting systems fail to represent the preferences of society?  </a:t>
            </a:r>
          </a:p>
          <a:p>
            <a:r>
              <a:rPr lang="en-US" sz="3200" dirty="0"/>
              <a:t>Why do people not always behave as rational maximizers?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Political Economy</a:t>
            </a:r>
          </a:p>
        </p:txBody>
      </p:sp>
      <p:sp>
        <p:nvSpPr>
          <p:cNvPr id="3" name="Content Placeholder 2"/>
          <p:cNvSpPr>
            <a:spLocks noGrp="1"/>
          </p:cNvSpPr>
          <p:nvPr>
            <p:ph idx="1"/>
          </p:nvPr>
        </p:nvSpPr>
        <p:spPr/>
        <p:txBody>
          <a:bodyPr/>
          <a:lstStyle/>
          <a:p>
            <a:r>
              <a:rPr lang="en-US" dirty="0"/>
              <a:t>Political economy </a:t>
            </a:r>
          </a:p>
          <a:p>
            <a:pPr lvl="1"/>
            <a:r>
              <a:rPr lang="en-US" dirty="0"/>
              <a:t>Applies the methods of economics to study how government works.  </a:t>
            </a:r>
          </a:p>
          <a:p>
            <a:r>
              <a:rPr lang="en-US" dirty="0"/>
              <a:t>The Condorcet voting paradox:  </a:t>
            </a:r>
          </a:p>
          <a:p>
            <a:pPr lvl="1"/>
            <a:r>
              <a:rPr lang="en-US" dirty="0"/>
              <a:t>The failure of majority rule to produce transitive preferences for society. </a:t>
            </a:r>
          </a:p>
          <a:p>
            <a:pPr lvl="2"/>
            <a:r>
              <a:rPr lang="en-US" dirty="0"/>
              <a:t>Transitivity: If A is preferred to B, and if B is preferred to C, then A should be preferred to C.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3889382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5" name="Rectangle 2"/>
          <p:cNvSpPr>
            <a:spLocks noGrp="1" noChangeArrowheads="1"/>
          </p:cNvSpPr>
          <p:nvPr>
            <p:ph type="title"/>
          </p:nvPr>
        </p:nvSpPr>
        <p:spPr/>
        <p:txBody>
          <a:bodyPr/>
          <a:lstStyle/>
          <a:p>
            <a:pPr eaLnBrk="1" hangingPunct="1"/>
            <a:r>
              <a:rPr lang="en-US" sz="3400" dirty="0"/>
              <a:t>Example of the Condorcet Paradox</a:t>
            </a:r>
          </a:p>
        </p:txBody>
      </p:sp>
      <p:sp>
        <p:nvSpPr>
          <p:cNvPr id="3" name="Text Placeholder 2"/>
          <p:cNvSpPr>
            <a:spLocks noGrp="1"/>
          </p:cNvSpPr>
          <p:nvPr>
            <p:ph type="body" sz="quarter" idx="12"/>
          </p:nvPr>
        </p:nvSpPr>
        <p:spPr>
          <a:xfrm>
            <a:off x="381000" y="901700"/>
            <a:ext cx="8420100" cy="2451100"/>
          </a:xfrm>
        </p:spPr>
        <p:txBody>
          <a:bodyPr/>
          <a:lstStyle/>
          <a:p>
            <a:pPr>
              <a:lnSpc>
                <a:spcPct val="105000"/>
              </a:lnSpc>
              <a:spcBef>
                <a:spcPct val="45000"/>
              </a:spcBef>
            </a:pPr>
            <a:r>
              <a:rPr lang="en-US" sz="2800" b="1" dirty="0">
                <a:cs typeface="Arial"/>
              </a:rPr>
              <a:t>A</a:t>
            </a:r>
            <a:r>
              <a:rPr lang="en-US" sz="2800" dirty="0">
                <a:cs typeface="Arial"/>
              </a:rPr>
              <a:t>, </a:t>
            </a:r>
            <a:r>
              <a:rPr lang="en-US" sz="2800" b="1" dirty="0">
                <a:cs typeface="Arial"/>
              </a:rPr>
              <a:t>B</a:t>
            </a:r>
            <a:r>
              <a:rPr lang="en-US" sz="2800" dirty="0">
                <a:cs typeface="Arial"/>
              </a:rPr>
              <a:t>, and </a:t>
            </a:r>
            <a:r>
              <a:rPr lang="en-US" sz="2800" b="1" dirty="0">
                <a:cs typeface="Arial"/>
              </a:rPr>
              <a:t>C</a:t>
            </a:r>
            <a:r>
              <a:rPr lang="en-US" sz="2800" dirty="0">
                <a:cs typeface="Arial"/>
              </a:rPr>
              <a:t> are three candidates running for an </a:t>
            </a:r>
            <a:br>
              <a:rPr lang="en-US" sz="2800" dirty="0">
                <a:cs typeface="Arial"/>
              </a:rPr>
            </a:br>
            <a:r>
              <a:rPr lang="en-US" sz="2800" dirty="0">
                <a:cs typeface="Arial"/>
              </a:rPr>
              <a:t>open seat on the city council.  </a:t>
            </a:r>
          </a:p>
          <a:p>
            <a:pPr>
              <a:lnSpc>
                <a:spcPct val="105000"/>
              </a:lnSpc>
              <a:spcBef>
                <a:spcPct val="45000"/>
              </a:spcBef>
            </a:pPr>
            <a:r>
              <a:rPr lang="en-US" sz="2800" dirty="0">
                <a:cs typeface="Arial"/>
              </a:rPr>
              <a:t>There are 3 types of voters, each with its own rankings of the candidates:</a:t>
            </a:r>
          </a:p>
          <a:p>
            <a:endParaRPr lang="en-US" sz="2800" dirty="0"/>
          </a:p>
        </p:txBody>
      </p:sp>
      <p:graphicFrame>
        <p:nvGraphicFramePr>
          <p:cNvPr id="146770" name="Group 338"/>
          <p:cNvGraphicFramePr>
            <a:graphicFrameLocks noGrp="1"/>
          </p:cNvGraphicFramePr>
          <p:nvPr>
            <p:ph idx="4294967295"/>
            <p:extLst>
              <p:ext uri="{D42A27DB-BD31-4B8C-83A1-F6EECF244321}">
                <p14:modId xmlns:p14="http://schemas.microsoft.com/office/powerpoint/2010/main" val="1475156860"/>
              </p:ext>
            </p:extLst>
          </p:nvPr>
        </p:nvGraphicFramePr>
        <p:xfrm>
          <a:off x="3124200" y="3219892"/>
          <a:ext cx="5788025" cy="2952308"/>
        </p:xfrm>
        <a:graphic>
          <a:graphicData uri="http://schemas.openxmlformats.org/drawingml/2006/table">
            <a:tbl>
              <a:tblPr/>
              <a:tblGrid>
                <a:gridCol w="2184400">
                  <a:extLst>
                    <a:ext uri="{9D8B030D-6E8A-4147-A177-3AD203B41FA5}">
                      <a16:colId xmlns:a16="http://schemas.microsoft.com/office/drawing/2014/main" val="20000"/>
                    </a:ext>
                  </a:extLst>
                </a:gridCol>
                <a:gridCol w="1287462">
                  <a:extLst>
                    <a:ext uri="{9D8B030D-6E8A-4147-A177-3AD203B41FA5}">
                      <a16:colId xmlns:a16="http://schemas.microsoft.com/office/drawing/2014/main" val="20001"/>
                    </a:ext>
                  </a:extLst>
                </a:gridCol>
                <a:gridCol w="1154113">
                  <a:extLst>
                    <a:ext uri="{9D8B030D-6E8A-4147-A177-3AD203B41FA5}">
                      <a16:colId xmlns:a16="http://schemas.microsoft.com/office/drawing/2014/main" val="20002"/>
                    </a:ext>
                  </a:extLst>
                </a:gridCol>
                <a:gridCol w="1162050">
                  <a:extLst>
                    <a:ext uri="{9D8B030D-6E8A-4147-A177-3AD203B41FA5}">
                      <a16:colId xmlns:a16="http://schemas.microsoft.com/office/drawing/2014/main" val="20003"/>
                    </a:ext>
                  </a:extLst>
                </a:gridCol>
              </a:tblGrid>
              <a:tr h="5000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dirty="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Voter Type</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Type 1</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Type 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Type 3</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 of all voters</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35%</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45%</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92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1st choice</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A</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B</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C</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2nd choice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B</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C</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A</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492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3rd choice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C</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A</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dirty="0">
                          <a:ln>
                            <a:noFill/>
                          </a:ln>
                          <a:solidFill>
                            <a:schemeClr val="tx1"/>
                          </a:solidFill>
                          <a:effectLst/>
                          <a:latin typeface="Arial" charset="0"/>
                        </a:rPr>
                        <a:t>B</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53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 name="Footer Placeholder 3"/>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21</a:t>
            </a:fld>
            <a:endParaRPr lang="en-US" dirty="0"/>
          </a:p>
        </p:txBody>
      </p:sp>
    </p:spTree>
    <p:extLst>
      <p:ext uri="{BB962C8B-B14F-4D97-AF65-F5344CB8AC3E}">
        <p14:creationId xmlns:p14="http://schemas.microsoft.com/office/powerpoint/2010/main" val="14450785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46770"/>
                                        </p:tgtEl>
                                        <p:attrNameLst>
                                          <p:attrName>style.visibility</p:attrName>
                                        </p:attrNameLst>
                                      </p:cBhvr>
                                      <p:to>
                                        <p:strVal val="visible"/>
                                      </p:to>
                                    </p:set>
                                    <p:animEffect transition="in" filter="fade">
                                      <p:cBhvr>
                                        <p:cTn id="14" dur="500"/>
                                        <p:tgtEl>
                                          <p:spTgt spid="14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9" name="Rectangle 47"/>
          <p:cNvSpPr>
            <a:spLocks noGrp="1" noChangeArrowheads="1"/>
          </p:cNvSpPr>
          <p:nvPr>
            <p:ph type="title"/>
          </p:nvPr>
        </p:nvSpPr>
        <p:spPr/>
        <p:txBody>
          <a:bodyPr/>
          <a:lstStyle/>
          <a:p>
            <a:pPr eaLnBrk="1" hangingPunct="1"/>
            <a:r>
              <a:rPr lang="en-US" sz="3400"/>
              <a:t>Example of the Condorcet Paradox</a:t>
            </a:r>
          </a:p>
        </p:txBody>
      </p:sp>
      <p:sp>
        <p:nvSpPr>
          <p:cNvPr id="2" name="Text Placeholder 1"/>
          <p:cNvSpPr>
            <a:spLocks noGrp="1"/>
          </p:cNvSpPr>
          <p:nvPr>
            <p:ph type="body" sz="quarter" idx="12"/>
          </p:nvPr>
        </p:nvSpPr>
        <p:spPr>
          <a:xfrm>
            <a:off x="228600" y="609600"/>
            <a:ext cx="8686800" cy="4826000"/>
          </a:xfrm>
        </p:spPr>
        <p:txBody>
          <a:bodyPr/>
          <a:lstStyle/>
          <a:p>
            <a:pPr marL="282575" indent="-282575">
              <a:lnSpc>
                <a:spcPct val="105000"/>
              </a:lnSpc>
              <a:spcBef>
                <a:spcPct val="45000"/>
              </a:spcBef>
            </a:pPr>
            <a:r>
              <a:rPr lang="en-US" sz="2400" dirty="0">
                <a:cs typeface="Arial"/>
              </a:rPr>
              <a:t>Suppose pair-wise voting:  </a:t>
            </a:r>
          </a:p>
          <a:p>
            <a:pPr marL="282575" indent="-282575">
              <a:lnSpc>
                <a:spcPct val="105000"/>
              </a:lnSpc>
              <a:spcBef>
                <a:spcPct val="20000"/>
              </a:spcBef>
              <a:buClr>
                <a:srgbClr val="339966"/>
              </a:buClr>
              <a:buSzPct val="120000"/>
              <a:buFont typeface="Wingdings" pitchFamily="2" charset="2"/>
              <a:buChar char="§"/>
            </a:pPr>
            <a:r>
              <a:rPr lang="en-US" sz="2400" dirty="0">
                <a:cs typeface="Arial"/>
              </a:rPr>
              <a:t>First, </a:t>
            </a:r>
            <a:r>
              <a:rPr lang="en-US" sz="2400" b="1" dirty="0">
                <a:cs typeface="Arial"/>
              </a:rPr>
              <a:t>B</a:t>
            </a:r>
            <a:r>
              <a:rPr lang="en-US" sz="2400" dirty="0">
                <a:cs typeface="Arial"/>
              </a:rPr>
              <a:t> runs against </a:t>
            </a:r>
            <a:r>
              <a:rPr lang="en-US" sz="2400" b="1" dirty="0">
                <a:cs typeface="Arial"/>
              </a:rPr>
              <a:t>C</a:t>
            </a:r>
            <a:r>
              <a:rPr lang="en-US" sz="2400" dirty="0">
                <a:cs typeface="Arial"/>
              </a:rPr>
              <a:t>:  </a:t>
            </a:r>
            <a:r>
              <a:rPr lang="en-US" sz="2400" b="1" dirty="0">
                <a:cs typeface="Arial"/>
              </a:rPr>
              <a:t>B</a:t>
            </a:r>
            <a:r>
              <a:rPr lang="en-US" sz="2400" dirty="0">
                <a:cs typeface="Arial"/>
              </a:rPr>
              <a:t> wins.  </a:t>
            </a:r>
          </a:p>
          <a:p>
            <a:pPr marL="282575" indent="-282575">
              <a:lnSpc>
                <a:spcPct val="105000"/>
              </a:lnSpc>
              <a:spcBef>
                <a:spcPct val="20000"/>
              </a:spcBef>
              <a:buClr>
                <a:srgbClr val="339966"/>
              </a:buClr>
              <a:buSzPct val="120000"/>
              <a:buFont typeface="Wingdings" pitchFamily="2" charset="2"/>
              <a:buChar char="§"/>
            </a:pPr>
            <a:r>
              <a:rPr lang="en-US" sz="2400" dirty="0">
                <a:cs typeface="Arial"/>
              </a:rPr>
              <a:t>Then, </a:t>
            </a:r>
            <a:r>
              <a:rPr lang="en-US" sz="2400" b="1" dirty="0">
                <a:cs typeface="Arial"/>
              </a:rPr>
              <a:t>A</a:t>
            </a:r>
            <a:r>
              <a:rPr lang="en-US" sz="2400" dirty="0">
                <a:cs typeface="Arial"/>
              </a:rPr>
              <a:t> runs against </a:t>
            </a:r>
            <a:r>
              <a:rPr lang="en-US" sz="2400" b="1" dirty="0">
                <a:cs typeface="Arial"/>
              </a:rPr>
              <a:t>B</a:t>
            </a:r>
            <a:r>
              <a:rPr lang="en-US" sz="2400" dirty="0">
                <a:cs typeface="Arial"/>
              </a:rPr>
              <a:t>:  </a:t>
            </a:r>
            <a:r>
              <a:rPr lang="en-US" sz="2400" b="1" dirty="0">
                <a:cs typeface="Arial"/>
              </a:rPr>
              <a:t>A</a:t>
            </a:r>
            <a:r>
              <a:rPr lang="en-US" sz="2400" dirty="0">
                <a:cs typeface="Arial"/>
              </a:rPr>
              <a:t> wins.  </a:t>
            </a:r>
          </a:p>
          <a:p>
            <a:pPr marL="282575" indent="-282575">
              <a:lnSpc>
                <a:spcPct val="105000"/>
              </a:lnSpc>
              <a:spcBef>
                <a:spcPct val="20000"/>
              </a:spcBef>
              <a:buClr>
                <a:srgbClr val="339966"/>
              </a:buClr>
              <a:buSzPct val="120000"/>
              <a:buFont typeface="Wingdings" pitchFamily="2" charset="2"/>
              <a:buChar char="§"/>
            </a:pPr>
            <a:r>
              <a:rPr lang="en-US" sz="2400" dirty="0">
                <a:cs typeface="Arial"/>
              </a:rPr>
              <a:t>The overall winner:  </a:t>
            </a:r>
            <a:r>
              <a:rPr lang="en-US" sz="2400" b="1" dirty="0">
                <a:cs typeface="Arial"/>
              </a:rPr>
              <a:t>A</a:t>
            </a:r>
          </a:p>
          <a:p>
            <a:pPr marL="282575" indent="-282575">
              <a:lnSpc>
                <a:spcPct val="105000"/>
              </a:lnSpc>
              <a:spcBef>
                <a:spcPct val="45000"/>
              </a:spcBef>
              <a:buClr>
                <a:srgbClr val="339966"/>
              </a:buClr>
              <a:buSzPct val="120000"/>
              <a:buFont typeface="Wingdings" pitchFamily="2" charset="2"/>
              <a:buNone/>
            </a:pPr>
            <a:r>
              <a:rPr lang="en-US" sz="2400" dirty="0">
                <a:cs typeface="Arial"/>
              </a:rPr>
              <a:t>Alternative order:  </a:t>
            </a:r>
          </a:p>
          <a:p>
            <a:pPr marL="282575" indent="-282575">
              <a:lnSpc>
                <a:spcPct val="105000"/>
              </a:lnSpc>
              <a:spcBef>
                <a:spcPct val="20000"/>
              </a:spcBef>
              <a:buClr>
                <a:srgbClr val="339966"/>
              </a:buClr>
              <a:buSzPct val="120000"/>
              <a:buFont typeface="Wingdings" pitchFamily="2" charset="2"/>
              <a:buChar char="§"/>
            </a:pPr>
            <a:r>
              <a:rPr lang="en-US" sz="2400" dirty="0">
                <a:cs typeface="Arial"/>
              </a:rPr>
              <a:t>First, </a:t>
            </a:r>
            <a:r>
              <a:rPr lang="en-US" sz="2400" b="1" dirty="0">
                <a:cs typeface="Arial"/>
              </a:rPr>
              <a:t>A</a:t>
            </a:r>
            <a:r>
              <a:rPr lang="en-US" sz="2400" dirty="0">
                <a:cs typeface="Arial"/>
              </a:rPr>
              <a:t> runs against </a:t>
            </a:r>
            <a:r>
              <a:rPr lang="en-US" sz="2400" b="1" dirty="0">
                <a:cs typeface="Arial"/>
              </a:rPr>
              <a:t>C</a:t>
            </a:r>
            <a:r>
              <a:rPr lang="en-US" sz="2400" dirty="0">
                <a:cs typeface="Arial"/>
              </a:rPr>
              <a:t>:  </a:t>
            </a:r>
            <a:r>
              <a:rPr lang="en-US" sz="2400" b="1" dirty="0">
                <a:cs typeface="Arial"/>
              </a:rPr>
              <a:t>C</a:t>
            </a:r>
            <a:r>
              <a:rPr lang="en-US" sz="2400" dirty="0">
                <a:cs typeface="Arial"/>
              </a:rPr>
              <a:t> wins.  </a:t>
            </a:r>
          </a:p>
          <a:p>
            <a:pPr marL="282575" indent="-282575">
              <a:lnSpc>
                <a:spcPct val="105000"/>
              </a:lnSpc>
              <a:spcBef>
                <a:spcPct val="20000"/>
              </a:spcBef>
              <a:buClr>
                <a:srgbClr val="339966"/>
              </a:buClr>
              <a:buSzPct val="120000"/>
              <a:buFont typeface="Wingdings" pitchFamily="2" charset="2"/>
              <a:buChar char="§"/>
            </a:pPr>
            <a:r>
              <a:rPr lang="en-US" sz="2400" dirty="0">
                <a:cs typeface="Arial"/>
              </a:rPr>
              <a:t>Then, </a:t>
            </a:r>
            <a:r>
              <a:rPr lang="en-US" sz="2400" b="1" dirty="0">
                <a:cs typeface="Arial"/>
              </a:rPr>
              <a:t>C</a:t>
            </a:r>
            <a:r>
              <a:rPr lang="en-US" sz="2400" dirty="0">
                <a:cs typeface="Arial"/>
              </a:rPr>
              <a:t> runs against </a:t>
            </a:r>
            <a:r>
              <a:rPr lang="en-US" sz="2400" b="1" dirty="0">
                <a:cs typeface="Arial"/>
              </a:rPr>
              <a:t>B</a:t>
            </a:r>
            <a:r>
              <a:rPr lang="en-US" sz="2400" dirty="0">
                <a:cs typeface="Arial"/>
              </a:rPr>
              <a:t>:  </a:t>
            </a:r>
            <a:r>
              <a:rPr lang="en-US" sz="2400" b="1" dirty="0">
                <a:cs typeface="Arial"/>
              </a:rPr>
              <a:t>B</a:t>
            </a:r>
            <a:r>
              <a:rPr lang="en-US" sz="2400" dirty="0">
                <a:cs typeface="Arial"/>
              </a:rPr>
              <a:t> wins.  </a:t>
            </a:r>
          </a:p>
          <a:p>
            <a:pPr marL="282575" indent="-282575">
              <a:lnSpc>
                <a:spcPct val="105000"/>
              </a:lnSpc>
              <a:spcBef>
                <a:spcPct val="20000"/>
              </a:spcBef>
              <a:buClr>
                <a:srgbClr val="339966"/>
              </a:buClr>
              <a:buSzPct val="120000"/>
              <a:buFont typeface="Wingdings" pitchFamily="2" charset="2"/>
              <a:buChar char="§"/>
            </a:pPr>
            <a:r>
              <a:rPr lang="en-US" sz="2400" dirty="0">
                <a:cs typeface="Arial"/>
              </a:rPr>
              <a:t>The overall winner:  </a:t>
            </a:r>
            <a:r>
              <a:rPr lang="en-US" sz="2400" b="1" dirty="0">
                <a:cs typeface="Arial"/>
              </a:rPr>
              <a:t>B</a:t>
            </a:r>
          </a:p>
          <a:p>
            <a:pPr>
              <a:lnSpc>
                <a:spcPct val="105000"/>
              </a:lnSpc>
              <a:spcBef>
                <a:spcPct val="20000"/>
              </a:spcBef>
              <a:buClr>
                <a:srgbClr val="339966"/>
              </a:buClr>
              <a:buSzPct val="120000"/>
            </a:pPr>
            <a:endParaRPr lang="en-US" sz="2400" b="1" dirty="0">
              <a:cs typeface="Arial"/>
            </a:endParaRPr>
          </a:p>
          <a:p>
            <a:endParaRPr lang="en-US" sz="2400" dirty="0"/>
          </a:p>
        </p:txBody>
      </p:sp>
      <p:graphicFrame>
        <p:nvGraphicFramePr>
          <p:cNvPr id="154627" name="Group 3"/>
          <p:cNvGraphicFramePr>
            <a:graphicFrameLocks noGrp="1"/>
          </p:cNvGraphicFramePr>
          <p:nvPr>
            <p:ph idx="4294967295"/>
            <p:extLst>
              <p:ext uri="{D42A27DB-BD31-4B8C-83A1-F6EECF244321}">
                <p14:modId xmlns:p14="http://schemas.microsoft.com/office/powerpoint/2010/main" val="3091991520"/>
              </p:ext>
            </p:extLst>
          </p:nvPr>
        </p:nvGraphicFramePr>
        <p:xfrm>
          <a:off x="3124200" y="3372292"/>
          <a:ext cx="5788025" cy="2952308"/>
        </p:xfrm>
        <a:graphic>
          <a:graphicData uri="http://schemas.openxmlformats.org/drawingml/2006/table">
            <a:tbl>
              <a:tblPr/>
              <a:tblGrid>
                <a:gridCol w="2184400">
                  <a:extLst>
                    <a:ext uri="{9D8B030D-6E8A-4147-A177-3AD203B41FA5}">
                      <a16:colId xmlns:a16="http://schemas.microsoft.com/office/drawing/2014/main" val="20000"/>
                    </a:ext>
                  </a:extLst>
                </a:gridCol>
                <a:gridCol w="1287462">
                  <a:extLst>
                    <a:ext uri="{9D8B030D-6E8A-4147-A177-3AD203B41FA5}">
                      <a16:colId xmlns:a16="http://schemas.microsoft.com/office/drawing/2014/main" val="20001"/>
                    </a:ext>
                  </a:extLst>
                </a:gridCol>
                <a:gridCol w="1154113">
                  <a:extLst>
                    <a:ext uri="{9D8B030D-6E8A-4147-A177-3AD203B41FA5}">
                      <a16:colId xmlns:a16="http://schemas.microsoft.com/office/drawing/2014/main" val="20002"/>
                    </a:ext>
                  </a:extLst>
                </a:gridCol>
                <a:gridCol w="1162050">
                  <a:extLst>
                    <a:ext uri="{9D8B030D-6E8A-4147-A177-3AD203B41FA5}">
                      <a16:colId xmlns:a16="http://schemas.microsoft.com/office/drawing/2014/main" val="20003"/>
                    </a:ext>
                  </a:extLst>
                </a:gridCol>
              </a:tblGrid>
              <a:tr h="5000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dirty="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dirty="0">
                          <a:ln>
                            <a:noFill/>
                          </a:ln>
                          <a:solidFill>
                            <a:schemeClr val="tx1"/>
                          </a:solidFill>
                          <a:effectLst/>
                          <a:latin typeface="Arial" charset="0"/>
                        </a:rPr>
                        <a:t>Voter Type</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Type 1</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Type 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Type 3</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1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 of all voters</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35%</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45%</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92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1st choice</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A</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B</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C</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2nd choice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B</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C</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A</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492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3rd choice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C</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a:ln>
                            <a:noFill/>
                          </a:ln>
                          <a:solidFill>
                            <a:schemeClr val="tx1"/>
                          </a:solidFill>
                          <a:effectLst/>
                          <a:latin typeface="Arial" charset="0"/>
                        </a:rPr>
                        <a:t>A</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0" u="none" strike="noStrike" cap="none" normalizeH="0" baseline="0" dirty="0">
                          <a:ln>
                            <a:noFill/>
                          </a:ln>
                          <a:solidFill>
                            <a:schemeClr val="tx1"/>
                          </a:solidFill>
                          <a:effectLst/>
                          <a:latin typeface="Arial" charset="0"/>
                        </a:rPr>
                        <a:t>B</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25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22</a:t>
            </a:fld>
            <a:endParaRPr lang="en-US" dirty="0"/>
          </a:p>
        </p:txBody>
      </p:sp>
    </p:spTree>
    <p:extLst>
      <p:ext uri="{BB962C8B-B14F-4D97-AF65-F5344CB8AC3E}">
        <p14:creationId xmlns:p14="http://schemas.microsoft.com/office/powerpoint/2010/main" val="31682399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left)">
                                      <p:cBhvr>
                                        <p:cTn id="24" dur="500"/>
                                        <p:tgtEl>
                                          <p:spTgt spid="2">
                                            <p:txEl>
                                              <p:pRg st="4" end="4"/>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left)">
                                      <p:cBhvr>
                                        <p:cTn id="28" dur="500"/>
                                        <p:tgtEl>
                                          <p:spTgt spid="2">
                                            <p:txEl>
                                              <p:pRg st="5" end="5"/>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wipe(left)">
                                      <p:cBhvr>
                                        <p:cTn id="3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Condorcet Paradox</a:t>
            </a:r>
          </a:p>
        </p:txBody>
      </p:sp>
      <p:sp>
        <p:nvSpPr>
          <p:cNvPr id="3" name="Content Placeholder 2"/>
          <p:cNvSpPr>
            <a:spLocks noGrp="1"/>
          </p:cNvSpPr>
          <p:nvPr>
            <p:ph idx="1"/>
          </p:nvPr>
        </p:nvSpPr>
        <p:spPr/>
        <p:txBody>
          <a:bodyPr/>
          <a:lstStyle/>
          <a:p>
            <a:r>
              <a:rPr lang="en-US" dirty="0"/>
              <a:t>Lessons from the Condorcet Paradox</a:t>
            </a:r>
          </a:p>
          <a:p>
            <a:pPr lvl="1"/>
            <a:r>
              <a:rPr lang="en-US" dirty="0"/>
              <a:t>Democratic preferences are not always transitive.</a:t>
            </a:r>
          </a:p>
          <a:p>
            <a:pPr lvl="1"/>
            <a:r>
              <a:rPr lang="en-US" dirty="0"/>
              <a:t>The order on which things are voted can affect the result.  </a:t>
            </a:r>
          </a:p>
          <a:p>
            <a:pPr lvl="1"/>
            <a:r>
              <a:rPr lang="en-US" dirty="0"/>
              <a:t>Majority voting does not always reveal what society really wants.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9342396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Arrow’s Four Desirable Properties </a:t>
            </a:r>
            <a:br>
              <a:rPr lang="en-US" sz="3600" dirty="0"/>
            </a:br>
            <a:r>
              <a:rPr lang="en-US" sz="3600" dirty="0"/>
              <a:t>of a Voting System</a:t>
            </a:r>
          </a:p>
        </p:txBody>
      </p:sp>
      <p:sp>
        <p:nvSpPr>
          <p:cNvPr id="3" name="Content Placeholder 2"/>
          <p:cNvSpPr>
            <a:spLocks noGrp="1"/>
          </p:cNvSpPr>
          <p:nvPr>
            <p:ph idx="1"/>
          </p:nvPr>
        </p:nvSpPr>
        <p:spPr/>
        <p:txBody>
          <a:bodyPr/>
          <a:lstStyle/>
          <a:p>
            <a:pPr marL="514350" indent="-514350">
              <a:buFont typeface="+mj-lt"/>
              <a:buAutoNum type="arabicPeriod"/>
            </a:pPr>
            <a:r>
              <a:rPr lang="en-US" dirty="0"/>
              <a:t>Unanimity:  </a:t>
            </a:r>
          </a:p>
          <a:p>
            <a:pPr lvl="1"/>
            <a:r>
              <a:rPr lang="en-US" dirty="0"/>
              <a:t>If everyone prefers A to B, then A should beat B.</a:t>
            </a:r>
          </a:p>
          <a:p>
            <a:pPr marL="514350" indent="-514350">
              <a:buFont typeface="+mj-lt"/>
              <a:buAutoNum type="arabicPeriod"/>
            </a:pPr>
            <a:r>
              <a:rPr lang="en-US" dirty="0"/>
              <a:t>Transitivity:  </a:t>
            </a:r>
          </a:p>
          <a:p>
            <a:pPr lvl="1"/>
            <a:r>
              <a:rPr lang="en-US" dirty="0"/>
              <a:t>If A beats B, and B beats C, then A should beat C.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3690105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Arrow’s Four Desirable Properties </a:t>
            </a:r>
            <a:br>
              <a:rPr lang="en-US" sz="3600" dirty="0"/>
            </a:br>
            <a:r>
              <a:rPr lang="en-US" sz="3600" dirty="0"/>
              <a:t>of a Voting System</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Independence of irrelevant alternatives:  </a:t>
            </a:r>
          </a:p>
          <a:p>
            <a:pPr lvl="1"/>
            <a:r>
              <a:rPr lang="en-US" dirty="0"/>
              <a:t>The ranking between any two outcomes should not depend on whether a third option is available. </a:t>
            </a:r>
          </a:p>
          <a:p>
            <a:pPr marL="514350" indent="-514350">
              <a:buFont typeface="+mj-lt"/>
              <a:buAutoNum type="arabicPeriod" startAt="3"/>
            </a:pPr>
            <a:r>
              <a:rPr lang="en-US" dirty="0"/>
              <a:t>No dictators: </a:t>
            </a:r>
          </a:p>
          <a:p>
            <a:pPr lvl="1"/>
            <a:r>
              <a:rPr lang="en-US" dirty="0"/>
              <a:t>There is no person who always gets his way, regardless of everyone else’s preferences.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863505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Arrow’s Impossibility Theorem</a:t>
            </a:r>
          </a:p>
        </p:txBody>
      </p:sp>
      <p:sp>
        <p:nvSpPr>
          <p:cNvPr id="3" name="Content Placeholder 2"/>
          <p:cNvSpPr>
            <a:spLocks noGrp="1"/>
          </p:cNvSpPr>
          <p:nvPr>
            <p:ph idx="1"/>
          </p:nvPr>
        </p:nvSpPr>
        <p:spPr/>
        <p:txBody>
          <a:bodyPr/>
          <a:lstStyle/>
          <a:p>
            <a:r>
              <a:rPr lang="en-US" dirty="0"/>
              <a:t>Arrow </a:t>
            </a:r>
          </a:p>
          <a:p>
            <a:pPr lvl="1"/>
            <a:r>
              <a:rPr lang="en-US" dirty="0"/>
              <a:t>Proved that no voting system can satisfy all four properties.</a:t>
            </a:r>
          </a:p>
          <a:p>
            <a:r>
              <a:rPr lang="en-US" dirty="0"/>
              <a:t>Arrow’s impossibility theorem:  </a:t>
            </a:r>
          </a:p>
          <a:p>
            <a:pPr lvl="1"/>
            <a:r>
              <a:rPr lang="en-US" dirty="0"/>
              <a:t>A mathematical result showing that, </a:t>
            </a:r>
            <a:br>
              <a:rPr lang="en-US" dirty="0"/>
            </a:br>
            <a:r>
              <a:rPr lang="en-US" dirty="0"/>
              <a:t>under certain assumed conditions</a:t>
            </a:r>
          </a:p>
          <a:p>
            <a:pPr lvl="1"/>
            <a:r>
              <a:rPr lang="en-US" dirty="0"/>
              <a:t>There is no scheme for aggregating individual preferences into a valid set of social preferences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6207362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Median Voter Theorem</a:t>
            </a:r>
          </a:p>
        </p:txBody>
      </p:sp>
      <p:sp>
        <p:nvSpPr>
          <p:cNvPr id="3" name="Content Placeholder 2"/>
          <p:cNvSpPr>
            <a:spLocks noGrp="1"/>
          </p:cNvSpPr>
          <p:nvPr>
            <p:ph idx="1"/>
          </p:nvPr>
        </p:nvSpPr>
        <p:spPr>
          <a:xfrm>
            <a:off x="277813" y="1025525"/>
            <a:ext cx="8866187" cy="5422900"/>
          </a:xfrm>
        </p:spPr>
        <p:txBody>
          <a:bodyPr/>
          <a:lstStyle/>
          <a:p>
            <a:r>
              <a:rPr lang="en-US" sz="3200" dirty="0"/>
              <a:t>Suppose society is deciding the level of the government budget:  </a:t>
            </a:r>
          </a:p>
          <a:p>
            <a:pPr lvl="2"/>
            <a:r>
              <a:rPr lang="en-US" dirty="0"/>
              <a:t>Each voter has her own preferences about the size of the budget.   </a:t>
            </a:r>
          </a:p>
          <a:p>
            <a:pPr lvl="2"/>
            <a:r>
              <a:rPr lang="en-US" dirty="0"/>
              <a:t>If you line up all voters in order of their budget preferences, the median voter is the one right in the middle. </a:t>
            </a:r>
          </a:p>
          <a:p>
            <a:r>
              <a:rPr lang="en-US" dirty="0"/>
              <a:t>Median voter theorem:  </a:t>
            </a:r>
          </a:p>
          <a:p>
            <a:pPr lvl="1"/>
            <a:r>
              <a:rPr lang="en-US" sz="2800" dirty="0"/>
              <a:t>A mathematical result showing that majority rule will always pick the outcome most preferred by the median voter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6841258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Group 2"/>
          <p:cNvGrpSpPr/>
          <p:nvPr/>
        </p:nvGrpSpPr>
        <p:grpSpPr>
          <a:xfrm>
            <a:off x="152400" y="685800"/>
            <a:ext cx="5721350" cy="4484688"/>
            <a:chOff x="152400" y="685800"/>
            <a:chExt cx="5721350" cy="4484688"/>
          </a:xfrm>
        </p:grpSpPr>
        <p:pic>
          <p:nvPicPr>
            <p:cNvPr id="27652" name="Picture 8"/>
            <p:cNvPicPr>
              <a:picLocks noChangeAspect="1" noChangeArrowheads="1"/>
            </p:cNvPicPr>
            <p:nvPr/>
          </p:nvPicPr>
          <p:blipFill>
            <a:blip r:embed="rId3" cstate="print"/>
            <a:srcRect/>
            <a:stretch>
              <a:fillRect/>
            </a:stretch>
          </p:blipFill>
          <p:spPr bwMode="auto">
            <a:xfrm>
              <a:off x="152400" y="685800"/>
              <a:ext cx="5721350" cy="4484688"/>
            </a:xfrm>
            <a:prstGeom prst="rect">
              <a:avLst/>
            </a:prstGeom>
            <a:noFill/>
            <a:ln w="9525">
              <a:noFill/>
              <a:miter lim="800000"/>
              <a:headEnd/>
              <a:tailEnd/>
            </a:ln>
          </p:spPr>
        </p:pic>
        <p:sp>
          <p:nvSpPr>
            <p:cNvPr id="27653" name="Text Box 9"/>
            <p:cNvSpPr txBox="1">
              <a:spLocks noChangeArrowheads="1"/>
            </p:cNvSpPr>
            <p:nvPr/>
          </p:nvSpPr>
          <p:spPr bwMode="auto">
            <a:xfrm>
              <a:off x="850900" y="4597620"/>
              <a:ext cx="4324350" cy="412750"/>
            </a:xfrm>
            <a:prstGeom prst="rect">
              <a:avLst/>
            </a:prstGeom>
            <a:noFill/>
            <a:ln w="9525">
              <a:noFill/>
              <a:miter lim="800000"/>
              <a:headEnd/>
              <a:tailEnd/>
            </a:ln>
          </p:spPr>
          <p:txBody>
            <a:bodyPr>
              <a:spAutoFit/>
            </a:bodyPr>
            <a:lstStyle/>
            <a:p>
              <a:pPr algn="ctr">
                <a:spcBef>
                  <a:spcPct val="50000"/>
                </a:spcBef>
              </a:pPr>
              <a:r>
                <a:rPr lang="en-US" sz="2100" b="1" dirty="0">
                  <a:cs typeface="Arial" charset="0"/>
                </a:rPr>
                <a:t>Preferred </a:t>
              </a:r>
              <a:r>
                <a:rPr lang="en-US" sz="2100" b="1" dirty="0" err="1">
                  <a:cs typeface="Arial" charset="0"/>
                </a:rPr>
                <a:t>govt</a:t>
              </a:r>
              <a:r>
                <a:rPr lang="en-US" sz="2100" b="1" dirty="0">
                  <a:cs typeface="Arial" charset="0"/>
                </a:rPr>
                <a:t> budget</a:t>
              </a:r>
              <a:r>
                <a:rPr lang="en-US" sz="2100" dirty="0">
                  <a:cs typeface="Arial" charset="0"/>
                </a:rPr>
                <a:t> (billions)</a:t>
              </a:r>
            </a:p>
          </p:txBody>
        </p:sp>
      </p:grpSp>
      <p:sp>
        <p:nvSpPr>
          <p:cNvPr id="27656" name="Rectangle 2"/>
          <p:cNvSpPr>
            <a:spLocks noGrp="1" noChangeArrowheads="1"/>
          </p:cNvSpPr>
          <p:nvPr>
            <p:ph type="title"/>
          </p:nvPr>
        </p:nvSpPr>
        <p:spPr/>
        <p:txBody>
          <a:bodyPr>
            <a:normAutofit fontScale="90000"/>
          </a:bodyPr>
          <a:lstStyle/>
          <a:p>
            <a:pPr algn="l" eaLnBrk="1" hangingPunct="1"/>
            <a:r>
              <a:rPr lang="en-US" sz="3400" dirty="0"/>
              <a:t>Example of the Median Voter Theorem</a:t>
            </a:r>
          </a:p>
        </p:txBody>
      </p:sp>
      <p:sp>
        <p:nvSpPr>
          <p:cNvPr id="2" name="Text Placeholder 1"/>
          <p:cNvSpPr>
            <a:spLocks noGrp="1"/>
          </p:cNvSpPr>
          <p:nvPr>
            <p:ph type="body" sz="quarter" idx="12"/>
          </p:nvPr>
        </p:nvSpPr>
        <p:spPr>
          <a:xfrm>
            <a:off x="5873750" y="914400"/>
            <a:ext cx="3073400" cy="5422900"/>
          </a:xfrm>
        </p:spPr>
        <p:txBody>
          <a:bodyPr/>
          <a:lstStyle/>
          <a:p>
            <a:pPr>
              <a:lnSpc>
                <a:spcPct val="105000"/>
              </a:lnSpc>
              <a:spcBef>
                <a:spcPct val="35000"/>
              </a:spcBef>
              <a:buClr>
                <a:srgbClr val="00B85C"/>
              </a:buClr>
              <a:buSzPct val="120000"/>
            </a:pPr>
            <a:r>
              <a:rPr lang="en-US" sz="2400" dirty="0">
                <a:solidFill>
                  <a:srgbClr val="C00000"/>
                </a:solidFill>
              </a:rPr>
              <a:t>The median voter prefers a budget </a:t>
            </a:r>
            <a:br>
              <a:rPr lang="en-US" sz="2400" dirty="0">
                <a:solidFill>
                  <a:srgbClr val="C00000"/>
                </a:solidFill>
              </a:rPr>
            </a:br>
            <a:r>
              <a:rPr lang="en-US" sz="2400" dirty="0">
                <a:solidFill>
                  <a:srgbClr val="C00000"/>
                </a:solidFill>
              </a:rPr>
              <a:t>of $50 billion. </a:t>
            </a:r>
          </a:p>
          <a:p>
            <a:pPr>
              <a:lnSpc>
                <a:spcPct val="105000"/>
              </a:lnSpc>
              <a:spcBef>
                <a:spcPct val="35000"/>
              </a:spcBef>
              <a:buClr>
                <a:srgbClr val="00B85C"/>
              </a:buClr>
              <a:buSzPct val="120000"/>
              <a:buFont typeface="Wingdings" pitchFamily="2" charset="2"/>
              <a:buNone/>
            </a:pPr>
            <a:endParaRPr lang="en-US" sz="2400" dirty="0">
              <a:cs typeface="Arial"/>
            </a:endParaRPr>
          </a:p>
          <a:p>
            <a:pPr>
              <a:lnSpc>
                <a:spcPct val="105000"/>
              </a:lnSpc>
              <a:spcBef>
                <a:spcPct val="35000"/>
              </a:spcBef>
              <a:buClr>
                <a:srgbClr val="00B85C"/>
              </a:buClr>
              <a:buSzPct val="120000"/>
              <a:buFont typeface="Wingdings" pitchFamily="2" charset="2"/>
              <a:buNone/>
            </a:pPr>
            <a:r>
              <a:rPr lang="en-US" sz="2400" dirty="0">
                <a:cs typeface="Arial"/>
              </a:rPr>
              <a:t>The choice closest to $50 will win any two-way race. </a:t>
            </a:r>
          </a:p>
          <a:p>
            <a:pPr>
              <a:lnSpc>
                <a:spcPct val="105000"/>
              </a:lnSpc>
              <a:spcBef>
                <a:spcPct val="35000"/>
              </a:spcBef>
              <a:buClr>
                <a:srgbClr val="00B85C"/>
              </a:buClr>
              <a:buSzPct val="120000"/>
              <a:buFont typeface="Wingdings" pitchFamily="2" charset="2"/>
              <a:buNone/>
            </a:pPr>
            <a:r>
              <a:rPr lang="en-US" sz="2400" dirty="0">
                <a:cs typeface="Arial"/>
              </a:rPr>
              <a:t>Suppose the choices are $40 and $70.  </a:t>
            </a:r>
          </a:p>
          <a:p>
            <a:pPr>
              <a:lnSpc>
                <a:spcPct val="105000"/>
              </a:lnSpc>
              <a:spcBef>
                <a:spcPct val="25000"/>
              </a:spcBef>
              <a:buClr>
                <a:srgbClr val="00B85C"/>
              </a:buClr>
              <a:buSzPct val="120000"/>
              <a:buFont typeface="Wingdings" pitchFamily="2" charset="2"/>
              <a:buNone/>
            </a:pPr>
            <a:r>
              <a:rPr lang="en-US" sz="2400" dirty="0">
                <a:cs typeface="Arial"/>
              </a:rPr>
              <a:t>$40 will win, even though more voters prefer $70!</a:t>
            </a:r>
          </a:p>
        </p:txBody>
      </p:sp>
      <p:sp>
        <p:nvSpPr>
          <p:cNvPr id="27659"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10" name="Rectangle 12"/>
          <p:cNvSpPr>
            <a:spLocks noChangeArrowheads="1"/>
          </p:cNvSpPr>
          <p:nvPr/>
        </p:nvSpPr>
        <p:spPr bwMode="auto">
          <a:xfrm>
            <a:off x="3352800" y="4199266"/>
            <a:ext cx="547687" cy="390525"/>
          </a:xfrm>
          <a:prstGeom prst="rect">
            <a:avLst/>
          </a:prstGeom>
          <a:noFill/>
          <a:ln w="57150">
            <a:solidFill>
              <a:srgbClr val="005EA4"/>
            </a:solidFill>
            <a:miter lim="800000"/>
            <a:headEnd/>
            <a:tailEnd/>
          </a:ln>
        </p:spPr>
        <p:txBody>
          <a:bodyPr wrap="none" anchor="ctr"/>
          <a:lstStyle/>
          <a:p>
            <a:endParaRPr lang="en-US">
              <a:cs typeface="Arial" charset="0"/>
            </a:endParaRPr>
          </a:p>
        </p:txBody>
      </p:sp>
      <p:sp>
        <p:nvSpPr>
          <p:cNvPr id="4" name="Footer Placeholder 3"/>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28</a:t>
            </a:fld>
            <a:endParaRPr lang="en-US" dirty="0"/>
          </a:p>
        </p:txBody>
      </p:sp>
    </p:spTree>
    <p:extLst>
      <p:ext uri="{BB962C8B-B14F-4D97-AF65-F5344CB8AC3E}">
        <p14:creationId xmlns:p14="http://schemas.microsoft.com/office/powerpoint/2010/main" val="17144975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left)">
                                      <p:cBhvr>
                                        <p:cTn id="20" dur="500"/>
                                        <p:tgtEl>
                                          <p:spTgt spid="2">
                                            <p:txEl>
                                              <p:pRg st="2" end="2"/>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wipe(left)">
                                      <p:cBhvr>
                                        <p:cTn id="24" dur="500"/>
                                        <p:tgtEl>
                                          <p:spTgt spid="2">
                                            <p:txEl>
                                              <p:pRg st="3" end="3"/>
                                            </p:txEl>
                                          </p:spTgt>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wipe(left)">
                                      <p:cBhvr>
                                        <p:cTn id="2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Median Voter Theorem</a:t>
            </a:r>
          </a:p>
        </p:txBody>
      </p:sp>
      <p:sp>
        <p:nvSpPr>
          <p:cNvPr id="3" name="Content Placeholder 2"/>
          <p:cNvSpPr>
            <a:spLocks noGrp="1"/>
          </p:cNvSpPr>
          <p:nvPr>
            <p:ph idx="1"/>
          </p:nvPr>
        </p:nvSpPr>
        <p:spPr/>
        <p:txBody>
          <a:bodyPr/>
          <a:lstStyle/>
          <a:p>
            <a:r>
              <a:rPr lang="en-US" dirty="0"/>
              <a:t>Implications:</a:t>
            </a:r>
          </a:p>
          <a:p>
            <a:pPr lvl="1"/>
            <a:r>
              <a:rPr lang="en-US" dirty="0"/>
              <a:t>In a two-party or two-candidate race, </a:t>
            </a:r>
            <a:br>
              <a:rPr lang="en-US" dirty="0"/>
            </a:br>
            <a:r>
              <a:rPr lang="en-US" dirty="0"/>
              <a:t>each party will move its position toward </a:t>
            </a:r>
            <a:br>
              <a:rPr lang="en-US" dirty="0"/>
            </a:br>
            <a:r>
              <a:rPr lang="en-US" dirty="0"/>
              <a:t>that of the median voter.</a:t>
            </a:r>
          </a:p>
          <a:p>
            <a:pPr lvl="1"/>
            <a:r>
              <a:rPr lang="en-US" dirty="0"/>
              <a:t>Minority views are not given much weight.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292963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77813" y="1025525"/>
            <a:ext cx="8713787" cy="5422900"/>
          </a:xfrm>
        </p:spPr>
        <p:txBody>
          <a:bodyPr/>
          <a:lstStyle/>
          <a:p>
            <a:pPr eaLnBrk="1" hangingPunct="1"/>
            <a:r>
              <a:rPr lang="en-US" dirty="0"/>
              <a:t>Microeconomics continues to evolve.  </a:t>
            </a:r>
          </a:p>
          <a:p>
            <a:pPr eaLnBrk="1" hangingPunct="1"/>
            <a:r>
              <a:rPr lang="en-US" dirty="0"/>
              <a:t>This chapter introduces three active areas of research:</a:t>
            </a:r>
          </a:p>
          <a:p>
            <a:pPr lvl="1" eaLnBrk="1" hangingPunct="1">
              <a:spcBef>
                <a:spcPct val="35000"/>
              </a:spcBef>
            </a:pPr>
            <a:r>
              <a:rPr lang="en-US" dirty="0"/>
              <a:t>Asymmetric information</a:t>
            </a:r>
          </a:p>
          <a:p>
            <a:pPr lvl="1" eaLnBrk="1" hangingPunct="1">
              <a:spcBef>
                <a:spcPct val="35000"/>
              </a:spcBef>
            </a:pPr>
            <a:r>
              <a:rPr lang="en-US" dirty="0"/>
              <a:t>Political economy</a:t>
            </a:r>
          </a:p>
          <a:p>
            <a:pPr lvl="1" eaLnBrk="1" hangingPunct="1">
              <a:spcBef>
                <a:spcPct val="35000"/>
              </a:spcBef>
            </a:pPr>
            <a:r>
              <a:rPr lang="en-US" dirty="0"/>
              <a:t>Behavioral economics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5356655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Politicians are People Too</a:t>
            </a:r>
          </a:p>
        </p:txBody>
      </p:sp>
      <p:sp>
        <p:nvSpPr>
          <p:cNvPr id="3" name="Content Placeholder 2"/>
          <p:cNvSpPr>
            <a:spLocks noGrp="1"/>
          </p:cNvSpPr>
          <p:nvPr>
            <p:ph idx="1"/>
          </p:nvPr>
        </p:nvSpPr>
        <p:spPr/>
        <p:txBody>
          <a:bodyPr/>
          <a:lstStyle/>
          <a:p>
            <a:r>
              <a:rPr lang="en-US" dirty="0"/>
              <a:t>Politicians: motivated by self-interest, just like firms and consumers. </a:t>
            </a:r>
          </a:p>
          <a:p>
            <a:pPr lvl="1"/>
            <a:r>
              <a:rPr lang="en-US" dirty="0"/>
              <a:t>Some politicians motivated by re-election, willing to sacrifice the national interest toward that goal.  </a:t>
            </a:r>
          </a:p>
          <a:p>
            <a:pPr lvl="1"/>
            <a:r>
              <a:rPr lang="en-US" dirty="0"/>
              <a:t>Others motivated by greed.  </a:t>
            </a:r>
          </a:p>
          <a:p>
            <a:r>
              <a:rPr lang="en-US" dirty="0"/>
              <a:t>The lesson: </a:t>
            </a:r>
          </a:p>
          <a:p>
            <a:pPr lvl="1"/>
            <a:r>
              <a:rPr lang="en-US" sz="2800" dirty="0"/>
              <a:t>Economic policy is not made by benevolent leaders, and sometimes fails to resemble the ideals derived in economics textbooks.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2752729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813461"/>
          </a:xfrm>
        </p:spPr>
        <p:txBody>
          <a:bodyPr/>
          <a:lstStyle/>
          <a:p>
            <a:pPr algn="l"/>
            <a:r>
              <a:rPr lang="en-US" dirty="0">
                <a:solidFill>
                  <a:schemeClr val="accent6">
                    <a:lumMod val="50000"/>
                  </a:schemeClr>
                </a:solidFill>
              </a:rPr>
              <a:t>Active Learning 2		</a:t>
            </a:r>
            <a:br>
              <a:rPr lang="en-US" dirty="0">
                <a:solidFill>
                  <a:schemeClr val="accent6">
                    <a:lumMod val="50000"/>
                  </a:schemeClr>
                </a:solidFill>
              </a:rPr>
            </a:br>
            <a:r>
              <a:rPr lang="en-US" dirty="0">
                <a:solidFill>
                  <a:schemeClr val="accent6">
                    <a:lumMod val="50000"/>
                  </a:schemeClr>
                </a:solidFill>
              </a:rPr>
              <a:t>	</a:t>
            </a:r>
            <a:r>
              <a:rPr lang="en-US" dirty="0">
                <a:solidFill>
                  <a:srgbClr val="AE1221"/>
                </a:solidFill>
              </a:rPr>
              <a:t>Application of the Median Voter Theorem</a:t>
            </a:r>
            <a:endParaRPr lang="en-US" dirty="0"/>
          </a:p>
        </p:txBody>
      </p:sp>
      <p:sp>
        <p:nvSpPr>
          <p:cNvPr id="3" name="Content Placeholder 2"/>
          <p:cNvSpPr>
            <a:spLocks noGrp="1"/>
          </p:cNvSpPr>
          <p:nvPr>
            <p:ph idx="1"/>
          </p:nvPr>
        </p:nvSpPr>
        <p:spPr>
          <a:xfrm>
            <a:off x="304800" y="1066800"/>
            <a:ext cx="8686800" cy="5381625"/>
          </a:xfrm>
        </p:spPr>
        <p:txBody>
          <a:bodyPr>
            <a:noAutofit/>
          </a:bodyPr>
          <a:lstStyle/>
          <a:p>
            <a:r>
              <a:rPr lang="en-US" dirty="0">
                <a:solidFill>
                  <a:schemeClr val="accent6">
                    <a:lumMod val="50000"/>
                  </a:schemeClr>
                </a:solidFill>
              </a:rPr>
              <a:t>Would you expect the Democratic presidential nominee to be more liberal during the primaries or the general election, or to be consistent throughout both?    </a:t>
            </a:r>
          </a:p>
          <a:p>
            <a:r>
              <a:rPr lang="en-US" dirty="0">
                <a:solidFill>
                  <a:schemeClr val="accent6">
                    <a:lumMod val="50000"/>
                  </a:schemeClr>
                </a:solidFill>
              </a:rPr>
              <a:t>Would you expect the Republican nominee to be more conservative during the primaries or the general election, or to be consistent throughout both?</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44178541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a:solidFill>
                  <a:srgbClr val="AE1221"/>
                </a:solidFill>
              </a:rPr>
              <a:t>Answers</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r>
              <a:rPr lang="en-US" dirty="0">
                <a:solidFill>
                  <a:schemeClr val="tx1"/>
                </a:solidFill>
              </a:rPr>
              <a:t>The median voter in Democratic primaries is more liberal than the median voter in the general election.  </a:t>
            </a:r>
          </a:p>
          <a:p>
            <a:pPr lvl="1"/>
            <a:r>
              <a:rPr lang="en-US" dirty="0">
                <a:solidFill>
                  <a:schemeClr val="tx1"/>
                </a:solidFill>
              </a:rPr>
              <a:t>So, the Democratic candidate’s best strategy is to act more liberal during the primaries and more centrist during the general election. </a:t>
            </a:r>
          </a:p>
          <a:p>
            <a:r>
              <a:rPr lang="en-US" dirty="0">
                <a:solidFill>
                  <a:schemeClr val="tx1"/>
                </a:solidFill>
              </a:rPr>
              <a:t>Similarly, the Republican candidate will want to appeal more to the median Republican voter during the primaries, and then appear less conservative during the general election.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17178686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Economics</a:t>
            </a:r>
          </a:p>
        </p:txBody>
      </p:sp>
      <p:sp>
        <p:nvSpPr>
          <p:cNvPr id="3" name="Content Placeholder 2"/>
          <p:cNvSpPr>
            <a:spLocks noGrp="1"/>
          </p:cNvSpPr>
          <p:nvPr>
            <p:ph idx="1"/>
          </p:nvPr>
        </p:nvSpPr>
        <p:spPr/>
        <p:txBody>
          <a:bodyPr/>
          <a:lstStyle/>
          <a:p>
            <a:r>
              <a:rPr lang="en-US" dirty="0"/>
              <a:t>Behavioral economics:  </a:t>
            </a:r>
          </a:p>
          <a:p>
            <a:pPr lvl="1"/>
            <a:r>
              <a:rPr lang="en-US" sz="3000" dirty="0"/>
              <a:t>Subfield of economics that integrates </a:t>
            </a:r>
            <a:br>
              <a:rPr lang="en-US" sz="3000" dirty="0"/>
            </a:br>
            <a:r>
              <a:rPr lang="en-US" sz="3000" dirty="0"/>
              <a:t>the insights of psychology</a:t>
            </a:r>
          </a:p>
          <a:p>
            <a:pPr lvl="1"/>
            <a:r>
              <a:rPr lang="en-US" sz="3000" dirty="0"/>
              <a:t>People aren’t always as rational as traditional economic models assume.  </a:t>
            </a:r>
          </a:p>
          <a:p>
            <a:pPr lvl="2"/>
            <a:r>
              <a:rPr lang="en-US" dirty="0"/>
              <a:t>Herbert Simon viewed humans as </a:t>
            </a:r>
            <a:r>
              <a:rPr lang="en-US" dirty="0" err="1"/>
              <a:t>satisficers</a:t>
            </a:r>
            <a:r>
              <a:rPr lang="en-US" dirty="0"/>
              <a:t>, people who make choices that are merely “good enough” rather than optimal. </a:t>
            </a:r>
          </a:p>
          <a:p>
            <a:pPr lvl="2"/>
            <a:r>
              <a:rPr lang="en-US" dirty="0"/>
              <a:t>Other economists have suggested that people are only “near rational” or exhibit “bounded rationality.”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590301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Aren’t Always Rational</a:t>
            </a:r>
          </a:p>
        </p:txBody>
      </p:sp>
      <p:sp>
        <p:nvSpPr>
          <p:cNvPr id="3" name="Content Placeholder 2"/>
          <p:cNvSpPr>
            <a:spLocks noGrp="1"/>
          </p:cNvSpPr>
          <p:nvPr>
            <p:ph idx="1"/>
          </p:nvPr>
        </p:nvSpPr>
        <p:spPr/>
        <p:txBody>
          <a:bodyPr/>
          <a:lstStyle/>
          <a:p>
            <a:r>
              <a:rPr lang="en-US" dirty="0"/>
              <a:t>Studies find that people make systematic mistakes:</a:t>
            </a:r>
          </a:p>
          <a:p>
            <a:pPr lvl="1"/>
            <a:r>
              <a:rPr lang="en-US" dirty="0"/>
              <a:t>People are overconfident.</a:t>
            </a:r>
          </a:p>
          <a:p>
            <a:pPr lvl="1"/>
            <a:r>
              <a:rPr lang="en-US" dirty="0"/>
              <a:t>People give too much weight to a small number of vivid observations. </a:t>
            </a:r>
          </a:p>
          <a:p>
            <a:pPr lvl="1"/>
            <a:r>
              <a:rPr lang="en-US" dirty="0"/>
              <a:t>People are reluctant to change their minds. </a:t>
            </a:r>
          </a:p>
          <a:p>
            <a:pPr marL="0" indent="0">
              <a:buNone/>
            </a:pPr>
            <a:r>
              <a:rPr lang="en-US" sz="3000" dirty="0">
                <a:solidFill>
                  <a:srgbClr val="C00000"/>
                </a:solidFill>
              </a:rPr>
              <a:t>Even though people are not always rational, the assumption that they are is usually a good approximation for economic modeling.</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4623098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Care About Fairness</a:t>
            </a:r>
          </a:p>
        </p:txBody>
      </p:sp>
      <p:sp>
        <p:nvSpPr>
          <p:cNvPr id="3" name="Content Placeholder 2"/>
          <p:cNvSpPr>
            <a:spLocks noGrp="1"/>
          </p:cNvSpPr>
          <p:nvPr>
            <p:ph idx="1"/>
          </p:nvPr>
        </p:nvSpPr>
        <p:spPr/>
        <p:txBody>
          <a:bodyPr/>
          <a:lstStyle/>
          <a:p>
            <a:r>
              <a:rPr lang="en-US" dirty="0"/>
              <a:t>People’s choices </a:t>
            </a:r>
          </a:p>
          <a:p>
            <a:pPr lvl="1"/>
            <a:r>
              <a:rPr lang="en-US" dirty="0"/>
              <a:t>Sometimes influenced more by their sense of fairness than self-interest.  </a:t>
            </a:r>
          </a:p>
          <a:p>
            <a:r>
              <a:rPr lang="en-US" dirty="0"/>
              <a:t>Example: The ultimatum game</a:t>
            </a:r>
          </a:p>
          <a:p>
            <a:pPr lvl="1"/>
            <a:r>
              <a:rPr lang="en-US" dirty="0"/>
              <a:t>Two players who do not know each other </a:t>
            </a:r>
            <a:br>
              <a:rPr lang="en-US" dirty="0"/>
            </a:br>
            <a:r>
              <a:rPr lang="en-US" dirty="0"/>
              <a:t>have a chance to share a prize of $100.</a:t>
            </a:r>
          </a:p>
          <a:p>
            <a:pPr lvl="2"/>
            <a:r>
              <a:rPr lang="en-US" dirty="0"/>
              <a:t>Player A decides what portion of the prize to give to player B.  </a:t>
            </a:r>
          </a:p>
          <a:p>
            <a:pPr lvl="2"/>
            <a:r>
              <a:rPr lang="en-US" dirty="0"/>
              <a:t>B must accept the split or both get nothing.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79704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Care About Fairness</a:t>
            </a:r>
          </a:p>
        </p:txBody>
      </p:sp>
      <p:sp>
        <p:nvSpPr>
          <p:cNvPr id="3" name="Content Placeholder 2"/>
          <p:cNvSpPr>
            <a:spLocks noGrp="1"/>
          </p:cNvSpPr>
          <p:nvPr>
            <p:ph idx="1"/>
          </p:nvPr>
        </p:nvSpPr>
        <p:spPr/>
        <p:txBody>
          <a:bodyPr/>
          <a:lstStyle/>
          <a:p>
            <a:r>
              <a:rPr lang="en-US" dirty="0"/>
              <a:t>Predicted outcome (rational players)</a:t>
            </a:r>
          </a:p>
          <a:p>
            <a:pPr lvl="1"/>
            <a:r>
              <a:rPr lang="en-US" dirty="0"/>
              <a:t>A would propose a 99-1 split and B would accept, because $1 is better than nothing.  </a:t>
            </a:r>
          </a:p>
          <a:p>
            <a:r>
              <a:rPr lang="en-US" dirty="0"/>
              <a:t>Actual outcomes (experiments)</a:t>
            </a:r>
          </a:p>
          <a:p>
            <a:pPr lvl="1"/>
            <a:r>
              <a:rPr lang="en-US" sz="3000" dirty="0"/>
              <a:t>B usually rejects lopsided splits like 99-1 </a:t>
            </a:r>
            <a:br>
              <a:rPr lang="en-US" sz="3000" dirty="0"/>
            </a:br>
            <a:r>
              <a:rPr lang="en-US" sz="3000" dirty="0"/>
              <a:t>as wildly unfair.  </a:t>
            </a:r>
          </a:p>
          <a:p>
            <a:pPr lvl="1"/>
            <a:r>
              <a:rPr lang="en-US" sz="3000" dirty="0"/>
              <a:t>Expecting this, A usually proposes giving </a:t>
            </a:r>
            <a:br>
              <a:rPr lang="en-US" sz="3000" dirty="0"/>
            </a:br>
            <a:r>
              <a:rPr lang="en-US" sz="3000" dirty="0"/>
              <a:t>$30 or $40 to B. </a:t>
            </a:r>
          </a:p>
          <a:p>
            <a:pPr lvl="1"/>
            <a:r>
              <a:rPr lang="en-US" sz="3000" dirty="0"/>
              <a:t>B views this as unfair, but not so much as to abandon his self-interest, so B accepts.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655116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Care About Fairness</a:t>
            </a:r>
          </a:p>
        </p:txBody>
      </p:sp>
      <p:sp>
        <p:nvSpPr>
          <p:cNvPr id="3" name="Content Placeholder 2"/>
          <p:cNvSpPr>
            <a:spLocks noGrp="1"/>
          </p:cNvSpPr>
          <p:nvPr>
            <p:ph idx="1"/>
          </p:nvPr>
        </p:nvSpPr>
        <p:spPr/>
        <p:txBody>
          <a:bodyPr/>
          <a:lstStyle/>
          <a:p>
            <a:r>
              <a:rPr lang="en-US" dirty="0"/>
              <a:t>The results of the ultimatum game </a:t>
            </a:r>
          </a:p>
          <a:p>
            <a:pPr lvl="1"/>
            <a:r>
              <a:rPr lang="en-US" dirty="0"/>
              <a:t>Apply in other situations.</a:t>
            </a:r>
          </a:p>
          <a:p>
            <a:r>
              <a:rPr lang="en-US" dirty="0"/>
              <a:t>Example:  </a:t>
            </a:r>
          </a:p>
          <a:p>
            <a:pPr lvl="1"/>
            <a:r>
              <a:rPr lang="en-US" dirty="0"/>
              <a:t>A firm may pay above-equilibrium wages during profitable years to be fair, </a:t>
            </a:r>
          </a:p>
          <a:p>
            <a:pPr lvl="2"/>
            <a:r>
              <a:rPr lang="en-US" dirty="0"/>
              <a:t>Or to avoid appearing unfair and risking retaliation from workers.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0189178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Are Inconsistent Over Time</a:t>
            </a:r>
          </a:p>
        </p:txBody>
      </p:sp>
      <p:sp>
        <p:nvSpPr>
          <p:cNvPr id="3" name="Content Placeholder 2"/>
          <p:cNvSpPr>
            <a:spLocks noGrp="1"/>
          </p:cNvSpPr>
          <p:nvPr>
            <p:ph idx="1"/>
          </p:nvPr>
        </p:nvSpPr>
        <p:spPr/>
        <p:txBody>
          <a:bodyPr/>
          <a:lstStyle/>
          <a:p>
            <a:r>
              <a:rPr lang="en-US" sz="3200" dirty="0"/>
              <a:t>People tend to prefer instant gratification</a:t>
            </a:r>
          </a:p>
          <a:p>
            <a:pPr lvl="1"/>
            <a:r>
              <a:rPr lang="en-US" sz="2800" dirty="0"/>
              <a:t>Even when delaying would increase the gratification</a:t>
            </a:r>
          </a:p>
          <a:p>
            <a:pPr lvl="1"/>
            <a:r>
              <a:rPr lang="en-US" sz="2800" u="sng" dirty="0"/>
              <a:t>Result</a:t>
            </a:r>
            <a:r>
              <a:rPr lang="en-US" sz="2800" dirty="0"/>
              <a:t>: People fail to follow through on plans to do things that are dreary, take effort, or cause discomfort.  </a:t>
            </a:r>
          </a:p>
          <a:p>
            <a:pPr lvl="2"/>
            <a:r>
              <a:rPr lang="en-US" dirty="0"/>
              <a:t>E.g., people often save less than they plan</a:t>
            </a:r>
          </a:p>
          <a:p>
            <a:pPr lvl="1"/>
            <a:r>
              <a:rPr lang="en-US" sz="2800" dirty="0"/>
              <a:t>To help follow through, people look for ways to commit themselves to their plans.</a:t>
            </a:r>
          </a:p>
          <a:p>
            <a:pPr lvl="2"/>
            <a:r>
              <a:rPr lang="en-US" dirty="0"/>
              <a:t>E.g., worker has money taken out of paycheck before he ever sees it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7793716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277813" y="1025525"/>
            <a:ext cx="8866187" cy="5422900"/>
          </a:xfrm>
        </p:spPr>
        <p:txBody>
          <a:bodyPr/>
          <a:lstStyle/>
          <a:p>
            <a:pPr marL="0" indent="0">
              <a:buNone/>
            </a:pPr>
            <a:r>
              <a:rPr lang="en-US" sz="3200" dirty="0"/>
              <a:t>Markets are usually a good way to organize economic activity.</a:t>
            </a:r>
          </a:p>
          <a:p>
            <a:pPr marL="0" indent="0">
              <a:buNone/>
            </a:pPr>
            <a:r>
              <a:rPr lang="en-US" sz="3200" dirty="0"/>
              <a:t>Governments can sometimes improve market outcomes. </a:t>
            </a:r>
          </a:p>
          <a:p>
            <a:r>
              <a:rPr lang="en-US" sz="3200" dirty="0"/>
              <a:t>Research illustrates some caveats: </a:t>
            </a:r>
          </a:p>
          <a:p>
            <a:pPr lvl="1"/>
            <a:r>
              <a:rPr lang="en-US" dirty="0"/>
              <a:t>Consumers aren’t always rational</a:t>
            </a:r>
          </a:p>
          <a:p>
            <a:pPr lvl="1"/>
            <a:r>
              <a:rPr lang="en-US" dirty="0"/>
              <a:t>Market outcomes may not be best when information is asymmetric </a:t>
            </a:r>
          </a:p>
          <a:p>
            <a:pPr lvl="1"/>
            <a:r>
              <a:rPr lang="en-US" dirty="0"/>
              <a:t>Government solutions are not always ideal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5943414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Information</a:t>
            </a:r>
          </a:p>
        </p:txBody>
      </p:sp>
      <p:sp>
        <p:nvSpPr>
          <p:cNvPr id="3" name="Content Placeholder 2"/>
          <p:cNvSpPr>
            <a:spLocks noGrp="1"/>
          </p:cNvSpPr>
          <p:nvPr>
            <p:ph idx="1"/>
          </p:nvPr>
        </p:nvSpPr>
        <p:spPr/>
        <p:txBody>
          <a:bodyPr/>
          <a:lstStyle/>
          <a:p>
            <a:r>
              <a:rPr lang="en-US" dirty="0"/>
              <a:t>Information asymmetry:  </a:t>
            </a:r>
          </a:p>
          <a:p>
            <a:pPr lvl="1"/>
            <a:r>
              <a:rPr lang="en-US" dirty="0"/>
              <a:t>A difference in two or more parties’ access to relevant knowledge  </a:t>
            </a:r>
          </a:p>
          <a:p>
            <a:r>
              <a:rPr lang="en-US" dirty="0"/>
              <a:t>Hidden actions </a:t>
            </a:r>
          </a:p>
          <a:p>
            <a:pPr lvl="1"/>
            <a:r>
              <a:rPr lang="en-US" dirty="0"/>
              <a:t>One person knows more than another about an action he or she is taking.</a:t>
            </a:r>
          </a:p>
          <a:p>
            <a:r>
              <a:rPr lang="en-US" dirty="0"/>
              <a:t>Hidden characteristics </a:t>
            </a:r>
          </a:p>
          <a:p>
            <a:pPr lvl="1"/>
            <a:r>
              <a:rPr lang="en-US" dirty="0"/>
              <a:t>One person knows more than another about the attributes of a good he is selling.</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95264170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200" dirty="0"/>
              <a:t>In many transactions, information is asymmetric.  </a:t>
            </a:r>
          </a:p>
          <a:p>
            <a:pPr lvl="1">
              <a:buSzPct val="120000"/>
              <a:buFont typeface="Arial" pitchFamily="34" charset="0"/>
              <a:buChar char="•"/>
            </a:pPr>
            <a:r>
              <a:rPr lang="en-US" sz="2900" dirty="0"/>
              <a:t>When there are hidden actions, principals may be concerned that agents suffer from the problem of moral hazard.  </a:t>
            </a:r>
          </a:p>
          <a:p>
            <a:pPr lvl="1">
              <a:buSzPct val="120000"/>
              <a:buFont typeface="Arial" pitchFamily="34" charset="0"/>
              <a:buChar char="•"/>
            </a:pPr>
            <a:r>
              <a:rPr lang="en-US" sz="2900" dirty="0"/>
              <a:t>When there are hidden characteristics, buyers may be concerned about the problem of adverse selection among the sellers.  </a:t>
            </a:r>
          </a:p>
          <a:p>
            <a:pPr lvl="1">
              <a:buSzPct val="120000"/>
              <a:buFont typeface="Arial" pitchFamily="34" charset="0"/>
              <a:buChar char="•"/>
            </a:pPr>
            <a:r>
              <a:rPr lang="en-US" sz="2900" dirty="0"/>
              <a:t>Private markets sometimes deal with asymmetric information with signaling and screening.</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956254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200" dirty="0"/>
              <a:t>Governments are imperfect institutions.  </a:t>
            </a:r>
          </a:p>
          <a:p>
            <a:pPr lvl="1">
              <a:buSzPct val="120000"/>
              <a:buFont typeface="Arial" pitchFamily="34" charset="0"/>
              <a:buChar char="•"/>
            </a:pPr>
            <a:r>
              <a:rPr lang="en-US" sz="2900" dirty="0"/>
              <a:t>The Condorcet paradox shows that majority rule fails to produce transitive preferences for society.  </a:t>
            </a:r>
          </a:p>
          <a:p>
            <a:pPr lvl="1">
              <a:buSzPct val="120000"/>
              <a:buFont typeface="Arial" pitchFamily="34" charset="0"/>
              <a:buChar char="•"/>
            </a:pPr>
            <a:r>
              <a:rPr lang="en-US" sz="2900" dirty="0"/>
              <a:t>Arrow’s impossibility theorem shows that no voting system will be perfect.  </a:t>
            </a:r>
          </a:p>
          <a:p>
            <a:pPr lvl="1">
              <a:buSzPct val="120000"/>
              <a:buFont typeface="Arial" pitchFamily="34" charset="0"/>
              <a:buChar char="•"/>
            </a:pPr>
            <a:r>
              <a:rPr lang="en-US" sz="2900" dirty="0"/>
              <a:t>In many situations, majority voting will produce the outcome desired by the median voter, regardless of the preferences of everyone else.  </a:t>
            </a:r>
          </a:p>
          <a:p>
            <a:pPr lvl="1">
              <a:buSzPct val="120000"/>
              <a:buFont typeface="Arial" pitchFamily="34" charset="0"/>
              <a:buChar char="•"/>
            </a:pPr>
            <a:r>
              <a:rPr lang="en-US" sz="2900" dirty="0"/>
              <a:t>Policymakers may be motivated by self-interest rather than the national interest</a:t>
            </a:r>
            <a:r>
              <a:rPr lang="en-US" sz="3000" dirty="0"/>
              <a: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5948807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200" dirty="0"/>
              <a:t>The study of psychology and economics reveals that human decision making is more complex than is assumed in conventional economic theory. </a:t>
            </a:r>
          </a:p>
          <a:p>
            <a:pPr lvl="1">
              <a:buSzPct val="120000"/>
              <a:buFont typeface="Arial" pitchFamily="34" charset="0"/>
              <a:buChar char="•"/>
            </a:pPr>
            <a:r>
              <a:rPr lang="en-US" sz="3000" dirty="0"/>
              <a:t>People are not always rational, they care about the fairness of economic outcomes (even to their own detriment), and they can be inconsistent over time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594880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Hidden Actions </a:t>
            </a:r>
            <a:br>
              <a:rPr lang="en-US" sz="3600" dirty="0"/>
            </a:br>
            <a:r>
              <a:rPr lang="en-US" sz="3600" dirty="0"/>
              <a:t>and Moral Hazard</a:t>
            </a:r>
          </a:p>
        </p:txBody>
      </p:sp>
      <p:sp>
        <p:nvSpPr>
          <p:cNvPr id="3" name="Content Placeholder 2"/>
          <p:cNvSpPr>
            <a:spLocks noGrp="1"/>
          </p:cNvSpPr>
          <p:nvPr>
            <p:ph idx="1"/>
          </p:nvPr>
        </p:nvSpPr>
        <p:spPr/>
        <p:txBody>
          <a:bodyPr/>
          <a:lstStyle/>
          <a:p>
            <a:r>
              <a:rPr lang="en-US" dirty="0"/>
              <a:t>Moral hazard:  </a:t>
            </a:r>
          </a:p>
          <a:p>
            <a:pPr lvl="1"/>
            <a:r>
              <a:rPr lang="en-US" dirty="0"/>
              <a:t>Tendency of a person who is imperfectly monitored to engage in dishonest or otherwise undesirable behavior</a:t>
            </a:r>
          </a:p>
          <a:p>
            <a:r>
              <a:rPr lang="en-US" dirty="0"/>
              <a:t>Moral hazard problems:</a:t>
            </a:r>
          </a:p>
          <a:p>
            <a:pPr lvl="1"/>
            <a:r>
              <a:rPr lang="en-US" dirty="0"/>
              <a:t>Workers sometimes shirk their responsibilities because their employer cannot continually monitor their effort and performance.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536248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Hidden Actions </a:t>
            </a:r>
            <a:br>
              <a:rPr lang="en-US" sz="3600" dirty="0"/>
            </a:br>
            <a:r>
              <a:rPr lang="en-US" sz="3600" dirty="0"/>
              <a:t>and Moral Hazard</a:t>
            </a:r>
          </a:p>
        </p:txBody>
      </p:sp>
      <p:sp>
        <p:nvSpPr>
          <p:cNvPr id="3" name="Content Placeholder 2"/>
          <p:cNvSpPr>
            <a:spLocks noGrp="1"/>
          </p:cNvSpPr>
          <p:nvPr>
            <p:ph idx="1"/>
          </p:nvPr>
        </p:nvSpPr>
        <p:spPr/>
        <p:txBody>
          <a:bodyPr/>
          <a:lstStyle/>
          <a:p>
            <a:r>
              <a:rPr lang="en-US" dirty="0"/>
              <a:t>Moral hazard problems:</a:t>
            </a:r>
          </a:p>
          <a:p>
            <a:pPr lvl="1"/>
            <a:r>
              <a:rPr lang="en-US" dirty="0"/>
              <a:t>Someone whose property is insured may not try as hard to protect it from theft/damage.</a:t>
            </a:r>
          </a:p>
          <a:p>
            <a:pPr lvl="1"/>
            <a:r>
              <a:rPr lang="en-US" dirty="0"/>
              <a:t>While the parents are out, the babysitter may spend more time watching videos than watching the children.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590356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Principal-Agent Problem</a:t>
            </a:r>
          </a:p>
        </p:txBody>
      </p:sp>
      <p:sp>
        <p:nvSpPr>
          <p:cNvPr id="3" name="Content Placeholder 2"/>
          <p:cNvSpPr>
            <a:spLocks noGrp="1"/>
          </p:cNvSpPr>
          <p:nvPr>
            <p:ph idx="1"/>
          </p:nvPr>
        </p:nvSpPr>
        <p:spPr/>
        <p:txBody>
          <a:bodyPr/>
          <a:lstStyle/>
          <a:p>
            <a:r>
              <a:rPr lang="en-US" dirty="0"/>
              <a:t>Agent:  </a:t>
            </a:r>
          </a:p>
          <a:p>
            <a:pPr lvl="1"/>
            <a:r>
              <a:rPr lang="en-US" dirty="0"/>
              <a:t>A person who is performing a task on someone else’s behalf (e.g., a worker)</a:t>
            </a:r>
          </a:p>
          <a:p>
            <a:r>
              <a:rPr lang="en-US" dirty="0"/>
              <a:t>Principal: </a:t>
            </a:r>
          </a:p>
          <a:p>
            <a:pPr lvl="1"/>
            <a:r>
              <a:rPr lang="en-US" dirty="0"/>
              <a:t>The person for whom this action is being performed (e.g., an employer)</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063592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Principal-Agent Problem</a:t>
            </a:r>
          </a:p>
        </p:txBody>
      </p:sp>
      <p:sp>
        <p:nvSpPr>
          <p:cNvPr id="3" name="Content Placeholder 2"/>
          <p:cNvSpPr>
            <a:spLocks noGrp="1"/>
          </p:cNvSpPr>
          <p:nvPr>
            <p:ph idx="1"/>
          </p:nvPr>
        </p:nvSpPr>
        <p:spPr/>
        <p:txBody>
          <a:bodyPr/>
          <a:lstStyle/>
          <a:p>
            <a:r>
              <a:rPr lang="en-US" dirty="0"/>
              <a:t>The principal – agent problem</a:t>
            </a:r>
          </a:p>
          <a:p>
            <a:pPr lvl="1"/>
            <a:r>
              <a:rPr lang="en-US" dirty="0"/>
              <a:t>When the principal cannot perfectly monitor the agent’s behavior, there is a risk (“hazard”) that the agent may do something undesirable (“immoral”).  </a:t>
            </a:r>
          </a:p>
          <a:p>
            <a:pPr lvl="1"/>
            <a:r>
              <a:rPr lang="en-US" dirty="0"/>
              <a:t>Example: Worker may play video games or surf the web while on the clock.</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652003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Principals May Respond</a:t>
            </a:r>
          </a:p>
        </p:txBody>
      </p:sp>
      <p:sp>
        <p:nvSpPr>
          <p:cNvPr id="3" name="Content Placeholder 2"/>
          <p:cNvSpPr>
            <a:spLocks noGrp="1"/>
          </p:cNvSpPr>
          <p:nvPr>
            <p:ph idx="1"/>
          </p:nvPr>
        </p:nvSpPr>
        <p:spPr>
          <a:xfrm>
            <a:off x="277813" y="1025525"/>
            <a:ext cx="8561387" cy="5422900"/>
          </a:xfrm>
        </p:spPr>
        <p:txBody>
          <a:bodyPr/>
          <a:lstStyle/>
          <a:p>
            <a:r>
              <a:rPr lang="en-US" dirty="0"/>
              <a:t>Better monitoring</a:t>
            </a:r>
          </a:p>
          <a:p>
            <a:pPr lvl="1"/>
            <a:r>
              <a:rPr lang="en-US" sz="2800" dirty="0"/>
              <a:t>Hidden cameras to increase the chance of detecting undesirable behavior  </a:t>
            </a:r>
          </a:p>
          <a:p>
            <a:r>
              <a:rPr lang="en-US" dirty="0"/>
              <a:t>Higher wages</a:t>
            </a:r>
          </a:p>
          <a:p>
            <a:pPr lvl="1"/>
            <a:r>
              <a:rPr lang="en-US" sz="2800" dirty="0"/>
              <a:t>Efficiency wages to increase the penalty for being caught shirking</a:t>
            </a:r>
          </a:p>
          <a:p>
            <a:r>
              <a:rPr lang="en-US" dirty="0"/>
              <a:t>Delayed payment</a:t>
            </a:r>
          </a:p>
          <a:p>
            <a:pPr lvl="1"/>
            <a:r>
              <a:rPr lang="en-US" sz="2800" dirty="0"/>
              <a:t>Firms delay payment (e.g., year-end bonuses) to increase the penalty for being caught shirking</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63713761"/>
      </p:ext>
    </p:extLst>
  </p:cSld>
  <p:clrMapOvr>
    <a:masterClrMapping/>
  </p:clrMapOvr>
  <p:transition/>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24418</TotalTime>
  <Words>5338</Words>
  <Application>Microsoft Office PowerPoint</Application>
  <PresentationFormat>On-screen Show (4:3)</PresentationFormat>
  <Paragraphs>446</Paragraphs>
  <Slides>42</Slides>
  <Notes>42</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42</vt:i4>
      </vt:variant>
    </vt:vector>
  </HeadingPairs>
  <TitlesOfParts>
    <vt:vector size="60" baseType="lpstr">
      <vt:lpstr>Arial</vt:lpstr>
      <vt:lpstr>Arial Narrow</vt:lpstr>
      <vt:lpstr>Calibri</vt:lpstr>
      <vt:lpstr>Cambria</vt:lpstr>
      <vt:lpstr>Cambria Math</vt:lpstr>
      <vt:lpstr>Sabon-Bold</vt:lpstr>
      <vt:lpstr>Tahoma</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Introduction</vt:lpstr>
      <vt:lpstr>Asymmetric Information</vt:lpstr>
      <vt:lpstr>Hidden Actions  and Moral Hazard</vt:lpstr>
      <vt:lpstr>Hidden Actions  and Moral Hazard</vt:lpstr>
      <vt:lpstr>The Principal-Agent Problem</vt:lpstr>
      <vt:lpstr>The Principal-Agent Problem</vt:lpstr>
      <vt:lpstr>How Principals May Respond</vt:lpstr>
      <vt:lpstr>Corporate Management Principal-Agent Problem</vt:lpstr>
      <vt:lpstr>Corporate Management Principal-Agent Problem</vt:lpstr>
      <vt:lpstr>Hidden Characteristics and  Adverse Selection</vt:lpstr>
      <vt:lpstr>Hidden Characteristics and  Adverse Selection</vt:lpstr>
      <vt:lpstr>Market Responses to  Asymmetric Information</vt:lpstr>
      <vt:lpstr>Market Responses to  Asymmetric Information</vt:lpstr>
      <vt:lpstr>Asymmetric Information  and Public Policy</vt:lpstr>
      <vt:lpstr>Active Learning 1  Asymmetric information</vt:lpstr>
      <vt:lpstr>Active Learning 1  Answers, part A</vt:lpstr>
      <vt:lpstr>Active Learning 1  Answers, part B</vt:lpstr>
      <vt:lpstr>Political Economy</vt:lpstr>
      <vt:lpstr>Example of the Condorcet Paradox</vt:lpstr>
      <vt:lpstr>Example of the Condorcet Paradox</vt:lpstr>
      <vt:lpstr>The Condorcet Paradox</vt:lpstr>
      <vt:lpstr>Arrow’s Four Desirable Properties  of a Voting System</vt:lpstr>
      <vt:lpstr>Arrow’s Four Desirable Properties  of a Voting System</vt:lpstr>
      <vt:lpstr>Arrow’s Impossibility Theorem</vt:lpstr>
      <vt:lpstr>The Median Voter Theorem</vt:lpstr>
      <vt:lpstr>Example of the Median Voter Theorem</vt:lpstr>
      <vt:lpstr>The Median Voter Theorem</vt:lpstr>
      <vt:lpstr>Politicians are People Too</vt:lpstr>
      <vt:lpstr>Active Learning 2    Application of the Median Voter Theorem</vt:lpstr>
      <vt:lpstr>Active Learning 2    Answers</vt:lpstr>
      <vt:lpstr>Behavioral Economics</vt:lpstr>
      <vt:lpstr>People Aren’t Always Rational</vt:lpstr>
      <vt:lpstr>People Care About Fairness</vt:lpstr>
      <vt:lpstr>People Care About Fairness</vt:lpstr>
      <vt:lpstr>People Care About Fairness</vt:lpstr>
      <vt:lpstr>People Are Inconsistent Over Time</vt:lpstr>
      <vt:lpstr>Conclusion</vt:lpstr>
      <vt:lpstr>Summary </vt:lpstr>
      <vt:lpstr>Summary </vt:lpstr>
      <vt:lpstr>Summary </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905</cp:revision>
  <dcterms:created xsi:type="dcterms:W3CDTF">2016-03-16T19:41:09Z</dcterms:created>
  <dcterms:modified xsi:type="dcterms:W3CDTF">2018-05-04T15:14:03Z</dcterms:modified>
</cp:coreProperties>
</file>