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KjYcjqbwix3xfg0vNQ2SQBw+2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E7F645-4DA1-46BE-BF2F-446ABD502886}">
  <a:tblStyle styleId="{C6E7F645-4DA1-46BE-BF2F-446ABD502886}" styleName="Table_0">
    <a:wholeTbl>
      <a:tcTxStyle b="off" i="off">
        <a:font>
          <a:latin typeface="Poppins"/>
          <a:ea typeface="Poppins"/>
          <a:cs typeface="Poppins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126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2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" name="Google Shape;3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2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253" y="136525"/>
            <a:ext cx="1237896" cy="36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sz="4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8916" y="-214499"/>
            <a:ext cx="11629064" cy="775270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0" y="-321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alpha val="78823"/>
                </a:srgbClr>
              </a:gs>
              <a:gs pos="31000">
                <a:srgbClr val="000000">
                  <a:alpha val="78823"/>
                </a:srgbClr>
              </a:gs>
              <a:gs pos="72000">
                <a:srgbClr val="000000">
                  <a:alpha val="35686"/>
                </a:srgbClr>
              </a:gs>
              <a:gs pos="100000">
                <a:srgbClr val="000000">
                  <a:alpha val="35686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95900" y="2523111"/>
            <a:ext cx="4876800" cy="228463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81625" y="2589787"/>
            <a:ext cx="4704700" cy="214413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99793" y="2524125"/>
            <a:ext cx="4047904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DIABETES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PREDICTION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B3BDB5"/>
                </a:solidFill>
                <a:latin typeface="Poppins"/>
                <a:ea typeface="Poppins"/>
                <a:cs typeface="Poppins"/>
                <a:sym typeface="Poppins"/>
              </a:rPr>
              <a:t>PROJECT</a:t>
            </a:r>
            <a:endParaRPr sz="5000" b="1" i="0" u="none" strike="noStrike" cap="none">
              <a:solidFill>
                <a:srgbClr val="B3BDB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1"/>
          <p:cNvGrpSpPr/>
          <p:nvPr/>
        </p:nvGrpSpPr>
        <p:grpSpPr>
          <a:xfrm rot="10800000" flipH="1">
            <a:off x="1765035" y="7108295"/>
            <a:ext cx="10016535" cy="10806025"/>
            <a:chOff x="1116217" y="-38019"/>
            <a:chExt cx="10016535" cy="12023948"/>
          </a:xfrm>
        </p:grpSpPr>
        <p:pic>
          <p:nvPicPr>
            <p:cNvPr id="112" name="Google Shape;112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2"/>
          <p:cNvGrpSpPr/>
          <p:nvPr/>
        </p:nvGrpSpPr>
        <p:grpSpPr>
          <a:xfrm>
            <a:off x="729889" y="239028"/>
            <a:ext cx="10875059" cy="11996895"/>
            <a:chOff x="209639" y="-1131245"/>
            <a:chExt cx="12617320" cy="13474959"/>
          </a:xfrm>
        </p:grpSpPr>
        <p:grpSp>
          <p:nvGrpSpPr>
            <p:cNvPr id="126" name="Google Shape;126;p2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127" name="Google Shape;12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2" name="Google Shape;13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3" name="Google Shape;133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7" name="Google Shape;13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Google Shape;14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3" name="Google Shape;143;p2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144" name="Google Shape;144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2"/>
          <p:cNvGrpSpPr/>
          <p:nvPr/>
        </p:nvGrpSpPr>
        <p:grpSpPr>
          <a:xfrm>
            <a:off x="1631685" y="116124"/>
            <a:ext cx="10016535" cy="12023948"/>
            <a:chOff x="1116217" y="-38019"/>
            <a:chExt cx="10016535" cy="12023948"/>
          </a:xfrm>
        </p:grpSpPr>
        <p:pic>
          <p:nvPicPr>
            <p:cNvPr id="162" name="Google Shape;162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741874" y="1317084"/>
            <a:ext cx="10754646" cy="3620453"/>
          </a:xfrm>
          <a:prstGeom prst="roundRect">
            <a:avLst>
              <a:gd name="adj" fmla="val 16667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1775644" y="2129895"/>
            <a:ext cx="8783586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Stark Health Clinic is grappling with the growing challenge of effectively managing and preventing diabetes, a condition that poses severe health risks to patients and significant costs to healthcare systems. Despite efforts to identify at-risk individuals, the current strategies lack the precision necessary for early detection and intervention.</a:t>
            </a:r>
            <a:endParaRPr sz="2500" b="0" i="0" u="none" strike="noStrike" cap="none">
              <a:solidFill>
                <a:srgbClr val="D8D8D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2743960" y="340638"/>
            <a:ext cx="670407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5000" b="1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"/>
          <p:cNvGrpSpPr/>
          <p:nvPr/>
        </p:nvGrpSpPr>
        <p:grpSpPr>
          <a:xfrm>
            <a:off x="657527" y="-2027922"/>
            <a:ext cx="10875059" cy="11996895"/>
            <a:chOff x="209639" y="-1131245"/>
            <a:chExt cx="12617320" cy="13474959"/>
          </a:xfrm>
        </p:grpSpPr>
        <p:grpSp>
          <p:nvGrpSpPr>
            <p:cNvPr id="181" name="Google Shape;181;p3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182" name="Google Shape;18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8" name="Google Shape;198;p3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199" name="Google Shape;19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3" name="Google Shape;20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4" name="Google Shape;20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" name="Google Shape;206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7" name="Google Shape;207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3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6" name="Google Shape;216;p3"/>
          <p:cNvGrpSpPr/>
          <p:nvPr/>
        </p:nvGrpSpPr>
        <p:grpSpPr>
          <a:xfrm>
            <a:off x="1559323" y="-2150826"/>
            <a:ext cx="10016535" cy="12023948"/>
            <a:chOff x="1116217" y="-38019"/>
            <a:chExt cx="10016535" cy="12023948"/>
          </a:xfrm>
        </p:grpSpPr>
        <p:pic>
          <p:nvPicPr>
            <p:cNvPr id="217" name="Google Shape;217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41874" y="1317084"/>
            <a:ext cx="10754646" cy="2679951"/>
          </a:xfrm>
          <a:prstGeom prst="roundRect">
            <a:avLst>
              <a:gd name="adj" fmla="val 16667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3"/>
          <p:cNvSpPr txBox="1"/>
          <p:nvPr/>
        </p:nvSpPr>
        <p:spPr>
          <a:xfrm>
            <a:off x="833904" y="2130889"/>
            <a:ext cx="10570586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Stark Health aims to develop a robust diabetes prediction model to accurately identify individuals at risk of developing diabetes. You have been approached as a Data Scientist to lead this project, utilizing advanced machine learning techniques on patient data.</a:t>
            </a:r>
            <a:endParaRPr/>
          </a:p>
        </p:txBody>
      </p:sp>
      <p:sp>
        <p:nvSpPr>
          <p:cNvPr id="229" name="Google Shape;229;p3"/>
          <p:cNvSpPr txBox="1"/>
          <p:nvPr/>
        </p:nvSpPr>
        <p:spPr>
          <a:xfrm>
            <a:off x="3060558" y="340638"/>
            <a:ext cx="607089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5000" b="1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"/>
          <p:cNvGrpSpPr/>
          <p:nvPr/>
        </p:nvGrpSpPr>
        <p:grpSpPr>
          <a:xfrm>
            <a:off x="657527" y="-2027922"/>
            <a:ext cx="10875059" cy="11996895"/>
            <a:chOff x="209639" y="-1131245"/>
            <a:chExt cx="12617320" cy="13474959"/>
          </a:xfrm>
        </p:grpSpPr>
        <p:grpSp>
          <p:nvGrpSpPr>
            <p:cNvPr id="236" name="Google Shape;236;p4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237" name="Google Shape;23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0" name="Google Shape;24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1" name="Google Shape;241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6" name="Google Shape;246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0" name="Google Shape;25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1" name="Google Shape;251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3" name="Google Shape;253;p4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254" name="Google Shape;254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7" name="Google Shape;25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8" name="Google Shape;25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0" name="Google Shape;26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1" name="Google Shape;261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2" name="Google Shape;262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3" name="Google Shape;263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4" name="Google Shape;264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5" name="Google Shape;265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" name="Google Shape;266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7" name="Google Shape;267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" name="Google Shape;268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0" name="Google Shape;270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1" name="Google Shape;271;p4"/>
          <p:cNvGrpSpPr/>
          <p:nvPr/>
        </p:nvGrpSpPr>
        <p:grpSpPr>
          <a:xfrm>
            <a:off x="1559323" y="-2150826"/>
            <a:ext cx="10016535" cy="12023948"/>
            <a:chOff x="1116217" y="-38019"/>
            <a:chExt cx="10016535" cy="12023948"/>
          </a:xfrm>
        </p:grpSpPr>
        <p:pic>
          <p:nvPicPr>
            <p:cNvPr id="272" name="Google Shape;27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1" name="Google Shape;28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p4"/>
          <p:cNvSpPr txBox="1"/>
          <p:nvPr/>
        </p:nvSpPr>
        <p:spPr>
          <a:xfrm>
            <a:off x="4070941" y="466486"/>
            <a:ext cx="3930238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5000" b="1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"/>
          <p:cNvSpPr/>
          <p:nvPr/>
        </p:nvSpPr>
        <p:spPr>
          <a:xfrm>
            <a:off x="781207" y="1442630"/>
            <a:ext cx="10754646" cy="2679951"/>
          </a:xfrm>
          <a:prstGeom prst="roundRect">
            <a:avLst>
              <a:gd name="adj" fmla="val 16667"/>
            </a:avLst>
          </a:prstGeom>
          <a:solidFill>
            <a:schemeClr val="dk1">
              <a:alpha val="7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p4"/>
          <p:cNvSpPr txBox="1"/>
          <p:nvPr/>
        </p:nvSpPr>
        <p:spPr>
          <a:xfrm>
            <a:off x="873237" y="1641507"/>
            <a:ext cx="10570586" cy="2015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The goal is to predict the likelihood of diabetes onset, allowing for timely and targeted preventive measures.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This initiative will empower </a:t>
            </a:r>
            <a:r>
              <a:rPr lang="en-US" sz="2500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Stark Health</a:t>
            </a:r>
            <a:r>
              <a:rPr lang="en-US" sz="2500" b="0" i="0" u="none" strike="noStrike" cap="none">
                <a:solidFill>
                  <a:srgbClr val="D8D8D8"/>
                </a:solidFill>
                <a:latin typeface="Poppins"/>
                <a:ea typeface="Poppins"/>
                <a:cs typeface="Poppins"/>
                <a:sym typeface="Poppins"/>
              </a:rPr>
              <a:t> to enhance patient outcomes, reduce the burden on healthcare resources, and play a proactive role in combating the diabetes epidemic.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5"/>
          <p:cNvGrpSpPr/>
          <p:nvPr/>
        </p:nvGrpSpPr>
        <p:grpSpPr>
          <a:xfrm>
            <a:off x="929354" y="-4943689"/>
            <a:ext cx="10875059" cy="11996895"/>
            <a:chOff x="209639" y="-1131245"/>
            <a:chExt cx="12617320" cy="13474959"/>
          </a:xfrm>
        </p:grpSpPr>
        <p:grpSp>
          <p:nvGrpSpPr>
            <p:cNvPr id="291" name="Google Shape;291;p5"/>
            <p:cNvGrpSpPr/>
            <p:nvPr/>
          </p:nvGrpSpPr>
          <p:grpSpPr>
            <a:xfrm>
              <a:off x="209639" y="-1131245"/>
              <a:ext cx="6890988" cy="13123538"/>
              <a:chOff x="2238464" y="-1159820"/>
              <a:chExt cx="6890988" cy="13123538"/>
            </a:xfrm>
          </p:grpSpPr>
          <p:pic>
            <p:nvPicPr>
              <p:cNvPr id="292" name="Google Shape;29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20889" y="-1079550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Google Shape;29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6996345" y="-77852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655381" y="1507048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436101" y="1139067"/>
                <a:ext cx="708071" cy="73552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6" name="Google Shape;296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549906" y="316001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7" name="Google Shape;297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7867635" y="3336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6012641" y="3722389"/>
                <a:ext cx="639128" cy="6639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369420" y="5957604"/>
                <a:ext cx="745549" cy="77445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1" name="Google Shape;301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7645" y="5534812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522991" y="7177425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3" name="Google Shape;30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89058" y="745761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651904" y="9157304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987676" y="9206297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298216" y="109242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626465" y="1086433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8" name="Google Shape;308;p5"/>
            <p:cNvGrpSpPr/>
            <p:nvPr/>
          </p:nvGrpSpPr>
          <p:grpSpPr>
            <a:xfrm flipH="1">
              <a:off x="6470641" y="-1100382"/>
              <a:ext cx="6356319" cy="13444096"/>
              <a:chOff x="2626517" y="-2173379"/>
              <a:chExt cx="6701365" cy="13444096"/>
            </a:xfrm>
          </p:grpSpPr>
          <p:pic>
            <p:nvPicPr>
              <p:cNvPr id="309" name="Google Shape;309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5213197" y="-104567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0" name="Google Shape;310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256074" y="52348"/>
                <a:ext cx="889328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1" name="Google Shape;311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2947507" y="2125033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" name="Google Shape;31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5654087" y="1653590"/>
                <a:ext cx="858794" cy="89209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3" name="Google Shape;31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4438753" y="3415017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4" name="Google Shape;31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6794690" y="3911619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5" name="Google Shape;31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2686269" y="485008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326943" y="5435544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144326" y="6696961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045317">
                <a:off x="8050217" y="6461600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" name="Google Shape;319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2653177">
                <a:off x="3127237" y="8019198"/>
                <a:ext cx="560931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0" name="Google Shape;320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5397432">
                <a:off x="6320613" y="7521328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" name="Google Shape;321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9099578">
                <a:off x="3879144" y="9564576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2" name="Google Shape;322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355323">
                <a:off x="8178791" y="8594155"/>
                <a:ext cx="685332" cy="71190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3" name="Google Shape;323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747463">
                <a:off x="6980887" y="-1081680"/>
                <a:ext cx="560930" cy="5826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4" name="Google Shape;324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3003208">
                <a:off x="5733608" y="10171336"/>
                <a:ext cx="889327" cy="9238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5" name="Google Shape;325;p5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698938">
                <a:off x="3879145" y="-2093109"/>
                <a:ext cx="889327" cy="9238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6" name="Google Shape;326;p5"/>
          <p:cNvGrpSpPr/>
          <p:nvPr/>
        </p:nvGrpSpPr>
        <p:grpSpPr>
          <a:xfrm>
            <a:off x="1831150" y="-5066593"/>
            <a:ext cx="10016535" cy="12023948"/>
            <a:chOff x="1116217" y="-38019"/>
            <a:chExt cx="10016535" cy="12023948"/>
          </a:xfrm>
        </p:grpSpPr>
        <p:pic>
          <p:nvPicPr>
            <p:cNvPr id="327" name="Google Shape;327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748472">
              <a:off x="1553847" y="640250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4338525">
              <a:off x="1357478" y="458295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5041203" y="2713403"/>
              <a:ext cx="1396357" cy="1450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1594952">
              <a:off x="3945920" y="7400944"/>
              <a:ext cx="1419714" cy="1474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788071">
              <a:off x="7894153" y="6420141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835089">
              <a:off x="8102245" y="3720997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4141068">
              <a:off x="1772760" y="10059019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-8285318">
              <a:off x="7319452" y="9113996"/>
              <a:ext cx="1643820" cy="1707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444647">
              <a:off x="9468864" y="235866"/>
              <a:ext cx="1366294" cy="14192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6" name="Google Shape;33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p5"/>
          <p:cNvSpPr txBox="1"/>
          <p:nvPr/>
        </p:nvSpPr>
        <p:spPr>
          <a:xfrm>
            <a:off x="879540" y="1371599"/>
            <a:ext cx="105705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FFC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8" name="Google Shape;338;p5"/>
          <p:cNvSpPr txBox="1"/>
          <p:nvPr/>
        </p:nvSpPr>
        <p:spPr>
          <a:xfrm>
            <a:off x="2442968" y="284451"/>
            <a:ext cx="758801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DATA DICTIONARY</a:t>
            </a:r>
            <a:endParaRPr sz="5000" b="1" i="0" u="none" strike="noStrike" cap="non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1625" y="185289"/>
            <a:ext cx="1971675" cy="58155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0" name="Google Shape;340;p5"/>
          <p:cNvGraphicFramePr/>
          <p:nvPr>
            <p:extLst>
              <p:ext uri="{D42A27DB-BD31-4B8C-83A1-F6EECF244321}">
                <p14:modId xmlns:p14="http://schemas.microsoft.com/office/powerpoint/2010/main" val="33430046"/>
              </p:ext>
            </p:extLst>
          </p:nvPr>
        </p:nvGraphicFramePr>
        <p:xfrm>
          <a:off x="681012" y="1210420"/>
          <a:ext cx="11044800" cy="5495180"/>
        </p:xfrm>
        <a:graphic>
          <a:graphicData uri="http://schemas.openxmlformats.org/drawingml/2006/table">
            <a:tbl>
              <a:tblPr firstRow="1" bandRow="1">
                <a:noFill/>
                <a:tableStyleId>{C6E7F645-4DA1-46BE-BF2F-446ABD502886}</a:tableStyleId>
              </a:tblPr>
              <a:tblGrid>
                <a:gridCol w="27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FEATURE NAME</a:t>
                      </a:r>
                      <a:endParaRPr sz="2000"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DECRIPTION</a:t>
                      </a:r>
                      <a:endParaRPr sz="2000" b="1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gender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Gender of the individual (e.g., 'Male', 'Female').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 of the individual in years.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hypertension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Whether the individual has hypertension (0 = No, 1 = Yes).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heart_disease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Whether the individual has heart disease (0 = No, 1 = Yes).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smoking_history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Smoking history of the individual (e.g., 'never', 'former', 'current').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bmi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Body Mass Index (BMI) of the individual.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HbA1c_level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Hemoglobin A1c level, indicating average blood sugar levels over the past 3 months.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6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blood_glucose_level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Current blood glucose level of the individual.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diabetes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Target variable indicating whether the individual has diabetes (0 = No, 1 = Yes).</a:t>
                      </a:r>
                      <a:endParaRPr sz="1800" b="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50" marR="91450" marT="45725" marB="45725">
                    <a:solidFill>
                      <a:srgbClr val="3E3E3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0Alytics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Poppins</vt:lpstr>
      <vt:lpstr>Arial</vt:lpstr>
      <vt:lpstr>10Alytics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john olaniran</cp:lastModifiedBy>
  <cp:revision>1</cp:revision>
  <dcterms:created xsi:type="dcterms:W3CDTF">2024-08-12T11:04:27Z</dcterms:created>
  <dcterms:modified xsi:type="dcterms:W3CDTF">2025-08-07T16:47:05Z</dcterms:modified>
</cp:coreProperties>
</file>