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383" r:id="rId6"/>
    <p:sldId id="391" r:id="rId7"/>
    <p:sldId id="411" r:id="rId8"/>
    <p:sldId id="412" r:id="rId9"/>
    <p:sldId id="413" r:id="rId10"/>
    <p:sldId id="414" r:id="rId11"/>
    <p:sldId id="4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p:scale>
          <a:sx n="77" d="100"/>
          <a:sy n="77" d="100"/>
        </p:scale>
        <p:origin x="912" y="28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6/27/2025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738AC-88E2-0112-1D9B-CB36814EF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B7FFD3-DB67-49EF-FD96-EF61E0AA8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B5EF9E-1D99-D0A1-EDBC-2B8BF9D385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38D286-3A7E-7994-621C-18F5F3EF7813}"/>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34221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26ABA-203C-FABA-8100-98B1F754A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04261-4B77-D795-9F5F-FDD73D866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3BF9D-E659-0C41-0E4C-CD0C06D7B2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38F117-DC2B-BA95-35A3-D207AAA92E7C}"/>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447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C57EB-7ECB-FD9E-07C7-45FD64138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77D2F-A23D-DB9C-B841-F9D80CB2BC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5C716E-A5B2-5926-46EE-FC18D7FC0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71E7CC-042F-C25D-E441-4E0842868D25}"/>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80096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8BC4E-3915-C580-3ED3-1D870571A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76626F-43A0-ACD3-2934-DAA08FCE7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22739-060D-415F-FEB7-9F8228770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CED794-C592-6813-9F06-5B8F4686C829}"/>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75148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58D7C-D6E1-C517-763C-2832163E52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13B77-1124-C90A-E065-2FF6C1B58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03C54-C303-4B3C-9D45-7FD98B6B38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31F7C4-D2CE-FE62-7769-AAC02C489A74}"/>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53366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a:t>PowerCo- DATA SCIENCE</a:t>
            </a:r>
            <a:endParaRPr lang="en-US" dirty="0"/>
          </a:p>
        </p:txBody>
      </p:sp>
    </p:spTree>
    <p:extLst>
      <p:ext uri="{BB962C8B-B14F-4D97-AF65-F5344CB8AC3E}">
        <p14:creationId xmlns:p14="http://schemas.microsoft.com/office/powerpoint/2010/main" val="3390304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a:t>Contents</a:t>
            </a:r>
            <a:endParaRPr lang="en-US" dirty="0"/>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a:t>Project Objective</a:t>
            </a:r>
            <a:endParaRPr lang="en-US" dirty="0"/>
          </a:p>
          <a:p>
            <a:r>
              <a:rPr lang="en-US"/>
              <a:t>What we Did</a:t>
            </a:r>
            <a:endParaRPr lang="en-US" dirty="0"/>
          </a:p>
          <a:p>
            <a:r>
              <a:rPr lang="en-US"/>
              <a:t>Model Outcome</a:t>
            </a:r>
            <a:endParaRPr lang="en-US" dirty="0"/>
          </a:p>
          <a:p>
            <a:r>
              <a:rPr lang="en-US"/>
              <a:t>Key Insights</a:t>
            </a:r>
          </a:p>
          <a:p>
            <a:r>
              <a:rPr lang="en-US"/>
              <a:t>Business Recommendations.</a:t>
            </a:r>
            <a:endParaRPr lang="en-US" dirty="0"/>
          </a:p>
        </p:txBody>
      </p:sp>
    </p:spTree>
    <p:extLst>
      <p:ext uri="{BB962C8B-B14F-4D97-AF65-F5344CB8AC3E}">
        <p14:creationId xmlns:p14="http://schemas.microsoft.com/office/powerpoint/2010/main" val="33466857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a:t>Project Objectives</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945835" y="2554357"/>
            <a:ext cx="8029161" cy="3724275"/>
          </a:xfrm>
        </p:spPr>
        <p:txBody>
          <a:bodyPr>
            <a:normAutofit/>
          </a:bodyPr>
          <a:lstStyle/>
          <a:p>
            <a:pPr marL="0" indent="0">
              <a:buNone/>
            </a:pPr>
            <a:r>
              <a:rPr lang="en-US" sz="2400"/>
              <a:t>PowerCo, a leading provider in the gas and electricity sector, is concerned about increasing Customer churn. This Project was designed to:</a:t>
            </a:r>
          </a:p>
          <a:p>
            <a:r>
              <a:rPr lang="en-US" sz="2400"/>
              <a:t>Understand whether price sensitivity is linked to customer churn</a:t>
            </a:r>
            <a:endParaRPr lang="en-US" sz="2400" dirty="0"/>
          </a:p>
          <a:p>
            <a:r>
              <a:rPr lang="en-US" sz="2400"/>
              <a:t>Identify the key drivers behind Customer Churn</a:t>
            </a:r>
          </a:p>
          <a:p>
            <a:r>
              <a:rPr lang="en-US" sz="2400"/>
              <a:t>Recommend strategies to reduce churn and improve retention.</a:t>
            </a:r>
            <a:endParaRPr lang="en-US" sz="2400" dirty="0"/>
          </a:p>
          <a:p>
            <a:endParaRPr lang="en-US" sz="2400" dirty="0"/>
          </a:p>
          <a:p>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D20F0-346C-D5AE-E5F7-5A57961AEF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10A3512-E9C2-6D45-35AB-3460B1438B80}"/>
              </a:ext>
            </a:extLst>
          </p:cNvPr>
          <p:cNvSpPr>
            <a:spLocks noGrp="1"/>
          </p:cNvSpPr>
          <p:nvPr>
            <p:ph type="title"/>
          </p:nvPr>
        </p:nvSpPr>
        <p:spPr>
          <a:xfrm>
            <a:off x="594360" y="102875"/>
            <a:ext cx="10873740" cy="1680205"/>
          </a:xfrm>
        </p:spPr>
        <p:txBody>
          <a:bodyPr/>
          <a:lstStyle/>
          <a:p>
            <a:r>
              <a:rPr lang="en-US"/>
              <a:t>What was Performed.</a:t>
            </a:r>
            <a:endParaRPr lang="en-US" dirty="0"/>
          </a:p>
        </p:txBody>
      </p:sp>
      <p:sp>
        <p:nvSpPr>
          <p:cNvPr id="7" name="Text Placeholder 6">
            <a:extLst>
              <a:ext uri="{FF2B5EF4-FFF2-40B4-BE49-F238E27FC236}">
                <a16:creationId xmlns:a16="http://schemas.microsoft.com/office/drawing/2014/main" id="{E4D152BA-8D5F-6B2E-43AA-BF90228C9CAB}"/>
              </a:ext>
            </a:extLst>
          </p:cNvPr>
          <p:cNvSpPr>
            <a:spLocks noGrp="1"/>
          </p:cNvSpPr>
          <p:nvPr>
            <p:ph sz="quarter" idx="13"/>
          </p:nvPr>
        </p:nvSpPr>
        <p:spPr>
          <a:xfrm>
            <a:off x="4045226" y="2991447"/>
            <a:ext cx="7929770" cy="3485736"/>
          </a:xfrm>
        </p:spPr>
        <p:txBody>
          <a:bodyPr>
            <a:normAutofit/>
          </a:bodyPr>
          <a:lstStyle/>
          <a:p>
            <a:r>
              <a:rPr lang="en-US" sz="2400"/>
              <a:t>Cleaned and explored Datasets to uncover patterns</a:t>
            </a:r>
          </a:p>
          <a:p>
            <a:r>
              <a:rPr lang="en-US" sz="2400"/>
              <a:t>Created meaningful features, like changes in peak/off-pea pricing, changes in average price across all Regions and </a:t>
            </a:r>
            <a:r>
              <a:rPr lang="en-US" sz="2800"/>
              <a:t>contract</a:t>
            </a:r>
            <a:r>
              <a:rPr lang="en-US" sz="2400"/>
              <a:t> behaviors.</a:t>
            </a:r>
          </a:p>
          <a:p>
            <a:r>
              <a:rPr lang="en-US" sz="2400"/>
              <a:t>Tackled imbalance in Churn Data using advanced machine learning techniques, including SMOTE to improve customers most likely to Churn.</a:t>
            </a:r>
          </a:p>
          <a:p>
            <a:endParaRPr lang="en-US" sz="2400"/>
          </a:p>
          <a:p>
            <a:endParaRPr lang="en-US" sz="2400" dirty="0"/>
          </a:p>
          <a:p>
            <a:endParaRPr lang="en-US" sz="2400" dirty="0"/>
          </a:p>
        </p:txBody>
      </p:sp>
      <p:grpSp>
        <p:nvGrpSpPr>
          <p:cNvPr id="19" name="Group 18">
            <a:extLst>
              <a:ext uri="{FF2B5EF4-FFF2-40B4-BE49-F238E27FC236}">
                <a16:creationId xmlns:a16="http://schemas.microsoft.com/office/drawing/2014/main" id="{A6BFF51C-8336-4011-2A7D-DA31D2B4007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D326C4F-8AAD-B5D9-988B-1B229352EF6A}"/>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FF7C5693-4AD1-5C64-135B-2F0EA511407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6F3A7148-DE64-7CF7-72FA-F04CDBB769BB}"/>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19313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DFFF5-21F4-38E4-46ED-3E2A9B5FFE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9E8F86-170B-65D0-8FCC-B29FCBB4C8FD}"/>
              </a:ext>
            </a:extLst>
          </p:cNvPr>
          <p:cNvSpPr>
            <a:spLocks noGrp="1"/>
          </p:cNvSpPr>
          <p:nvPr>
            <p:ph type="title"/>
          </p:nvPr>
        </p:nvSpPr>
        <p:spPr>
          <a:xfrm>
            <a:off x="594360" y="102875"/>
            <a:ext cx="10873740" cy="1680205"/>
          </a:xfrm>
        </p:spPr>
        <p:txBody>
          <a:bodyPr/>
          <a:lstStyle/>
          <a:p>
            <a:r>
              <a:rPr lang="en-US"/>
              <a:t>Model Outcome.</a:t>
            </a:r>
            <a:endParaRPr lang="en-US" dirty="0"/>
          </a:p>
        </p:txBody>
      </p:sp>
      <p:sp>
        <p:nvSpPr>
          <p:cNvPr id="7" name="Text Placeholder 6">
            <a:extLst>
              <a:ext uri="{FF2B5EF4-FFF2-40B4-BE49-F238E27FC236}">
                <a16:creationId xmlns:a16="http://schemas.microsoft.com/office/drawing/2014/main" id="{E96FB18C-FE35-A1B4-4AD3-19B2C55785D0}"/>
              </a:ext>
            </a:extLst>
          </p:cNvPr>
          <p:cNvSpPr>
            <a:spLocks noGrp="1"/>
          </p:cNvSpPr>
          <p:nvPr>
            <p:ph sz="quarter" idx="13"/>
          </p:nvPr>
        </p:nvSpPr>
        <p:spPr>
          <a:xfrm>
            <a:off x="4094921" y="2157263"/>
            <a:ext cx="7929770" cy="4597861"/>
          </a:xfrm>
        </p:spPr>
        <p:txBody>
          <a:bodyPr>
            <a:normAutofit lnSpcReduction="10000"/>
          </a:bodyPr>
          <a:lstStyle/>
          <a:p>
            <a:r>
              <a:rPr lang="en-US" sz="2400"/>
              <a:t>Initial models was biased toward predicting customers who stayed and missing many who left.</a:t>
            </a:r>
          </a:p>
          <a:p>
            <a:r>
              <a:rPr lang="en-US" sz="2400"/>
              <a:t>A recall of 92.5% for customers that churn was achieved after enhancing the model. It shows we can now better identify those likely to churn</a:t>
            </a:r>
          </a:p>
          <a:p>
            <a:r>
              <a:rPr lang="en-US" sz="2400"/>
              <a:t>Key predictor of churn were not pricing-related, instead, they were linked to;</a:t>
            </a:r>
          </a:p>
          <a:p>
            <a:pPr>
              <a:buFont typeface="Wingdings" panose="05000000000000000000" pitchFamily="2" charset="2"/>
              <a:buChar char="Ø"/>
            </a:pPr>
            <a:r>
              <a:rPr lang="en-US" sz="2400"/>
              <a:t>The Engagement of Customer and Contract Lifecycle</a:t>
            </a:r>
          </a:p>
          <a:p>
            <a:pPr>
              <a:buFont typeface="Wingdings" panose="05000000000000000000" pitchFamily="2" charset="2"/>
              <a:buChar char="Ø"/>
            </a:pPr>
            <a:r>
              <a:rPr lang="en-US" sz="2400"/>
              <a:t>Recent contract modifications</a:t>
            </a:r>
          </a:p>
          <a:p>
            <a:pPr>
              <a:buFont typeface="Wingdings" panose="05000000000000000000" pitchFamily="2" charset="2"/>
              <a:buChar char="Ø"/>
            </a:pPr>
            <a:r>
              <a:rPr lang="en-US" sz="2400"/>
              <a:t>Tenure and activity levels.</a:t>
            </a:r>
          </a:p>
          <a:p>
            <a:pPr>
              <a:buFont typeface="Wingdings" panose="05000000000000000000" pitchFamily="2" charset="2"/>
              <a:buChar char="Ø"/>
            </a:pPr>
            <a:endParaRPr lang="en-US" sz="2400"/>
          </a:p>
          <a:p>
            <a:pPr marL="0" indent="0">
              <a:buNone/>
            </a:pPr>
            <a:endParaRPr lang="en-US" sz="2400"/>
          </a:p>
          <a:p>
            <a:endParaRPr lang="en-US" sz="2400"/>
          </a:p>
          <a:p>
            <a:endParaRPr lang="en-US" sz="2400" dirty="0"/>
          </a:p>
          <a:p>
            <a:endParaRPr lang="en-US" sz="2400" dirty="0"/>
          </a:p>
        </p:txBody>
      </p:sp>
      <p:grpSp>
        <p:nvGrpSpPr>
          <p:cNvPr id="19" name="Group 18">
            <a:extLst>
              <a:ext uri="{FF2B5EF4-FFF2-40B4-BE49-F238E27FC236}">
                <a16:creationId xmlns:a16="http://schemas.microsoft.com/office/drawing/2014/main" id="{F6397D9E-41EB-7279-6369-FA3CE92BA74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8E6AA93-FACB-2EF9-2214-1C227353175D}"/>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2B739E04-C52E-FEC4-E60E-9F10A7FCBF3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E6BA442-9D00-474E-E274-708BBEE57F4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77200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1765C-5AB8-74A6-FDDD-E467D355C0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752BDC-7509-A26F-CF21-D15B3F12F972}"/>
              </a:ext>
            </a:extLst>
          </p:cNvPr>
          <p:cNvSpPr>
            <a:spLocks noGrp="1"/>
          </p:cNvSpPr>
          <p:nvPr>
            <p:ph type="title"/>
          </p:nvPr>
        </p:nvSpPr>
        <p:spPr>
          <a:xfrm>
            <a:off x="594360" y="102875"/>
            <a:ext cx="10873740" cy="1680205"/>
          </a:xfrm>
        </p:spPr>
        <p:txBody>
          <a:bodyPr/>
          <a:lstStyle/>
          <a:p>
            <a:r>
              <a:rPr lang="en-US"/>
              <a:t>Key Insights..</a:t>
            </a:r>
            <a:endParaRPr lang="en-US" dirty="0"/>
          </a:p>
        </p:txBody>
      </p:sp>
      <p:sp>
        <p:nvSpPr>
          <p:cNvPr id="7" name="Text Placeholder 6">
            <a:extLst>
              <a:ext uri="{FF2B5EF4-FFF2-40B4-BE49-F238E27FC236}">
                <a16:creationId xmlns:a16="http://schemas.microsoft.com/office/drawing/2014/main" id="{47AA4141-88D8-AD84-7F09-C54032CB5F8D}"/>
              </a:ext>
            </a:extLst>
          </p:cNvPr>
          <p:cNvSpPr>
            <a:spLocks noGrp="1"/>
          </p:cNvSpPr>
          <p:nvPr>
            <p:ph sz="quarter" idx="13"/>
          </p:nvPr>
        </p:nvSpPr>
        <p:spPr>
          <a:xfrm>
            <a:off x="4094921" y="2157263"/>
            <a:ext cx="7929770" cy="4597861"/>
          </a:xfrm>
        </p:spPr>
        <p:txBody>
          <a:bodyPr>
            <a:normAutofit lnSpcReduction="10000"/>
          </a:bodyPr>
          <a:lstStyle/>
          <a:p>
            <a:r>
              <a:rPr lang="en-US" sz="2400"/>
              <a:t>Price Sensitivity is not a major churn factor, contrary to initial assumption</a:t>
            </a:r>
          </a:p>
          <a:p>
            <a:r>
              <a:rPr lang="en-US" sz="2400"/>
              <a:t>Contract behaviour and engagement matter more; Features  like;</a:t>
            </a:r>
          </a:p>
          <a:p>
            <a:pPr marL="514350" indent="-514350">
              <a:buFont typeface="+mj-lt"/>
              <a:buAutoNum type="romanLcPeriod"/>
            </a:pPr>
            <a:r>
              <a:rPr lang="en-US" sz="2400"/>
              <a:t>Tenure</a:t>
            </a:r>
          </a:p>
          <a:p>
            <a:pPr marL="514350" indent="-514350">
              <a:buFont typeface="+mj-lt"/>
              <a:buAutoNum type="romanLcPeriod"/>
            </a:pPr>
            <a:r>
              <a:rPr lang="en-US" sz="2400"/>
              <a:t>Months Active</a:t>
            </a:r>
          </a:p>
          <a:p>
            <a:pPr marL="514350" indent="-514350">
              <a:buFont typeface="+mj-lt"/>
              <a:buAutoNum type="romanLcPeriod"/>
            </a:pPr>
            <a:r>
              <a:rPr lang="en-US" sz="2400"/>
              <a:t>Months_Modif_Prod(Contract Modifications)</a:t>
            </a:r>
          </a:p>
          <a:p>
            <a:pPr marL="514350" indent="-514350">
              <a:buFont typeface="+mj-lt"/>
              <a:buAutoNum type="romanLcPeriod"/>
            </a:pPr>
            <a:r>
              <a:rPr lang="en-US" sz="2400"/>
              <a:t>cons_last_month and cons_12m (customers contracts in the last month and over the 12 months)</a:t>
            </a:r>
          </a:p>
          <a:p>
            <a:r>
              <a:rPr lang="en-US" sz="2400"/>
              <a:t>Customer tenure and interaction are crucial.</a:t>
            </a:r>
          </a:p>
          <a:p>
            <a:pPr marL="514350" indent="-514350">
              <a:buFont typeface="+mj-lt"/>
              <a:buAutoNum type="romanLcPeriod"/>
            </a:pPr>
            <a:endParaRPr lang="en-US" sz="2400"/>
          </a:p>
          <a:p>
            <a:pPr marL="514350" indent="-514350">
              <a:buFont typeface="+mj-lt"/>
              <a:buAutoNum type="romanLcPeriod"/>
            </a:pPr>
            <a:endParaRPr lang="en-US" sz="2400"/>
          </a:p>
          <a:p>
            <a:pPr marL="514350" indent="-514350">
              <a:buFont typeface="+mj-lt"/>
              <a:buAutoNum type="romanLcPeriod"/>
            </a:pPr>
            <a:endParaRPr lang="en-US" sz="2400"/>
          </a:p>
          <a:p>
            <a:pPr marL="0" indent="0">
              <a:buNone/>
            </a:pPr>
            <a:endParaRPr lang="en-US" sz="2400"/>
          </a:p>
          <a:p>
            <a:endParaRPr lang="en-US" sz="2400" dirty="0"/>
          </a:p>
          <a:p>
            <a:endParaRPr lang="en-US" sz="2400" dirty="0"/>
          </a:p>
        </p:txBody>
      </p:sp>
      <p:grpSp>
        <p:nvGrpSpPr>
          <p:cNvPr id="19" name="Group 18">
            <a:extLst>
              <a:ext uri="{FF2B5EF4-FFF2-40B4-BE49-F238E27FC236}">
                <a16:creationId xmlns:a16="http://schemas.microsoft.com/office/drawing/2014/main" id="{3CD6541F-2B3F-27E2-2D0B-CD3C0FC74011}"/>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80D6969D-165A-9026-686E-9A714AAB2AC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D2B9F64-FB11-5091-8E27-48E2AB564EE5}"/>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C8E1E314-0609-8772-F55E-8F72CC5CFDE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231805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4C7D7-8540-7657-2F1E-A9E72A78AFF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D49531C-5207-C739-B858-30DD74F2D994}"/>
              </a:ext>
            </a:extLst>
          </p:cNvPr>
          <p:cNvSpPr>
            <a:spLocks noGrp="1"/>
          </p:cNvSpPr>
          <p:nvPr>
            <p:ph type="title"/>
          </p:nvPr>
        </p:nvSpPr>
        <p:spPr>
          <a:xfrm>
            <a:off x="594360" y="102875"/>
            <a:ext cx="10873740" cy="1680205"/>
          </a:xfrm>
        </p:spPr>
        <p:txBody>
          <a:bodyPr/>
          <a:lstStyle/>
          <a:p>
            <a:r>
              <a:rPr lang="en-US"/>
              <a:t>Business Recommendations..</a:t>
            </a:r>
            <a:endParaRPr lang="en-US" dirty="0"/>
          </a:p>
        </p:txBody>
      </p:sp>
      <p:sp>
        <p:nvSpPr>
          <p:cNvPr id="7" name="Text Placeholder 6">
            <a:extLst>
              <a:ext uri="{FF2B5EF4-FFF2-40B4-BE49-F238E27FC236}">
                <a16:creationId xmlns:a16="http://schemas.microsoft.com/office/drawing/2014/main" id="{CF077B36-9228-22F3-5030-EEC2D0580437}"/>
              </a:ext>
            </a:extLst>
          </p:cNvPr>
          <p:cNvSpPr>
            <a:spLocks noGrp="1"/>
          </p:cNvSpPr>
          <p:nvPr>
            <p:ph sz="quarter" idx="13"/>
          </p:nvPr>
        </p:nvSpPr>
        <p:spPr>
          <a:xfrm>
            <a:off x="4094921" y="2157263"/>
            <a:ext cx="7929770" cy="4597861"/>
          </a:xfrm>
        </p:spPr>
        <p:txBody>
          <a:bodyPr>
            <a:normAutofit/>
          </a:bodyPr>
          <a:lstStyle/>
          <a:p>
            <a:pPr marL="457200" indent="-457200">
              <a:buFont typeface="+mj-lt"/>
              <a:buAutoNum type="arabicPeriod"/>
            </a:pPr>
            <a:r>
              <a:rPr lang="en-US" sz="2400"/>
              <a:t>Early engagement before Contract Expiry; Implement automated reminders and renewal offers as contract near end to prevent churn spike.</a:t>
            </a:r>
          </a:p>
          <a:p>
            <a:pPr marL="457200" indent="-457200">
              <a:buFont typeface="+mj-lt"/>
              <a:buAutoNum type="arabicPeriod"/>
            </a:pPr>
            <a:r>
              <a:rPr lang="en-US" sz="2400"/>
              <a:t>Track and react to contract Modifications; Treat any change(opt-out  or switch) as priority. Proactively reachout and offer alternative..</a:t>
            </a:r>
          </a:p>
          <a:p>
            <a:pPr marL="457200" indent="-457200">
              <a:buFont typeface="+mj-lt"/>
              <a:buAutoNum type="arabicPeriod"/>
            </a:pPr>
            <a:r>
              <a:rPr lang="en-US" sz="2400"/>
              <a:t>Reward Active Customers; A loyalty test can be launched to retain ctive customers</a:t>
            </a:r>
          </a:p>
          <a:p>
            <a:pPr marL="457200" indent="-457200">
              <a:buFont typeface="+mj-lt"/>
              <a:buAutoNum type="arabicPeriod"/>
            </a:pPr>
            <a:r>
              <a:rPr lang="en-US" sz="2400"/>
              <a:t>Since pricing has minimal effect on churn, If customer experience can be enhanced, personalized and user friendly, this can retiain customers</a:t>
            </a:r>
          </a:p>
          <a:p>
            <a:pPr marL="457200" indent="-457200">
              <a:buFont typeface="+mj-lt"/>
              <a:buAutoNum type="arabicPeriod"/>
            </a:pPr>
            <a:endParaRPr lang="en-US" sz="2400"/>
          </a:p>
          <a:p>
            <a:pPr marL="0" indent="0">
              <a:buNone/>
            </a:pPr>
            <a:endParaRPr lang="en-US" sz="2400"/>
          </a:p>
          <a:p>
            <a:pPr marL="457200" indent="-457200">
              <a:buFont typeface="+mj-lt"/>
              <a:buAutoNum type="arabicPeriod"/>
            </a:pPr>
            <a:endParaRPr lang="en-US" sz="2400"/>
          </a:p>
          <a:p>
            <a:endParaRPr lang="en-US" sz="2400"/>
          </a:p>
          <a:p>
            <a:pPr marL="514350" indent="-514350">
              <a:buFont typeface="+mj-lt"/>
              <a:buAutoNum type="romanLcPeriod"/>
            </a:pPr>
            <a:endParaRPr lang="en-US" sz="2400"/>
          </a:p>
          <a:p>
            <a:pPr marL="0" indent="0">
              <a:buNone/>
            </a:pPr>
            <a:endParaRPr lang="en-US" sz="2400"/>
          </a:p>
          <a:p>
            <a:endParaRPr lang="en-US" sz="2400" dirty="0"/>
          </a:p>
          <a:p>
            <a:endParaRPr lang="en-US" sz="2400" dirty="0"/>
          </a:p>
        </p:txBody>
      </p:sp>
      <p:grpSp>
        <p:nvGrpSpPr>
          <p:cNvPr id="19" name="Group 18">
            <a:extLst>
              <a:ext uri="{FF2B5EF4-FFF2-40B4-BE49-F238E27FC236}">
                <a16:creationId xmlns:a16="http://schemas.microsoft.com/office/drawing/2014/main" id="{356BCD7A-48C9-2F45-134E-2A15EC220BD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5823EE33-E33A-9AA2-63A4-2952C168381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74CF541-1FB5-6EDE-EE7D-81B9EFB1ED8D}"/>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0DDAD1A7-6B8E-2ACA-3D8F-CF4232082B5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013979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8BAA3-EA3A-1279-4E17-33D4A6F151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17FD91-5890-2CEA-9328-1A61154B1DE0}"/>
              </a:ext>
            </a:extLst>
          </p:cNvPr>
          <p:cNvSpPr>
            <a:spLocks noGrp="1"/>
          </p:cNvSpPr>
          <p:nvPr>
            <p:ph type="title"/>
          </p:nvPr>
        </p:nvSpPr>
        <p:spPr>
          <a:xfrm>
            <a:off x="594360" y="102875"/>
            <a:ext cx="10873740" cy="1680205"/>
          </a:xfrm>
        </p:spPr>
        <p:txBody>
          <a:bodyPr/>
          <a:lstStyle/>
          <a:p>
            <a:r>
              <a:rPr lang="en-US"/>
              <a:t>Conclusion</a:t>
            </a:r>
            <a:endParaRPr lang="en-US" dirty="0"/>
          </a:p>
        </p:txBody>
      </p:sp>
      <p:sp>
        <p:nvSpPr>
          <p:cNvPr id="7" name="Text Placeholder 6">
            <a:extLst>
              <a:ext uri="{FF2B5EF4-FFF2-40B4-BE49-F238E27FC236}">
                <a16:creationId xmlns:a16="http://schemas.microsoft.com/office/drawing/2014/main" id="{5B115E75-084C-264B-ACAC-6042111565EE}"/>
              </a:ext>
            </a:extLst>
          </p:cNvPr>
          <p:cNvSpPr>
            <a:spLocks noGrp="1"/>
          </p:cNvSpPr>
          <p:nvPr>
            <p:ph sz="quarter" idx="13"/>
          </p:nvPr>
        </p:nvSpPr>
        <p:spPr>
          <a:xfrm>
            <a:off x="4094921" y="2157263"/>
            <a:ext cx="7929770" cy="4597861"/>
          </a:xfrm>
        </p:spPr>
        <p:txBody>
          <a:bodyPr>
            <a:normAutofit/>
          </a:bodyPr>
          <a:lstStyle/>
          <a:p>
            <a:r>
              <a:rPr lang="en-US" sz="2400"/>
              <a:t>PowerCo’s churn is influenced by customer behavior and lifestyle rather than pricing as assumed, with the improved model built, customers likely to churn can be identified earlier and engage them effectively beyond pricing strategy to customer personalisation.</a:t>
            </a:r>
          </a:p>
          <a:p>
            <a:pPr marL="0" indent="0">
              <a:buNone/>
            </a:pPr>
            <a:endParaRPr lang="en-US" sz="2400"/>
          </a:p>
          <a:p>
            <a:pPr marL="457200" indent="-457200">
              <a:buFont typeface="+mj-lt"/>
              <a:buAutoNum type="arabicPeriod"/>
            </a:pPr>
            <a:endParaRPr lang="en-US" sz="2400"/>
          </a:p>
          <a:p>
            <a:endParaRPr lang="en-US" sz="2400"/>
          </a:p>
          <a:p>
            <a:pPr marL="514350" indent="-514350">
              <a:buFont typeface="+mj-lt"/>
              <a:buAutoNum type="romanLcPeriod"/>
            </a:pPr>
            <a:endParaRPr lang="en-US" sz="2400"/>
          </a:p>
          <a:p>
            <a:pPr marL="0" indent="0">
              <a:buNone/>
            </a:pPr>
            <a:endParaRPr lang="en-US" sz="2400"/>
          </a:p>
          <a:p>
            <a:endParaRPr lang="en-US" sz="2400" dirty="0"/>
          </a:p>
          <a:p>
            <a:endParaRPr lang="en-US" sz="2400" dirty="0"/>
          </a:p>
        </p:txBody>
      </p:sp>
      <p:grpSp>
        <p:nvGrpSpPr>
          <p:cNvPr id="19" name="Group 18">
            <a:extLst>
              <a:ext uri="{FF2B5EF4-FFF2-40B4-BE49-F238E27FC236}">
                <a16:creationId xmlns:a16="http://schemas.microsoft.com/office/drawing/2014/main" id="{A57BF11D-2D39-7CEC-7B4C-F3BB88F8047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872A701E-B1F6-7749-0B1E-42D426A5503B}"/>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B45CB3A-30C0-2BD0-33C5-ADA205CED4C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E4E5010D-65CA-04DF-DCEF-BD6AB3A99AF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346742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invX="1"/>
      </p:transition>
    </mc:Choice>
    <mc:Fallback>
      <p:transition spd="slow">
        <p:fade/>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{F8C45BBA-D3D6-4186-9F6F-B8B482757C97}TFd3b75063-ff25-434d-b12c-efeaf07d16c3292f62b5_win32-75a75c970d8e</Template>
  <TotalTime>620</TotalTime>
  <Words>400</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Franklin Gothic Demi</vt:lpstr>
      <vt:lpstr>Wingdings</vt:lpstr>
      <vt:lpstr>Custom</vt:lpstr>
      <vt:lpstr>PowerCo- DATA SCIENCE</vt:lpstr>
      <vt:lpstr>Contents</vt:lpstr>
      <vt:lpstr>Project Objectives</vt:lpstr>
      <vt:lpstr>What was Performed.</vt:lpstr>
      <vt:lpstr>Model Outcome.</vt:lpstr>
      <vt:lpstr>Key Insights..</vt:lpstr>
      <vt:lpstr>Business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olaniran</dc:creator>
  <cp:lastModifiedBy>john olaniran</cp:lastModifiedBy>
  <cp:revision>1</cp:revision>
  <dcterms:created xsi:type="dcterms:W3CDTF">2025-06-27T09:48:29Z</dcterms:created>
  <dcterms:modified xsi:type="dcterms:W3CDTF">2025-06-27T20:09:21Z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