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90" r:id="rId12"/>
    <p:sldId id="291" r:id="rId13"/>
    <p:sldId id="292" r:id="rId14"/>
    <p:sldId id="293" r:id="rId15"/>
    <p:sldId id="294" r:id="rId16"/>
    <p:sldId id="271" r:id="rId17"/>
  </p:sldIdLst>
  <p:sldSz cx="12192000" cy="6858000"/>
  <p:notesSz cx="6858000" cy="9144000"/>
  <p:defaultTextStyle>
    <a:defPPr>
      <a:defRPr lang="mt-M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DC2F-284A-B6C4-D53B-82BA6BDA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1D05B-EBF1-47DB-A46D-23AEC1A6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t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CD5A-130A-60D7-1E2C-30CCA7C7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3600-BE10-B067-46B5-3F41AE24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51B2-824C-3D20-64AA-42ACA471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91375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D62F-06BA-A9ED-4D7F-8778083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56B60-5937-757F-680A-89A0007D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t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8A06-F965-9FCE-E25D-9931FD82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2BCB-1A69-110E-B257-56C0114A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3645-A0CA-829D-07F3-FD2FC61B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27326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90B7B-AD95-6744-95E8-F13300F1A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89A87-BE2E-2DC5-BE24-8684BF43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t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3C09-9C1C-3036-AB36-768D38E8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1C58-66A5-33D5-ED40-01F1F706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D2F7-450D-73A8-1EAF-0FB6F874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8156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2AC4-4CE7-4BC4-3B85-7E9D28D7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3FEA-F85C-F0CB-F982-F37E84BA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t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1A33-D635-EA8A-C5C6-1FCFB8C6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2F1BA-AFA0-C024-2210-AA1D2639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21D4-F3EE-7823-CC24-BCE9E522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248370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9E8B-BA2C-33A5-DE3C-B58B529B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9D36-5AAB-8F7E-6B58-C65C2687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6C2BA-2FF7-3A19-2125-FB489E30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58D3-FAE3-1F4C-6B59-F05E53FE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0594-6DA5-43A4-6A45-958B6963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57507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4C71-EB8C-A2DC-2C75-4B497048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7E2A-DF8C-E453-0545-209E5435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t-M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0769-EEF5-2736-E49E-EAB943A33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t-M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D2DB-4081-29CF-D791-586081D7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0C9C7-2F0E-C22D-A72C-D8FF909E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A0FD0-C91D-827C-D18E-05C11BF3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15027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20E3-2E30-1820-69E6-85612703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36917-2D0E-D1FD-AF5B-CE174F48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57C10-03D4-7F97-5D04-BB43222C4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t-M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9F7CD-BA12-C67F-80D9-433311166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E8BD8-B04C-9F4F-76F8-681C9000D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t-M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DF693-FC93-1296-0707-FA8D46BA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E8D32-EF19-26F9-0845-DE007B17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BA945-35E8-16FA-970C-9B489AC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41346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6423-D41D-6853-E74A-3690C91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73599-D537-3780-DAEC-0C86B8B3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231C-CD3F-0C41-2332-B02EC57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9BAFC-3F47-CF4E-A9BE-01C5A68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298947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9829F-A7CE-5E02-A71D-9136A048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D977F-FE7E-CAC5-5647-3DACFD8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6282-EE25-942A-5430-2A1919DF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206148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C3FA-DABC-616C-1058-785C98F6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E0E9-D573-B855-05A4-114AD02FB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t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604C9-5C49-62A2-2ED4-FCFA9FAB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973D6-FBE0-BA62-AE36-CF6E8A67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21F19-2A83-D3D0-2D20-ADD8B3E8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872C-2C43-4429-1241-70198E7B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421532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F5D3-C32A-ABB5-A2B4-C960A5C3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A260A-CBE1-D11B-60A2-132BB29AB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t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39AB2-7FC5-597B-334A-3984AF1E2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ACB7B-ECDB-76D6-3006-1052B253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2615-D936-EAC5-0081-6BDD3979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t-M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CF51F-80E2-9C5E-FFC5-4D61EC2B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95551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DF804-3B1C-147C-1B66-55F5E471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t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8BAF1-16ED-F0CE-EDF4-FEC73E48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t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91236-A250-4A85-7B09-E91A7437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C5D7-169A-4816-8DE3-FD1312CF2EDB}" type="datetimeFigureOut">
              <a:rPr lang="mt-MT" smtClean="0"/>
              <a:t>12/03/2023</a:t>
            </a:fld>
            <a:endParaRPr lang="mt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2A4D-F593-6FDE-7511-2411C847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t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2AA1-0023-7640-C942-FE1454663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F283-229B-4DB5-A576-A001C31FC0E1}" type="slidenum">
              <a:rPr lang="mt-MT" smtClean="0"/>
              <a:t>‹#›</a:t>
            </a:fld>
            <a:endParaRPr lang="mt-MT"/>
          </a:p>
        </p:txBody>
      </p:sp>
    </p:spTree>
    <p:extLst>
      <p:ext uri="{BB962C8B-B14F-4D97-AF65-F5344CB8AC3E}">
        <p14:creationId xmlns:p14="http://schemas.microsoft.com/office/powerpoint/2010/main" val="224075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t-M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8232&amp;picture=abstract-black-backgroun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85FEC2-C968-982E-6B0D-AC51C23BBF2F}"/>
              </a:ext>
            </a:extLst>
          </p:cNvPr>
          <p:cNvSpPr txBox="1"/>
          <p:nvPr/>
        </p:nvSpPr>
        <p:spPr>
          <a:xfrm>
            <a:off x="6890327" y="1997839"/>
            <a:ext cx="5033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Text/Document Acquisition</a:t>
            </a:r>
            <a:endParaRPr lang="mt-M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2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7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Transcription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507999" y="1482681"/>
            <a:ext cx="1136072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We can use this module to transcribe using Python. This will help with audio to text conversion</a:t>
            </a:r>
          </a:p>
          <a:p>
            <a:pPr algn="l" fontAlgn="base"/>
            <a:endParaRPr lang="en-GB" sz="3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accent2"/>
                </a:solidFill>
                <a:latin typeface="Georgia" panose="02040502050405020303" pitchFamily="18" charset="0"/>
              </a:rPr>
              <a:t>SpeechRecognition</a:t>
            </a:r>
            <a:r>
              <a:rPr lang="en-GB" sz="3200" dirty="0">
                <a:solidFill>
                  <a:schemeClr val="accent2"/>
                </a:solidFill>
                <a:latin typeface="Georgia" panose="02040502050405020303" pitchFamily="18" charset="0"/>
              </a:rPr>
              <a:t>	</a:t>
            </a:r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		</a:t>
            </a:r>
            <a:endParaRPr lang="en-GB" sz="3200" b="0" i="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6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914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Transcription</a:t>
            </a:r>
            <a:endParaRPr lang="en-GB" sz="36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415636" y="1519626"/>
            <a:ext cx="11360727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import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speech_recognition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 as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sr</a:t>
            </a:r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audio_file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 = "speaking.wav"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r =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sr.Recognizer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()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with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sr.AudioFile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(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audio_file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) as source: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        audio =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r.record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(source)  # read the entire audio file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        print("Transcription: " +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r.recognize_google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(audio))</a:t>
            </a:r>
            <a:endParaRPr lang="en-GB" sz="32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1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7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OCR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507999" y="1482681"/>
            <a:ext cx="113607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Tx/>
              <a:buChar char="-"/>
            </a:pPr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Optical Character Recognition</a:t>
            </a:r>
          </a:p>
          <a:p>
            <a:pPr marL="457200" indent="-457200" algn="l" fontAlgn="base">
              <a:buFontTx/>
              <a:buChar char="-"/>
            </a:pPr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The process that converts an image of text into a machine-readable text format</a:t>
            </a:r>
          </a:p>
        </p:txBody>
      </p:sp>
      <p:pic>
        <p:nvPicPr>
          <p:cNvPr id="5122" name="Picture 2" descr="What is Optical Character Recognition (OCR): Overview and use cases |  SuperAnnotate">
            <a:extLst>
              <a:ext uri="{FF2B5EF4-FFF2-40B4-BE49-F238E27FC236}">
                <a16:creationId xmlns:a16="http://schemas.microsoft.com/office/drawing/2014/main" id="{D9F15278-164A-06D0-CF10-C3217CF12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5" b="24367"/>
          <a:stretch/>
        </p:blipFill>
        <p:spPr bwMode="auto">
          <a:xfrm>
            <a:off x="468599" y="3184358"/>
            <a:ext cx="114395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7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OCR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507999" y="1482681"/>
            <a:ext cx="113607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We can use this module to do OCR using Python.</a:t>
            </a:r>
          </a:p>
          <a:p>
            <a:pPr algn="l" fontAlgn="base"/>
            <a:endParaRPr lang="en-GB" sz="3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accent2"/>
                </a:solidFill>
                <a:latin typeface="Georgia" panose="02040502050405020303" pitchFamily="18" charset="0"/>
              </a:rPr>
              <a:t>easyocr</a:t>
            </a:r>
            <a:r>
              <a:rPr lang="en-GB" sz="3200" dirty="0">
                <a:solidFill>
                  <a:schemeClr val="accent2"/>
                </a:solidFill>
                <a:latin typeface="Georgia" panose="02040502050405020303" pitchFamily="18" charset="0"/>
              </a:rPr>
              <a:t>	</a:t>
            </a:r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		</a:t>
            </a:r>
            <a:endParaRPr lang="en-GB" sz="3200" b="0" i="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6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390388"/>
            <a:ext cx="914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OCR</a:t>
            </a:r>
            <a:endParaRPr lang="en-GB" sz="36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415636" y="1519626"/>
            <a:ext cx="11360727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import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easyocr</a:t>
            </a:r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reader =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easyocr.Reader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(['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en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'])</a:t>
            </a:r>
          </a:p>
          <a:p>
            <a:pPr algn="l" fontAlgn="base"/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results =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reader.readtext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('testocr.png')</a:t>
            </a:r>
          </a:p>
          <a:p>
            <a:pPr algn="l" fontAlgn="base"/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for (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bbox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, text, prob) in results: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	# display the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OCR'd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 text and associated probability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	print(prob,"", text)</a:t>
            </a:r>
          </a:p>
        </p:txBody>
      </p:sp>
    </p:spTree>
    <p:extLst>
      <p:ext uri="{BB962C8B-B14F-4D97-AF65-F5344CB8AC3E}">
        <p14:creationId xmlns:p14="http://schemas.microsoft.com/office/powerpoint/2010/main" val="267796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7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900546" y="1482681"/>
            <a:ext cx="104232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Open Sans" panose="020B0606030504020204" pitchFamily="34" charset="0"/>
              </a:rPr>
              <a:t>Try to think of a few NLP applications that can be done for each acquisition method we have covered</a:t>
            </a:r>
          </a:p>
        </p:txBody>
      </p:sp>
    </p:spTree>
    <p:extLst>
      <p:ext uri="{BB962C8B-B14F-4D97-AF65-F5344CB8AC3E}">
        <p14:creationId xmlns:p14="http://schemas.microsoft.com/office/powerpoint/2010/main" val="362023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4C0F84-DC33-C318-9257-4E0AEB744B12}"/>
              </a:ext>
            </a:extLst>
          </p:cNvPr>
          <p:cNvSpPr txBox="1"/>
          <p:nvPr/>
        </p:nvSpPr>
        <p:spPr>
          <a:xfrm>
            <a:off x="3942384" y="2233635"/>
            <a:ext cx="4583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accent2"/>
                </a:solidFill>
              </a:rPr>
              <a:t>QUESTIONS</a:t>
            </a:r>
          </a:p>
          <a:p>
            <a:pPr algn="ctr"/>
            <a:r>
              <a:rPr lang="en-GB" sz="7200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94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46EEC-A940-F3E9-42D4-E26F2BCD1781}"/>
              </a:ext>
            </a:extLst>
          </p:cNvPr>
          <p:cNvSpPr txBox="1"/>
          <p:nvPr/>
        </p:nvSpPr>
        <p:spPr>
          <a:xfrm>
            <a:off x="425407" y="375491"/>
            <a:ext cx="115730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solidFill>
                <a:schemeClr val="accent2"/>
              </a:solidFill>
              <a:latin typeface="Open Sans" panose="020B0606030504020204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Open Sans" panose="020B0606030504020204" pitchFamily="34" charset="0"/>
              </a:rPr>
              <a:t>We have been exploring the basic pipeline that is present in most NLP applications. But what does the pipeline start from?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1971964" y="2967335"/>
            <a:ext cx="7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Documents/Text of course!</a:t>
            </a:r>
            <a:endParaRPr lang="mt-MT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46EEC-A940-F3E9-42D4-E26F2BCD1781}"/>
              </a:ext>
            </a:extLst>
          </p:cNvPr>
          <p:cNvSpPr txBox="1"/>
          <p:nvPr/>
        </p:nvSpPr>
        <p:spPr>
          <a:xfrm>
            <a:off x="425407" y="320073"/>
            <a:ext cx="115730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solidFill>
                <a:schemeClr val="accent2"/>
              </a:solidFill>
              <a:latin typeface="Open Sans" panose="020B0606030504020204" pitchFamily="34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Open Sans" panose="020B0606030504020204" pitchFamily="34" charset="0"/>
              </a:rPr>
              <a:t>In this topic we’ll have a look at different methods using which we can acquire text that we can process using NLP.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2036619" y="2320789"/>
            <a:ext cx="7957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accent2"/>
                </a:solidFill>
              </a:rPr>
              <a:t>Pre-existing Corpora</a:t>
            </a: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accent2"/>
                </a:solidFill>
              </a:rPr>
              <a:t>Web Scraping</a:t>
            </a: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accent2"/>
                </a:solidFill>
              </a:rPr>
              <a:t>Transcription</a:t>
            </a:r>
          </a:p>
          <a:p>
            <a:pPr marL="685800" indent="-685800">
              <a:buFontTx/>
              <a:buChar char="-"/>
            </a:pPr>
            <a:r>
              <a:rPr lang="en-GB" sz="5400" dirty="0">
                <a:solidFill>
                  <a:schemeClr val="accent2"/>
                </a:solidFill>
              </a:rPr>
              <a:t>OCR</a:t>
            </a:r>
            <a:endParaRPr lang="mt-MT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3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7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Pre-existing Corpora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900546" y="1482681"/>
            <a:ext cx="1042323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Open Sans" panose="020B0606030504020204" pitchFamily="34" charset="0"/>
              </a:rPr>
              <a:t>- A corpus is a </a:t>
            </a:r>
            <a:r>
              <a:rPr lang="en-GB" sz="3200" dirty="0">
                <a:solidFill>
                  <a:schemeClr val="accent2"/>
                </a:solidFill>
                <a:latin typeface="Open Sans" panose="020B0606030504020204" pitchFamily="34" charset="0"/>
              </a:rPr>
              <a:t>large and structured set</a:t>
            </a:r>
            <a:r>
              <a:rPr lang="en-GB" sz="3200" dirty="0">
                <a:solidFill>
                  <a:schemeClr val="bg1"/>
                </a:solidFill>
                <a:latin typeface="Open Sans" panose="020B0606030504020204" pitchFamily="34" charset="0"/>
              </a:rPr>
              <a:t> of machine-readable texts.</a:t>
            </a:r>
          </a:p>
          <a:p>
            <a:r>
              <a:rPr lang="en-GB" sz="3200" dirty="0">
                <a:solidFill>
                  <a:schemeClr val="bg1"/>
                </a:solidFill>
                <a:latin typeface="Open Sans" panose="020B0606030504020204" pitchFamily="34" charset="0"/>
              </a:rPr>
              <a:t>- Its plural is corpora.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  <a:latin typeface="Open Sans" panose="020B0606030504020204" pitchFamily="34" charset="0"/>
              </a:rPr>
              <a:t>They can be derived in different ways like text that was originally electronic, transcripts of spoken language and optical character recognition, etc.</a:t>
            </a:r>
          </a:p>
          <a:p>
            <a:r>
              <a:rPr lang="en-GB" sz="3200" dirty="0">
                <a:solidFill>
                  <a:schemeClr val="bg1"/>
                </a:solidFill>
                <a:latin typeface="Open Sans" panose="020B0606030504020204" pitchFamily="34" charset="0"/>
              </a:rPr>
              <a:t>- Using such files would simply mean reading text from a text file into the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1C55B-76BE-25B5-4BCB-DE343C6BCBF4}"/>
              </a:ext>
            </a:extLst>
          </p:cNvPr>
          <p:cNvSpPr txBox="1"/>
          <p:nvPr/>
        </p:nvSpPr>
        <p:spPr>
          <a:xfrm>
            <a:off x="2348345" y="5814352"/>
            <a:ext cx="663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e.g. </a:t>
            </a:r>
            <a:r>
              <a:rPr lang="mt-MT" dirty="0">
                <a:solidFill>
                  <a:schemeClr val="bg1"/>
                </a:solidFill>
              </a:rPr>
              <a:t>https://archive.ics.uci.edu/ml/datasets/sms+spam+collection</a:t>
            </a:r>
          </a:p>
        </p:txBody>
      </p:sp>
    </p:spTree>
    <p:extLst>
      <p:ext uri="{BB962C8B-B14F-4D97-AF65-F5344CB8AC3E}">
        <p14:creationId xmlns:p14="http://schemas.microsoft.com/office/powerpoint/2010/main" val="46520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7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507999" y="1482681"/>
            <a:ext cx="113607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32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- Some websites can contain a very large amount of invaluable data.</a:t>
            </a:r>
          </a:p>
          <a:p>
            <a:pPr algn="l" fontAlgn="base"/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- 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Stock prices, product details, sports stats, company contacts, news, you name it.</a:t>
            </a:r>
          </a:p>
          <a:p>
            <a:pPr algn="l" fontAlgn="base"/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- </a:t>
            </a:r>
            <a:r>
              <a:rPr lang="en-GB" sz="3200" b="0" i="0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Web scraping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refers to the </a:t>
            </a:r>
            <a:r>
              <a:rPr lang="en-GB" sz="3200" i="0" dirty="0">
                <a:solidFill>
                  <a:schemeClr val="accent2"/>
                </a:solidFill>
                <a:effectLst/>
                <a:latin typeface="Georgia" panose="02040502050405020303" pitchFamily="18" charset="0"/>
              </a:rPr>
              <a:t>extraction of data from a website. </a:t>
            </a:r>
          </a:p>
          <a:p>
            <a:pPr algn="l" fontAlgn="base"/>
            <a:endParaRPr lang="en-GB" sz="3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GB" sz="32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Note: the act of web scraping isn't illegal. However, some rules need to be followed. Web scraping becomes illegal when non publicly available data becomes extracted.</a:t>
            </a:r>
          </a:p>
        </p:txBody>
      </p:sp>
    </p:spTree>
    <p:extLst>
      <p:ext uri="{BB962C8B-B14F-4D97-AF65-F5344CB8AC3E}">
        <p14:creationId xmlns:p14="http://schemas.microsoft.com/office/powerpoint/2010/main" val="15243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7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507999" y="1482681"/>
            <a:ext cx="113607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We can use these modules to web scrape using Python. These will help with HTML handling and parsing</a:t>
            </a:r>
          </a:p>
          <a:p>
            <a:pPr algn="l" fontAlgn="base"/>
            <a:endParaRPr lang="en-GB" sz="3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Georgia" panose="02040502050405020303" pitchFamily="18" charset="0"/>
              </a:rPr>
              <a:t>b</a:t>
            </a:r>
            <a:r>
              <a:rPr lang="en-GB" sz="3200" b="0" i="0" dirty="0">
                <a:solidFill>
                  <a:schemeClr val="accent2"/>
                </a:solidFill>
                <a:effectLst/>
                <a:latin typeface="Georgia" panose="02040502050405020303" pitchFamily="18" charset="0"/>
              </a:rPr>
              <a:t>eautifulsoup4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accent2"/>
                </a:solidFill>
                <a:latin typeface="Georgia" panose="02040502050405020303" pitchFamily="18" charset="0"/>
              </a:rPr>
              <a:t>lxml</a:t>
            </a:r>
            <a:r>
              <a:rPr lang="en-GB" sz="3200" dirty="0">
                <a:solidFill>
                  <a:schemeClr val="accent2"/>
                </a:solidFill>
                <a:latin typeface="Georgia" panose="02040502050405020303" pitchFamily="18" charset="0"/>
              </a:rPr>
              <a:t>	</a:t>
            </a:r>
            <a:r>
              <a:rPr lang="en-GB" sz="3200" dirty="0">
                <a:solidFill>
                  <a:schemeClr val="bg1"/>
                </a:solidFill>
                <a:latin typeface="Georgia" panose="02040502050405020303" pitchFamily="18" charset="0"/>
              </a:rPr>
              <a:t>		</a:t>
            </a:r>
            <a:endParaRPr lang="en-GB" sz="3200" b="0" i="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6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914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Web Scraping – </a:t>
            </a:r>
            <a:r>
              <a:rPr lang="en-GB" sz="3600" dirty="0">
                <a:solidFill>
                  <a:schemeClr val="accent2"/>
                </a:solidFill>
              </a:rPr>
              <a:t>getting page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415636" y="1519626"/>
            <a:ext cx="11360727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from bs4 import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BeautifulSoup</a:t>
            </a:r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from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lxml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 import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etree</a:t>
            </a:r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import requests</a:t>
            </a:r>
          </a:p>
          <a:p>
            <a:pPr algn="l" fontAlgn="base"/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URL = "https://www.euronews.com/culture"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webpage =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requests.get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(URL)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soup =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BeautifulSoup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(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webpage.content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, "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html.parser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")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print(str(soup)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BCE15-3E9F-48CD-8C29-B622971843BF}"/>
              </a:ext>
            </a:extLst>
          </p:cNvPr>
          <p:cNvSpPr txBox="1"/>
          <p:nvPr/>
        </p:nvSpPr>
        <p:spPr>
          <a:xfrm>
            <a:off x="489527" y="5897526"/>
            <a:ext cx="11129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After this, you can either use basic string processing to extract the parts you need, or use the 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xpath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(see next slide) </a:t>
            </a:r>
            <a:endParaRPr lang="mt-M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1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900546" y="427334"/>
            <a:ext cx="914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Web Scraping – </a:t>
            </a:r>
            <a:r>
              <a:rPr lang="en-GB" sz="3600" dirty="0">
                <a:solidFill>
                  <a:schemeClr val="accent2"/>
                </a:solidFill>
              </a:rPr>
              <a:t>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415636" y="1519626"/>
            <a:ext cx="11360727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dom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 = etree.HTML(str(soup))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list = </a:t>
            </a:r>
            <a:r>
              <a:rPr lang="en-GB" sz="3200" dirty="0" err="1">
                <a:solidFill>
                  <a:schemeClr val="tx1"/>
                </a:solidFill>
                <a:latin typeface="Georgia" panose="02040502050405020303" pitchFamily="18" charset="0"/>
              </a:rPr>
              <a:t>dom.xpath</a:t>
            </a:r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('//h2[contains(@id,"block_program_topstories_vertical_home")]//a//@title')</a:t>
            </a:r>
          </a:p>
          <a:p>
            <a:pPr algn="l" fontAlgn="base"/>
            <a:endParaRPr lang="en-GB" sz="3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for element in list:</a:t>
            </a:r>
          </a:p>
          <a:p>
            <a:pPr algn="l" fontAlgn="base"/>
            <a:r>
              <a:rPr lang="en-GB" sz="3200" dirty="0">
                <a:solidFill>
                  <a:schemeClr val="tx1"/>
                </a:solidFill>
                <a:latin typeface="Georgia" panose="02040502050405020303" pitchFamily="18" charset="0"/>
              </a:rPr>
              <a:t>    print(element)</a:t>
            </a:r>
            <a:endParaRPr lang="en-GB" sz="32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7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25159-78B0-A655-B897-11C1B6456784}"/>
              </a:ext>
            </a:extLst>
          </p:cNvPr>
          <p:cNvSpPr txBox="1"/>
          <p:nvPr/>
        </p:nvSpPr>
        <p:spPr>
          <a:xfrm>
            <a:off x="743528" y="389339"/>
            <a:ext cx="79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>
                <a:solidFill>
                  <a:schemeClr val="accent2"/>
                </a:solidFill>
              </a:rPr>
              <a:t>Transcription</a:t>
            </a:r>
            <a:endParaRPr lang="en-GB" sz="54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87385-285D-2341-663D-35ED4F8F5F23}"/>
              </a:ext>
            </a:extLst>
          </p:cNvPr>
          <p:cNvSpPr txBox="1"/>
          <p:nvPr/>
        </p:nvSpPr>
        <p:spPr>
          <a:xfrm>
            <a:off x="507999" y="1482681"/>
            <a:ext cx="113607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Tx/>
              <a:buChar char="-"/>
            </a:pPr>
            <a:r>
              <a:rPr lang="en-GB" sz="32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Transcribing means converting from audio/video to text</a:t>
            </a:r>
          </a:p>
          <a:p>
            <a:pPr marL="457200" indent="-457200" algn="l" fontAlgn="base">
              <a:buFontTx/>
              <a:buChar char="-"/>
            </a:pPr>
            <a:r>
              <a:rPr lang="en-GB" sz="3200">
                <a:solidFill>
                  <a:schemeClr val="bg1"/>
                </a:solidFill>
                <a:latin typeface="Georgia" panose="02040502050405020303" pitchFamily="18" charset="0"/>
              </a:rPr>
              <a:t>This text can then be used in NLP</a:t>
            </a:r>
          </a:p>
          <a:p>
            <a:pPr algn="l" fontAlgn="base"/>
            <a:endParaRPr lang="en-GB" sz="3200" b="0" i="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3076" name="Picture 4" descr="NLP analysis of chats, call transcripts and e-mails">
            <a:extLst>
              <a:ext uri="{FF2B5EF4-FFF2-40B4-BE49-F238E27FC236}">
                <a16:creationId xmlns:a16="http://schemas.microsoft.com/office/drawing/2014/main" id="{8778589F-F4FE-097C-9A91-4D39B8C6C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43" y="2981325"/>
            <a:ext cx="9477632" cy="2987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4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591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Vassallo</dc:creator>
  <cp:lastModifiedBy>Elaine Vassallo</cp:lastModifiedBy>
  <cp:revision>50</cp:revision>
  <dcterms:created xsi:type="dcterms:W3CDTF">2023-02-01T10:05:58Z</dcterms:created>
  <dcterms:modified xsi:type="dcterms:W3CDTF">2023-03-12T22:29:54Z</dcterms:modified>
</cp:coreProperties>
</file>