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306" r:id="rId3"/>
    <p:sldId id="304" r:id="rId4"/>
    <p:sldId id="305" r:id="rId5"/>
    <p:sldId id="315" r:id="rId6"/>
    <p:sldId id="323" r:id="rId7"/>
    <p:sldId id="307" r:id="rId8"/>
    <p:sldId id="308" r:id="rId9"/>
    <p:sldId id="309" r:id="rId10"/>
    <p:sldId id="310" r:id="rId11"/>
    <p:sldId id="318" r:id="rId12"/>
    <p:sldId id="319" r:id="rId13"/>
    <p:sldId id="320" r:id="rId14"/>
    <p:sldId id="321" r:id="rId15"/>
    <p:sldId id="322" r:id="rId16"/>
    <p:sldId id="316" r:id="rId17"/>
    <p:sldId id="317" r:id="rId18"/>
    <p:sldId id="291" r:id="rId19"/>
  </p:sldIdLst>
  <p:sldSz cx="9144000" cy="5143500" type="screen16x9"/>
  <p:notesSz cx="6858000" cy="9144000"/>
  <p:embeddedFontLst>
    <p:embeddedFont>
      <p:font typeface="Roboto Slab Regular" panose="020B0604020202020204" charset="0"/>
      <p:regular r:id="rId21"/>
      <p:bold r:id="rId22"/>
    </p:embeddedFont>
    <p:embeddedFont>
      <p:font typeface="Overpass Light" panose="020B0604020202020204" charset="0"/>
      <p:regular r:id="rId23"/>
      <p:bold r:id="rId24"/>
      <p:italic r:id="rId25"/>
      <p:boldItalic r:id="rId26"/>
    </p:embeddedFont>
    <p:embeddedFont>
      <p:font typeface="Bebas Neue" panose="020B0606020202050201" pitchFamily="34" charset="0"/>
      <p:regular r:id="rId27"/>
    </p:embeddedFont>
    <p:embeddedFont>
      <p:font typeface="Overpass" panose="020B0604020202020204" charset="0"/>
      <p:regular r:id="rId28"/>
      <p:bold r:id="rId29"/>
      <p:italic r:id="rId30"/>
      <p:boldItalic r:id="rId31"/>
    </p:embeddedFont>
    <p:embeddedFont>
      <p:font typeface="Fira Sans Extra Condensed Medium"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B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E5E436-7804-4858-8259-455A45AF2FBD}">
  <a:tblStyle styleId="{31E5E436-7804-4858-8259-455A45AF2F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06" autoAdjust="0"/>
    <p:restoredTop sz="95455" autoAdjust="0"/>
  </p:normalViewPr>
  <p:slideViewPr>
    <p:cSldViewPr snapToGrid="0">
      <p:cViewPr varScale="1">
        <p:scale>
          <a:sx n="120" d="100"/>
          <a:sy n="120" d="100"/>
        </p:scale>
        <p:origin x="7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jpe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10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819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477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803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518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291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874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939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03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812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345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925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520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445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220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487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009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94450" y="2571750"/>
            <a:ext cx="9308100" cy="2589000"/>
          </a:xfrm>
          <a:prstGeom prst="rect">
            <a:avLst/>
          </a:prstGeom>
          <a:solidFill>
            <a:srgbClr val="FF1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03225" y="2571750"/>
            <a:ext cx="8940900" cy="2481600"/>
            <a:chOff x="103225" y="2571750"/>
            <a:chExt cx="8940900" cy="2481600"/>
          </a:xfrm>
        </p:grpSpPr>
        <p:cxnSp>
          <p:nvCxnSpPr>
            <p:cNvPr id="12" name="Google Shape;12;p2"/>
            <p:cNvCxnSpPr/>
            <p:nvPr/>
          </p:nvCxnSpPr>
          <p:spPr>
            <a:xfrm>
              <a:off x="103225" y="2571750"/>
              <a:ext cx="0" cy="2481600"/>
            </a:xfrm>
            <a:prstGeom prst="straightConnector1">
              <a:avLst/>
            </a:prstGeom>
            <a:noFill/>
            <a:ln w="19050" cap="flat" cmpd="sng">
              <a:solidFill>
                <a:srgbClr val="FFFFFF"/>
              </a:solidFill>
              <a:prstDash val="solid"/>
              <a:round/>
              <a:headEnd type="none" w="med" len="med"/>
              <a:tailEnd type="none" w="med" len="med"/>
            </a:ln>
          </p:spPr>
        </p:cxnSp>
        <p:cxnSp>
          <p:nvCxnSpPr>
            <p:cNvPr id="13" name="Google Shape;13;p2"/>
            <p:cNvCxnSpPr/>
            <p:nvPr/>
          </p:nvCxnSpPr>
          <p:spPr>
            <a:xfrm>
              <a:off x="9044125" y="2571750"/>
              <a:ext cx="0" cy="2481600"/>
            </a:xfrm>
            <a:prstGeom prst="straightConnector1">
              <a:avLst/>
            </a:prstGeom>
            <a:noFill/>
            <a:ln w="19050" cap="flat" cmpd="sng">
              <a:solidFill>
                <a:srgbClr val="FFFFFF"/>
              </a:solidFill>
              <a:prstDash val="solid"/>
              <a:round/>
              <a:headEnd type="none" w="med" len="med"/>
              <a:tailEnd type="none" w="med" len="med"/>
            </a:ln>
          </p:spPr>
        </p:cxnSp>
        <p:cxnSp>
          <p:nvCxnSpPr>
            <p:cNvPr id="14" name="Google Shape;14;p2"/>
            <p:cNvCxnSpPr/>
            <p:nvPr/>
          </p:nvCxnSpPr>
          <p:spPr>
            <a:xfrm>
              <a:off x="103225" y="5053350"/>
              <a:ext cx="8940900" cy="0"/>
            </a:xfrm>
            <a:prstGeom prst="straightConnector1">
              <a:avLst/>
            </a:prstGeom>
            <a:noFill/>
            <a:ln w="19050" cap="flat" cmpd="sng">
              <a:solidFill>
                <a:srgbClr val="FFFFFF"/>
              </a:solidFill>
              <a:prstDash val="solid"/>
              <a:round/>
              <a:headEnd type="none" w="med" len="med"/>
              <a:tailEnd type="none" w="med" len="med"/>
            </a:ln>
          </p:spPr>
        </p:cxnSp>
      </p:grpSp>
      <p:sp>
        <p:nvSpPr>
          <p:cNvPr id="15" name="Google Shape;15;p2"/>
          <p:cNvSpPr txBox="1"/>
          <p:nvPr/>
        </p:nvSpPr>
        <p:spPr>
          <a:xfrm>
            <a:off x="4697175" y="1320225"/>
            <a:ext cx="3616800" cy="1782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6000">
              <a:latin typeface="Fira Sans Extra Condensed Medium"/>
              <a:ea typeface="Fira Sans Extra Condensed Medium"/>
              <a:cs typeface="Fira Sans Extra Condensed Medium"/>
              <a:sym typeface="Fira Sans Extra Condensed Medium"/>
            </a:endParaRPr>
          </a:p>
        </p:txBody>
      </p:sp>
      <p:sp>
        <p:nvSpPr>
          <p:cNvPr id="16" name="Google Shape;16;p2"/>
          <p:cNvSpPr txBox="1"/>
          <p:nvPr/>
        </p:nvSpPr>
        <p:spPr>
          <a:xfrm>
            <a:off x="5911825" y="2977800"/>
            <a:ext cx="2402100" cy="717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200">
              <a:latin typeface="Roboto Slab Regular"/>
              <a:ea typeface="Roboto Slab Regular"/>
              <a:cs typeface="Roboto Slab Regular"/>
              <a:sym typeface="Roboto Slab Regular"/>
            </a:endParaRPr>
          </a:p>
        </p:txBody>
      </p:sp>
      <p:sp>
        <p:nvSpPr>
          <p:cNvPr id="17" name="Google Shape;17;p2"/>
          <p:cNvSpPr txBox="1">
            <a:spLocks noGrp="1"/>
          </p:cNvSpPr>
          <p:nvPr>
            <p:ph type="ctrTitle"/>
          </p:nvPr>
        </p:nvSpPr>
        <p:spPr>
          <a:xfrm>
            <a:off x="2194775" y="1457250"/>
            <a:ext cx="4754400" cy="2229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7200">
                <a:solidFill>
                  <a:srgbClr val="000000"/>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8" name="Google Shape;18;p2"/>
          <p:cNvSpPr txBox="1">
            <a:spLocks noGrp="1"/>
          </p:cNvSpPr>
          <p:nvPr>
            <p:ph type="subTitle" idx="1"/>
          </p:nvPr>
        </p:nvSpPr>
        <p:spPr>
          <a:xfrm>
            <a:off x="2364775" y="3681600"/>
            <a:ext cx="4417800" cy="3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ubTitle" idx="1"/>
          </p:nvPr>
        </p:nvSpPr>
        <p:spPr>
          <a:xfrm>
            <a:off x="621563" y="1104775"/>
            <a:ext cx="7878300" cy="362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50"/>
            </a:lvl1pPr>
            <a:lvl2pPr lvl="1" rtl="0">
              <a:lnSpc>
                <a:spcPct val="100000"/>
              </a:lnSpc>
              <a:spcBef>
                <a:spcPts val="0"/>
              </a:spcBef>
              <a:spcAft>
                <a:spcPts val="0"/>
              </a:spcAft>
              <a:buNone/>
              <a:defRPr sz="1250"/>
            </a:lvl2pPr>
            <a:lvl3pPr lvl="2" rtl="0">
              <a:lnSpc>
                <a:spcPct val="100000"/>
              </a:lnSpc>
              <a:spcBef>
                <a:spcPts val="0"/>
              </a:spcBef>
              <a:spcAft>
                <a:spcPts val="0"/>
              </a:spcAft>
              <a:buNone/>
              <a:defRPr sz="1250"/>
            </a:lvl3pPr>
            <a:lvl4pPr lvl="3" rtl="0">
              <a:lnSpc>
                <a:spcPct val="100000"/>
              </a:lnSpc>
              <a:spcBef>
                <a:spcPts val="0"/>
              </a:spcBef>
              <a:spcAft>
                <a:spcPts val="0"/>
              </a:spcAft>
              <a:buNone/>
              <a:defRPr sz="1250"/>
            </a:lvl4pPr>
            <a:lvl5pPr lvl="4" rtl="0">
              <a:lnSpc>
                <a:spcPct val="100000"/>
              </a:lnSpc>
              <a:spcBef>
                <a:spcPts val="0"/>
              </a:spcBef>
              <a:spcAft>
                <a:spcPts val="0"/>
              </a:spcAft>
              <a:buNone/>
              <a:defRPr sz="1250"/>
            </a:lvl5pPr>
            <a:lvl6pPr lvl="5" rtl="0">
              <a:lnSpc>
                <a:spcPct val="100000"/>
              </a:lnSpc>
              <a:spcBef>
                <a:spcPts val="0"/>
              </a:spcBef>
              <a:spcAft>
                <a:spcPts val="0"/>
              </a:spcAft>
              <a:buNone/>
              <a:defRPr sz="1250"/>
            </a:lvl6pPr>
            <a:lvl7pPr lvl="6" rtl="0">
              <a:lnSpc>
                <a:spcPct val="100000"/>
              </a:lnSpc>
              <a:spcBef>
                <a:spcPts val="0"/>
              </a:spcBef>
              <a:spcAft>
                <a:spcPts val="0"/>
              </a:spcAft>
              <a:buNone/>
              <a:defRPr sz="1250"/>
            </a:lvl7pPr>
            <a:lvl8pPr lvl="7" rtl="0">
              <a:lnSpc>
                <a:spcPct val="100000"/>
              </a:lnSpc>
              <a:spcBef>
                <a:spcPts val="0"/>
              </a:spcBef>
              <a:spcAft>
                <a:spcPts val="0"/>
              </a:spcAft>
              <a:buNone/>
              <a:defRPr sz="1250"/>
            </a:lvl8pPr>
            <a:lvl9pPr lvl="8" rtl="0">
              <a:lnSpc>
                <a:spcPct val="100000"/>
              </a:lnSpc>
              <a:spcBef>
                <a:spcPts val="0"/>
              </a:spcBef>
              <a:spcAft>
                <a:spcPts val="0"/>
              </a:spcAft>
              <a:buNone/>
              <a:defRPr sz="1250"/>
            </a:lvl9pPr>
          </a:lstStyle>
          <a:p>
            <a:endParaRPr/>
          </a:p>
        </p:txBody>
      </p:sp>
      <p:sp>
        <p:nvSpPr>
          <p:cNvPr id="29" name="Google Shape;29;p4"/>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5" name="Google Shape;5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6" name="Google Shape;5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300"/>
              <a:buFont typeface="Bebas Neue"/>
              <a:buNone/>
              <a:defRPr sz="4300" b="1">
                <a:solidFill>
                  <a:schemeClr val="dk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6234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Overpass"/>
              <a:buChar char="●"/>
              <a:defRPr sz="1800">
                <a:latin typeface="Overpass"/>
                <a:ea typeface="Overpass"/>
                <a:cs typeface="Overpass"/>
                <a:sym typeface="Overpass"/>
              </a:defRPr>
            </a:lvl1pPr>
            <a:lvl2pPr marL="914400" lvl="1" indent="-317500">
              <a:lnSpc>
                <a:spcPct val="115000"/>
              </a:lnSpc>
              <a:spcBef>
                <a:spcPts val="1600"/>
              </a:spcBef>
              <a:spcAft>
                <a:spcPts val="0"/>
              </a:spcAft>
              <a:buSzPts val="1400"/>
              <a:buFont typeface="Overpass"/>
              <a:buChar char="○"/>
              <a:defRPr>
                <a:latin typeface="Overpass"/>
                <a:ea typeface="Overpass"/>
                <a:cs typeface="Overpass"/>
                <a:sym typeface="Overpass"/>
              </a:defRPr>
            </a:lvl2pPr>
            <a:lvl3pPr marL="1371600" lvl="2" indent="-317500">
              <a:lnSpc>
                <a:spcPct val="115000"/>
              </a:lnSpc>
              <a:spcBef>
                <a:spcPts val="1600"/>
              </a:spcBef>
              <a:spcAft>
                <a:spcPts val="0"/>
              </a:spcAft>
              <a:buSzPts val="1400"/>
              <a:buFont typeface="Overpass"/>
              <a:buChar char="■"/>
              <a:defRPr>
                <a:latin typeface="Overpass"/>
                <a:ea typeface="Overpass"/>
                <a:cs typeface="Overpass"/>
                <a:sym typeface="Overpass"/>
              </a:defRPr>
            </a:lvl3pPr>
            <a:lvl4pPr marL="1828800" lvl="3" indent="-317500">
              <a:lnSpc>
                <a:spcPct val="115000"/>
              </a:lnSpc>
              <a:spcBef>
                <a:spcPts val="1600"/>
              </a:spcBef>
              <a:spcAft>
                <a:spcPts val="0"/>
              </a:spcAft>
              <a:buSzPts val="1400"/>
              <a:buFont typeface="Overpass"/>
              <a:buChar char="●"/>
              <a:defRPr>
                <a:latin typeface="Overpass"/>
                <a:ea typeface="Overpass"/>
                <a:cs typeface="Overpass"/>
                <a:sym typeface="Overpass"/>
              </a:defRPr>
            </a:lvl4pPr>
            <a:lvl5pPr marL="2286000" lvl="4" indent="-317500">
              <a:lnSpc>
                <a:spcPct val="115000"/>
              </a:lnSpc>
              <a:spcBef>
                <a:spcPts val="1600"/>
              </a:spcBef>
              <a:spcAft>
                <a:spcPts val="0"/>
              </a:spcAft>
              <a:buSzPts val="1400"/>
              <a:buFont typeface="Overpass"/>
              <a:buChar char="○"/>
              <a:defRPr>
                <a:latin typeface="Overpass"/>
                <a:ea typeface="Overpass"/>
                <a:cs typeface="Overpass"/>
                <a:sym typeface="Overpass"/>
              </a:defRPr>
            </a:lvl5pPr>
            <a:lvl6pPr marL="2743200" lvl="5" indent="-317500">
              <a:lnSpc>
                <a:spcPct val="115000"/>
              </a:lnSpc>
              <a:spcBef>
                <a:spcPts val="1600"/>
              </a:spcBef>
              <a:spcAft>
                <a:spcPts val="0"/>
              </a:spcAft>
              <a:buSzPts val="1400"/>
              <a:buFont typeface="Overpass"/>
              <a:buChar char="■"/>
              <a:defRPr>
                <a:latin typeface="Overpass"/>
                <a:ea typeface="Overpass"/>
                <a:cs typeface="Overpass"/>
                <a:sym typeface="Overpass"/>
              </a:defRPr>
            </a:lvl6pPr>
            <a:lvl7pPr marL="3200400" lvl="6" indent="-317500">
              <a:lnSpc>
                <a:spcPct val="115000"/>
              </a:lnSpc>
              <a:spcBef>
                <a:spcPts val="1600"/>
              </a:spcBef>
              <a:spcAft>
                <a:spcPts val="0"/>
              </a:spcAft>
              <a:buSzPts val="1400"/>
              <a:buFont typeface="Overpass"/>
              <a:buChar char="●"/>
              <a:defRPr>
                <a:latin typeface="Overpass"/>
                <a:ea typeface="Overpass"/>
                <a:cs typeface="Overpass"/>
                <a:sym typeface="Overpass"/>
              </a:defRPr>
            </a:lvl7pPr>
            <a:lvl8pPr marL="3657600" lvl="7" indent="-317500">
              <a:lnSpc>
                <a:spcPct val="115000"/>
              </a:lnSpc>
              <a:spcBef>
                <a:spcPts val="1600"/>
              </a:spcBef>
              <a:spcAft>
                <a:spcPts val="0"/>
              </a:spcAft>
              <a:buSzPts val="1400"/>
              <a:buFont typeface="Overpass"/>
              <a:buChar char="○"/>
              <a:defRPr>
                <a:latin typeface="Overpass"/>
                <a:ea typeface="Overpass"/>
                <a:cs typeface="Overpass"/>
                <a:sym typeface="Overpass"/>
              </a:defRPr>
            </a:lvl8pPr>
            <a:lvl9pPr marL="4114800" lvl="8" indent="-317500">
              <a:lnSpc>
                <a:spcPct val="115000"/>
              </a:lnSpc>
              <a:spcBef>
                <a:spcPts val="1600"/>
              </a:spcBef>
              <a:spcAft>
                <a:spcPts val="1600"/>
              </a:spcAft>
              <a:buSzPts val="1400"/>
              <a:buFont typeface="Overpass"/>
              <a:buChar char="■"/>
              <a:defRPr>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35"/>
          <p:cNvSpPr txBox="1">
            <a:spLocks noGrp="1"/>
          </p:cNvSpPr>
          <p:nvPr>
            <p:ph type="ctrTitle"/>
          </p:nvPr>
        </p:nvSpPr>
        <p:spPr>
          <a:xfrm>
            <a:off x="2194775" y="1471986"/>
            <a:ext cx="4754400" cy="2229000"/>
          </a:xfrm>
          <a:prstGeom prst="rect">
            <a:avLst/>
          </a:prstGeom>
        </p:spPr>
        <p:txBody>
          <a:bodyPr spcFirstLastPara="1" wrap="square" lIns="91425" tIns="91425" rIns="91425" bIns="91425" anchor="ctr" anchorCtr="0">
            <a:noAutofit/>
          </a:bodyPr>
          <a:lstStyle/>
          <a:p>
            <a:pPr lvl="0"/>
            <a:r>
              <a:rPr lang="en-US" sz="5400" dirty="0">
                <a:solidFill>
                  <a:schemeClr val="dk1"/>
                </a:solidFill>
              </a:rPr>
              <a:t>Kabab &amp; kofta</a:t>
            </a:r>
            <a:br>
              <a:rPr lang="en-US" sz="5400" dirty="0">
                <a:solidFill>
                  <a:schemeClr val="dk1"/>
                </a:solidFill>
              </a:rPr>
            </a:br>
            <a:r>
              <a:rPr lang="en-US" sz="5400" dirty="0">
                <a:solidFill>
                  <a:schemeClr val="lt1"/>
                </a:solidFill>
              </a:rPr>
              <a:t>Website Content</a:t>
            </a:r>
            <a:endParaRPr sz="5400" dirty="0">
              <a:solidFill>
                <a:schemeClr val="lt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35"/>
          <p:cNvSpPr txBox="1">
            <a:spLocks noGrp="1"/>
          </p:cNvSpPr>
          <p:nvPr>
            <p:ph type="ctrTitle"/>
          </p:nvPr>
        </p:nvSpPr>
        <p:spPr>
          <a:xfrm>
            <a:off x="2194775" y="1471986"/>
            <a:ext cx="4754400" cy="2229000"/>
          </a:xfrm>
          <a:prstGeom prst="rect">
            <a:avLst/>
          </a:prstGeom>
        </p:spPr>
        <p:txBody>
          <a:bodyPr spcFirstLastPara="1" wrap="square" lIns="91425" tIns="91425" rIns="91425" bIns="91425" anchor="ctr" anchorCtr="0">
            <a:noAutofit/>
          </a:bodyPr>
          <a:lstStyle/>
          <a:p>
            <a:pPr lvl="0"/>
            <a:r>
              <a:rPr lang="en-US" sz="5400" dirty="0">
                <a:solidFill>
                  <a:schemeClr val="dk1"/>
                </a:solidFill>
              </a:rPr>
              <a:t>About page</a:t>
            </a:r>
            <a:br>
              <a:rPr lang="en-US" sz="5400" dirty="0">
                <a:solidFill>
                  <a:schemeClr val="dk1"/>
                </a:solidFill>
              </a:rPr>
            </a:br>
            <a:r>
              <a:rPr lang="en-US" sz="5400" dirty="0">
                <a:solidFill>
                  <a:schemeClr val="lt1"/>
                </a:solidFill>
              </a:rPr>
              <a:t>Website Content</a:t>
            </a:r>
            <a:endParaRPr sz="5400" dirty="0">
              <a:solidFill>
                <a:schemeClr val="lt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Tree>
    <p:extLst>
      <p:ext uri="{BB962C8B-B14F-4D97-AF65-F5344CB8AC3E}">
        <p14:creationId xmlns:p14="http://schemas.microsoft.com/office/powerpoint/2010/main" val="49740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us banner</a:t>
            </a:r>
            <a:endParaRPr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
        <p:nvSpPr>
          <p:cNvPr id="6" name="TextBox 5">
            <a:extLst>
              <a:ext uri="{FF2B5EF4-FFF2-40B4-BE49-F238E27FC236}">
                <a16:creationId xmlns:a16="http://schemas.microsoft.com/office/drawing/2014/main" id="{E60B169B-1EB6-4BE6-8DFF-D85AA3BFAA62}"/>
              </a:ext>
            </a:extLst>
          </p:cNvPr>
          <p:cNvSpPr txBox="1"/>
          <p:nvPr/>
        </p:nvSpPr>
        <p:spPr>
          <a:xfrm>
            <a:off x="3528907" y="1817924"/>
            <a:ext cx="2235200" cy="307777"/>
          </a:xfrm>
          <a:prstGeom prst="rect">
            <a:avLst/>
          </a:prstGeom>
          <a:noFill/>
        </p:spPr>
        <p:txBody>
          <a:bodyPr wrap="square" rtlCol="0">
            <a:spAutoFit/>
          </a:bodyPr>
          <a:lstStyle/>
          <a:p>
            <a:r>
              <a:rPr lang="en-US" dirty="0"/>
              <a:t>Banner image 1500 x 250</a:t>
            </a:r>
          </a:p>
        </p:txBody>
      </p:sp>
      <p:pic>
        <p:nvPicPr>
          <p:cNvPr id="14" name="Picture 13">
            <a:extLst>
              <a:ext uri="{FF2B5EF4-FFF2-40B4-BE49-F238E27FC236}">
                <a16:creationId xmlns:a16="http://schemas.microsoft.com/office/drawing/2014/main" id="{73E68EC5-2033-49A9-8C2B-2C2D4FB9CAFC}"/>
              </a:ext>
            </a:extLst>
          </p:cNvPr>
          <p:cNvPicPr>
            <a:picLocks noChangeAspect="1"/>
          </p:cNvPicPr>
          <p:nvPr/>
        </p:nvPicPr>
        <p:blipFill>
          <a:blip r:embed="rId4"/>
          <a:stretch>
            <a:fillRect/>
          </a:stretch>
        </p:blipFill>
        <p:spPr>
          <a:xfrm>
            <a:off x="1049867" y="3017799"/>
            <a:ext cx="7193280" cy="1175570"/>
          </a:xfrm>
          <a:prstGeom prst="rect">
            <a:avLst/>
          </a:prstGeom>
        </p:spPr>
      </p:pic>
    </p:spTree>
    <p:extLst>
      <p:ext uri="{BB962C8B-B14F-4D97-AF65-F5344CB8AC3E}">
        <p14:creationId xmlns:p14="http://schemas.microsoft.com/office/powerpoint/2010/main" val="146708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us banner</a:t>
            </a:r>
            <a:endParaRPr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
        <p:nvSpPr>
          <p:cNvPr id="8" name="TextBox 7"/>
          <p:cNvSpPr txBox="1"/>
          <p:nvPr/>
        </p:nvSpPr>
        <p:spPr>
          <a:xfrm>
            <a:off x="625300" y="2272540"/>
            <a:ext cx="2862469" cy="1708160"/>
          </a:xfrm>
          <a:prstGeom prst="rect">
            <a:avLst/>
          </a:prstGeom>
          <a:noFill/>
        </p:spPr>
        <p:txBody>
          <a:bodyPr wrap="square" rtlCol="0">
            <a:spAutoFit/>
          </a:bodyPr>
          <a:lstStyle/>
          <a:p>
            <a:pPr rtl="1"/>
            <a:r>
              <a:rPr lang="en-US" sz="1050" dirty="0"/>
              <a:t>Grill Valley </a:t>
            </a:r>
            <a:r>
              <a:rPr lang="en-US" sz="1050" dirty="0" smtClean="0"/>
              <a:t>is </a:t>
            </a:r>
            <a:r>
              <a:rPr lang="en-US" sz="1050" dirty="0"/>
              <a:t>a high end restaurant located in 5th settlement and Sheikh </a:t>
            </a:r>
            <a:r>
              <a:rPr lang="en-US" sz="1050" dirty="0" err="1"/>
              <a:t>zayed</a:t>
            </a:r>
            <a:r>
              <a:rPr lang="en-US" sz="1050" dirty="0"/>
              <a:t> </a:t>
            </a:r>
            <a:r>
              <a:rPr lang="en-US" sz="1050" dirty="0" err="1"/>
              <a:t>specialised</a:t>
            </a:r>
            <a:r>
              <a:rPr lang="en-US" sz="1050" dirty="0"/>
              <a:t> in International and grilled dishes offering you large portions accompanied with high quality and reasonable </a:t>
            </a:r>
            <a:r>
              <a:rPr lang="en-US" sz="1050" dirty="0" smtClean="0"/>
              <a:t>prices</a:t>
            </a:r>
          </a:p>
          <a:p>
            <a:pPr rtl="1"/>
            <a:endParaRPr lang="en-US" sz="1050" dirty="0"/>
          </a:p>
          <a:p>
            <a:pPr rtl="1"/>
            <a:r>
              <a:rPr lang="en-US" sz="1050" dirty="0" smtClean="0"/>
              <a:t>With </a:t>
            </a:r>
            <a:r>
              <a:rPr lang="en-US" sz="1050" dirty="0"/>
              <a:t>Grill Valley, you will enjoy tasty sizzling meals in one of a kind atmosphere which will make you live an experience that will change your mind about fine dining.</a:t>
            </a:r>
            <a:endParaRPr lang="en-US" dirty="0"/>
          </a:p>
        </p:txBody>
      </p:sp>
      <p:sp>
        <p:nvSpPr>
          <p:cNvPr id="10" name="TextBox 9"/>
          <p:cNvSpPr txBox="1"/>
          <p:nvPr/>
        </p:nvSpPr>
        <p:spPr>
          <a:xfrm>
            <a:off x="625300" y="1707997"/>
            <a:ext cx="2862469" cy="307777"/>
          </a:xfrm>
          <a:prstGeom prst="rect">
            <a:avLst/>
          </a:prstGeom>
          <a:noFill/>
        </p:spPr>
        <p:txBody>
          <a:bodyPr wrap="square" rtlCol="0">
            <a:spAutoFit/>
          </a:bodyPr>
          <a:lstStyle/>
          <a:p>
            <a:r>
              <a:rPr lang="en-US" b="1" dirty="0"/>
              <a:t>Are you craving some?!</a:t>
            </a:r>
            <a:endParaRPr lang="en-US" b="1" dirty="0"/>
          </a:p>
        </p:txBody>
      </p:sp>
    </p:spTree>
    <p:extLst>
      <p:ext uri="{BB962C8B-B14F-4D97-AF65-F5344CB8AC3E}">
        <p14:creationId xmlns:p14="http://schemas.microsoft.com/office/powerpoint/2010/main" val="580373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us banner</a:t>
            </a:r>
            <a:endParaRPr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
        <p:nvSpPr>
          <p:cNvPr id="11" name="TextBox 10"/>
          <p:cNvSpPr txBox="1"/>
          <p:nvPr/>
        </p:nvSpPr>
        <p:spPr>
          <a:xfrm>
            <a:off x="625300" y="2272540"/>
            <a:ext cx="3326498" cy="253916"/>
          </a:xfrm>
          <a:prstGeom prst="rect">
            <a:avLst/>
          </a:prstGeom>
          <a:noFill/>
        </p:spPr>
        <p:txBody>
          <a:bodyPr wrap="square" rtlCol="0">
            <a:spAutoFit/>
          </a:bodyPr>
          <a:lstStyle/>
          <a:p>
            <a:pPr rtl="1"/>
            <a:r>
              <a:rPr lang="en-US" sz="1050" dirty="0"/>
              <a:t>You sure know what to </a:t>
            </a:r>
            <a:r>
              <a:rPr lang="en-US" sz="1050" dirty="0" smtClean="0"/>
              <a:t>expect from Grill Valley</a:t>
            </a:r>
            <a:endParaRPr lang="en-US" dirty="0"/>
          </a:p>
        </p:txBody>
      </p:sp>
      <p:sp>
        <p:nvSpPr>
          <p:cNvPr id="12" name="TextBox 11"/>
          <p:cNvSpPr txBox="1"/>
          <p:nvPr/>
        </p:nvSpPr>
        <p:spPr>
          <a:xfrm>
            <a:off x="625300" y="1707997"/>
            <a:ext cx="3326498" cy="307777"/>
          </a:xfrm>
          <a:prstGeom prst="rect">
            <a:avLst/>
          </a:prstGeom>
          <a:noFill/>
        </p:spPr>
        <p:txBody>
          <a:bodyPr wrap="square" rtlCol="0">
            <a:spAutoFit/>
          </a:bodyPr>
          <a:lstStyle/>
          <a:p>
            <a:r>
              <a:rPr lang="en-US" b="1" dirty="0"/>
              <a:t>Are you more into </a:t>
            </a:r>
            <a:r>
              <a:rPr lang="en-US" b="1" dirty="0" smtClean="0"/>
              <a:t>Meat or Chicken?</a:t>
            </a:r>
            <a:endParaRPr lang="en-US" b="1" dirty="0"/>
          </a:p>
        </p:txBody>
      </p:sp>
    </p:spTree>
    <p:extLst>
      <p:ext uri="{BB962C8B-B14F-4D97-AF65-F5344CB8AC3E}">
        <p14:creationId xmlns:p14="http://schemas.microsoft.com/office/powerpoint/2010/main" val="1492493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us vision and mission</a:t>
            </a:r>
            <a:endParaRPr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
        <p:nvSpPr>
          <p:cNvPr id="7" name="TextBox 6"/>
          <p:cNvSpPr txBox="1"/>
          <p:nvPr/>
        </p:nvSpPr>
        <p:spPr>
          <a:xfrm>
            <a:off x="625300" y="2015774"/>
            <a:ext cx="3326498" cy="738664"/>
          </a:xfrm>
          <a:prstGeom prst="rect">
            <a:avLst/>
          </a:prstGeom>
          <a:noFill/>
        </p:spPr>
        <p:txBody>
          <a:bodyPr wrap="square" rtlCol="0">
            <a:spAutoFit/>
          </a:bodyPr>
          <a:lstStyle/>
          <a:p>
            <a:pPr rtl="1"/>
            <a:r>
              <a:rPr lang="en-US" sz="1050" dirty="0"/>
              <a:t>To serve happiness to our customers through delicious, quality meals and extraordinary restaurant experience while working toward the greater good for our employees, community and environment.</a:t>
            </a:r>
            <a:endParaRPr lang="en-US" dirty="0"/>
          </a:p>
        </p:txBody>
      </p:sp>
      <p:sp>
        <p:nvSpPr>
          <p:cNvPr id="8" name="TextBox 7"/>
          <p:cNvSpPr txBox="1"/>
          <p:nvPr/>
        </p:nvSpPr>
        <p:spPr>
          <a:xfrm>
            <a:off x="625300" y="1707997"/>
            <a:ext cx="3326498" cy="307777"/>
          </a:xfrm>
          <a:prstGeom prst="rect">
            <a:avLst/>
          </a:prstGeom>
          <a:noFill/>
        </p:spPr>
        <p:txBody>
          <a:bodyPr wrap="square" rtlCol="0">
            <a:spAutoFit/>
          </a:bodyPr>
          <a:lstStyle/>
          <a:p>
            <a:r>
              <a:rPr lang="en-US" b="1" dirty="0" smtClean="0"/>
              <a:t>Vision</a:t>
            </a:r>
            <a:endParaRPr lang="en-US" b="1" dirty="0"/>
          </a:p>
        </p:txBody>
      </p:sp>
      <p:sp>
        <p:nvSpPr>
          <p:cNvPr id="9" name="TextBox 8"/>
          <p:cNvSpPr txBox="1"/>
          <p:nvPr/>
        </p:nvSpPr>
        <p:spPr>
          <a:xfrm>
            <a:off x="4449877" y="3582181"/>
            <a:ext cx="3326498" cy="900246"/>
          </a:xfrm>
          <a:prstGeom prst="rect">
            <a:avLst/>
          </a:prstGeom>
          <a:noFill/>
        </p:spPr>
        <p:txBody>
          <a:bodyPr wrap="square" rtlCol="0">
            <a:spAutoFit/>
          </a:bodyPr>
          <a:lstStyle/>
          <a:p>
            <a:pPr rtl="1"/>
            <a:r>
              <a:rPr lang="en-US" sz="1050" dirty="0"/>
              <a:t>To delight and nourish our customers with healthy, quality and delicious food and excellent service at a reasonable price with </a:t>
            </a:r>
            <a:r>
              <a:rPr lang="en-US" sz="1050" dirty="0" smtClean="0"/>
              <a:t>understanding our their changing </a:t>
            </a:r>
            <a:r>
              <a:rPr lang="en-US" sz="1050" dirty="0"/>
              <a:t>needs and constantly improve our customer </a:t>
            </a:r>
            <a:r>
              <a:rPr lang="en-US" sz="1050" dirty="0" smtClean="0"/>
              <a:t>experience.</a:t>
            </a:r>
            <a:endParaRPr lang="en-US" dirty="0"/>
          </a:p>
        </p:txBody>
      </p:sp>
      <p:sp>
        <p:nvSpPr>
          <p:cNvPr id="10" name="TextBox 9"/>
          <p:cNvSpPr txBox="1"/>
          <p:nvPr/>
        </p:nvSpPr>
        <p:spPr>
          <a:xfrm>
            <a:off x="4449877" y="3274404"/>
            <a:ext cx="3326498" cy="307777"/>
          </a:xfrm>
          <a:prstGeom prst="rect">
            <a:avLst/>
          </a:prstGeom>
          <a:noFill/>
        </p:spPr>
        <p:txBody>
          <a:bodyPr wrap="square" rtlCol="0">
            <a:spAutoFit/>
          </a:bodyPr>
          <a:lstStyle/>
          <a:p>
            <a:r>
              <a:rPr lang="en-US" b="1" dirty="0" smtClean="0"/>
              <a:t>Mission</a:t>
            </a:r>
            <a:endParaRPr lang="en-US" b="1" dirty="0"/>
          </a:p>
        </p:txBody>
      </p:sp>
    </p:spTree>
    <p:extLst>
      <p:ext uri="{BB962C8B-B14F-4D97-AF65-F5344CB8AC3E}">
        <p14:creationId xmlns:p14="http://schemas.microsoft.com/office/powerpoint/2010/main" val="136137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counter</a:t>
            </a:r>
            <a:endParaRPr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pic>
        <p:nvPicPr>
          <p:cNvPr id="3" name="Picture 2">
            <a:extLst>
              <a:ext uri="{FF2B5EF4-FFF2-40B4-BE49-F238E27FC236}">
                <a16:creationId xmlns:a16="http://schemas.microsoft.com/office/drawing/2014/main" id="{A34512F4-A285-4C92-90C8-36D5F859EE1F}"/>
              </a:ext>
            </a:extLst>
          </p:cNvPr>
          <p:cNvPicPr>
            <a:picLocks noChangeAspect="1"/>
          </p:cNvPicPr>
          <p:nvPr/>
        </p:nvPicPr>
        <p:blipFill>
          <a:blip r:embed="rId4"/>
          <a:stretch>
            <a:fillRect/>
          </a:stretch>
        </p:blipFill>
        <p:spPr>
          <a:xfrm>
            <a:off x="902042" y="2932854"/>
            <a:ext cx="7163810" cy="1228512"/>
          </a:xfrm>
          <a:prstGeom prst="rect">
            <a:avLst/>
          </a:prstGeom>
        </p:spPr>
      </p:pic>
      <p:sp>
        <p:nvSpPr>
          <p:cNvPr id="7" name="Rectangle 6"/>
          <p:cNvSpPr/>
          <p:nvPr/>
        </p:nvSpPr>
        <p:spPr>
          <a:xfrm>
            <a:off x="1891651" y="1827925"/>
            <a:ext cx="423514" cy="261610"/>
          </a:xfrm>
          <a:prstGeom prst="rect">
            <a:avLst/>
          </a:prstGeom>
        </p:spPr>
        <p:txBody>
          <a:bodyPr wrap="none">
            <a:spAutoFit/>
          </a:bodyPr>
          <a:lstStyle/>
          <a:p>
            <a:pPr algn="just"/>
            <a:r>
              <a:rPr lang="en-US" sz="1100" b="1" dirty="0" smtClean="0"/>
              <a:t>+15</a:t>
            </a:r>
            <a:endParaRPr lang="en-US" sz="1100" b="1" dirty="0"/>
          </a:p>
        </p:txBody>
      </p:sp>
      <p:sp>
        <p:nvSpPr>
          <p:cNvPr id="8" name="Rectangle 7"/>
          <p:cNvSpPr/>
          <p:nvPr/>
        </p:nvSpPr>
        <p:spPr>
          <a:xfrm>
            <a:off x="1365070" y="2089535"/>
            <a:ext cx="1476686" cy="261610"/>
          </a:xfrm>
          <a:prstGeom prst="rect">
            <a:avLst/>
          </a:prstGeom>
        </p:spPr>
        <p:txBody>
          <a:bodyPr wrap="none">
            <a:spAutoFit/>
          </a:bodyPr>
          <a:lstStyle/>
          <a:p>
            <a:pPr algn="just"/>
            <a:r>
              <a:rPr lang="en-US" sz="1100" dirty="0" smtClean="0"/>
              <a:t>Years of experience</a:t>
            </a:r>
            <a:endParaRPr lang="en-US" sz="1100" dirty="0"/>
          </a:p>
        </p:txBody>
      </p:sp>
      <p:sp>
        <p:nvSpPr>
          <p:cNvPr id="9" name="Rectangle 8"/>
          <p:cNvSpPr/>
          <p:nvPr/>
        </p:nvSpPr>
        <p:spPr>
          <a:xfrm>
            <a:off x="3531070" y="1827925"/>
            <a:ext cx="659155" cy="261610"/>
          </a:xfrm>
          <a:prstGeom prst="rect">
            <a:avLst/>
          </a:prstGeom>
        </p:spPr>
        <p:txBody>
          <a:bodyPr wrap="none">
            <a:spAutoFit/>
          </a:bodyPr>
          <a:lstStyle/>
          <a:p>
            <a:pPr algn="just"/>
            <a:r>
              <a:rPr lang="en-US" sz="1100" b="1" dirty="0" smtClean="0"/>
              <a:t>+29837</a:t>
            </a:r>
            <a:endParaRPr lang="en-US" sz="1100" b="1" dirty="0"/>
          </a:p>
        </p:txBody>
      </p:sp>
      <p:sp>
        <p:nvSpPr>
          <p:cNvPr id="11" name="Rectangle 10"/>
          <p:cNvSpPr/>
          <p:nvPr/>
        </p:nvSpPr>
        <p:spPr>
          <a:xfrm>
            <a:off x="3261771" y="2089535"/>
            <a:ext cx="1197764" cy="261610"/>
          </a:xfrm>
          <a:prstGeom prst="rect">
            <a:avLst/>
          </a:prstGeom>
        </p:spPr>
        <p:txBody>
          <a:bodyPr wrap="none">
            <a:spAutoFit/>
          </a:bodyPr>
          <a:lstStyle/>
          <a:p>
            <a:pPr algn="just"/>
            <a:r>
              <a:rPr lang="en-US" sz="1100" dirty="0" smtClean="0"/>
              <a:t>Satisfied Clients</a:t>
            </a:r>
            <a:endParaRPr lang="en-US" sz="1100" dirty="0"/>
          </a:p>
        </p:txBody>
      </p:sp>
      <p:sp>
        <p:nvSpPr>
          <p:cNvPr id="12" name="Rectangle 11"/>
          <p:cNvSpPr/>
          <p:nvPr/>
        </p:nvSpPr>
        <p:spPr>
          <a:xfrm>
            <a:off x="4997359" y="1827925"/>
            <a:ext cx="423514" cy="261610"/>
          </a:xfrm>
          <a:prstGeom prst="rect">
            <a:avLst/>
          </a:prstGeom>
        </p:spPr>
        <p:txBody>
          <a:bodyPr wrap="none">
            <a:spAutoFit/>
          </a:bodyPr>
          <a:lstStyle/>
          <a:p>
            <a:pPr algn="just"/>
            <a:r>
              <a:rPr lang="en-US" sz="1100" b="1" dirty="0" smtClean="0"/>
              <a:t>+30</a:t>
            </a:r>
            <a:endParaRPr lang="en-US" sz="1100" b="1" dirty="0"/>
          </a:p>
        </p:txBody>
      </p:sp>
      <p:sp>
        <p:nvSpPr>
          <p:cNvPr id="13" name="Rectangle 12"/>
          <p:cNvSpPr/>
          <p:nvPr/>
        </p:nvSpPr>
        <p:spPr>
          <a:xfrm>
            <a:off x="4749704" y="2089535"/>
            <a:ext cx="918841" cy="261610"/>
          </a:xfrm>
          <a:prstGeom prst="rect">
            <a:avLst/>
          </a:prstGeom>
        </p:spPr>
        <p:txBody>
          <a:bodyPr wrap="none">
            <a:spAutoFit/>
          </a:bodyPr>
          <a:lstStyle/>
          <a:p>
            <a:pPr algn="just"/>
            <a:r>
              <a:rPr lang="en-US" sz="1100" dirty="0" smtClean="0"/>
              <a:t>Menu Items</a:t>
            </a:r>
            <a:endParaRPr lang="en-US" sz="1100" dirty="0"/>
          </a:p>
        </p:txBody>
      </p:sp>
      <p:sp>
        <p:nvSpPr>
          <p:cNvPr id="14" name="Rectangle 13"/>
          <p:cNvSpPr/>
          <p:nvPr/>
        </p:nvSpPr>
        <p:spPr>
          <a:xfrm>
            <a:off x="6508184" y="1827925"/>
            <a:ext cx="263214" cy="261610"/>
          </a:xfrm>
          <a:prstGeom prst="rect">
            <a:avLst/>
          </a:prstGeom>
        </p:spPr>
        <p:txBody>
          <a:bodyPr wrap="none">
            <a:spAutoFit/>
          </a:bodyPr>
          <a:lstStyle/>
          <a:p>
            <a:pPr algn="just"/>
            <a:r>
              <a:rPr lang="en-US" sz="1100" b="1" dirty="0"/>
              <a:t>2</a:t>
            </a:r>
          </a:p>
        </p:txBody>
      </p:sp>
      <p:sp>
        <p:nvSpPr>
          <p:cNvPr id="15" name="Rectangle 14"/>
          <p:cNvSpPr/>
          <p:nvPr/>
        </p:nvSpPr>
        <p:spPr>
          <a:xfrm>
            <a:off x="6249307" y="2089535"/>
            <a:ext cx="780983" cy="261610"/>
          </a:xfrm>
          <a:prstGeom prst="rect">
            <a:avLst/>
          </a:prstGeom>
        </p:spPr>
        <p:txBody>
          <a:bodyPr wrap="none">
            <a:spAutoFit/>
          </a:bodyPr>
          <a:lstStyle/>
          <a:p>
            <a:pPr algn="just"/>
            <a:r>
              <a:rPr lang="en-US" sz="1100" dirty="0" smtClean="0"/>
              <a:t>Branches</a:t>
            </a:r>
            <a:endParaRPr lang="en-US" sz="1100" dirty="0"/>
          </a:p>
        </p:txBody>
      </p:sp>
    </p:spTree>
    <p:extLst>
      <p:ext uri="{BB962C8B-B14F-4D97-AF65-F5344CB8AC3E}">
        <p14:creationId xmlns:p14="http://schemas.microsoft.com/office/powerpoint/2010/main" val="123581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35"/>
          <p:cNvSpPr txBox="1">
            <a:spLocks noGrp="1"/>
          </p:cNvSpPr>
          <p:nvPr>
            <p:ph type="ctrTitle"/>
          </p:nvPr>
        </p:nvSpPr>
        <p:spPr>
          <a:xfrm>
            <a:off x="2194775" y="1471986"/>
            <a:ext cx="4754400" cy="2229000"/>
          </a:xfrm>
          <a:prstGeom prst="rect">
            <a:avLst/>
          </a:prstGeom>
        </p:spPr>
        <p:txBody>
          <a:bodyPr spcFirstLastPara="1" wrap="square" lIns="91425" tIns="91425" rIns="91425" bIns="91425" anchor="ctr" anchorCtr="0">
            <a:noAutofit/>
          </a:bodyPr>
          <a:lstStyle/>
          <a:p>
            <a:pPr lvl="0"/>
            <a:r>
              <a:rPr lang="en-US" sz="5400" dirty="0">
                <a:solidFill>
                  <a:schemeClr val="dk1"/>
                </a:solidFill>
              </a:rPr>
              <a:t>Contact page</a:t>
            </a:r>
            <a:br>
              <a:rPr lang="en-US" sz="5400" dirty="0">
                <a:solidFill>
                  <a:schemeClr val="dk1"/>
                </a:solidFill>
              </a:rPr>
            </a:br>
            <a:r>
              <a:rPr lang="en-US" sz="5400" dirty="0">
                <a:solidFill>
                  <a:schemeClr val="lt1"/>
                </a:solidFill>
              </a:rPr>
              <a:t>Website Content</a:t>
            </a:r>
            <a:endParaRPr sz="5400" dirty="0">
              <a:solidFill>
                <a:schemeClr val="lt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Tree>
    <p:extLst>
      <p:ext uri="{BB962C8B-B14F-4D97-AF65-F5344CB8AC3E}">
        <p14:creationId xmlns:p14="http://schemas.microsoft.com/office/powerpoint/2010/main" val="71880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us</a:t>
            </a:r>
            <a:endParaRPr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
        <p:nvSpPr>
          <p:cNvPr id="7" name="Rectangle 6"/>
          <p:cNvSpPr/>
          <p:nvPr/>
        </p:nvSpPr>
        <p:spPr>
          <a:xfrm>
            <a:off x="465885" y="1050638"/>
            <a:ext cx="1005403" cy="261610"/>
          </a:xfrm>
          <a:prstGeom prst="rect">
            <a:avLst/>
          </a:prstGeom>
        </p:spPr>
        <p:txBody>
          <a:bodyPr wrap="none">
            <a:spAutoFit/>
          </a:bodyPr>
          <a:lstStyle/>
          <a:p>
            <a:pPr algn="just"/>
            <a:r>
              <a:rPr lang="en-US" sz="1100" b="1" dirty="0" smtClean="0"/>
              <a:t>Get In touch</a:t>
            </a:r>
            <a:endParaRPr lang="en-US" sz="1100" b="1" dirty="0"/>
          </a:p>
        </p:txBody>
      </p:sp>
      <p:sp>
        <p:nvSpPr>
          <p:cNvPr id="8" name="Rectangle 7"/>
          <p:cNvSpPr/>
          <p:nvPr/>
        </p:nvSpPr>
        <p:spPr>
          <a:xfrm>
            <a:off x="465885" y="1312248"/>
            <a:ext cx="6460423" cy="261610"/>
          </a:xfrm>
          <a:prstGeom prst="rect">
            <a:avLst/>
          </a:prstGeom>
        </p:spPr>
        <p:txBody>
          <a:bodyPr wrap="none">
            <a:spAutoFit/>
          </a:bodyPr>
          <a:lstStyle/>
          <a:p>
            <a:pPr algn="just"/>
            <a:r>
              <a:rPr lang="en-US" sz="1100" dirty="0"/>
              <a:t>We’re here to help and answer any question you might have. We look forward to hearing from </a:t>
            </a:r>
            <a:r>
              <a:rPr lang="en-US" sz="1100" dirty="0" smtClean="0"/>
              <a:t>you!</a:t>
            </a:r>
            <a:endParaRPr lang="en-US" sz="1100" dirty="0"/>
          </a:p>
        </p:txBody>
      </p:sp>
      <p:sp>
        <p:nvSpPr>
          <p:cNvPr id="9" name="Rectangle 8"/>
          <p:cNvSpPr/>
          <p:nvPr/>
        </p:nvSpPr>
        <p:spPr>
          <a:xfrm>
            <a:off x="491535" y="1704663"/>
            <a:ext cx="954107" cy="261610"/>
          </a:xfrm>
          <a:prstGeom prst="rect">
            <a:avLst/>
          </a:prstGeom>
        </p:spPr>
        <p:txBody>
          <a:bodyPr wrap="none">
            <a:spAutoFit/>
          </a:bodyPr>
          <a:lstStyle/>
          <a:p>
            <a:pPr algn="just"/>
            <a:r>
              <a:rPr lang="en-US" sz="1100" b="1" dirty="0" smtClean="0"/>
              <a:t>Addresses:</a:t>
            </a:r>
            <a:endParaRPr lang="en-US" sz="1100" b="1" dirty="0"/>
          </a:p>
        </p:txBody>
      </p:sp>
      <p:sp>
        <p:nvSpPr>
          <p:cNvPr id="10" name="Rectangle 9"/>
          <p:cNvSpPr/>
          <p:nvPr/>
        </p:nvSpPr>
        <p:spPr>
          <a:xfrm>
            <a:off x="1367095" y="1711515"/>
            <a:ext cx="2771913" cy="430887"/>
          </a:xfrm>
          <a:prstGeom prst="rect">
            <a:avLst/>
          </a:prstGeom>
        </p:spPr>
        <p:txBody>
          <a:bodyPr wrap="none">
            <a:spAutoFit/>
          </a:bodyPr>
          <a:lstStyle/>
          <a:p>
            <a:pPr marL="228600" indent="-228600" algn="just">
              <a:buAutoNum type="arabicPeriod"/>
            </a:pPr>
            <a:r>
              <a:rPr lang="en-US" sz="1100" dirty="0" smtClean="0"/>
              <a:t>North </a:t>
            </a:r>
            <a:r>
              <a:rPr lang="en-US" sz="1100" dirty="0" err="1"/>
              <a:t>Teseen</a:t>
            </a:r>
            <a:r>
              <a:rPr lang="en-US" sz="1100" dirty="0"/>
              <a:t> Street, </a:t>
            </a:r>
            <a:r>
              <a:rPr lang="en-US" sz="1100" dirty="0" smtClean="0"/>
              <a:t>First New Cairo</a:t>
            </a:r>
          </a:p>
          <a:p>
            <a:pPr marL="228600" indent="-228600" algn="just">
              <a:buAutoNum type="arabicPeriod"/>
            </a:pPr>
            <a:r>
              <a:rPr lang="en-US" sz="1100" dirty="0" err="1" smtClean="0"/>
              <a:t>Shiekh</a:t>
            </a:r>
            <a:r>
              <a:rPr lang="en-US" sz="1100" dirty="0" smtClean="0"/>
              <a:t> </a:t>
            </a:r>
            <a:r>
              <a:rPr lang="en-US" sz="1100" dirty="0" err="1" smtClean="0"/>
              <a:t>Zayed</a:t>
            </a:r>
            <a:r>
              <a:rPr lang="en-US" sz="1100" dirty="0" smtClean="0"/>
              <a:t>, </a:t>
            </a:r>
            <a:r>
              <a:rPr lang="en-US" sz="1100" dirty="0"/>
              <a:t>Giza Governorate </a:t>
            </a:r>
          </a:p>
        </p:txBody>
      </p:sp>
      <p:sp>
        <p:nvSpPr>
          <p:cNvPr id="11" name="Rectangle 10"/>
          <p:cNvSpPr/>
          <p:nvPr/>
        </p:nvSpPr>
        <p:spPr>
          <a:xfrm>
            <a:off x="614165" y="2341893"/>
            <a:ext cx="708848" cy="261610"/>
          </a:xfrm>
          <a:prstGeom prst="rect">
            <a:avLst/>
          </a:prstGeom>
        </p:spPr>
        <p:txBody>
          <a:bodyPr wrap="none">
            <a:spAutoFit/>
          </a:bodyPr>
          <a:lstStyle/>
          <a:p>
            <a:pPr algn="just"/>
            <a:r>
              <a:rPr lang="en-US" sz="1100" b="1" dirty="0" smtClean="0"/>
              <a:t>Hotline:</a:t>
            </a:r>
            <a:endParaRPr lang="en-US" sz="1100" b="1" dirty="0"/>
          </a:p>
        </p:txBody>
      </p:sp>
      <p:sp>
        <p:nvSpPr>
          <p:cNvPr id="12" name="Rectangle 11"/>
          <p:cNvSpPr/>
          <p:nvPr/>
        </p:nvSpPr>
        <p:spPr>
          <a:xfrm>
            <a:off x="2464351" y="2348745"/>
            <a:ext cx="577402" cy="261610"/>
          </a:xfrm>
          <a:prstGeom prst="rect">
            <a:avLst/>
          </a:prstGeom>
        </p:spPr>
        <p:txBody>
          <a:bodyPr wrap="none">
            <a:spAutoFit/>
          </a:bodyPr>
          <a:lstStyle/>
          <a:p>
            <a:pPr algn="just"/>
            <a:r>
              <a:rPr lang="en-US" sz="1100" dirty="0" smtClean="0"/>
              <a:t>16661</a:t>
            </a:r>
            <a:endParaRPr lang="en-US" sz="1100" dirty="0"/>
          </a:p>
        </p:txBody>
      </p:sp>
      <p:sp>
        <p:nvSpPr>
          <p:cNvPr id="13" name="Rectangle 12"/>
          <p:cNvSpPr/>
          <p:nvPr/>
        </p:nvSpPr>
        <p:spPr>
          <a:xfrm>
            <a:off x="665462" y="3089315"/>
            <a:ext cx="606256" cy="261610"/>
          </a:xfrm>
          <a:prstGeom prst="rect">
            <a:avLst/>
          </a:prstGeom>
        </p:spPr>
        <p:txBody>
          <a:bodyPr wrap="none">
            <a:spAutoFit/>
          </a:bodyPr>
          <a:lstStyle/>
          <a:p>
            <a:pPr algn="just"/>
            <a:r>
              <a:rPr lang="en-US" sz="1100" b="1" dirty="0" smtClean="0"/>
              <a:t>Email:</a:t>
            </a:r>
            <a:endParaRPr lang="en-US" sz="1100" b="1" dirty="0"/>
          </a:p>
        </p:txBody>
      </p:sp>
      <p:sp>
        <p:nvSpPr>
          <p:cNvPr id="14" name="Rectangle 13"/>
          <p:cNvSpPr/>
          <p:nvPr/>
        </p:nvSpPr>
        <p:spPr>
          <a:xfrm>
            <a:off x="1533813" y="3096167"/>
            <a:ext cx="2438488" cy="261610"/>
          </a:xfrm>
          <a:prstGeom prst="rect">
            <a:avLst/>
          </a:prstGeom>
        </p:spPr>
        <p:txBody>
          <a:bodyPr wrap="none">
            <a:spAutoFit/>
          </a:bodyPr>
          <a:lstStyle/>
          <a:p>
            <a:pPr algn="just"/>
            <a:r>
              <a:rPr lang="en-US" sz="1100" dirty="0" smtClean="0"/>
              <a:t>MeatORChicken@grilledvalley.com</a:t>
            </a:r>
            <a:endParaRPr lang="en-US" sz="1100" dirty="0"/>
          </a:p>
        </p:txBody>
      </p:sp>
    </p:spTree>
    <p:extLst>
      <p:ext uri="{BB962C8B-B14F-4D97-AF65-F5344CB8AC3E}">
        <p14:creationId xmlns:p14="http://schemas.microsoft.com/office/powerpoint/2010/main" val="3291782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3415145" y="3404692"/>
            <a:ext cx="2133600" cy="1382521"/>
          </a:xfrm>
          <a:prstGeom prst="rect">
            <a:avLst/>
          </a:prstGeom>
        </p:spPr>
      </p:pic>
      <p:pic>
        <p:nvPicPr>
          <p:cNvPr id="1026" name="Picture 2" descr="thankyou – Mongrel"/>
          <p:cNvPicPr>
            <a:picLocks noChangeAspect="1" noChangeArrowheads="1"/>
          </p:cNvPicPr>
          <p:nvPr/>
        </p:nvPicPr>
        <p:blipFill rotWithShape="1">
          <a:blip r:embed="rId4">
            <a:extLst>
              <a:ext uri="{28A0092B-C50C-407E-A947-70E740481C1C}">
                <a14:useLocalDpi xmlns:a14="http://schemas.microsoft.com/office/drawing/2010/main" val="0"/>
              </a:ext>
            </a:extLst>
          </a:blip>
          <a:srcRect l="3460" t="15636" r="3449" b="16485"/>
          <a:stretch/>
        </p:blipFill>
        <p:spPr bwMode="auto">
          <a:xfrm>
            <a:off x="2531918" y="335972"/>
            <a:ext cx="3900055" cy="2843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02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35"/>
          <p:cNvSpPr txBox="1">
            <a:spLocks noGrp="1"/>
          </p:cNvSpPr>
          <p:nvPr>
            <p:ph type="ctrTitle"/>
          </p:nvPr>
        </p:nvSpPr>
        <p:spPr>
          <a:xfrm>
            <a:off x="2194775" y="1471986"/>
            <a:ext cx="4754400" cy="2229000"/>
          </a:xfrm>
          <a:prstGeom prst="rect">
            <a:avLst/>
          </a:prstGeom>
        </p:spPr>
        <p:txBody>
          <a:bodyPr spcFirstLastPara="1" wrap="square" lIns="91425" tIns="91425" rIns="91425" bIns="91425" anchor="ctr" anchorCtr="0">
            <a:noAutofit/>
          </a:bodyPr>
          <a:lstStyle/>
          <a:p>
            <a:pPr lvl="0"/>
            <a:r>
              <a:rPr lang="en-US" sz="5400" dirty="0">
                <a:solidFill>
                  <a:schemeClr val="dk1"/>
                </a:solidFill>
              </a:rPr>
              <a:t>Home page</a:t>
            </a:r>
            <a:br>
              <a:rPr lang="en-US" sz="5400" dirty="0">
                <a:solidFill>
                  <a:schemeClr val="dk1"/>
                </a:solidFill>
              </a:rPr>
            </a:br>
            <a:r>
              <a:rPr lang="en-US" sz="5400" dirty="0">
                <a:solidFill>
                  <a:schemeClr val="lt1"/>
                </a:solidFill>
              </a:rPr>
              <a:t>Website Content</a:t>
            </a:r>
            <a:endParaRPr sz="5400" dirty="0">
              <a:solidFill>
                <a:schemeClr val="lt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Tree>
    <p:extLst>
      <p:ext uri="{BB962C8B-B14F-4D97-AF65-F5344CB8AC3E}">
        <p14:creationId xmlns:p14="http://schemas.microsoft.com/office/powerpoint/2010/main" val="300354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Slider section</a:t>
            </a:r>
            <a:endParaRPr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pic>
        <p:nvPicPr>
          <p:cNvPr id="3" name="Picture 2">
            <a:extLst>
              <a:ext uri="{FF2B5EF4-FFF2-40B4-BE49-F238E27FC236}">
                <a16:creationId xmlns:a16="http://schemas.microsoft.com/office/drawing/2014/main" id="{21FB7963-FA51-4322-8BB6-EC6552D4505F}"/>
              </a:ext>
            </a:extLst>
          </p:cNvPr>
          <p:cNvPicPr>
            <a:picLocks noChangeAspect="1"/>
          </p:cNvPicPr>
          <p:nvPr/>
        </p:nvPicPr>
        <p:blipFill>
          <a:blip r:embed="rId4"/>
          <a:stretch>
            <a:fillRect/>
          </a:stretch>
        </p:blipFill>
        <p:spPr>
          <a:xfrm>
            <a:off x="1259840" y="2886455"/>
            <a:ext cx="6177280" cy="1942100"/>
          </a:xfrm>
          <a:prstGeom prst="rect">
            <a:avLst/>
          </a:prstGeom>
        </p:spPr>
      </p:pic>
      <p:sp>
        <p:nvSpPr>
          <p:cNvPr id="12" name="Rectangle 11">
            <a:extLst>
              <a:ext uri="{FF2B5EF4-FFF2-40B4-BE49-F238E27FC236}">
                <a16:creationId xmlns:a16="http://schemas.microsoft.com/office/drawing/2014/main" id="{2B726A16-CCD2-4448-B2B5-9EE0937AC4FB}"/>
              </a:ext>
            </a:extLst>
          </p:cNvPr>
          <p:cNvSpPr/>
          <p:nvPr/>
        </p:nvSpPr>
        <p:spPr>
          <a:xfrm>
            <a:off x="5826540" y="1478512"/>
            <a:ext cx="3068320" cy="7077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Experience the </a:t>
            </a:r>
            <a:r>
              <a:rPr lang="en-US" dirty="0" smtClean="0"/>
              <a:t>grilled meat</a:t>
            </a:r>
          </a:p>
          <a:p>
            <a:pPr algn="ctr"/>
            <a:r>
              <a:rPr lang="en-US" dirty="0" smtClean="0"/>
              <a:t>Grilled chicken is my choice</a:t>
            </a:r>
            <a:endParaRPr lang="en-US" dirty="0"/>
          </a:p>
        </p:txBody>
      </p:sp>
      <p:sp>
        <p:nvSpPr>
          <p:cNvPr id="9" name="Rectangle 8">
            <a:extLst>
              <a:ext uri="{FF2B5EF4-FFF2-40B4-BE49-F238E27FC236}">
                <a16:creationId xmlns:a16="http://schemas.microsoft.com/office/drawing/2014/main" id="{2B726A16-CCD2-4448-B2B5-9EE0937AC4FB}"/>
              </a:ext>
            </a:extLst>
          </p:cNvPr>
          <p:cNvSpPr/>
          <p:nvPr/>
        </p:nvSpPr>
        <p:spPr>
          <a:xfrm>
            <a:off x="5826540" y="2068506"/>
            <a:ext cx="3068320" cy="7077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(View Menu)</a:t>
            </a:r>
            <a:endParaRPr lang="en-US" dirty="0"/>
          </a:p>
        </p:txBody>
      </p:sp>
      <p:sp>
        <p:nvSpPr>
          <p:cNvPr id="10" name="Rectangle 9">
            <a:extLst>
              <a:ext uri="{FF2B5EF4-FFF2-40B4-BE49-F238E27FC236}">
                <a16:creationId xmlns:a16="http://schemas.microsoft.com/office/drawing/2014/main" id="{2B726A16-CCD2-4448-B2B5-9EE0937AC4FB}"/>
              </a:ext>
            </a:extLst>
          </p:cNvPr>
          <p:cNvSpPr/>
          <p:nvPr/>
        </p:nvSpPr>
        <p:spPr>
          <a:xfrm>
            <a:off x="625300" y="1478512"/>
            <a:ext cx="4058018" cy="7077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Savour</a:t>
            </a:r>
            <a:r>
              <a:rPr lang="en-US" dirty="0"/>
              <a:t> the finest cuts of meat &amp; </a:t>
            </a:r>
            <a:r>
              <a:rPr lang="en-US" dirty="0" smtClean="0"/>
              <a:t>chicken</a:t>
            </a:r>
          </a:p>
          <a:p>
            <a:pPr algn="ctr"/>
            <a:r>
              <a:rPr lang="en-US" dirty="0"/>
              <a:t>Experience the true taste of </a:t>
            </a:r>
            <a:r>
              <a:rPr lang="en-US" dirty="0" smtClean="0"/>
              <a:t>BBQ</a:t>
            </a:r>
          </a:p>
          <a:p>
            <a:pPr algn="ctr"/>
            <a:r>
              <a:rPr lang="en-US" dirty="0"/>
              <a:t>Enjoy atmospheric dining in a relaxing setting</a:t>
            </a:r>
            <a:endParaRPr lang="en-US" dirty="0" smtClean="0"/>
          </a:p>
          <a:p>
            <a:pPr algn="ctr"/>
            <a:endParaRPr lang="en-US" dirty="0"/>
          </a:p>
        </p:txBody>
      </p:sp>
    </p:spTree>
    <p:extLst>
      <p:ext uri="{BB962C8B-B14F-4D97-AF65-F5344CB8AC3E}">
        <p14:creationId xmlns:p14="http://schemas.microsoft.com/office/powerpoint/2010/main" val="410668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Offers</a:t>
            </a:r>
            <a:endParaRPr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pic>
        <p:nvPicPr>
          <p:cNvPr id="3" name="Picture 2">
            <a:extLst>
              <a:ext uri="{FF2B5EF4-FFF2-40B4-BE49-F238E27FC236}">
                <a16:creationId xmlns:a16="http://schemas.microsoft.com/office/drawing/2014/main" id="{F6C643ED-7225-429A-9653-A0FE814AD80A}"/>
              </a:ext>
            </a:extLst>
          </p:cNvPr>
          <p:cNvPicPr>
            <a:picLocks noChangeAspect="1"/>
          </p:cNvPicPr>
          <p:nvPr/>
        </p:nvPicPr>
        <p:blipFill>
          <a:blip r:embed="rId4"/>
          <a:stretch>
            <a:fillRect/>
          </a:stretch>
        </p:blipFill>
        <p:spPr>
          <a:xfrm>
            <a:off x="833120" y="3018927"/>
            <a:ext cx="7477760" cy="878280"/>
          </a:xfrm>
          <a:prstGeom prst="rect">
            <a:avLst/>
          </a:prstGeom>
        </p:spPr>
      </p:pic>
      <p:sp>
        <p:nvSpPr>
          <p:cNvPr id="2" name="Rectangle 1"/>
          <p:cNvSpPr/>
          <p:nvPr/>
        </p:nvSpPr>
        <p:spPr>
          <a:xfrm>
            <a:off x="1514946" y="1827925"/>
            <a:ext cx="1176925" cy="261610"/>
          </a:xfrm>
          <a:prstGeom prst="rect">
            <a:avLst/>
          </a:prstGeom>
        </p:spPr>
        <p:txBody>
          <a:bodyPr wrap="none">
            <a:spAutoFit/>
          </a:bodyPr>
          <a:lstStyle/>
          <a:p>
            <a:pPr algn="just"/>
            <a:r>
              <a:rPr lang="en-US" sz="1100" b="1" dirty="0" smtClean="0"/>
              <a:t>Perfect Quality</a:t>
            </a:r>
            <a:endParaRPr lang="en-US" sz="1100" b="1" dirty="0"/>
          </a:p>
        </p:txBody>
      </p:sp>
      <p:sp>
        <p:nvSpPr>
          <p:cNvPr id="12" name="Rectangle 11"/>
          <p:cNvSpPr/>
          <p:nvPr/>
        </p:nvSpPr>
        <p:spPr>
          <a:xfrm>
            <a:off x="1010001" y="2089535"/>
            <a:ext cx="2186817" cy="261610"/>
          </a:xfrm>
          <a:prstGeom prst="rect">
            <a:avLst/>
          </a:prstGeom>
        </p:spPr>
        <p:txBody>
          <a:bodyPr wrap="none">
            <a:spAutoFit/>
          </a:bodyPr>
          <a:lstStyle/>
          <a:p>
            <a:pPr algn="just"/>
            <a:r>
              <a:rPr lang="en-US" sz="1100" dirty="0" smtClean="0"/>
              <a:t>The best taste you can ever find</a:t>
            </a:r>
            <a:endParaRPr lang="en-US" sz="1100" dirty="0"/>
          </a:p>
        </p:txBody>
      </p:sp>
      <p:sp>
        <p:nvSpPr>
          <p:cNvPr id="13" name="Rectangle 12"/>
          <p:cNvSpPr/>
          <p:nvPr/>
        </p:nvSpPr>
        <p:spPr>
          <a:xfrm>
            <a:off x="4555196" y="1827925"/>
            <a:ext cx="1059906" cy="261610"/>
          </a:xfrm>
          <a:prstGeom prst="rect">
            <a:avLst/>
          </a:prstGeom>
        </p:spPr>
        <p:txBody>
          <a:bodyPr wrap="none">
            <a:spAutoFit/>
          </a:bodyPr>
          <a:lstStyle/>
          <a:p>
            <a:pPr algn="just"/>
            <a:r>
              <a:rPr lang="en-US" sz="1100" b="1" dirty="0"/>
              <a:t>Variety Items</a:t>
            </a:r>
          </a:p>
        </p:txBody>
      </p:sp>
      <p:sp>
        <p:nvSpPr>
          <p:cNvPr id="14" name="Rectangle 13"/>
          <p:cNvSpPr/>
          <p:nvPr/>
        </p:nvSpPr>
        <p:spPr>
          <a:xfrm>
            <a:off x="4028613" y="2089535"/>
            <a:ext cx="2113079" cy="261610"/>
          </a:xfrm>
          <a:prstGeom prst="rect">
            <a:avLst/>
          </a:prstGeom>
        </p:spPr>
        <p:txBody>
          <a:bodyPr wrap="none">
            <a:spAutoFit/>
          </a:bodyPr>
          <a:lstStyle/>
          <a:p>
            <a:pPr algn="just"/>
            <a:r>
              <a:rPr lang="en-US" sz="1100" dirty="0" smtClean="0"/>
              <a:t>Find whatever you love with us</a:t>
            </a:r>
            <a:endParaRPr lang="en-US" sz="1100" dirty="0"/>
          </a:p>
        </p:txBody>
      </p:sp>
      <p:sp>
        <p:nvSpPr>
          <p:cNvPr id="15" name="Rectangle 14"/>
          <p:cNvSpPr/>
          <p:nvPr/>
        </p:nvSpPr>
        <p:spPr>
          <a:xfrm>
            <a:off x="6893016" y="1827925"/>
            <a:ext cx="1164101" cy="261610"/>
          </a:xfrm>
          <a:prstGeom prst="rect">
            <a:avLst/>
          </a:prstGeom>
        </p:spPr>
        <p:txBody>
          <a:bodyPr wrap="none">
            <a:spAutoFit/>
          </a:bodyPr>
          <a:lstStyle/>
          <a:p>
            <a:pPr algn="just"/>
            <a:r>
              <a:rPr lang="en-US" sz="1100" b="1" dirty="0" smtClean="0"/>
              <a:t>Home Delivery</a:t>
            </a:r>
            <a:endParaRPr lang="en-US" sz="1100" b="1" dirty="0"/>
          </a:p>
        </p:txBody>
      </p:sp>
      <p:sp>
        <p:nvSpPr>
          <p:cNvPr id="16" name="Rectangle 15"/>
          <p:cNvSpPr/>
          <p:nvPr/>
        </p:nvSpPr>
        <p:spPr>
          <a:xfrm>
            <a:off x="6521925" y="2089535"/>
            <a:ext cx="1906291" cy="261610"/>
          </a:xfrm>
          <a:prstGeom prst="rect">
            <a:avLst/>
          </a:prstGeom>
        </p:spPr>
        <p:txBody>
          <a:bodyPr wrap="none">
            <a:spAutoFit/>
          </a:bodyPr>
          <a:lstStyle/>
          <a:p>
            <a:pPr algn="just"/>
            <a:r>
              <a:rPr lang="en-US" sz="1100" dirty="0" smtClean="0"/>
              <a:t>We deliver to your doorstep</a:t>
            </a:r>
            <a:endParaRPr lang="en-US" sz="1100" dirty="0"/>
          </a:p>
        </p:txBody>
      </p:sp>
    </p:spTree>
    <p:extLst>
      <p:ext uri="{BB962C8B-B14F-4D97-AF65-F5344CB8AC3E}">
        <p14:creationId xmlns:p14="http://schemas.microsoft.com/office/powerpoint/2010/main" val="222260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Offers</a:t>
            </a:r>
            <a:endParaRPr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
        <p:nvSpPr>
          <p:cNvPr id="7" name="TextBox 6"/>
          <p:cNvSpPr txBox="1"/>
          <p:nvPr/>
        </p:nvSpPr>
        <p:spPr>
          <a:xfrm>
            <a:off x="162336" y="1080363"/>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12" name="TextBox 11"/>
          <p:cNvSpPr txBox="1"/>
          <p:nvPr/>
        </p:nvSpPr>
        <p:spPr>
          <a:xfrm>
            <a:off x="906450" y="1080363"/>
            <a:ext cx="1335818" cy="507831"/>
          </a:xfrm>
          <a:prstGeom prst="rect">
            <a:avLst/>
          </a:prstGeom>
          <a:noFill/>
        </p:spPr>
        <p:txBody>
          <a:bodyPr wrap="square" rtlCol="0">
            <a:spAutoFit/>
          </a:bodyPr>
          <a:lstStyle/>
          <a:p>
            <a:r>
              <a:rPr lang="en-US" sz="900" dirty="0"/>
              <a:t>Variety </a:t>
            </a:r>
            <a:r>
              <a:rPr lang="en-US" sz="900" dirty="0" smtClean="0"/>
              <a:t>Platters</a:t>
            </a:r>
          </a:p>
          <a:p>
            <a:r>
              <a:rPr lang="en-US" sz="900" dirty="0" err="1" smtClean="0"/>
              <a:t>Mombar</a:t>
            </a:r>
            <a:endParaRPr lang="en-US" sz="900" dirty="0" smtClean="0"/>
          </a:p>
          <a:p>
            <a:r>
              <a:rPr lang="en-US" sz="900" dirty="0" smtClean="0"/>
              <a:t>140 LE</a:t>
            </a:r>
            <a:endParaRPr lang="en-US" sz="900" dirty="0"/>
          </a:p>
        </p:txBody>
      </p:sp>
      <p:sp>
        <p:nvSpPr>
          <p:cNvPr id="13" name="TextBox 12"/>
          <p:cNvSpPr txBox="1"/>
          <p:nvPr/>
        </p:nvSpPr>
        <p:spPr>
          <a:xfrm>
            <a:off x="2242268" y="1080363"/>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15" name="TextBox 14"/>
          <p:cNvSpPr txBox="1"/>
          <p:nvPr/>
        </p:nvSpPr>
        <p:spPr>
          <a:xfrm>
            <a:off x="2986382" y="1080363"/>
            <a:ext cx="1999086" cy="507831"/>
          </a:xfrm>
          <a:prstGeom prst="rect">
            <a:avLst/>
          </a:prstGeom>
          <a:noFill/>
        </p:spPr>
        <p:txBody>
          <a:bodyPr wrap="square" rtlCol="0">
            <a:spAutoFit/>
          </a:bodyPr>
          <a:lstStyle/>
          <a:p>
            <a:r>
              <a:rPr lang="en-US" sz="900" dirty="0"/>
              <a:t>Variety </a:t>
            </a:r>
            <a:r>
              <a:rPr lang="en-US" sz="900" dirty="0" smtClean="0"/>
              <a:t>Platters</a:t>
            </a:r>
          </a:p>
          <a:p>
            <a:r>
              <a:rPr lang="en-US" sz="900" dirty="0"/>
              <a:t>Basmati Rice With </a:t>
            </a:r>
            <a:r>
              <a:rPr lang="en-US" sz="900" dirty="0" err="1"/>
              <a:t>Khalta</a:t>
            </a:r>
            <a:r>
              <a:rPr lang="en-US" sz="900" dirty="0"/>
              <a:t> And Nuts</a:t>
            </a:r>
            <a:endParaRPr lang="en-US" sz="900" dirty="0" smtClean="0"/>
          </a:p>
          <a:p>
            <a:r>
              <a:rPr lang="en-US" sz="900" dirty="0" smtClean="0"/>
              <a:t>55 LE</a:t>
            </a:r>
            <a:endParaRPr lang="en-US" sz="900" dirty="0"/>
          </a:p>
        </p:txBody>
      </p:sp>
      <p:sp>
        <p:nvSpPr>
          <p:cNvPr id="16" name="TextBox 15"/>
          <p:cNvSpPr txBox="1"/>
          <p:nvPr/>
        </p:nvSpPr>
        <p:spPr>
          <a:xfrm>
            <a:off x="5192202" y="1080363"/>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17" name="TextBox 16"/>
          <p:cNvSpPr txBox="1"/>
          <p:nvPr/>
        </p:nvSpPr>
        <p:spPr>
          <a:xfrm>
            <a:off x="5936316" y="1080363"/>
            <a:ext cx="1999086" cy="507831"/>
          </a:xfrm>
          <a:prstGeom prst="rect">
            <a:avLst/>
          </a:prstGeom>
          <a:noFill/>
        </p:spPr>
        <p:txBody>
          <a:bodyPr wrap="square" rtlCol="0">
            <a:spAutoFit/>
          </a:bodyPr>
          <a:lstStyle/>
          <a:p>
            <a:r>
              <a:rPr lang="en-US" sz="900" dirty="0"/>
              <a:t>Variety </a:t>
            </a:r>
            <a:r>
              <a:rPr lang="en-US" sz="900" dirty="0" smtClean="0"/>
              <a:t>Platters</a:t>
            </a:r>
          </a:p>
          <a:p>
            <a:r>
              <a:rPr lang="en-US" sz="900" dirty="0"/>
              <a:t>Vine </a:t>
            </a:r>
            <a:r>
              <a:rPr lang="en-US" sz="900" dirty="0" smtClean="0"/>
              <a:t>Leaves</a:t>
            </a:r>
          </a:p>
          <a:p>
            <a:r>
              <a:rPr lang="en-US" sz="900" dirty="0" smtClean="0"/>
              <a:t>110 LE</a:t>
            </a:r>
            <a:endParaRPr lang="en-US" sz="900" dirty="0"/>
          </a:p>
        </p:txBody>
      </p:sp>
      <p:sp>
        <p:nvSpPr>
          <p:cNvPr id="18" name="TextBox 17"/>
          <p:cNvSpPr txBox="1"/>
          <p:nvPr/>
        </p:nvSpPr>
        <p:spPr>
          <a:xfrm>
            <a:off x="7191288" y="1080363"/>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19" name="TextBox 18"/>
          <p:cNvSpPr txBox="1"/>
          <p:nvPr/>
        </p:nvSpPr>
        <p:spPr>
          <a:xfrm>
            <a:off x="7935402" y="1080363"/>
            <a:ext cx="1999086" cy="507831"/>
          </a:xfrm>
          <a:prstGeom prst="rect">
            <a:avLst/>
          </a:prstGeom>
          <a:noFill/>
        </p:spPr>
        <p:txBody>
          <a:bodyPr wrap="square" rtlCol="0">
            <a:spAutoFit/>
          </a:bodyPr>
          <a:lstStyle/>
          <a:p>
            <a:r>
              <a:rPr lang="en-US" sz="900" dirty="0"/>
              <a:t>Variety </a:t>
            </a:r>
            <a:r>
              <a:rPr lang="en-US" sz="900" dirty="0" smtClean="0"/>
              <a:t>Platters</a:t>
            </a:r>
          </a:p>
          <a:p>
            <a:r>
              <a:rPr lang="en-US" sz="900" dirty="0" err="1" smtClean="0"/>
              <a:t>Baladi</a:t>
            </a:r>
            <a:r>
              <a:rPr lang="en-US" sz="900" dirty="0" smtClean="0"/>
              <a:t> Loaf</a:t>
            </a:r>
          </a:p>
          <a:p>
            <a:r>
              <a:rPr lang="en-US" sz="900" dirty="0" smtClean="0"/>
              <a:t>1.5 LE</a:t>
            </a:r>
            <a:endParaRPr lang="en-US" sz="900" dirty="0"/>
          </a:p>
        </p:txBody>
      </p:sp>
      <p:sp>
        <p:nvSpPr>
          <p:cNvPr id="20" name="TextBox 19"/>
          <p:cNvSpPr txBox="1"/>
          <p:nvPr/>
        </p:nvSpPr>
        <p:spPr>
          <a:xfrm>
            <a:off x="162336" y="1788030"/>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21" name="TextBox 20"/>
          <p:cNvSpPr txBox="1"/>
          <p:nvPr/>
        </p:nvSpPr>
        <p:spPr>
          <a:xfrm>
            <a:off x="906450" y="1788030"/>
            <a:ext cx="1873198" cy="477054"/>
          </a:xfrm>
          <a:prstGeom prst="rect">
            <a:avLst/>
          </a:prstGeom>
          <a:noFill/>
        </p:spPr>
        <p:txBody>
          <a:bodyPr wrap="square" rtlCol="0">
            <a:spAutoFit/>
          </a:bodyPr>
          <a:lstStyle/>
          <a:p>
            <a:r>
              <a:rPr lang="en-US" sz="900" dirty="0" smtClean="0"/>
              <a:t>Soups</a:t>
            </a:r>
          </a:p>
          <a:p>
            <a:r>
              <a:rPr lang="en-US" sz="700" dirty="0"/>
              <a:t>Pigeons With Vermicelli </a:t>
            </a:r>
            <a:r>
              <a:rPr lang="en-US" sz="700" dirty="0" smtClean="0"/>
              <a:t>Soup</a:t>
            </a:r>
          </a:p>
          <a:p>
            <a:r>
              <a:rPr lang="en-US" sz="900" dirty="0" smtClean="0"/>
              <a:t>15 LE</a:t>
            </a:r>
            <a:endParaRPr lang="en-US" sz="900" dirty="0"/>
          </a:p>
        </p:txBody>
      </p:sp>
      <p:sp>
        <p:nvSpPr>
          <p:cNvPr id="22" name="TextBox 21"/>
          <p:cNvSpPr txBox="1"/>
          <p:nvPr/>
        </p:nvSpPr>
        <p:spPr>
          <a:xfrm>
            <a:off x="2242268" y="1788030"/>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23" name="TextBox 22"/>
          <p:cNvSpPr txBox="1"/>
          <p:nvPr/>
        </p:nvSpPr>
        <p:spPr>
          <a:xfrm>
            <a:off x="2986382" y="1788030"/>
            <a:ext cx="1999086" cy="507831"/>
          </a:xfrm>
          <a:prstGeom prst="rect">
            <a:avLst/>
          </a:prstGeom>
          <a:noFill/>
        </p:spPr>
        <p:txBody>
          <a:bodyPr wrap="square" rtlCol="0">
            <a:spAutoFit/>
          </a:bodyPr>
          <a:lstStyle/>
          <a:p>
            <a:r>
              <a:rPr lang="en-US" sz="900" dirty="0"/>
              <a:t>Soups</a:t>
            </a:r>
          </a:p>
          <a:p>
            <a:r>
              <a:rPr lang="en-US" sz="900" dirty="0"/>
              <a:t>Orzo </a:t>
            </a:r>
            <a:r>
              <a:rPr lang="en-US" sz="900" dirty="0" smtClean="0"/>
              <a:t>Soup</a:t>
            </a:r>
          </a:p>
          <a:p>
            <a:r>
              <a:rPr lang="en-US" sz="900" dirty="0" smtClean="0"/>
              <a:t>14 LE</a:t>
            </a:r>
            <a:endParaRPr lang="en-US" sz="900" dirty="0"/>
          </a:p>
        </p:txBody>
      </p:sp>
      <p:sp>
        <p:nvSpPr>
          <p:cNvPr id="24" name="TextBox 23"/>
          <p:cNvSpPr txBox="1"/>
          <p:nvPr/>
        </p:nvSpPr>
        <p:spPr>
          <a:xfrm>
            <a:off x="5192202" y="1788030"/>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25" name="TextBox 24"/>
          <p:cNvSpPr txBox="1"/>
          <p:nvPr/>
        </p:nvSpPr>
        <p:spPr>
          <a:xfrm>
            <a:off x="5936316" y="1788030"/>
            <a:ext cx="1999086" cy="507831"/>
          </a:xfrm>
          <a:prstGeom prst="rect">
            <a:avLst/>
          </a:prstGeom>
          <a:noFill/>
        </p:spPr>
        <p:txBody>
          <a:bodyPr wrap="square" rtlCol="0">
            <a:spAutoFit/>
          </a:bodyPr>
          <a:lstStyle/>
          <a:p>
            <a:r>
              <a:rPr lang="en-US" sz="900" dirty="0"/>
              <a:t>Soups</a:t>
            </a:r>
          </a:p>
          <a:p>
            <a:r>
              <a:rPr lang="en-US" sz="900" dirty="0"/>
              <a:t>Vegetables </a:t>
            </a:r>
            <a:r>
              <a:rPr lang="en-US" sz="900" dirty="0" smtClean="0"/>
              <a:t>Soup</a:t>
            </a:r>
          </a:p>
          <a:p>
            <a:r>
              <a:rPr lang="en-US" sz="900" dirty="0" smtClean="0"/>
              <a:t>22 LE</a:t>
            </a:r>
            <a:endParaRPr lang="en-US" sz="900" dirty="0"/>
          </a:p>
        </p:txBody>
      </p:sp>
      <p:sp>
        <p:nvSpPr>
          <p:cNvPr id="26" name="TextBox 25"/>
          <p:cNvSpPr txBox="1"/>
          <p:nvPr/>
        </p:nvSpPr>
        <p:spPr>
          <a:xfrm>
            <a:off x="7191288" y="1788030"/>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28" name="TextBox 27"/>
          <p:cNvSpPr txBox="1"/>
          <p:nvPr/>
        </p:nvSpPr>
        <p:spPr>
          <a:xfrm>
            <a:off x="7935402" y="1788030"/>
            <a:ext cx="1999086" cy="507831"/>
          </a:xfrm>
          <a:prstGeom prst="rect">
            <a:avLst/>
          </a:prstGeom>
          <a:noFill/>
        </p:spPr>
        <p:txBody>
          <a:bodyPr wrap="square" rtlCol="0">
            <a:spAutoFit/>
          </a:bodyPr>
          <a:lstStyle/>
          <a:p>
            <a:r>
              <a:rPr lang="en-US" sz="900" dirty="0"/>
              <a:t>Soups</a:t>
            </a:r>
          </a:p>
          <a:p>
            <a:r>
              <a:rPr lang="en-US" sz="900" dirty="0"/>
              <a:t>Cream of chicken </a:t>
            </a:r>
            <a:r>
              <a:rPr lang="en-US" sz="900" dirty="0" smtClean="0"/>
              <a:t>soup</a:t>
            </a:r>
          </a:p>
          <a:p>
            <a:r>
              <a:rPr lang="en-US" sz="900" dirty="0" smtClean="0"/>
              <a:t>25 LE</a:t>
            </a:r>
            <a:endParaRPr lang="en-US" sz="900" dirty="0"/>
          </a:p>
        </p:txBody>
      </p:sp>
      <p:sp>
        <p:nvSpPr>
          <p:cNvPr id="29" name="TextBox 28"/>
          <p:cNvSpPr txBox="1"/>
          <p:nvPr/>
        </p:nvSpPr>
        <p:spPr>
          <a:xfrm>
            <a:off x="162336" y="2464920"/>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30" name="TextBox 29"/>
          <p:cNvSpPr txBox="1"/>
          <p:nvPr/>
        </p:nvSpPr>
        <p:spPr>
          <a:xfrm>
            <a:off x="906450" y="2464920"/>
            <a:ext cx="1873198" cy="477054"/>
          </a:xfrm>
          <a:prstGeom prst="rect">
            <a:avLst/>
          </a:prstGeom>
          <a:noFill/>
        </p:spPr>
        <p:txBody>
          <a:bodyPr wrap="square" rtlCol="0">
            <a:spAutoFit/>
          </a:bodyPr>
          <a:lstStyle/>
          <a:p>
            <a:r>
              <a:rPr lang="en-US" sz="900" dirty="0" smtClean="0"/>
              <a:t>Main Platters</a:t>
            </a:r>
          </a:p>
          <a:p>
            <a:r>
              <a:rPr lang="en-US" sz="700" dirty="0"/>
              <a:t>Stuffed Pigeon with </a:t>
            </a:r>
            <a:r>
              <a:rPr lang="en-US" sz="700" dirty="0" smtClean="0"/>
              <a:t>Grits</a:t>
            </a:r>
          </a:p>
          <a:p>
            <a:r>
              <a:rPr lang="en-US" sz="900" dirty="0" smtClean="0"/>
              <a:t>72</a:t>
            </a:r>
            <a:r>
              <a:rPr lang="en-US" sz="900" dirty="0" smtClean="0"/>
              <a:t> LE</a:t>
            </a:r>
            <a:endParaRPr lang="en-US" sz="900" dirty="0"/>
          </a:p>
        </p:txBody>
      </p:sp>
      <p:sp>
        <p:nvSpPr>
          <p:cNvPr id="31" name="TextBox 30"/>
          <p:cNvSpPr txBox="1"/>
          <p:nvPr/>
        </p:nvSpPr>
        <p:spPr>
          <a:xfrm>
            <a:off x="2242268" y="2464920"/>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32" name="TextBox 31"/>
          <p:cNvSpPr txBox="1"/>
          <p:nvPr/>
        </p:nvSpPr>
        <p:spPr>
          <a:xfrm>
            <a:off x="2986382" y="2464920"/>
            <a:ext cx="1999086" cy="507831"/>
          </a:xfrm>
          <a:prstGeom prst="rect">
            <a:avLst/>
          </a:prstGeom>
          <a:noFill/>
        </p:spPr>
        <p:txBody>
          <a:bodyPr wrap="square" rtlCol="0">
            <a:spAutoFit/>
          </a:bodyPr>
          <a:lstStyle/>
          <a:p>
            <a:r>
              <a:rPr lang="en-US" sz="900" dirty="0"/>
              <a:t>Main Platters</a:t>
            </a:r>
          </a:p>
          <a:p>
            <a:r>
              <a:rPr lang="en-US" sz="900" dirty="0"/>
              <a:t>Mutton </a:t>
            </a:r>
            <a:r>
              <a:rPr lang="en-US" sz="900" dirty="0" smtClean="0"/>
              <a:t>Shank</a:t>
            </a:r>
          </a:p>
          <a:p>
            <a:r>
              <a:rPr lang="en-US" sz="900" dirty="0" smtClean="0"/>
              <a:t>179 LE</a:t>
            </a:r>
            <a:endParaRPr lang="en-US" sz="900" dirty="0"/>
          </a:p>
        </p:txBody>
      </p:sp>
      <p:sp>
        <p:nvSpPr>
          <p:cNvPr id="33" name="TextBox 32"/>
          <p:cNvSpPr txBox="1"/>
          <p:nvPr/>
        </p:nvSpPr>
        <p:spPr>
          <a:xfrm>
            <a:off x="5192202" y="2464920"/>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34" name="TextBox 33"/>
          <p:cNvSpPr txBox="1"/>
          <p:nvPr/>
        </p:nvSpPr>
        <p:spPr>
          <a:xfrm>
            <a:off x="5936316" y="2464920"/>
            <a:ext cx="1999086" cy="507831"/>
          </a:xfrm>
          <a:prstGeom prst="rect">
            <a:avLst/>
          </a:prstGeom>
          <a:noFill/>
        </p:spPr>
        <p:txBody>
          <a:bodyPr wrap="square" rtlCol="0">
            <a:spAutoFit/>
          </a:bodyPr>
          <a:lstStyle/>
          <a:p>
            <a:r>
              <a:rPr lang="en-US" sz="900" dirty="0"/>
              <a:t>Main Platters</a:t>
            </a:r>
          </a:p>
          <a:p>
            <a:r>
              <a:rPr lang="en-US" sz="900" dirty="0"/>
              <a:t>Plain Veal </a:t>
            </a:r>
            <a:r>
              <a:rPr lang="en-US" sz="900" dirty="0" smtClean="0"/>
              <a:t>Shank</a:t>
            </a:r>
          </a:p>
          <a:p>
            <a:r>
              <a:rPr lang="en-US" sz="900" dirty="0" smtClean="0"/>
              <a:t>140 LE</a:t>
            </a:r>
            <a:endParaRPr lang="en-US" sz="900" dirty="0"/>
          </a:p>
        </p:txBody>
      </p:sp>
      <p:sp>
        <p:nvSpPr>
          <p:cNvPr id="35" name="TextBox 34"/>
          <p:cNvSpPr txBox="1"/>
          <p:nvPr/>
        </p:nvSpPr>
        <p:spPr>
          <a:xfrm>
            <a:off x="7191288" y="2464920"/>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36" name="TextBox 35"/>
          <p:cNvSpPr txBox="1"/>
          <p:nvPr/>
        </p:nvSpPr>
        <p:spPr>
          <a:xfrm>
            <a:off x="7935402" y="2464920"/>
            <a:ext cx="1999086" cy="507831"/>
          </a:xfrm>
          <a:prstGeom prst="rect">
            <a:avLst/>
          </a:prstGeom>
          <a:noFill/>
        </p:spPr>
        <p:txBody>
          <a:bodyPr wrap="square" rtlCol="0">
            <a:spAutoFit/>
          </a:bodyPr>
          <a:lstStyle/>
          <a:p>
            <a:r>
              <a:rPr lang="en-US" sz="900" dirty="0"/>
              <a:t>Main Platters</a:t>
            </a:r>
          </a:p>
          <a:p>
            <a:r>
              <a:rPr lang="en-US" sz="900" dirty="0" smtClean="0"/>
              <a:t>Vermicelli </a:t>
            </a:r>
            <a:r>
              <a:rPr lang="en-US" sz="900" dirty="0"/>
              <a:t>with Meat and </a:t>
            </a:r>
            <a:r>
              <a:rPr lang="en-US" sz="900" dirty="0" smtClean="0"/>
              <a:t>Nuts</a:t>
            </a:r>
          </a:p>
          <a:p>
            <a:r>
              <a:rPr lang="en-US" sz="900" dirty="0" smtClean="0"/>
              <a:t>97 LE</a:t>
            </a:r>
            <a:endParaRPr lang="en-US" sz="900" dirty="0"/>
          </a:p>
        </p:txBody>
      </p:sp>
      <p:sp>
        <p:nvSpPr>
          <p:cNvPr id="37" name="TextBox 36"/>
          <p:cNvSpPr txBox="1"/>
          <p:nvPr/>
        </p:nvSpPr>
        <p:spPr>
          <a:xfrm>
            <a:off x="162336" y="3172587"/>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38" name="TextBox 37"/>
          <p:cNvSpPr txBox="1"/>
          <p:nvPr/>
        </p:nvSpPr>
        <p:spPr>
          <a:xfrm>
            <a:off x="906450" y="3172587"/>
            <a:ext cx="1873198" cy="477054"/>
          </a:xfrm>
          <a:prstGeom prst="rect">
            <a:avLst/>
          </a:prstGeom>
          <a:noFill/>
        </p:spPr>
        <p:txBody>
          <a:bodyPr wrap="square" rtlCol="0">
            <a:spAutoFit/>
          </a:bodyPr>
          <a:lstStyle/>
          <a:p>
            <a:r>
              <a:rPr lang="en-US" sz="900" dirty="0" smtClean="0"/>
              <a:t>Grilled Chicken</a:t>
            </a:r>
          </a:p>
          <a:p>
            <a:r>
              <a:rPr lang="en-US" sz="700" dirty="0" smtClean="0"/>
              <a:t>Stuffed Chicken</a:t>
            </a:r>
          </a:p>
          <a:p>
            <a:r>
              <a:rPr lang="en-US" sz="900" dirty="0" smtClean="0"/>
              <a:t>92</a:t>
            </a:r>
            <a:r>
              <a:rPr lang="en-US" sz="900" dirty="0" smtClean="0"/>
              <a:t> LE</a:t>
            </a:r>
            <a:endParaRPr lang="en-US" sz="900" dirty="0"/>
          </a:p>
        </p:txBody>
      </p:sp>
      <p:sp>
        <p:nvSpPr>
          <p:cNvPr id="39" name="TextBox 38"/>
          <p:cNvSpPr txBox="1"/>
          <p:nvPr/>
        </p:nvSpPr>
        <p:spPr>
          <a:xfrm>
            <a:off x="2242268" y="3172587"/>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40" name="TextBox 39"/>
          <p:cNvSpPr txBox="1"/>
          <p:nvPr/>
        </p:nvSpPr>
        <p:spPr>
          <a:xfrm>
            <a:off x="2986382" y="3172587"/>
            <a:ext cx="1999086" cy="507831"/>
          </a:xfrm>
          <a:prstGeom prst="rect">
            <a:avLst/>
          </a:prstGeom>
          <a:noFill/>
        </p:spPr>
        <p:txBody>
          <a:bodyPr wrap="square" rtlCol="0">
            <a:spAutoFit/>
          </a:bodyPr>
          <a:lstStyle/>
          <a:p>
            <a:r>
              <a:rPr lang="en-US" sz="900" dirty="0"/>
              <a:t>Grilled Chicken</a:t>
            </a:r>
          </a:p>
          <a:p>
            <a:r>
              <a:rPr lang="en-US" sz="900" dirty="0"/>
              <a:t>Half Chicken </a:t>
            </a:r>
            <a:r>
              <a:rPr lang="en-US" sz="900" dirty="0" smtClean="0"/>
              <a:t>Shish</a:t>
            </a:r>
          </a:p>
          <a:p>
            <a:r>
              <a:rPr lang="en-US" sz="900" dirty="0" smtClean="0"/>
              <a:t>63 LE</a:t>
            </a:r>
            <a:endParaRPr lang="en-US" sz="900" dirty="0"/>
          </a:p>
        </p:txBody>
      </p:sp>
      <p:sp>
        <p:nvSpPr>
          <p:cNvPr id="41" name="TextBox 40"/>
          <p:cNvSpPr txBox="1"/>
          <p:nvPr/>
        </p:nvSpPr>
        <p:spPr>
          <a:xfrm>
            <a:off x="5192202" y="3172587"/>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42" name="TextBox 41"/>
          <p:cNvSpPr txBox="1"/>
          <p:nvPr/>
        </p:nvSpPr>
        <p:spPr>
          <a:xfrm>
            <a:off x="5936316" y="3172587"/>
            <a:ext cx="1999086" cy="477054"/>
          </a:xfrm>
          <a:prstGeom prst="rect">
            <a:avLst/>
          </a:prstGeom>
          <a:noFill/>
        </p:spPr>
        <p:txBody>
          <a:bodyPr wrap="square" rtlCol="0">
            <a:spAutoFit/>
          </a:bodyPr>
          <a:lstStyle/>
          <a:p>
            <a:r>
              <a:rPr lang="en-US" sz="900" dirty="0"/>
              <a:t>Grilled Chicken</a:t>
            </a:r>
          </a:p>
          <a:p>
            <a:r>
              <a:rPr lang="en-US" sz="700" dirty="0"/>
              <a:t>Half Skinless Grilled </a:t>
            </a:r>
            <a:r>
              <a:rPr lang="en-US" sz="700" dirty="0" smtClean="0"/>
              <a:t>Chicken</a:t>
            </a:r>
          </a:p>
          <a:p>
            <a:r>
              <a:rPr lang="en-US" sz="900" dirty="0" smtClean="0"/>
              <a:t>69 LE</a:t>
            </a:r>
            <a:endParaRPr lang="en-US" sz="900" dirty="0"/>
          </a:p>
        </p:txBody>
      </p:sp>
      <p:sp>
        <p:nvSpPr>
          <p:cNvPr id="43" name="TextBox 42"/>
          <p:cNvSpPr txBox="1"/>
          <p:nvPr/>
        </p:nvSpPr>
        <p:spPr>
          <a:xfrm>
            <a:off x="7191288" y="3172587"/>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44" name="TextBox 43"/>
          <p:cNvSpPr txBox="1"/>
          <p:nvPr/>
        </p:nvSpPr>
        <p:spPr>
          <a:xfrm>
            <a:off x="7935402" y="3172587"/>
            <a:ext cx="1999086" cy="507831"/>
          </a:xfrm>
          <a:prstGeom prst="rect">
            <a:avLst/>
          </a:prstGeom>
          <a:noFill/>
        </p:spPr>
        <p:txBody>
          <a:bodyPr wrap="square" rtlCol="0">
            <a:spAutoFit/>
          </a:bodyPr>
          <a:lstStyle/>
          <a:p>
            <a:r>
              <a:rPr lang="en-US" sz="900" dirty="0"/>
              <a:t>Grilled Chicken</a:t>
            </a:r>
          </a:p>
          <a:p>
            <a:r>
              <a:rPr lang="en-US" sz="900" dirty="0"/>
              <a:t>Shish </a:t>
            </a:r>
            <a:r>
              <a:rPr lang="en-US" sz="900" dirty="0" err="1" smtClean="0"/>
              <a:t>Tawook</a:t>
            </a:r>
            <a:endParaRPr lang="en-US" sz="900" dirty="0" smtClean="0"/>
          </a:p>
          <a:p>
            <a:r>
              <a:rPr lang="en-US" sz="900" dirty="0" smtClean="0"/>
              <a:t>85 LE</a:t>
            </a:r>
            <a:endParaRPr lang="en-US" sz="900" dirty="0"/>
          </a:p>
        </p:txBody>
      </p:sp>
      <p:sp>
        <p:nvSpPr>
          <p:cNvPr id="45" name="TextBox 44"/>
          <p:cNvSpPr txBox="1"/>
          <p:nvPr/>
        </p:nvSpPr>
        <p:spPr>
          <a:xfrm>
            <a:off x="162336" y="3849477"/>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46" name="TextBox 45"/>
          <p:cNvSpPr txBox="1"/>
          <p:nvPr/>
        </p:nvSpPr>
        <p:spPr>
          <a:xfrm>
            <a:off x="906450" y="3849477"/>
            <a:ext cx="1873198" cy="477054"/>
          </a:xfrm>
          <a:prstGeom prst="rect">
            <a:avLst/>
          </a:prstGeom>
          <a:noFill/>
        </p:spPr>
        <p:txBody>
          <a:bodyPr wrap="square" rtlCol="0">
            <a:spAutoFit/>
          </a:bodyPr>
          <a:lstStyle/>
          <a:p>
            <a:r>
              <a:rPr lang="en-US" sz="900" dirty="0" smtClean="0"/>
              <a:t>Meat Corner</a:t>
            </a:r>
          </a:p>
          <a:p>
            <a:r>
              <a:rPr lang="en-US" sz="700" dirty="0" smtClean="0"/>
              <a:t>Meat Kebab</a:t>
            </a:r>
          </a:p>
          <a:p>
            <a:r>
              <a:rPr lang="en-US" sz="900" dirty="0" smtClean="0"/>
              <a:t>220</a:t>
            </a:r>
            <a:r>
              <a:rPr lang="en-US" sz="900" dirty="0" smtClean="0"/>
              <a:t> LE</a:t>
            </a:r>
            <a:endParaRPr lang="en-US" sz="900" dirty="0"/>
          </a:p>
        </p:txBody>
      </p:sp>
      <p:sp>
        <p:nvSpPr>
          <p:cNvPr id="47" name="TextBox 46"/>
          <p:cNvSpPr txBox="1"/>
          <p:nvPr/>
        </p:nvSpPr>
        <p:spPr>
          <a:xfrm>
            <a:off x="2242268" y="3849477"/>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48" name="TextBox 47"/>
          <p:cNvSpPr txBox="1"/>
          <p:nvPr/>
        </p:nvSpPr>
        <p:spPr>
          <a:xfrm>
            <a:off x="2986382" y="3849477"/>
            <a:ext cx="1999086" cy="507831"/>
          </a:xfrm>
          <a:prstGeom prst="rect">
            <a:avLst/>
          </a:prstGeom>
          <a:noFill/>
        </p:spPr>
        <p:txBody>
          <a:bodyPr wrap="square" rtlCol="0">
            <a:spAutoFit/>
          </a:bodyPr>
          <a:lstStyle/>
          <a:p>
            <a:r>
              <a:rPr lang="en-US" sz="900" dirty="0"/>
              <a:t>Meat Corner</a:t>
            </a:r>
          </a:p>
          <a:p>
            <a:r>
              <a:rPr lang="en-US" sz="900" dirty="0" smtClean="0"/>
              <a:t>Mix Meat</a:t>
            </a:r>
          </a:p>
          <a:p>
            <a:r>
              <a:rPr lang="en-US" sz="900" dirty="0" smtClean="0"/>
              <a:t>210 LE</a:t>
            </a:r>
            <a:endParaRPr lang="en-US" sz="900" dirty="0"/>
          </a:p>
        </p:txBody>
      </p:sp>
      <p:sp>
        <p:nvSpPr>
          <p:cNvPr id="49" name="TextBox 48"/>
          <p:cNvSpPr txBox="1"/>
          <p:nvPr/>
        </p:nvSpPr>
        <p:spPr>
          <a:xfrm>
            <a:off x="5192202" y="3849477"/>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50" name="TextBox 49"/>
          <p:cNvSpPr txBox="1"/>
          <p:nvPr/>
        </p:nvSpPr>
        <p:spPr>
          <a:xfrm>
            <a:off x="5936316" y="3849477"/>
            <a:ext cx="1999086" cy="477054"/>
          </a:xfrm>
          <a:prstGeom prst="rect">
            <a:avLst/>
          </a:prstGeom>
          <a:noFill/>
        </p:spPr>
        <p:txBody>
          <a:bodyPr wrap="square" rtlCol="0">
            <a:spAutoFit/>
          </a:bodyPr>
          <a:lstStyle/>
          <a:p>
            <a:r>
              <a:rPr lang="en-US" sz="900" dirty="0"/>
              <a:t>Meat Corner</a:t>
            </a:r>
          </a:p>
          <a:p>
            <a:r>
              <a:rPr lang="en-US" sz="700" dirty="0" smtClean="0"/>
              <a:t>Meat Ribs</a:t>
            </a:r>
          </a:p>
          <a:p>
            <a:r>
              <a:rPr lang="en-US" sz="900" dirty="0" smtClean="0"/>
              <a:t>230 LE</a:t>
            </a:r>
            <a:endParaRPr lang="en-US" sz="900" dirty="0"/>
          </a:p>
        </p:txBody>
      </p:sp>
      <p:sp>
        <p:nvSpPr>
          <p:cNvPr id="51" name="TextBox 50"/>
          <p:cNvSpPr txBox="1"/>
          <p:nvPr/>
        </p:nvSpPr>
        <p:spPr>
          <a:xfrm>
            <a:off x="7191288" y="3849477"/>
            <a:ext cx="744114" cy="507831"/>
          </a:xfrm>
          <a:prstGeom prst="rect">
            <a:avLst/>
          </a:prstGeom>
          <a:noFill/>
        </p:spPr>
        <p:txBody>
          <a:bodyPr wrap="square" rtlCol="0">
            <a:spAutoFit/>
          </a:bodyPr>
          <a:lstStyle/>
          <a:p>
            <a:r>
              <a:rPr lang="en-US" sz="900" dirty="0" smtClean="0"/>
              <a:t>Category:</a:t>
            </a:r>
          </a:p>
          <a:p>
            <a:r>
              <a:rPr lang="en-US" sz="900" dirty="0" smtClean="0"/>
              <a:t>Title:</a:t>
            </a:r>
          </a:p>
          <a:p>
            <a:r>
              <a:rPr lang="en-US" sz="900" dirty="0" smtClean="0"/>
              <a:t>Price:</a:t>
            </a:r>
            <a:endParaRPr lang="en-US" sz="900" dirty="0"/>
          </a:p>
        </p:txBody>
      </p:sp>
      <p:sp>
        <p:nvSpPr>
          <p:cNvPr id="52" name="TextBox 51"/>
          <p:cNvSpPr txBox="1"/>
          <p:nvPr/>
        </p:nvSpPr>
        <p:spPr>
          <a:xfrm>
            <a:off x="7935402" y="3849477"/>
            <a:ext cx="1999086" cy="507831"/>
          </a:xfrm>
          <a:prstGeom prst="rect">
            <a:avLst/>
          </a:prstGeom>
          <a:noFill/>
        </p:spPr>
        <p:txBody>
          <a:bodyPr wrap="square" rtlCol="0">
            <a:spAutoFit/>
          </a:bodyPr>
          <a:lstStyle/>
          <a:p>
            <a:r>
              <a:rPr lang="en-US" sz="900" dirty="0"/>
              <a:t>Meat Corner</a:t>
            </a:r>
          </a:p>
          <a:p>
            <a:r>
              <a:rPr lang="en-US" sz="900" dirty="0" smtClean="0"/>
              <a:t>Meat Dish</a:t>
            </a:r>
          </a:p>
          <a:p>
            <a:r>
              <a:rPr lang="en-US" sz="900" dirty="0" smtClean="0"/>
              <a:t>300</a:t>
            </a:r>
            <a:r>
              <a:rPr lang="en-US" sz="900" dirty="0" smtClean="0"/>
              <a:t> LE</a:t>
            </a:r>
            <a:endParaRPr lang="en-US" sz="900" dirty="0"/>
          </a:p>
        </p:txBody>
      </p:sp>
    </p:spTree>
    <p:extLst>
      <p:ext uri="{BB962C8B-B14F-4D97-AF65-F5344CB8AC3E}">
        <p14:creationId xmlns:p14="http://schemas.microsoft.com/office/powerpoint/2010/main" val="24479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Description for Products</a:t>
            </a:r>
            <a:endParaRPr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
        <p:nvSpPr>
          <p:cNvPr id="3" name="Rectangle 2"/>
          <p:cNvSpPr/>
          <p:nvPr/>
        </p:nvSpPr>
        <p:spPr>
          <a:xfrm>
            <a:off x="2286000" y="2094697"/>
            <a:ext cx="4572000" cy="769441"/>
          </a:xfrm>
          <a:prstGeom prst="rect">
            <a:avLst/>
          </a:prstGeom>
        </p:spPr>
        <p:txBody>
          <a:bodyPr>
            <a:spAutoFit/>
          </a:bodyPr>
          <a:lstStyle/>
          <a:p>
            <a:r>
              <a:rPr lang="en-US" sz="1100" dirty="0"/>
              <a:t>Hanging out at Grill Valley with friends and loved ones has always been one of the best experiences ever, with delicious food, friendly service and some nice ambience. You always feel happy and comfortable!</a:t>
            </a:r>
          </a:p>
        </p:txBody>
      </p:sp>
    </p:spTree>
    <p:extLst>
      <p:ext uri="{BB962C8B-B14F-4D97-AF65-F5344CB8AC3E}">
        <p14:creationId xmlns:p14="http://schemas.microsoft.com/office/powerpoint/2010/main" val="143959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Us</a:t>
            </a:r>
            <a:endParaRPr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
        <p:nvSpPr>
          <p:cNvPr id="7" name="TextBox 6"/>
          <p:cNvSpPr txBox="1"/>
          <p:nvPr/>
        </p:nvSpPr>
        <p:spPr>
          <a:xfrm>
            <a:off x="1073427" y="1922683"/>
            <a:ext cx="6976098" cy="469359"/>
          </a:xfrm>
          <a:prstGeom prst="rect">
            <a:avLst/>
          </a:prstGeom>
          <a:noFill/>
        </p:spPr>
        <p:txBody>
          <a:bodyPr wrap="square" rtlCol="0">
            <a:spAutoFit/>
          </a:bodyPr>
          <a:lstStyle/>
          <a:p>
            <a:pPr algn="ctr" rtl="1"/>
            <a:r>
              <a:rPr lang="en-US" sz="1050" dirty="0"/>
              <a:t>Colorful, juicy and delicious </a:t>
            </a:r>
          </a:p>
          <a:p>
            <a:pPr algn="ctr" rtl="1"/>
            <a:r>
              <a:rPr lang="en-US" dirty="0"/>
              <a:t>Our food always gives </a:t>
            </a:r>
            <a:r>
              <a:rPr lang="en-US" dirty="0" smtClean="0"/>
              <a:t>positive </a:t>
            </a:r>
            <a:r>
              <a:rPr lang="en-US" dirty="0"/>
              <a:t>energy and great vibes</a:t>
            </a:r>
            <a:endParaRPr lang="en-US" dirty="0"/>
          </a:p>
        </p:txBody>
      </p:sp>
      <p:pic>
        <p:nvPicPr>
          <p:cNvPr id="8" name="Picture 7">
            <a:extLst>
              <a:ext uri="{FF2B5EF4-FFF2-40B4-BE49-F238E27FC236}">
                <a16:creationId xmlns:a16="http://schemas.microsoft.com/office/drawing/2014/main" id="{69E4AED3-2897-4C09-A7A6-68249854822B}"/>
              </a:ext>
            </a:extLst>
          </p:cNvPr>
          <p:cNvPicPr>
            <a:picLocks noChangeAspect="1"/>
          </p:cNvPicPr>
          <p:nvPr/>
        </p:nvPicPr>
        <p:blipFill>
          <a:blip r:embed="rId4"/>
          <a:stretch>
            <a:fillRect/>
          </a:stretch>
        </p:blipFill>
        <p:spPr>
          <a:xfrm>
            <a:off x="957536" y="2692074"/>
            <a:ext cx="7703066" cy="2109046"/>
          </a:xfrm>
          <a:prstGeom prst="rect">
            <a:avLst/>
          </a:prstGeom>
        </p:spPr>
      </p:pic>
    </p:spTree>
    <p:extLst>
      <p:ext uri="{BB962C8B-B14F-4D97-AF65-F5344CB8AC3E}">
        <p14:creationId xmlns:p14="http://schemas.microsoft.com/office/powerpoint/2010/main" val="94038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footer</a:t>
            </a:r>
            <a:endParaRPr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pic>
        <p:nvPicPr>
          <p:cNvPr id="4" name="Picture 3">
            <a:extLst>
              <a:ext uri="{FF2B5EF4-FFF2-40B4-BE49-F238E27FC236}">
                <a16:creationId xmlns:a16="http://schemas.microsoft.com/office/drawing/2014/main" id="{163A5773-EE57-4FED-80BF-8571DEB3DF58}"/>
              </a:ext>
            </a:extLst>
          </p:cNvPr>
          <p:cNvPicPr>
            <a:picLocks noChangeAspect="1"/>
          </p:cNvPicPr>
          <p:nvPr/>
        </p:nvPicPr>
        <p:blipFill>
          <a:blip r:embed="rId4"/>
          <a:stretch>
            <a:fillRect/>
          </a:stretch>
        </p:blipFill>
        <p:spPr>
          <a:xfrm>
            <a:off x="1354237" y="2642009"/>
            <a:ext cx="6286512" cy="1579908"/>
          </a:xfrm>
          <a:prstGeom prst="rect">
            <a:avLst/>
          </a:prstGeom>
        </p:spPr>
      </p:pic>
      <p:sp>
        <p:nvSpPr>
          <p:cNvPr id="6" name="TextBox 5"/>
          <p:cNvSpPr txBox="1"/>
          <p:nvPr/>
        </p:nvSpPr>
        <p:spPr>
          <a:xfrm>
            <a:off x="1073427" y="1922683"/>
            <a:ext cx="2862469" cy="738664"/>
          </a:xfrm>
          <a:prstGeom prst="rect">
            <a:avLst/>
          </a:prstGeom>
          <a:noFill/>
        </p:spPr>
        <p:txBody>
          <a:bodyPr wrap="square" rtlCol="0">
            <a:spAutoFit/>
          </a:bodyPr>
          <a:lstStyle/>
          <a:p>
            <a:pPr rtl="1"/>
            <a:r>
              <a:rPr lang="en-US" sz="1050" dirty="0"/>
              <a:t>With Grill Valley, you will enjoy tasty sizzling meals in one of a kind atmosphere which will make you live an experience that will change your mind about fine dining.</a:t>
            </a:r>
            <a:endParaRPr lang="en-US" dirty="0"/>
          </a:p>
        </p:txBody>
      </p:sp>
    </p:spTree>
    <p:extLst>
      <p:ext uri="{BB962C8B-B14F-4D97-AF65-F5344CB8AC3E}">
        <p14:creationId xmlns:p14="http://schemas.microsoft.com/office/powerpoint/2010/main" val="239936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625300" y="315813"/>
            <a:ext cx="686135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Gallery</a:t>
            </a:r>
            <a:endParaRPr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850" t="12895" b="19998"/>
          <a:stretch/>
        </p:blipFill>
        <p:spPr>
          <a:xfrm>
            <a:off x="7715256" y="164306"/>
            <a:ext cx="1311943" cy="850107"/>
          </a:xfrm>
          <a:prstGeom prst="rect">
            <a:avLst/>
          </a:prstGeom>
        </p:spPr>
      </p:pic>
      <p:sp>
        <p:nvSpPr>
          <p:cNvPr id="7" name="TextBox 6"/>
          <p:cNvSpPr txBox="1"/>
          <p:nvPr/>
        </p:nvSpPr>
        <p:spPr>
          <a:xfrm>
            <a:off x="1083951" y="1378628"/>
            <a:ext cx="6976098" cy="492443"/>
          </a:xfrm>
          <a:prstGeom prst="rect">
            <a:avLst/>
          </a:prstGeom>
          <a:noFill/>
        </p:spPr>
        <p:txBody>
          <a:bodyPr wrap="square" rtlCol="0">
            <a:spAutoFit/>
          </a:bodyPr>
          <a:lstStyle/>
          <a:p>
            <a:pPr algn="ctr" rtl="1"/>
            <a:r>
              <a:rPr lang="en-US" sz="1100" dirty="0" smtClean="0"/>
              <a:t>Some Yummy Shots</a:t>
            </a:r>
            <a:endParaRPr lang="en-US" sz="1100" dirty="0"/>
          </a:p>
          <a:p>
            <a:pPr algn="ctr" rtl="1"/>
            <a:r>
              <a:rPr lang="en-US" dirty="0" smtClean="0"/>
              <a:t>Our Gallery</a:t>
            </a:r>
            <a:endParaRPr lang="en-US" dirty="0"/>
          </a:p>
        </p:txBody>
      </p:sp>
    </p:spTree>
    <p:extLst>
      <p:ext uri="{BB962C8B-B14F-4D97-AF65-F5344CB8AC3E}">
        <p14:creationId xmlns:p14="http://schemas.microsoft.com/office/powerpoint/2010/main" val="1611022127"/>
      </p:ext>
    </p:extLst>
  </p:cSld>
  <p:clrMapOvr>
    <a:masterClrMapping/>
  </p:clrMapOvr>
</p:sld>
</file>

<file path=ppt/theme/theme1.xml><?xml version="1.0" encoding="utf-8"?>
<a:theme xmlns:a="http://schemas.openxmlformats.org/drawingml/2006/main" name="Minimal Marketing by Slidesgo">
  <a:themeElements>
    <a:clrScheme name="Simple Light">
      <a:dk1>
        <a:srgbClr val="000000"/>
      </a:dk1>
      <a:lt1>
        <a:srgbClr val="FFFFFF"/>
      </a:lt1>
      <a:dk2>
        <a:srgbClr val="FFFFFF"/>
      </a:dk2>
      <a:lt2>
        <a:srgbClr val="FFFFFF"/>
      </a:lt2>
      <a:accent1>
        <a:srgbClr val="000000"/>
      </a:accent1>
      <a:accent2>
        <a:srgbClr val="000000"/>
      </a:accent2>
      <a:accent3>
        <a:srgbClr val="FFFFFF"/>
      </a:accent3>
      <a:accent4>
        <a:srgbClr val="000000"/>
      </a:accent4>
      <a:accent5>
        <a:srgbClr val="FFFFFF"/>
      </a:accent5>
      <a:accent6>
        <a:srgbClr val="21212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648</Words>
  <Application>Microsoft Office PowerPoint</Application>
  <PresentationFormat>On-screen Show (16:9)</PresentationFormat>
  <Paragraphs>183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Roboto Slab Regular</vt:lpstr>
      <vt:lpstr>Overpass Light</vt:lpstr>
      <vt:lpstr>Bebas Neue</vt:lpstr>
      <vt:lpstr>Overpass</vt:lpstr>
      <vt:lpstr>Fira Sans Extra Condensed Medium</vt:lpstr>
      <vt:lpstr>Minimal Marketing by Slidesgo</vt:lpstr>
      <vt:lpstr>Kabab &amp; kofta Website Content</vt:lpstr>
      <vt:lpstr>Home page Website Content</vt:lpstr>
      <vt:lpstr>Slider section</vt:lpstr>
      <vt:lpstr>Offers</vt:lpstr>
      <vt:lpstr>Offers</vt:lpstr>
      <vt:lpstr>Description for Products</vt:lpstr>
      <vt:lpstr>About Us</vt:lpstr>
      <vt:lpstr>footer</vt:lpstr>
      <vt:lpstr>Gallery</vt:lpstr>
      <vt:lpstr>About page Website Content</vt:lpstr>
      <vt:lpstr>About us banner</vt:lpstr>
      <vt:lpstr>About us banner</vt:lpstr>
      <vt:lpstr>About us banner</vt:lpstr>
      <vt:lpstr>About us vision and mission</vt:lpstr>
      <vt:lpstr>counter</vt:lpstr>
      <vt:lpstr>Contact page Website Content</vt:lpstr>
      <vt:lpstr>About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Nuit Content Plan</dc:title>
  <dc:creator>pc</dc:creator>
  <cp:lastModifiedBy>Mohamed Hamed</cp:lastModifiedBy>
  <cp:revision>284</cp:revision>
  <dcterms:modified xsi:type="dcterms:W3CDTF">2021-09-26T13:59:05Z</dcterms:modified>
</cp:coreProperties>
</file>