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331" r:id="rId3"/>
    <p:sldId id="306" r:id="rId4"/>
    <p:sldId id="321" r:id="rId5"/>
    <p:sldId id="322" r:id="rId6"/>
    <p:sldId id="325" r:id="rId7"/>
    <p:sldId id="326" r:id="rId8"/>
    <p:sldId id="327" r:id="rId9"/>
    <p:sldId id="323" r:id="rId10"/>
    <p:sldId id="328" r:id="rId11"/>
    <p:sldId id="329" r:id="rId12"/>
    <p:sldId id="332" r:id="rId13"/>
    <p:sldId id="333" r:id="rId14"/>
    <p:sldId id="338" r:id="rId15"/>
    <p:sldId id="330" r:id="rId16"/>
    <p:sldId id="335" r:id="rId17"/>
    <p:sldId id="336" r:id="rId18"/>
    <p:sldId id="337" r:id="rId19"/>
    <p:sldId id="317" r:id="rId20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in Kordas (246812)" initials="MK(" lastIdx="1" clrIdx="0">
    <p:extLst>
      <p:ext uri="{19B8F6BF-5375-455C-9EA6-DF929625EA0E}">
        <p15:presenceInfo xmlns:p15="http://schemas.microsoft.com/office/powerpoint/2012/main" userId="S::246812@student.pwr.edu.pl::f65b0c84-258a-4699-8990-4a527868b0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90E"/>
    <a:srgbClr val="B11D09"/>
    <a:srgbClr val="00B050"/>
    <a:srgbClr val="E3E3E3"/>
    <a:srgbClr val="92D050"/>
    <a:srgbClr val="96D358"/>
    <a:srgbClr val="92D04F"/>
    <a:srgbClr val="FFD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9D42E5-A392-184F-A5B9-AB24CD0DD633}" v="321" dt="2022-05-22T18:16:06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89" autoAdjust="0"/>
    <p:restoredTop sz="94819" autoAdjust="0"/>
  </p:normalViewPr>
  <p:slideViewPr>
    <p:cSldViewPr snapToObjects="1">
      <p:cViewPr varScale="1">
        <p:scale>
          <a:sx n="133" d="100"/>
          <a:sy n="133" d="100"/>
        </p:scale>
        <p:origin x="1072" y="184"/>
      </p:cViewPr>
      <p:guideLst/>
    </p:cSldViewPr>
  </p:slideViewPr>
  <p:notesTextViewPr>
    <p:cViewPr>
      <p:scale>
        <a:sx n="145" d="100"/>
        <a:sy n="145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109904-0E01-2C44-96CC-1F06450CCBB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05120C5-AC42-8C4F-B219-4C455B6506D1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pl-PL" noProof="0" dirty="0"/>
            <a:t>Obiekty</a:t>
          </a:r>
        </a:p>
      </dgm:t>
    </dgm:pt>
    <dgm:pt modelId="{28F90A3C-0BB9-114F-A2BB-B2262E3A03DB}" type="parTrans" cxnId="{41A0BD50-5B35-0949-B838-2513E1957495}">
      <dgm:prSet/>
      <dgm:spPr/>
      <dgm:t>
        <a:bodyPr/>
        <a:lstStyle/>
        <a:p>
          <a:endParaRPr lang="en-GB"/>
        </a:p>
      </dgm:t>
    </dgm:pt>
    <dgm:pt modelId="{546903A7-8E57-2744-A6EF-11D0A5B63AEE}" type="sibTrans" cxnId="{41A0BD50-5B35-0949-B838-2513E1957495}">
      <dgm:prSet/>
      <dgm:spPr/>
      <dgm:t>
        <a:bodyPr/>
        <a:lstStyle/>
        <a:p>
          <a:endParaRPr lang="en-GB"/>
        </a:p>
      </dgm:t>
    </dgm:pt>
    <dgm:pt modelId="{DF15BA74-300D-D847-B9EE-7E385059337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pl-PL" noProof="0" dirty="0"/>
            <a:t>Dynamiczne</a:t>
          </a:r>
        </a:p>
      </dgm:t>
    </dgm:pt>
    <dgm:pt modelId="{E0BBB00B-ECF1-264D-ADB0-9E0FB35B697A}" type="parTrans" cxnId="{1F2C68A7-FA31-024B-A817-B79EAC82A2C0}">
      <dgm:prSet/>
      <dgm:spPr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ysClr val="windowText" lastClr="000000"/>
            </a:solidFill>
          </a:endParaRPr>
        </a:p>
      </dgm:t>
    </dgm:pt>
    <dgm:pt modelId="{CDC10847-01E8-F746-84B0-209629F15A1E}" type="sibTrans" cxnId="{1F2C68A7-FA31-024B-A817-B79EAC82A2C0}">
      <dgm:prSet/>
      <dgm:spPr/>
      <dgm:t>
        <a:bodyPr/>
        <a:lstStyle/>
        <a:p>
          <a:endParaRPr lang="en-GB"/>
        </a:p>
      </dgm:t>
    </dgm:pt>
    <dgm:pt modelId="{729C3BD8-0B5C-2746-A72B-3C1FFEF36D58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pl-PL" noProof="0" dirty="0"/>
            <a:t>Statyczne</a:t>
          </a:r>
        </a:p>
      </dgm:t>
    </dgm:pt>
    <dgm:pt modelId="{E90ACD67-621B-8341-BF76-29DEA5ABB89E}" type="parTrans" cxnId="{C4134154-E2D9-534D-AD1A-6B7026F93667}">
      <dgm:prSet/>
      <dgm:spPr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ysClr val="windowText" lastClr="000000"/>
            </a:solidFill>
          </a:endParaRPr>
        </a:p>
      </dgm:t>
    </dgm:pt>
    <dgm:pt modelId="{04C0A5EC-CA09-2047-93CA-A3C80DDE1904}" type="sibTrans" cxnId="{C4134154-E2D9-534D-AD1A-6B7026F93667}">
      <dgm:prSet/>
      <dgm:spPr/>
      <dgm:t>
        <a:bodyPr/>
        <a:lstStyle/>
        <a:p>
          <a:endParaRPr lang="en-GB"/>
        </a:p>
      </dgm:t>
    </dgm:pt>
    <dgm:pt modelId="{1F1E1136-EA58-D04A-B071-4EC6FEA6F787}" type="pres">
      <dgm:prSet presAssocID="{42109904-0E01-2C44-96CC-1F06450CCB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15FF85A-D13A-A444-BAE4-0825630F6671}" type="pres">
      <dgm:prSet presAssocID="{805120C5-AC42-8C4F-B219-4C455B6506D1}" presName="hierRoot1" presStyleCnt="0">
        <dgm:presLayoutVars>
          <dgm:hierBranch val="init"/>
        </dgm:presLayoutVars>
      </dgm:prSet>
      <dgm:spPr/>
    </dgm:pt>
    <dgm:pt modelId="{E961E1C4-AB0A-0848-849A-42C6DA1AB2E8}" type="pres">
      <dgm:prSet presAssocID="{805120C5-AC42-8C4F-B219-4C455B6506D1}" presName="rootComposite1" presStyleCnt="0"/>
      <dgm:spPr/>
    </dgm:pt>
    <dgm:pt modelId="{4BA97FDF-EDB4-9D4B-98FE-EF84C13A68A8}" type="pres">
      <dgm:prSet presAssocID="{805120C5-AC42-8C4F-B219-4C455B6506D1}" presName="rootText1" presStyleLbl="node0" presStyleIdx="0" presStyleCnt="1">
        <dgm:presLayoutVars>
          <dgm:chPref val="3"/>
        </dgm:presLayoutVars>
      </dgm:prSet>
      <dgm:spPr/>
    </dgm:pt>
    <dgm:pt modelId="{B9353543-9058-5248-AC0B-A45DDC5FE9CB}" type="pres">
      <dgm:prSet presAssocID="{805120C5-AC42-8C4F-B219-4C455B6506D1}" presName="rootConnector1" presStyleLbl="node1" presStyleIdx="0" presStyleCnt="0"/>
      <dgm:spPr/>
    </dgm:pt>
    <dgm:pt modelId="{DD86AD71-82F0-7C4F-9630-13FF84AC019F}" type="pres">
      <dgm:prSet presAssocID="{805120C5-AC42-8C4F-B219-4C455B6506D1}" presName="hierChild2" presStyleCnt="0"/>
      <dgm:spPr/>
    </dgm:pt>
    <dgm:pt modelId="{DFA38093-D72F-6241-80FB-01B8AB404EBC}" type="pres">
      <dgm:prSet presAssocID="{E0BBB00B-ECF1-264D-ADB0-9E0FB35B697A}" presName="Name37" presStyleLbl="parChTrans1D2" presStyleIdx="0" presStyleCnt="2"/>
      <dgm:spPr/>
    </dgm:pt>
    <dgm:pt modelId="{E171EA01-BDD9-6249-990F-731ACD79BEC5}" type="pres">
      <dgm:prSet presAssocID="{DF15BA74-300D-D847-B9EE-7E3850593379}" presName="hierRoot2" presStyleCnt="0">
        <dgm:presLayoutVars>
          <dgm:hierBranch val="init"/>
        </dgm:presLayoutVars>
      </dgm:prSet>
      <dgm:spPr/>
    </dgm:pt>
    <dgm:pt modelId="{5ADBE2E8-0579-EB43-BDC6-2382E4DB5349}" type="pres">
      <dgm:prSet presAssocID="{DF15BA74-300D-D847-B9EE-7E3850593379}" presName="rootComposite" presStyleCnt="0"/>
      <dgm:spPr/>
    </dgm:pt>
    <dgm:pt modelId="{E1DB3E44-6F2E-D24A-A79D-0FF834466D83}" type="pres">
      <dgm:prSet presAssocID="{DF15BA74-300D-D847-B9EE-7E3850593379}" presName="rootText" presStyleLbl="node2" presStyleIdx="0" presStyleCnt="2">
        <dgm:presLayoutVars>
          <dgm:chPref val="3"/>
        </dgm:presLayoutVars>
      </dgm:prSet>
      <dgm:spPr/>
    </dgm:pt>
    <dgm:pt modelId="{3A020111-027F-FA47-A8F5-A615F0B00CBC}" type="pres">
      <dgm:prSet presAssocID="{DF15BA74-300D-D847-B9EE-7E3850593379}" presName="rootConnector" presStyleLbl="node2" presStyleIdx="0" presStyleCnt="2"/>
      <dgm:spPr/>
    </dgm:pt>
    <dgm:pt modelId="{C22D622F-CA3A-4146-8533-375A70C221BE}" type="pres">
      <dgm:prSet presAssocID="{DF15BA74-300D-D847-B9EE-7E3850593379}" presName="hierChild4" presStyleCnt="0"/>
      <dgm:spPr/>
    </dgm:pt>
    <dgm:pt modelId="{12F316C7-A332-4847-80FC-15C7D6BB94C6}" type="pres">
      <dgm:prSet presAssocID="{DF15BA74-300D-D847-B9EE-7E3850593379}" presName="hierChild5" presStyleCnt="0"/>
      <dgm:spPr/>
    </dgm:pt>
    <dgm:pt modelId="{B2F22CCF-355B-E049-B428-4A7D0481E4F3}" type="pres">
      <dgm:prSet presAssocID="{E90ACD67-621B-8341-BF76-29DEA5ABB89E}" presName="Name37" presStyleLbl="parChTrans1D2" presStyleIdx="1" presStyleCnt="2"/>
      <dgm:spPr/>
    </dgm:pt>
    <dgm:pt modelId="{88CA6685-D85D-8340-85B2-805E9F689219}" type="pres">
      <dgm:prSet presAssocID="{729C3BD8-0B5C-2746-A72B-3C1FFEF36D58}" presName="hierRoot2" presStyleCnt="0">
        <dgm:presLayoutVars>
          <dgm:hierBranch val="init"/>
        </dgm:presLayoutVars>
      </dgm:prSet>
      <dgm:spPr/>
    </dgm:pt>
    <dgm:pt modelId="{9F412C37-2C0A-164D-A710-DA3552519CD2}" type="pres">
      <dgm:prSet presAssocID="{729C3BD8-0B5C-2746-A72B-3C1FFEF36D58}" presName="rootComposite" presStyleCnt="0"/>
      <dgm:spPr/>
    </dgm:pt>
    <dgm:pt modelId="{934708EF-37B8-1C47-A49E-A61457B7E94C}" type="pres">
      <dgm:prSet presAssocID="{729C3BD8-0B5C-2746-A72B-3C1FFEF36D58}" presName="rootText" presStyleLbl="node2" presStyleIdx="1" presStyleCnt="2">
        <dgm:presLayoutVars>
          <dgm:chPref val="3"/>
        </dgm:presLayoutVars>
      </dgm:prSet>
      <dgm:spPr/>
    </dgm:pt>
    <dgm:pt modelId="{40A68102-7E01-B848-AB7C-5FDAE8A57BD8}" type="pres">
      <dgm:prSet presAssocID="{729C3BD8-0B5C-2746-A72B-3C1FFEF36D58}" presName="rootConnector" presStyleLbl="node2" presStyleIdx="1" presStyleCnt="2"/>
      <dgm:spPr/>
    </dgm:pt>
    <dgm:pt modelId="{EB893C4D-2DE7-7042-BDD9-B433ED37AC53}" type="pres">
      <dgm:prSet presAssocID="{729C3BD8-0B5C-2746-A72B-3C1FFEF36D58}" presName="hierChild4" presStyleCnt="0"/>
      <dgm:spPr/>
    </dgm:pt>
    <dgm:pt modelId="{BC2ACD7B-CF1E-5240-ABE4-37705496C980}" type="pres">
      <dgm:prSet presAssocID="{729C3BD8-0B5C-2746-A72B-3C1FFEF36D58}" presName="hierChild5" presStyleCnt="0"/>
      <dgm:spPr/>
    </dgm:pt>
    <dgm:pt modelId="{3C9996CC-57B2-D444-BAEA-B82184BAAB5A}" type="pres">
      <dgm:prSet presAssocID="{805120C5-AC42-8C4F-B219-4C455B6506D1}" presName="hierChild3" presStyleCnt="0"/>
      <dgm:spPr/>
    </dgm:pt>
  </dgm:ptLst>
  <dgm:cxnLst>
    <dgm:cxn modelId="{EB3B7707-B58A-6046-9EC7-56F82D8A3585}" type="presOf" srcId="{DF15BA74-300D-D847-B9EE-7E3850593379}" destId="{3A020111-027F-FA47-A8F5-A615F0B00CBC}" srcOrd="1" destOrd="0" presId="urn:microsoft.com/office/officeart/2005/8/layout/orgChart1"/>
    <dgm:cxn modelId="{90AB3C0A-3480-8D43-9060-B0040471B225}" type="presOf" srcId="{42109904-0E01-2C44-96CC-1F06450CCBB1}" destId="{1F1E1136-EA58-D04A-B071-4EC6FEA6F787}" srcOrd="0" destOrd="0" presId="urn:microsoft.com/office/officeart/2005/8/layout/orgChart1"/>
    <dgm:cxn modelId="{C3AD5E2B-9353-5843-8DA8-7D25453C5EFB}" type="presOf" srcId="{805120C5-AC42-8C4F-B219-4C455B6506D1}" destId="{4BA97FDF-EDB4-9D4B-98FE-EF84C13A68A8}" srcOrd="0" destOrd="0" presId="urn:microsoft.com/office/officeart/2005/8/layout/orgChart1"/>
    <dgm:cxn modelId="{0CC0693B-0D70-934B-99E6-5924E8D52CF5}" type="presOf" srcId="{E0BBB00B-ECF1-264D-ADB0-9E0FB35B697A}" destId="{DFA38093-D72F-6241-80FB-01B8AB404EBC}" srcOrd="0" destOrd="0" presId="urn:microsoft.com/office/officeart/2005/8/layout/orgChart1"/>
    <dgm:cxn modelId="{41A0BD50-5B35-0949-B838-2513E1957495}" srcId="{42109904-0E01-2C44-96CC-1F06450CCBB1}" destId="{805120C5-AC42-8C4F-B219-4C455B6506D1}" srcOrd="0" destOrd="0" parTransId="{28F90A3C-0BB9-114F-A2BB-B2262E3A03DB}" sibTransId="{546903A7-8E57-2744-A6EF-11D0A5B63AEE}"/>
    <dgm:cxn modelId="{C4134154-E2D9-534D-AD1A-6B7026F93667}" srcId="{805120C5-AC42-8C4F-B219-4C455B6506D1}" destId="{729C3BD8-0B5C-2746-A72B-3C1FFEF36D58}" srcOrd="1" destOrd="0" parTransId="{E90ACD67-621B-8341-BF76-29DEA5ABB89E}" sibTransId="{04C0A5EC-CA09-2047-93CA-A3C80DDE1904}"/>
    <dgm:cxn modelId="{49D03564-EE9D-3E4E-8618-5B0199EF1B7C}" type="presOf" srcId="{DF15BA74-300D-D847-B9EE-7E3850593379}" destId="{E1DB3E44-6F2E-D24A-A79D-0FF834466D83}" srcOrd="0" destOrd="0" presId="urn:microsoft.com/office/officeart/2005/8/layout/orgChart1"/>
    <dgm:cxn modelId="{1F2C68A7-FA31-024B-A817-B79EAC82A2C0}" srcId="{805120C5-AC42-8C4F-B219-4C455B6506D1}" destId="{DF15BA74-300D-D847-B9EE-7E3850593379}" srcOrd="0" destOrd="0" parTransId="{E0BBB00B-ECF1-264D-ADB0-9E0FB35B697A}" sibTransId="{CDC10847-01E8-F746-84B0-209629F15A1E}"/>
    <dgm:cxn modelId="{7ABEB5B7-9C59-B24E-8C82-42CE3A061487}" type="presOf" srcId="{729C3BD8-0B5C-2746-A72B-3C1FFEF36D58}" destId="{934708EF-37B8-1C47-A49E-A61457B7E94C}" srcOrd="0" destOrd="0" presId="urn:microsoft.com/office/officeart/2005/8/layout/orgChart1"/>
    <dgm:cxn modelId="{C28AA5C8-8D19-DA4D-8884-1AD4570149C5}" type="presOf" srcId="{805120C5-AC42-8C4F-B219-4C455B6506D1}" destId="{B9353543-9058-5248-AC0B-A45DDC5FE9CB}" srcOrd="1" destOrd="0" presId="urn:microsoft.com/office/officeart/2005/8/layout/orgChart1"/>
    <dgm:cxn modelId="{87ED91EF-F42B-0340-8307-1629247EC3EC}" type="presOf" srcId="{729C3BD8-0B5C-2746-A72B-3C1FFEF36D58}" destId="{40A68102-7E01-B848-AB7C-5FDAE8A57BD8}" srcOrd="1" destOrd="0" presId="urn:microsoft.com/office/officeart/2005/8/layout/orgChart1"/>
    <dgm:cxn modelId="{C9C5B9FE-2CD9-9545-A939-F5AC6D3C0542}" type="presOf" srcId="{E90ACD67-621B-8341-BF76-29DEA5ABB89E}" destId="{B2F22CCF-355B-E049-B428-4A7D0481E4F3}" srcOrd="0" destOrd="0" presId="urn:microsoft.com/office/officeart/2005/8/layout/orgChart1"/>
    <dgm:cxn modelId="{3FE07923-F05F-0F42-A1B6-5F1C1949B1E3}" type="presParOf" srcId="{1F1E1136-EA58-D04A-B071-4EC6FEA6F787}" destId="{A15FF85A-D13A-A444-BAE4-0825630F6671}" srcOrd="0" destOrd="0" presId="urn:microsoft.com/office/officeart/2005/8/layout/orgChart1"/>
    <dgm:cxn modelId="{E2E90F0F-EA33-9448-944D-98725ABEADFC}" type="presParOf" srcId="{A15FF85A-D13A-A444-BAE4-0825630F6671}" destId="{E961E1C4-AB0A-0848-849A-42C6DA1AB2E8}" srcOrd="0" destOrd="0" presId="urn:microsoft.com/office/officeart/2005/8/layout/orgChart1"/>
    <dgm:cxn modelId="{E5DEF08C-F8E9-6046-BB55-D116B17BD664}" type="presParOf" srcId="{E961E1C4-AB0A-0848-849A-42C6DA1AB2E8}" destId="{4BA97FDF-EDB4-9D4B-98FE-EF84C13A68A8}" srcOrd="0" destOrd="0" presId="urn:microsoft.com/office/officeart/2005/8/layout/orgChart1"/>
    <dgm:cxn modelId="{15D5E4D4-1838-4746-84E0-5DEA4FAC07B6}" type="presParOf" srcId="{E961E1C4-AB0A-0848-849A-42C6DA1AB2E8}" destId="{B9353543-9058-5248-AC0B-A45DDC5FE9CB}" srcOrd="1" destOrd="0" presId="urn:microsoft.com/office/officeart/2005/8/layout/orgChart1"/>
    <dgm:cxn modelId="{BD4BA3A1-AF88-D547-B7E2-7846C1B549E0}" type="presParOf" srcId="{A15FF85A-D13A-A444-BAE4-0825630F6671}" destId="{DD86AD71-82F0-7C4F-9630-13FF84AC019F}" srcOrd="1" destOrd="0" presId="urn:microsoft.com/office/officeart/2005/8/layout/orgChart1"/>
    <dgm:cxn modelId="{76D0E59C-602A-B04F-9FD6-7A1F1EBBEA9F}" type="presParOf" srcId="{DD86AD71-82F0-7C4F-9630-13FF84AC019F}" destId="{DFA38093-D72F-6241-80FB-01B8AB404EBC}" srcOrd="0" destOrd="0" presId="urn:microsoft.com/office/officeart/2005/8/layout/orgChart1"/>
    <dgm:cxn modelId="{9D389330-9AE6-844E-A0B8-AFB7AEFF90A5}" type="presParOf" srcId="{DD86AD71-82F0-7C4F-9630-13FF84AC019F}" destId="{E171EA01-BDD9-6249-990F-731ACD79BEC5}" srcOrd="1" destOrd="0" presId="urn:microsoft.com/office/officeart/2005/8/layout/orgChart1"/>
    <dgm:cxn modelId="{E5488CFB-42EF-D24F-B9E3-3ECCFA514A4F}" type="presParOf" srcId="{E171EA01-BDD9-6249-990F-731ACD79BEC5}" destId="{5ADBE2E8-0579-EB43-BDC6-2382E4DB5349}" srcOrd="0" destOrd="0" presId="urn:microsoft.com/office/officeart/2005/8/layout/orgChart1"/>
    <dgm:cxn modelId="{35932CFB-51AB-654F-8472-80E5B3B184B6}" type="presParOf" srcId="{5ADBE2E8-0579-EB43-BDC6-2382E4DB5349}" destId="{E1DB3E44-6F2E-D24A-A79D-0FF834466D83}" srcOrd="0" destOrd="0" presId="urn:microsoft.com/office/officeart/2005/8/layout/orgChart1"/>
    <dgm:cxn modelId="{491BA1E1-E7D3-3F41-9E08-23D74D40534F}" type="presParOf" srcId="{5ADBE2E8-0579-EB43-BDC6-2382E4DB5349}" destId="{3A020111-027F-FA47-A8F5-A615F0B00CBC}" srcOrd="1" destOrd="0" presId="urn:microsoft.com/office/officeart/2005/8/layout/orgChart1"/>
    <dgm:cxn modelId="{B09984DE-AB1C-D249-93A0-4C855B5B4898}" type="presParOf" srcId="{E171EA01-BDD9-6249-990F-731ACD79BEC5}" destId="{C22D622F-CA3A-4146-8533-375A70C221BE}" srcOrd="1" destOrd="0" presId="urn:microsoft.com/office/officeart/2005/8/layout/orgChart1"/>
    <dgm:cxn modelId="{2733CE42-9086-7342-8E62-BD5CF1FB4260}" type="presParOf" srcId="{E171EA01-BDD9-6249-990F-731ACD79BEC5}" destId="{12F316C7-A332-4847-80FC-15C7D6BB94C6}" srcOrd="2" destOrd="0" presId="urn:microsoft.com/office/officeart/2005/8/layout/orgChart1"/>
    <dgm:cxn modelId="{E2ED4702-C1DE-0242-A481-1373FA6C8AE3}" type="presParOf" srcId="{DD86AD71-82F0-7C4F-9630-13FF84AC019F}" destId="{B2F22CCF-355B-E049-B428-4A7D0481E4F3}" srcOrd="2" destOrd="0" presId="urn:microsoft.com/office/officeart/2005/8/layout/orgChart1"/>
    <dgm:cxn modelId="{AD28BCB8-0BEF-9B49-88DE-20C8243B2C5D}" type="presParOf" srcId="{DD86AD71-82F0-7C4F-9630-13FF84AC019F}" destId="{88CA6685-D85D-8340-85B2-805E9F689219}" srcOrd="3" destOrd="0" presId="urn:microsoft.com/office/officeart/2005/8/layout/orgChart1"/>
    <dgm:cxn modelId="{8A9B53AE-6A06-1145-AA4B-8840287CFBF2}" type="presParOf" srcId="{88CA6685-D85D-8340-85B2-805E9F689219}" destId="{9F412C37-2C0A-164D-A710-DA3552519CD2}" srcOrd="0" destOrd="0" presId="urn:microsoft.com/office/officeart/2005/8/layout/orgChart1"/>
    <dgm:cxn modelId="{DDBCEB51-693B-2E40-BCFA-8A44228112E9}" type="presParOf" srcId="{9F412C37-2C0A-164D-A710-DA3552519CD2}" destId="{934708EF-37B8-1C47-A49E-A61457B7E94C}" srcOrd="0" destOrd="0" presId="urn:microsoft.com/office/officeart/2005/8/layout/orgChart1"/>
    <dgm:cxn modelId="{64631342-3C7B-2A4E-8F4A-870C8C26A6C5}" type="presParOf" srcId="{9F412C37-2C0A-164D-A710-DA3552519CD2}" destId="{40A68102-7E01-B848-AB7C-5FDAE8A57BD8}" srcOrd="1" destOrd="0" presId="urn:microsoft.com/office/officeart/2005/8/layout/orgChart1"/>
    <dgm:cxn modelId="{D51DFEDB-3E27-9A45-B88F-616BCCDA1FDD}" type="presParOf" srcId="{88CA6685-D85D-8340-85B2-805E9F689219}" destId="{EB893C4D-2DE7-7042-BDD9-B433ED37AC53}" srcOrd="1" destOrd="0" presId="urn:microsoft.com/office/officeart/2005/8/layout/orgChart1"/>
    <dgm:cxn modelId="{036F945A-2676-0945-9BAC-1BC82AA99A4E}" type="presParOf" srcId="{88CA6685-D85D-8340-85B2-805E9F689219}" destId="{BC2ACD7B-CF1E-5240-ABE4-37705496C980}" srcOrd="2" destOrd="0" presId="urn:microsoft.com/office/officeart/2005/8/layout/orgChart1"/>
    <dgm:cxn modelId="{4FF54F19-5F70-7646-82D3-3594D6BFE059}" type="presParOf" srcId="{A15FF85A-D13A-A444-BAE4-0825630F6671}" destId="{3C9996CC-57B2-D444-BAEA-B82184BAAB5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109904-0E01-2C44-96CC-1F06450CCBB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05120C5-AC42-8C4F-B219-4C455B6506D1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pl-PL" noProof="0" dirty="0"/>
            <a:t>Algorytmy</a:t>
          </a:r>
        </a:p>
      </dgm:t>
    </dgm:pt>
    <dgm:pt modelId="{28F90A3C-0BB9-114F-A2BB-B2262E3A03DB}" type="parTrans" cxnId="{41A0BD50-5B35-0949-B838-2513E1957495}">
      <dgm:prSet/>
      <dgm:spPr/>
      <dgm:t>
        <a:bodyPr/>
        <a:lstStyle/>
        <a:p>
          <a:endParaRPr lang="en-GB"/>
        </a:p>
      </dgm:t>
    </dgm:pt>
    <dgm:pt modelId="{546903A7-8E57-2744-A6EF-11D0A5B63AEE}" type="sibTrans" cxnId="{41A0BD50-5B35-0949-B838-2513E1957495}">
      <dgm:prSet/>
      <dgm:spPr/>
      <dgm:t>
        <a:bodyPr/>
        <a:lstStyle/>
        <a:p>
          <a:endParaRPr lang="en-GB"/>
        </a:p>
      </dgm:t>
    </dgm:pt>
    <dgm:pt modelId="{DF15BA74-300D-D847-B9EE-7E385059337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pl-PL" noProof="0" dirty="0"/>
            <a:t>Zachłanne</a:t>
          </a:r>
        </a:p>
      </dgm:t>
    </dgm:pt>
    <dgm:pt modelId="{E0BBB00B-ECF1-264D-ADB0-9E0FB35B697A}" type="parTrans" cxnId="{1F2C68A7-FA31-024B-A817-B79EAC82A2C0}">
      <dgm:prSet/>
      <dgm:spPr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ysClr val="windowText" lastClr="000000"/>
            </a:solidFill>
          </a:endParaRPr>
        </a:p>
      </dgm:t>
    </dgm:pt>
    <dgm:pt modelId="{CDC10847-01E8-F746-84B0-209629F15A1E}" type="sibTrans" cxnId="{1F2C68A7-FA31-024B-A817-B79EAC82A2C0}">
      <dgm:prSet/>
      <dgm:spPr/>
      <dgm:t>
        <a:bodyPr/>
        <a:lstStyle/>
        <a:p>
          <a:endParaRPr lang="en-GB"/>
        </a:p>
      </dgm:t>
    </dgm:pt>
    <dgm:pt modelId="{729C3BD8-0B5C-2746-A72B-3C1FFEF36D58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pl-PL" noProof="0" dirty="0"/>
            <a:t>Wyczerpujące</a:t>
          </a:r>
        </a:p>
      </dgm:t>
    </dgm:pt>
    <dgm:pt modelId="{E90ACD67-621B-8341-BF76-29DEA5ABB89E}" type="parTrans" cxnId="{C4134154-E2D9-534D-AD1A-6B7026F93667}">
      <dgm:prSet/>
      <dgm:spPr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ysClr val="windowText" lastClr="000000"/>
            </a:solidFill>
          </a:endParaRPr>
        </a:p>
      </dgm:t>
    </dgm:pt>
    <dgm:pt modelId="{04C0A5EC-CA09-2047-93CA-A3C80DDE1904}" type="sibTrans" cxnId="{C4134154-E2D9-534D-AD1A-6B7026F93667}">
      <dgm:prSet/>
      <dgm:spPr/>
      <dgm:t>
        <a:bodyPr/>
        <a:lstStyle/>
        <a:p>
          <a:endParaRPr lang="en-GB"/>
        </a:p>
      </dgm:t>
    </dgm:pt>
    <dgm:pt modelId="{1F1E1136-EA58-D04A-B071-4EC6FEA6F787}" type="pres">
      <dgm:prSet presAssocID="{42109904-0E01-2C44-96CC-1F06450CCB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15FF85A-D13A-A444-BAE4-0825630F6671}" type="pres">
      <dgm:prSet presAssocID="{805120C5-AC42-8C4F-B219-4C455B6506D1}" presName="hierRoot1" presStyleCnt="0">
        <dgm:presLayoutVars>
          <dgm:hierBranch val="init"/>
        </dgm:presLayoutVars>
      </dgm:prSet>
      <dgm:spPr/>
    </dgm:pt>
    <dgm:pt modelId="{E961E1C4-AB0A-0848-849A-42C6DA1AB2E8}" type="pres">
      <dgm:prSet presAssocID="{805120C5-AC42-8C4F-B219-4C455B6506D1}" presName="rootComposite1" presStyleCnt="0"/>
      <dgm:spPr/>
    </dgm:pt>
    <dgm:pt modelId="{4BA97FDF-EDB4-9D4B-98FE-EF84C13A68A8}" type="pres">
      <dgm:prSet presAssocID="{805120C5-AC42-8C4F-B219-4C455B6506D1}" presName="rootText1" presStyleLbl="node0" presStyleIdx="0" presStyleCnt="1">
        <dgm:presLayoutVars>
          <dgm:chPref val="3"/>
        </dgm:presLayoutVars>
      </dgm:prSet>
      <dgm:spPr/>
    </dgm:pt>
    <dgm:pt modelId="{B9353543-9058-5248-AC0B-A45DDC5FE9CB}" type="pres">
      <dgm:prSet presAssocID="{805120C5-AC42-8C4F-B219-4C455B6506D1}" presName="rootConnector1" presStyleLbl="node1" presStyleIdx="0" presStyleCnt="0"/>
      <dgm:spPr/>
    </dgm:pt>
    <dgm:pt modelId="{DD86AD71-82F0-7C4F-9630-13FF84AC019F}" type="pres">
      <dgm:prSet presAssocID="{805120C5-AC42-8C4F-B219-4C455B6506D1}" presName="hierChild2" presStyleCnt="0"/>
      <dgm:spPr/>
    </dgm:pt>
    <dgm:pt modelId="{DFA38093-D72F-6241-80FB-01B8AB404EBC}" type="pres">
      <dgm:prSet presAssocID="{E0BBB00B-ECF1-264D-ADB0-9E0FB35B697A}" presName="Name37" presStyleLbl="parChTrans1D2" presStyleIdx="0" presStyleCnt="2"/>
      <dgm:spPr/>
    </dgm:pt>
    <dgm:pt modelId="{E171EA01-BDD9-6249-990F-731ACD79BEC5}" type="pres">
      <dgm:prSet presAssocID="{DF15BA74-300D-D847-B9EE-7E3850593379}" presName="hierRoot2" presStyleCnt="0">
        <dgm:presLayoutVars>
          <dgm:hierBranch val="init"/>
        </dgm:presLayoutVars>
      </dgm:prSet>
      <dgm:spPr/>
    </dgm:pt>
    <dgm:pt modelId="{5ADBE2E8-0579-EB43-BDC6-2382E4DB5349}" type="pres">
      <dgm:prSet presAssocID="{DF15BA74-300D-D847-B9EE-7E3850593379}" presName="rootComposite" presStyleCnt="0"/>
      <dgm:spPr/>
    </dgm:pt>
    <dgm:pt modelId="{E1DB3E44-6F2E-D24A-A79D-0FF834466D83}" type="pres">
      <dgm:prSet presAssocID="{DF15BA74-300D-D847-B9EE-7E3850593379}" presName="rootText" presStyleLbl="node2" presStyleIdx="0" presStyleCnt="2" custLinFactNeighborX="-8766">
        <dgm:presLayoutVars>
          <dgm:chPref val="3"/>
        </dgm:presLayoutVars>
      </dgm:prSet>
      <dgm:spPr/>
    </dgm:pt>
    <dgm:pt modelId="{3A020111-027F-FA47-A8F5-A615F0B00CBC}" type="pres">
      <dgm:prSet presAssocID="{DF15BA74-300D-D847-B9EE-7E3850593379}" presName="rootConnector" presStyleLbl="node2" presStyleIdx="0" presStyleCnt="2"/>
      <dgm:spPr/>
    </dgm:pt>
    <dgm:pt modelId="{C22D622F-CA3A-4146-8533-375A70C221BE}" type="pres">
      <dgm:prSet presAssocID="{DF15BA74-300D-D847-B9EE-7E3850593379}" presName="hierChild4" presStyleCnt="0"/>
      <dgm:spPr/>
    </dgm:pt>
    <dgm:pt modelId="{12F316C7-A332-4847-80FC-15C7D6BB94C6}" type="pres">
      <dgm:prSet presAssocID="{DF15BA74-300D-D847-B9EE-7E3850593379}" presName="hierChild5" presStyleCnt="0"/>
      <dgm:spPr/>
    </dgm:pt>
    <dgm:pt modelId="{B2F22CCF-355B-E049-B428-4A7D0481E4F3}" type="pres">
      <dgm:prSet presAssocID="{E90ACD67-621B-8341-BF76-29DEA5ABB89E}" presName="Name37" presStyleLbl="parChTrans1D2" presStyleIdx="1" presStyleCnt="2"/>
      <dgm:spPr/>
    </dgm:pt>
    <dgm:pt modelId="{88CA6685-D85D-8340-85B2-805E9F689219}" type="pres">
      <dgm:prSet presAssocID="{729C3BD8-0B5C-2746-A72B-3C1FFEF36D58}" presName="hierRoot2" presStyleCnt="0">
        <dgm:presLayoutVars>
          <dgm:hierBranch val="init"/>
        </dgm:presLayoutVars>
      </dgm:prSet>
      <dgm:spPr/>
    </dgm:pt>
    <dgm:pt modelId="{9F412C37-2C0A-164D-A710-DA3552519CD2}" type="pres">
      <dgm:prSet presAssocID="{729C3BD8-0B5C-2746-A72B-3C1FFEF36D58}" presName="rootComposite" presStyleCnt="0"/>
      <dgm:spPr/>
    </dgm:pt>
    <dgm:pt modelId="{934708EF-37B8-1C47-A49E-A61457B7E94C}" type="pres">
      <dgm:prSet presAssocID="{729C3BD8-0B5C-2746-A72B-3C1FFEF36D58}" presName="rootText" presStyleLbl="node2" presStyleIdx="1" presStyleCnt="2" custLinFactNeighborX="8766">
        <dgm:presLayoutVars>
          <dgm:chPref val="3"/>
        </dgm:presLayoutVars>
      </dgm:prSet>
      <dgm:spPr/>
    </dgm:pt>
    <dgm:pt modelId="{40A68102-7E01-B848-AB7C-5FDAE8A57BD8}" type="pres">
      <dgm:prSet presAssocID="{729C3BD8-0B5C-2746-A72B-3C1FFEF36D58}" presName="rootConnector" presStyleLbl="node2" presStyleIdx="1" presStyleCnt="2"/>
      <dgm:spPr/>
    </dgm:pt>
    <dgm:pt modelId="{EB893C4D-2DE7-7042-BDD9-B433ED37AC53}" type="pres">
      <dgm:prSet presAssocID="{729C3BD8-0B5C-2746-A72B-3C1FFEF36D58}" presName="hierChild4" presStyleCnt="0"/>
      <dgm:spPr/>
    </dgm:pt>
    <dgm:pt modelId="{BC2ACD7B-CF1E-5240-ABE4-37705496C980}" type="pres">
      <dgm:prSet presAssocID="{729C3BD8-0B5C-2746-A72B-3C1FFEF36D58}" presName="hierChild5" presStyleCnt="0"/>
      <dgm:spPr/>
    </dgm:pt>
    <dgm:pt modelId="{3C9996CC-57B2-D444-BAEA-B82184BAAB5A}" type="pres">
      <dgm:prSet presAssocID="{805120C5-AC42-8C4F-B219-4C455B6506D1}" presName="hierChild3" presStyleCnt="0"/>
      <dgm:spPr/>
    </dgm:pt>
  </dgm:ptLst>
  <dgm:cxnLst>
    <dgm:cxn modelId="{EB3B7707-B58A-6046-9EC7-56F82D8A3585}" type="presOf" srcId="{DF15BA74-300D-D847-B9EE-7E3850593379}" destId="{3A020111-027F-FA47-A8F5-A615F0B00CBC}" srcOrd="1" destOrd="0" presId="urn:microsoft.com/office/officeart/2005/8/layout/orgChart1"/>
    <dgm:cxn modelId="{90AB3C0A-3480-8D43-9060-B0040471B225}" type="presOf" srcId="{42109904-0E01-2C44-96CC-1F06450CCBB1}" destId="{1F1E1136-EA58-D04A-B071-4EC6FEA6F787}" srcOrd="0" destOrd="0" presId="urn:microsoft.com/office/officeart/2005/8/layout/orgChart1"/>
    <dgm:cxn modelId="{C3AD5E2B-9353-5843-8DA8-7D25453C5EFB}" type="presOf" srcId="{805120C5-AC42-8C4F-B219-4C455B6506D1}" destId="{4BA97FDF-EDB4-9D4B-98FE-EF84C13A68A8}" srcOrd="0" destOrd="0" presId="urn:microsoft.com/office/officeart/2005/8/layout/orgChart1"/>
    <dgm:cxn modelId="{0CC0693B-0D70-934B-99E6-5924E8D52CF5}" type="presOf" srcId="{E0BBB00B-ECF1-264D-ADB0-9E0FB35B697A}" destId="{DFA38093-D72F-6241-80FB-01B8AB404EBC}" srcOrd="0" destOrd="0" presId="urn:microsoft.com/office/officeart/2005/8/layout/orgChart1"/>
    <dgm:cxn modelId="{41A0BD50-5B35-0949-B838-2513E1957495}" srcId="{42109904-0E01-2C44-96CC-1F06450CCBB1}" destId="{805120C5-AC42-8C4F-B219-4C455B6506D1}" srcOrd="0" destOrd="0" parTransId="{28F90A3C-0BB9-114F-A2BB-B2262E3A03DB}" sibTransId="{546903A7-8E57-2744-A6EF-11D0A5B63AEE}"/>
    <dgm:cxn modelId="{C4134154-E2D9-534D-AD1A-6B7026F93667}" srcId="{805120C5-AC42-8C4F-B219-4C455B6506D1}" destId="{729C3BD8-0B5C-2746-A72B-3C1FFEF36D58}" srcOrd="1" destOrd="0" parTransId="{E90ACD67-621B-8341-BF76-29DEA5ABB89E}" sibTransId="{04C0A5EC-CA09-2047-93CA-A3C80DDE1904}"/>
    <dgm:cxn modelId="{49D03564-EE9D-3E4E-8618-5B0199EF1B7C}" type="presOf" srcId="{DF15BA74-300D-D847-B9EE-7E3850593379}" destId="{E1DB3E44-6F2E-D24A-A79D-0FF834466D83}" srcOrd="0" destOrd="0" presId="urn:microsoft.com/office/officeart/2005/8/layout/orgChart1"/>
    <dgm:cxn modelId="{1F2C68A7-FA31-024B-A817-B79EAC82A2C0}" srcId="{805120C5-AC42-8C4F-B219-4C455B6506D1}" destId="{DF15BA74-300D-D847-B9EE-7E3850593379}" srcOrd="0" destOrd="0" parTransId="{E0BBB00B-ECF1-264D-ADB0-9E0FB35B697A}" sibTransId="{CDC10847-01E8-F746-84B0-209629F15A1E}"/>
    <dgm:cxn modelId="{7ABEB5B7-9C59-B24E-8C82-42CE3A061487}" type="presOf" srcId="{729C3BD8-0B5C-2746-A72B-3C1FFEF36D58}" destId="{934708EF-37B8-1C47-A49E-A61457B7E94C}" srcOrd="0" destOrd="0" presId="urn:microsoft.com/office/officeart/2005/8/layout/orgChart1"/>
    <dgm:cxn modelId="{C28AA5C8-8D19-DA4D-8884-1AD4570149C5}" type="presOf" srcId="{805120C5-AC42-8C4F-B219-4C455B6506D1}" destId="{B9353543-9058-5248-AC0B-A45DDC5FE9CB}" srcOrd="1" destOrd="0" presId="urn:microsoft.com/office/officeart/2005/8/layout/orgChart1"/>
    <dgm:cxn modelId="{87ED91EF-F42B-0340-8307-1629247EC3EC}" type="presOf" srcId="{729C3BD8-0B5C-2746-A72B-3C1FFEF36D58}" destId="{40A68102-7E01-B848-AB7C-5FDAE8A57BD8}" srcOrd="1" destOrd="0" presId="urn:microsoft.com/office/officeart/2005/8/layout/orgChart1"/>
    <dgm:cxn modelId="{C9C5B9FE-2CD9-9545-A939-F5AC6D3C0542}" type="presOf" srcId="{E90ACD67-621B-8341-BF76-29DEA5ABB89E}" destId="{B2F22CCF-355B-E049-B428-4A7D0481E4F3}" srcOrd="0" destOrd="0" presId="urn:microsoft.com/office/officeart/2005/8/layout/orgChart1"/>
    <dgm:cxn modelId="{3FE07923-F05F-0F42-A1B6-5F1C1949B1E3}" type="presParOf" srcId="{1F1E1136-EA58-D04A-B071-4EC6FEA6F787}" destId="{A15FF85A-D13A-A444-BAE4-0825630F6671}" srcOrd="0" destOrd="0" presId="urn:microsoft.com/office/officeart/2005/8/layout/orgChart1"/>
    <dgm:cxn modelId="{E2E90F0F-EA33-9448-944D-98725ABEADFC}" type="presParOf" srcId="{A15FF85A-D13A-A444-BAE4-0825630F6671}" destId="{E961E1C4-AB0A-0848-849A-42C6DA1AB2E8}" srcOrd="0" destOrd="0" presId="urn:microsoft.com/office/officeart/2005/8/layout/orgChart1"/>
    <dgm:cxn modelId="{E5DEF08C-F8E9-6046-BB55-D116B17BD664}" type="presParOf" srcId="{E961E1C4-AB0A-0848-849A-42C6DA1AB2E8}" destId="{4BA97FDF-EDB4-9D4B-98FE-EF84C13A68A8}" srcOrd="0" destOrd="0" presId="urn:microsoft.com/office/officeart/2005/8/layout/orgChart1"/>
    <dgm:cxn modelId="{15D5E4D4-1838-4746-84E0-5DEA4FAC07B6}" type="presParOf" srcId="{E961E1C4-AB0A-0848-849A-42C6DA1AB2E8}" destId="{B9353543-9058-5248-AC0B-A45DDC5FE9CB}" srcOrd="1" destOrd="0" presId="urn:microsoft.com/office/officeart/2005/8/layout/orgChart1"/>
    <dgm:cxn modelId="{BD4BA3A1-AF88-D547-B7E2-7846C1B549E0}" type="presParOf" srcId="{A15FF85A-D13A-A444-BAE4-0825630F6671}" destId="{DD86AD71-82F0-7C4F-9630-13FF84AC019F}" srcOrd="1" destOrd="0" presId="urn:microsoft.com/office/officeart/2005/8/layout/orgChart1"/>
    <dgm:cxn modelId="{76D0E59C-602A-B04F-9FD6-7A1F1EBBEA9F}" type="presParOf" srcId="{DD86AD71-82F0-7C4F-9630-13FF84AC019F}" destId="{DFA38093-D72F-6241-80FB-01B8AB404EBC}" srcOrd="0" destOrd="0" presId="urn:microsoft.com/office/officeart/2005/8/layout/orgChart1"/>
    <dgm:cxn modelId="{9D389330-9AE6-844E-A0B8-AFB7AEFF90A5}" type="presParOf" srcId="{DD86AD71-82F0-7C4F-9630-13FF84AC019F}" destId="{E171EA01-BDD9-6249-990F-731ACD79BEC5}" srcOrd="1" destOrd="0" presId="urn:microsoft.com/office/officeart/2005/8/layout/orgChart1"/>
    <dgm:cxn modelId="{E5488CFB-42EF-D24F-B9E3-3ECCFA514A4F}" type="presParOf" srcId="{E171EA01-BDD9-6249-990F-731ACD79BEC5}" destId="{5ADBE2E8-0579-EB43-BDC6-2382E4DB5349}" srcOrd="0" destOrd="0" presId="urn:microsoft.com/office/officeart/2005/8/layout/orgChart1"/>
    <dgm:cxn modelId="{35932CFB-51AB-654F-8472-80E5B3B184B6}" type="presParOf" srcId="{5ADBE2E8-0579-EB43-BDC6-2382E4DB5349}" destId="{E1DB3E44-6F2E-D24A-A79D-0FF834466D83}" srcOrd="0" destOrd="0" presId="urn:microsoft.com/office/officeart/2005/8/layout/orgChart1"/>
    <dgm:cxn modelId="{491BA1E1-E7D3-3F41-9E08-23D74D40534F}" type="presParOf" srcId="{5ADBE2E8-0579-EB43-BDC6-2382E4DB5349}" destId="{3A020111-027F-FA47-A8F5-A615F0B00CBC}" srcOrd="1" destOrd="0" presId="urn:microsoft.com/office/officeart/2005/8/layout/orgChart1"/>
    <dgm:cxn modelId="{B09984DE-AB1C-D249-93A0-4C855B5B4898}" type="presParOf" srcId="{E171EA01-BDD9-6249-990F-731ACD79BEC5}" destId="{C22D622F-CA3A-4146-8533-375A70C221BE}" srcOrd="1" destOrd="0" presId="urn:microsoft.com/office/officeart/2005/8/layout/orgChart1"/>
    <dgm:cxn modelId="{2733CE42-9086-7342-8E62-BD5CF1FB4260}" type="presParOf" srcId="{E171EA01-BDD9-6249-990F-731ACD79BEC5}" destId="{12F316C7-A332-4847-80FC-15C7D6BB94C6}" srcOrd="2" destOrd="0" presId="urn:microsoft.com/office/officeart/2005/8/layout/orgChart1"/>
    <dgm:cxn modelId="{E2ED4702-C1DE-0242-A481-1373FA6C8AE3}" type="presParOf" srcId="{DD86AD71-82F0-7C4F-9630-13FF84AC019F}" destId="{B2F22CCF-355B-E049-B428-4A7D0481E4F3}" srcOrd="2" destOrd="0" presId="urn:microsoft.com/office/officeart/2005/8/layout/orgChart1"/>
    <dgm:cxn modelId="{AD28BCB8-0BEF-9B49-88DE-20C8243B2C5D}" type="presParOf" srcId="{DD86AD71-82F0-7C4F-9630-13FF84AC019F}" destId="{88CA6685-D85D-8340-85B2-805E9F689219}" srcOrd="3" destOrd="0" presId="urn:microsoft.com/office/officeart/2005/8/layout/orgChart1"/>
    <dgm:cxn modelId="{8A9B53AE-6A06-1145-AA4B-8840287CFBF2}" type="presParOf" srcId="{88CA6685-D85D-8340-85B2-805E9F689219}" destId="{9F412C37-2C0A-164D-A710-DA3552519CD2}" srcOrd="0" destOrd="0" presId="urn:microsoft.com/office/officeart/2005/8/layout/orgChart1"/>
    <dgm:cxn modelId="{DDBCEB51-693B-2E40-BCFA-8A44228112E9}" type="presParOf" srcId="{9F412C37-2C0A-164D-A710-DA3552519CD2}" destId="{934708EF-37B8-1C47-A49E-A61457B7E94C}" srcOrd="0" destOrd="0" presId="urn:microsoft.com/office/officeart/2005/8/layout/orgChart1"/>
    <dgm:cxn modelId="{64631342-3C7B-2A4E-8F4A-870C8C26A6C5}" type="presParOf" srcId="{9F412C37-2C0A-164D-A710-DA3552519CD2}" destId="{40A68102-7E01-B848-AB7C-5FDAE8A57BD8}" srcOrd="1" destOrd="0" presId="urn:microsoft.com/office/officeart/2005/8/layout/orgChart1"/>
    <dgm:cxn modelId="{D51DFEDB-3E27-9A45-B88F-616BCCDA1FDD}" type="presParOf" srcId="{88CA6685-D85D-8340-85B2-805E9F689219}" destId="{EB893C4D-2DE7-7042-BDD9-B433ED37AC53}" srcOrd="1" destOrd="0" presId="urn:microsoft.com/office/officeart/2005/8/layout/orgChart1"/>
    <dgm:cxn modelId="{036F945A-2676-0945-9BAC-1BC82AA99A4E}" type="presParOf" srcId="{88CA6685-D85D-8340-85B2-805E9F689219}" destId="{BC2ACD7B-CF1E-5240-ABE4-37705496C980}" srcOrd="2" destOrd="0" presId="urn:microsoft.com/office/officeart/2005/8/layout/orgChart1"/>
    <dgm:cxn modelId="{4FF54F19-5F70-7646-82D3-3594D6BFE059}" type="presParOf" srcId="{A15FF85A-D13A-A444-BAE4-0825630F6671}" destId="{3C9996CC-57B2-D444-BAEA-B82184BAAB5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109904-0E01-2C44-96CC-1F06450CCBB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05120C5-AC42-8C4F-B219-4C455B6506D1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pl-PL" noProof="0" dirty="0"/>
            <a:t>Metoda</a:t>
          </a:r>
        </a:p>
      </dgm:t>
    </dgm:pt>
    <dgm:pt modelId="{28F90A3C-0BB9-114F-A2BB-B2262E3A03DB}" type="parTrans" cxnId="{41A0BD50-5B35-0949-B838-2513E1957495}">
      <dgm:prSet/>
      <dgm:spPr/>
      <dgm:t>
        <a:bodyPr/>
        <a:lstStyle/>
        <a:p>
          <a:endParaRPr lang="en-GB"/>
        </a:p>
      </dgm:t>
    </dgm:pt>
    <dgm:pt modelId="{546903A7-8E57-2744-A6EF-11D0A5B63AEE}" type="sibTrans" cxnId="{41A0BD50-5B35-0949-B838-2513E1957495}">
      <dgm:prSet/>
      <dgm:spPr/>
      <dgm:t>
        <a:bodyPr/>
        <a:lstStyle/>
        <a:p>
          <a:endParaRPr lang="en-GB"/>
        </a:p>
      </dgm:t>
    </dgm:pt>
    <dgm:pt modelId="{DF15BA74-300D-D847-B9EE-7E385059337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pl-PL" noProof="0" dirty="0"/>
            <a:t>Zstępująca z zapamiętywaniem</a:t>
          </a:r>
        </a:p>
      </dgm:t>
    </dgm:pt>
    <dgm:pt modelId="{E0BBB00B-ECF1-264D-ADB0-9E0FB35B697A}" type="parTrans" cxnId="{1F2C68A7-FA31-024B-A817-B79EAC82A2C0}">
      <dgm:prSet/>
      <dgm:spPr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ysClr val="windowText" lastClr="000000"/>
            </a:solidFill>
          </a:endParaRPr>
        </a:p>
      </dgm:t>
    </dgm:pt>
    <dgm:pt modelId="{CDC10847-01E8-F746-84B0-209629F15A1E}" type="sibTrans" cxnId="{1F2C68A7-FA31-024B-A817-B79EAC82A2C0}">
      <dgm:prSet/>
      <dgm:spPr/>
      <dgm:t>
        <a:bodyPr/>
        <a:lstStyle/>
        <a:p>
          <a:endParaRPr lang="en-GB"/>
        </a:p>
      </dgm:t>
    </dgm:pt>
    <dgm:pt modelId="{729C3BD8-0B5C-2746-A72B-3C1FFEF36D58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pl-PL" noProof="0" dirty="0"/>
            <a:t>Wstępująca</a:t>
          </a:r>
        </a:p>
      </dgm:t>
    </dgm:pt>
    <dgm:pt modelId="{E90ACD67-621B-8341-BF76-29DEA5ABB89E}" type="parTrans" cxnId="{C4134154-E2D9-534D-AD1A-6B7026F93667}">
      <dgm:prSet/>
      <dgm:spPr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ysClr val="windowText" lastClr="000000"/>
            </a:solidFill>
          </a:endParaRPr>
        </a:p>
      </dgm:t>
    </dgm:pt>
    <dgm:pt modelId="{04C0A5EC-CA09-2047-93CA-A3C80DDE1904}" type="sibTrans" cxnId="{C4134154-E2D9-534D-AD1A-6B7026F93667}">
      <dgm:prSet/>
      <dgm:spPr/>
      <dgm:t>
        <a:bodyPr/>
        <a:lstStyle/>
        <a:p>
          <a:endParaRPr lang="en-GB"/>
        </a:p>
      </dgm:t>
    </dgm:pt>
    <dgm:pt modelId="{1F1E1136-EA58-D04A-B071-4EC6FEA6F787}" type="pres">
      <dgm:prSet presAssocID="{42109904-0E01-2C44-96CC-1F06450CCB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15FF85A-D13A-A444-BAE4-0825630F6671}" type="pres">
      <dgm:prSet presAssocID="{805120C5-AC42-8C4F-B219-4C455B6506D1}" presName="hierRoot1" presStyleCnt="0">
        <dgm:presLayoutVars>
          <dgm:hierBranch val="init"/>
        </dgm:presLayoutVars>
      </dgm:prSet>
      <dgm:spPr/>
    </dgm:pt>
    <dgm:pt modelId="{E961E1C4-AB0A-0848-849A-42C6DA1AB2E8}" type="pres">
      <dgm:prSet presAssocID="{805120C5-AC42-8C4F-B219-4C455B6506D1}" presName="rootComposite1" presStyleCnt="0"/>
      <dgm:spPr/>
    </dgm:pt>
    <dgm:pt modelId="{4BA97FDF-EDB4-9D4B-98FE-EF84C13A68A8}" type="pres">
      <dgm:prSet presAssocID="{805120C5-AC42-8C4F-B219-4C455B6506D1}" presName="rootText1" presStyleLbl="node0" presStyleIdx="0" presStyleCnt="1">
        <dgm:presLayoutVars>
          <dgm:chPref val="3"/>
        </dgm:presLayoutVars>
      </dgm:prSet>
      <dgm:spPr/>
    </dgm:pt>
    <dgm:pt modelId="{B9353543-9058-5248-AC0B-A45DDC5FE9CB}" type="pres">
      <dgm:prSet presAssocID="{805120C5-AC42-8C4F-B219-4C455B6506D1}" presName="rootConnector1" presStyleLbl="node1" presStyleIdx="0" presStyleCnt="0"/>
      <dgm:spPr/>
    </dgm:pt>
    <dgm:pt modelId="{DD86AD71-82F0-7C4F-9630-13FF84AC019F}" type="pres">
      <dgm:prSet presAssocID="{805120C5-AC42-8C4F-B219-4C455B6506D1}" presName="hierChild2" presStyleCnt="0"/>
      <dgm:spPr/>
    </dgm:pt>
    <dgm:pt modelId="{DFA38093-D72F-6241-80FB-01B8AB404EBC}" type="pres">
      <dgm:prSet presAssocID="{E0BBB00B-ECF1-264D-ADB0-9E0FB35B697A}" presName="Name37" presStyleLbl="parChTrans1D2" presStyleIdx="0" presStyleCnt="2"/>
      <dgm:spPr/>
    </dgm:pt>
    <dgm:pt modelId="{E171EA01-BDD9-6249-990F-731ACD79BEC5}" type="pres">
      <dgm:prSet presAssocID="{DF15BA74-300D-D847-B9EE-7E3850593379}" presName="hierRoot2" presStyleCnt="0">
        <dgm:presLayoutVars>
          <dgm:hierBranch val="init"/>
        </dgm:presLayoutVars>
      </dgm:prSet>
      <dgm:spPr/>
    </dgm:pt>
    <dgm:pt modelId="{5ADBE2E8-0579-EB43-BDC6-2382E4DB5349}" type="pres">
      <dgm:prSet presAssocID="{DF15BA74-300D-D847-B9EE-7E3850593379}" presName="rootComposite" presStyleCnt="0"/>
      <dgm:spPr/>
    </dgm:pt>
    <dgm:pt modelId="{E1DB3E44-6F2E-D24A-A79D-0FF834466D83}" type="pres">
      <dgm:prSet presAssocID="{DF15BA74-300D-D847-B9EE-7E3850593379}" presName="rootText" presStyleLbl="node2" presStyleIdx="0" presStyleCnt="2" custLinFactNeighborX="-55124">
        <dgm:presLayoutVars>
          <dgm:chPref val="3"/>
        </dgm:presLayoutVars>
      </dgm:prSet>
      <dgm:spPr/>
    </dgm:pt>
    <dgm:pt modelId="{3A020111-027F-FA47-A8F5-A615F0B00CBC}" type="pres">
      <dgm:prSet presAssocID="{DF15BA74-300D-D847-B9EE-7E3850593379}" presName="rootConnector" presStyleLbl="node2" presStyleIdx="0" presStyleCnt="2"/>
      <dgm:spPr/>
    </dgm:pt>
    <dgm:pt modelId="{C22D622F-CA3A-4146-8533-375A70C221BE}" type="pres">
      <dgm:prSet presAssocID="{DF15BA74-300D-D847-B9EE-7E3850593379}" presName="hierChild4" presStyleCnt="0"/>
      <dgm:spPr/>
    </dgm:pt>
    <dgm:pt modelId="{12F316C7-A332-4847-80FC-15C7D6BB94C6}" type="pres">
      <dgm:prSet presAssocID="{DF15BA74-300D-D847-B9EE-7E3850593379}" presName="hierChild5" presStyleCnt="0"/>
      <dgm:spPr/>
    </dgm:pt>
    <dgm:pt modelId="{B2F22CCF-355B-E049-B428-4A7D0481E4F3}" type="pres">
      <dgm:prSet presAssocID="{E90ACD67-621B-8341-BF76-29DEA5ABB89E}" presName="Name37" presStyleLbl="parChTrans1D2" presStyleIdx="1" presStyleCnt="2"/>
      <dgm:spPr/>
    </dgm:pt>
    <dgm:pt modelId="{88CA6685-D85D-8340-85B2-805E9F689219}" type="pres">
      <dgm:prSet presAssocID="{729C3BD8-0B5C-2746-A72B-3C1FFEF36D58}" presName="hierRoot2" presStyleCnt="0">
        <dgm:presLayoutVars>
          <dgm:hierBranch val="init"/>
        </dgm:presLayoutVars>
      </dgm:prSet>
      <dgm:spPr/>
    </dgm:pt>
    <dgm:pt modelId="{9F412C37-2C0A-164D-A710-DA3552519CD2}" type="pres">
      <dgm:prSet presAssocID="{729C3BD8-0B5C-2746-A72B-3C1FFEF36D58}" presName="rootComposite" presStyleCnt="0"/>
      <dgm:spPr/>
    </dgm:pt>
    <dgm:pt modelId="{934708EF-37B8-1C47-A49E-A61457B7E94C}" type="pres">
      <dgm:prSet presAssocID="{729C3BD8-0B5C-2746-A72B-3C1FFEF36D58}" presName="rootText" presStyleLbl="node2" presStyleIdx="1" presStyleCnt="2" custLinFactNeighborX="45882">
        <dgm:presLayoutVars>
          <dgm:chPref val="3"/>
        </dgm:presLayoutVars>
      </dgm:prSet>
      <dgm:spPr/>
    </dgm:pt>
    <dgm:pt modelId="{40A68102-7E01-B848-AB7C-5FDAE8A57BD8}" type="pres">
      <dgm:prSet presAssocID="{729C3BD8-0B5C-2746-A72B-3C1FFEF36D58}" presName="rootConnector" presStyleLbl="node2" presStyleIdx="1" presStyleCnt="2"/>
      <dgm:spPr/>
    </dgm:pt>
    <dgm:pt modelId="{EB893C4D-2DE7-7042-BDD9-B433ED37AC53}" type="pres">
      <dgm:prSet presAssocID="{729C3BD8-0B5C-2746-A72B-3C1FFEF36D58}" presName="hierChild4" presStyleCnt="0"/>
      <dgm:spPr/>
    </dgm:pt>
    <dgm:pt modelId="{BC2ACD7B-CF1E-5240-ABE4-37705496C980}" type="pres">
      <dgm:prSet presAssocID="{729C3BD8-0B5C-2746-A72B-3C1FFEF36D58}" presName="hierChild5" presStyleCnt="0"/>
      <dgm:spPr/>
    </dgm:pt>
    <dgm:pt modelId="{3C9996CC-57B2-D444-BAEA-B82184BAAB5A}" type="pres">
      <dgm:prSet presAssocID="{805120C5-AC42-8C4F-B219-4C455B6506D1}" presName="hierChild3" presStyleCnt="0"/>
      <dgm:spPr/>
    </dgm:pt>
  </dgm:ptLst>
  <dgm:cxnLst>
    <dgm:cxn modelId="{EB3B7707-B58A-6046-9EC7-56F82D8A3585}" type="presOf" srcId="{DF15BA74-300D-D847-B9EE-7E3850593379}" destId="{3A020111-027F-FA47-A8F5-A615F0B00CBC}" srcOrd="1" destOrd="0" presId="urn:microsoft.com/office/officeart/2005/8/layout/orgChart1"/>
    <dgm:cxn modelId="{90AB3C0A-3480-8D43-9060-B0040471B225}" type="presOf" srcId="{42109904-0E01-2C44-96CC-1F06450CCBB1}" destId="{1F1E1136-EA58-D04A-B071-4EC6FEA6F787}" srcOrd="0" destOrd="0" presId="urn:microsoft.com/office/officeart/2005/8/layout/orgChart1"/>
    <dgm:cxn modelId="{C3AD5E2B-9353-5843-8DA8-7D25453C5EFB}" type="presOf" srcId="{805120C5-AC42-8C4F-B219-4C455B6506D1}" destId="{4BA97FDF-EDB4-9D4B-98FE-EF84C13A68A8}" srcOrd="0" destOrd="0" presId="urn:microsoft.com/office/officeart/2005/8/layout/orgChart1"/>
    <dgm:cxn modelId="{0CC0693B-0D70-934B-99E6-5924E8D52CF5}" type="presOf" srcId="{E0BBB00B-ECF1-264D-ADB0-9E0FB35B697A}" destId="{DFA38093-D72F-6241-80FB-01B8AB404EBC}" srcOrd="0" destOrd="0" presId="urn:microsoft.com/office/officeart/2005/8/layout/orgChart1"/>
    <dgm:cxn modelId="{41A0BD50-5B35-0949-B838-2513E1957495}" srcId="{42109904-0E01-2C44-96CC-1F06450CCBB1}" destId="{805120C5-AC42-8C4F-B219-4C455B6506D1}" srcOrd="0" destOrd="0" parTransId="{28F90A3C-0BB9-114F-A2BB-B2262E3A03DB}" sibTransId="{546903A7-8E57-2744-A6EF-11D0A5B63AEE}"/>
    <dgm:cxn modelId="{C4134154-E2D9-534D-AD1A-6B7026F93667}" srcId="{805120C5-AC42-8C4F-B219-4C455B6506D1}" destId="{729C3BD8-0B5C-2746-A72B-3C1FFEF36D58}" srcOrd="1" destOrd="0" parTransId="{E90ACD67-621B-8341-BF76-29DEA5ABB89E}" sibTransId="{04C0A5EC-CA09-2047-93CA-A3C80DDE1904}"/>
    <dgm:cxn modelId="{49D03564-EE9D-3E4E-8618-5B0199EF1B7C}" type="presOf" srcId="{DF15BA74-300D-D847-B9EE-7E3850593379}" destId="{E1DB3E44-6F2E-D24A-A79D-0FF834466D83}" srcOrd="0" destOrd="0" presId="urn:microsoft.com/office/officeart/2005/8/layout/orgChart1"/>
    <dgm:cxn modelId="{1F2C68A7-FA31-024B-A817-B79EAC82A2C0}" srcId="{805120C5-AC42-8C4F-B219-4C455B6506D1}" destId="{DF15BA74-300D-D847-B9EE-7E3850593379}" srcOrd="0" destOrd="0" parTransId="{E0BBB00B-ECF1-264D-ADB0-9E0FB35B697A}" sibTransId="{CDC10847-01E8-F746-84B0-209629F15A1E}"/>
    <dgm:cxn modelId="{7ABEB5B7-9C59-B24E-8C82-42CE3A061487}" type="presOf" srcId="{729C3BD8-0B5C-2746-A72B-3C1FFEF36D58}" destId="{934708EF-37B8-1C47-A49E-A61457B7E94C}" srcOrd="0" destOrd="0" presId="urn:microsoft.com/office/officeart/2005/8/layout/orgChart1"/>
    <dgm:cxn modelId="{C28AA5C8-8D19-DA4D-8884-1AD4570149C5}" type="presOf" srcId="{805120C5-AC42-8C4F-B219-4C455B6506D1}" destId="{B9353543-9058-5248-AC0B-A45DDC5FE9CB}" srcOrd="1" destOrd="0" presId="urn:microsoft.com/office/officeart/2005/8/layout/orgChart1"/>
    <dgm:cxn modelId="{87ED91EF-F42B-0340-8307-1629247EC3EC}" type="presOf" srcId="{729C3BD8-0B5C-2746-A72B-3C1FFEF36D58}" destId="{40A68102-7E01-B848-AB7C-5FDAE8A57BD8}" srcOrd="1" destOrd="0" presId="urn:microsoft.com/office/officeart/2005/8/layout/orgChart1"/>
    <dgm:cxn modelId="{C9C5B9FE-2CD9-9545-A939-F5AC6D3C0542}" type="presOf" srcId="{E90ACD67-621B-8341-BF76-29DEA5ABB89E}" destId="{B2F22CCF-355B-E049-B428-4A7D0481E4F3}" srcOrd="0" destOrd="0" presId="urn:microsoft.com/office/officeart/2005/8/layout/orgChart1"/>
    <dgm:cxn modelId="{3FE07923-F05F-0F42-A1B6-5F1C1949B1E3}" type="presParOf" srcId="{1F1E1136-EA58-D04A-B071-4EC6FEA6F787}" destId="{A15FF85A-D13A-A444-BAE4-0825630F6671}" srcOrd="0" destOrd="0" presId="urn:microsoft.com/office/officeart/2005/8/layout/orgChart1"/>
    <dgm:cxn modelId="{E2E90F0F-EA33-9448-944D-98725ABEADFC}" type="presParOf" srcId="{A15FF85A-D13A-A444-BAE4-0825630F6671}" destId="{E961E1C4-AB0A-0848-849A-42C6DA1AB2E8}" srcOrd="0" destOrd="0" presId="urn:microsoft.com/office/officeart/2005/8/layout/orgChart1"/>
    <dgm:cxn modelId="{E5DEF08C-F8E9-6046-BB55-D116B17BD664}" type="presParOf" srcId="{E961E1C4-AB0A-0848-849A-42C6DA1AB2E8}" destId="{4BA97FDF-EDB4-9D4B-98FE-EF84C13A68A8}" srcOrd="0" destOrd="0" presId="urn:microsoft.com/office/officeart/2005/8/layout/orgChart1"/>
    <dgm:cxn modelId="{15D5E4D4-1838-4746-84E0-5DEA4FAC07B6}" type="presParOf" srcId="{E961E1C4-AB0A-0848-849A-42C6DA1AB2E8}" destId="{B9353543-9058-5248-AC0B-A45DDC5FE9CB}" srcOrd="1" destOrd="0" presId="urn:microsoft.com/office/officeart/2005/8/layout/orgChart1"/>
    <dgm:cxn modelId="{BD4BA3A1-AF88-D547-B7E2-7846C1B549E0}" type="presParOf" srcId="{A15FF85A-D13A-A444-BAE4-0825630F6671}" destId="{DD86AD71-82F0-7C4F-9630-13FF84AC019F}" srcOrd="1" destOrd="0" presId="urn:microsoft.com/office/officeart/2005/8/layout/orgChart1"/>
    <dgm:cxn modelId="{76D0E59C-602A-B04F-9FD6-7A1F1EBBEA9F}" type="presParOf" srcId="{DD86AD71-82F0-7C4F-9630-13FF84AC019F}" destId="{DFA38093-D72F-6241-80FB-01B8AB404EBC}" srcOrd="0" destOrd="0" presId="urn:microsoft.com/office/officeart/2005/8/layout/orgChart1"/>
    <dgm:cxn modelId="{9D389330-9AE6-844E-A0B8-AFB7AEFF90A5}" type="presParOf" srcId="{DD86AD71-82F0-7C4F-9630-13FF84AC019F}" destId="{E171EA01-BDD9-6249-990F-731ACD79BEC5}" srcOrd="1" destOrd="0" presId="urn:microsoft.com/office/officeart/2005/8/layout/orgChart1"/>
    <dgm:cxn modelId="{E5488CFB-42EF-D24F-B9E3-3ECCFA514A4F}" type="presParOf" srcId="{E171EA01-BDD9-6249-990F-731ACD79BEC5}" destId="{5ADBE2E8-0579-EB43-BDC6-2382E4DB5349}" srcOrd="0" destOrd="0" presId="urn:microsoft.com/office/officeart/2005/8/layout/orgChart1"/>
    <dgm:cxn modelId="{35932CFB-51AB-654F-8472-80E5B3B184B6}" type="presParOf" srcId="{5ADBE2E8-0579-EB43-BDC6-2382E4DB5349}" destId="{E1DB3E44-6F2E-D24A-A79D-0FF834466D83}" srcOrd="0" destOrd="0" presId="urn:microsoft.com/office/officeart/2005/8/layout/orgChart1"/>
    <dgm:cxn modelId="{491BA1E1-E7D3-3F41-9E08-23D74D40534F}" type="presParOf" srcId="{5ADBE2E8-0579-EB43-BDC6-2382E4DB5349}" destId="{3A020111-027F-FA47-A8F5-A615F0B00CBC}" srcOrd="1" destOrd="0" presId="urn:microsoft.com/office/officeart/2005/8/layout/orgChart1"/>
    <dgm:cxn modelId="{B09984DE-AB1C-D249-93A0-4C855B5B4898}" type="presParOf" srcId="{E171EA01-BDD9-6249-990F-731ACD79BEC5}" destId="{C22D622F-CA3A-4146-8533-375A70C221BE}" srcOrd="1" destOrd="0" presId="urn:microsoft.com/office/officeart/2005/8/layout/orgChart1"/>
    <dgm:cxn modelId="{2733CE42-9086-7342-8E62-BD5CF1FB4260}" type="presParOf" srcId="{E171EA01-BDD9-6249-990F-731ACD79BEC5}" destId="{12F316C7-A332-4847-80FC-15C7D6BB94C6}" srcOrd="2" destOrd="0" presId="urn:microsoft.com/office/officeart/2005/8/layout/orgChart1"/>
    <dgm:cxn modelId="{E2ED4702-C1DE-0242-A481-1373FA6C8AE3}" type="presParOf" srcId="{DD86AD71-82F0-7C4F-9630-13FF84AC019F}" destId="{B2F22CCF-355B-E049-B428-4A7D0481E4F3}" srcOrd="2" destOrd="0" presId="urn:microsoft.com/office/officeart/2005/8/layout/orgChart1"/>
    <dgm:cxn modelId="{AD28BCB8-0BEF-9B49-88DE-20C8243B2C5D}" type="presParOf" srcId="{DD86AD71-82F0-7C4F-9630-13FF84AC019F}" destId="{88CA6685-D85D-8340-85B2-805E9F689219}" srcOrd="3" destOrd="0" presId="urn:microsoft.com/office/officeart/2005/8/layout/orgChart1"/>
    <dgm:cxn modelId="{8A9B53AE-6A06-1145-AA4B-8840287CFBF2}" type="presParOf" srcId="{88CA6685-D85D-8340-85B2-805E9F689219}" destId="{9F412C37-2C0A-164D-A710-DA3552519CD2}" srcOrd="0" destOrd="0" presId="urn:microsoft.com/office/officeart/2005/8/layout/orgChart1"/>
    <dgm:cxn modelId="{DDBCEB51-693B-2E40-BCFA-8A44228112E9}" type="presParOf" srcId="{9F412C37-2C0A-164D-A710-DA3552519CD2}" destId="{934708EF-37B8-1C47-A49E-A61457B7E94C}" srcOrd="0" destOrd="0" presId="urn:microsoft.com/office/officeart/2005/8/layout/orgChart1"/>
    <dgm:cxn modelId="{64631342-3C7B-2A4E-8F4A-870C8C26A6C5}" type="presParOf" srcId="{9F412C37-2C0A-164D-A710-DA3552519CD2}" destId="{40A68102-7E01-B848-AB7C-5FDAE8A57BD8}" srcOrd="1" destOrd="0" presId="urn:microsoft.com/office/officeart/2005/8/layout/orgChart1"/>
    <dgm:cxn modelId="{D51DFEDB-3E27-9A45-B88F-616BCCDA1FDD}" type="presParOf" srcId="{88CA6685-D85D-8340-85B2-805E9F689219}" destId="{EB893C4D-2DE7-7042-BDD9-B433ED37AC53}" srcOrd="1" destOrd="0" presId="urn:microsoft.com/office/officeart/2005/8/layout/orgChart1"/>
    <dgm:cxn modelId="{036F945A-2676-0945-9BAC-1BC82AA99A4E}" type="presParOf" srcId="{88CA6685-D85D-8340-85B2-805E9F689219}" destId="{BC2ACD7B-CF1E-5240-ABE4-37705496C980}" srcOrd="2" destOrd="0" presId="urn:microsoft.com/office/officeart/2005/8/layout/orgChart1"/>
    <dgm:cxn modelId="{4FF54F19-5F70-7646-82D3-3594D6BFE059}" type="presParOf" srcId="{A15FF85A-D13A-A444-BAE4-0825630F6671}" destId="{3C9996CC-57B2-D444-BAEA-B82184BAAB5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22CCF-355B-E049-B428-4A7D0481E4F3}">
      <dsp:nvSpPr>
        <dsp:cNvPr id="0" name=""/>
        <dsp:cNvSpPr/>
      </dsp:nvSpPr>
      <dsp:spPr>
        <a:xfrm>
          <a:off x="2514237" y="1022955"/>
          <a:ext cx="1236647" cy="429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624"/>
              </a:lnTo>
              <a:lnTo>
                <a:pt x="1236647" y="214624"/>
              </a:lnTo>
              <a:lnTo>
                <a:pt x="1236647" y="42924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A38093-D72F-6241-80FB-01B8AB404EBC}">
      <dsp:nvSpPr>
        <dsp:cNvPr id="0" name=""/>
        <dsp:cNvSpPr/>
      </dsp:nvSpPr>
      <dsp:spPr>
        <a:xfrm>
          <a:off x="1277589" y="1022955"/>
          <a:ext cx="1236647" cy="429249"/>
        </a:xfrm>
        <a:custGeom>
          <a:avLst/>
          <a:gdLst/>
          <a:ahLst/>
          <a:cxnLst/>
          <a:rect l="0" t="0" r="0" b="0"/>
          <a:pathLst>
            <a:path>
              <a:moveTo>
                <a:pt x="1236647" y="0"/>
              </a:moveTo>
              <a:lnTo>
                <a:pt x="1236647" y="214624"/>
              </a:lnTo>
              <a:lnTo>
                <a:pt x="0" y="214624"/>
              </a:lnTo>
              <a:lnTo>
                <a:pt x="0" y="42924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97FDF-EDB4-9D4B-98FE-EF84C13A68A8}">
      <dsp:nvSpPr>
        <dsp:cNvPr id="0" name=""/>
        <dsp:cNvSpPr/>
      </dsp:nvSpPr>
      <dsp:spPr>
        <a:xfrm>
          <a:off x="1492214" y="932"/>
          <a:ext cx="2044045" cy="102202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noProof="0" dirty="0"/>
            <a:t>Obiekty</a:t>
          </a:r>
        </a:p>
      </dsp:txBody>
      <dsp:txXfrm>
        <a:off x="1492214" y="932"/>
        <a:ext cx="2044045" cy="1022022"/>
      </dsp:txXfrm>
    </dsp:sp>
    <dsp:sp modelId="{E1DB3E44-6F2E-D24A-A79D-0FF834466D83}">
      <dsp:nvSpPr>
        <dsp:cNvPr id="0" name=""/>
        <dsp:cNvSpPr/>
      </dsp:nvSpPr>
      <dsp:spPr>
        <a:xfrm>
          <a:off x="255567" y="1452204"/>
          <a:ext cx="2044045" cy="102202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noProof="0" dirty="0"/>
            <a:t>Dynamiczne</a:t>
          </a:r>
        </a:p>
      </dsp:txBody>
      <dsp:txXfrm>
        <a:off x="255567" y="1452204"/>
        <a:ext cx="2044045" cy="1022022"/>
      </dsp:txXfrm>
    </dsp:sp>
    <dsp:sp modelId="{934708EF-37B8-1C47-A49E-A61457B7E94C}">
      <dsp:nvSpPr>
        <dsp:cNvPr id="0" name=""/>
        <dsp:cNvSpPr/>
      </dsp:nvSpPr>
      <dsp:spPr>
        <a:xfrm>
          <a:off x="2728861" y="1452204"/>
          <a:ext cx="2044045" cy="102202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noProof="0" dirty="0"/>
            <a:t>Statyczne</a:t>
          </a:r>
        </a:p>
      </dsp:txBody>
      <dsp:txXfrm>
        <a:off x="2728861" y="1452204"/>
        <a:ext cx="2044045" cy="1022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22CCF-355B-E049-B428-4A7D0481E4F3}">
      <dsp:nvSpPr>
        <dsp:cNvPr id="0" name=""/>
        <dsp:cNvSpPr/>
      </dsp:nvSpPr>
      <dsp:spPr>
        <a:xfrm>
          <a:off x="2340260" y="1012576"/>
          <a:ext cx="1328966" cy="424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371"/>
              </a:lnTo>
              <a:lnTo>
                <a:pt x="1328966" y="212371"/>
              </a:lnTo>
              <a:lnTo>
                <a:pt x="1328966" y="42474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A38093-D72F-6241-80FB-01B8AB404EBC}">
      <dsp:nvSpPr>
        <dsp:cNvPr id="0" name=""/>
        <dsp:cNvSpPr/>
      </dsp:nvSpPr>
      <dsp:spPr>
        <a:xfrm>
          <a:off x="1011293" y="1012576"/>
          <a:ext cx="1328966" cy="424743"/>
        </a:xfrm>
        <a:custGeom>
          <a:avLst/>
          <a:gdLst/>
          <a:ahLst/>
          <a:cxnLst/>
          <a:rect l="0" t="0" r="0" b="0"/>
          <a:pathLst>
            <a:path>
              <a:moveTo>
                <a:pt x="1328966" y="0"/>
              </a:moveTo>
              <a:lnTo>
                <a:pt x="1328966" y="212371"/>
              </a:lnTo>
              <a:lnTo>
                <a:pt x="0" y="212371"/>
              </a:lnTo>
              <a:lnTo>
                <a:pt x="0" y="42474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97FDF-EDB4-9D4B-98FE-EF84C13A68A8}">
      <dsp:nvSpPr>
        <dsp:cNvPr id="0" name=""/>
        <dsp:cNvSpPr/>
      </dsp:nvSpPr>
      <dsp:spPr>
        <a:xfrm>
          <a:off x="1328966" y="1282"/>
          <a:ext cx="2022587" cy="1011293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noProof="0" dirty="0"/>
            <a:t>Algorytmy</a:t>
          </a:r>
        </a:p>
      </dsp:txBody>
      <dsp:txXfrm>
        <a:off x="1328966" y="1282"/>
        <a:ext cx="2022587" cy="1011293"/>
      </dsp:txXfrm>
    </dsp:sp>
    <dsp:sp modelId="{E1DB3E44-6F2E-D24A-A79D-0FF834466D83}">
      <dsp:nvSpPr>
        <dsp:cNvPr id="0" name=""/>
        <dsp:cNvSpPr/>
      </dsp:nvSpPr>
      <dsp:spPr>
        <a:xfrm>
          <a:off x="0" y="1437319"/>
          <a:ext cx="2022587" cy="1011293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noProof="0" dirty="0"/>
            <a:t>Zachłanne</a:t>
          </a:r>
        </a:p>
      </dsp:txBody>
      <dsp:txXfrm>
        <a:off x="0" y="1437319"/>
        <a:ext cx="2022587" cy="1011293"/>
      </dsp:txXfrm>
    </dsp:sp>
    <dsp:sp modelId="{934708EF-37B8-1C47-A49E-A61457B7E94C}">
      <dsp:nvSpPr>
        <dsp:cNvPr id="0" name=""/>
        <dsp:cNvSpPr/>
      </dsp:nvSpPr>
      <dsp:spPr>
        <a:xfrm>
          <a:off x="2657932" y="1437319"/>
          <a:ext cx="2022587" cy="1011293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noProof="0" dirty="0"/>
            <a:t>Wyczerpujące</a:t>
          </a:r>
        </a:p>
      </dsp:txBody>
      <dsp:txXfrm>
        <a:off x="2657932" y="1437319"/>
        <a:ext cx="2022587" cy="10112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22CCF-355B-E049-B428-4A7D0481E4F3}">
      <dsp:nvSpPr>
        <dsp:cNvPr id="0" name=""/>
        <dsp:cNvSpPr/>
      </dsp:nvSpPr>
      <dsp:spPr>
        <a:xfrm>
          <a:off x="3888432" y="1023020"/>
          <a:ext cx="2173831" cy="429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559"/>
              </a:lnTo>
              <a:lnTo>
                <a:pt x="2173831" y="214559"/>
              </a:lnTo>
              <a:lnTo>
                <a:pt x="2173831" y="42911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A38093-D72F-6241-80FB-01B8AB404EBC}">
      <dsp:nvSpPr>
        <dsp:cNvPr id="0" name=""/>
        <dsp:cNvSpPr/>
      </dsp:nvSpPr>
      <dsp:spPr>
        <a:xfrm>
          <a:off x="1525747" y="1023020"/>
          <a:ext cx="2362684" cy="429118"/>
        </a:xfrm>
        <a:custGeom>
          <a:avLst/>
          <a:gdLst/>
          <a:ahLst/>
          <a:cxnLst/>
          <a:rect l="0" t="0" r="0" b="0"/>
          <a:pathLst>
            <a:path>
              <a:moveTo>
                <a:pt x="2362684" y="0"/>
              </a:moveTo>
              <a:lnTo>
                <a:pt x="2362684" y="214559"/>
              </a:lnTo>
              <a:lnTo>
                <a:pt x="0" y="214559"/>
              </a:lnTo>
              <a:lnTo>
                <a:pt x="0" y="42911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97FDF-EDB4-9D4B-98FE-EF84C13A68A8}">
      <dsp:nvSpPr>
        <dsp:cNvPr id="0" name=""/>
        <dsp:cNvSpPr/>
      </dsp:nvSpPr>
      <dsp:spPr>
        <a:xfrm>
          <a:off x="2866721" y="1310"/>
          <a:ext cx="2043420" cy="102171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noProof="0" dirty="0"/>
            <a:t>Metoda</a:t>
          </a:r>
        </a:p>
      </dsp:txBody>
      <dsp:txXfrm>
        <a:off x="2866721" y="1310"/>
        <a:ext cx="2043420" cy="1021710"/>
      </dsp:txXfrm>
    </dsp:sp>
    <dsp:sp modelId="{E1DB3E44-6F2E-D24A-A79D-0FF834466D83}">
      <dsp:nvSpPr>
        <dsp:cNvPr id="0" name=""/>
        <dsp:cNvSpPr/>
      </dsp:nvSpPr>
      <dsp:spPr>
        <a:xfrm>
          <a:off x="504037" y="1452139"/>
          <a:ext cx="2043420" cy="102171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noProof="0" dirty="0"/>
            <a:t>Zstępująca z zapamiętywaniem</a:t>
          </a:r>
        </a:p>
      </dsp:txBody>
      <dsp:txXfrm>
        <a:off x="504037" y="1452139"/>
        <a:ext cx="2043420" cy="1021710"/>
      </dsp:txXfrm>
    </dsp:sp>
    <dsp:sp modelId="{934708EF-37B8-1C47-A49E-A61457B7E94C}">
      <dsp:nvSpPr>
        <dsp:cNvPr id="0" name=""/>
        <dsp:cNvSpPr/>
      </dsp:nvSpPr>
      <dsp:spPr>
        <a:xfrm>
          <a:off x="5040553" y="1452139"/>
          <a:ext cx="2043420" cy="1021710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noProof="0" dirty="0"/>
            <a:t>Wstępująca</a:t>
          </a:r>
        </a:p>
      </dsp:txBody>
      <dsp:txXfrm>
        <a:off x="5040553" y="1452139"/>
        <a:ext cx="2043420" cy="1021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F1D7A272-94F0-4AB4-B442-B217B115C2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8034F68-957D-4B9B-9B70-D46F6B56E0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D28930F-95A3-491E-9C89-EDD56E8A59A3}" type="datetimeFigureOut">
              <a:rPr lang="pl-PL"/>
              <a:pPr>
                <a:defRPr/>
              </a:pPr>
              <a:t>22.05.2022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BA76359-210F-4415-8216-9EA398B007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484FCCB-45AC-4782-89BD-22C4672DFA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0778E00-EF57-4730-A188-586D2A8F8468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7B2E9D9A-981C-46E5-97D1-264009611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0536859-9357-48B8-90ED-FE708488AE6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82499D1-5C88-4A7D-A39D-E603D50831D8}" type="datetimeFigureOut">
              <a:rPr lang="pl-PL"/>
              <a:pPr>
                <a:defRPr/>
              </a:pPr>
              <a:t>22.05.2022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D0DEE768-16E5-4AC5-8E61-554865DDBE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4C017297-C3B3-4395-BF9D-AD819BB42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3DF439-F32A-4B0B-B9D5-1F6701D379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B5AB616-0FDA-4D01-BF2D-BDF3921A5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D2F6E30-A05B-4A5A-A0FD-E4E64492B81F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6E30-A05B-4A5A-A0FD-E4E64492B81F}" type="slidenum">
              <a:rPr lang="pl-PL" altLang="pl-PL" smtClean="0"/>
              <a:pPr/>
              <a:t>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103001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6E30-A05B-4A5A-A0FD-E4E64492B81F}" type="slidenum">
              <a:rPr lang="pl-PL" altLang="pl-PL" smtClean="0"/>
              <a:pPr/>
              <a:t>10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092487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6E30-A05B-4A5A-A0FD-E4E64492B81F}" type="slidenum">
              <a:rPr lang="pl-PL" altLang="pl-PL" smtClean="0"/>
              <a:pPr/>
              <a:t>11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32299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6E30-A05B-4A5A-A0FD-E4E64492B81F}" type="slidenum">
              <a:rPr lang="pl-PL" altLang="pl-PL" smtClean="0"/>
              <a:pPr/>
              <a:t>12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61016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6E30-A05B-4A5A-A0FD-E4E64492B81F}" type="slidenum">
              <a:rPr lang="pl-PL" altLang="pl-PL" smtClean="0"/>
              <a:pPr/>
              <a:t>19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1856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6E30-A05B-4A5A-A0FD-E4E64492B81F}" type="slidenum">
              <a:rPr lang="pl-PL" altLang="pl-PL" smtClean="0"/>
              <a:pPr/>
              <a:t>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056394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6E30-A05B-4A5A-A0FD-E4E64492B81F}" type="slidenum">
              <a:rPr lang="pl-PL" altLang="pl-PL" smtClean="0"/>
              <a:pPr/>
              <a:t>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450681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6E30-A05B-4A5A-A0FD-E4E64492B81F}" type="slidenum">
              <a:rPr lang="pl-PL" altLang="pl-PL" smtClean="0"/>
              <a:pPr/>
              <a:t>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884619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6E30-A05B-4A5A-A0FD-E4E64492B81F}" type="slidenum">
              <a:rPr lang="pl-PL" altLang="pl-PL" smtClean="0"/>
              <a:pPr/>
              <a:t>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62861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6E30-A05B-4A5A-A0FD-E4E64492B81F}" type="slidenum">
              <a:rPr lang="pl-PL" altLang="pl-PL" smtClean="0"/>
              <a:pPr/>
              <a:t>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84583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6E30-A05B-4A5A-A0FD-E4E64492B81F}" type="slidenum">
              <a:rPr lang="pl-PL" altLang="pl-PL" smtClean="0"/>
              <a:pPr/>
              <a:t>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820673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6E30-A05B-4A5A-A0FD-E4E64492B81F}" type="slidenum">
              <a:rPr lang="pl-PL" altLang="pl-PL" smtClean="0"/>
              <a:pPr/>
              <a:t>8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760069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6E30-A05B-4A5A-A0FD-E4E64492B81F}" type="slidenum">
              <a:rPr lang="pl-PL" altLang="pl-PL" smtClean="0"/>
              <a:pPr/>
              <a:t>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21793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F724C72-DD86-4876-8818-B1631B569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E570EF59-1AB6-4D37-B6BD-3549C28EC467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9CE8B12-3AB8-4570-A306-BB3ED51CA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739564430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EF0E399D-330D-4A03-B58A-544A85D7B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8C84BBE-0221-4900-A89F-AE28E8A00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3B79138-B9ED-4202-85D1-97C3D4E82F9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1202924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F5702C5C-A7CE-46D6-A705-AF1BABA7B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84B67D18-7228-4E81-9A2B-AE7688022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83553554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E321BD2B-A40C-4EFA-8927-C5C0DEA05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9CEFAEDE-003A-46CF-843F-60975FA50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800DB46-1B8B-41DF-99EB-174846CE826B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14243799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EF9B7D1B-5CC4-484F-970D-CECD89263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A79756B5-6B52-4A9E-BC4E-0258C7D42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EF12534-DF5E-4435-832E-A24E56C7102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527473694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F7EA2582-0033-4D29-B0D5-FFE6AB500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5A5605DA-E2C7-44A9-984F-33D88E4BD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4969D81-B6B3-4491-AD6B-446BF8E3568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58861997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ED535F35-8F36-485D-B83A-A464035BD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729F2860-296C-4CA8-89A3-E6D1FFA21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AA7AD77-DF75-4BF3-B128-27AA048D838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117113949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DEFE70A5-6CDA-41DF-B153-A1FDE29D7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4FAAC088-6942-47DE-BA88-AEFFA42E9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0DC68B1-DE17-4EAF-ACD7-0ECCE2B865D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882437196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09E279CF-1B0C-47CE-8442-B2B4A2368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41E6811F-1C28-42B5-923A-F69AA92E5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CE70D16-4C74-40F6-BF34-80F99F7D2F4D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22872892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E658F48B-CFC6-4428-BF33-19C0A7339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FDE226F-897F-4A47-8A0A-F1C3D3FE7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51087B1-872D-4902-921A-E41CE956E1D3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90914638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C36BB9DB-8893-47A4-AF36-229C488A7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07701319-7D6D-4C70-B06B-DADE70013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ymbol zastępczy tekstu 2">
            <a:extLst>
              <a:ext uri="{FF2B5EF4-FFF2-40B4-BE49-F238E27FC236}">
                <a16:creationId xmlns:a16="http://schemas.microsoft.com/office/drawing/2014/main" id="{3D62D053-4960-4308-9C52-58BF566D5DF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7180" y="1700213"/>
            <a:ext cx="7871679" cy="1728787"/>
          </a:xfrm>
        </p:spPr>
        <p:txBody>
          <a:bodyPr/>
          <a:lstStyle/>
          <a:p>
            <a:pPr algn="ctr"/>
            <a:r>
              <a:rPr lang="pl-PL" altLang="pl-PL" sz="4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Programowanie dynamiczne</a:t>
            </a:r>
            <a:endParaRPr lang="pl-PL" altLang="pl-PL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0D8B20D-6A7D-438E-9523-539C2994EBD2}"/>
              </a:ext>
            </a:extLst>
          </p:cNvPr>
          <p:cNvSpPr txBox="1"/>
          <p:nvPr/>
        </p:nvSpPr>
        <p:spPr>
          <a:xfrm>
            <a:off x="6300192" y="5199003"/>
            <a:ext cx="257038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400" dirty="0">
                <a:latin typeface="Verdana" panose="020B0604030504040204" pitchFamily="34" charset="0"/>
                <a:ea typeface="Verdana" panose="020B0604030504040204" pitchFamily="34" charset="0"/>
              </a:rPr>
              <a:t>Autorzy:</a:t>
            </a:r>
          </a:p>
          <a:p>
            <a:pPr algn="r"/>
            <a:endParaRPr lang="pl-PL" sz="7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r"/>
            <a:r>
              <a:rPr lang="pl-PL" sz="1400" dirty="0">
                <a:latin typeface="Verdana" panose="020B0604030504040204" pitchFamily="34" charset="0"/>
                <a:ea typeface="Verdana" panose="020B0604030504040204" pitchFamily="34" charset="0"/>
              </a:rPr>
              <a:t>Jan Bronicki  249011</a:t>
            </a:r>
          </a:p>
          <a:p>
            <a:pPr algn="r"/>
            <a:r>
              <a:rPr lang="pl-PL" sz="1400" dirty="0">
                <a:latin typeface="Verdana" panose="020B0604030504040204" pitchFamily="34" charset="0"/>
                <a:ea typeface="Verdana" panose="020B0604030504040204" pitchFamily="34" charset="0"/>
              </a:rPr>
              <a:t>Marcin Kordas  246812</a:t>
            </a:r>
          </a:p>
          <a:p>
            <a:pPr algn="r"/>
            <a:r>
              <a:rPr lang="pl-PL" sz="1400" dirty="0">
                <a:latin typeface="Verdana" panose="020B0604030504040204" pitchFamily="34" charset="0"/>
                <a:ea typeface="Verdana" panose="020B0604030504040204" pitchFamily="34" charset="0"/>
              </a:rPr>
              <a:t>Dariusz Palt  246808</a:t>
            </a:r>
          </a:p>
          <a:p>
            <a:pPr algn="r"/>
            <a:r>
              <a:rPr lang="pl-PL" sz="1400" dirty="0">
                <a:latin typeface="Verdana" panose="020B0604030504040204" pitchFamily="34" charset="0"/>
                <a:ea typeface="Verdana" panose="020B0604030504040204" pitchFamily="34" charset="0"/>
              </a:rPr>
              <a:t>Konrad Woźniak  232576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E8D71E6-FC52-4746-8DDC-B2D58BB96733}"/>
              </a:ext>
            </a:extLst>
          </p:cNvPr>
          <p:cNvSpPr txBox="1"/>
          <p:nvPr/>
        </p:nvSpPr>
        <p:spPr>
          <a:xfrm>
            <a:off x="1244052" y="2924944"/>
            <a:ext cx="787167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Rys historyczny, przedstawienie pojęcia oraz </a:t>
            </a:r>
          </a:p>
          <a:p>
            <a:pPr algn="ctr"/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przykładowych zastosowań</a:t>
            </a:r>
          </a:p>
          <a:p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40474A8-FD56-4C75-AD82-7EB2D5524CD2}"/>
              </a:ext>
            </a:extLst>
          </p:cNvPr>
          <p:cNvSpPr txBox="1"/>
          <p:nvPr/>
        </p:nvSpPr>
        <p:spPr>
          <a:xfrm>
            <a:off x="1244052" y="170056"/>
            <a:ext cx="787167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Wieloetapowe procesy decyzyjne</a:t>
            </a:r>
          </a:p>
          <a:p>
            <a:pPr algn="ctr"/>
            <a:r>
              <a:rPr lang="pl-PL" sz="1600" dirty="0">
                <a:latin typeface="Calibri" panose="020F0502020204030204" pitchFamily="34" charset="0"/>
                <a:cs typeface="Calibri" panose="020F0502020204030204" pitchFamily="34" charset="0"/>
              </a:rPr>
              <a:t>Ćwiczenia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dirty="0"/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266D00F9-5A1F-4343-94B4-E9D9DFF9FE8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11726" y="0"/>
            <a:ext cx="8413696" cy="863600"/>
          </a:xfrm>
        </p:spPr>
        <p:txBody>
          <a:bodyPr/>
          <a:lstStyle/>
          <a:p>
            <a:r>
              <a:rPr lang="pl-PL" altLang="pl-PL" sz="2600" dirty="0">
                <a:latin typeface="Verdana" panose="020B0604030504040204" pitchFamily="34" charset="0"/>
                <a:ea typeface="Verdana" panose="020B0604030504040204" pitchFamily="34" charset="0"/>
              </a:rPr>
              <a:t>7. Efektywność programowania dynamicznego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7175E1-F81B-B79C-5E17-D279B31C0D47}"/>
              </a:ext>
            </a:extLst>
          </p:cNvPr>
          <p:cNvSpPr txBox="1"/>
          <p:nvPr/>
        </p:nvSpPr>
        <p:spPr>
          <a:xfrm>
            <a:off x="994138" y="1224657"/>
            <a:ext cx="46579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Czas</a:t>
            </a:r>
            <a:r>
              <a:rPr lang="en-GB" dirty="0"/>
              <a:t> </a:t>
            </a:r>
            <a:r>
              <a:rPr lang="en-GB" dirty="0" err="1"/>
              <a:t>wykonania</a:t>
            </a:r>
            <a:r>
              <a:rPr lang="en-GB" dirty="0"/>
              <a:t> </a:t>
            </a:r>
            <a:r>
              <a:rPr lang="en-GB" dirty="0" err="1"/>
              <a:t>algorytmu</a:t>
            </a:r>
            <a:r>
              <a:rPr lang="en-GB" dirty="0"/>
              <a:t> </a:t>
            </a:r>
            <a:r>
              <a:rPr lang="en-GB" dirty="0" err="1"/>
              <a:t>opartego</a:t>
            </a:r>
            <a:r>
              <a:rPr lang="en-GB" dirty="0"/>
              <a:t> o </a:t>
            </a:r>
            <a:r>
              <a:rPr lang="en-GB" dirty="0" err="1"/>
              <a:t>programowanie</a:t>
            </a:r>
            <a:r>
              <a:rPr lang="en-GB" dirty="0"/>
              <a:t> </a:t>
            </a:r>
            <a:r>
              <a:rPr lang="en-GB" dirty="0" err="1"/>
              <a:t>dynamiczne</a:t>
            </a:r>
            <a:r>
              <a:rPr lang="en-GB" dirty="0"/>
              <a:t> jest </a:t>
            </a:r>
            <a:r>
              <a:rPr lang="en-GB" dirty="0" err="1"/>
              <a:t>funkcją</a:t>
            </a:r>
            <a:r>
              <a:rPr lang="en-GB" dirty="0"/>
              <a:t> </a:t>
            </a:r>
            <a:r>
              <a:rPr lang="en-GB" dirty="0" err="1"/>
              <a:t>dwóch</a:t>
            </a:r>
            <a:r>
              <a:rPr lang="en-GB" dirty="0"/>
              <a:t> </a:t>
            </a:r>
            <a:r>
              <a:rPr lang="en-GB" dirty="0" err="1"/>
              <a:t>zmiennych</a:t>
            </a:r>
            <a:r>
              <a:rPr lang="en-GB" dirty="0"/>
              <a:t>: 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GB" dirty="0" err="1"/>
              <a:t>liczby</a:t>
            </a:r>
            <a:r>
              <a:rPr lang="en-GB" dirty="0"/>
              <a:t> </a:t>
            </a:r>
            <a:r>
              <a:rPr lang="en-GB" dirty="0" err="1"/>
              <a:t>cząstkowych</a:t>
            </a:r>
            <a:r>
              <a:rPr lang="en-GB" dirty="0"/>
              <a:t> </a:t>
            </a:r>
            <a:r>
              <a:rPr lang="en-GB" dirty="0" err="1"/>
              <a:t>rozwiązań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należy</a:t>
            </a:r>
            <a:r>
              <a:rPr lang="en-GB" dirty="0"/>
              <a:t> </a:t>
            </a:r>
            <a:r>
              <a:rPr lang="en-GB" dirty="0" err="1"/>
              <a:t>śledzić</a:t>
            </a:r>
            <a:r>
              <a:rPr lang="en-GB" dirty="0"/>
              <a:t>,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GB" dirty="0" err="1"/>
              <a:t>czasu</a:t>
            </a:r>
            <a:r>
              <a:rPr lang="en-GB" dirty="0"/>
              <a:t> </a:t>
            </a:r>
            <a:r>
              <a:rPr lang="en-GB" dirty="0" err="1"/>
              <a:t>potrzebnego</a:t>
            </a:r>
            <a:r>
              <a:rPr lang="en-GB" dirty="0"/>
              <a:t> do </a:t>
            </a:r>
            <a:r>
              <a:rPr lang="en-GB" dirty="0" err="1"/>
              <a:t>obliczenia</a:t>
            </a:r>
            <a:r>
              <a:rPr lang="en-GB" dirty="0"/>
              <a:t> </a:t>
            </a:r>
            <a:r>
              <a:rPr lang="en-GB" dirty="0" err="1"/>
              <a:t>pojedynczego</a:t>
            </a:r>
            <a:r>
              <a:rPr lang="en-GB" dirty="0"/>
              <a:t> </a:t>
            </a:r>
            <a:r>
              <a:rPr lang="en-GB" dirty="0" err="1"/>
              <a:t>takiego</a:t>
            </a:r>
            <a:r>
              <a:rPr lang="en-GB" dirty="0"/>
              <a:t> </a:t>
            </a:r>
            <a:r>
              <a:rPr lang="en-GB" dirty="0" err="1"/>
              <a:t>rozwiązania</a:t>
            </a:r>
            <a:r>
              <a:rPr lang="en-GB" dirty="0"/>
              <a:t>.</a:t>
            </a:r>
          </a:p>
          <a:p>
            <a:pPr marL="285750" indent="-285750" algn="just">
              <a:buFontTx/>
              <a:buChar char="-"/>
            </a:pPr>
            <a:endParaRPr lang="en-GB" dirty="0"/>
          </a:p>
          <a:p>
            <a:pPr marL="285750" indent="-285750" algn="just">
              <a:buFontTx/>
              <a:buChar char="-"/>
            </a:pPr>
            <a:endParaRPr lang="en-GB" dirty="0"/>
          </a:p>
          <a:p>
            <a:pPr algn="just"/>
            <a:r>
              <a:rPr lang="en-GB" dirty="0"/>
              <a:t>W </a:t>
            </a:r>
            <a:r>
              <a:rPr lang="en-GB" dirty="0" err="1"/>
              <a:t>praktyce</a:t>
            </a:r>
            <a:r>
              <a:rPr lang="en-GB" dirty="0"/>
              <a:t>, jak </a:t>
            </a:r>
            <a:r>
              <a:rPr lang="en-GB" dirty="0" err="1"/>
              <a:t>łatwo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domyślić</a:t>
            </a:r>
            <a:r>
              <a:rPr lang="en-GB" dirty="0"/>
              <a:t> to </a:t>
            </a:r>
            <a:r>
              <a:rPr lang="en-GB" dirty="0" err="1"/>
              <a:t>pierwsza</a:t>
            </a:r>
            <a:r>
              <a:rPr lang="en-GB" dirty="0"/>
              <a:t> ze </a:t>
            </a:r>
            <a:r>
              <a:rPr lang="en-GB" dirty="0" err="1"/>
              <a:t>zmiennych</a:t>
            </a:r>
            <a:r>
              <a:rPr lang="en-GB" dirty="0"/>
              <a:t> jest </a:t>
            </a:r>
            <a:r>
              <a:rPr lang="en-GB" dirty="0" err="1"/>
              <a:t>tą</a:t>
            </a:r>
            <a:r>
              <a:rPr lang="en-GB" dirty="0"/>
              <a:t> </a:t>
            </a:r>
            <a:r>
              <a:rPr lang="en-GB" dirty="0" err="1"/>
              <a:t>bardziej</a:t>
            </a:r>
            <a:r>
              <a:rPr lang="en-GB" dirty="0"/>
              <a:t> </a:t>
            </a:r>
            <a:r>
              <a:rPr lang="en-GB" dirty="0" err="1"/>
              <a:t>problematyczną</a:t>
            </a:r>
            <a:r>
              <a:rPr lang="en-GB" dirty="0"/>
              <a:t>, </a:t>
            </a:r>
            <a:r>
              <a:rPr lang="en-GB" dirty="0" err="1"/>
              <a:t>gdyż</a:t>
            </a:r>
            <a:r>
              <a:rPr lang="en-GB" dirty="0"/>
              <a:t> </a:t>
            </a:r>
            <a:r>
              <a:rPr lang="en-GB" dirty="0" err="1"/>
              <a:t>przy</a:t>
            </a:r>
            <a:r>
              <a:rPr lang="en-GB" dirty="0"/>
              <a:t> </a:t>
            </a:r>
            <a:r>
              <a:rPr lang="en-GB" dirty="0" err="1"/>
              <a:t>złożonych</a:t>
            </a:r>
            <a:r>
              <a:rPr lang="en-GB" dirty="0"/>
              <a:t> </a:t>
            </a:r>
            <a:r>
              <a:rPr lang="en-GB" dirty="0" err="1"/>
              <a:t>problemach</a:t>
            </a:r>
            <a:r>
              <a:rPr lang="en-GB" dirty="0"/>
              <a:t> </a:t>
            </a:r>
            <a:r>
              <a:rPr lang="en-GB" dirty="0" err="1"/>
              <a:t>oczywistym</a:t>
            </a:r>
            <a:r>
              <a:rPr lang="en-GB" dirty="0"/>
              <a:t> jest, </a:t>
            </a:r>
            <a:r>
              <a:rPr lang="en-GB" dirty="0" err="1"/>
              <a:t>iż</a:t>
            </a:r>
            <a:r>
              <a:rPr lang="en-GB" dirty="0"/>
              <a:t> </a:t>
            </a:r>
            <a:r>
              <a:rPr lang="en-GB" dirty="0" err="1"/>
              <a:t>pamięć</a:t>
            </a:r>
            <a:r>
              <a:rPr lang="en-GB" dirty="0"/>
              <a:t> </a:t>
            </a:r>
            <a:r>
              <a:rPr lang="en-GB" dirty="0" err="1"/>
              <a:t>szybko</a:t>
            </a:r>
            <a:r>
              <a:rPr lang="en-GB" dirty="0"/>
              <a:t>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zostać</a:t>
            </a:r>
            <a:r>
              <a:rPr lang="en-GB" dirty="0"/>
              <a:t> </a:t>
            </a:r>
            <a:r>
              <a:rPr lang="en-GB" dirty="0" err="1"/>
              <a:t>wyczerpana</a:t>
            </a:r>
            <a:r>
              <a:rPr lang="en-GB" dirty="0"/>
              <a:t>.</a:t>
            </a:r>
          </a:p>
          <a:p>
            <a:endParaRPr lang="pl-PL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73D81DE-8D46-3824-915D-4F311646C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20" b="93869" l="9496" r="89911">
                        <a14:foregroundMark x1="69139" y1="6342" x2="69139" y2="6342"/>
                        <a14:foregroundMark x1="70030" y1="21564" x2="70030" y2="21564"/>
                        <a14:foregroundMark x1="14837" y1="91332" x2="14837" y2="91332"/>
                        <a14:foregroundMark x1="14243" y1="93869" x2="14243" y2="93869"/>
                        <a14:foregroundMark x1="24332" y1="91332" x2="24332" y2="91332"/>
                        <a14:foregroundMark x1="31157" y1="89218" x2="31157" y2="89218"/>
                        <a14:foregroundMark x1="37982" y1="89218" x2="37982" y2="89218"/>
                        <a14:foregroundMark x1="42433" y1="89429" x2="42433" y2="89429"/>
                        <a14:foregroundMark x1="50742" y1="89218" x2="50742" y2="89218"/>
                        <a14:foregroundMark x1="54303" y1="89218" x2="54303" y2="89218"/>
                        <a14:foregroundMark x1="62611" y1="89218" x2="62611" y2="89218"/>
                        <a14:foregroundMark x1="72404" y1="89429" x2="72404" y2="89429"/>
                        <a14:foregroundMark x1="82789" y1="91121" x2="82789" y2="911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341202"/>
            <a:ext cx="2860030" cy="401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3932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266D00F9-5A1F-4343-94B4-E9D9DFF9FE8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11726" y="0"/>
            <a:ext cx="8413696" cy="863600"/>
          </a:xfrm>
        </p:spPr>
        <p:txBody>
          <a:bodyPr/>
          <a:lstStyle/>
          <a:p>
            <a:r>
              <a:rPr lang="pl-PL" altLang="pl-PL" sz="2600" dirty="0">
                <a:latin typeface="Verdana" panose="020B0604030504040204" pitchFamily="34" charset="0"/>
                <a:ea typeface="Verdana" panose="020B0604030504040204" pitchFamily="34" charset="0"/>
              </a:rPr>
              <a:t>8. Wady i zalety programowania dynamicznego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7175E1-F81B-B79C-5E17-D279B31C0D47}"/>
              </a:ext>
            </a:extLst>
          </p:cNvPr>
          <p:cNvSpPr txBox="1"/>
          <p:nvPr/>
        </p:nvSpPr>
        <p:spPr>
          <a:xfrm>
            <a:off x="816928" y="863600"/>
            <a:ext cx="8203292" cy="5704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 err="1"/>
              <a:t>Wady</a:t>
            </a:r>
            <a:r>
              <a:rPr lang="en-GB" sz="2000" b="1" dirty="0"/>
              <a:t>:</a:t>
            </a:r>
          </a:p>
          <a:p>
            <a:pPr algn="just"/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/>
              <a:t>- </a:t>
            </a:r>
            <a:r>
              <a:rPr lang="en-GB" dirty="0" err="1"/>
              <a:t>potrzeba</a:t>
            </a:r>
            <a:r>
              <a:rPr lang="en-GB" dirty="0"/>
              <a:t> </a:t>
            </a:r>
            <a:r>
              <a:rPr lang="en-GB" dirty="0" err="1"/>
              <a:t>reukrencyjnego</a:t>
            </a:r>
            <a:r>
              <a:rPr lang="en-GB" dirty="0"/>
              <a:t> </a:t>
            </a:r>
            <a:r>
              <a:rPr lang="en-GB" dirty="0" err="1"/>
              <a:t>sforułowania</a:t>
            </a:r>
            <a:r>
              <a:rPr lang="en-GB" dirty="0"/>
              <a:t> </a:t>
            </a:r>
            <a:r>
              <a:rPr lang="en-GB" dirty="0" err="1"/>
              <a:t>problemu</a:t>
            </a:r>
            <a:r>
              <a:rPr lang="en-GB" dirty="0"/>
              <a:t>,</a:t>
            </a:r>
          </a:p>
          <a:p>
            <a:pPr algn="just">
              <a:lnSpc>
                <a:spcPct val="150000"/>
              </a:lnSpc>
            </a:pPr>
            <a:r>
              <a:rPr lang="en-GB" dirty="0"/>
              <a:t>- </a:t>
            </a:r>
            <a:r>
              <a:rPr lang="en-GB" dirty="0" err="1"/>
              <a:t>wymagana</a:t>
            </a:r>
            <a:r>
              <a:rPr lang="en-GB" dirty="0"/>
              <a:t> jest </a:t>
            </a:r>
            <a:r>
              <a:rPr lang="en-GB" dirty="0" err="1"/>
              <a:t>pamięć</a:t>
            </a:r>
            <a:r>
              <a:rPr lang="en-GB" dirty="0"/>
              <a:t> o </a:t>
            </a:r>
            <a:r>
              <a:rPr lang="en-GB" dirty="0" err="1"/>
              <a:t>wymiarach</a:t>
            </a:r>
            <a:r>
              <a:rPr lang="en-GB" dirty="0"/>
              <a:t> </a:t>
            </a:r>
            <a:r>
              <a:rPr lang="en-GB" dirty="0" err="1"/>
              <a:t>zależnych</a:t>
            </a:r>
            <a:r>
              <a:rPr lang="en-GB" dirty="0"/>
              <a:t> od </a:t>
            </a:r>
            <a:r>
              <a:rPr lang="en-GB" dirty="0" err="1"/>
              <a:t>skomplikowania</a:t>
            </a:r>
            <a:r>
              <a:rPr lang="en-GB" dirty="0"/>
              <a:t> </a:t>
            </a:r>
            <a:r>
              <a:rPr lang="en-GB" dirty="0" err="1"/>
              <a:t>problemu</a:t>
            </a:r>
            <a:r>
              <a:rPr lang="en-GB" dirty="0"/>
              <a:t>,</a:t>
            </a:r>
          </a:p>
          <a:p>
            <a:pPr algn="just">
              <a:lnSpc>
                <a:spcPct val="150000"/>
              </a:lnSpc>
            </a:pPr>
            <a:r>
              <a:rPr lang="en-GB" dirty="0"/>
              <a:t>- </a:t>
            </a:r>
            <a:r>
              <a:rPr lang="en-GB" dirty="0" err="1"/>
              <a:t>szczególnie</a:t>
            </a:r>
            <a:r>
              <a:rPr lang="en-GB" dirty="0"/>
              <a:t> </a:t>
            </a:r>
            <a:r>
              <a:rPr lang="en-GB" dirty="0" err="1"/>
              <a:t>użyteczne</a:t>
            </a:r>
            <a:r>
              <a:rPr lang="en-GB" dirty="0"/>
              <a:t> </a:t>
            </a:r>
            <a:r>
              <a:rPr lang="en-GB" dirty="0" err="1"/>
              <a:t>przy</a:t>
            </a:r>
            <a:r>
              <a:rPr lang="en-GB" dirty="0"/>
              <a:t> </a:t>
            </a:r>
            <a:r>
              <a:rPr lang="en-GB" dirty="0" err="1"/>
              <a:t>algorytmach</a:t>
            </a:r>
            <a:r>
              <a:rPr lang="en-GB" dirty="0"/>
              <a:t> z </a:t>
            </a:r>
            <a:r>
              <a:rPr lang="en-GB" dirty="0" err="1"/>
              <a:t>optymalną</a:t>
            </a:r>
            <a:r>
              <a:rPr lang="en-GB" dirty="0"/>
              <a:t> </a:t>
            </a:r>
            <a:r>
              <a:rPr lang="en-GB" dirty="0" err="1"/>
              <a:t>podstrukturą</a:t>
            </a:r>
            <a:r>
              <a:rPr lang="en-GB" dirty="0"/>
              <a:t>.</a:t>
            </a:r>
          </a:p>
          <a:p>
            <a:pPr algn="just"/>
            <a:endParaRPr lang="en-GB" dirty="0"/>
          </a:p>
          <a:p>
            <a:pPr algn="just"/>
            <a:endParaRPr lang="en-GB" sz="400" dirty="0"/>
          </a:p>
          <a:p>
            <a:pPr algn="just"/>
            <a:r>
              <a:rPr lang="en-GB" sz="2000" b="1" dirty="0" err="1"/>
              <a:t>Zalety</a:t>
            </a:r>
            <a:r>
              <a:rPr lang="en-GB" sz="2000" b="1" dirty="0"/>
              <a:t>:</a:t>
            </a:r>
          </a:p>
          <a:p>
            <a:pPr algn="just"/>
            <a:endParaRPr lang="en-GB" dirty="0"/>
          </a:p>
          <a:p>
            <a:pPr>
              <a:lnSpc>
                <a:spcPct val="150000"/>
              </a:lnSpc>
            </a:pPr>
            <a:r>
              <a:rPr lang="pl-PL" dirty="0"/>
              <a:t>+ zadowalająca efektywność obliczeniowa,</a:t>
            </a:r>
          </a:p>
          <a:p>
            <a:pPr>
              <a:lnSpc>
                <a:spcPct val="150000"/>
              </a:lnSpc>
            </a:pPr>
            <a:r>
              <a:rPr lang="pl-PL" dirty="0"/>
              <a:t>+ gwarancja odnalezienia globalnie optymalnego rozwiązania</a:t>
            </a:r>
          </a:p>
          <a:p>
            <a:pPr>
              <a:lnSpc>
                <a:spcPct val="150000"/>
              </a:lnSpc>
            </a:pPr>
            <a:r>
              <a:rPr lang="pl-PL" dirty="0"/>
              <a:t>+ nieskomplikowana implementacja,</a:t>
            </a:r>
          </a:p>
          <a:p>
            <a:pPr>
              <a:lnSpc>
                <a:spcPct val="150000"/>
              </a:lnSpc>
            </a:pPr>
            <a:r>
              <a:rPr lang="pl-PL" dirty="0"/>
              <a:t>+ możliwość odwołania się do rozwiązanego </a:t>
            </a:r>
            <a:r>
              <a:rPr lang="pl-PL" dirty="0" err="1"/>
              <a:t>podproblemu</a:t>
            </a:r>
            <a:r>
              <a:rPr lang="pl-PL" dirty="0"/>
              <a:t> w</a:t>
            </a:r>
          </a:p>
          <a:p>
            <a:pPr>
              <a:lnSpc>
                <a:spcPct val="150000"/>
              </a:lnSpc>
            </a:pPr>
            <a:r>
              <a:rPr lang="pl-PL" dirty="0"/>
              <a:t>   dowolnym momencie,</a:t>
            </a:r>
          </a:p>
          <a:p>
            <a:pPr>
              <a:lnSpc>
                <a:spcPct val="150000"/>
              </a:lnSpc>
            </a:pPr>
            <a:r>
              <a:rPr lang="pl-PL" dirty="0"/>
              <a:t>+ problemy o strukturze rekurencyjnej przetwarzane są w czasie</a:t>
            </a:r>
          </a:p>
          <a:p>
            <a:pPr>
              <a:lnSpc>
                <a:spcPct val="150000"/>
              </a:lnSpc>
            </a:pPr>
            <a:r>
              <a:rPr lang="pl-PL" dirty="0"/>
              <a:t>   wielomianowym.</a:t>
            </a:r>
          </a:p>
        </p:txBody>
      </p:sp>
    </p:spTree>
    <p:extLst>
      <p:ext uri="{BB962C8B-B14F-4D97-AF65-F5344CB8AC3E}">
        <p14:creationId xmlns:p14="http://schemas.microsoft.com/office/powerpoint/2010/main" val="501983465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3">
            <a:extLst>
              <a:ext uri="{FF2B5EF4-FFF2-40B4-BE49-F238E27FC236}">
                <a16:creationId xmlns:a16="http://schemas.microsoft.com/office/drawing/2014/main" id="{C5AB8C7A-75A2-F96B-AC11-01B309CDAE5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83568" y="2708920"/>
            <a:ext cx="8284724" cy="864096"/>
          </a:xfrm>
        </p:spPr>
        <p:txBody>
          <a:bodyPr/>
          <a:lstStyle/>
          <a:p>
            <a:pPr algn="ctr"/>
            <a:r>
              <a:rPr lang="pl-PL" cap="none" dirty="0">
                <a:solidFill>
                  <a:schemeClr val="tx1"/>
                </a:solidFill>
              </a:rPr>
              <a:t>Część praktyczna</a:t>
            </a:r>
          </a:p>
        </p:txBody>
      </p:sp>
    </p:spTree>
    <p:extLst>
      <p:ext uri="{BB962C8B-B14F-4D97-AF65-F5344CB8AC3E}">
        <p14:creationId xmlns:p14="http://schemas.microsoft.com/office/powerpoint/2010/main" val="1003892878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tekstu 3">
            <a:extLst>
              <a:ext uri="{FF2B5EF4-FFF2-40B4-BE49-F238E27FC236}">
                <a16:creationId xmlns:a16="http://schemas.microsoft.com/office/drawing/2014/main" id="{DC088207-E7B0-7227-C5D5-6718D277FD1D}"/>
              </a:ext>
            </a:extLst>
          </p:cNvPr>
          <p:cNvSpPr txBox="1">
            <a:spLocks/>
          </p:cNvSpPr>
          <p:nvPr/>
        </p:nvSpPr>
        <p:spPr bwMode="auto">
          <a:xfrm>
            <a:off x="711726" y="0"/>
            <a:ext cx="8413696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AutoNum type="arabicPeriod"/>
            </a:pPr>
            <a:r>
              <a:rPr lang="pl-PL" altLang="pl-PL" sz="2400" kern="0" dirty="0">
                <a:latin typeface="Verdana" panose="020B0604030504040204" pitchFamily="34" charset="0"/>
                <a:ea typeface="Verdana" panose="020B0604030504040204" pitchFamily="34" charset="0"/>
              </a:rPr>
              <a:t>Programowanie dynamiczne – ciąg Fibonacciego</a:t>
            </a:r>
          </a:p>
          <a:p>
            <a:r>
              <a:rPr lang="pl-PL" altLang="pl-PL" sz="2400" kern="0" dirty="0">
                <a:latin typeface="Verdana" panose="020B0604030504040204" pitchFamily="34" charset="0"/>
                <a:ea typeface="Verdana" panose="020B0604030504040204" pitchFamily="34" charset="0"/>
              </a:rPr>
              <a:t>    (Python)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893017-124C-86A0-41F0-9A80D69B7D2C}"/>
              </a:ext>
            </a:extLst>
          </p:cNvPr>
          <p:cNvSpPr txBox="1"/>
          <p:nvPr/>
        </p:nvSpPr>
        <p:spPr>
          <a:xfrm>
            <a:off x="6084168" y="1595480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Rozwiązanie</a:t>
            </a:r>
          </a:p>
          <a:p>
            <a:pPr algn="ctr"/>
            <a:r>
              <a:rPr lang="pl-PL" dirty="0"/>
              <a:t>wykorzystujące </a:t>
            </a:r>
          </a:p>
          <a:p>
            <a:pPr algn="ctr"/>
            <a:r>
              <a:rPr lang="pl-PL" dirty="0"/>
              <a:t>funkcję rekurencyjną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4DBCB4-36BD-E6B5-B1CC-115EABBFDE17}"/>
              </a:ext>
            </a:extLst>
          </p:cNvPr>
          <p:cNvSpPr txBox="1"/>
          <p:nvPr/>
        </p:nvSpPr>
        <p:spPr>
          <a:xfrm>
            <a:off x="5220072" y="4519194"/>
            <a:ext cx="3278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Rozwiązanie</a:t>
            </a:r>
          </a:p>
          <a:p>
            <a:pPr algn="ctr"/>
            <a:r>
              <a:rPr lang="pl-PL" dirty="0"/>
              <a:t>wykorzystujące </a:t>
            </a:r>
          </a:p>
          <a:p>
            <a:pPr algn="ctr"/>
            <a:r>
              <a:rPr lang="pl-PL" dirty="0"/>
              <a:t>funkcję rekurencyjną </a:t>
            </a:r>
          </a:p>
          <a:p>
            <a:pPr algn="ctr"/>
            <a:r>
              <a:rPr lang="pl-PL" dirty="0"/>
              <a:t>wzbogacone o </a:t>
            </a:r>
            <a:r>
              <a:rPr lang="pl-PL" dirty="0" err="1"/>
              <a:t>memoizację</a:t>
            </a:r>
            <a:endParaRPr lang="pl-PL" dirty="0"/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D56C4080-6DEB-5E0C-CE82-C004CE5AE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05" y="3264954"/>
            <a:ext cx="3655610" cy="3378054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D0A86994-EDF0-1734-7982-59E556643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05" y="1058652"/>
            <a:ext cx="4517175" cy="210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49432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tekstu 3">
            <a:extLst>
              <a:ext uri="{FF2B5EF4-FFF2-40B4-BE49-F238E27FC236}">
                <a16:creationId xmlns:a16="http://schemas.microsoft.com/office/drawing/2014/main" id="{DC088207-E7B0-7227-C5D5-6718D277FD1D}"/>
              </a:ext>
            </a:extLst>
          </p:cNvPr>
          <p:cNvSpPr txBox="1">
            <a:spLocks/>
          </p:cNvSpPr>
          <p:nvPr/>
        </p:nvSpPr>
        <p:spPr bwMode="auto">
          <a:xfrm>
            <a:off x="711726" y="0"/>
            <a:ext cx="8413696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AutoNum type="arabicPeriod"/>
            </a:pPr>
            <a:r>
              <a:rPr lang="pl-PL" altLang="pl-PL" sz="2400" kern="0" dirty="0">
                <a:latin typeface="Verdana" panose="020B0604030504040204" pitchFamily="34" charset="0"/>
                <a:ea typeface="Verdana" panose="020B0604030504040204" pitchFamily="34" charset="0"/>
              </a:rPr>
              <a:t>Programowanie dynamiczne – ciąg Fibonacciego</a:t>
            </a:r>
          </a:p>
          <a:p>
            <a:r>
              <a:rPr lang="pl-PL" altLang="pl-PL" sz="2400" kern="0" dirty="0">
                <a:latin typeface="Verdana" panose="020B0604030504040204" pitchFamily="34" charset="0"/>
                <a:ea typeface="Verdana" panose="020B0604030504040204" pitchFamily="34" charset="0"/>
              </a:rPr>
              <a:t>    (Python)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4E035-4573-DA81-60C5-059BEEB1F51E}"/>
              </a:ext>
            </a:extLst>
          </p:cNvPr>
          <p:cNvSpPr txBox="1"/>
          <p:nvPr/>
        </p:nvSpPr>
        <p:spPr>
          <a:xfrm>
            <a:off x="1011947" y="5419887"/>
            <a:ext cx="7629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Rozwiązanie wykorzystujące  funkcję rekurencyjną  wzbogacone o wbudowany  w środowisku Python </a:t>
            </a:r>
            <a:r>
              <a:rPr lang="pl-PL" dirty="0" err="1"/>
              <a:t>cacher</a:t>
            </a:r>
            <a:r>
              <a:rPr lang="pl-PL" dirty="0"/>
              <a:t>  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C5A7B3B0-DB24-78DA-8E99-A41C2303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68760"/>
            <a:ext cx="6558220" cy="374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13276"/>
      </p:ext>
    </p:extLst>
  </p:cSld>
  <p:clrMapOvr>
    <a:masterClrMapping/>
  </p:clrMapOvr>
  <p:transition>
    <p:randomBa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3">
            <a:extLst>
              <a:ext uri="{FF2B5EF4-FFF2-40B4-BE49-F238E27FC236}">
                <a16:creationId xmlns:a16="http://schemas.microsoft.com/office/drawing/2014/main" id="{4EFD773A-15E6-B4BF-B022-98E18256A2BF}"/>
              </a:ext>
            </a:extLst>
          </p:cNvPr>
          <p:cNvSpPr txBox="1">
            <a:spLocks/>
          </p:cNvSpPr>
          <p:nvPr/>
        </p:nvSpPr>
        <p:spPr bwMode="auto">
          <a:xfrm>
            <a:off x="711726" y="0"/>
            <a:ext cx="8413696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AutoNum type="arabicPeriod"/>
            </a:pPr>
            <a:r>
              <a:rPr lang="pl-PL" altLang="pl-PL" sz="2400" kern="0" dirty="0">
                <a:latin typeface="Verdana" panose="020B0604030504040204" pitchFamily="34" charset="0"/>
                <a:ea typeface="Verdana" panose="020B0604030504040204" pitchFamily="34" charset="0"/>
              </a:rPr>
              <a:t>Programowanie dynamiczne – ciąg Fibonacciego</a:t>
            </a:r>
          </a:p>
          <a:p>
            <a:r>
              <a:rPr lang="pl-PL" altLang="pl-PL" sz="2400" kern="0" dirty="0">
                <a:latin typeface="Verdana" panose="020B0604030504040204" pitchFamily="34" charset="0"/>
                <a:ea typeface="Verdana" panose="020B0604030504040204" pitchFamily="34" charset="0"/>
              </a:rPr>
              <a:t>    (Python)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F562C-0265-6D8E-36AC-523B2F274F01}"/>
              </a:ext>
            </a:extLst>
          </p:cNvPr>
          <p:cNvSpPr txBox="1"/>
          <p:nvPr/>
        </p:nvSpPr>
        <p:spPr>
          <a:xfrm>
            <a:off x="1053764" y="6093296"/>
            <a:ext cx="7604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Wykres czasu potrzebnego do obliczenia n-tego elementu ciągu w zależności od zastosowanej metody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E3AF71FD-575B-18E0-91B9-06153D60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21" y="982170"/>
            <a:ext cx="7488832" cy="499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65729"/>
      </p:ext>
    </p:extLst>
  </p:cSld>
  <p:clrMapOvr>
    <a:masterClrMapping/>
  </p:clrMapOvr>
  <p:transition>
    <p:randomBa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893017-124C-86A0-41F0-9A80D69B7D2C}"/>
              </a:ext>
            </a:extLst>
          </p:cNvPr>
          <p:cNvSpPr txBox="1"/>
          <p:nvPr/>
        </p:nvSpPr>
        <p:spPr>
          <a:xfrm>
            <a:off x="5636875" y="1780692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Rozwiązanie</a:t>
            </a:r>
          </a:p>
          <a:p>
            <a:pPr algn="ctr"/>
            <a:r>
              <a:rPr lang="pl-PL" dirty="0"/>
              <a:t>wykorzystujące </a:t>
            </a:r>
          </a:p>
          <a:p>
            <a:pPr algn="ctr"/>
            <a:r>
              <a:rPr lang="pl-PL" dirty="0"/>
              <a:t>funkcję rekurencyjną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4DBCB4-36BD-E6B5-B1CC-115EABBFDE17}"/>
              </a:ext>
            </a:extLst>
          </p:cNvPr>
          <p:cNvSpPr txBox="1"/>
          <p:nvPr/>
        </p:nvSpPr>
        <p:spPr>
          <a:xfrm>
            <a:off x="5148064" y="4164882"/>
            <a:ext cx="3278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Rozwiązanie</a:t>
            </a:r>
          </a:p>
          <a:p>
            <a:pPr algn="ctr"/>
            <a:r>
              <a:rPr lang="pl-PL" dirty="0"/>
              <a:t>wykorzystujące </a:t>
            </a:r>
          </a:p>
          <a:p>
            <a:pPr algn="ctr"/>
            <a:r>
              <a:rPr lang="pl-PL" dirty="0"/>
              <a:t>funkcję rekurencyjną </a:t>
            </a:r>
          </a:p>
          <a:p>
            <a:pPr algn="ctr"/>
            <a:r>
              <a:rPr lang="pl-PL" dirty="0"/>
              <a:t>wzbogacone o </a:t>
            </a:r>
            <a:r>
              <a:rPr lang="pl-PL" dirty="0" err="1"/>
              <a:t>memoizację</a:t>
            </a:r>
            <a:endParaRPr lang="pl-PL" dirty="0"/>
          </a:p>
        </p:txBody>
      </p:sp>
      <p:sp>
        <p:nvSpPr>
          <p:cNvPr id="14" name="Symbol zastępczy tekstu 3">
            <a:extLst>
              <a:ext uri="{FF2B5EF4-FFF2-40B4-BE49-F238E27FC236}">
                <a16:creationId xmlns:a16="http://schemas.microsoft.com/office/drawing/2014/main" id="{7B4B4307-093E-FD9B-52BF-B04CA31092EB}"/>
              </a:ext>
            </a:extLst>
          </p:cNvPr>
          <p:cNvSpPr txBox="1">
            <a:spLocks/>
          </p:cNvSpPr>
          <p:nvPr/>
        </p:nvSpPr>
        <p:spPr bwMode="auto">
          <a:xfrm>
            <a:off x="711726" y="0"/>
            <a:ext cx="8413696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l-PL" altLang="pl-PL" sz="2400" kern="0" dirty="0">
                <a:latin typeface="Verdana" panose="020B0604030504040204" pitchFamily="34" charset="0"/>
                <a:ea typeface="Verdana" panose="020B0604030504040204" pitchFamily="34" charset="0"/>
              </a:rPr>
              <a:t>2. Programowanie dynamiczne – ciąg Fibonacciego</a:t>
            </a:r>
          </a:p>
          <a:p>
            <a:r>
              <a:rPr lang="pl-PL" altLang="pl-PL" sz="2400" kern="0" dirty="0">
                <a:latin typeface="Verdana" panose="020B0604030504040204" pitchFamily="34" charset="0"/>
                <a:ea typeface="Verdana" panose="020B0604030504040204" pitchFamily="34" charset="0"/>
              </a:rPr>
              <a:t>    (</a:t>
            </a:r>
            <a:r>
              <a:rPr lang="pl-PL" altLang="pl-PL" sz="24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MatLab</a:t>
            </a:r>
            <a:r>
              <a:rPr lang="pl-PL" altLang="pl-PL" sz="2400" kern="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270B53C0-CF09-0398-3F6E-538DC8FF25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" t="10316"/>
          <a:stretch/>
        </p:blipFill>
        <p:spPr>
          <a:xfrm>
            <a:off x="1088253" y="1112616"/>
            <a:ext cx="3461940" cy="2338376"/>
          </a:xfrm>
          <a:prstGeom prst="rect">
            <a:avLst/>
          </a:prstGeom>
        </p:spPr>
      </p:pic>
      <p:pic>
        <p:nvPicPr>
          <p:cNvPr id="16" name="Picture 15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F5D5C0CB-A4FD-1AED-2DE3-16D487599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52" y="3612690"/>
            <a:ext cx="3461939" cy="299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03693"/>
      </p:ext>
    </p:extLst>
  </p:cSld>
  <p:clrMapOvr>
    <a:masterClrMapping/>
  </p:clrMapOvr>
  <p:transition>
    <p:randomBa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C4DBCB4-36BD-E6B5-B1CC-115EABBFDE17}"/>
              </a:ext>
            </a:extLst>
          </p:cNvPr>
          <p:cNvSpPr txBox="1"/>
          <p:nvPr/>
        </p:nvSpPr>
        <p:spPr>
          <a:xfrm>
            <a:off x="5724128" y="2828835"/>
            <a:ext cx="327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Rozwiązanie</a:t>
            </a:r>
          </a:p>
          <a:p>
            <a:pPr algn="ctr"/>
            <a:r>
              <a:rPr lang="pl-PL" dirty="0"/>
              <a:t>wykorzystujące </a:t>
            </a:r>
          </a:p>
          <a:p>
            <a:pPr algn="ctr"/>
            <a:r>
              <a:rPr lang="pl-PL" dirty="0"/>
              <a:t>metodę </a:t>
            </a:r>
            <a:r>
              <a:rPr lang="pl-PL" dirty="0" err="1"/>
              <a:t>Bottom-Up</a:t>
            </a:r>
            <a:endParaRPr lang="pl-PL" dirty="0"/>
          </a:p>
        </p:txBody>
      </p:sp>
      <p:sp>
        <p:nvSpPr>
          <p:cNvPr id="14" name="Symbol zastępczy tekstu 3">
            <a:extLst>
              <a:ext uri="{FF2B5EF4-FFF2-40B4-BE49-F238E27FC236}">
                <a16:creationId xmlns:a16="http://schemas.microsoft.com/office/drawing/2014/main" id="{7B4B4307-093E-FD9B-52BF-B04CA31092EB}"/>
              </a:ext>
            </a:extLst>
          </p:cNvPr>
          <p:cNvSpPr txBox="1">
            <a:spLocks/>
          </p:cNvSpPr>
          <p:nvPr/>
        </p:nvSpPr>
        <p:spPr bwMode="auto">
          <a:xfrm>
            <a:off x="711726" y="0"/>
            <a:ext cx="8413696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l-PL" altLang="pl-PL" sz="2400" kern="0" dirty="0">
                <a:latin typeface="Verdana" panose="020B0604030504040204" pitchFamily="34" charset="0"/>
                <a:ea typeface="Verdana" panose="020B0604030504040204" pitchFamily="34" charset="0"/>
              </a:rPr>
              <a:t>2. Programowanie dynamiczne – ciąg Fibonacciego</a:t>
            </a:r>
          </a:p>
          <a:p>
            <a:r>
              <a:rPr lang="pl-PL" altLang="pl-PL" sz="2400" kern="0" dirty="0">
                <a:latin typeface="Verdana" panose="020B0604030504040204" pitchFamily="34" charset="0"/>
                <a:ea typeface="Verdana" panose="020B0604030504040204" pitchFamily="34" charset="0"/>
              </a:rPr>
              <a:t>    (</a:t>
            </a:r>
            <a:r>
              <a:rPr lang="pl-PL" altLang="pl-PL" sz="24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MatLab</a:t>
            </a:r>
            <a:r>
              <a:rPr lang="pl-PL" altLang="pl-PL" sz="2400" kern="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E03E427-FCB3-A234-DC25-B410264F5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72" y="1340768"/>
            <a:ext cx="495300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43128"/>
      </p:ext>
    </p:extLst>
  </p:cSld>
  <p:clrMapOvr>
    <a:masterClrMapping/>
  </p:clrMapOvr>
  <p:transition>
    <p:randomBa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tekstu 3">
            <a:extLst>
              <a:ext uri="{FF2B5EF4-FFF2-40B4-BE49-F238E27FC236}">
                <a16:creationId xmlns:a16="http://schemas.microsoft.com/office/drawing/2014/main" id="{7B4B4307-093E-FD9B-52BF-B04CA31092EB}"/>
              </a:ext>
            </a:extLst>
          </p:cNvPr>
          <p:cNvSpPr txBox="1">
            <a:spLocks/>
          </p:cNvSpPr>
          <p:nvPr/>
        </p:nvSpPr>
        <p:spPr bwMode="auto">
          <a:xfrm>
            <a:off x="711726" y="0"/>
            <a:ext cx="8413696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l-PL" altLang="pl-PL" sz="2400" kern="0" dirty="0">
                <a:latin typeface="Verdana" panose="020B0604030504040204" pitchFamily="34" charset="0"/>
                <a:ea typeface="Verdana" panose="020B0604030504040204" pitchFamily="34" charset="0"/>
              </a:rPr>
              <a:t>2. Programowanie dynamiczne – ciąg Fibonacciego</a:t>
            </a:r>
          </a:p>
          <a:p>
            <a:r>
              <a:rPr lang="pl-PL" altLang="pl-PL" sz="2400" kern="0" dirty="0">
                <a:latin typeface="Verdana" panose="020B0604030504040204" pitchFamily="34" charset="0"/>
                <a:ea typeface="Verdana" panose="020B0604030504040204" pitchFamily="34" charset="0"/>
              </a:rPr>
              <a:t>    (</a:t>
            </a:r>
            <a:r>
              <a:rPr lang="pl-PL" altLang="pl-PL" sz="24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MatLab</a:t>
            </a:r>
            <a:r>
              <a:rPr lang="pl-PL" altLang="pl-PL" sz="2400" kern="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6BFC9-8BA8-FBE4-6511-FC2D87F2D9AF}"/>
              </a:ext>
            </a:extLst>
          </p:cNvPr>
          <p:cNvSpPr txBox="1"/>
          <p:nvPr/>
        </p:nvSpPr>
        <p:spPr>
          <a:xfrm>
            <a:off x="1053764" y="6023029"/>
            <a:ext cx="7604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Wykres czasu potrzebnego do obliczenia n-tego elementu ciągu w zależności od zastosowanej metody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64F7C1C-6311-3833-8CE1-A3CB22BE5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5" y="1199549"/>
            <a:ext cx="7950767" cy="438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51981"/>
      </p:ext>
    </p:extLst>
  </p:cSld>
  <p:clrMapOvr>
    <a:masterClrMapping/>
  </p:clrMapOvr>
  <p:transition>
    <p:randomBa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3">
            <a:extLst>
              <a:ext uri="{FF2B5EF4-FFF2-40B4-BE49-F238E27FC236}">
                <a16:creationId xmlns:a16="http://schemas.microsoft.com/office/drawing/2014/main" id="{C5AB8C7A-75A2-F96B-AC11-01B309CDAE5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83568" y="2708920"/>
            <a:ext cx="8284724" cy="864096"/>
          </a:xfrm>
        </p:spPr>
        <p:txBody>
          <a:bodyPr/>
          <a:lstStyle/>
          <a:p>
            <a:pPr algn="ctr"/>
            <a:r>
              <a:rPr lang="pl-PL" cap="none">
                <a:solidFill>
                  <a:schemeClr val="tx1"/>
                </a:solidFill>
              </a:rPr>
              <a:t>Dziękujemy za uwagę</a:t>
            </a:r>
            <a:endParaRPr lang="pl-PL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895054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3">
            <a:extLst>
              <a:ext uri="{FF2B5EF4-FFF2-40B4-BE49-F238E27FC236}">
                <a16:creationId xmlns:a16="http://schemas.microsoft.com/office/drawing/2014/main" id="{C5AB8C7A-75A2-F96B-AC11-01B309CDAE5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83568" y="2708920"/>
            <a:ext cx="8284724" cy="864096"/>
          </a:xfrm>
        </p:spPr>
        <p:txBody>
          <a:bodyPr/>
          <a:lstStyle/>
          <a:p>
            <a:pPr algn="ctr"/>
            <a:r>
              <a:rPr lang="pl-PL" cap="none" dirty="0">
                <a:solidFill>
                  <a:schemeClr val="tx1"/>
                </a:solidFill>
              </a:rPr>
              <a:t>Część teoretyczna</a:t>
            </a:r>
          </a:p>
        </p:txBody>
      </p:sp>
    </p:spTree>
    <p:extLst>
      <p:ext uri="{BB962C8B-B14F-4D97-AF65-F5344CB8AC3E}">
        <p14:creationId xmlns:p14="http://schemas.microsoft.com/office/powerpoint/2010/main" val="256046427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266D00F9-5A1F-4343-94B4-E9D9DFF9FE8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11726" y="0"/>
            <a:ext cx="8413696" cy="863600"/>
          </a:xfrm>
        </p:spPr>
        <p:txBody>
          <a:bodyPr/>
          <a:lstStyle/>
          <a:p>
            <a:r>
              <a:rPr lang="pl-PL" altLang="pl-PL" sz="2600" dirty="0">
                <a:latin typeface="Verdana" panose="020B0604030504040204" pitchFamily="34" charset="0"/>
                <a:ea typeface="Verdana" panose="020B0604030504040204" pitchFamily="34" charset="0"/>
              </a:rPr>
              <a:t>1. Historia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111D8BE3-A229-4ED9-873E-D64C597EEF89}"/>
              </a:ext>
            </a:extLst>
          </p:cNvPr>
          <p:cNvSpPr txBox="1"/>
          <p:nvPr/>
        </p:nvSpPr>
        <p:spPr>
          <a:xfrm>
            <a:off x="711726" y="965621"/>
            <a:ext cx="476360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l-PL" dirty="0"/>
              <a:t>Metoda zapoczątkowana na przełomie lat 40. i 50. XX. wieku,</a:t>
            </a:r>
          </a:p>
          <a:p>
            <a:pPr marL="285750" indent="-285750">
              <a:buFont typeface="Wingdings" pitchFamily="2" charset="2"/>
              <a:buChar char="Ø"/>
            </a:pPr>
            <a:endParaRPr lang="pl-PL" dirty="0"/>
          </a:p>
          <a:p>
            <a:pPr marL="285750" indent="-285750">
              <a:buFont typeface="Wingdings" pitchFamily="2" charset="2"/>
              <a:buChar char="Ø"/>
            </a:pPr>
            <a:r>
              <a:rPr lang="pl-PL" dirty="0"/>
              <a:t>Za jej wynalazcę uznaje się Richarda Bellmana,</a:t>
            </a:r>
          </a:p>
          <a:p>
            <a:pPr marL="285750" indent="-285750">
              <a:buFont typeface="Wingdings" pitchFamily="2" charset="2"/>
              <a:buChar char="Ø"/>
            </a:pPr>
            <a:endParaRPr lang="pl-PL" dirty="0"/>
          </a:p>
          <a:p>
            <a:pPr marL="285750" indent="-285750">
              <a:buFont typeface="Wingdings" pitchFamily="2" charset="2"/>
              <a:buChar char="Ø"/>
            </a:pPr>
            <a:r>
              <a:rPr lang="pl-PL" dirty="0"/>
              <a:t>Powstała przy okazji prac nad optymalizacją alokacji pocisków do celów,</a:t>
            </a:r>
          </a:p>
          <a:p>
            <a:pPr marL="285750" indent="-285750">
              <a:buFont typeface="Wingdings" pitchFamily="2" charset="2"/>
              <a:buChar char="Ø"/>
            </a:pPr>
            <a:endParaRPr lang="pl-PL" dirty="0"/>
          </a:p>
          <a:p>
            <a:pPr marL="285750" indent="-285750">
              <a:buFont typeface="Wingdings" pitchFamily="2" charset="2"/>
              <a:buChar char="Ø"/>
            </a:pPr>
            <a:r>
              <a:rPr lang="pl-PL" dirty="0"/>
              <a:t>Finansowana początkowo przez wojska lotnicze,</a:t>
            </a:r>
          </a:p>
          <a:p>
            <a:pPr marL="285750" indent="-285750">
              <a:buFont typeface="Wingdings" pitchFamily="2" charset="2"/>
              <a:buChar char="Ø"/>
            </a:pPr>
            <a:endParaRPr lang="pl-PL" dirty="0"/>
          </a:p>
          <a:p>
            <a:pPr marL="285750" indent="-285750">
              <a:buFont typeface="Wingdings" pitchFamily="2" charset="2"/>
              <a:buChar char="Ø"/>
            </a:pPr>
            <a:r>
              <a:rPr lang="pl-PL" dirty="0"/>
              <a:t>W 1957 roku zastosowana do optymalnego sterowania układami dyskretnymi, </a:t>
            </a:r>
          </a:p>
          <a:p>
            <a:pPr marL="285750" indent="-285750">
              <a:buFont typeface="Wingdings" pitchFamily="2" charset="2"/>
              <a:buChar char="Ø"/>
            </a:pPr>
            <a:endParaRPr lang="pl-PL" dirty="0"/>
          </a:p>
          <a:p>
            <a:pPr marL="285750" indent="-285750">
              <a:buFont typeface="Wingdings" pitchFamily="2" charset="2"/>
              <a:buChar char="Ø"/>
            </a:pPr>
            <a:r>
              <a:rPr lang="pl-PL" dirty="0"/>
              <a:t>Pierwotnie najbardziej użyteczna przy nieliniowych schematach z zamkniętą pętlą sprzężenia zwrotnego,</a:t>
            </a:r>
          </a:p>
          <a:p>
            <a:endParaRPr lang="pl-PL" sz="1600" dirty="0"/>
          </a:p>
          <a:p>
            <a:pPr algn="ctr"/>
            <a:endParaRPr lang="en-PL" sz="1600" dirty="0"/>
          </a:p>
        </p:txBody>
      </p:sp>
      <p:pic>
        <p:nvPicPr>
          <p:cNvPr id="5" name="Picture 4" descr="A person sitting at a desk&#10;&#10;Description automatically generated with medium confidence">
            <a:extLst>
              <a:ext uri="{FF2B5EF4-FFF2-40B4-BE49-F238E27FC236}">
                <a16:creationId xmlns:a16="http://schemas.microsoft.com/office/drawing/2014/main" id="{3B08601D-5A02-16CD-7BBB-F550DE923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332" y="965621"/>
            <a:ext cx="3626599" cy="544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91565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266D00F9-5A1F-4343-94B4-E9D9DFF9FE8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11726" y="0"/>
            <a:ext cx="8413696" cy="863600"/>
          </a:xfrm>
        </p:spPr>
        <p:txBody>
          <a:bodyPr/>
          <a:lstStyle/>
          <a:p>
            <a:r>
              <a:rPr lang="pl-PL" altLang="pl-PL" sz="2600" dirty="0">
                <a:latin typeface="Verdana" panose="020B0604030504040204" pitchFamily="34" charset="0"/>
                <a:ea typeface="Verdana" panose="020B0604030504040204" pitchFamily="34" charset="0"/>
              </a:rPr>
              <a:t>2. Analogia do systemów dynamicznych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29DF207-DFF6-1EAB-529B-64CD9B8DC9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1331866"/>
              </p:ext>
            </p:extLst>
          </p:nvPr>
        </p:nvGraphicFramePr>
        <p:xfrm>
          <a:off x="2057763" y="863600"/>
          <a:ext cx="5028474" cy="2475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CF54AA-A7B7-7D14-7407-05FB845D8828}"/>
              </a:ext>
            </a:extLst>
          </p:cNvPr>
          <p:cNvSpPr txBox="1"/>
          <p:nvPr/>
        </p:nvSpPr>
        <p:spPr>
          <a:xfrm>
            <a:off x="779617" y="3519241"/>
            <a:ext cx="82779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dirty="0"/>
              <a:t>Obiekty dynamiczne charakteryzować można poniższym opisem:</a:t>
            </a:r>
          </a:p>
          <a:p>
            <a:endParaRPr lang="en-PL" sz="2400" dirty="0"/>
          </a:p>
          <a:p>
            <a:pPr algn="ctr"/>
            <a:r>
              <a:rPr lang="en-PL" dirty="0"/>
              <a:t>“</a:t>
            </a:r>
            <a:r>
              <a:rPr lang="en-PL" i="1" dirty="0"/>
              <a:t>Obiekty, których wyjście w aktualnej chwili czasu zależy od aktualnego wejścia, ale także od wyjść w chwilach poprzedzających</a:t>
            </a:r>
            <a:r>
              <a:rPr lang="en-PL" dirty="0"/>
              <a:t>.” </a:t>
            </a:r>
          </a:p>
          <a:p>
            <a:endParaRPr lang="en-PL" sz="2400" dirty="0"/>
          </a:p>
          <a:p>
            <a:r>
              <a:rPr lang="en-PL" dirty="0"/>
              <a:t>Lub krócej </a:t>
            </a:r>
            <a:r>
              <a:rPr lang="en-GB" dirty="0"/>
              <a:t>i </a:t>
            </a:r>
            <a:r>
              <a:rPr lang="pl-PL" dirty="0"/>
              <a:t>prościej</a:t>
            </a:r>
            <a:r>
              <a:rPr lang="en-GB" dirty="0"/>
              <a:t>:</a:t>
            </a:r>
          </a:p>
          <a:p>
            <a:endParaRPr lang="en-GB" sz="1000" dirty="0"/>
          </a:p>
          <a:p>
            <a:pPr algn="ctr"/>
            <a:r>
              <a:rPr lang="pl-PL" dirty="0"/>
              <a:t>“</a:t>
            </a:r>
            <a:r>
              <a:rPr lang="pl-PL" i="1" dirty="0"/>
              <a:t>Obiekty wyposażone w pamięć.”</a:t>
            </a:r>
          </a:p>
          <a:p>
            <a:endParaRPr lang="en-GB" dirty="0"/>
          </a:p>
          <a:p>
            <a:r>
              <a:rPr lang="en-GB" dirty="0" err="1"/>
              <a:t>Właśnie</a:t>
            </a:r>
            <a:r>
              <a:rPr lang="en-GB" dirty="0"/>
              <a:t> </a:t>
            </a:r>
            <a:r>
              <a:rPr lang="en-GB" dirty="0" err="1"/>
              <a:t>odwołanie</a:t>
            </a:r>
            <a:r>
              <a:rPr lang="en-GB" dirty="0"/>
              <a:t> do </a:t>
            </a:r>
            <a:r>
              <a:rPr lang="en-GB" dirty="0" err="1"/>
              <a:t>pamięci</a:t>
            </a:r>
            <a:r>
              <a:rPr lang="en-GB" dirty="0"/>
              <a:t> jest </a:t>
            </a:r>
            <a:r>
              <a:rPr lang="en-GB" dirty="0" err="1"/>
              <a:t>szczególnie</a:t>
            </a:r>
            <a:r>
              <a:rPr lang="en-GB" dirty="0"/>
              <a:t> </a:t>
            </a:r>
            <a:r>
              <a:rPr lang="en-GB" dirty="0" err="1"/>
              <a:t>istotne</a:t>
            </a:r>
            <a:r>
              <a:rPr lang="en-GB" dirty="0"/>
              <a:t> </a:t>
            </a:r>
            <a:r>
              <a:rPr lang="en-GB" dirty="0" err="1"/>
              <a:t>przy</a:t>
            </a:r>
            <a:r>
              <a:rPr lang="en-GB" dirty="0"/>
              <a:t> </a:t>
            </a:r>
            <a:r>
              <a:rPr lang="en-GB" dirty="0" err="1"/>
              <a:t>programowaniu</a:t>
            </a:r>
            <a:r>
              <a:rPr lang="en-GB" dirty="0"/>
              <a:t> </a:t>
            </a:r>
            <a:r>
              <a:rPr lang="en-GB" dirty="0" err="1"/>
              <a:t>dynamicznym</a:t>
            </a:r>
            <a:r>
              <a:rPr lang="en-GB" dirty="0"/>
              <a:t>.</a:t>
            </a:r>
            <a:endParaRPr lang="en-PL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320574387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266D00F9-5A1F-4343-94B4-E9D9DFF9FE8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11726" y="0"/>
            <a:ext cx="8413696" cy="863600"/>
          </a:xfrm>
        </p:spPr>
        <p:txBody>
          <a:bodyPr/>
          <a:lstStyle/>
          <a:p>
            <a:r>
              <a:rPr lang="pl-PL" altLang="pl-PL" sz="2600" dirty="0">
                <a:latin typeface="Verdana" panose="020B0604030504040204" pitchFamily="34" charset="0"/>
                <a:ea typeface="Verdana" panose="020B0604030504040204" pitchFamily="34" charset="0"/>
              </a:rPr>
              <a:t>3. Wstęp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420C2F8-4AB5-4A7A-82EB-BD4A0B0325EA}"/>
              </a:ext>
            </a:extLst>
          </p:cNvPr>
          <p:cNvSpPr txBox="1"/>
          <p:nvPr/>
        </p:nvSpPr>
        <p:spPr>
          <a:xfrm>
            <a:off x="782525" y="1196752"/>
            <a:ext cx="299738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Znacząca część wykorzystywanych w praktyce algorytmów dotyczy optymalizacji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Poszukuje się rozwiązań maksymalizujących lub też minimalizujące funkcję celu 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Szczególnie popularne i wykorzystywane do tego celu są dwa podejścia: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9C82DCD-3E6A-62D8-8E91-1382D062EB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5989113"/>
              </p:ext>
            </p:extLst>
          </p:nvPr>
        </p:nvGraphicFramePr>
        <p:xfrm>
          <a:off x="3995936" y="764704"/>
          <a:ext cx="4680520" cy="244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DB30D2A-D065-CF79-9BBE-C58F35C80BB5}"/>
              </a:ext>
            </a:extLst>
          </p:cNvPr>
          <p:cNvSpPr txBox="1"/>
          <p:nvPr/>
        </p:nvSpPr>
        <p:spPr>
          <a:xfrm>
            <a:off x="3936180" y="3356992"/>
            <a:ext cx="240001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+ szybkość</a:t>
            </a:r>
          </a:p>
          <a:p>
            <a:r>
              <a:rPr lang="pl-PL" sz="1600" dirty="0"/>
              <a:t>+ niskie wymagania</a:t>
            </a:r>
          </a:p>
          <a:p>
            <a:r>
              <a:rPr lang="pl-PL" sz="1600" dirty="0"/>
              <a:t>   pamięciowe</a:t>
            </a:r>
          </a:p>
          <a:p>
            <a:r>
              <a:rPr lang="pl-PL" sz="1600" dirty="0"/>
              <a:t>+ optymalne decyzje</a:t>
            </a:r>
          </a:p>
          <a:p>
            <a:r>
              <a:rPr lang="pl-PL" sz="1600" dirty="0"/>
              <a:t>    na poszczególnych</a:t>
            </a:r>
          </a:p>
          <a:p>
            <a:r>
              <a:rPr lang="pl-PL" sz="1600" dirty="0"/>
              <a:t>    etapach</a:t>
            </a:r>
          </a:p>
          <a:p>
            <a:endParaRPr lang="pl-PL" sz="1600" dirty="0"/>
          </a:p>
          <a:p>
            <a:r>
              <a:rPr lang="pl-PL" sz="1600" dirty="0"/>
              <a:t>-  pułapki optimum</a:t>
            </a:r>
          </a:p>
          <a:p>
            <a:r>
              <a:rPr lang="pl-PL" sz="1600" dirty="0"/>
              <a:t>   lokalnego</a:t>
            </a:r>
          </a:p>
          <a:p>
            <a:r>
              <a:rPr lang="pl-PL" sz="1600" dirty="0"/>
              <a:t>-  zależność od </a:t>
            </a:r>
          </a:p>
          <a:p>
            <a:r>
              <a:rPr lang="pl-PL" sz="1600" dirty="0"/>
              <a:t>  optymalności struktury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3F720D-9EFE-C3DD-591A-607B42C29249}"/>
              </a:ext>
            </a:extLst>
          </p:cNvPr>
          <p:cNvSpPr txBox="1"/>
          <p:nvPr/>
        </p:nvSpPr>
        <p:spPr>
          <a:xfrm>
            <a:off x="6516216" y="3424932"/>
            <a:ext cx="2872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+ łatwe do wizualizacji</a:t>
            </a:r>
          </a:p>
          <a:p>
            <a:r>
              <a:rPr lang="pl-PL" sz="1600" dirty="0"/>
              <a:t>+ łatwe w implementacji</a:t>
            </a:r>
          </a:p>
          <a:p>
            <a:r>
              <a:rPr lang="pl-PL" sz="1600" dirty="0"/>
              <a:t>+ doprowadzają do </a:t>
            </a:r>
          </a:p>
          <a:p>
            <a:r>
              <a:rPr lang="pl-PL" sz="1600" dirty="0"/>
              <a:t>   optimum globalnego</a:t>
            </a:r>
          </a:p>
          <a:p>
            <a:endParaRPr lang="pl-PL" sz="1600" dirty="0"/>
          </a:p>
          <a:p>
            <a:r>
              <a:rPr lang="pl-PL" sz="1600" dirty="0"/>
              <a:t>- złożone problemy </a:t>
            </a:r>
          </a:p>
          <a:p>
            <a:r>
              <a:rPr lang="pl-PL" sz="1600" dirty="0"/>
              <a:t>  powodują wzrost </a:t>
            </a:r>
          </a:p>
          <a:p>
            <a:r>
              <a:rPr lang="pl-PL" sz="1600" dirty="0"/>
              <a:t>  złożoności obliczeniowej</a:t>
            </a:r>
          </a:p>
          <a:p>
            <a:r>
              <a:rPr lang="pl-PL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009655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266D00F9-5A1F-4343-94B4-E9D9DFF9FE8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11726" y="0"/>
            <a:ext cx="8413696" cy="863600"/>
          </a:xfrm>
        </p:spPr>
        <p:txBody>
          <a:bodyPr/>
          <a:lstStyle/>
          <a:p>
            <a:r>
              <a:rPr lang="pl-PL" altLang="pl-PL" sz="2600" dirty="0">
                <a:latin typeface="Verdana" panose="020B0604030504040204" pitchFamily="34" charset="0"/>
                <a:ea typeface="Verdana" panose="020B0604030504040204" pitchFamily="34" charset="0"/>
              </a:rPr>
              <a:t>3. Wstęp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420C2F8-4AB5-4A7A-82EB-BD4A0B0325EA}"/>
              </a:ext>
            </a:extLst>
          </p:cNvPr>
          <p:cNvSpPr txBox="1"/>
          <p:nvPr/>
        </p:nvSpPr>
        <p:spPr>
          <a:xfrm>
            <a:off x="799426" y="863600"/>
            <a:ext cx="816506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dirty="0"/>
              <a:t>Programowanie dynamiczne jest pewnego rodzaju połączeniem korzystającym z dobrodziejstw obu opisanych wcześniej metod.</a:t>
            </a:r>
          </a:p>
          <a:p>
            <a:pPr algn="just"/>
            <a:endParaRPr lang="pl-PL" dirty="0"/>
          </a:p>
          <a:p>
            <a:pPr algn="just"/>
            <a:r>
              <a:rPr lang="pl-PL" dirty="0"/>
              <a:t>Pozwala ono na przeszukanie wszystkich możliwych rozwiązań (gwarancja poprawności rozwiązania).</a:t>
            </a:r>
          </a:p>
          <a:p>
            <a:pPr algn="just"/>
            <a:endParaRPr lang="pl-PL" dirty="0"/>
          </a:p>
          <a:p>
            <a:pPr algn="just"/>
            <a:r>
              <a:rPr lang="pl-PL" dirty="0"/>
              <a:t>Jednocześnie szczątkowe rezultaty (ang. </a:t>
            </a:r>
            <a:r>
              <a:rPr lang="pl-PL" i="1" dirty="0" err="1"/>
              <a:t>partial</a:t>
            </a:r>
            <a:r>
              <a:rPr lang="pl-PL" i="1" dirty="0"/>
              <a:t> </a:t>
            </a:r>
            <a:r>
              <a:rPr lang="pl-PL" i="1" dirty="0" err="1"/>
              <a:t>results</a:t>
            </a:r>
            <a:r>
              <a:rPr lang="pl-PL" dirty="0"/>
              <a:t>) przechowywane są w pamięci (gwarancja zwiększenia efektywności/wydajności).</a:t>
            </a:r>
          </a:p>
          <a:p>
            <a:pPr algn="just"/>
            <a:endParaRPr lang="pl-PL" dirty="0"/>
          </a:p>
          <a:p>
            <a:pPr algn="just"/>
            <a:r>
              <a:rPr lang="pl-PL" dirty="0"/>
              <a:t>Minimalizowana jest całkowita ilość pracy, czy konkretniej, liczba obliczeń, które należy wykonać w poszukiwaniu rozwiązania optymalnego. 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5646D6-C61D-0020-1741-C8E68169C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99" y="4265950"/>
            <a:ext cx="6192688" cy="230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27117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266D00F9-5A1F-4343-94B4-E9D9DFF9FE8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11726" y="0"/>
            <a:ext cx="8413696" cy="863600"/>
          </a:xfrm>
        </p:spPr>
        <p:txBody>
          <a:bodyPr/>
          <a:lstStyle/>
          <a:p>
            <a:r>
              <a:rPr lang="pl-PL" altLang="pl-PL" sz="2600" dirty="0">
                <a:latin typeface="Verdana" panose="020B0604030504040204" pitchFamily="34" charset="0"/>
                <a:ea typeface="Verdana" panose="020B0604030504040204" pitchFamily="34" charset="0"/>
              </a:rPr>
              <a:t>4. Definicja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420C2F8-4AB5-4A7A-82EB-BD4A0B0325EA}"/>
              </a:ext>
            </a:extLst>
          </p:cNvPr>
          <p:cNvSpPr txBox="1"/>
          <p:nvPr/>
        </p:nvSpPr>
        <p:spPr>
          <a:xfrm>
            <a:off x="799426" y="863600"/>
            <a:ext cx="816506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 err="1"/>
              <a:t>Programowanie</a:t>
            </a:r>
            <a:r>
              <a:rPr lang="en-GB" dirty="0"/>
              <a:t> </a:t>
            </a:r>
            <a:r>
              <a:rPr lang="en-GB" dirty="0" err="1"/>
              <a:t>dynamiczne</a:t>
            </a:r>
            <a:r>
              <a:rPr lang="en-GB" dirty="0"/>
              <a:t> to </a:t>
            </a:r>
            <a:r>
              <a:rPr lang="en-GB" dirty="0" err="1"/>
              <a:t>technika</a:t>
            </a:r>
            <a:r>
              <a:rPr lang="en-GB" dirty="0"/>
              <a:t> </a:t>
            </a:r>
            <a:r>
              <a:rPr lang="en-GB" dirty="0" err="1"/>
              <a:t>efektywnego</a:t>
            </a:r>
            <a:r>
              <a:rPr lang="en-GB" dirty="0"/>
              <a:t> </a:t>
            </a:r>
            <a:r>
              <a:rPr lang="en-GB" dirty="0" err="1"/>
              <a:t>implementowania</a:t>
            </a:r>
            <a:r>
              <a:rPr lang="en-GB" dirty="0"/>
              <a:t> </a:t>
            </a:r>
            <a:r>
              <a:rPr lang="en-GB" dirty="0" err="1"/>
              <a:t>algorytmów</a:t>
            </a:r>
            <a:r>
              <a:rPr lang="en-GB" dirty="0"/>
              <a:t> </a:t>
            </a:r>
            <a:r>
              <a:rPr lang="en-GB" dirty="0" err="1"/>
              <a:t>rekurencyjnych</a:t>
            </a:r>
            <a:r>
              <a:rPr lang="en-GB" dirty="0"/>
              <a:t> </a:t>
            </a:r>
            <a:r>
              <a:rPr lang="en-GB" dirty="0" err="1"/>
              <a:t>poprzez</a:t>
            </a:r>
            <a:r>
              <a:rPr lang="en-GB" dirty="0"/>
              <a:t> </a:t>
            </a:r>
            <a:r>
              <a:rPr lang="en-GB" dirty="0" err="1"/>
              <a:t>przechowywanie</a:t>
            </a:r>
            <a:r>
              <a:rPr lang="en-GB" dirty="0"/>
              <a:t> w </a:t>
            </a:r>
            <a:r>
              <a:rPr lang="en-GB" dirty="0" err="1"/>
              <a:t>pamięci</a:t>
            </a:r>
            <a:r>
              <a:rPr lang="en-GB" dirty="0"/>
              <a:t> </a:t>
            </a:r>
            <a:r>
              <a:rPr lang="en-GB" dirty="0" err="1"/>
              <a:t>częściowych</a:t>
            </a:r>
            <a:r>
              <a:rPr lang="en-GB" dirty="0"/>
              <a:t> </a:t>
            </a:r>
            <a:r>
              <a:rPr lang="en-GB" dirty="0" err="1"/>
              <a:t>rezultatów</a:t>
            </a:r>
            <a:r>
              <a:rPr lang="en-GB" dirty="0"/>
              <a:t> (ang. </a:t>
            </a:r>
            <a:r>
              <a:rPr lang="en-GB" i="1" dirty="0"/>
              <a:t>partial results</a:t>
            </a:r>
            <a:r>
              <a:rPr lang="en-GB" dirty="0"/>
              <a:t>).</a:t>
            </a:r>
          </a:p>
          <a:p>
            <a:pPr algn="just"/>
            <a:endParaRPr lang="pl-PL" dirty="0"/>
          </a:p>
          <a:p>
            <a:pPr algn="just"/>
            <a:endParaRPr lang="pl-PL" dirty="0"/>
          </a:p>
          <a:p>
            <a:pPr algn="just"/>
            <a:r>
              <a:rPr lang="en-GB" dirty="0" err="1"/>
              <a:t>Wymagana</a:t>
            </a:r>
            <a:r>
              <a:rPr lang="en-GB" dirty="0"/>
              <a:t> jest </a:t>
            </a:r>
            <a:r>
              <a:rPr lang="en-GB" dirty="0" err="1"/>
              <a:t>pewna</a:t>
            </a:r>
            <a:r>
              <a:rPr lang="en-GB" dirty="0"/>
              <a:t> </a:t>
            </a:r>
            <a:r>
              <a:rPr lang="en-GB" dirty="0" err="1"/>
              <a:t>wiedza</a:t>
            </a:r>
            <a:r>
              <a:rPr lang="en-GB" dirty="0"/>
              <a:t> o </a:t>
            </a:r>
            <a:r>
              <a:rPr lang="en-GB" dirty="0" err="1"/>
              <a:t>algorytmie</a:t>
            </a:r>
            <a:r>
              <a:rPr lang="en-GB" dirty="0"/>
              <a:t> </a:t>
            </a:r>
            <a:r>
              <a:rPr lang="en-GB" dirty="0" err="1"/>
              <a:t>pozwolająca</a:t>
            </a:r>
            <a:r>
              <a:rPr lang="en-GB" dirty="0"/>
              <a:t> </a:t>
            </a:r>
            <a:r>
              <a:rPr lang="en-GB" dirty="0" err="1"/>
              <a:t>wyselekcjonować</a:t>
            </a:r>
            <a:r>
              <a:rPr lang="en-GB" dirty="0"/>
              <a:t> </a:t>
            </a:r>
            <a:r>
              <a:rPr lang="en-GB" dirty="0" err="1"/>
              <a:t>części</a:t>
            </a:r>
            <a:r>
              <a:rPr lang="en-GB" dirty="0"/>
              <a:t> </a:t>
            </a:r>
            <a:r>
              <a:rPr lang="en-GB" dirty="0" err="1"/>
              <a:t>obliczeń</a:t>
            </a:r>
            <a:r>
              <a:rPr lang="en-GB" dirty="0"/>
              <a:t>, </a:t>
            </a:r>
            <a:r>
              <a:rPr lang="en-GB" dirty="0" err="1"/>
              <a:t>których</a:t>
            </a:r>
            <a:r>
              <a:rPr lang="en-GB" dirty="0"/>
              <a:t> </a:t>
            </a:r>
            <a:r>
              <a:rPr lang="en-GB" dirty="0" err="1"/>
              <a:t>algorytmowi</a:t>
            </a:r>
            <a:r>
              <a:rPr lang="en-GB" dirty="0"/>
              <a:t> </a:t>
            </a:r>
            <a:r>
              <a:rPr lang="en-GB" dirty="0" err="1"/>
              <a:t>można</a:t>
            </a:r>
            <a:r>
              <a:rPr lang="en-GB" dirty="0"/>
              <a:t> </a:t>
            </a:r>
            <a:r>
              <a:rPr lang="en-GB" dirty="0" err="1"/>
              <a:t>zaoszczędzić</a:t>
            </a:r>
            <a:r>
              <a:rPr lang="en-GB" dirty="0"/>
              <a:t> </a:t>
            </a:r>
            <a:r>
              <a:rPr lang="en-GB" dirty="0" err="1"/>
              <a:t>zapisując</a:t>
            </a:r>
            <a:r>
              <a:rPr lang="en-GB" dirty="0"/>
              <a:t> </a:t>
            </a:r>
            <a:r>
              <a:rPr lang="en-GB" dirty="0" err="1"/>
              <a:t>wyniki</a:t>
            </a:r>
            <a:r>
              <a:rPr lang="en-GB" dirty="0"/>
              <a:t>.</a:t>
            </a:r>
          </a:p>
          <a:p>
            <a:pPr algn="just"/>
            <a:endParaRPr lang="pl-PL" dirty="0"/>
          </a:p>
          <a:p>
            <a:pPr algn="just"/>
            <a:endParaRPr lang="pl-PL" dirty="0"/>
          </a:p>
          <a:p>
            <a:pPr algn="just"/>
            <a:r>
              <a:rPr lang="en-GB" dirty="0"/>
              <a:t>W </a:t>
            </a:r>
            <a:r>
              <a:rPr lang="en-GB" dirty="0" err="1"/>
              <a:t>praktyce</a:t>
            </a:r>
            <a:r>
              <a:rPr lang="en-GB" dirty="0"/>
              <a:t> jest to </a:t>
            </a:r>
            <a:r>
              <a:rPr lang="en-GB" dirty="0" err="1"/>
              <a:t>zatem</a:t>
            </a:r>
            <a:r>
              <a:rPr lang="en-GB" dirty="0"/>
              <a:t> </a:t>
            </a:r>
            <a:r>
              <a:rPr lang="en-GB" dirty="0" err="1"/>
              <a:t>zauważenie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pozbycie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powtarzających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w </a:t>
            </a:r>
            <a:r>
              <a:rPr lang="en-GB" dirty="0" err="1"/>
              <a:t>algorytmie</a:t>
            </a:r>
            <a:r>
              <a:rPr lang="en-GB" dirty="0"/>
              <a:t> </a:t>
            </a:r>
            <a:r>
              <a:rPr lang="en-GB" dirty="0" err="1"/>
              <a:t>małych</a:t>
            </a:r>
            <a:r>
              <a:rPr lang="en-GB" dirty="0"/>
              <a:t> </a:t>
            </a:r>
            <a:r>
              <a:rPr lang="en-GB" dirty="0" err="1"/>
              <a:t>podproblemów</a:t>
            </a:r>
            <a:r>
              <a:rPr lang="en-GB" dirty="0"/>
              <a:t>.</a:t>
            </a:r>
          </a:p>
          <a:p>
            <a:pPr algn="just"/>
            <a:endParaRPr lang="pl-PL" dirty="0"/>
          </a:p>
          <a:p>
            <a:pPr algn="just"/>
            <a:endParaRPr lang="pl-PL" dirty="0"/>
          </a:p>
          <a:p>
            <a:pPr algn="just"/>
            <a:r>
              <a:rPr lang="en-GB" dirty="0" err="1"/>
              <a:t>Warto</a:t>
            </a:r>
            <a:r>
              <a:rPr lang="en-GB" dirty="0"/>
              <a:t> </a:t>
            </a:r>
            <a:r>
              <a:rPr lang="en-GB" dirty="0" err="1"/>
              <a:t>jednak</a:t>
            </a:r>
            <a:r>
              <a:rPr lang="en-GB" dirty="0"/>
              <a:t> </a:t>
            </a:r>
            <a:r>
              <a:rPr lang="en-GB" dirty="0" err="1"/>
              <a:t>zaznaczyć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programowanie</a:t>
            </a:r>
            <a:r>
              <a:rPr lang="en-GB" dirty="0"/>
              <a:t> </a:t>
            </a:r>
            <a:r>
              <a:rPr lang="en-GB" dirty="0" err="1"/>
              <a:t>dynamiczne</a:t>
            </a:r>
            <a:r>
              <a:rPr lang="en-GB" dirty="0"/>
              <a:t> </a:t>
            </a:r>
            <a:r>
              <a:rPr lang="en-GB" dirty="0" err="1"/>
              <a:t>swój</a:t>
            </a:r>
            <a:r>
              <a:rPr lang="en-GB" dirty="0"/>
              <a:t> </a:t>
            </a:r>
            <a:r>
              <a:rPr lang="en-GB" dirty="0" err="1"/>
              <a:t>początek</a:t>
            </a:r>
            <a:r>
              <a:rPr lang="en-GB" dirty="0"/>
              <a:t> </a:t>
            </a:r>
            <a:r>
              <a:rPr lang="en-GB" dirty="0" err="1"/>
              <a:t>zawsze</a:t>
            </a:r>
            <a:r>
              <a:rPr lang="en-GB" dirty="0"/>
              <a:t> ma </a:t>
            </a:r>
            <a:r>
              <a:rPr lang="en-GB" dirty="0" err="1"/>
              <a:t>przy</a:t>
            </a:r>
            <a:r>
              <a:rPr lang="en-GB" dirty="0"/>
              <a:t> </a:t>
            </a:r>
            <a:r>
              <a:rPr lang="en-GB" dirty="0" err="1"/>
              <a:t>poprawnym</a:t>
            </a:r>
            <a:r>
              <a:rPr lang="en-GB" dirty="0"/>
              <a:t> </a:t>
            </a:r>
            <a:r>
              <a:rPr lang="en-GB" dirty="0" err="1"/>
              <a:t>algorytmie</a:t>
            </a:r>
            <a:r>
              <a:rPr lang="en-GB" dirty="0"/>
              <a:t> </a:t>
            </a:r>
            <a:r>
              <a:rPr lang="en-GB" dirty="0" err="1"/>
              <a:t>rekurencyjnym</a:t>
            </a:r>
            <a:r>
              <a:rPr lang="en-GB" dirty="0"/>
              <a:t>. 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en-GB" dirty="0" err="1"/>
              <a:t>Programowanie</a:t>
            </a:r>
            <a:r>
              <a:rPr lang="en-GB" dirty="0"/>
              <a:t> </a:t>
            </a:r>
            <a:r>
              <a:rPr lang="en-GB" dirty="0" err="1"/>
              <a:t>dynamiczne</a:t>
            </a:r>
            <a:r>
              <a:rPr lang="en-GB" dirty="0"/>
              <a:t> </a:t>
            </a:r>
            <a:r>
              <a:rPr lang="en-GB" dirty="0" err="1"/>
              <a:t>stało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jedną</a:t>
            </a:r>
            <a:r>
              <a:rPr lang="en-GB" dirty="0"/>
              <a:t> z </a:t>
            </a:r>
            <a:r>
              <a:rPr lang="en-GB" dirty="0" err="1"/>
              <a:t>najpopularniejszych</a:t>
            </a:r>
            <a:r>
              <a:rPr lang="en-GB" dirty="0"/>
              <a:t> </a:t>
            </a:r>
            <a:r>
              <a:rPr lang="en-GB" dirty="0" err="1"/>
              <a:t>metod</a:t>
            </a:r>
            <a:r>
              <a:rPr lang="en-GB" dirty="0"/>
              <a:t> </a:t>
            </a:r>
            <a:r>
              <a:rPr lang="en-GB" dirty="0" err="1"/>
              <a:t>wspierających</a:t>
            </a:r>
            <a:r>
              <a:rPr lang="en-GB" dirty="0"/>
              <a:t> </a:t>
            </a:r>
            <a:r>
              <a:rPr lang="en-GB" dirty="0" err="1"/>
              <a:t>rozwiązywanie</a:t>
            </a:r>
            <a:r>
              <a:rPr lang="en-GB" dirty="0"/>
              <a:t> </a:t>
            </a:r>
            <a:r>
              <a:rPr lang="en-GB" dirty="0" err="1"/>
              <a:t>problemów</a:t>
            </a:r>
            <a:r>
              <a:rPr lang="en-GB" dirty="0"/>
              <a:t> NP-</a:t>
            </a:r>
            <a:r>
              <a:rPr lang="en-GB" dirty="0" err="1"/>
              <a:t>trudnych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95796143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266D00F9-5A1F-4343-94B4-E9D9DFF9FE8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11726" y="0"/>
            <a:ext cx="8413696" cy="863600"/>
          </a:xfrm>
        </p:spPr>
        <p:txBody>
          <a:bodyPr/>
          <a:lstStyle/>
          <a:p>
            <a:r>
              <a:rPr lang="pl-PL" altLang="pl-PL" sz="2600" dirty="0">
                <a:latin typeface="Verdana" panose="020B0604030504040204" pitchFamily="34" charset="0"/>
                <a:ea typeface="Verdana" panose="020B0604030504040204" pitchFamily="34" charset="0"/>
              </a:rPr>
              <a:t>5. Metody programowania dynamicznego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212B534-71E5-EE4C-9CBD-74A400DC2D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303591"/>
              </p:ext>
            </p:extLst>
          </p:nvPr>
        </p:nvGraphicFramePr>
        <p:xfrm>
          <a:off x="899592" y="953840"/>
          <a:ext cx="7776864" cy="2475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2C3BB3-B040-5F0F-4558-B2EF299261D7}"/>
              </a:ext>
            </a:extLst>
          </p:cNvPr>
          <p:cNvSpPr txBox="1"/>
          <p:nvPr/>
        </p:nvSpPr>
        <p:spPr>
          <a:xfrm>
            <a:off x="755576" y="3645023"/>
            <a:ext cx="40324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Rekurencyjne wywoływanie funkcji z zapamiętywaniem wyników. Podobna do metody dziel i zwyciężaj, ale jeśli poszczególne wartości mniejszych </a:t>
            </a:r>
            <a:r>
              <a:rPr lang="pl-PL" dirty="0" err="1"/>
              <a:t>podproblemów</a:t>
            </a:r>
            <a:r>
              <a:rPr lang="pl-PL" dirty="0"/>
              <a:t> są dostępne w tablicy to odczytuje się je zamiast ponownie obliczać.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66B102-5A0E-EBA9-FB61-464BD375CF3C}"/>
              </a:ext>
            </a:extLst>
          </p:cNvPr>
          <p:cNvSpPr txBox="1"/>
          <p:nvPr/>
        </p:nvSpPr>
        <p:spPr>
          <a:xfrm>
            <a:off x="5076056" y="3645023"/>
            <a:ext cx="40324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Rozwiązywanie </a:t>
            </a:r>
            <a:r>
              <a:rPr lang="en-GB" dirty="0" err="1"/>
              <a:t>podproblemów</a:t>
            </a:r>
            <a:r>
              <a:rPr lang="en-GB" dirty="0"/>
              <a:t> </a:t>
            </a:r>
            <a:r>
              <a:rPr lang="en-GB" dirty="0" err="1"/>
              <a:t>rozpoczynając</a:t>
            </a:r>
            <a:r>
              <a:rPr lang="en-GB" dirty="0"/>
              <a:t> od najmniejszego. </a:t>
            </a:r>
            <a:r>
              <a:rPr lang="en-GB" dirty="0" err="1"/>
              <a:t>Gwarantuje</a:t>
            </a:r>
            <a:r>
              <a:rPr lang="en-GB" dirty="0"/>
              <a:t> to </a:t>
            </a:r>
            <a:r>
              <a:rPr lang="en-GB" dirty="0" err="1"/>
              <a:t>nam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przy</a:t>
            </a:r>
            <a:r>
              <a:rPr lang="en-GB" dirty="0"/>
              <a:t> </a:t>
            </a:r>
            <a:r>
              <a:rPr lang="en-GB" dirty="0" err="1"/>
              <a:t>okazji</a:t>
            </a:r>
            <a:r>
              <a:rPr lang="en-GB" dirty="0"/>
              <a:t> </a:t>
            </a:r>
            <a:r>
              <a:rPr lang="en-GB" dirty="0" err="1"/>
              <a:t>rozwiązywania</a:t>
            </a:r>
            <a:r>
              <a:rPr lang="en-GB" dirty="0"/>
              <a:t> </a:t>
            </a:r>
            <a:r>
              <a:rPr lang="en-GB" dirty="0" err="1"/>
              <a:t>podproblemów</a:t>
            </a:r>
            <a:r>
              <a:rPr lang="en-GB" dirty="0"/>
              <a:t> </a:t>
            </a:r>
            <a:r>
              <a:rPr lang="en-GB" dirty="0" err="1"/>
              <a:t>większych</a:t>
            </a:r>
            <a:r>
              <a:rPr lang="en-GB" dirty="0"/>
              <a:t>, w </a:t>
            </a:r>
            <a:r>
              <a:rPr lang="en-GB" dirty="0" err="1"/>
              <a:t>tablicy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już</a:t>
            </a:r>
            <a:r>
              <a:rPr lang="en-GB" dirty="0"/>
              <a:t> </a:t>
            </a:r>
            <a:r>
              <a:rPr lang="en-GB" dirty="0" err="1"/>
              <a:t>zapisane</a:t>
            </a:r>
            <a:r>
              <a:rPr lang="en-GB" dirty="0"/>
              <a:t> </a:t>
            </a:r>
            <a:r>
              <a:rPr lang="en-GB" dirty="0" err="1"/>
              <a:t>rozwiązania</a:t>
            </a:r>
            <a:r>
              <a:rPr lang="en-GB" dirty="0"/>
              <a:t> </a:t>
            </a:r>
            <a:r>
              <a:rPr lang="en-GB" dirty="0" err="1"/>
              <a:t>podproblemów</a:t>
            </a:r>
            <a:r>
              <a:rPr lang="en-GB" dirty="0"/>
              <a:t> </a:t>
            </a:r>
            <a:r>
              <a:rPr lang="en-GB" dirty="0" err="1"/>
              <a:t>mniejszych</a:t>
            </a:r>
            <a:r>
              <a:rPr lang="en-GB" dirty="0"/>
              <a:t>. </a:t>
            </a:r>
            <a:r>
              <a:rPr lang="en-GB" dirty="0" err="1"/>
              <a:t>Niektóre</a:t>
            </a:r>
            <a:r>
              <a:rPr lang="en-GB" dirty="0"/>
              <a:t> </a:t>
            </a:r>
            <a:r>
              <a:rPr lang="en-GB" dirty="0" err="1"/>
              <a:t>podproblemy</a:t>
            </a:r>
            <a:r>
              <a:rPr lang="en-GB" dirty="0"/>
              <a:t> </a:t>
            </a:r>
            <a:r>
              <a:rPr lang="en-GB" dirty="0" err="1"/>
              <a:t>mogły</a:t>
            </a:r>
            <a:r>
              <a:rPr lang="en-GB" dirty="0"/>
              <a:t> </a:t>
            </a:r>
            <a:r>
              <a:rPr lang="en-GB" dirty="0" err="1"/>
              <a:t>jednak</a:t>
            </a:r>
            <a:r>
              <a:rPr lang="en-GB" dirty="0"/>
              <a:t> </a:t>
            </a:r>
            <a:r>
              <a:rPr lang="en-GB" dirty="0" err="1"/>
              <a:t>zostać</a:t>
            </a:r>
            <a:r>
              <a:rPr lang="en-GB" dirty="0"/>
              <a:t> </a:t>
            </a:r>
            <a:r>
              <a:rPr lang="en-GB" dirty="0" err="1"/>
              <a:t>zapisane</a:t>
            </a:r>
            <a:r>
              <a:rPr lang="en-GB" dirty="0"/>
              <a:t> </a:t>
            </a:r>
            <a:r>
              <a:rPr lang="en-GB" dirty="0" err="1"/>
              <a:t>nadmiarowo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niewykorzystane</a:t>
            </a:r>
            <a:r>
              <a:rPr lang="en-GB" dirty="0"/>
              <a:t> w </a:t>
            </a:r>
            <a:r>
              <a:rPr lang="en-GB" dirty="0" err="1"/>
              <a:t>przyszłości</a:t>
            </a:r>
            <a:r>
              <a:rPr lang="en-GB" dirty="0"/>
              <a:t>.</a:t>
            </a:r>
            <a:br>
              <a:rPr lang="en-GB" dirty="0"/>
            </a:br>
            <a:br>
              <a:rPr lang="en-GB" dirty="0"/>
            </a:b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42409994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266D00F9-5A1F-4343-94B4-E9D9DFF9FE8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11726" y="0"/>
            <a:ext cx="8413696" cy="863600"/>
          </a:xfrm>
        </p:spPr>
        <p:txBody>
          <a:bodyPr/>
          <a:lstStyle/>
          <a:p>
            <a:r>
              <a:rPr lang="pl-PL" altLang="pl-PL" sz="2600" dirty="0">
                <a:latin typeface="Verdana" panose="020B0604030504040204" pitchFamily="34" charset="0"/>
                <a:ea typeface="Verdana" panose="020B0604030504040204" pitchFamily="34" charset="0"/>
              </a:rPr>
              <a:t>6. „Przechowywanie kontra obliczanie”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7175E1-F81B-B79C-5E17-D279B31C0D47}"/>
              </a:ext>
            </a:extLst>
          </p:cNvPr>
          <p:cNvSpPr txBox="1"/>
          <p:nvPr/>
        </p:nvSpPr>
        <p:spPr>
          <a:xfrm>
            <a:off x="994138" y="1224657"/>
            <a:ext cx="7848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/>
              <a:t>Programowanie</a:t>
            </a:r>
            <a:r>
              <a:rPr lang="en-GB" dirty="0"/>
              <a:t> </a:t>
            </a:r>
            <a:r>
              <a:rPr lang="en-GB" dirty="0" err="1"/>
              <a:t>dynamiczne</a:t>
            </a:r>
            <a:r>
              <a:rPr lang="en-GB" dirty="0"/>
              <a:t> w </a:t>
            </a:r>
            <a:r>
              <a:rPr lang="en-GB" dirty="0" err="1"/>
              <a:t>praktyce</a:t>
            </a:r>
            <a:r>
              <a:rPr lang="en-GB" dirty="0"/>
              <a:t> jest </a:t>
            </a:r>
            <a:r>
              <a:rPr lang="en-GB" dirty="0" err="1"/>
              <a:t>wymianą</a:t>
            </a:r>
            <a:r>
              <a:rPr lang="en-GB" dirty="0"/>
              <a:t> </a:t>
            </a:r>
            <a:r>
              <a:rPr lang="en-GB" dirty="0" err="1"/>
              <a:t>miejsca</a:t>
            </a:r>
            <a:r>
              <a:rPr lang="en-GB" dirty="0"/>
              <a:t> </a:t>
            </a:r>
            <a:r>
              <a:rPr lang="en-GB" dirty="0" err="1"/>
              <a:t>rozumianego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zasób</a:t>
            </a:r>
            <a:r>
              <a:rPr lang="en-GB" dirty="0"/>
              <a:t> </a:t>
            </a:r>
            <a:r>
              <a:rPr lang="en-GB" dirty="0" err="1"/>
              <a:t>pamięci</a:t>
            </a:r>
            <a:r>
              <a:rPr lang="en-GB" dirty="0"/>
              <a:t> za </a:t>
            </a:r>
            <a:r>
              <a:rPr lang="en-GB" dirty="0" err="1"/>
              <a:t>czas</a:t>
            </a:r>
            <a:r>
              <a:rPr lang="en-GB" dirty="0"/>
              <a:t>. </a:t>
            </a:r>
          </a:p>
          <a:p>
            <a:pPr algn="just"/>
            <a:endParaRPr lang="en-GB" dirty="0"/>
          </a:p>
          <a:p>
            <a:pPr algn="just"/>
            <a:r>
              <a:rPr lang="en-GB" dirty="0" err="1"/>
              <a:t>Naturalnie</a:t>
            </a:r>
            <a:r>
              <a:rPr lang="en-GB" dirty="0"/>
              <a:t>, </a:t>
            </a:r>
            <a:r>
              <a:rPr lang="en-GB" dirty="0" err="1"/>
              <a:t>wielokrotnie</a:t>
            </a:r>
            <a:r>
              <a:rPr lang="en-GB" dirty="0"/>
              <a:t> </a:t>
            </a:r>
            <a:r>
              <a:rPr lang="en-GB" dirty="0" err="1"/>
              <a:t>powtarzające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obliczenia</a:t>
            </a:r>
            <a:r>
              <a:rPr lang="en-GB" dirty="0"/>
              <a:t> </a:t>
            </a:r>
            <a:r>
              <a:rPr lang="en-GB" dirty="0" err="1"/>
              <a:t>negatywnie</a:t>
            </a:r>
            <a:r>
              <a:rPr lang="en-GB" dirty="0"/>
              <a:t> </a:t>
            </a:r>
            <a:r>
              <a:rPr lang="en-GB" dirty="0" err="1"/>
              <a:t>wpływają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wydajność</a:t>
            </a:r>
            <a:r>
              <a:rPr lang="en-GB" dirty="0"/>
              <a:t> </a:t>
            </a:r>
            <a:r>
              <a:rPr lang="en-GB" dirty="0" err="1"/>
              <a:t>algorytmu</a:t>
            </a:r>
            <a:r>
              <a:rPr lang="en-GB" dirty="0"/>
              <a:t>. W </a:t>
            </a:r>
            <a:r>
              <a:rPr lang="en-GB" dirty="0" err="1"/>
              <a:t>takim</a:t>
            </a:r>
            <a:r>
              <a:rPr lang="en-GB" dirty="0"/>
              <a:t>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przechowywanie</a:t>
            </a:r>
            <a:r>
              <a:rPr lang="en-GB" dirty="0"/>
              <a:t> </a:t>
            </a:r>
            <a:r>
              <a:rPr lang="en-GB" dirty="0" err="1"/>
              <a:t>szczątkowych</a:t>
            </a:r>
            <a:r>
              <a:rPr lang="en-GB" dirty="0"/>
              <a:t> </a:t>
            </a:r>
            <a:r>
              <a:rPr lang="en-GB" dirty="0" err="1"/>
              <a:t>rezultatów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odwoływanie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do </a:t>
            </a:r>
            <a:r>
              <a:rPr lang="en-GB" dirty="0" err="1"/>
              <a:t>nich</a:t>
            </a:r>
            <a:r>
              <a:rPr lang="en-GB" dirty="0"/>
              <a:t> w </a:t>
            </a:r>
            <a:r>
              <a:rPr lang="en-GB" dirty="0" err="1"/>
              <a:t>razie</a:t>
            </a:r>
            <a:r>
              <a:rPr lang="en-GB" dirty="0"/>
              <a:t> </a:t>
            </a:r>
            <a:r>
              <a:rPr lang="en-GB" dirty="0" err="1"/>
              <a:t>potrzeby</a:t>
            </a:r>
            <a:r>
              <a:rPr lang="en-GB" dirty="0"/>
              <a:t> jest </a:t>
            </a:r>
            <a:r>
              <a:rPr lang="en-GB" dirty="0" err="1"/>
              <a:t>znacznie</a:t>
            </a:r>
            <a:r>
              <a:rPr lang="en-GB" dirty="0"/>
              <a:t> </a:t>
            </a:r>
            <a:r>
              <a:rPr lang="en-GB" dirty="0" err="1"/>
              <a:t>bardziej</a:t>
            </a:r>
            <a:r>
              <a:rPr lang="en-GB" dirty="0"/>
              <a:t> </a:t>
            </a:r>
            <a:r>
              <a:rPr lang="en-GB" dirty="0" err="1"/>
              <a:t>efektywne</a:t>
            </a:r>
            <a:r>
              <a:rPr lang="en-GB" dirty="0"/>
              <a:t> </a:t>
            </a:r>
            <a:r>
              <a:rPr lang="en-GB" dirty="0" err="1"/>
              <a:t>niż</a:t>
            </a:r>
            <a:r>
              <a:rPr lang="en-GB" dirty="0"/>
              <a:t> </a:t>
            </a:r>
            <a:r>
              <a:rPr lang="en-GB" dirty="0" err="1"/>
              <a:t>ponowne</a:t>
            </a:r>
            <a:r>
              <a:rPr lang="en-GB" dirty="0"/>
              <a:t> ich </a:t>
            </a:r>
            <a:r>
              <a:rPr lang="en-GB" dirty="0" err="1"/>
              <a:t>obliczanie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pl-PL" dirty="0"/>
          </a:p>
        </p:txBody>
      </p:sp>
      <p:pic>
        <p:nvPicPr>
          <p:cNvPr id="4" name="Graphic 3" descr="Stopwatch with solid fill">
            <a:extLst>
              <a:ext uri="{FF2B5EF4-FFF2-40B4-BE49-F238E27FC236}">
                <a16:creationId xmlns:a16="http://schemas.microsoft.com/office/drawing/2014/main" id="{BD521BA5-3BF6-42EF-595A-F94217AD2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3648" y="3854083"/>
            <a:ext cx="2664296" cy="2664296"/>
          </a:xfrm>
          <a:prstGeom prst="rect">
            <a:avLst/>
          </a:prstGeom>
        </p:spPr>
      </p:pic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2B6C1EC2-0092-EB6D-D8A3-8B1F3C7AD1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80112" y="3839344"/>
            <a:ext cx="2664296" cy="2664296"/>
          </a:xfrm>
          <a:prstGeom prst="rect">
            <a:avLst/>
          </a:prstGeom>
        </p:spPr>
      </p:pic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73F73EAD-1B52-3E5C-9D5B-44F8D681B4B9}"/>
              </a:ext>
            </a:extLst>
          </p:cNvPr>
          <p:cNvSpPr/>
          <p:nvPr/>
        </p:nvSpPr>
        <p:spPr>
          <a:xfrm>
            <a:off x="4234498" y="4962837"/>
            <a:ext cx="1368152" cy="432048"/>
          </a:xfrm>
          <a:prstGeom prst="left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4544100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prezentacja_v2_2017-03_pl</Template>
  <TotalTime>3941</TotalTime>
  <Words>811</Words>
  <Application>Microsoft Macintosh PowerPoint</Application>
  <PresentationFormat>On-screen Show (4:3)</PresentationFormat>
  <Paragraphs>173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Trebuchet MS</vt:lpstr>
      <vt:lpstr>Verdana</vt:lpstr>
      <vt:lpstr>Wingdings</vt:lpstr>
      <vt:lpstr>szablon1-PL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>Marcin Kordas</dc:creator>
  <cp:keywords/>
  <dc:description/>
  <cp:lastModifiedBy>Marcin Kordas (246812)</cp:lastModifiedBy>
  <cp:revision>50</cp:revision>
  <cp:lastPrinted>2017-02-27T13:04:48Z</cp:lastPrinted>
  <dcterms:created xsi:type="dcterms:W3CDTF">2020-03-16T10:35:23Z</dcterms:created>
  <dcterms:modified xsi:type="dcterms:W3CDTF">2022-05-22T18:25:41Z</dcterms:modified>
  <cp:category/>
</cp:coreProperties>
</file>