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5" r:id="rId3"/>
    <p:sldId id="282" r:id="rId4"/>
    <p:sldId id="285" r:id="rId5"/>
    <p:sldId id="286" r:id="rId6"/>
    <p:sldId id="287" r:id="rId7"/>
    <p:sldId id="288" r:id="rId8"/>
    <p:sldId id="289" r:id="rId9"/>
    <p:sldId id="290" r:id="rId10"/>
  </p:sldIdLst>
  <p:sldSz cx="9906000" cy="6858000" type="A4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5ED"/>
    <a:srgbClr val="8ECBDC"/>
    <a:srgbClr val="A1CAF7"/>
    <a:srgbClr val="DCEFF4"/>
    <a:srgbClr val="D7E3F6"/>
    <a:srgbClr val="919191"/>
    <a:srgbClr val="FBFBFB"/>
    <a:srgbClr val="FFC000"/>
    <a:srgbClr val="A5A5A5"/>
    <a:srgbClr val="49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5" autoAdjust="0"/>
    <p:restoredTop sz="95853" autoAdjust="0"/>
  </p:normalViewPr>
  <p:slideViewPr>
    <p:cSldViewPr snapToGrid="0">
      <p:cViewPr varScale="1">
        <p:scale>
          <a:sx n="64" d="100"/>
          <a:sy n="64" d="100"/>
        </p:scale>
        <p:origin x="13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rgbClr val="8ECBD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ECBDC"/>
              </a:solidFill>
              <a:ln w="9525">
                <a:solidFill>
                  <a:srgbClr val="8ECBD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541.1</c:v>
                </c:pt>
                <c:pt idx="1">
                  <c:v>642.1</c:v>
                </c:pt>
                <c:pt idx="2">
                  <c:v>507.3</c:v>
                </c:pt>
                <c:pt idx="3">
                  <c:v>486.5</c:v>
                </c:pt>
                <c:pt idx="4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2E-4B38-AB37-092449BE2F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营业成本</c:v>
                </c:pt>
              </c:strCache>
            </c:strRef>
          </c:tx>
          <c:spPr>
            <a:ln w="28575" cap="rnd">
              <a:solidFill>
                <a:srgbClr val="91919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19191"/>
              </a:solidFill>
              <a:ln w="9525">
                <a:solidFill>
                  <a:srgbClr val="91919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373.3</c:v>
                </c:pt>
                <c:pt idx="1">
                  <c:v>440.9</c:v>
                </c:pt>
                <c:pt idx="2">
                  <c:v>311.10000000000002</c:v>
                </c:pt>
                <c:pt idx="3">
                  <c:v>264.89999999999998</c:v>
                </c:pt>
                <c:pt idx="4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2E-4B38-AB37-092449BE2F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47.7</c:v>
                </c:pt>
                <c:pt idx="1">
                  <c:v>54.9</c:v>
                </c:pt>
                <c:pt idx="2">
                  <c:v>10.8</c:v>
                </c:pt>
                <c:pt idx="3">
                  <c:v>38</c:v>
                </c:pt>
                <c:pt idx="4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2E-4B38-AB37-092449BE2F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56511360"/>
        <c:axId val="-156508640"/>
      </c:lineChart>
      <c:catAx>
        <c:axId val="-1565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6508640"/>
        <c:crosses val="autoZero"/>
        <c:auto val="1"/>
        <c:lblAlgn val="ctr"/>
        <c:lblOffset val="100"/>
        <c:noMultiLvlLbl val="0"/>
      </c:catAx>
      <c:valAx>
        <c:axId val="-156508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651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毛利率</c:v>
                </c:pt>
              </c:strCache>
            </c:strRef>
          </c:tx>
          <c:spPr>
            <a:ln w="28575" cap="rnd">
              <a:solidFill>
                <a:srgbClr val="8ECBD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ECBDC"/>
              </a:solidFill>
              <a:ln w="9525">
                <a:solidFill>
                  <a:srgbClr val="8ECBD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 formatCode="0.0%;[Red]\(0.0%\)">
                  <c:v>0.31</c:v>
                </c:pt>
                <c:pt idx="1">
                  <c:v>0.313</c:v>
                </c:pt>
                <c:pt idx="2">
                  <c:v>0.38700000000000001</c:v>
                </c:pt>
                <c:pt idx="3">
                  <c:v>0.45500000000000002</c:v>
                </c:pt>
                <c:pt idx="4">
                  <c:v>0.41899999999999998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8-42B8-A720-31D4D8355A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净利率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 formatCode="0.0%;[Red]\(0.0%\)">
                  <c:v>8.7999999999999995E-2</c:v>
                </c:pt>
                <c:pt idx="1">
                  <c:v>8.5000000000000006E-2</c:v>
                </c:pt>
                <c:pt idx="2">
                  <c:v>2.1000000000000001E-2</c:v>
                </c:pt>
                <c:pt idx="3">
                  <c:v>7.8E-2</c:v>
                </c:pt>
                <c:pt idx="4">
                  <c:v>3.0000000000000001E-3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8-42B8-A720-31D4D8355A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EBITDA%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Sheet1!$D$2:$D$6</c:f>
              <c:numCache>
                <c:formatCode>0.00%</c:formatCode>
                <c:ptCount val="5"/>
                <c:pt idx="0" formatCode="0.0%;[Red]\(0.0%\)">
                  <c:v>0.16300000000000001</c:v>
                </c:pt>
                <c:pt idx="1">
                  <c:v>0.159</c:v>
                </c:pt>
                <c:pt idx="2">
                  <c:v>0.11600000000000001</c:v>
                </c:pt>
                <c:pt idx="3">
                  <c:v>0.17799999999999999</c:v>
                </c:pt>
                <c:pt idx="4" formatCode="0%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8-42B8-A720-31D4D8355A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EBIT%</c:v>
                </c:pt>
              </c:strCache>
            </c:strRef>
          </c:tx>
          <c:spPr>
            <a:ln w="28575" cap="rnd">
              <a:solidFill>
                <a:srgbClr val="91919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19191"/>
              </a:solidFill>
              <a:ln w="9525">
                <a:solidFill>
                  <a:srgbClr val="91919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Sheet1!$E$2:$E$6</c:f>
              <c:numCache>
                <c:formatCode>0%</c:formatCode>
                <c:ptCount val="5"/>
                <c:pt idx="0" formatCode="0.0%;[Red]\(0.0%\)">
                  <c:v>0.10199999999999999</c:v>
                </c:pt>
                <c:pt idx="1">
                  <c:v>0.1</c:v>
                </c:pt>
                <c:pt idx="2" formatCode="0.00%">
                  <c:v>2.3E-2</c:v>
                </c:pt>
                <c:pt idx="3" formatCode="0.00%">
                  <c:v>7.9000000000000001E-2</c:v>
                </c:pt>
                <c:pt idx="4" formatCode="0.00%">
                  <c:v>3.9E-2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48-42B8-A720-31D4D8355A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56508096"/>
        <c:axId val="-156515168"/>
      </c:lineChart>
      <c:catAx>
        <c:axId val="-1565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6515168"/>
        <c:crosses val="autoZero"/>
        <c:auto val="1"/>
        <c:lblAlgn val="ctr"/>
        <c:lblOffset val="100"/>
        <c:noMultiLvlLbl val="0"/>
      </c:catAx>
      <c:valAx>
        <c:axId val="-156515168"/>
        <c:scaling>
          <c:orientation val="minMax"/>
        </c:scaling>
        <c:delete val="1"/>
        <c:axPos val="l"/>
        <c:numFmt formatCode="0.0%;[Red]\(0.0%\)" sourceLinked="1"/>
        <c:majorTickMark val="none"/>
        <c:minorTickMark val="none"/>
        <c:tickLblPos val="nextTo"/>
        <c:crossAx val="-1565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7AC3E-36E8-42CE-A42B-4200C3199BDB}" type="datetimeFigureOut">
              <a:rPr lang="en-CA" smtClean="0"/>
              <a:t>2018-10-06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74E2A-B14A-4985-A6BC-3DC6FC827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93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0041-C931-4186-B541-74FD80A9E621}" type="datetimeFigureOut">
              <a:rPr lang="en-CA" smtClean="0"/>
              <a:t>2018-10-06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53ED-3A94-419D-B6F9-AFD04B8C4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55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53ED-3A94-419D-B6F9-AFD04B8C4E2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2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8880"/>
            <a:ext cx="8861989" cy="1440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3200" dirty="0">
              <a:latin typeface="Centaur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4200" y="2786075"/>
            <a:ext cx="5435600" cy="565770"/>
          </a:xfrm>
          <a:prstGeom prst="rect">
            <a:avLst/>
          </a:prstGeom>
        </p:spPr>
        <p:txBody>
          <a:bodyPr lIns="0" anchor="ctr"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667875" y="2348880"/>
            <a:ext cx="238125" cy="1440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latin typeface="Centaur" pitchFamily="18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3351845"/>
            <a:ext cx="701805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0" y="3427090"/>
            <a:ext cx="5435600" cy="24003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8" name="TextBox 43"/>
          <p:cNvSpPr txBox="1">
            <a:spLocks noChangeArrowheads="1"/>
          </p:cNvSpPr>
          <p:nvPr userDrawn="1"/>
        </p:nvSpPr>
        <p:spPr bwMode="auto">
          <a:xfrm>
            <a:off x="7336116" y="3853749"/>
            <a:ext cx="15258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336116" y="4072346"/>
            <a:ext cx="1525873" cy="12363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5777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a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97463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57"/>
          <p:cNvGrpSpPr/>
          <p:nvPr userDrawn="1"/>
        </p:nvGrpSpPr>
        <p:grpSpPr>
          <a:xfrm>
            <a:off x="-3182379" y="617117"/>
            <a:ext cx="1368000" cy="2930685"/>
            <a:chOff x="-1741714" y="-1819120"/>
            <a:chExt cx="1368000" cy="293068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1741714" y="-1819120"/>
              <a:ext cx="1368000" cy="43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0-32-96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741714" y="-1319383"/>
              <a:ext cx="1368000" cy="432000"/>
            </a:xfrm>
            <a:prstGeom prst="rect">
              <a:avLst/>
            </a:prstGeom>
            <a:solidFill>
              <a:srgbClr val="367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54-116-208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-1741714" y="-819646"/>
              <a:ext cx="1368000" cy="432000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51-153-255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741714" y="-319909"/>
              <a:ext cx="1368000" cy="432000"/>
            </a:xfrm>
            <a:prstGeom prst="rect">
              <a:avLst/>
            </a:prstGeom>
            <a:solidFill>
              <a:srgbClr val="7AB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122-179-243</a:t>
              </a:r>
              <a:endParaRPr lang="en-CA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741714" y="179828"/>
              <a:ext cx="1368000" cy="4320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102-204-255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-1741714" y="679565"/>
              <a:ext cx="1368000" cy="432000"/>
            </a:xfrm>
            <a:prstGeom prst="rect">
              <a:avLst/>
            </a:prstGeom>
            <a:solidFill>
              <a:srgbClr val="CFE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207-228</a:t>
              </a:r>
              <a:r>
                <a:rPr lang="en-US" altLang="zh-CN" sz="1200" dirty="0"/>
                <a:t>-251</a:t>
              </a:r>
              <a:endParaRPr lang="en-CA" sz="1200" dirty="0"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3182379" y="3933740"/>
            <a:ext cx="1368000" cy="2629944"/>
            <a:chOff x="-3591732" y="4086140"/>
            <a:chExt cx="1368000" cy="26299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-3591732" y="4086140"/>
              <a:ext cx="1368000" cy="432000"/>
            </a:xfrm>
            <a:prstGeom prst="rect">
              <a:avLst/>
            </a:prstGeom>
            <a:solidFill>
              <a:srgbClr val="584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88-68-66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3591732" y="4635626"/>
              <a:ext cx="1368000" cy="432000"/>
            </a:xfrm>
            <a:prstGeom prst="rect">
              <a:avLst/>
            </a:prstGeom>
            <a:solidFill>
              <a:srgbClr val="F8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248-147-147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3591732" y="5185112"/>
              <a:ext cx="1368000" cy="432000"/>
            </a:xfrm>
            <a:prstGeom prst="rect">
              <a:avLst/>
            </a:prstGeom>
            <a:solidFill>
              <a:srgbClr val="CD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205-86-86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3591732" y="5734598"/>
              <a:ext cx="1368000" cy="432000"/>
            </a:xfrm>
            <a:prstGeom prst="rect">
              <a:avLst/>
            </a:prstGeom>
            <a:solidFill>
              <a:srgbClr val="AA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170-49-49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3591732" y="6284084"/>
              <a:ext cx="1368000" cy="432000"/>
            </a:xfrm>
            <a:prstGeom prst="rect">
              <a:avLst/>
            </a:prstGeom>
            <a:solidFill>
              <a:srgbClr val="84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132-18-18</a:t>
              </a: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633060" y="3933740"/>
            <a:ext cx="1368000" cy="2629944"/>
            <a:chOff x="-1741714" y="4086140"/>
            <a:chExt cx="1368000" cy="262994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-1741714" y="4086140"/>
              <a:ext cx="1368000" cy="432000"/>
            </a:xfrm>
            <a:prstGeom prst="rect">
              <a:avLst/>
            </a:prstGeom>
            <a:solidFill>
              <a:srgbClr val="496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73-105-85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-1741714" y="4635626"/>
              <a:ext cx="1368000" cy="432000"/>
            </a:xfrm>
            <a:prstGeom prst="rect">
              <a:avLst/>
            </a:prstGeom>
            <a:solidFill>
              <a:srgbClr val="98C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152-198-118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1741714" y="5185112"/>
              <a:ext cx="1368000" cy="432000"/>
            </a:xfrm>
            <a:prstGeom prst="rect">
              <a:avLst/>
            </a:prstGeom>
            <a:solidFill>
              <a:srgbClr val="7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120-181-76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741714" y="5734598"/>
              <a:ext cx="1368000" cy="432000"/>
            </a:xfrm>
            <a:prstGeom prst="rect">
              <a:avLst/>
            </a:prstGeom>
            <a:solidFill>
              <a:srgbClr val="579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87-150-43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-1741714" y="6284084"/>
              <a:ext cx="1368000" cy="432000"/>
            </a:xfrm>
            <a:prstGeom prst="rect">
              <a:avLst/>
            </a:prstGeom>
            <a:solidFill>
              <a:srgbClr val="3A7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58-117-16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4731698" y="3960703"/>
            <a:ext cx="1368000" cy="2629944"/>
            <a:chOff x="-5441750" y="4086140"/>
            <a:chExt cx="1368000" cy="262994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5441750" y="4086140"/>
              <a:ext cx="1368000" cy="432000"/>
            </a:xfrm>
            <a:prstGeom prst="rect">
              <a:avLst/>
            </a:prstGeom>
            <a:solidFill>
              <a:srgbClr val="4B5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72-92-103</a:t>
              </a:r>
              <a:endParaRPr lang="en-CA" sz="12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5441750" y="4635626"/>
              <a:ext cx="1368000" cy="432000"/>
            </a:xfrm>
            <a:prstGeom prst="rect">
              <a:avLst/>
            </a:prstGeom>
            <a:solidFill>
              <a:srgbClr val="5D8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93-141-154</a:t>
              </a: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-5441750" y="5185112"/>
              <a:ext cx="1368000" cy="432000"/>
            </a:xfrm>
            <a:prstGeom prst="rect">
              <a:avLst/>
            </a:prstGeom>
            <a:solidFill>
              <a:srgbClr val="387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56-112-128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-5441750" y="5734598"/>
              <a:ext cx="1368000" cy="432000"/>
            </a:xfrm>
            <a:prstGeom prst="rect">
              <a:avLst/>
            </a:prstGeom>
            <a:solidFill>
              <a:srgbClr val="215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33-90-106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5441750" y="6284084"/>
              <a:ext cx="1368000" cy="432000"/>
            </a:xfrm>
            <a:prstGeom prst="rect">
              <a:avLst/>
            </a:prstGeom>
            <a:solidFill>
              <a:srgbClr val="0D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13-67-82</a:t>
              </a:r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-4731698" y="617117"/>
            <a:ext cx="1368000" cy="1431474"/>
            <a:chOff x="-5287446" y="0"/>
            <a:chExt cx="1368000" cy="1431474"/>
          </a:xfrm>
        </p:grpSpPr>
        <p:sp>
          <p:nvSpPr>
            <p:cNvPr id="32" name="Rectangle 31"/>
            <p:cNvSpPr/>
            <p:nvPr userDrawn="1"/>
          </p:nvSpPr>
          <p:spPr>
            <a:xfrm>
              <a:off x="-5287446" y="0"/>
              <a:ext cx="684000" cy="432000"/>
            </a:xfrm>
            <a:prstGeom prst="rect">
              <a:avLst/>
            </a:prstGeom>
            <a:solidFill>
              <a:srgbClr val="FE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254-210-210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-5287446" y="499737"/>
              <a:ext cx="1368000" cy="4320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255-255-204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-5287446" y="999474"/>
              <a:ext cx="1368000" cy="432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89-89-89</a:t>
              </a: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-4603446" y="0"/>
              <a:ext cx="684000" cy="432000"/>
            </a:xfrm>
            <a:prstGeom prst="rect">
              <a:avLst/>
            </a:prstGeom>
            <a:solidFill>
              <a:srgbClr val="B9D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185-215-249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-6281017" y="3933740"/>
            <a:ext cx="1368000" cy="2629944"/>
            <a:chOff x="-6983160" y="4086140"/>
            <a:chExt cx="1368000" cy="2629944"/>
          </a:xfrm>
        </p:grpSpPr>
        <p:sp>
          <p:nvSpPr>
            <p:cNvPr id="35" name="Rectangle 34"/>
            <p:cNvSpPr/>
            <p:nvPr userDrawn="1"/>
          </p:nvSpPr>
          <p:spPr>
            <a:xfrm>
              <a:off x="-6983160" y="5185112"/>
              <a:ext cx="1368000" cy="432000"/>
            </a:xfrm>
            <a:prstGeom prst="rect">
              <a:avLst/>
            </a:prstGeom>
            <a:solidFill>
              <a:srgbClr val="B9D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185-215-249</a:t>
              </a: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6983160" y="4635626"/>
              <a:ext cx="1368000" cy="432000"/>
            </a:xfrm>
            <a:prstGeom prst="rect">
              <a:avLst/>
            </a:prstGeom>
            <a:solidFill>
              <a:srgbClr val="D1D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209-220-243</a:t>
              </a: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-6983160" y="5734598"/>
              <a:ext cx="1368000" cy="432000"/>
            </a:xfrm>
            <a:prstGeom prst="rect">
              <a:avLst/>
            </a:prstGeom>
            <a:solidFill>
              <a:srgbClr val="63A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99-167-241</a:t>
              </a: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-6983160" y="6284084"/>
              <a:ext cx="1368000" cy="432000"/>
            </a:xfrm>
            <a:prstGeom prst="rect">
              <a:avLst/>
            </a:prstGeom>
            <a:solidFill>
              <a:srgbClr val="005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</a:rPr>
                <a:t>0-88-176</a:t>
              </a:r>
            </a:p>
            <a:p>
              <a:pPr algn="ctr"/>
              <a:endParaRPr lang="en-CA" sz="12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-6983160" y="4086140"/>
              <a:ext cx="1368000" cy="43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0-32-96</a:t>
              </a:r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-1633060" y="617117"/>
            <a:ext cx="1368000" cy="2930685"/>
            <a:chOff x="2206171" y="-1819120"/>
            <a:chExt cx="1368000" cy="2930685"/>
          </a:xfrm>
        </p:grpSpPr>
        <p:sp>
          <p:nvSpPr>
            <p:cNvPr id="5" name="Rectangle 4"/>
            <p:cNvSpPr/>
            <p:nvPr userDrawn="1"/>
          </p:nvSpPr>
          <p:spPr>
            <a:xfrm>
              <a:off x="2206171" y="-1819120"/>
              <a:ext cx="1368000" cy="43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0-32-96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06171" y="-1319383"/>
              <a:ext cx="1368000" cy="432000"/>
            </a:xfrm>
            <a:prstGeom prst="rect">
              <a:avLst/>
            </a:prstGeom>
            <a:solidFill>
              <a:srgbClr val="113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17-61-99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206171" y="-819646"/>
              <a:ext cx="1368000" cy="432000"/>
            </a:xfrm>
            <a:prstGeom prst="rect">
              <a:avLst/>
            </a:prstGeom>
            <a:solidFill>
              <a:srgbClr val="5E7C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94-124-158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06171" y="-319909"/>
              <a:ext cx="1368000" cy="432000"/>
            </a:xfrm>
            <a:prstGeom prst="rect">
              <a:avLst/>
            </a:prstGeom>
            <a:solidFill>
              <a:srgbClr val="485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72-80-89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06171" y="179828"/>
              <a:ext cx="1368000" cy="43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166-166-166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06171" y="679565"/>
              <a:ext cx="1368000" cy="432000"/>
            </a:xfrm>
            <a:prstGeom prst="rect">
              <a:avLst/>
            </a:prstGeom>
            <a:solidFill>
              <a:srgbClr val="DDD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221-221-234</a:t>
              </a:r>
            </a:p>
          </p:txBody>
        </p:sp>
      </p:grpSp>
      <p:sp>
        <p:nvSpPr>
          <p:cNvPr id="46" name="Rectangle 45"/>
          <p:cNvSpPr/>
          <p:nvPr userDrawn="1"/>
        </p:nvSpPr>
        <p:spPr>
          <a:xfrm>
            <a:off x="-4731698" y="2116328"/>
            <a:ext cx="1368000" cy="431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255-192-0</a:t>
            </a:r>
          </a:p>
        </p:txBody>
      </p:sp>
    </p:spTree>
    <p:extLst>
      <p:ext uri="{BB962C8B-B14F-4D97-AF65-F5344CB8AC3E}">
        <p14:creationId xmlns:p14="http://schemas.microsoft.com/office/powerpoint/2010/main" val="4383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4200" y="318730"/>
            <a:ext cx="1602159" cy="573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2744744" y="2675544"/>
            <a:ext cx="6392491" cy="418034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2744744" y="3094267"/>
            <a:ext cx="6577056" cy="15484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Box 43"/>
          <p:cNvSpPr txBox="1">
            <a:spLocks noChangeArrowheads="1"/>
          </p:cNvSpPr>
          <p:nvPr userDrawn="1"/>
        </p:nvSpPr>
        <p:spPr bwMode="auto">
          <a:xfrm>
            <a:off x="7795927" y="3152998"/>
            <a:ext cx="15258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</p:spTree>
    <p:extLst>
      <p:ext uri="{BB962C8B-B14F-4D97-AF65-F5344CB8AC3E}">
        <p14:creationId xmlns:p14="http://schemas.microsoft.com/office/powerpoint/2010/main" val="13084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2246"/>
            <a:ext cx="5644290" cy="768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-1" y="702245"/>
            <a:ext cx="5644291" cy="768100"/>
          </a:xfrm>
          <a:prstGeom prst="rect">
            <a:avLst/>
          </a:prstGeom>
          <a:solidFill>
            <a:srgbClr val="00206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30213"/>
            <a:ext cx="8826500" cy="478075"/>
          </a:xfrm>
          <a:prstGeom prst="rect">
            <a:avLst/>
          </a:prstGeom>
        </p:spPr>
        <p:txBody>
          <a:bodyPr lIns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9260" y="6235848"/>
            <a:ext cx="591440" cy="258573"/>
          </a:xfrm>
          <a:prstGeom prst="rect">
            <a:avLst/>
          </a:prstGeom>
        </p:spPr>
        <p:txBody>
          <a:bodyPr rIns="0"/>
          <a:lstStyle>
            <a:lvl1pPr>
              <a:defRPr sz="1200"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8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4440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30213"/>
            <a:ext cx="8915400" cy="560387"/>
          </a:xfrm>
          <a:prstGeom prst="rect">
            <a:avLst/>
          </a:prstGeom>
        </p:spPr>
        <p:txBody>
          <a:bodyPr anchor="ctr"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>
            <a:off x="495300" y="990600"/>
            <a:ext cx="891540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495300" y="62484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Box 43"/>
          <p:cNvSpPr txBox="1">
            <a:spLocks noChangeArrowheads="1"/>
          </p:cNvSpPr>
          <p:nvPr userDrawn="1"/>
        </p:nvSpPr>
        <p:spPr bwMode="auto">
          <a:xfrm>
            <a:off x="7262382" y="6411493"/>
            <a:ext cx="16340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0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30213"/>
            <a:ext cx="8915400" cy="560387"/>
          </a:xfrm>
          <a:prstGeom prst="rect">
            <a:avLst/>
          </a:prstGeom>
        </p:spPr>
        <p:txBody>
          <a:bodyPr anchor="ctr"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6" name="Rectangle 24"/>
          <p:cNvSpPr/>
          <p:nvPr userDrawn="1"/>
        </p:nvSpPr>
        <p:spPr bwMode="auto">
          <a:xfrm>
            <a:off x="487362" y="1324598"/>
            <a:ext cx="3453702" cy="4815754"/>
          </a:xfrm>
          <a:prstGeom prst="rect">
            <a:avLst/>
          </a:prstGeom>
          <a:solidFill>
            <a:srgbClr val="DDDD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rIns="0"/>
          <a:lstStyle/>
          <a:p>
            <a:pPr indent="231775">
              <a:spcAft>
                <a:spcPts val="600"/>
              </a:spcAft>
            </a:pPr>
            <a:endParaRPr lang="en-US" altLang="zh-CN" sz="1000" dirty="0">
              <a:solidFill>
                <a:srgbClr val="002060"/>
              </a:solidFill>
            </a:endParaRP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487362" y="1368566"/>
            <a:ext cx="3151950" cy="477178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12" name="Line 13"/>
          <p:cNvSpPr>
            <a:spLocks noChangeShapeType="1"/>
          </p:cNvSpPr>
          <p:nvPr userDrawn="1"/>
        </p:nvSpPr>
        <p:spPr bwMode="auto">
          <a:xfrm>
            <a:off x="495300" y="990600"/>
            <a:ext cx="891540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12"/>
          <p:cNvSpPr>
            <a:spLocks noChangeShapeType="1"/>
          </p:cNvSpPr>
          <p:nvPr userDrawn="1"/>
        </p:nvSpPr>
        <p:spPr bwMode="auto">
          <a:xfrm>
            <a:off x="495300" y="62484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TextBox 43"/>
          <p:cNvSpPr txBox="1">
            <a:spLocks noChangeArrowheads="1"/>
          </p:cNvSpPr>
          <p:nvPr userDrawn="1"/>
        </p:nvSpPr>
        <p:spPr bwMode="auto">
          <a:xfrm>
            <a:off x="7262382" y="6411493"/>
            <a:ext cx="16340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30213"/>
            <a:ext cx="8915400" cy="560387"/>
          </a:xfrm>
          <a:prstGeom prst="rect">
            <a:avLst/>
          </a:prstGeom>
        </p:spPr>
        <p:txBody>
          <a:bodyPr anchor="ctr"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Rectangle 24"/>
          <p:cNvSpPr/>
          <p:nvPr userDrawn="1"/>
        </p:nvSpPr>
        <p:spPr bwMode="auto">
          <a:xfrm>
            <a:off x="487363" y="1324598"/>
            <a:ext cx="1974850" cy="4815754"/>
          </a:xfrm>
          <a:prstGeom prst="rect">
            <a:avLst/>
          </a:prstGeom>
          <a:solidFill>
            <a:srgbClr val="DDDD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rIns="0"/>
          <a:lstStyle/>
          <a:p>
            <a:pPr indent="231775">
              <a:spcAft>
                <a:spcPts val="600"/>
              </a:spcAft>
            </a:pPr>
            <a:endParaRPr lang="en-US" altLang="zh-CN" sz="1000" dirty="0">
              <a:solidFill>
                <a:srgbClr val="002060"/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487362" y="1368566"/>
            <a:ext cx="1974851" cy="477178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4" name="Rectangle 2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588733" y="1074734"/>
            <a:ext cx="3335825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15"/>
          </p:nvPr>
        </p:nvSpPr>
        <p:spPr>
          <a:xfrm>
            <a:off x="2588730" y="1074734"/>
            <a:ext cx="3335826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33" name="Rectangle 26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74875" y="1074734"/>
            <a:ext cx="3335825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Text Placeholder 53"/>
          <p:cNvSpPr>
            <a:spLocks noGrp="1"/>
          </p:cNvSpPr>
          <p:nvPr>
            <p:ph type="body" sz="quarter" idx="22"/>
          </p:nvPr>
        </p:nvSpPr>
        <p:spPr>
          <a:xfrm>
            <a:off x="6074872" y="1074734"/>
            <a:ext cx="3335826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35" name="Rectangle 26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74875" y="3478481"/>
            <a:ext cx="3335825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Text Placeholder 53"/>
          <p:cNvSpPr>
            <a:spLocks noGrp="1"/>
          </p:cNvSpPr>
          <p:nvPr>
            <p:ph type="body" sz="quarter" idx="23"/>
          </p:nvPr>
        </p:nvSpPr>
        <p:spPr>
          <a:xfrm>
            <a:off x="6074872" y="3469935"/>
            <a:ext cx="3335826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37" name="Rectangle 26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588731" y="3478481"/>
            <a:ext cx="3335825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Text Placeholder 53"/>
          <p:cNvSpPr>
            <a:spLocks noGrp="1"/>
          </p:cNvSpPr>
          <p:nvPr>
            <p:ph type="body" sz="quarter" idx="24"/>
          </p:nvPr>
        </p:nvSpPr>
        <p:spPr>
          <a:xfrm>
            <a:off x="2588728" y="3469935"/>
            <a:ext cx="3335826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41" name="Rectangle 26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495304" y="1058966"/>
            <a:ext cx="1966912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Text Placeholder 53"/>
          <p:cNvSpPr>
            <a:spLocks noGrp="1"/>
          </p:cNvSpPr>
          <p:nvPr>
            <p:ph type="body" sz="quarter" idx="25"/>
          </p:nvPr>
        </p:nvSpPr>
        <p:spPr>
          <a:xfrm>
            <a:off x="495300" y="1058966"/>
            <a:ext cx="1966913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19" name="Line 13"/>
          <p:cNvSpPr>
            <a:spLocks noChangeShapeType="1"/>
          </p:cNvSpPr>
          <p:nvPr userDrawn="1"/>
        </p:nvSpPr>
        <p:spPr bwMode="auto">
          <a:xfrm>
            <a:off x="495300" y="990600"/>
            <a:ext cx="891540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 userDrawn="1"/>
        </p:nvSpPr>
        <p:spPr bwMode="auto">
          <a:xfrm>
            <a:off x="495300" y="62484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TextBox 43"/>
          <p:cNvSpPr txBox="1">
            <a:spLocks noChangeArrowheads="1"/>
          </p:cNvSpPr>
          <p:nvPr userDrawn="1"/>
        </p:nvSpPr>
        <p:spPr bwMode="auto">
          <a:xfrm>
            <a:off x="7262382" y="6411493"/>
            <a:ext cx="16340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30213"/>
            <a:ext cx="8915400" cy="560387"/>
          </a:xfrm>
          <a:prstGeom prst="rect">
            <a:avLst/>
          </a:prstGeom>
        </p:spPr>
        <p:txBody>
          <a:bodyPr anchor="ctr"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Pentagon 4"/>
          <p:cNvSpPr/>
          <p:nvPr userDrawn="1"/>
        </p:nvSpPr>
        <p:spPr bwMode="auto">
          <a:xfrm>
            <a:off x="6609348" y="1064657"/>
            <a:ext cx="2796696" cy="309874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TW" sz="1000" b="1" dirty="0">
              <a:solidFill>
                <a:schemeClr val="bg1"/>
              </a:solidFill>
            </a:endParaRPr>
          </a:p>
        </p:txBody>
      </p:sp>
      <p:sp>
        <p:nvSpPr>
          <p:cNvPr id="6" name="Pentagon 41"/>
          <p:cNvSpPr/>
          <p:nvPr userDrawn="1"/>
        </p:nvSpPr>
        <p:spPr bwMode="auto">
          <a:xfrm>
            <a:off x="6609349" y="1511834"/>
            <a:ext cx="2796695" cy="4586008"/>
          </a:xfrm>
          <a:prstGeom prst="homePlate">
            <a:avLst>
              <a:gd name="adj" fmla="val 0"/>
            </a:avLst>
          </a:prstGeom>
          <a:solidFill>
            <a:srgbClr val="DDDD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kumimoji="0" lang="en-US" altLang="zh-TW" sz="1200" b="1" dirty="0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6609348" y="1519835"/>
            <a:ext cx="2796696" cy="457800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0" name="Pentagon 9"/>
          <p:cNvSpPr/>
          <p:nvPr userDrawn="1">
            <p:custDataLst>
              <p:tags r:id="rId1"/>
            </p:custDataLst>
          </p:nvPr>
        </p:nvSpPr>
        <p:spPr bwMode="auto">
          <a:xfrm>
            <a:off x="2121713" y="1064657"/>
            <a:ext cx="4392930" cy="309874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en-US" altLang="zh-TW" sz="10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4"/>
          </p:nvPr>
        </p:nvSpPr>
        <p:spPr>
          <a:xfrm>
            <a:off x="2121711" y="1064657"/>
            <a:ext cx="4392931" cy="309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5"/>
          </p:nvPr>
        </p:nvSpPr>
        <p:spPr>
          <a:xfrm>
            <a:off x="6609348" y="1071498"/>
            <a:ext cx="2796698" cy="289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3" name="Text Placeholder 53"/>
          <p:cNvSpPr>
            <a:spLocks noGrp="1"/>
          </p:cNvSpPr>
          <p:nvPr>
            <p:ph type="body" sz="quarter" idx="16"/>
          </p:nvPr>
        </p:nvSpPr>
        <p:spPr>
          <a:xfrm>
            <a:off x="2121712" y="1536009"/>
            <a:ext cx="4392932" cy="997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17"/>
          </p:nvPr>
        </p:nvSpPr>
        <p:spPr>
          <a:xfrm>
            <a:off x="2121711" y="2696747"/>
            <a:ext cx="4392932" cy="997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121711" y="3871615"/>
            <a:ext cx="4392932" cy="997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2121711" y="5105007"/>
            <a:ext cx="4392932" cy="997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chemeClr val="accent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18" name="Line 13"/>
          <p:cNvSpPr>
            <a:spLocks noChangeShapeType="1"/>
          </p:cNvSpPr>
          <p:nvPr userDrawn="1"/>
        </p:nvSpPr>
        <p:spPr bwMode="auto">
          <a:xfrm>
            <a:off x="495300" y="990600"/>
            <a:ext cx="891540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 userDrawn="1"/>
        </p:nvSpPr>
        <p:spPr bwMode="auto">
          <a:xfrm>
            <a:off x="495300" y="62484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TextBox 43"/>
          <p:cNvSpPr txBox="1">
            <a:spLocks noChangeArrowheads="1"/>
          </p:cNvSpPr>
          <p:nvPr userDrawn="1"/>
        </p:nvSpPr>
        <p:spPr bwMode="auto">
          <a:xfrm>
            <a:off x="7262382" y="6411493"/>
            <a:ext cx="16340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30213"/>
            <a:ext cx="8915400" cy="560387"/>
          </a:xfrm>
          <a:prstGeom prst="rect">
            <a:avLst/>
          </a:prstGeom>
        </p:spPr>
        <p:txBody>
          <a:bodyPr anchor="ctr"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Rectangle 2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95302" y="1074734"/>
            <a:ext cx="4320000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5"/>
          </p:nvPr>
        </p:nvSpPr>
        <p:spPr>
          <a:xfrm>
            <a:off x="495300" y="1074734"/>
            <a:ext cx="4320000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7" name="Rectangle 26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090700" y="1074734"/>
            <a:ext cx="4320000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6"/>
          </p:nvPr>
        </p:nvSpPr>
        <p:spPr>
          <a:xfrm>
            <a:off x="5090698" y="1074734"/>
            <a:ext cx="4320000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9" name="Rectangle 26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495303" y="4115612"/>
            <a:ext cx="8915397" cy="3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 altLang="en-US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Text Placeholder 53"/>
          <p:cNvSpPr>
            <a:spLocks noGrp="1"/>
          </p:cNvSpPr>
          <p:nvPr>
            <p:ph type="body" sz="quarter" idx="17"/>
          </p:nvPr>
        </p:nvSpPr>
        <p:spPr>
          <a:xfrm>
            <a:off x="495300" y="4115612"/>
            <a:ext cx="8915400" cy="3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584200" y="6300146"/>
            <a:ext cx="166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VORY </a:t>
            </a:r>
            <a:r>
              <a:rPr lang="en-US" sz="2200" dirty="0">
                <a:solidFill>
                  <a:srgbClr val="002060"/>
                </a:solidFill>
                <a:latin typeface="Centaur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latin typeface="Centaur" pitchFamily="18" charset="0"/>
              </a:rPr>
              <a:t>APITAL</a:t>
            </a:r>
          </a:p>
        </p:txBody>
      </p:sp>
      <p:sp>
        <p:nvSpPr>
          <p:cNvPr id="12" name="Line 13"/>
          <p:cNvSpPr>
            <a:spLocks noChangeShapeType="1"/>
          </p:cNvSpPr>
          <p:nvPr userDrawn="1"/>
        </p:nvSpPr>
        <p:spPr bwMode="auto">
          <a:xfrm>
            <a:off x="495300" y="990600"/>
            <a:ext cx="891540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12"/>
          <p:cNvSpPr>
            <a:spLocks noChangeShapeType="1"/>
          </p:cNvSpPr>
          <p:nvPr userDrawn="1"/>
        </p:nvSpPr>
        <p:spPr bwMode="auto">
          <a:xfrm>
            <a:off x="495300" y="62484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TextBox 43"/>
          <p:cNvSpPr txBox="1">
            <a:spLocks noChangeArrowheads="1"/>
          </p:cNvSpPr>
          <p:nvPr userDrawn="1"/>
        </p:nvSpPr>
        <p:spPr bwMode="auto">
          <a:xfrm>
            <a:off x="7262382" y="6411493"/>
            <a:ext cx="16340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000" b="0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Strictly Private and Confidential</a:t>
            </a:r>
            <a:endParaRPr kumimoji="0" lang="zh-TW" altLang="en-US" sz="1000" b="0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89776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163" y="6338400"/>
            <a:ext cx="2947986" cy="3000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1809" y="6338400"/>
            <a:ext cx="488891" cy="25857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CBEA3884-7E17-4F0A-99E2-B111240B1E1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33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6" r:id="rId2"/>
    <p:sldLayoutId id="2147483931" r:id="rId3"/>
    <p:sldLayoutId id="2147483922" r:id="rId4"/>
    <p:sldLayoutId id="2147483921" r:id="rId5"/>
    <p:sldLayoutId id="2147483927" r:id="rId6"/>
    <p:sldLayoutId id="2147483929" r:id="rId7"/>
    <p:sldLayoutId id="2147483928" r:id="rId8"/>
    <p:sldLayoutId id="2147483930" r:id="rId9"/>
    <p:sldLayoutId id="214748392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38024B3-3DCE-4291-81CA-F0219D6871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6838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think-cell Slide" r:id="rId4" imgW="484" imgH="484" progId="TCLayout.ActiveDocument.1">
                  <p:embed/>
                </p:oleObj>
              </mc:Choice>
              <mc:Fallback>
                <p:oleObj name="think-cell Slide" r:id="rId4" imgW="484" imgH="4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远望谷财务报表分析报告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Go Cash - Youth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US" altLang="zh-CN" dirty="0"/>
              <a:t>ug</a:t>
            </a:r>
            <a:r>
              <a:rPr lang="en-CA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9220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CCC54-52C6-4AE1-86AD-4B89AE1C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54048D-2646-419B-8590-6D3FF3B5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37087-83D1-489D-8AD2-9E582949DF6A}"/>
              </a:ext>
            </a:extLst>
          </p:cNvPr>
          <p:cNvSpPr/>
          <p:nvPr/>
        </p:nvSpPr>
        <p:spPr>
          <a:xfrm>
            <a:off x="495300" y="1095469"/>
            <a:ext cx="4384518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40C678-A7FC-4B77-83B0-D7C148319E92}"/>
              </a:ext>
            </a:extLst>
          </p:cNvPr>
          <p:cNvSpPr/>
          <p:nvPr/>
        </p:nvSpPr>
        <p:spPr>
          <a:xfrm>
            <a:off x="5026184" y="1095469"/>
            <a:ext cx="4384518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产品介绍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4DEAA-C0A9-48A1-87B3-F9BF2A8B198B}"/>
              </a:ext>
            </a:extLst>
          </p:cNvPr>
          <p:cNvSpPr/>
          <p:nvPr/>
        </p:nvSpPr>
        <p:spPr>
          <a:xfrm>
            <a:off x="495300" y="3637984"/>
            <a:ext cx="8847876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发展历程</a:t>
            </a: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1F3EE30D-54EF-4D85-9C7E-BD4F77023510}"/>
              </a:ext>
            </a:extLst>
          </p:cNvPr>
          <p:cNvCxnSpPr/>
          <p:nvPr/>
        </p:nvCxnSpPr>
        <p:spPr>
          <a:xfrm>
            <a:off x="683510" y="5640582"/>
            <a:ext cx="8496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78">
            <a:extLst>
              <a:ext uri="{FF2B5EF4-FFF2-40B4-BE49-F238E27FC236}">
                <a16:creationId xmlns:a16="http://schemas.microsoft.com/office/drawing/2014/main" id="{ED4DCF59-D7D9-4EA6-BECD-89C9D58F022D}"/>
              </a:ext>
            </a:extLst>
          </p:cNvPr>
          <p:cNvSpPr/>
          <p:nvPr/>
        </p:nvSpPr>
        <p:spPr>
          <a:xfrm>
            <a:off x="582583" y="4266527"/>
            <a:ext cx="801667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800" dirty="0">
                <a:solidFill>
                  <a:schemeClr val="tx1"/>
                </a:solidFill>
              </a:rPr>
              <a:t>“远望谷创业团队”开始研制</a:t>
            </a:r>
            <a:r>
              <a:rPr lang="zh-CN" altLang="en-US" sz="800" b="1" dirty="0">
                <a:solidFill>
                  <a:srgbClr val="C00000"/>
                </a:solidFill>
              </a:rPr>
              <a:t>铁路</a:t>
            </a:r>
            <a:r>
              <a:rPr lang="en-US" altLang="zh-CN" sz="800" b="1" dirty="0">
                <a:solidFill>
                  <a:srgbClr val="C00000"/>
                </a:solidFill>
              </a:rPr>
              <a:t>RFID</a:t>
            </a:r>
            <a:r>
              <a:rPr lang="zh-CN" altLang="en-US" sz="800" b="1" dirty="0">
                <a:solidFill>
                  <a:srgbClr val="C00000"/>
                </a:solidFill>
              </a:rPr>
              <a:t>产品</a:t>
            </a:r>
            <a:r>
              <a:rPr lang="en-US" altLang="zh-CN" sz="800" dirty="0">
                <a:solidFill>
                  <a:schemeClr val="tx1"/>
                </a:solidFill>
              </a:rPr>
              <a:t>——</a:t>
            </a:r>
            <a:r>
              <a:rPr lang="zh-CN" altLang="en-US" sz="800" dirty="0">
                <a:solidFill>
                  <a:schemeClr val="tx1"/>
                </a:solidFill>
              </a:rPr>
              <a:t>铁路货车车号自动识别系统</a:t>
            </a:r>
            <a:endParaRPr lang="zh-CN" altLang="zh-CN" sz="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057C50DF-ACBB-4231-88AE-F67B1764AEA4}"/>
              </a:ext>
            </a:extLst>
          </p:cNvPr>
          <p:cNvGrpSpPr/>
          <p:nvPr/>
        </p:nvGrpSpPr>
        <p:grpSpPr>
          <a:xfrm>
            <a:off x="787599" y="5577830"/>
            <a:ext cx="415498" cy="403701"/>
            <a:chOff x="760439" y="3137648"/>
            <a:chExt cx="415498" cy="403701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9D6363B-A2BE-4839-9B3A-BCEA2D9F7916}"/>
                </a:ext>
              </a:extLst>
            </p:cNvPr>
            <p:cNvSpPr/>
            <p:nvPr/>
          </p:nvSpPr>
          <p:spPr>
            <a:xfrm>
              <a:off x="905436" y="3137648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D1AC5A98-F6DC-4744-94D0-FF35C33B7BE7}"/>
                </a:ext>
              </a:extLst>
            </p:cNvPr>
            <p:cNvSpPr txBox="1"/>
            <p:nvPr/>
          </p:nvSpPr>
          <p:spPr>
            <a:xfrm>
              <a:off x="760439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1993</a:t>
              </a:r>
              <a:endParaRPr lang="zh-CN" altLang="en-US" sz="800" dirty="0"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F0709184-545B-4C01-8B8A-C81CD568FAA8}"/>
              </a:ext>
            </a:extLst>
          </p:cNvPr>
          <p:cNvGrpSpPr/>
          <p:nvPr/>
        </p:nvGrpSpPr>
        <p:grpSpPr>
          <a:xfrm>
            <a:off x="1765982" y="5577830"/>
            <a:ext cx="415498" cy="403701"/>
            <a:chOff x="1665875" y="3137648"/>
            <a:chExt cx="415498" cy="403701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154B8A05-AA01-4D5D-8A0F-B05ED188D4E2}"/>
                </a:ext>
              </a:extLst>
            </p:cNvPr>
            <p:cNvSpPr/>
            <p:nvPr/>
          </p:nvSpPr>
          <p:spPr>
            <a:xfrm>
              <a:off x="1810872" y="3137648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C162990E-AC61-4782-94DE-72C558D556CD}"/>
                </a:ext>
              </a:extLst>
            </p:cNvPr>
            <p:cNvSpPr txBox="1"/>
            <p:nvPr/>
          </p:nvSpPr>
          <p:spPr>
            <a:xfrm>
              <a:off x="1665875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1999</a:t>
              </a:r>
              <a:endParaRPr lang="zh-CN" altLang="en-US" sz="800" dirty="0"/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E3A58222-DFF5-4989-90BC-BC573E1D6ADB}"/>
              </a:ext>
            </a:extLst>
          </p:cNvPr>
          <p:cNvGrpSpPr/>
          <p:nvPr/>
        </p:nvGrpSpPr>
        <p:grpSpPr>
          <a:xfrm>
            <a:off x="2744365" y="5577829"/>
            <a:ext cx="415498" cy="403702"/>
            <a:chOff x="2732675" y="3137647"/>
            <a:chExt cx="415498" cy="403702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A590E641-4253-4A75-9341-678E06636F32}"/>
                </a:ext>
              </a:extLst>
            </p:cNvPr>
            <p:cNvSpPr/>
            <p:nvPr/>
          </p:nvSpPr>
          <p:spPr>
            <a:xfrm>
              <a:off x="2877672" y="3137647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BE92BA14-656B-4052-9112-C83E4CFDFB18}"/>
                </a:ext>
              </a:extLst>
            </p:cNvPr>
            <p:cNvSpPr txBox="1"/>
            <p:nvPr/>
          </p:nvSpPr>
          <p:spPr>
            <a:xfrm>
              <a:off x="2732675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2007</a:t>
              </a:r>
              <a:endParaRPr lang="zh-CN" altLang="en-US" sz="800" dirty="0"/>
            </a:p>
          </p:txBody>
        </p:sp>
      </p:grpSp>
      <p:sp>
        <p:nvSpPr>
          <p:cNvPr id="19" name="矩形 81">
            <a:extLst>
              <a:ext uri="{FF2B5EF4-FFF2-40B4-BE49-F238E27FC236}">
                <a16:creationId xmlns:a16="http://schemas.microsoft.com/office/drawing/2014/main" id="{9DAC5CE2-C9CC-48A7-99E3-4BF4EBC6DA42}"/>
              </a:ext>
            </a:extLst>
          </p:cNvPr>
          <p:cNvSpPr/>
          <p:nvPr/>
        </p:nvSpPr>
        <p:spPr>
          <a:xfrm>
            <a:off x="1554652" y="4282185"/>
            <a:ext cx="937075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800" noProof="1">
                <a:solidFill>
                  <a:srgbClr val="0D0D0D"/>
                </a:solidFill>
                <a:latin typeface="+mj-lt"/>
              </a:rPr>
              <a:t>深圳市远望谷信息技术有限公司在深圳蛇口正式注册成立</a:t>
            </a:r>
            <a:endParaRPr lang="en-US" altLang="zh-CN" sz="800" noProof="1">
              <a:solidFill>
                <a:srgbClr val="0D0D0D"/>
              </a:solidFill>
              <a:latin typeface="+mj-lt"/>
            </a:endParaRPr>
          </a:p>
        </p:txBody>
      </p:sp>
      <p:sp>
        <p:nvSpPr>
          <p:cNvPr id="20" name="矩形 84">
            <a:extLst>
              <a:ext uri="{FF2B5EF4-FFF2-40B4-BE49-F238E27FC236}">
                <a16:creationId xmlns:a16="http://schemas.microsoft.com/office/drawing/2014/main" id="{32745E4C-FB4A-430A-AAA6-55EDA0020EC7}"/>
              </a:ext>
            </a:extLst>
          </p:cNvPr>
          <p:cNvSpPr/>
          <p:nvPr/>
        </p:nvSpPr>
        <p:spPr>
          <a:xfrm>
            <a:off x="2618154" y="4285450"/>
            <a:ext cx="944819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800" dirty="0">
                <a:solidFill>
                  <a:schemeClr val="tx1"/>
                </a:solidFill>
              </a:rPr>
              <a:t>远望谷成功登陆深圳证券交易所，</a:t>
            </a:r>
            <a:r>
              <a:rPr lang="zh-CN" altLang="en-US" sz="800" b="1" dirty="0">
                <a:solidFill>
                  <a:srgbClr val="C00000"/>
                </a:solidFill>
              </a:rPr>
              <a:t>成为中国首家</a:t>
            </a:r>
            <a:r>
              <a:rPr lang="en-US" altLang="zh-CN" sz="800" b="1" dirty="0">
                <a:solidFill>
                  <a:srgbClr val="C00000"/>
                </a:solidFill>
              </a:rPr>
              <a:t>RFID</a:t>
            </a:r>
            <a:r>
              <a:rPr lang="zh-CN" altLang="en-US" sz="800" b="1" dirty="0">
                <a:solidFill>
                  <a:srgbClr val="C00000"/>
                </a:solidFill>
              </a:rPr>
              <a:t>上市公司</a:t>
            </a:r>
            <a:endParaRPr lang="en-US" altLang="zh-CN" sz="800" b="1" noProof="1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21" name="Group 28">
            <a:extLst>
              <a:ext uri="{FF2B5EF4-FFF2-40B4-BE49-F238E27FC236}">
                <a16:creationId xmlns:a16="http://schemas.microsoft.com/office/drawing/2014/main" id="{BF07B9B6-D015-4BA8-B93D-B1120A490411}"/>
              </a:ext>
            </a:extLst>
          </p:cNvPr>
          <p:cNvGrpSpPr/>
          <p:nvPr/>
        </p:nvGrpSpPr>
        <p:grpSpPr>
          <a:xfrm>
            <a:off x="4701131" y="5577829"/>
            <a:ext cx="415498" cy="403702"/>
            <a:chOff x="3673970" y="3137647"/>
            <a:chExt cx="415498" cy="403702"/>
          </a:xfrm>
        </p:grpSpPr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BD194660-1952-4A71-A505-F7BFC859D23F}"/>
                </a:ext>
              </a:extLst>
            </p:cNvPr>
            <p:cNvSpPr/>
            <p:nvPr/>
          </p:nvSpPr>
          <p:spPr>
            <a:xfrm>
              <a:off x="3818967" y="3137647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0602D-E83F-434B-9803-D3AEFB094DC0}"/>
                </a:ext>
              </a:extLst>
            </p:cNvPr>
            <p:cNvSpPr txBox="1"/>
            <p:nvPr/>
          </p:nvSpPr>
          <p:spPr>
            <a:xfrm>
              <a:off x="3673970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2014</a:t>
              </a:r>
              <a:endParaRPr lang="zh-CN" altLang="en-US" sz="800" dirty="0"/>
            </a:p>
          </p:txBody>
        </p:sp>
      </p:grpSp>
      <p:grpSp>
        <p:nvGrpSpPr>
          <p:cNvPr id="24" name="Group 29">
            <a:extLst>
              <a:ext uri="{FF2B5EF4-FFF2-40B4-BE49-F238E27FC236}">
                <a16:creationId xmlns:a16="http://schemas.microsoft.com/office/drawing/2014/main" id="{C7012018-95DD-4AE2-85E2-288DF77487E6}"/>
              </a:ext>
            </a:extLst>
          </p:cNvPr>
          <p:cNvGrpSpPr/>
          <p:nvPr/>
        </p:nvGrpSpPr>
        <p:grpSpPr>
          <a:xfrm>
            <a:off x="5679514" y="5577829"/>
            <a:ext cx="415498" cy="403702"/>
            <a:chOff x="4808003" y="3137647"/>
            <a:chExt cx="415498" cy="403702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05C9AB0-4F50-4F82-A361-57EF2E3EC813}"/>
                </a:ext>
              </a:extLst>
            </p:cNvPr>
            <p:cNvSpPr/>
            <p:nvPr/>
          </p:nvSpPr>
          <p:spPr>
            <a:xfrm>
              <a:off x="4953000" y="3137647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4A6030C4-CA93-4E10-A59D-4C4685B1DB72}"/>
                </a:ext>
              </a:extLst>
            </p:cNvPr>
            <p:cNvSpPr txBox="1"/>
            <p:nvPr/>
          </p:nvSpPr>
          <p:spPr>
            <a:xfrm>
              <a:off x="4808003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2015</a:t>
              </a:r>
              <a:endParaRPr lang="zh-CN" altLang="en-US" sz="800" dirty="0"/>
            </a:p>
          </p:txBody>
        </p: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id="{769D4E09-25DF-4C4B-BFBA-D1B603B5EFB3}"/>
              </a:ext>
            </a:extLst>
          </p:cNvPr>
          <p:cNvGrpSpPr/>
          <p:nvPr/>
        </p:nvGrpSpPr>
        <p:grpSpPr>
          <a:xfrm>
            <a:off x="7112787" y="5577827"/>
            <a:ext cx="415498" cy="403702"/>
            <a:chOff x="5648447" y="3137647"/>
            <a:chExt cx="415498" cy="403702"/>
          </a:xfrm>
        </p:grpSpPr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85D02466-A6D5-4602-82AB-A6511945200F}"/>
                </a:ext>
              </a:extLst>
            </p:cNvPr>
            <p:cNvSpPr/>
            <p:nvPr/>
          </p:nvSpPr>
          <p:spPr>
            <a:xfrm>
              <a:off x="5793444" y="3137647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F233EEC1-F764-469F-BD21-A8BBA2567E02}"/>
                </a:ext>
              </a:extLst>
            </p:cNvPr>
            <p:cNvSpPr txBox="1"/>
            <p:nvPr/>
          </p:nvSpPr>
          <p:spPr>
            <a:xfrm>
              <a:off x="5648447" y="332590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2016</a:t>
              </a:r>
              <a:endParaRPr lang="zh-CN" altLang="en-US" sz="800" dirty="0"/>
            </a:p>
          </p:txBody>
        </p:sp>
      </p:grpSp>
      <p:grpSp>
        <p:nvGrpSpPr>
          <p:cNvPr id="30" name="Group 32">
            <a:extLst>
              <a:ext uri="{FF2B5EF4-FFF2-40B4-BE49-F238E27FC236}">
                <a16:creationId xmlns:a16="http://schemas.microsoft.com/office/drawing/2014/main" id="{A94E8B45-3343-4B72-A862-BD2968E78C38}"/>
              </a:ext>
            </a:extLst>
          </p:cNvPr>
          <p:cNvGrpSpPr/>
          <p:nvPr/>
        </p:nvGrpSpPr>
        <p:grpSpPr>
          <a:xfrm>
            <a:off x="8428411" y="5577827"/>
            <a:ext cx="415498" cy="411664"/>
            <a:chOff x="8572002" y="3137645"/>
            <a:chExt cx="415498" cy="411664"/>
          </a:xfrm>
        </p:grpSpPr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39866BF3-61F9-4BD1-BCFC-81D1406398B7}"/>
                </a:ext>
              </a:extLst>
            </p:cNvPr>
            <p:cNvSpPr/>
            <p:nvPr/>
          </p:nvSpPr>
          <p:spPr>
            <a:xfrm>
              <a:off x="8732503" y="3137645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77D2BF66-F4A8-43CB-ABA6-42DCDF45A578}"/>
                </a:ext>
              </a:extLst>
            </p:cNvPr>
            <p:cNvSpPr txBox="1"/>
            <p:nvPr/>
          </p:nvSpPr>
          <p:spPr>
            <a:xfrm>
              <a:off x="8572002" y="3333865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2017</a:t>
              </a:r>
              <a:endParaRPr lang="zh-CN" altLang="en-US" sz="800" dirty="0"/>
            </a:p>
          </p:txBody>
        </p:sp>
      </p:grpSp>
      <p:cxnSp>
        <p:nvCxnSpPr>
          <p:cNvPr id="33" name="Elbow Connector 35">
            <a:extLst>
              <a:ext uri="{FF2B5EF4-FFF2-40B4-BE49-F238E27FC236}">
                <a16:creationId xmlns:a16="http://schemas.microsoft.com/office/drawing/2014/main" id="{995D6A51-D804-4198-8570-E0BE66761F4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808932" y="5391412"/>
            <a:ext cx="360903" cy="119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9">
            <a:extLst>
              <a:ext uri="{FF2B5EF4-FFF2-40B4-BE49-F238E27FC236}">
                <a16:creationId xmlns:a16="http://schemas.microsoft.com/office/drawing/2014/main" id="{55179402-2751-4744-84F0-C8E854F59D66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rot="5400000" flipH="1" flipV="1">
            <a:off x="1825839" y="5380479"/>
            <a:ext cx="345245" cy="49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47">
            <a:extLst>
              <a:ext uri="{FF2B5EF4-FFF2-40B4-BE49-F238E27FC236}">
                <a16:creationId xmlns:a16="http://schemas.microsoft.com/office/drawing/2014/main" id="{CA58DDFC-871C-473D-BCA0-89E805617B14}"/>
              </a:ext>
            </a:extLst>
          </p:cNvPr>
          <p:cNvCxnSpPr>
            <a:stCxn id="22" idx="0"/>
            <a:endCxn id="63" idx="2"/>
          </p:cNvCxnSpPr>
          <p:nvPr/>
        </p:nvCxnSpPr>
        <p:spPr>
          <a:xfrm rot="5400000" flipH="1" flipV="1">
            <a:off x="4862819" y="5281913"/>
            <a:ext cx="341979" cy="249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50">
            <a:extLst>
              <a:ext uri="{FF2B5EF4-FFF2-40B4-BE49-F238E27FC236}">
                <a16:creationId xmlns:a16="http://schemas.microsoft.com/office/drawing/2014/main" id="{C6FC4A69-4A54-4732-B46B-A205B9C7162E}"/>
              </a:ext>
            </a:extLst>
          </p:cNvPr>
          <p:cNvGrpSpPr/>
          <p:nvPr/>
        </p:nvGrpSpPr>
        <p:grpSpPr>
          <a:xfrm>
            <a:off x="3759905" y="5593450"/>
            <a:ext cx="415498" cy="384154"/>
            <a:chOff x="4788570" y="3137647"/>
            <a:chExt cx="415498" cy="384154"/>
          </a:xfrm>
        </p:grpSpPr>
        <p:sp>
          <p:nvSpPr>
            <p:cNvPr id="37" name="Oval 51">
              <a:extLst>
                <a:ext uri="{FF2B5EF4-FFF2-40B4-BE49-F238E27FC236}">
                  <a16:creationId xmlns:a16="http://schemas.microsoft.com/office/drawing/2014/main" id="{F6CFBD26-DCC9-47EB-837E-BB991CBE0BA2}"/>
                </a:ext>
              </a:extLst>
            </p:cNvPr>
            <p:cNvSpPr/>
            <p:nvPr/>
          </p:nvSpPr>
          <p:spPr>
            <a:xfrm>
              <a:off x="4953000" y="3137647"/>
              <a:ext cx="125505" cy="1255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52">
              <a:extLst>
                <a:ext uri="{FF2B5EF4-FFF2-40B4-BE49-F238E27FC236}">
                  <a16:creationId xmlns:a16="http://schemas.microsoft.com/office/drawing/2014/main" id="{5BD2DF37-2909-43BB-A9D1-72F97BC27F42}"/>
                </a:ext>
              </a:extLst>
            </p:cNvPr>
            <p:cNvSpPr txBox="1"/>
            <p:nvPr/>
          </p:nvSpPr>
          <p:spPr>
            <a:xfrm>
              <a:off x="4788570" y="3306357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800" dirty="0"/>
                <a:t>2007</a:t>
              </a:r>
              <a:endParaRPr lang="zh-CN" altLang="en-US" sz="800" dirty="0"/>
            </a:p>
          </p:txBody>
        </p:sp>
      </p:grpSp>
      <p:cxnSp>
        <p:nvCxnSpPr>
          <p:cNvPr id="39" name="Elbow Connector 68">
            <a:extLst>
              <a:ext uri="{FF2B5EF4-FFF2-40B4-BE49-F238E27FC236}">
                <a16:creationId xmlns:a16="http://schemas.microsoft.com/office/drawing/2014/main" id="{BBF0D118-9F2F-4D3B-934A-66D36D35E6A4}"/>
              </a:ext>
            </a:extLst>
          </p:cNvPr>
          <p:cNvCxnSpPr/>
          <p:nvPr/>
        </p:nvCxnSpPr>
        <p:spPr>
          <a:xfrm rot="5400000" flipH="1" flipV="1">
            <a:off x="8585407" y="5276924"/>
            <a:ext cx="363597" cy="2077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89">
            <a:extLst>
              <a:ext uri="{FF2B5EF4-FFF2-40B4-BE49-F238E27FC236}">
                <a16:creationId xmlns:a16="http://schemas.microsoft.com/office/drawing/2014/main" id="{080DDE0A-5B30-467B-A8BC-59CC242FFA12}"/>
              </a:ext>
            </a:extLst>
          </p:cNvPr>
          <p:cNvSpPr/>
          <p:nvPr/>
        </p:nvSpPr>
        <p:spPr>
          <a:xfrm>
            <a:off x="8542070" y="4266314"/>
            <a:ext cx="801106" cy="950613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800" dirty="0">
                <a:solidFill>
                  <a:schemeClr val="tx1"/>
                </a:solidFill>
              </a:rPr>
              <a:t>远望谷助力天虹全球</a:t>
            </a:r>
            <a:r>
              <a:rPr lang="en-US" altLang="zh-CN" sz="800" dirty="0">
                <a:solidFill>
                  <a:schemeClr val="tx1"/>
                </a:solidFill>
              </a:rPr>
              <a:t>in</a:t>
            </a:r>
            <a:r>
              <a:rPr lang="zh-CN" altLang="en-US" sz="800" dirty="0">
                <a:solidFill>
                  <a:schemeClr val="tx1"/>
                </a:solidFill>
              </a:rPr>
              <a:t>选玩转</a:t>
            </a:r>
            <a:r>
              <a:rPr lang="zh-CN" altLang="en-US" sz="800" b="1" dirty="0">
                <a:solidFill>
                  <a:srgbClr val="C00000"/>
                </a:solidFill>
              </a:rPr>
              <a:t>新零售</a:t>
            </a:r>
            <a:r>
              <a:rPr lang="zh-CN" altLang="en-US" sz="800" dirty="0">
                <a:solidFill>
                  <a:schemeClr val="tx1"/>
                </a:solidFill>
              </a:rPr>
              <a:t>开创无人零售店</a:t>
            </a:r>
            <a:endParaRPr lang="en-CA" altLang="zh-CN" sz="8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653946CD-041B-4C51-B2E2-2141AC914D94}"/>
              </a:ext>
            </a:extLst>
          </p:cNvPr>
          <p:cNvGrpSpPr/>
          <p:nvPr/>
        </p:nvGrpSpPr>
        <p:grpSpPr>
          <a:xfrm>
            <a:off x="5076920" y="1418456"/>
            <a:ext cx="4320000" cy="707886"/>
            <a:chOff x="5076920" y="1461586"/>
            <a:chExt cx="4320000" cy="707886"/>
          </a:xfrm>
        </p:grpSpPr>
        <p:sp>
          <p:nvSpPr>
            <p:cNvPr id="42" name="矩形 44">
              <a:extLst>
                <a:ext uri="{FF2B5EF4-FFF2-40B4-BE49-F238E27FC236}">
                  <a16:creationId xmlns:a16="http://schemas.microsoft.com/office/drawing/2014/main" id="{E75002E6-DB38-4F03-873F-CC7EC6451824}"/>
                </a:ext>
              </a:extLst>
            </p:cNvPr>
            <p:cNvSpPr/>
            <p:nvPr/>
          </p:nvSpPr>
          <p:spPr>
            <a:xfrm>
              <a:off x="5076920" y="1461586"/>
              <a:ext cx="901186" cy="646331"/>
            </a:xfrm>
            <a:prstGeom prst="rect">
              <a:avLst/>
            </a:prstGeom>
            <a:solidFill>
              <a:srgbClr val="86A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cs typeface="+mn-ea"/>
                  <a:sym typeface="+mn-lt"/>
                </a:rPr>
                <a:t>智慧零售</a:t>
              </a:r>
              <a:endParaRPr lang="en-US" altLang="zh-CN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55">
              <a:extLst>
                <a:ext uri="{FF2B5EF4-FFF2-40B4-BE49-F238E27FC236}">
                  <a16:creationId xmlns:a16="http://schemas.microsoft.com/office/drawing/2014/main" id="{B2072107-3595-4209-9B76-CC416AC663DE}"/>
                </a:ext>
              </a:extLst>
            </p:cNvPr>
            <p:cNvSpPr txBox="1"/>
            <p:nvPr/>
          </p:nvSpPr>
          <p:spPr>
            <a:xfrm>
              <a:off x="6047116" y="1461586"/>
              <a:ext cx="3349804" cy="707886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>
              <a:defPPr>
                <a:defRPr lang="en-US"/>
              </a:defPPr>
              <a:lvl1pPr marL="180975" indent="-161925"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800"/>
              </a:lvl1pPr>
            </a:lstStyle>
            <a:p>
              <a:pPr>
                <a:buSzPct val="125000"/>
              </a:pPr>
              <a:r>
                <a:rPr lang="zh-CN" altLang="en-US" b="1" dirty="0">
                  <a:solidFill>
                    <a:srgbClr val="C00000"/>
                  </a:solidFill>
                </a:rPr>
                <a:t>赋予每一件商品唯一的身份</a:t>
              </a:r>
              <a:r>
                <a:rPr lang="en-US" altLang="zh-CN" b="1" dirty="0">
                  <a:solidFill>
                    <a:srgbClr val="C00000"/>
                  </a:solidFill>
                </a:rPr>
                <a:t>ID</a:t>
              </a:r>
              <a:r>
                <a:rPr lang="zh-CN" altLang="en-US" dirty="0"/>
                <a:t>。</a:t>
              </a:r>
              <a:r>
                <a:rPr lang="zh-CN" altLang="en-US" b="1" dirty="0">
                  <a:solidFill>
                    <a:srgbClr val="C00000"/>
                  </a:solidFill>
                </a:rPr>
                <a:t>实现对单品在生产、物流、销售等环节的实时跟踪管理，</a:t>
              </a:r>
              <a:r>
                <a:rPr lang="zh-CN" altLang="en-US" dirty="0"/>
                <a:t>在收货拣货盘点时实现高效运作。</a:t>
              </a:r>
              <a:endParaRPr lang="en-US" altLang="zh-CN" dirty="0"/>
            </a:p>
            <a:p>
              <a:pPr>
                <a:buSzPct val="125000"/>
              </a:pPr>
              <a:r>
                <a:rPr lang="en-US" altLang="zh-CN" dirty="0"/>
                <a:t>RFID</a:t>
              </a:r>
              <a:r>
                <a:rPr lang="zh-CN" altLang="en-US" dirty="0"/>
                <a:t>实现精细收货管理，各门店之间实现共享数据、协同管理。</a:t>
              </a:r>
              <a:endParaRPr lang="en-CA" altLang="zh-CN" dirty="0"/>
            </a:p>
            <a:p>
              <a:pPr>
                <a:buSzPct val="125000"/>
              </a:pPr>
              <a:r>
                <a:rPr lang="zh-CN" altLang="en-US" dirty="0"/>
                <a:t>利用</a:t>
              </a:r>
              <a:r>
                <a:rPr lang="en-US" altLang="zh-CN" dirty="0"/>
                <a:t>RFID</a:t>
              </a:r>
              <a:r>
                <a:rPr lang="zh-CN" altLang="en-US" dirty="0"/>
                <a:t>手持终端扫描货物内的电子标签，就可以查询流通历史和订单批次等信息，及时辨别货物真伪与渠道归属。</a:t>
              </a:r>
              <a:endParaRPr lang="en-CA" altLang="zh-CN" dirty="0"/>
            </a:p>
          </p:txBody>
        </p:sp>
      </p:grpSp>
      <p:grpSp>
        <p:nvGrpSpPr>
          <p:cNvPr id="44" name="Group 19">
            <a:extLst>
              <a:ext uri="{FF2B5EF4-FFF2-40B4-BE49-F238E27FC236}">
                <a16:creationId xmlns:a16="http://schemas.microsoft.com/office/drawing/2014/main" id="{88036B60-07A5-477F-B076-D896CF5920B0}"/>
              </a:ext>
            </a:extLst>
          </p:cNvPr>
          <p:cNvGrpSpPr/>
          <p:nvPr/>
        </p:nvGrpSpPr>
        <p:grpSpPr>
          <a:xfrm>
            <a:off x="5076920" y="2554258"/>
            <a:ext cx="4319999" cy="707886"/>
            <a:chOff x="5085546" y="2140565"/>
            <a:chExt cx="4319999" cy="70788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C882708-E5AE-4C46-BC60-A349E5277469}"/>
                </a:ext>
              </a:extLst>
            </p:cNvPr>
            <p:cNvSpPr/>
            <p:nvPr/>
          </p:nvSpPr>
          <p:spPr>
            <a:xfrm>
              <a:off x="5085546" y="2196757"/>
              <a:ext cx="901186" cy="600814"/>
            </a:xfrm>
            <a:prstGeom prst="rect">
              <a:avLst/>
            </a:prstGeom>
            <a:solidFill>
              <a:srgbClr val="C1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cs typeface="+mn-ea"/>
                  <a:sym typeface="+mn-lt"/>
                </a:rPr>
                <a:t>智慧铁路</a:t>
              </a:r>
              <a:endParaRPr lang="en-US" altLang="zh-CN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936D2323-044F-4EAE-B3A3-5C9F75A66CF4}"/>
                </a:ext>
              </a:extLst>
            </p:cNvPr>
            <p:cNvSpPr txBox="1"/>
            <p:nvPr/>
          </p:nvSpPr>
          <p:spPr>
            <a:xfrm>
              <a:off x="6055742" y="2140565"/>
              <a:ext cx="3349803" cy="707886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>
              <a:defPPr>
                <a:defRPr lang="en-US"/>
              </a:defPPr>
              <a:lvl1pPr marL="180975" indent="-161925"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800"/>
              </a:lvl1pPr>
            </a:lstStyle>
            <a:p>
              <a:pPr>
                <a:buSzPct val="125000"/>
              </a:pPr>
              <a:r>
                <a:rPr lang="zh-CN" altLang="en-US" dirty="0"/>
                <a:t>包括铁路运输、企业铁路管理、轨道衡配车号管理、红外线轴温探测配车号管理、智能称重管理等。</a:t>
              </a:r>
              <a:endParaRPr lang="en-US" altLang="zh-CN" dirty="0"/>
            </a:p>
            <a:p>
              <a:pPr>
                <a:buSzPct val="125000"/>
              </a:pPr>
              <a:r>
                <a:rPr lang="zh-CN" altLang="en-US" dirty="0"/>
                <a:t>精确、及时地采集运行列车的车次、车号以及列车到发信息，实现铁路货车的全路自动追踪、调度与管理，解决铁路运输中存在的运输难点，提高红外轴温探测系统的功效等</a:t>
              </a:r>
              <a:endParaRPr lang="en-CA" altLang="zh-CN" dirty="0"/>
            </a:p>
          </p:txBody>
        </p:sp>
      </p:grpSp>
      <p:grpSp>
        <p:nvGrpSpPr>
          <p:cNvPr id="47" name="Group 18">
            <a:extLst>
              <a:ext uri="{FF2B5EF4-FFF2-40B4-BE49-F238E27FC236}">
                <a16:creationId xmlns:a16="http://schemas.microsoft.com/office/drawing/2014/main" id="{344F5199-2631-48B0-82C7-C7C74EED64CE}"/>
              </a:ext>
            </a:extLst>
          </p:cNvPr>
          <p:cNvGrpSpPr/>
          <p:nvPr/>
        </p:nvGrpSpPr>
        <p:grpSpPr>
          <a:xfrm>
            <a:off x="5076920" y="2152953"/>
            <a:ext cx="4320000" cy="369332"/>
            <a:chOff x="5076920" y="3070427"/>
            <a:chExt cx="4320000" cy="369332"/>
          </a:xfrm>
        </p:grpSpPr>
        <p:sp>
          <p:nvSpPr>
            <p:cNvPr id="48" name="矩形 44">
              <a:extLst>
                <a:ext uri="{FF2B5EF4-FFF2-40B4-BE49-F238E27FC236}">
                  <a16:creationId xmlns:a16="http://schemas.microsoft.com/office/drawing/2014/main" id="{5DE41FF7-87E4-4F8B-B8A8-50AB8FB97545}"/>
                </a:ext>
              </a:extLst>
            </p:cNvPr>
            <p:cNvSpPr/>
            <p:nvPr/>
          </p:nvSpPr>
          <p:spPr>
            <a:xfrm>
              <a:off x="5076920" y="3070428"/>
              <a:ext cx="901186" cy="369331"/>
            </a:xfrm>
            <a:prstGeom prst="rect">
              <a:avLst/>
            </a:prstGeom>
            <a:solidFill>
              <a:srgbClr val="AFC7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智慧图书</a:t>
              </a:r>
              <a:endPara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AA3FB614-4790-4846-8503-347A0B5EC541}"/>
                </a:ext>
              </a:extLst>
            </p:cNvPr>
            <p:cNvSpPr txBox="1"/>
            <p:nvPr/>
          </p:nvSpPr>
          <p:spPr>
            <a:xfrm>
              <a:off x="6047116" y="3070427"/>
              <a:ext cx="3349804" cy="338554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>
              <a:defPPr>
                <a:defRPr lang="en-US"/>
              </a:defPPr>
              <a:lvl1pPr marL="180975" indent="-161925"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800"/>
              </a:lvl1pPr>
            </a:lstStyle>
            <a:p>
              <a:pPr>
                <a:buSzPct val="125000"/>
              </a:pPr>
              <a:r>
                <a:rPr lang="zh-CN" altLang="en-US" dirty="0"/>
                <a:t>自助借还书系统，简化了读者借还书手续，缩短了图书流通周期。</a:t>
              </a:r>
              <a:endParaRPr lang="en-US" altLang="zh-CN" dirty="0"/>
            </a:p>
            <a:p>
              <a:pPr>
                <a:buSzPct val="125000"/>
              </a:pPr>
              <a:r>
                <a:rPr lang="zh-CN" altLang="en-US" dirty="0"/>
                <a:t>标签转化、推车式盘点，大幅提高图书盘点及错架图书整理效率。</a:t>
              </a:r>
              <a:endParaRPr lang="en-CA" altLang="zh-CN" dirty="0"/>
            </a:p>
          </p:txBody>
        </p:sp>
      </p:grpSp>
      <p:sp>
        <p:nvSpPr>
          <p:cNvPr id="63" name="矩形 84">
            <a:extLst>
              <a:ext uri="{FF2B5EF4-FFF2-40B4-BE49-F238E27FC236}">
                <a16:creationId xmlns:a16="http://schemas.microsoft.com/office/drawing/2014/main" id="{32745E4C-FB4A-430A-AAA6-55EDA0020EC7}"/>
              </a:ext>
            </a:extLst>
          </p:cNvPr>
          <p:cNvSpPr/>
          <p:nvPr/>
        </p:nvSpPr>
        <p:spPr>
          <a:xfrm>
            <a:off x="4661019" y="4285450"/>
            <a:ext cx="995432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远望谷设立欧洲子公司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远望谷设立新加坡子公司</a:t>
            </a:r>
            <a:endParaRPr lang="en-US" altLang="zh-CN" sz="800" b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矩形 84">
            <a:extLst>
              <a:ext uri="{FF2B5EF4-FFF2-40B4-BE49-F238E27FC236}">
                <a16:creationId xmlns:a16="http://schemas.microsoft.com/office/drawing/2014/main" id="{32745E4C-FB4A-430A-AAA6-55EDA0020EC7}"/>
              </a:ext>
            </a:extLst>
          </p:cNvPr>
          <p:cNvSpPr/>
          <p:nvPr/>
        </p:nvSpPr>
        <p:spPr>
          <a:xfrm>
            <a:off x="5749409" y="4285450"/>
            <a:ext cx="1429666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成为上海</a:t>
            </a:r>
            <a:r>
              <a:rPr lang="zh-CN" altLang="en-US" sz="800" b="1" dirty="0">
                <a:solidFill>
                  <a:srgbClr val="C00000"/>
                </a:solidFill>
              </a:rPr>
              <a:t>迪士尼</a:t>
            </a:r>
            <a:r>
              <a:rPr lang="zh-CN" altLang="en-US" sz="800" dirty="0">
                <a:solidFill>
                  <a:schemeClr val="tx1"/>
                </a:solidFill>
              </a:rPr>
              <a:t>度假区梦想护照唯一供应商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战略投资</a:t>
            </a:r>
            <a:r>
              <a:rPr lang="en-US" altLang="zh-CN" sz="800" dirty="0">
                <a:solidFill>
                  <a:schemeClr val="tx1"/>
                </a:solidFill>
              </a:rPr>
              <a:t>SML</a:t>
            </a:r>
            <a:r>
              <a:rPr lang="zh-CN" altLang="en-US" sz="800" dirty="0">
                <a:solidFill>
                  <a:schemeClr val="tx1"/>
                </a:solidFill>
              </a:rPr>
              <a:t>，成为全球第二大</a:t>
            </a:r>
            <a:r>
              <a:rPr lang="zh-CN" altLang="en-US" sz="800" b="1" dirty="0">
                <a:solidFill>
                  <a:srgbClr val="C00000"/>
                </a:solidFill>
              </a:rPr>
              <a:t>服装零售物联网</a:t>
            </a:r>
            <a:r>
              <a:rPr lang="zh-CN" altLang="en-US" sz="800" dirty="0">
                <a:solidFill>
                  <a:schemeClr val="tx1"/>
                </a:solidFill>
              </a:rPr>
              <a:t>解决方案供应商</a:t>
            </a:r>
            <a:endParaRPr lang="en-US" altLang="zh-CN" sz="800" b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矩形 84">
            <a:extLst>
              <a:ext uri="{FF2B5EF4-FFF2-40B4-BE49-F238E27FC236}">
                <a16:creationId xmlns:a16="http://schemas.microsoft.com/office/drawing/2014/main" id="{32745E4C-FB4A-430A-AAA6-55EDA0020EC7}"/>
              </a:ext>
            </a:extLst>
          </p:cNvPr>
          <p:cNvSpPr/>
          <p:nvPr/>
        </p:nvSpPr>
        <p:spPr>
          <a:xfrm>
            <a:off x="7267054" y="4276276"/>
            <a:ext cx="1186929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远望谷收购韩国知名的移动数据采集终端提供商</a:t>
            </a:r>
            <a:r>
              <a:rPr lang="en-US" altLang="zh-CN" sz="800" dirty="0">
                <a:solidFill>
                  <a:schemeClr val="tx1"/>
                </a:solidFill>
              </a:rPr>
              <a:t>ATID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/>
                </a:solidFill>
              </a:rPr>
              <a:t>收购</a:t>
            </a:r>
            <a:r>
              <a:rPr lang="en-US" altLang="zh-CN" sz="800" dirty="0">
                <a:solidFill>
                  <a:schemeClr val="tx1"/>
                </a:solidFill>
              </a:rPr>
              <a:t>TAGSYS</a:t>
            </a:r>
            <a:r>
              <a:rPr lang="zh-CN" altLang="en-US" sz="800" dirty="0">
                <a:solidFill>
                  <a:schemeClr val="tx1"/>
                </a:solidFill>
              </a:rPr>
              <a:t>纺织品洗涤解决方案业务和</a:t>
            </a:r>
            <a:r>
              <a:rPr lang="en-US" altLang="zh-CN" sz="800" dirty="0">
                <a:solidFill>
                  <a:schemeClr val="tx1"/>
                </a:solidFill>
              </a:rPr>
              <a:t>RFID</a:t>
            </a:r>
            <a:r>
              <a:rPr lang="zh-CN" altLang="en-US" sz="800" dirty="0">
                <a:solidFill>
                  <a:schemeClr val="tx1"/>
                </a:solidFill>
              </a:rPr>
              <a:t>标签设计与产品业务</a:t>
            </a:r>
            <a:endParaRPr lang="en-US" altLang="zh-CN" sz="800" b="1" noProof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Elbow Connector 68">
            <a:extLst>
              <a:ext uri="{FF2B5EF4-FFF2-40B4-BE49-F238E27FC236}">
                <a16:creationId xmlns:a16="http://schemas.microsoft.com/office/drawing/2014/main" id="{BBF0D118-9F2F-4D3B-934A-66D36D35E6A4}"/>
              </a:ext>
            </a:extLst>
          </p:cNvPr>
          <p:cNvCxnSpPr>
            <a:endCxn id="65" idx="2"/>
          </p:cNvCxnSpPr>
          <p:nvPr/>
        </p:nvCxnSpPr>
        <p:spPr>
          <a:xfrm flipV="1">
            <a:off x="7267054" y="5226676"/>
            <a:ext cx="593465" cy="188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8">
            <a:extLst>
              <a:ext uri="{FF2B5EF4-FFF2-40B4-BE49-F238E27FC236}">
                <a16:creationId xmlns:a16="http://schemas.microsoft.com/office/drawing/2014/main" id="{BBF0D118-9F2F-4D3B-934A-66D36D35E6A4}"/>
              </a:ext>
            </a:extLst>
          </p:cNvPr>
          <p:cNvCxnSpPr>
            <a:stCxn id="28" idx="1"/>
            <a:endCxn id="64" idx="2"/>
          </p:cNvCxnSpPr>
          <p:nvPr/>
        </p:nvCxnSpPr>
        <p:spPr>
          <a:xfrm rot="16200000" flipV="1">
            <a:off x="6690025" y="5010068"/>
            <a:ext cx="360357" cy="8119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47">
            <a:extLst>
              <a:ext uri="{FF2B5EF4-FFF2-40B4-BE49-F238E27FC236}">
                <a16:creationId xmlns:a16="http://schemas.microsoft.com/office/drawing/2014/main" id="{CA58DDFC-871C-473D-BCA0-89E805617B14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rot="5400000" flipH="1" flipV="1">
            <a:off x="2850350" y="5337616"/>
            <a:ext cx="341979" cy="138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84">
            <a:extLst>
              <a:ext uri="{FF2B5EF4-FFF2-40B4-BE49-F238E27FC236}">
                <a16:creationId xmlns:a16="http://schemas.microsoft.com/office/drawing/2014/main" id="{32745E4C-FB4A-430A-AAA6-55EDA0020EC7}"/>
              </a:ext>
            </a:extLst>
          </p:cNvPr>
          <p:cNvSpPr/>
          <p:nvPr/>
        </p:nvSpPr>
        <p:spPr>
          <a:xfrm>
            <a:off x="3638598" y="4285450"/>
            <a:ext cx="944819" cy="950400"/>
          </a:xfrm>
          <a:prstGeom prst="rect">
            <a:avLst/>
          </a:prstGeom>
          <a:solidFill>
            <a:srgbClr val="DC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800" dirty="0">
                <a:solidFill>
                  <a:schemeClr val="tx1"/>
                </a:solidFill>
              </a:rPr>
              <a:t>远望谷被中华人民共和国科学技术部认定为深圳市</a:t>
            </a:r>
            <a:r>
              <a:rPr lang="zh-CN" altLang="en-US" sz="800" b="1" dirty="0">
                <a:solidFill>
                  <a:srgbClr val="C00000"/>
                </a:solidFill>
              </a:rPr>
              <a:t>第一批国家高新技术企业</a:t>
            </a:r>
            <a:endParaRPr lang="en-US" altLang="zh-CN" sz="800" b="1" noProof="1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09" name="Elbow Connector 47">
            <a:extLst>
              <a:ext uri="{FF2B5EF4-FFF2-40B4-BE49-F238E27FC236}">
                <a16:creationId xmlns:a16="http://schemas.microsoft.com/office/drawing/2014/main" id="{CA58DDFC-871C-473D-BCA0-89E805617B14}"/>
              </a:ext>
            </a:extLst>
          </p:cNvPr>
          <p:cNvCxnSpPr/>
          <p:nvPr/>
        </p:nvCxnSpPr>
        <p:spPr>
          <a:xfrm rot="5400000" flipH="1" flipV="1">
            <a:off x="3905860" y="5346938"/>
            <a:ext cx="341979" cy="138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410519" y="2523197"/>
            <a:ext cx="44152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+mn-ea"/>
              </a:rPr>
              <a:t>远望谷聚焦</a:t>
            </a:r>
            <a:r>
              <a:rPr lang="zh-CN" altLang="en-US" sz="1000" b="1" dirty="0">
                <a:solidFill>
                  <a:srgbClr val="C00000"/>
                </a:solidFill>
                <a:latin typeface="+mn-ea"/>
              </a:rPr>
              <a:t>铁路、图书、零售</a:t>
            </a:r>
            <a:r>
              <a:rPr lang="zh-CN" altLang="en-US" sz="1000" dirty="0">
                <a:latin typeface="+mn-ea"/>
              </a:rPr>
              <a:t>三大业务，同时大力发展纺织洗涤、智慧旅游、烟酒管理、智能交通等</a:t>
            </a:r>
            <a:r>
              <a:rPr lang="en-US" altLang="zh-CN" sz="1000" dirty="0">
                <a:latin typeface="+mn-ea"/>
              </a:rPr>
              <a:t>RFID</a:t>
            </a:r>
            <a:r>
              <a:rPr lang="zh-CN" altLang="en-US" sz="1000" dirty="0">
                <a:latin typeface="+mn-ea"/>
              </a:rPr>
              <a:t>物联网垂直应用领域，提供高性能的</a:t>
            </a:r>
            <a:r>
              <a:rPr lang="en-US" altLang="zh-CN" sz="1000" dirty="0">
                <a:latin typeface="+mn-ea"/>
              </a:rPr>
              <a:t>RFID</a:t>
            </a:r>
            <a:r>
              <a:rPr lang="zh-CN" altLang="en-US" sz="1000" dirty="0">
                <a:latin typeface="+mn-ea"/>
              </a:rPr>
              <a:t>技术、产品和整体解决方案。</a:t>
            </a:r>
            <a:endParaRPr lang="en-US" altLang="zh-CN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dirty="0"/>
              <a:t>远望谷铁路产品覆盖了中国十八个铁路局、各大机车车辆厂、高校图书馆、中国电网、北京航天科工集团、南方中集、中国移动通讯、中国电信、中国铁通、中国建设银行、</a:t>
            </a:r>
            <a:r>
              <a:rPr lang="en-US" altLang="zh-CN" sz="1000" dirty="0"/>
              <a:t>R-PAC</a:t>
            </a:r>
            <a:r>
              <a:rPr lang="zh-CN" altLang="en-US" sz="1000" dirty="0"/>
              <a:t>、</a:t>
            </a:r>
            <a:r>
              <a:rPr lang="en-US" altLang="zh-CN" sz="1000" dirty="0"/>
              <a:t>TYCO</a:t>
            </a:r>
            <a:r>
              <a:rPr lang="zh-CN" altLang="en-US" sz="1000" dirty="0"/>
              <a:t>电子、</a:t>
            </a:r>
            <a:r>
              <a:rPr lang="en-US" altLang="zh-CN" sz="1000" dirty="0"/>
              <a:t>SML</a:t>
            </a:r>
            <a:r>
              <a:rPr lang="zh-CN" altLang="en-US" sz="1000" dirty="0"/>
              <a:t>集团等。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zh-CN" altLang="en-US" sz="1000" dirty="0">
              <a:latin typeface="+mn-ea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 rotWithShape="1">
          <a:blip r:embed="rId3"/>
          <a:srcRect b="21676"/>
          <a:stretch/>
        </p:blipFill>
        <p:spPr>
          <a:xfrm>
            <a:off x="472701" y="1406634"/>
            <a:ext cx="2608953" cy="993033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3107979" y="1455704"/>
            <a:ext cx="1758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000000"/>
                </a:solidFill>
              </a:rPr>
              <a:t>远望谷是全球领先</a:t>
            </a:r>
            <a:r>
              <a:rPr lang="en-US" altLang="zh-CN" sz="1000" dirty="0">
                <a:solidFill>
                  <a:srgbClr val="000000"/>
                </a:solidFill>
              </a:rPr>
              <a:t>RFID</a:t>
            </a:r>
            <a:r>
              <a:rPr lang="zh-CN" altLang="en-US" sz="1000" dirty="0">
                <a:solidFill>
                  <a:srgbClr val="000000"/>
                </a:solidFill>
              </a:rPr>
              <a:t>技术、产品和整体解决方案供应商，主打</a:t>
            </a:r>
            <a:r>
              <a:rPr lang="zh-CN" altLang="en-US" sz="1000" b="1" dirty="0">
                <a:solidFill>
                  <a:srgbClr val="C00000"/>
                </a:solidFill>
              </a:rPr>
              <a:t>超高频</a:t>
            </a:r>
            <a:r>
              <a:rPr lang="en-US" altLang="zh-CN" sz="1000" dirty="0">
                <a:solidFill>
                  <a:srgbClr val="000000"/>
                </a:solidFill>
              </a:rPr>
              <a:t>RFID</a:t>
            </a:r>
            <a:r>
              <a:rPr lang="zh-CN" altLang="en-US" sz="1000" dirty="0">
                <a:solidFill>
                  <a:srgbClr val="000000"/>
                </a:solidFill>
              </a:rPr>
              <a:t>，是国内</a:t>
            </a:r>
            <a:r>
              <a:rPr lang="zh-CN" altLang="en-US" sz="1000" b="1" dirty="0">
                <a:solidFill>
                  <a:srgbClr val="C00000"/>
                </a:solidFill>
              </a:rPr>
              <a:t>首家</a:t>
            </a:r>
            <a:r>
              <a:rPr lang="en-US" altLang="zh-CN" sz="1000" b="1" dirty="0">
                <a:solidFill>
                  <a:srgbClr val="C00000"/>
                </a:solidFill>
              </a:rPr>
              <a:t>RFID</a:t>
            </a:r>
            <a:r>
              <a:rPr lang="zh-CN" altLang="en-US" sz="1000" b="1" dirty="0">
                <a:solidFill>
                  <a:srgbClr val="C00000"/>
                </a:solidFill>
              </a:rPr>
              <a:t>行业上市公司</a:t>
            </a:r>
            <a:r>
              <a:rPr lang="zh-CN" altLang="en-US" sz="1000" dirty="0">
                <a:solidFill>
                  <a:srgbClr val="000000"/>
                </a:solidFill>
              </a:rPr>
              <a:t>、</a:t>
            </a:r>
            <a:r>
              <a:rPr lang="zh-CN" altLang="en-US" sz="1000" dirty="0"/>
              <a:t>第一批国家高新技术企业</a:t>
            </a:r>
            <a:endParaRPr lang="zh-CN" altLang="en-US" dirty="0"/>
          </a:p>
        </p:txBody>
      </p:sp>
      <p:grpSp>
        <p:nvGrpSpPr>
          <p:cNvPr id="117" name="Group 18">
            <a:extLst>
              <a:ext uri="{FF2B5EF4-FFF2-40B4-BE49-F238E27FC236}">
                <a16:creationId xmlns:a16="http://schemas.microsoft.com/office/drawing/2014/main" id="{344F5199-2631-48B0-82C7-C7C74EED64CE}"/>
              </a:ext>
            </a:extLst>
          </p:cNvPr>
          <p:cNvGrpSpPr/>
          <p:nvPr/>
        </p:nvGrpSpPr>
        <p:grpSpPr>
          <a:xfrm>
            <a:off x="5076920" y="3221154"/>
            <a:ext cx="4319999" cy="312819"/>
            <a:chOff x="5024598" y="2945560"/>
            <a:chExt cx="4319999" cy="312819"/>
          </a:xfrm>
        </p:grpSpPr>
        <p:sp>
          <p:nvSpPr>
            <p:cNvPr id="118" name="矩形 44">
              <a:extLst>
                <a:ext uri="{FF2B5EF4-FFF2-40B4-BE49-F238E27FC236}">
                  <a16:creationId xmlns:a16="http://schemas.microsoft.com/office/drawing/2014/main" id="{5DE41FF7-87E4-4F8B-B8A8-50AB8FB97545}"/>
                </a:ext>
              </a:extLst>
            </p:cNvPr>
            <p:cNvSpPr/>
            <p:nvPr/>
          </p:nvSpPr>
          <p:spPr>
            <a:xfrm>
              <a:off x="5024598" y="2982802"/>
              <a:ext cx="901186" cy="275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其他</a:t>
              </a:r>
              <a:endPara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9" name="TextBox 57">
              <a:extLst>
                <a:ext uri="{FF2B5EF4-FFF2-40B4-BE49-F238E27FC236}">
                  <a16:creationId xmlns:a16="http://schemas.microsoft.com/office/drawing/2014/main" id="{AA3FB614-4790-4846-8503-347A0B5EC541}"/>
                </a:ext>
              </a:extLst>
            </p:cNvPr>
            <p:cNvSpPr txBox="1"/>
            <p:nvPr/>
          </p:nvSpPr>
          <p:spPr>
            <a:xfrm>
              <a:off x="5994793" y="2945560"/>
              <a:ext cx="3349804" cy="215444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>
              <a:defPPr>
                <a:defRPr lang="en-US"/>
              </a:defPPr>
              <a:lvl1pPr marL="180975" indent="-161925"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800"/>
              </a:lvl1pPr>
            </a:lstStyle>
            <a:p>
              <a:pPr>
                <a:buSzPct val="125000"/>
              </a:pPr>
              <a:r>
                <a:rPr lang="zh-CN" altLang="en-US" dirty="0"/>
                <a:t>智能洗涤、智慧旅游管理、食品溯源、智能交通、资产追踪等等。</a:t>
              </a:r>
              <a:endParaRPr lang="en-CA" altLang="zh-CN" dirty="0"/>
            </a:p>
          </p:txBody>
        </p:sp>
      </p:grpSp>
      <p:sp>
        <p:nvSpPr>
          <p:cNvPr id="122" name="AutoShape 2" descr="http://t26672.web5.35demo.cn/Upload/ueditor/images/2017-03-23/01-ff5f63f0-1296-4024-8aaa-17968abbc09b.png"/>
          <p:cNvSpPr>
            <a:spLocks noChangeAspect="1" noChangeArrowheads="1"/>
          </p:cNvSpPr>
          <p:nvPr/>
        </p:nvSpPr>
        <p:spPr bwMode="auto">
          <a:xfrm>
            <a:off x="6350000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AutoShape 4" descr="http://t26672.web5.35demo.cn/Upload/ueditor/images/2017-03-23/01-ff5f63f0-1296-4024-8aaa-17968abbc09b.png"/>
          <p:cNvSpPr>
            <a:spLocks noChangeAspect="1" noChangeArrowheads="1"/>
          </p:cNvSpPr>
          <p:nvPr/>
        </p:nvSpPr>
        <p:spPr bwMode="auto">
          <a:xfrm>
            <a:off x="6502400" y="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26602-C5F4-4AFD-802B-4495A506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财务数据概览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933B6E-4396-4835-B17E-34436E41E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Text Placeholder 68">
            <a:extLst>
              <a:ext uri="{FF2B5EF4-FFF2-40B4-BE49-F238E27FC236}">
                <a16:creationId xmlns:a16="http://schemas.microsoft.com/office/drawing/2014/main" id="{9ACADDEE-9FF0-4488-AAC3-5CC703E0AAB7}"/>
              </a:ext>
            </a:extLst>
          </p:cNvPr>
          <p:cNvSpPr txBox="1">
            <a:spLocks/>
          </p:cNvSpPr>
          <p:nvPr/>
        </p:nvSpPr>
        <p:spPr>
          <a:xfrm>
            <a:off x="6460293" y="3655715"/>
            <a:ext cx="2932614" cy="216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900" dirty="0">
                <a:solidFill>
                  <a:schemeClr val="bg1"/>
                </a:solidFill>
              </a:rPr>
              <a:t>Margins</a:t>
            </a:r>
          </a:p>
        </p:txBody>
      </p:sp>
      <p:sp>
        <p:nvSpPr>
          <p:cNvPr id="6" name="Text Placeholder 68">
            <a:extLst>
              <a:ext uri="{FF2B5EF4-FFF2-40B4-BE49-F238E27FC236}">
                <a16:creationId xmlns:a16="http://schemas.microsoft.com/office/drawing/2014/main" id="{2198130C-C0CD-4689-AA21-E05501B6F047}"/>
              </a:ext>
            </a:extLst>
          </p:cNvPr>
          <p:cNvSpPr txBox="1">
            <a:spLocks/>
          </p:cNvSpPr>
          <p:nvPr/>
        </p:nvSpPr>
        <p:spPr>
          <a:xfrm>
            <a:off x="6451888" y="1102735"/>
            <a:ext cx="2909737" cy="216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900" dirty="0">
                <a:solidFill>
                  <a:schemeClr val="bg1"/>
                </a:solidFill>
              </a:rPr>
              <a:t>财务绩效</a:t>
            </a:r>
            <a:endParaRPr lang="en-CA" sz="9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2D35834-E578-4A81-901B-F8734F60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2049"/>
              </p:ext>
            </p:extLst>
          </p:nvPr>
        </p:nvGraphicFramePr>
        <p:xfrm>
          <a:off x="2501154" y="1094981"/>
          <a:ext cx="3836360" cy="5121467"/>
        </p:xfrm>
        <a:graphic>
          <a:graphicData uri="http://schemas.openxmlformats.org/drawingml/2006/table">
            <a:tbl>
              <a:tblPr/>
              <a:tblGrid>
                <a:gridCol w="1403380">
                  <a:extLst>
                    <a:ext uri="{9D8B030D-6E8A-4147-A177-3AD203B41FA5}">
                      <a16:colId xmlns:a16="http://schemas.microsoft.com/office/drawing/2014/main" val="3670816360"/>
                    </a:ext>
                  </a:extLst>
                </a:gridCol>
                <a:gridCol w="494199">
                  <a:extLst>
                    <a:ext uri="{9D8B030D-6E8A-4147-A177-3AD203B41FA5}">
                      <a16:colId xmlns:a16="http://schemas.microsoft.com/office/drawing/2014/main" val="735811916"/>
                    </a:ext>
                  </a:extLst>
                </a:gridCol>
                <a:gridCol w="494199">
                  <a:extLst>
                    <a:ext uri="{9D8B030D-6E8A-4147-A177-3AD203B41FA5}">
                      <a16:colId xmlns:a16="http://schemas.microsoft.com/office/drawing/2014/main" val="1990118390"/>
                    </a:ext>
                  </a:extLst>
                </a:gridCol>
                <a:gridCol w="495488">
                  <a:extLst>
                    <a:ext uri="{9D8B030D-6E8A-4147-A177-3AD203B41FA5}">
                      <a16:colId xmlns:a16="http://schemas.microsoft.com/office/drawing/2014/main" val="2092817189"/>
                    </a:ext>
                  </a:extLst>
                </a:gridCol>
                <a:gridCol w="462497">
                  <a:extLst>
                    <a:ext uri="{9D8B030D-6E8A-4147-A177-3AD203B41FA5}">
                      <a16:colId xmlns:a16="http://schemas.microsoft.com/office/drawing/2014/main" val="2146175432"/>
                    </a:ext>
                  </a:extLst>
                </a:gridCol>
                <a:gridCol w="486597">
                  <a:extLst>
                    <a:ext uri="{9D8B030D-6E8A-4147-A177-3AD203B41FA5}">
                      <a16:colId xmlns:a16="http://schemas.microsoft.com/office/drawing/2014/main" val="3875012209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1204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利润表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营业收入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541.1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642.1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507.3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486.5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508.0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98754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读写装置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98845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电子标签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219.1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77198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软件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53996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备品备件及其他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251.8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293.6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23912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其他业务收入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9.05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87335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营业成本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373.3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311.1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264.9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295.0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42316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销售费用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6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管理费用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固定资产折旧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研发支出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财务费用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(0.9)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资产减值损失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3382"/>
                  </a:ext>
                </a:extLst>
              </a:tr>
              <a:tr h="15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净利润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51447"/>
                  </a:ext>
                </a:extLst>
              </a:tr>
              <a:tr h="2409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资产负债表</a:t>
                      </a:r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173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A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(32.0)</a:t>
                      </a: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A" sz="8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(44.7)</a:t>
                      </a: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A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(51.1)</a:t>
                      </a: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A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(55.8)</a:t>
                      </a: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20.3%</a:t>
                      </a: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59804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应收账款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358.7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278.0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241.6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203.0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682262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年内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173.99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164.5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24606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57.44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49957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2-3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17.95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08015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12.82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732817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4-5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13.49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502010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23.18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831753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存货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124.7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151.7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153.8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241.7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351.7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906150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跌价准备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934567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无形资产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132.0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164.3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70356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研发支出</a:t>
                      </a: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254242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资产总计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1,575.5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1,735.5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1,890.0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2,133.2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2,262.6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985062"/>
                  </a:ext>
                </a:extLst>
              </a:tr>
              <a:tr h="1430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　　其他应付款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3197"/>
                  </a:ext>
                </a:extLst>
              </a:tr>
              <a:tr h="1430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往来款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61.3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87103"/>
                  </a:ext>
                </a:extLst>
              </a:tr>
              <a:tr h="1430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保证金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20127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zh-CN" alt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负债合计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133.5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213.7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255.8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496.4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282422"/>
                  </a:ext>
                </a:extLst>
              </a:tr>
              <a:tr h="127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现金流量表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484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　经营活动产生的现金流量净额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57.7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27.6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42.1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(16.6)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(18.3)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0938"/>
                  </a:ext>
                </a:extLst>
              </a:tr>
              <a:tr h="120458">
                <a:tc>
                  <a:txBody>
                    <a:bodyPr/>
                    <a:lstStyle/>
                    <a:p>
                      <a:pPr algn="l" fontAlgn="t"/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A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6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04750"/>
                  </a:ext>
                </a:extLst>
              </a:tr>
            </a:tbl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193503893"/>
              </p:ext>
            </p:extLst>
          </p:nvPr>
        </p:nvGraphicFramePr>
        <p:xfrm>
          <a:off x="6389135" y="1461248"/>
          <a:ext cx="2909736" cy="199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89574932"/>
              </p:ext>
            </p:extLst>
          </p:nvPr>
        </p:nvGraphicFramePr>
        <p:xfrm>
          <a:off x="6346479" y="3960117"/>
          <a:ext cx="2819774" cy="2248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D6D05DD-E17A-46D7-AA06-B9FEE8079C73}"/>
              </a:ext>
            </a:extLst>
          </p:cNvPr>
          <p:cNvSpPr/>
          <p:nvPr/>
        </p:nvSpPr>
        <p:spPr>
          <a:xfrm>
            <a:off x="495299" y="1102735"/>
            <a:ext cx="1871383" cy="50174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</a:rPr>
              <a:t>1.2017</a:t>
            </a:r>
            <a:r>
              <a:rPr lang="zh-CN" altLang="en-US" sz="800" dirty="0">
                <a:solidFill>
                  <a:schemeClr val="tx1"/>
                </a:solidFill>
              </a:rPr>
              <a:t>年营收同比上涨 </a:t>
            </a:r>
            <a:r>
              <a:rPr lang="en-US" altLang="zh-CN" sz="800" b="1" dirty="0">
                <a:solidFill>
                  <a:srgbClr val="C00000"/>
                </a:solidFill>
              </a:rPr>
              <a:t>4.44%</a:t>
            </a:r>
            <a:r>
              <a:rPr lang="zh-CN" altLang="en-US" sz="800" dirty="0">
                <a:solidFill>
                  <a:schemeClr val="tx1"/>
                </a:solidFill>
              </a:rPr>
              <a:t>；而扣非后净利润同比下降 </a:t>
            </a:r>
            <a:r>
              <a:rPr lang="en-US" altLang="zh-CN" sz="800" b="1" dirty="0">
                <a:solidFill>
                  <a:srgbClr val="C00000"/>
                </a:solidFill>
              </a:rPr>
              <a:t>376.10%</a:t>
            </a:r>
            <a:r>
              <a:rPr lang="zh-CN" altLang="en-US" sz="800" dirty="0">
                <a:solidFill>
                  <a:schemeClr val="tx1"/>
                </a:solidFill>
              </a:rPr>
              <a:t>，两者涨幅不匹配。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2.</a:t>
            </a:r>
            <a:r>
              <a:rPr lang="zh-CN" altLang="en-US" sz="800" dirty="0">
                <a:solidFill>
                  <a:schemeClr val="tx1"/>
                </a:solidFill>
              </a:rPr>
              <a:t>公司备品备件及其他收入为 比上年同期增加 </a:t>
            </a:r>
            <a:r>
              <a:rPr lang="en-US" altLang="zh-CN" sz="800" b="1" dirty="0">
                <a:solidFill>
                  <a:srgbClr val="C00000"/>
                </a:solidFill>
              </a:rPr>
              <a:t>62.26%</a:t>
            </a:r>
            <a:r>
              <a:rPr lang="zh-CN" altLang="en-US" sz="800" dirty="0">
                <a:solidFill>
                  <a:schemeClr val="tx1"/>
                </a:solidFill>
              </a:rPr>
              <a:t>，营业成本 比上年同期增加 </a:t>
            </a:r>
            <a:r>
              <a:rPr lang="en-US" altLang="zh-CN" sz="800" b="1" dirty="0">
                <a:solidFill>
                  <a:srgbClr val="C00000"/>
                </a:solidFill>
              </a:rPr>
              <a:t>132.78%</a:t>
            </a:r>
            <a:r>
              <a:rPr lang="zh-CN" altLang="en-US" sz="800" dirty="0">
                <a:solidFill>
                  <a:schemeClr val="tx1"/>
                </a:solidFill>
              </a:rPr>
              <a:t>，而其他业务毛利率较上年同期下降 </a:t>
            </a:r>
            <a:r>
              <a:rPr lang="en-US" altLang="zh-CN" sz="800" dirty="0">
                <a:solidFill>
                  <a:srgbClr val="C00000"/>
                </a:solidFill>
              </a:rPr>
              <a:t>22.55%</a:t>
            </a:r>
            <a:r>
              <a:rPr lang="zh-CN" altLang="en-US" sz="800" dirty="0">
                <a:solidFill>
                  <a:schemeClr val="tx1"/>
                </a:solidFill>
              </a:rPr>
              <a:t>，数据发生较大波动。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3.2017</a:t>
            </a:r>
            <a:r>
              <a:rPr lang="zh-CN" altLang="en-US" sz="800" dirty="0">
                <a:solidFill>
                  <a:schemeClr val="tx1"/>
                </a:solidFill>
              </a:rPr>
              <a:t>年自动识别设备行业产品销售量为 </a:t>
            </a:r>
            <a:r>
              <a:rPr lang="en-US" altLang="zh-CN" sz="800" dirty="0">
                <a:solidFill>
                  <a:schemeClr val="tx1"/>
                </a:solidFill>
              </a:rPr>
              <a:t>3.53</a:t>
            </a:r>
            <a:r>
              <a:rPr lang="zh-CN" altLang="en-US" sz="800" dirty="0">
                <a:solidFill>
                  <a:schemeClr val="tx1"/>
                </a:solidFill>
              </a:rPr>
              <a:t>亿套</a:t>
            </a:r>
            <a:r>
              <a:rPr lang="en-US" altLang="zh-CN" sz="800" dirty="0">
                <a:solidFill>
                  <a:schemeClr val="tx1"/>
                </a:solidFill>
              </a:rPr>
              <a:t>/</a:t>
            </a:r>
            <a:r>
              <a:rPr lang="zh-CN" altLang="en-US" sz="800" dirty="0">
                <a:solidFill>
                  <a:schemeClr val="tx1"/>
                </a:solidFill>
              </a:rPr>
              <a:t>万只，</a:t>
            </a:r>
            <a:r>
              <a:rPr lang="en-US" altLang="zh-CN" sz="800" dirty="0">
                <a:solidFill>
                  <a:schemeClr val="tx1"/>
                </a:solidFill>
              </a:rPr>
              <a:t>2016 </a:t>
            </a:r>
            <a:r>
              <a:rPr lang="zh-CN" altLang="en-US" sz="800" dirty="0">
                <a:solidFill>
                  <a:schemeClr val="tx1"/>
                </a:solidFill>
              </a:rPr>
              <a:t>为</a:t>
            </a:r>
            <a:r>
              <a:rPr lang="en-US" altLang="zh-CN" sz="800" dirty="0">
                <a:solidFill>
                  <a:schemeClr val="tx1"/>
                </a:solidFill>
              </a:rPr>
              <a:t>2.69</a:t>
            </a:r>
            <a:r>
              <a:rPr lang="zh-CN" altLang="en-US" sz="800" dirty="0">
                <a:solidFill>
                  <a:schemeClr val="tx1"/>
                </a:solidFill>
              </a:rPr>
              <a:t>亿套</a:t>
            </a:r>
            <a:r>
              <a:rPr lang="en-US" altLang="zh-CN" sz="800" dirty="0">
                <a:solidFill>
                  <a:schemeClr val="tx1"/>
                </a:solidFill>
              </a:rPr>
              <a:t>/</a:t>
            </a:r>
            <a:r>
              <a:rPr lang="zh-CN" altLang="en-US" sz="800" dirty="0">
                <a:solidFill>
                  <a:schemeClr val="tx1"/>
                </a:solidFill>
              </a:rPr>
              <a:t>万只；</a:t>
            </a:r>
            <a:r>
              <a:rPr lang="en-US" altLang="zh-CN" sz="800" dirty="0">
                <a:solidFill>
                  <a:schemeClr val="tx1"/>
                </a:solidFill>
              </a:rPr>
              <a:t>2017 </a:t>
            </a:r>
            <a:r>
              <a:rPr lang="zh-CN" altLang="en-US" sz="800" dirty="0">
                <a:solidFill>
                  <a:schemeClr val="tx1"/>
                </a:solidFill>
              </a:rPr>
              <a:t>年库存为 </a:t>
            </a:r>
            <a:r>
              <a:rPr lang="en-US" altLang="zh-CN" sz="800" b="1" dirty="0">
                <a:solidFill>
                  <a:srgbClr val="C00000"/>
                </a:solidFill>
              </a:rPr>
              <a:t>1.11</a:t>
            </a:r>
            <a:r>
              <a:rPr lang="zh-CN" altLang="en-US" sz="800" b="1" dirty="0">
                <a:solidFill>
                  <a:srgbClr val="C00000"/>
                </a:solidFill>
              </a:rPr>
              <a:t>亿</a:t>
            </a:r>
            <a:r>
              <a:rPr lang="zh-CN" altLang="en-US" sz="800" dirty="0">
                <a:solidFill>
                  <a:schemeClr val="tx1"/>
                </a:solidFill>
              </a:rPr>
              <a:t>套</a:t>
            </a:r>
            <a:r>
              <a:rPr lang="en-US" altLang="zh-CN" sz="800" dirty="0">
                <a:solidFill>
                  <a:schemeClr val="tx1"/>
                </a:solidFill>
              </a:rPr>
              <a:t>/</a:t>
            </a:r>
            <a:r>
              <a:rPr lang="zh-CN" altLang="en-US" sz="800" dirty="0">
                <a:solidFill>
                  <a:schemeClr val="tx1"/>
                </a:solidFill>
              </a:rPr>
              <a:t>万只，</a:t>
            </a:r>
            <a:r>
              <a:rPr lang="en-US" altLang="zh-CN" sz="800" dirty="0">
                <a:solidFill>
                  <a:schemeClr val="tx1"/>
                </a:solidFill>
              </a:rPr>
              <a:t>2016</a:t>
            </a:r>
            <a:r>
              <a:rPr lang="zh-CN" altLang="en-US" sz="800" dirty="0">
                <a:solidFill>
                  <a:schemeClr val="tx1"/>
                </a:solidFill>
              </a:rPr>
              <a:t>年</a:t>
            </a:r>
            <a:r>
              <a:rPr lang="en-US" altLang="zh-CN" sz="800" b="1" dirty="0">
                <a:solidFill>
                  <a:srgbClr val="C00000"/>
                </a:solidFill>
              </a:rPr>
              <a:t>1.09</a:t>
            </a:r>
            <a:r>
              <a:rPr lang="zh-CN" altLang="en-US" sz="800" b="1" dirty="0">
                <a:solidFill>
                  <a:srgbClr val="C00000"/>
                </a:solidFill>
              </a:rPr>
              <a:t>亿</a:t>
            </a:r>
            <a:r>
              <a:rPr lang="zh-CN" altLang="en-US" sz="800" dirty="0">
                <a:solidFill>
                  <a:schemeClr val="tx1"/>
                </a:solidFill>
              </a:rPr>
              <a:t>套</a:t>
            </a:r>
            <a:r>
              <a:rPr lang="en-US" altLang="zh-CN" sz="800" dirty="0">
                <a:solidFill>
                  <a:schemeClr val="tx1"/>
                </a:solidFill>
              </a:rPr>
              <a:t>/</a:t>
            </a:r>
            <a:r>
              <a:rPr lang="zh-CN" altLang="en-US" sz="800" dirty="0">
                <a:solidFill>
                  <a:schemeClr val="tx1"/>
                </a:solidFill>
              </a:rPr>
              <a:t>万只，公司存货水平较高的原因？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4.2017</a:t>
            </a:r>
            <a:r>
              <a:rPr lang="zh-CN" altLang="en-US" sz="800" dirty="0">
                <a:solidFill>
                  <a:schemeClr val="tx1"/>
                </a:solidFill>
              </a:rPr>
              <a:t>年管理费较上年同期下降</a:t>
            </a:r>
            <a:r>
              <a:rPr lang="en-US" altLang="zh-CN" sz="800" b="1" dirty="0">
                <a:solidFill>
                  <a:srgbClr val="C00000"/>
                </a:solidFill>
              </a:rPr>
              <a:t>14.52%</a:t>
            </a:r>
            <a:r>
              <a:rPr lang="zh-CN" altLang="en-US" sz="800" b="1" dirty="0">
                <a:solidFill>
                  <a:srgbClr val="C00000"/>
                </a:solidFill>
              </a:rPr>
              <a:t>，</a:t>
            </a:r>
            <a:r>
              <a:rPr lang="zh-CN" altLang="en-US" sz="800" dirty="0">
                <a:solidFill>
                  <a:schemeClr val="tx1"/>
                </a:solidFill>
              </a:rPr>
              <a:t>管理费用下降幅度较大。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5.</a:t>
            </a:r>
            <a:r>
              <a:rPr lang="zh-CN" altLang="en-US" sz="800" dirty="0">
                <a:solidFill>
                  <a:schemeClr val="tx1"/>
                </a:solidFill>
              </a:rPr>
              <a:t>公司研发支出资本化金额为 </a:t>
            </a:r>
            <a:r>
              <a:rPr lang="en-US" altLang="zh-CN" sz="800" dirty="0">
                <a:solidFill>
                  <a:schemeClr val="tx1"/>
                </a:solidFill>
              </a:rPr>
              <a:t>1,960.37 </a:t>
            </a:r>
            <a:r>
              <a:rPr lang="zh-CN" altLang="en-US" sz="800" dirty="0">
                <a:solidFill>
                  <a:schemeClr val="tx1"/>
                </a:solidFill>
              </a:rPr>
              <a:t>万元，较上年增长</a:t>
            </a:r>
            <a:r>
              <a:rPr lang="en-US" altLang="zh-CN" sz="800" b="1" dirty="0">
                <a:solidFill>
                  <a:srgbClr val="C00000"/>
                </a:solidFill>
              </a:rPr>
              <a:t>55.92%</a:t>
            </a:r>
            <a:r>
              <a:rPr lang="zh-CN" altLang="en-US" sz="800" dirty="0">
                <a:solidFill>
                  <a:schemeClr val="tx1"/>
                </a:solidFill>
              </a:rPr>
              <a:t>，增幅较大。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6.</a:t>
            </a:r>
            <a:r>
              <a:rPr lang="zh-CN" altLang="en-US" sz="800" dirty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2017</a:t>
            </a:r>
            <a:r>
              <a:rPr lang="zh-CN" altLang="en-US" sz="800" dirty="0">
                <a:solidFill>
                  <a:schemeClr val="tx1"/>
                </a:solidFill>
              </a:rPr>
              <a:t>年，公司收回或转回坏账准备金额 </a:t>
            </a:r>
            <a:r>
              <a:rPr lang="en-US" altLang="zh-CN" sz="800" dirty="0">
                <a:solidFill>
                  <a:schemeClr val="tx1"/>
                </a:solidFill>
              </a:rPr>
              <a:t>243.14 </a:t>
            </a:r>
            <a:r>
              <a:rPr lang="zh-CN" altLang="en-US" sz="800" dirty="0">
                <a:solidFill>
                  <a:schemeClr val="tx1"/>
                </a:solidFill>
              </a:rPr>
              <a:t>万元，对当期净利润产生较大影响。收回或转回坏账准备的操作是否审慎合理？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7.</a:t>
            </a:r>
            <a:r>
              <a:rPr lang="zh-CN" altLang="en-US" sz="800" dirty="0">
                <a:solidFill>
                  <a:schemeClr val="tx1"/>
                </a:solidFill>
              </a:rPr>
              <a:t>期末余额前五名的应收账款欠款方中，客户二、三、四均有较大金额的长期应收账款，形成原因？可回收？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8.</a:t>
            </a:r>
            <a:r>
              <a:rPr lang="zh-CN" altLang="en-US" sz="800" dirty="0">
                <a:solidFill>
                  <a:schemeClr val="tx1"/>
                </a:solidFill>
              </a:rPr>
              <a:t>其他应付款余额</a:t>
            </a:r>
            <a:r>
              <a:rPr lang="en-US" altLang="zh-CN" sz="800" dirty="0">
                <a:solidFill>
                  <a:schemeClr val="tx1"/>
                </a:solidFill>
              </a:rPr>
              <a:t>6,594.70 </a:t>
            </a:r>
            <a:r>
              <a:rPr lang="zh-CN" altLang="en-US" sz="800" dirty="0">
                <a:solidFill>
                  <a:schemeClr val="tx1"/>
                </a:solidFill>
              </a:rPr>
              <a:t>万元，同比增长 </a:t>
            </a:r>
            <a:r>
              <a:rPr lang="en-US" altLang="zh-CN" sz="800" b="1" dirty="0">
                <a:solidFill>
                  <a:srgbClr val="C00000"/>
                </a:solidFill>
              </a:rPr>
              <a:t>110.78%</a:t>
            </a:r>
            <a:r>
              <a:rPr lang="zh-CN" altLang="en-US" sz="800" dirty="0">
                <a:solidFill>
                  <a:schemeClr val="tx1"/>
                </a:solidFill>
              </a:rPr>
              <a:t>，涨幅较大。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7681" y="6381529"/>
            <a:ext cx="702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单位：百万</a:t>
            </a:r>
          </a:p>
        </p:txBody>
      </p:sp>
    </p:spTree>
    <p:extLst>
      <p:ext uri="{BB962C8B-B14F-4D97-AF65-F5344CB8AC3E}">
        <p14:creationId xmlns:p14="http://schemas.microsoft.com/office/powerpoint/2010/main" val="9265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724A83-C28F-4B9A-B6E5-CA7EC9E6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毛利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507EBD-9774-4C4F-80BC-1385E7D93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137DF-47BB-4DD7-A5E9-4416837DA46F}"/>
              </a:ext>
            </a:extLst>
          </p:cNvPr>
          <p:cNvSpPr txBox="1"/>
          <p:nvPr/>
        </p:nvSpPr>
        <p:spPr>
          <a:xfrm>
            <a:off x="685801" y="4259336"/>
            <a:ext cx="872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毛利润小幅微涨。营收中各项业务里，除电子标签业务和其他业务之外，其余业务收入均呈现下降趋势。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电子标签收入的增长，可能是因为市场圈下来以后，根据“剃刀</a:t>
            </a:r>
            <a:r>
              <a:rPr lang="en-US" altLang="zh-CN" dirty="0"/>
              <a:t>+</a:t>
            </a:r>
            <a:r>
              <a:rPr lang="zh-CN" altLang="en-US" dirty="0"/>
              <a:t>刀片”原则，增加“刀片”价格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读写装置等收入的下滑，或许反映了市场竞争激烈、难以大幅扩大市场份额。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BB754D-B3BF-40BD-B12F-2BC89157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364880"/>
            <a:ext cx="8724899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5B51-D131-44B2-B668-E9BAAEE2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净利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E84ED2-1B9F-4DB3-8BC4-003B184ACD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087370-883E-48FF-B4C1-740DD443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349748"/>
            <a:ext cx="8478077" cy="25392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A462BC-59B5-469E-B451-CF99431175A4}"/>
              </a:ext>
            </a:extLst>
          </p:cNvPr>
          <p:cNvSpPr txBox="1"/>
          <p:nvPr/>
        </p:nvSpPr>
        <p:spPr>
          <a:xfrm>
            <a:off x="685801" y="4259336"/>
            <a:ext cx="8724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净利润在</a:t>
            </a:r>
            <a:r>
              <a:rPr lang="en-US" altLang="zh-CN" dirty="0"/>
              <a:t>17</a:t>
            </a:r>
            <a:r>
              <a:rPr lang="zh-CN" altLang="en-US" dirty="0"/>
              <a:t>年大幅降低。主要因素是资产减值准备和财务费用激增。根据</a:t>
            </a:r>
            <a:r>
              <a:rPr lang="en-US" altLang="zh-CN" dirty="0"/>
              <a:t>17</a:t>
            </a:r>
            <a:r>
              <a:rPr lang="zh-CN" altLang="en-US" dirty="0"/>
              <a:t>年年报，财务费用激增系公司根据经营需要筹划银行贷款，利息支出较上年同期增加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管理费用在</a:t>
            </a:r>
            <a:r>
              <a:rPr lang="en-US" altLang="zh-CN" dirty="0"/>
              <a:t>2017</a:t>
            </a:r>
            <a:r>
              <a:rPr lang="zh-CN" altLang="en-US" dirty="0"/>
              <a:t>年下降。观察</a:t>
            </a:r>
            <a:r>
              <a:rPr lang="en-US" altLang="zh-CN" dirty="0"/>
              <a:t>2017</a:t>
            </a:r>
            <a:r>
              <a:rPr lang="zh-CN" altLang="en-US" dirty="0"/>
              <a:t>年财务报表，和员工相关的费用均出现一定下跌。结合存货积压、财务费用上升和净利润骤降，有理由怀疑公司在</a:t>
            </a:r>
            <a:r>
              <a:rPr lang="en-US" altLang="zh-CN" dirty="0"/>
              <a:t>2017</a:t>
            </a:r>
            <a:r>
              <a:rPr lang="zh-CN" altLang="en-US" dirty="0"/>
              <a:t>年之间进行裁员，以减少档期费用开支。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B134-4869-4098-B4B1-CF63965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BA3AB1-8477-49E9-9F73-20091C2B9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06F543-F54A-4F11-A0DC-0AA9EFA9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61670"/>
            <a:ext cx="4831988" cy="203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B4ABC7-4966-446C-9464-B9E9FE11A81D}"/>
              </a:ext>
            </a:extLst>
          </p:cNvPr>
          <p:cNvSpPr txBox="1"/>
          <p:nvPr/>
        </p:nvSpPr>
        <p:spPr>
          <a:xfrm>
            <a:off x="5695122" y="2510338"/>
            <a:ext cx="3715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通过左上图我们可以看见，在</a:t>
            </a:r>
            <a:r>
              <a:rPr lang="en-US" altLang="zh-CN" dirty="0"/>
              <a:t>2013</a:t>
            </a:r>
            <a:r>
              <a:rPr lang="zh-CN" altLang="en-US" dirty="0"/>
              <a:t>和</a:t>
            </a:r>
            <a:r>
              <a:rPr lang="en-US" altLang="zh-CN" dirty="0"/>
              <a:t>2014</a:t>
            </a:r>
            <a:r>
              <a:rPr lang="zh-CN" altLang="en-US" dirty="0"/>
              <a:t>年，公司分别进行了两笔购买固定资产等资产的现金流支出；而存货的上升也主要是来自于</a:t>
            </a:r>
            <a:r>
              <a:rPr lang="en-US" altLang="zh-CN" dirty="0"/>
              <a:t>2016</a:t>
            </a:r>
            <a:r>
              <a:rPr lang="zh-CN" altLang="en-US" dirty="0"/>
              <a:t>、</a:t>
            </a:r>
            <a:r>
              <a:rPr lang="en-US" altLang="zh-CN" dirty="0"/>
              <a:t>2017</a:t>
            </a:r>
            <a:r>
              <a:rPr lang="zh-CN" altLang="en-US" dirty="0"/>
              <a:t>年。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猜测存货上升原因是因为管理层昂年误判后期销售量增长率，导致产能过剩。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AE3BD0-1CA5-4483-9169-02AEB288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6" y="3429000"/>
            <a:ext cx="4831988" cy="23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493E-D031-42FD-9337-9DAA9453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其他应付款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85B88B-3FCF-41DC-B698-058CCCA4F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9F127-F701-4B70-A224-4DE0835F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37526"/>
            <a:ext cx="8573933" cy="12144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6BAF85-B57E-434B-B87E-2072E935E6ED}"/>
              </a:ext>
            </a:extLst>
          </p:cNvPr>
          <p:cNvSpPr txBox="1"/>
          <p:nvPr/>
        </p:nvSpPr>
        <p:spPr>
          <a:xfrm>
            <a:off x="685801" y="4030736"/>
            <a:ext cx="87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其他应付款激增。考虑之前财务费用等因素，该公司</a:t>
            </a:r>
            <a:r>
              <a:rPr lang="en-US" altLang="zh-CN" dirty="0"/>
              <a:t>2017</a:t>
            </a:r>
            <a:r>
              <a:rPr lang="zh-CN" altLang="en-US" dirty="0"/>
              <a:t>年整体资金周转率偏高，现金流应该比较紧张。</a:t>
            </a:r>
          </a:p>
        </p:txBody>
      </p:sp>
    </p:spTree>
    <p:extLst>
      <p:ext uri="{BB962C8B-B14F-4D97-AF65-F5344CB8AC3E}">
        <p14:creationId xmlns:p14="http://schemas.microsoft.com/office/powerpoint/2010/main" val="9037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3A8D5-3727-4750-B990-609A3227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企业自由现金流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8A8702-A72C-453E-B5FA-E806D7F81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CC0FC-AE37-4501-AAB5-B8BDA8F0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7" y="1165334"/>
            <a:ext cx="7875672" cy="3847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B431B5-BEC4-4C49-BCE8-ACA6358AADF5}"/>
              </a:ext>
            </a:extLst>
          </p:cNvPr>
          <p:cNvSpPr txBox="1"/>
          <p:nvPr/>
        </p:nvSpPr>
        <p:spPr>
          <a:xfrm>
            <a:off x="765314" y="5378121"/>
            <a:ext cx="872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根据我们对企业自由现金流的测算，也可以从侧面作证这一观点。</a:t>
            </a:r>
          </a:p>
        </p:txBody>
      </p:sp>
    </p:spTree>
    <p:extLst>
      <p:ext uri="{BB962C8B-B14F-4D97-AF65-F5344CB8AC3E}">
        <p14:creationId xmlns:p14="http://schemas.microsoft.com/office/powerpoint/2010/main" val="305723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4AA6E-6DA1-4801-A913-94CCF36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合理推测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31C2FF-8902-4785-AB39-A324CC228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A3884-7E17-4F0A-99E2-B111240B1E1C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4F57D-5546-44F9-BE1D-E6B7F87D292F}"/>
              </a:ext>
            </a:extLst>
          </p:cNvPr>
          <p:cNvSpPr txBox="1"/>
          <p:nvPr/>
        </p:nvSpPr>
        <p:spPr>
          <a:xfrm>
            <a:off x="775254" y="2551837"/>
            <a:ext cx="8724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净利润面临巨大下行压力，企业现金流又紧张。为了能够有一个尚可的财务报表以保持股价和进行融资，公司管理层有动机对财务报表进行粉饰。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有理由相信该公司通过提升研发资本化率、粉饰应收账款回收情况进行利润粉饰。该公司合并报表中收回或转回应收账款金额</a:t>
            </a:r>
            <a:r>
              <a:rPr lang="en-US" altLang="zh-CN" dirty="0"/>
              <a:t>243</a:t>
            </a:r>
            <a:r>
              <a:rPr lang="zh-CN" altLang="en-US" dirty="0"/>
              <a:t>万元，对于净利润有显著的影响；而观察</a:t>
            </a:r>
            <a:r>
              <a:rPr lang="en-US" altLang="zh-CN" dirty="0"/>
              <a:t>2017</a:t>
            </a:r>
            <a:r>
              <a:rPr lang="zh-CN" altLang="en-US" dirty="0"/>
              <a:t>年母公司的应收账款情况，却发现母公司机题坏账准备</a:t>
            </a:r>
            <a:r>
              <a:rPr lang="en-US" altLang="zh-CN" dirty="0"/>
              <a:t>531</a:t>
            </a:r>
            <a:r>
              <a:rPr lang="zh-CN" altLang="en-US" dirty="0"/>
              <a:t>万。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有理由相信该公司可能利用关联方对于整体财务报表进行粉饰。</a:t>
            </a:r>
          </a:p>
        </p:txBody>
      </p:sp>
    </p:spTree>
    <p:extLst>
      <p:ext uri="{BB962C8B-B14F-4D97-AF65-F5344CB8AC3E}">
        <p14:creationId xmlns:p14="http://schemas.microsoft.com/office/powerpoint/2010/main" val="3363438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7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00&quot; g=&quot;20&quot; b=&quot;60&quot;/&gt;&lt;m_nBrightness val=&quot;0&quot;/&gt;&lt;/elem&gt;&lt;elem m_fUsage=&quot;9.00000000000000022204E-01&quot;&gt;&lt;m_msothmcolidx val=&quot;0&quot;/&gt;&lt;m_rgb r=&quot;00&quot; g=&quot;24&quot; b=&quot;48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f172417-26a3-4fdc-9b97-bed0c724ee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3697ac22-3f90-4edf-9765-fd7f45d19f98"/>
</p:tagLst>
</file>

<file path=ppt/theme/theme1.xml><?xml version="1.0" encoding="utf-8"?>
<a:theme xmlns:a="http://schemas.openxmlformats.org/drawingml/2006/main" name="Titles and Section Headers">
  <a:themeElements>
    <a:clrScheme name="Ivory">
      <a:dk1>
        <a:srgbClr val="000000"/>
      </a:dk1>
      <a:lt1>
        <a:srgbClr val="FFFFFF"/>
      </a:lt1>
      <a:dk2>
        <a:srgbClr val="595959"/>
      </a:dk2>
      <a:lt2>
        <a:srgbClr val="AAA639"/>
      </a:lt2>
      <a:accent1>
        <a:srgbClr val="002060"/>
      </a:accent1>
      <a:accent2>
        <a:srgbClr val="63A7F1"/>
      </a:accent2>
      <a:accent3>
        <a:srgbClr val="3674D0"/>
      </a:accent3>
      <a:accent4>
        <a:srgbClr val="215A6A"/>
      </a:accent4>
      <a:accent5>
        <a:srgbClr val="57962B"/>
      </a:accent5>
      <a:accent6>
        <a:srgbClr val="AA3131"/>
      </a:accent6>
      <a:hlink>
        <a:srgbClr val="0042C7"/>
      </a:hlink>
      <a:folHlink>
        <a:srgbClr val="7030A0"/>
      </a:folHlink>
    </a:clrScheme>
    <a:fontScheme name="Ivor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Words>995</Words>
  <Application>Microsoft Office PowerPoint</Application>
  <PresentationFormat>A4 纸张(210x297 毫米)</PresentationFormat>
  <Paragraphs>285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(Body)</vt:lpstr>
      <vt:lpstr>Arial Unicode MS</vt:lpstr>
      <vt:lpstr>等线</vt:lpstr>
      <vt:lpstr>宋体</vt:lpstr>
      <vt:lpstr>Arial</vt:lpstr>
      <vt:lpstr>Arial</vt:lpstr>
      <vt:lpstr>Calibri</vt:lpstr>
      <vt:lpstr>Centaur</vt:lpstr>
      <vt:lpstr>Wingdings</vt:lpstr>
      <vt:lpstr>Titles and Section Headers</vt:lpstr>
      <vt:lpstr>think-cell Slide</vt:lpstr>
      <vt:lpstr>远望谷财务报表分析报告</vt:lpstr>
      <vt:lpstr>公司介绍</vt:lpstr>
      <vt:lpstr>财务数据概览</vt:lpstr>
      <vt:lpstr>毛利</vt:lpstr>
      <vt:lpstr>净利</vt:lpstr>
      <vt:lpstr>存货</vt:lpstr>
      <vt:lpstr>其他应付款</vt:lpstr>
      <vt:lpstr>企业自由现金流</vt:lpstr>
      <vt:lpstr>合理推测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 Ma</dc:creator>
  <cp:lastModifiedBy> </cp:lastModifiedBy>
  <cp:revision>194</cp:revision>
  <dcterms:created xsi:type="dcterms:W3CDTF">2016-08-04T06:22:21Z</dcterms:created>
  <dcterms:modified xsi:type="dcterms:W3CDTF">2018-10-06T12:45:27Z</dcterms:modified>
</cp:coreProperties>
</file>