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sldIdLst>
    <p:sldId id="256" r:id="rId2"/>
    <p:sldId id="356" r:id="rId3"/>
    <p:sldId id="330" r:id="rId4"/>
    <p:sldId id="322" r:id="rId5"/>
    <p:sldId id="362" r:id="rId6"/>
    <p:sldId id="258" r:id="rId7"/>
    <p:sldId id="262" r:id="rId8"/>
    <p:sldId id="263" r:id="rId9"/>
    <p:sldId id="264" r:id="rId10"/>
    <p:sldId id="336" r:id="rId11"/>
    <p:sldId id="363" r:id="rId12"/>
    <p:sldId id="265" r:id="rId13"/>
    <p:sldId id="332" r:id="rId14"/>
    <p:sldId id="333" r:id="rId15"/>
    <p:sldId id="334" r:id="rId16"/>
    <p:sldId id="335" r:id="rId17"/>
    <p:sldId id="266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364" r:id="rId26"/>
    <p:sldId id="276" r:id="rId27"/>
    <p:sldId id="277" r:id="rId28"/>
    <p:sldId id="278" r:id="rId29"/>
    <p:sldId id="338" r:id="rId30"/>
    <p:sldId id="345" r:id="rId31"/>
    <p:sldId id="342" r:id="rId32"/>
    <p:sldId id="340" r:id="rId33"/>
    <p:sldId id="343" r:id="rId34"/>
    <p:sldId id="341" r:id="rId35"/>
    <p:sldId id="281" r:id="rId36"/>
    <p:sldId id="365" r:id="rId37"/>
    <p:sldId id="282" r:id="rId38"/>
    <p:sldId id="284" r:id="rId39"/>
    <p:sldId id="286" r:id="rId40"/>
    <p:sldId id="323" r:id="rId41"/>
    <p:sldId id="346" r:id="rId42"/>
    <p:sldId id="347" r:id="rId43"/>
    <p:sldId id="348" r:id="rId44"/>
    <p:sldId id="287" r:id="rId45"/>
    <p:sldId id="349" r:id="rId46"/>
    <p:sldId id="350" r:id="rId47"/>
    <p:sldId id="288" r:id="rId48"/>
    <p:sldId id="289" r:id="rId49"/>
    <p:sldId id="366" r:id="rId50"/>
    <p:sldId id="290" r:id="rId51"/>
    <p:sldId id="291" r:id="rId52"/>
    <p:sldId id="351" r:id="rId53"/>
    <p:sldId id="293" r:id="rId54"/>
    <p:sldId id="292" r:id="rId55"/>
    <p:sldId id="295" r:id="rId56"/>
    <p:sldId id="297" r:id="rId57"/>
    <p:sldId id="299" r:id="rId58"/>
    <p:sldId id="300" r:id="rId59"/>
    <p:sldId id="301" r:id="rId60"/>
    <p:sldId id="302" r:id="rId61"/>
    <p:sldId id="361" r:id="rId62"/>
    <p:sldId id="303" r:id="rId63"/>
    <p:sldId id="304" r:id="rId64"/>
    <p:sldId id="326" r:id="rId65"/>
    <p:sldId id="305" r:id="rId66"/>
    <p:sldId id="327" r:id="rId67"/>
    <p:sldId id="306" r:id="rId68"/>
    <p:sldId id="328" r:id="rId69"/>
    <p:sldId id="352" r:id="rId70"/>
    <p:sldId id="353" r:id="rId71"/>
    <p:sldId id="354" r:id="rId72"/>
    <p:sldId id="367" r:id="rId73"/>
    <p:sldId id="307" r:id="rId74"/>
    <p:sldId id="308" r:id="rId75"/>
    <p:sldId id="309" r:id="rId76"/>
    <p:sldId id="310" r:id="rId77"/>
    <p:sldId id="368" r:id="rId78"/>
    <p:sldId id="315" r:id="rId79"/>
    <p:sldId id="316" r:id="rId80"/>
    <p:sldId id="317" r:id="rId81"/>
    <p:sldId id="318" r:id="rId82"/>
    <p:sldId id="355" r:id="rId8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74359" autoAdjust="0"/>
  </p:normalViewPr>
  <p:slideViewPr>
    <p:cSldViewPr snapToGrid="0">
      <p:cViewPr varScale="1"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C429-6529-49CC-AB7B-4852A0082CDD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5252-401E-47EC-B9EA-313A0BAE7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2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上课前请门口刷一卡通就坐。没带卡的请到老师这里登记。</a:t>
            </a:r>
            <a:endParaRPr lang="en-US" altLang="zh-CN" sz="1200" dirty="0" smtClean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93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check module:  </a:t>
            </a:r>
            <a:r>
              <a:rPr lang="en-US" altLang="zh-CN" dirty="0" err="1" smtClean="0"/>
              <a:t>AlT</a:t>
            </a:r>
            <a:r>
              <a:rPr lang="en-US" altLang="zh-CN" dirty="0" smtClean="0"/>
              <a:t> + X </a:t>
            </a:r>
          </a:p>
          <a:p>
            <a:r>
              <a:rPr lang="en-US" altLang="zh-CN" dirty="0" smtClean="0"/>
              <a:t>del-world-left:  CTRL + </a:t>
            </a:r>
            <a:r>
              <a:rPr lang="en-US" altLang="zh-CN" dirty="0" err="1" smtClean="0"/>
              <a:t>BackSpace</a:t>
            </a:r>
            <a:endParaRPr lang="en-US" altLang="zh-CN" dirty="0" smtClean="0"/>
          </a:p>
          <a:p>
            <a:r>
              <a:rPr lang="en-US" altLang="zh-CN" dirty="0" smtClean="0"/>
              <a:t>del-word-right:</a:t>
            </a:r>
            <a:r>
              <a:rPr lang="en-US" altLang="zh-CN" baseline="0" dirty="0" smtClean="0"/>
              <a:t> CTRL + Delete</a:t>
            </a:r>
          </a:p>
          <a:p>
            <a:r>
              <a:rPr lang="en-US" altLang="zh-CN" baseline="0" dirty="0" smtClean="0"/>
              <a:t>force-open-</a:t>
            </a:r>
            <a:r>
              <a:rPr lang="en-US" altLang="zh-CN" baseline="0" dirty="0" err="1" smtClean="0"/>
              <a:t>calltip</a:t>
            </a:r>
            <a:r>
              <a:rPr lang="en-US" altLang="zh-CN" baseline="0" dirty="0" smtClean="0"/>
              <a:t>   CTRL + backslash</a:t>
            </a:r>
          </a:p>
          <a:p>
            <a:r>
              <a:rPr lang="en-US" altLang="zh-CN" baseline="0" dirty="0" smtClean="0"/>
              <a:t>force-open-completions: CTRL + space   ,  Tab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世界上有各种各样的对象，为了区分，我们应该给每个对象一个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，现在的物联网？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RFID 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不同的对象描述 有什么样的属性，有哪些方法可以操作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97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tuple   [t/\</a:t>
            </a:r>
            <a:r>
              <a:rPr lang="en-US" altLang="zh-CN" dirty="0" err="1" smtClean="0"/>
              <a:t>pl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0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7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id(5)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= 12</a:t>
            </a:r>
          </a:p>
          <a:p>
            <a:r>
              <a:rPr lang="en-US" altLang="zh-CN" dirty="0" smtClean="0"/>
              <a:t>id( I )</a:t>
            </a:r>
          </a:p>
          <a:p>
            <a:r>
              <a:rPr lang="en-US" altLang="zh-CN" dirty="0" smtClean="0"/>
              <a:t>type(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i,int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59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5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9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至于为什么整数的例子中发现值相同，则其</a:t>
            </a:r>
            <a:r>
              <a:rPr lang="en-US" altLang="zh-CN" dirty="0" smtClean="0"/>
              <a:t>id</a:t>
            </a:r>
            <a:r>
              <a:rPr lang="zh-CN" altLang="en-US" dirty="0" smtClean="0"/>
              <a:t>也相同呢？只不过是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的解释器实现考虑到对于内存空间的有效利用而作的优化罢了，因为小的数 字出现的频率较高，这样对于小的数字，考虑到整形是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对象，从而重用相同的对象（这样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相同），实际上目前的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实现仅仅对于 </a:t>
            </a:r>
            <a:r>
              <a:rPr lang="en-US" altLang="zh-CN" dirty="0" smtClean="0"/>
              <a:t>[-5,256]</a:t>
            </a:r>
            <a:r>
              <a:rPr lang="zh-CN" altLang="en-US" dirty="0" smtClean="0"/>
              <a:t>才重用。 下列代码就说明了这一点：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range(-10,270):</a:t>
            </a:r>
            <a:br>
              <a:rPr lang="en-US" altLang="zh-CN" dirty="0" smtClean="0"/>
            </a:br>
            <a:r>
              <a:rPr lang="en-US" altLang="zh-CN" dirty="0" smtClean="0"/>
              <a:t>  a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  b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  if ( a is not b):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    # </a:t>
            </a:r>
            <a:r>
              <a:rPr lang="zh-CN" altLang="en-US" dirty="0" smtClean="0"/>
              <a:t>仅仅打印那些值相同而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不同的整数</a:t>
            </a:r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解释器也对字符串作了一些对象缓存优化，因此字符串也会有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类似的行为。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3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宋体" panose="02010600030101010101" pitchFamily="2" charset="-122"/>
              </a:rPr>
              <a:t>变量名是否合法？  </a:t>
            </a: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宋体" panose="02010600030101010101" pitchFamily="2" charset="-122"/>
              </a:rPr>
              <a:t>如何判断</a:t>
            </a:r>
            <a:r>
              <a:rPr lang="zh-CN" altLang="en-US" sz="1200" baseline="0" dirty="0" smtClean="0">
                <a:latin typeface="宋体" panose="02010600030101010101" pitchFamily="2" charset="-122"/>
              </a:rPr>
              <a:t> </a:t>
            </a:r>
            <a:r>
              <a:rPr lang="en-US" altLang="zh-CN" sz="1200" baseline="0" dirty="0" smtClean="0">
                <a:latin typeface="宋体" panose="02010600030101010101" pitchFamily="2" charset="-122"/>
              </a:rPr>
              <a:t>immutable</a:t>
            </a:r>
            <a:r>
              <a:rPr lang="zh-CN" altLang="en-US" sz="1200" baseline="0" dirty="0" smtClean="0">
                <a:latin typeface="宋体" panose="02010600030101010101" pitchFamily="2" charset="-122"/>
              </a:rPr>
              <a:t>和 </a:t>
            </a:r>
            <a:r>
              <a:rPr lang="en-US" altLang="zh-CN" sz="1200" baseline="0" dirty="0" smtClean="0">
                <a:latin typeface="宋体" panose="02010600030101010101" pitchFamily="2" charset="-122"/>
              </a:rPr>
              <a:t>mutable</a:t>
            </a:r>
            <a:r>
              <a:rPr lang="zh-CN" altLang="en-US" sz="1200" baseline="0" dirty="0" smtClean="0">
                <a:latin typeface="宋体" panose="02010600030101010101" pitchFamily="2" charset="-122"/>
              </a:rPr>
              <a:t>，  </a:t>
            </a:r>
            <a:endParaRPr lang="en-US" altLang="zh-CN" sz="1200" baseline="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st1 = set((1,2,3,4))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st2 = set((1,2,3,4))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id(st2) == id(st3)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st1 is st2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False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st1 == st2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s1 = 'Hello'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s2 = 'Hello'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id(s1) == id(s2)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id(s1)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56616192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id(s2)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56616192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 s1 is s2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anose="02010600030101010101" pitchFamily="2" charset="-122"/>
              </a:rPr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宋体" panose="02010600030101010101" pitchFamily="2" charset="-122"/>
              </a:rPr>
              <a:t>，多个单词时后面的单词首字母大写，即驼峰命名法（</a:t>
            </a:r>
            <a:r>
              <a:rPr lang="en-US" altLang="zh-CN" sz="1200" dirty="0" err="1" smtClean="0">
                <a:latin typeface="宋体" panose="02010600030101010101" pitchFamily="2" charset="-122"/>
              </a:rPr>
              <a:t>camelCase</a:t>
            </a:r>
            <a:r>
              <a:rPr lang="zh-CN" altLang="en-US" sz="1200" dirty="0" smtClean="0">
                <a:latin typeface="宋体" panose="02010600030101010101" pitchFamily="2" charset="-122"/>
              </a:rPr>
              <a:t>），比如</a:t>
            </a:r>
            <a:r>
              <a:rPr lang="en-US" altLang="zh-CN" sz="1200" dirty="0" err="1" smtClean="0">
                <a:latin typeface="宋体" panose="02010600030101010101" pitchFamily="2" charset="-122"/>
              </a:rPr>
              <a:t>numberOfStudents</a:t>
            </a:r>
            <a:r>
              <a:rPr lang="en-US" altLang="zh-CN" sz="1200" dirty="0" smtClean="0">
                <a:latin typeface="宋体" panose="02010600030101010101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13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oc-tet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hex </a:t>
            </a:r>
          </a:p>
          <a:p>
            <a:r>
              <a:rPr lang="en-US" altLang="zh-CN" baseline="0" dirty="0" smtClean="0"/>
              <a:t>binary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5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6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在二进制科学表示法中，</a:t>
            </a:r>
            <a:r>
              <a:rPr lang="en-US" altLang="zh-CN" dirty="0" smtClean="0"/>
              <a:t>S=M*2^N </a:t>
            </a:r>
            <a:r>
              <a:rPr lang="zh-CN" altLang="en-US" dirty="0" smtClean="0"/>
              <a:t>主要由三部分构成：符号位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阶码</a:t>
            </a:r>
            <a:r>
              <a:rPr lang="en-US" altLang="zh-CN" dirty="0" smtClean="0"/>
              <a:t>(N)+</a:t>
            </a:r>
            <a:r>
              <a:rPr lang="zh-CN" altLang="en-US" dirty="0" smtClean="0"/>
              <a:t>尾数</a:t>
            </a:r>
            <a:r>
              <a:rPr lang="en-US" altLang="zh-CN" dirty="0" smtClean="0"/>
              <a:t>(M)</a:t>
            </a:r>
            <a:r>
              <a:rPr lang="zh-CN" altLang="en-US" dirty="0" smtClean="0"/>
              <a:t>。对于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型数据，其二进制有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位，其中符号位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位，阶码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位，尾数</a:t>
            </a:r>
            <a:r>
              <a:rPr lang="en-US" altLang="zh-CN" dirty="0" smtClean="0"/>
              <a:t>23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型数据，其二进制为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位，符号位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位，阶码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位，尾数</a:t>
            </a:r>
            <a:r>
              <a:rPr lang="en-US" altLang="zh-CN" dirty="0" smtClean="0"/>
              <a:t>52</a:t>
            </a:r>
            <a:r>
              <a:rPr lang="zh-CN" altLang="en-US" dirty="0" smtClean="0"/>
              <a:t>位。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       30-23       22-0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     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     阶码        尾数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        62-52       51-0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 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     阶码        尾数</a:t>
            </a:r>
            <a:endParaRPr lang="zh-CN" altLang="en-US" dirty="0" smtClean="0"/>
          </a:p>
          <a:p>
            <a:r>
              <a:rPr lang="zh-CN" altLang="en-US" dirty="0" smtClean="0"/>
              <a:t>符号位：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表示正，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表示负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decimal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42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0j: </a:t>
            </a:r>
            <a:r>
              <a:rPr lang="zh-CN" altLang="en-US" dirty="0" smtClean="0"/>
              <a:t>也合法？不是等于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kɒndʒʊgeɪt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32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第一周讲到这里 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36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&gt;&gt;&gt; -5 % 3</a:t>
            </a:r>
          </a:p>
          <a:p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&gt;&gt;&gt; -5 % -3</a:t>
            </a:r>
          </a:p>
          <a:p>
            <a:r>
              <a:rPr lang="en-US" altLang="zh-CN" dirty="0" smtClean="0"/>
              <a:t>-2</a:t>
            </a:r>
          </a:p>
          <a:p>
            <a:r>
              <a:rPr lang="en-US" altLang="zh-CN" dirty="0" smtClean="0"/>
              <a:t>&gt;&gt;&gt; 5 % -3</a:t>
            </a:r>
          </a:p>
          <a:p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&gt;&gt;&gt;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02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90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iterable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可迭代的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sum(1,2,3) error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51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83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四舍五入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&lt;x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ceil: &gt;x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接近原点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6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tan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tændʒənt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reɪdɪən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40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 smtClean="0"/>
              <a:t>&gt;&gt;&gt; print('\\\'\t\106\t\x61\t\c')</a:t>
            </a:r>
          </a:p>
          <a:p>
            <a:r>
              <a:rPr lang="fr-FR" altLang="zh-CN" dirty="0" smtClean="0"/>
              <a:t>\'	F	a	\c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\106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 F 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\x61   a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交互式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   表达式输出的实际上是  </a:t>
            </a:r>
            <a:r>
              <a:rPr lang="en-US" altLang="zh-CN" baseline="0" dirty="0" smtClean="0"/>
              <a:t>print(</a:t>
            </a:r>
            <a:r>
              <a:rPr lang="en-US" altLang="zh-CN" baseline="0" dirty="0" err="1" smtClean="0"/>
              <a:t>repr</a:t>
            </a:r>
            <a:r>
              <a:rPr lang="en-US" altLang="zh-CN" baseline="0" dirty="0" smtClean="0"/>
              <a:t>(expression)) </a:t>
            </a:r>
            <a:r>
              <a:rPr lang="zh-CN" altLang="en-US" baseline="0" dirty="0" smtClean="0"/>
              <a:t>，一般可以通过</a:t>
            </a:r>
            <a:r>
              <a:rPr lang="en-US" altLang="zh-CN" baseline="0" dirty="0" err="1" smtClean="0"/>
              <a:t>eval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得到原来的对象</a:t>
            </a:r>
            <a:endParaRPr lang="en-US" altLang="zh-CN" baseline="0" dirty="0" smtClean="0"/>
          </a:p>
          <a:p>
            <a:r>
              <a:rPr lang="en-US" altLang="zh-CN" baseline="0" dirty="0" smtClean="0"/>
              <a:t>print(a):  </a:t>
            </a:r>
            <a:r>
              <a:rPr lang="zh-CN" altLang="en-US" baseline="0" dirty="0" smtClean="0"/>
              <a:t>输出的用户友好的字符串 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>
                <a:cs typeface="Courier New" panose="02070309020205020404" pitchFamily="49" charset="0"/>
              </a:rPr>
              <a:t>The escape character “\” says to Python, “treat the next symbol specially, not in the normal way”.</a:t>
            </a:r>
          </a:p>
          <a:p>
            <a:endParaRPr lang="en-US" altLang="zh-CN" dirty="0" smtClean="0">
              <a:cs typeface="Courier New" panose="02070309020205020404" pitchFamily="49" charset="0"/>
            </a:endParaRPr>
          </a:p>
          <a:p>
            <a:r>
              <a:rPr lang="en-US" altLang="zh-CN" dirty="0" smtClean="0">
                <a:cs typeface="Courier New" panose="02070309020205020404" pitchFamily="49" charset="0"/>
              </a:rPr>
              <a:t>raw string:    '</a:t>
            </a:r>
            <a:r>
              <a:rPr lang="en-US" altLang="zh-CN" dirty="0" err="1" smtClean="0">
                <a:cs typeface="Courier New" panose="02070309020205020404" pitchFamily="49" charset="0"/>
              </a:rPr>
              <a:t>xxxxxx</a:t>
            </a:r>
            <a:r>
              <a:rPr lang="en-US" altLang="zh-CN" dirty="0" smtClean="0">
                <a:cs typeface="Courier New" panose="02070309020205020404" pitchFamily="49" charset="0"/>
              </a:rPr>
              <a:t>'</a:t>
            </a:r>
            <a:r>
              <a:rPr lang="en-US" altLang="zh-CN" baseline="0" dirty="0" smtClean="0">
                <a:cs typeface="Courier New" panose="02070309020205020404" pitchFamily="49" charset="0"/>
              </a:rPr>
              <a:t>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里面的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都不起作用了，但是如果里面有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，前面必须添加一个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表示不是字符串的结束，但是 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zh-CN" altLang="en-US" baseline="0" dirty="0" smtClean="0">
                <a:cs typeface="Courier New" panose="02070309020205020404" pitchFamily="49" charset="0"/>
              </a:rPr>
              <a:t>一旦说明其不是字符串的结束，则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又失去转义的功能，当成原始的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来看待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s= </a:t>
            </a:r>
            <a:r>
              <a:rPr lang="en-US" altLang="zh-CN" baseline="0" dirty="0" err="1" smtClean="0">
                <a:cs typeface="Courier New" panose="02070309020205020404" pitchFamily="49" charset="0"/>
              </a:rPr>
              <a:t>r'C</a:t>
            </a:r>
            <a:r>
              <a:rPr lang="en-US" altLang="zh-CN" baseline="0" dirty="0" smtClean="0">
                <a:cs typeface="Courier New" panose="02070309020205020404" pitchFamily="49" charset="0"/>
              </a:rPr>
              <a:t>:\Windows\'new'</a:t>
            </a: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&gt;&gt;&gt; print(s)</a:t>
            </a: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C:\Windows\'new</a:t>
            </a: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zh-CN" altLang="en-US" baseline="0" dirty="0" smtClean="0">
                <a:cs typeface="Courier New" panose="02070309020205020404" pitchFamily="49" charset="0"/>
              </a:rPr>
              <a:t>即我们期待的 </a:t>
            </a:r>
            <a:r>
              <a:rPr lang="en-US" altLang="zh-CN" baseline="0" dirty="0" smtClean="0">
                <a:cs typeface="Courier New" panose="02070309020205020404" pitchFamily="49" charset="0"/>
              </a:rPr>
              <a:t>C:\windows'new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不能成功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dirty="0" smtClean="0">
              <a:cs typeface="Courier New" panose="02070309020205020404" pitchFamily="49" charset="0"/>
            </a:endParaRPr>
          </a:p>
          <a:p>
            <a:r>
              <a:rPr lang="zh-CN" altLang="en-US" dirty="0" smtClean="0">
                <a:cs typeface="Courier New" panose="02070309020205020404" pitchFamily="49" charset="0"/>
              </a:rPr>
              <a:t>为什么最后一个字符不能为 </a:t>
            </a:r>
            <a:r>
              <a:rPr lang="en-US" altLang="zh-CN" dirty="0" smtClean="0">
                <a:cs typeface="Courier New" panose="02070309020205020404" pitchFamily="49" charset="0"/>
              </a:rPr>
              <a:t>\ </a:t>
            </a:r>
          </a:p>
          <a:p>
            <a:r>
              <a:rPr lang="en-US" altLang="zh-CN" dirty="0" err="1" smtClean="0">
                <a:cs typeface="Courier New" panose="02070309020205020404" pitchFamily="49" charset="0"/>
              </a:rPr>
              <a:t>r'c</a:t>
            </a:r>
            <a:r>
              <a:rPr lang="en-US" altLang="zh-CN" dirty="0" smtClean="0">
                <a:cs typeface="Courier New" panose="02070309020205020404" pitchFamily="49" charset="0"/>
              </a:rPr>
              <a:t>:\dlmao\'</a:t>
            </a:r>
            <a:r>
              <a:rPr lang="en-US" altLang="zh-CN" baseline="0" dirty="0" smtClean="0">
                <a:cs typeface="Courier New" panose="02070309020205020404" pitchFamily="49" charset="0"/>
              </a:rPr>
              <a:t>    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最后的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转义起作用了，这样缺一个引号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r=r'c:\dlmao\''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"c:\\dlmao\\'"</a:t>
            </a:r>
          </a:p>
          <a:p>
            <a:endParaRPr lang="pt-BR" altLang="zh-CN" baseline="0" dirty="0" smtClean="0">
              <a:cs typeface="Courier New" panose="02070309020205020404" pitchFamily="49" charset="0"/>
            </a:endParaRP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r=r'c:\dlmao\\'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'c:\\dlmao\\\\'</a:t>
            </a: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en-US" altLang="zh-CN" baseline="0" dirty="0" err="1" smtClean="0">
                <a:cs typeface="Courier New" panose="02070309020205020404" pitchFamily="49" charset="0"/>
              </a:rPr>
              <a:t>r'c</a:t>
            </a:r>
            <a:r>
              <a:rPr lang="en-US" altLang="zh-CN" baseline="0" dirty="0" smtClean="0">
                <a:cs typeface="Courier New" panose="02070309020205020404" pitchFamily="49" charset="0"/>
              </a:rPr>
              <a:t>:\dlmao\''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希望内容是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\'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但是到 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就结束了 后面的为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5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98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 smtClean="0"/>
              <a:t>&gt;&gt;&gt; print('\\\'\t\106\t\x61\t\c')</a:t>
            </a:r>
          </a:p>
          <a:p>
            <a:r>
              <a:rPr lang="fr-FR" altLang="zh-CN" dirty="0" smtClean="0"/>
              <a:t>\'	F	a	\c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\106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 F 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\x61   a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交互式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   表达式输出的实际上是  </a:t>
            </a:r>
            <a:r>
              <a:rPr lang="en-US" altLang="zh-CN" baseline="0" dirty="0" smtClean="0"/>
              <a:t>print(</a:t>
            </a:r>
            <a:r>
              <a:rPr lang="en-US" altLang="zh-CN" baseline="0" dirty="0" err="1" smtClean="0"/>
              <a:t>repr</a:t>
            </a:r>
            <a:r>
              <a:rPr lang="en-US" altLang="zh-CN" baseline="0" dirty="0" smtClean="0"/>
              <a:t>(expression)) </a:t>
            </a:r>
            <a:r>
              <a:rPr lang="zh-CN" altLang="en-US" baseline="0" dirty="0" smtClean="0"/>
              <a:t>，一般可以通过</a:t>
            </a:r>
            <a:r>
              <a:rPr lang="en-US" altLang="zh-CN" baseline="0" dirty="0" err="1" smtClean="0"/>
              <a:t>eval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得到原来的对象</a:t>
            </a:r>
            <a:endParaRPr lang="en-US" altLang="zh-CN" baseline="0" dirty="0" smtClean="0"/>
          </a:p>
          <a:p>
            <a:r>
              <a:rPr lang="en-US" altLang="zh-CN" baseline="0" dirty="0" smtClean="0"/>
              <a:t>print(a):  </a:t>
            </a:r>
            <a:r>
              <a:rPr lang="zh-CN" altLang="en-US" baseline="0" dirty="0" smtClean="0"/>
              <a:t>输出的用户友好的字符串 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>
                <a:cs typeface="Courier New" panose="02070309020205020404" pitchFamily="49" charset="0"/>
              </a:rPr>
              <a:t>The escape character “\” says to Python, “treat the next symbol specially, not in the normal way”.</a:t>
            </a:r>
          </a:p>
          <a:p>
            <a:endParaRPr lang="en-US" altLang="zh-CN" dirty="0" smtClean="0">
              <a:cs typeface="Courier New" panose="02070309020205020404" pitchFamily="49" charset="0"/>
            </a:endParaRPr>
          </a:p>
          <a:p>
            <a:r>
              <a:rPr lang="en-US" altLang="zh-CN" dirty="0" smtClean="0">
                <a:cs typeface="Courier New" panose="02070309020205020404" pitchFamily="49" charset="0"/>
              </a:rPr>
              <a:t>raw string:    '</a:t>
            </a:r>
            <a:r>
              <a:rPr lang="en-US" altLang="zh-CN" dirty="0" err="1" smtClean="0">
                <a:cs typeface="Courier New" panose="02070309020205020404" pitchFamily="49" charset="0"/>
              </a:rPr>
              <a:t>xxxxxx</a:t>
            </a:r>
            <a:r>
              <a:rPr lang="en-US" altLang="zh-CN" dirty="0" smtClean="0">
                <a:cs typeface="Courier New" panose="02070309020205020404" pitchFamily="49" charset="0"/>
              </a:rPr>
              <a:t>'</a:t>
            </a:r>
            <a:r>
              <a:rPr lang="en-US" altLang="zh-CN" baseline="0" dirty="0" smtClean="0">
                <a:cs typeface="Courier New" panose="02070309020205020404" pitchFamily="49" charset="0"/>
              </a:rPr>
              <a:t>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里面的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都不起作用了，但是如果里面有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，前面必须添加一个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表示不是字符串的结束，但是 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zh-CN" altLang="en-US" baseline="0" dirty="0" smtClean="0">
                <a:cs typeface="Courier New" panose="02070309020205020404" pitchFamily="49" charset="0"/>
              </a:rPr>
              <a:t>一旦说明其不是字符串的结束，则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又失去转义的功能，当成原始的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</a:t>
            </a:r>
            <a:r>
              <a:rPr lang="zh-CN" altLang="en-US" baseline="0" dirty="0" smtClean="0">
                <a:cs typeface="Courier New" panose="02070309020205020404" pitchFamily="49" charset="0"/>
              </a:rPr>
              <a:t>来看待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s= </a:t>
            </a:r>
            <a:r>
              <a:rPr lang="en-US" altLang="zh-CN" baseline="0" dirty="0" err="1" smtClean="0">
                <a:cs typeface="Courier New" panose="02070309020205020404" pitchFamily="49" charset="0"/>
              </a:rPr>
              <a:t>r'C</a:t>
            </a:r>
            <a:r>
              <a:rPr lang="en-US" altLang="zh-CN" baseline="0" dirty="0" smtClean="0">
                <a:cs typeface="Courier New" panose="02070309020205020404" pitchFamily="49" charset="0"/>
              </a:rPr>
              <a:t>:\Windows\'new'</a:t>
            </a: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&gt;&gt;&gt; print(s)</a:t>
            </a:r>
          </a:p>
          <a:p>
            <a:r>
              <a:rPr lang="en-US" altLang="zh-CN" baseline="0" dirty="0" smtClean="0">
                <a:cs typeface="Courier New" panose="02070309020205020404" pitchFamily="49" charset="0"/>
              </a:rPr>
              <a:t>C:\Windows\'new</a:t>
            </a: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zh-CN" altLang="en-US" baseline="0" dirty="0" smtClean="0">
                <a:cs typeface="Courier New" panose="02070309020205020404" pitchFamily="49" charset="0"/>
              </a:rPr>
              <a:t>即我们期待的 </a:t>
            </a:r>
            <a:r>
              <a:rPr lang="en-US" altLang="zh-CN" baseline="0" dirty="0" smtClean="0">
                <a:cs typeface="Courier New" panose="02070309020205020404" pitchFamily="49" charset="0"/>
              </a:rPr>
              <a:t>C:\windows'new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不能成功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dirty="0" smtClean="0">
              <a:cs typeface="Courier New" panose="02070309020205020404" pitchFamily="49" charset="0"/>
            </a:endParaRPr>
          </a:p>
          <a:p>
            <a:r>
              <a:rPr lang="zh-CN" altLang="en-US" dirty="0" smtClean="0">
                <a:cs typeface="Courier New" panose="02070309020205020404" pitchFamily="49" charset="0"/>
              </a:rPr>
              <a:t>为什么最后一个字符不能为 </a:t>
            </a:r>
            <a:r>
              <a:rPr lang="en-US" altLang="zh-CN" dirty="0" smtClean="0">
                <a:cs typeface="Courier New" panose="02070309020205020404" pitchFamily="49" charset="0"/>
              </a:rPr>
              <a:t>\ </a:t>
            </a:r>
          </a:p>
          <a:p>
            <a:r>
              <a:rPr lang="en-US" altLang="zh-CN" dirty="0" err="1" smtClean="0">
                <a:cs typeface="Courier New" panose="02070309020205020404" pitchFamily="49" charset="0"/>
              </a:rPr>
              <a:t>r'c</a:t>
            </a:r>
            <a:r>
              <a:rPr lang="en-US" altLang="zh-CN" dirty="0" smtClean="0">
                <a:cs typeface="Courier New" panose="02070309020205020404" pitchFamily="49" charset="0"/>
              </a:rPr>
              <a:t>:\dlmao\'</a:t>
            </a:r>
            <a:r>
              <a:rPr lang="en-US" altLang="zh-CN" baseline="0" dirty="0" smtClean="0">
                <a:cs typeface="Courier New" panose="02070309020205020404" pitchFamily="49" charset="0"/>
              </a:rPr>
              <a:t>    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最后的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转义起作用了，这样缺一个引号</a:t>
            </a:r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r=r'c:\dlmao\''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"c:\\dlmao\\'"</a:t>
            </a:r>
          </a:p>
          <a:p>
            <a:endParaRPr lang="pt-BR" altLang="zh-CN" baseline="0" dirty="0" smtClean="0">
              <a:cs typeface="Courier New" panose="02070309020205020404" pitchFamily="49" charset="0"/>
            </a:endParaRP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r=r'c:\dlmao\\'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&gt;&gt;&gt; r</a:t>
            </a:r>
          </a:p>
          <a:p>
            <a:r>
              <a:rPr lang="pt-BR" altLang="zh-CN" baseline="0" dirty="0" smtClean="0">
                <a:cs typeface="Courier New" panose="02070309020205020404" pitchFamily="49" charset="0"/>
              </a:rPr>
              <a:t>'c:\\dlmao\\\\'</a:t>
            </a: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endParaRPr lang="en-US" altLang="zh-CN" baseline="0" dirty="0" smtClean="0">
              <a:cs typeface="Courier New" panose="02070309020205020404" pitchFamily="49" charset="0"/>
            </a:endParaRPr>
          </a:p>
          <a:p>
            <a:r>
              <a:rPr lang="en-US" altLang="zh-CN" baseline="0" dirty="0" err="1" smtClean="0">
                <a:cs typeface="Courier New" panose="02070309020205020404" pitchFamily="49" charset="0"/>
              </a:rPr>
              <a:t>r'c</a:t>
            </a:r>
            <a:r>
              <a:rPr lang="en-US" altLang="zh-CN" baseline="0" dirty="0" smtClean="0">
                <a:cs typeface="Courier New" panose="02070309020205020404" pitchFamily="49" charset="0"/>
              </a:rPr>
              <a:t>:\dlmao\''  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希望内容是</a:t>
            </a:r>
            <a:r>
              <a:rPr lang="en-US" altLang="zh-CN" baseline="0" dirty="0" smtClean="0">
                <a:cs typeface="Courier New" panose="02070309020205020404" pitchFamily="49" charset="0"/>
              </a:rPr>
              <a:t>\' </a:t>
            </a:r>
            <a:r>
              <a:rPr lang="zh-CN" altLang="en-US" baseline="0" dirty="0" smtClean="0">
                <a:cs typeface="Courier New" panose="02070309020205020404" pitchFamily="49" charset="0"/>
              </a:rPr>
              <a:t>但是到 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</a:t>
            </a:r>
            <a:r>
              <a:rPr lang="zh-CN" altLang="en-US" baseline="0" dirty="0" smtClean="0">
                <a:cs typeface="Courier New" panose="02070309020205020404" pitchFamily="49" charset="0"/>
              </a:rPr>
              <a:t>就结束了 后面的为</a:t>
            </a:r>
            <a:r>
              <a:rPr lang="en-US" altLang="zh-CN" baseline="0" dirty="0" smtClean="0">
                <a:cs typeface="Courier New" panose="02070309020205020404" pitchFamily="49" charset="0"/>
              </a:rPr>
              <a:t>'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93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(American Standard Code for Information Interchange):  7bit, 0-127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r=random.randint(0,25)</a:t>
            </a:r>
          </a:p>
          <a:p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print("The character is",chr(r+ord('a')))</a:t>
            </a:r>
          </a:p>
          <a:p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x-none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print("The character is",random.choice(string.ascii_lowercase))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6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cs typeface="Courier New" panose="02070309020205020404" pitchFamily="49" charset="0"/>
              </a:rPr>
              <a:t>Concatenate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kən'kætɪneɪt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任意对象，一定有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数字类型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%c: 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char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：数字类型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01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sys</a:t>
            </a:r>
          </a:p>
          <a:p>
            <a:r>
              <a:rPr lang="en-US" altLang="zh-CN" dirty="0" err="1" smtClean="0"/>
              <a:t>sys.modules.keys</a:t>
            </a:r>
            <a:r>
              <a:rPr lang="en-US" altLang="zh-CN" dirty="0" smtClean="0"/>
              <a:t>() </a:t>
            </a:r>
          </a:p>
          <a:p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file that contains a collection of related functions   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sorted(</a:t>
            </a:r>
            <a:r>
              <a:rPr lang="en-US" altLang="zh-CN" dirty="0" err="1" smtClean="0"/>
              <a:t>sys.modules.keys</a:t>
            </a:r>
            <a:r>
              <a:rPr lang="en-US" altLang="zh-CN" dirty="0" smtClean="0"/>
              <a:t>())   # </a:t>
            </a:r>
            <a:r>
              <a:rPr lang="zh-CN" altLang="en-US" dirty="0" smtClean="0"/>
              <a:t>模块名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textwrap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names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modules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keys</a:t>
            </a:r>
            <a:r>
              <a:rPr lang="en-US" altLang="zh-CN" dirty="0" smtClean="0"/>
              <a:t>()) </a:t>
            </a:r>
          </a:p>
          <a:p>
            <a:r>
              <a:rPr lang="en-US" altLang="zh-CN" dirty="0" err="1" smtClean="0"/>
              <a:t>name_text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'.</a:t>
            </a:r>
            <a:r>
              <a:rPr lang="en-US" altLang="zh-CN" dirty="0" smtClean="0"/>
              <a:t>join(names) 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textwrap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fill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name_text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    # 2.7 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builtins</a:t>
            </a:r>
            <a:r>
              <a:rPr lang="en-US" altLang="zh-CN" dirty="0" smtClean="0"/>
              <a:t>   # 3.0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09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math   # creates a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object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math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module object  contains the functions and variables defined in the module. To access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functions, you have to specify the name of the module and the name of the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function, separated by a dot (also known as a period). This format is called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 notation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06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48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from .module import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  # </a:t>
            </a:r>
            <a:r>
              <a:rPr lang="zh-CN" altLang="en-US" dirty="0" smtClean="0"/>
              <a:t>表示从当前目录中查找</a:t>
            </a:r>
            <a:r>
              <a:rPr lang="en-US" altLang="zh-CN" dirty="0" smtClean="0"/>
              <a:t>module.py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from .module import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  # </a:t>
            </a:r>
            <a:r>
              <a:rPr lang="zh-CN" altLang="en-US" dirty="0" smtClean="0"/>
              <a:t>表示从当前目录中查找</a:t>
            </a:r>
            <a:r>
              <a:rPr lang="en-US" altLang="zh-CN" dirty="0" smtClean="0"/>
              <a:t>module.py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from math</a:t>
            </a:r>
            <a:r>
              <a:rPr lang="en-US" altLang="zh-CN" baseline="0" dirty="0" smtClean="0"/>
              <a:t> import </a:t>
            </a:r>
            <a:r>
              <a:rPr lang="en-US" altLang="zh-CN" baseline="0" dirty="0" err="1" smtClean="0"/>
              <a:t>pi,e</a:t>
            </a:r>
            <a:r>
              <a:rPr lang="en-US" altLang="zh-CN" baseline="0" dirty="0" smtClean="0"/>
              <a:t>       # </a:t>
            </a:r>
            <a:r>
              <a:rPr lang="zh-CN" altLang="en-US" baseline="0" dirty="0" smtClean="0"/>
              <a:t>可以访问</a:t>
            </a:r>
            <a:r>
              <a:rPr lang="en-US" altLang="zh-CN" baseline="0" dirty="0" smtClean="0"/>
              <a:t>pi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，但是注意 </a:t>
            </a:r>
            <a:r>
              <a:rPr lang="en-US" altLang="zh-CN" baseline="0" dirty="0" err="1" smtClean="0"/>
              <a:t>math.sqrt</a:t>
            </a:r>
            <a:r>
              <a:rPr lang="zh-CN" altLang="en-US" baseline="0" dirty="0" smtClean="0"/>
              <a:t>等不可用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内置函数相当于调用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 smtClean="0"/>
              <a:t>from 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 import 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baseline="0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33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from .module import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  # </a:t>
            </a:r>
            <a:r>
              <a:rPr lang="zh-CN" altLang="en-US" dirty="0" smtClean="0"/>
              <a:t>表示从当前目录中查找</a:t>
            </a:r>
            <a:r>
              <a:rPr lang="en-US" altLang="zh-CN" dirty="0" smtClean="0"/>
              <a:t>module.py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87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771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ɪn'dent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6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many years, these were the only ways to write programs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learn, verbose, error-prone and machine-specific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anyone still write in assembly?  Yes!  Small devices where size of code is important, hardware specific code like device drivers, where performance is critical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Analogy to cars:  why do we need sports cars when we have sedans and trucks?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移动平台： </a:t>
            </a:r>
            <a:r>
              <a:rPr lang="en-US" altLang="zh-CN" dirty="0" smtClean="0"/>
              <a:t>ARM</a:t>
            </a:r>
          </a:p>
          <a:p>
            <a:r>
              <a:rPr lang="zh-CN" altLang="en-US" dirty="0" smtClean="0"/>
              <a:t>通信和服务器领域： </a:t>
            </a:r>
            <a:r>
              <a:rPr lang="en-US" altLang="zh-CN" dirty="0" smtClean="0"/>
              <a:t>PowerPC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7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result = [ ] </a:t>
            </a:r>
          </a:p>
          <a:p>
            <a:r>
              <a:rPr lang="en-US" altLang="zh-CN" dirty="0" smtClean="0"/>
              <a:t>while  x &gt; 0:</a:t>
            </a:r>
          </a:p>
          <a:p>
            <a:r>
              <a:rPr lang="en-US" altLang="zh-CN" baseline="0" dirty="0" smtClean="0"/>
              <a:t>    t = x % 10 </a:t>
            </a:r>
          </a:p>
          <a:p>
            <a:r>
              <a:rPr lang="en-US" altLang="zh-CN" baseline="0" dirty="0" smtClean="0"/>
              <a:t>    </a:t>
            </a:r>
            <a:r>
              <a:rPr lang="en-US" altLang="zh-CN" baseline="0" dirty="0" err="1" smtClean="0"/>
              <a:t>result.append</a:t>
            </a:r>
            <a:r>
              <a:rPr lang="en-US" altLang="zh-CN" baseline="0" dirty="0" smtClean="0"/>
              <a:t>(t) </a:t>
            </a:r>
          </a:p>
          <a:p>
            <a:r>
              <a:rPr lang="en-US" altLang="zh-CN" baseline="0" dirty="0" smtClean="0"/>
              <a:t>    x = x // 10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print(''.join(result))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00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math.radians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sita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6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现场翻译和书面翻译的区别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8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Beautiful is better than ugly.</a:t>
            </a:r>
            <a:br>
              <a:rPr lang="en-US" altLang="zh-CN" dirty="0" smtClean="0"/>
            </a:br>
            <a:r>
              <a:rPr lang="zh-CN" altLang="en-US" dirty="0" smtClean="0"/>
              <a:t>优美胜于丑陋。</a:t>
            </a:r>
          </a:p>
          <a:p>
            <a:r>
              <a:rPr lang="en-US" altLang="zh-CN" dirty="0" smtClean="0"/>
              <a:t>Explicit is better than implicit.</a:t>
            </a:r>
            <a:br>
              <a:rPr lang="en-US" altLang="zh-CN" dirty="0" smtClean="0"/>
            </a:br>
            <a:r>
              <a:rPr lang="zh-CN" altLang="en-US" dirty="0" smtClean="0"/>
              <a:t>显式胜于隐式。</a:t>
            </a:r>
          </a:p>
          <a:p>
            <a:r>
              <a:rPr lang="en-US" altLang="zh-CN" dirty="0" smtClean="0"/>
              <a:t>Simple is better than complex.</a:t>
            </a:r>
            <a:br>
              <a:rPr lang="en-US" altLang="zh-CN" dirty="0" smtClean="0"/>
            </a:br>
            <a:r>
              <a:rPr lang="zh-CN" altLang="en-US" dirty="0" smtClean="0"/>
              <a:t>简单胜于复杂。</a:t>
            </a:r>
          </a:p>
          <a:p>
            <a:r>
              <a:rPr lang="en-US" altLang="zh-CN" dirty="0" smtClean="0"/>
              <a:t>Complex is better than complicated.</a:t>
            </a:r>
            <a:br>
              <a:rPr lang="en-US" altLang="zh-CN" dirty="0" smtClean="0"/>
            </a:br>
            <a:r>
              <a:rPr lang="zh-CN" altLang="en-US" dirty="0" smtClean="0"/>
              <a:t>复杂胜于难懂。</a:t>
            </a:r>
          </a:p>
          <a:p>
            <a:r>
              <a:rPr lang="en-US" altLang="zh-CN" dirty="0" smtClean="0"/>
              <a:t>Flat is better than nested.</a:t>
            </a:r>
            <a:br>
              <a:rPr lang="en-US" altLang="zh-CN" dirty="0" smtClean="0"/>
            </a:br>
            <a:r>
              <a:rPr lang="zh-CN" altLang="en-US" dirty="0" smtClean="0"/>
              <a:t>扁平胜于嵌套。</a:t>
            </a:r>
          </a:p>
          <a:p>
            <a:r>
              <a:rPr lang="en-US" altLang="zh-CN" dirty="0" smtClean="0"/>
              <a:t>Sparse is better than dense.</a:t>
            </a:r>
            <a:br>
              <a:rPr lang="en-US" altLang="zh-CN" dirty="0" smtClean="0"/>
            </a:br>
            <a:r>
              <a:rPr lang="zh-CN" altLang="en-US" dirty="0" smtClean="0"/>
              <a:t>分散胜于密集。</a:t>
            </a:r>
          </a:p>
          <a:p>
            <a:r>
              <a:rPr lang="en-US" altLang="zh-CN" dirty="0" smtClean="0"/>
              <a:t>Readability counts.</a:t>
            </a:r>
            <a:br>
              <a:rPr lang="en-US" altLang="zh-CN" dirty="0" smtClean="0"/>
            </a:br>
            <a:r>
              <a:rPr lang="zh-CN" altLang="en-US" dirty="0" smtClean="0"/>
              <a:t>可读性应当被重视。</a:t>
            </a:r>
          </a:p>
          <a:p>
            <a:r>
              <a:rPr lang="en-US" altLang="zh-CN" dirty="0" smtClean="0"/>
              <a:t>Special cases aren’t special enough to break the rules. Although practicality beats purity.</a:t>
            </a:r>
            <a:br>
              <a:rPr lang="en-US" altLang="zh-CN" dirty="0" smtClean="0"/>
            </a:br>
            <a:r>
              <a:rPr lang="zh-CN" altLang="en-US" dirty="0" smtClean="0"/>
              <a:t>尽管实用性会打败纯粹性，特例也不能凌驾于规则之上。</a:t>
            </a:r>
          </a:p>
          <a:p>
            <a:r>
              <a:rPr lang="en-US" altLang="zh-CN" dirty="0" smtClean="0"/>
              <a:t>Errors should never pass silently. Unless explicitly silenced.</a:t>
            </a:r>
            <a:br>
              <a:rPr lang="en-US" altLang="zh-CN" dirty="0" smtClean="0"/>
            </a:br>
            <a:r>
              <a:rPr lang="zh-CN" altLang="en-US" dirty="0" smtClean="0"/>
              <a:t>除非明确地使其沉默，错误永远不应该默默地溜走。</a:t>
            </a:r>
          </a:p>
          <a:p>
            <a:r>
              <a:rPr lang="en-US" altLang="zh-CN" dirty="0" smtClean="0"/>
              <a:t>In the face of ambiguity, refuse the temptation to guess.</a:t>
            </a:r>
            <a:br>
              <a:rPr lang="en-US" altLang="zh-CN" dirty="0" smtClean="0"/>
            </a:br>
            <a:r>
              <a:rPr lang="zh-CN" altLang="en-US" dirty="0" smtClean="0"/>
              <a:t>面对不明确的定义，拒绝猜测的诱惑。</a:t>
            </a:r>
          </a:p>
          <a:p>
            <a:r>
              <a:rPr lang="en-US" altLang="zh-CN" dirty="0" smtClean="0"/>
              <a:t>There should be one– and preferably only one –obvious way to do it.</a:t>
            </a:r>
            <a:br>
              <a:rPr lang="en-US" altLang="zh-CN" dirty="0" smtClean="0"/>
            </a:br>
            <a:r>
              <a:rPr lang="zh-CN" altLang="en-US" dirty="0" smtClean="0"/>
              <a:t>用一种方法，最好只有一种方法来做一件事。</a:t>
            </a:r>
          </a:p>
          <a:p>
            <a:r>
              <a:rPr lang="en-US" altLang="zh-CN" dirty="0" smtClean="0"/>
              <a:t>Although that way </a:t>
            </a:r>
            <a:r>
              <a:rPr lang="en-US" altLang="zh-CN" dirty="0" err="1" smtClean="0"/>
              <a:t>way</a:t>
            </a:r>
            <a:r>
              <a:rPr lang="en-US" altLang="zh-CN" dirty="0" smtClean="0"/>
              <a:t> not be obvious at first unless you’re Dutch.</a:t>
            </a:r>
            <a:br>
              <a:rPr lang="en-US" altLang="zh-CN" dirty="0" smtClean="0"/>
            </a:br>
            <a:r>
              <a:rPr lang="zh-CN" altLang="en-US" dirty="0" smtClean="0"/>
              <a:t>虽然一开始这种方法并不是显而易见的，但谁叫你不是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之父呢。</a:t>
            </a:r>
          </a:p>
          <a:p>
            <a:r>
              <a:rPr lang="en-US" altLang="zh-CN" dirty="0" smtClean="0"/>
              <a:t>Now is better than never. Although never is often better than right now.</a:t>
            </a:r>
            <a:br>
              <a:rPr lang="en-US" altLang="zh-CN" dirty="0" smtClean="0"/>
            </a:br>
            <a:r>
              <a:rPr lang="zh-CN" altLang="en-US" dirty="0" smtClean="0"/>
              <a:t>做比不做好，但立马去做有时还不如不做。</a:t>
            </a:r>
          </a:p>
          <a:p>
            <a:r>
              <a:rPr lang="en-US" altLang="zh-CN" dirty="0" smtClean="0"/>
              <a:t>If the implementation is hard to explain, it’s a bad idea.</a:t>
            </a:r>
            <a:br>
              <a:rPr lang="en-US" altLang="zh-CN" dirty="0" smtClean="0"/>
            </a:br>
            <a:r>
              <a:rPr lang="zh-CN" altLang="en-US" dirty="0" smtClean="0"/>
              <a:t>如果实现很难说明，那它是个坏想法。</a:t>
            </a:r>
          </a:p>
          <a:p>
            <a:r>
              <a:rPr lang="en-US" altLang="zh-CN" dirty="0" smtClean="0"/>
              <a:t>If the implementation is easy to explain, it may be a good idea.</a:t>
            </a:r>
            <a:br>
              <a:rPr lang="en-US" altLang="zh-CN" dirty="0" smtClean="0"/>
            </a:br>
            <a:r>
              <a:rPr lang="zh-CN" altLang="en-US" dirty="0" smtClean="0"/>
              <a:t>如果实现容易解释，那它有可能是个好想法。</a:t>
            </a:r>
          </a:p>
          <a:p>
            <a:r>
              <a:rPr lang="en-US" altLang="zh-CN" dirty="0" smtClean="0"/>
              <a:t>Namespaces are one honking great idea – let’s do more of those!</a:t>
            </a:r>
            <a:br>
              <a:rPr lang="en-US" altLang="zh-CN" dirty="0" smtClean="0"/>
            </a:br>
            <a:r>
              <a:rPr lang="zh-CN" altLang="en-US" dirty="0" smtClean="0"/>
              <a:t>命名空间是个绝妙的想法，让我们多多地使用它们吧！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6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Random Access Memory</a:t>
            </a:r>
            <a:r>
              <a:rPr lang="zh-CN" altLang="en-US" dirty="0" smtClean="0"/>
              <a:t>）随机访问内存</a:t>
            </a:r>
          </a:p>
          <a:p>
            <a:pPr lvl="1"/>
            <a:r>
              <a:rPr lang="zh-CN" altLang="en-US" dirty="0" smtClean="0"/>
              <a:t>由许多电路组成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每个电路可以保存一个二进制数据，称为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个比特（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），取值为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连续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个比特组合在一起称为字节（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内存的基本单位（存储单元）为一个字节，每个存储单元通过一个地址标识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易失性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Volatity</a:t>
            </a:r>
            <a:r>
              <a:rPr lang="en-US" altLang="zh-CN" dirty="0" smtClean="0"/>
              <a:t>):</a:t>
            </a:r>
            <a:r>
              <a:rPr lang="zh-CN" altLang="en-US" dirty="0" smtClean="0"/>
              <a:t>断电丢失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纳秒级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从内存中获得指令</a:t>
            </a:r>
            <a:endParaRPr lang="en-US" altLang="zh-CN" dirty="0" smtClean="0"/>
          </a:p>
          <a:p>
            <a:r>
              <a:rPr lang="zh-CN" altLang="en-US" dirty="0" smtClean="0"/>
              <a:t>辅存</a:t>
            </a:r>
            <a:r>
              <a:rPr lang="en-US" altLang="zh-CN" dirty="0" smtClean="0"/>
              <a:t>(Secondary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Storage):</a:t>
            </a:r>
            <a:r>
              <a:rPr lang="zh-CN" altLang="en-US" dirty="0" smtClean="0"/>
              <a:t>硬盘、闪存（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盘、</a:t>
            </a:r>
            <a:r>
              <a:rPr lang="en-US" altLang="zh-CN" dirty="0" smtClean="0"/>
              <a:t>TF</a:t>
            </a:r>
            <a:r>
              <a:rPr lang="zh-CN" altLang="en-US" dirty="0" smtClean="0"/>
              <a:t>卡、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卡等）、</a:t>
            </a:r>
            <a:r>
              <a:rPr lang="en-US" altLang="zh-CN" dirty="0" smtClean="0"/>
              <a:t>DVD… </a:t>
            </a:r>
          </a:p>
          <a:p>
            <a:pPr lvl="1"/>
            <a:r>
              <a:rPr lang="zh-CN" altLang="en-US" dirty="0" smtClean="0"/>
              <a:t>持久性：断电后数据仍然存在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访问速度比内存慢，微秒或者毫秒级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数据和指令首先从外存读到内存后才能被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CPU( Central Processing Unit 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RAM</a:t>
            </a:r>
            <a:r>
              <a:rPr lang="zh-CN" altLang="en-US" dirty="0" smtClean="0"/>
              <a:t>中读取指令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按照顺序执行指令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有限的指令集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纳秒级的执行速度</a:t>
            </a:r>
            <a:endParaRPr lang="en-US" altLang="zh-CN" dirty="0" smtClean="0"/>
          </a:p>
          <a:p>
            <a:r>
              <a:rPr lang="zh-CN" altLang="en-US" dirty="0" smtClean="0"/>
              <a:t>外设（</a:t>
            </a:r>
            <a:r>
              <a:rPr lang="en-US" altLang="zh-CN" dirty="0" smtClean="0"/>
              <a:t> Peripheral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输入设备：键盘、鼠标等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输出设备：显示器、打印机等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1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&gt;&gt;&gt; import sys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sys.version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'2.7.8 (default, Jun 30 2014, 16:08:48) [MSC v.1500 64 bit (AMD64)]'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sys.version_info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sys.version_info</a:t>
            </a:r>
            <a:r>
              <a:rPr lang="en-US" altLang="zh-CN" dirty="0" smtClean="0"/>
              <a:t>(major=2, minor=7, micro=8, </a:t>
            </a:r>
            <a:r>
              <a:rPr lang="en-US" altLang="zh-CN" dirty="0" err="1" smtClean="0"/>
              <a:t>releaselevel</a:t>
            </a:r>
            <a:r>
              <a:rPr lang="en-US" altLang="zh-CN" dirty="0" smtClean="0"/>
              <a:t>='final', serial=0)</a:t>
            </a: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Su-</a:t>
            </a:r>
            <a:r>
              <a:rPr lang="en-US" altLang="zh-CN" dirty="0" err="1" smtClean="0"/>
              <a:t>blime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4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3970-F629-4164-8ED3-C6E3D19F5871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一、基础知识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8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基本编程套路：四部曲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/>
              <a:t>一</a:t>
            </a:r>
            <a:r>
              <a:rPr lang="zh-CN" altLang="zh-CN" sz="4400" dirty="0" smtClean="0"/>
              <a:t>想</a:t>
            </a:r>
            <a:r>
              <a:rPr lang="zh-CN" altLang="en-US" sz="4400" dirty="0" smtClean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Thinking 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zh-CN" altLang="zh-CN" sz="4400" dirty="0" smtClean="0"/>
              <a:t>二画</a:t>
            </a:r>
            <a:r>
              <a:rPr lang="zh-CN" altLang="en-US" sz="4400" dirty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Designing 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zh-CN" altLang="zh-CN" sz="4400" dirty="0" smtClean="0"/>
              <a:t>三码</a:t>
            </a:r>
            <a:r>
              <a:rPr lang="zh-CN" altLang="en-US" sz="4400" dirty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Coding 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zh-CN" altLang="zh-CN" sz="4400" dirty="0" smtClean="0"/>
              <a:t>四</a:t>
            </a:r>
            <a:r>
              <a:rPr lang="zh-CN" altLang="en-US" sz="4400" dirty="0" smtClean="0"/>
              <a:t>测</a:t>
            </a:r>
            <a:r>
              <a:rPr lang="zh-CN" altLang="en-US" sz="4400" dirty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Testing </a:t>
            </a:r>
            <a:r>
              <a:rPr lang="zh-CN" altLang="en-US" sz="4400" dirty="0"/>
              <a:t>）</a:t>
            </a:r>
            <a:endParaRPr lang="en-US" altLang="zh-CN" sz="4400" dirty="0"/>
          </a:p>
        </p:txBody>
      </p:sp>
      <p:sp>
        <p:nvSpPr>
          <p:cNvPr id="4" name="AutoShape 2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语言概述和安装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69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6562"/>
            <a:ext cx="7514918" cy="5018088"/>
          </a:xfrm>
        </p:spPr>
        <p:txBody>
          <a:bodyPr>
            <a:normAutofit fontScale="92500" lnSpcReduction="10000"/>
          </a:bodyPr>
          <a:lstStyle/>
          <a:p>
            <a:r>
              <a:rPr lang="x-none" altLang="zh-CN" dirty="0" smtClean="0"/>
              <a:t>1989</a:t>
            </a:r>
            <a:r>
              <a:rPr lang="zh-CN" altLang="zh-CN" dirty="0" smtClean="0"/>
              <a:t>年</a:t>
            </a:r>
            <a:r>
              <a:rPr lang="zh-CN" altLang="en-US" dirty="0" smtClean="0"/>
              <a:t>吉多</a:t>
            </a:r>
            <a:r>
              <a:rPr lang="en-US" altLang="zh-CN" dirty="0" smtClean="0"/>
              <a:t>.</a:t>
            </a:r>
            <a:r>
              <a:rPr lang="zh-CN" altLang="en-US" dirty="0" smtClean="0"/>
              <a:t>范罗苏</a:t>
            </a:r>
            <a:r>
              <a:rPr lang="zh-CN" altLang="en-US" dirty="0"/>
              <a:t>姆</a:t>
            </a:r>
            <a:r>
              <a:rPr lang="en-US" altLang="zh-CN" dirty="0" smtClean="0"/>
              <a:t>Guido </a:t>
            </a:r>
            <a:r>
              <a:rPr lang="en-US" altLang="zh-CN" dirty="0"/>
              <a:t>van Rossum</a:t>
            </a:r>
            <a:r>
              <a:rPr lang="zh-CN" altLang="zh-CN" dirty="0"/>
              <a:t>发明</a:t>
            </a:r>
            <a:r>
              <a:rPr lang="en-US" altLang="zh-CN" dirty="0"/>
              <a:t>Python</a:t>
            </a:r>
            <a:r>
              <a:rPr lang="x-none" altLang="zh-CN" dirty="0"/>
              <a:t> [`paɪθə</a:t>
            </a:r>
            <a:r>
              <a:rPr lang="en-US" altLang="zh-CN" dirty="0"/>
              <a:t>n]</a:t>
            </a:r>
            <a:r>
              <a:rPr lang="zh-CN" altLang="zh-CN" dirty="0" smtClean="0"/>
              <a:t>语言</a:t>
            </a:r>
            <a:endParaRPr lang="en-US" altLang="zh-CN" dirty="0"/>
          </a:p>
          <a:p>
            <a:r>
              <a:rPr lang="x-none" altLang="zh-CN" dirty="0" smtClean="0"/>
              <a:t>Python</a:t>
            </a:r>
            <a:r>
              <a:rPr lang="zh-CN" altLang="zh-CN" dirty="0" smtClean="0"/>
              <a:t>以</a:t>
            </a:r>
            <a:r>
              <a:rPr lang="zh-CN" altLang="zh-CN" dirty="0"/>
              <a:t>接近自然语言的风格诠释程序设计</a:t>
            </a:r>
            <a:r>
              <a:rPr lang="zh-CN" altLang="zh-CN" dirty="0" smtClean="0"/>
              <a:t>，最</a:t>
            </a:r>
            <a:r>
              <a:rPr lang="zh-CN" altLang="zh-CN" dirty="0"/>
              <a:t>受欢迎的</a:t>
            </a:r>
            <a:r>
              <a:rPr lang="zh-CN" altLang="zh-CN" dirty="0" smtClean="0"/>
              <a:t>编程语言</a:t>
            </a:r>
            <a:r>
              <a:rPr lang="zh-CN" altLang="en-US" dirty="0" smtClean="0"/>
              <a:t>之一</a:t>
            </a:r>
            <a:endParaRPr lang="en-US" altLang="zh-CN" dirty="0" smtClean="0"/>
          </a:p>
          <a:p>
            <a:r>
              <a:rPr lang="zh-CN" altLang="en-US" dirty="0">
                <a:latin typeface="宋体" panose="02010600030101010101" pitchFamily="2" charset="-122"/>
              </a:rPr>
              <a:t>解释型高级动态</a:t>
            </a:r>
            <a:r>
              <a:rPr lang="zh-CN" altLang="en-US" dirty="0" smtClean="0">
                <a:latin typeface="宋体" panose="02010600030101010101" pitchFamily="2" charset="-122"/>
              </a:rPr>
              <a:t>编程语言，</a:t>
            </a:r>
            <a:r>
              <a:rPr lang="zh-CN" altLang="en-US" dirty="0">
                <a:latin typeface="宋体" panose="02010600030101010101" pitchFamily="2" charset="-122"/>
              </a:rPr>
              <a:t>支持伪编译将Python源程序转换为字节码来优化程序和提高运行速度</a:t>
            </a:r>
            <a:endParaRPr lang="en-US" altLang="zh-CN" dirty="0" smtClean="0"/>
          </a:p>
          <a:p>
            <a:r>
              <a:rPr lang="zh-CN" altLang="en-US" dirty="0" smtClean="0">
                <a:latin typeface="宋体" panose="02010600030101010101" pitchFamily="2" charset="-122"/>
              </a:rPr>
              <a:t>使用</a:t>
            </a:r>
            <a:r>
              <a:rPr lang="zh-CN" altLang="en-US" dirty="0">
                <a:latin typeface="宋体" panose="02010600030101010101" pitchFamily="2" charset="-122"/>
              </a:rPr>
              <a:t>py2exe工具将Python程序转换为扩展名为“.exe”的可执行程序，可以在没有安装Python解释器和相关依赖包的平台上</a:t>
            </a:r>
            <a:r>
              <a:rPr lang="zh-CN" altLang="en-US" dirty="0" smtClean="0">
                <a:latin typeface="宋体" panose="02010600030101010101" pitchFamily="2" charset="-122"/>
              </a:rPr>
              <a:t>运行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广泛应用在系统管理、科学计算、大数据、</a:t>
            </a:r>
            <a:r>
              <a:rPr lang="en-US" altLang="zh-CN" dirty="0">
                <a:latin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</a:rPr>
              <a:t>应用、图形用户界面开发、游戏等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引力波数据分析采用</a:t>
            </a:r>
            <a:r>
              <a:rPr lang="en-US" altLang="zh-CN" dirty="0">
                <a:latin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</a:rPr>
              <a:t>实现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gwpy</a:t>
            </a:r>
            <a:r>
              <a:rPr lang="en-US" altLang="zh-CN" dirty="0">
                <a:latin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https://github.com/gwpy/gwpy</a:t>
            </a: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2" descr="http://h.hiphotos.baidu.com/baike/c0%3Dbaike272%2C5%2C5%2C272%2C90/sign=c0d38aab9d16fdfacc61cebcd5e6e731/d058ccbf6c81800a7ee4f88eb13533fa828b47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691" y="1973037"/>
            <a:ext cx="2990092" cy="44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cms.csdnimg.cn/article/201407/14/53c341011b7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68" y="880720"/>
            <a:ext cx="3143865" cy="7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Python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的特点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简单、易学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Python</a:t>
            </a:r>
            <a:r>
              <a:rPr lang="zh-CN" altLang="en-US" dirty="0"/>
              <a:t>是一种代表简单主义思想的语言。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开源、免费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是</a:t>
            </a:r>
            <a:r>
              <a:rPr lang="en-US" altLang="zh-CN" dirty="0"/>
              <a:t>FLOSS</a:t>
            </a:r>
            <a:r>
              <a:rPr lang="zh-CN" altLang="en-US" dirty="0"/>
              <a:t>（自由</a:t>
            </a:r>
            <a:r>
              <a:rPr lang="en-US" altLang="zh-CN" dirty="0"/>
              <a:t>/</a:t>
            </a:r>
            <a:r>
              <a:rPr lang="zh-CN" altLang="en-US" dirty="0"/>
              <a:t>开放源码软件）之一。使用者可以自由地发布这个软件的拷贝、阅读它的源代码、对它做改动、把它的一部分用于新的自由软件中。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</a:rPr>
              <a:t>跨平台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所</a:t>
            </a:r>
            <a:r>
              <a:rPr lang="zh-CN" altLang="zh-CN" dirty="0"/>
              <a:t>编写程序</a:t>
            </a:r>
            <a:r>
              <a:rPr lang="zh-CN" altLang="en-US" dirty="0"/>
              <a:t>在解释器支持下</a:t>
            </a:r>
            <a:r>
              <a:rPr lang="zh-CN" altLang="zh-CN" dirty="0"/>
              <a:t>可无需修改在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Mac</a:t>
            </a:r>
            <a:r>
              <a:rPr lang="zh-CN" altLang="zh-CN" dirty="0"/>
              <a:t>等操作系统上使用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灵活性</a:t>
            </a:r>
            <a:r>
              <a:rPr lang="zh-CN" altLang="en-US" dirty="0" smtClean="0">
                <a:latin typeface="宋体" panose="02010600030101010101" pitchFamily="2" charset="-122"/>
              </a:rPr>
              <a:t>：Python支持</a:t>
            </a:r>
            <a:r>
              <a:rPr lang="zh-CN" altLang="en-US" dirty="0"/>
              <a:t>多种编程</a:t>
            </a:r>
            <a:r>
              <a:rPr lang="zh-CN" altLang="en-US" dirty="0" smtClean="0"/>
              <a:t>范式，包括</a:t>
            </a:r>
            <a:r>
              <a:rPr lang="zh-CN" altLang="en-US" dirty="0">
                <a:latin typeface="宋体" panose="02010600030101010101" pitchFamily="2" charset="-122"/>
              </a:rPr>
              <a:t>过程式编程、面向对象</a:t>
            </a:r>
            <a:r>
              <a:rPr lang="zh-CN" altLang="en-US" dirty="0" smtClean="0">
                <a:latin typeface="宋体" panose="02010600030101010101" pitchFamily="2" charset="-122"/>
              </a:rPr>
              <a:t>编程、函数</a:t>
            </a:r>
            <a:r>
              <a:rPr lang="zh-CN" altLang="en-US" dirty="0">
                <a:latin typeface="宋体" panose="02010600030101010101" pitchFamily="2" charset="-122"/>
              </a:rPr>
              <a:t>式编程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可扩展和可嵌入性</a:t>
            </a:r>
            <a:r>
              <a:rPr lang="zh-CN" altLang="en-US" dirty="0" smtClean="0">
                <a:latin typeface="宋体" panose="02010600030101010101" pitchFamily="2" charset="-122"/>
              </a:rPr>
              <a:t>：支持</a:t>
            </a:r>
            <a:r>
              <a:rPr lang="zh-CN" altLang="en-US" dirty="0">
                <a:latin typeface="宋体" panose="02010600030101010101" pitchFamily="2" charset="-122"/>
              </a:rPr>
              <a:t>采用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等语言编写扩充模块，也可为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程序提供脚本功能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丰富的扩展库支持</a:t>
            </a:r>
            <a:r>
              <a:rPr lang="zh-CN" altLang="en-US" dirty="0" smtClean="0">
                <a:latin typeface="宋体" panose="02010600030101010101" pitchFamily="2" charset="-122"/>
              </a:rPr>
              <a:t>：拥有</a:t>
            </a:r>
            <a:r>
              <a:rPr lang="zh-CN" altLang="en-US" dirty="0">
                <a:latin typeface="宋体" panose="02010600030101010101" pitchFamily="2" charset="-122"/>
              </a:rPr>
              <a:t>大量的几乎支持所有领域应用开发的成熟扩展库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38281" y="6369670"/>
            <a:ext cx="373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* 部分内容摘自百度百科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之禅（</a:t>
            </a:r>
            <a:r>
              <a:rPr lang="en-US" altLang="zh-CN" dirty="0" smtClean="0"/>
              <a:t>The </a:t>
            </a:r>
            <a:r>
              <a:rPr lang="en-US" altLang="zh-CN" dirty="0"/>
              <a:t>Zen of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584" y="1692061"/>
            <a:ext cx="5622878" cy="463476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Beautiful is better than ugly.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Explicit is better than implicit.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is better than complex.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 is better than complicated.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Flat is better than nested.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Sparse is better than dense.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Readability counts.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 cases aren't special enough to break the rules.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practicality beats purity.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Errors should never pass silently.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Unless explicitly silenced.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face of ambiguity, refuse the temptation to guess.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that way may not be obvious at first unless you're Dutch.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 is better than never.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never is often better than </a:t>
            </a:r>
            <a:r>
              <a:rPr lang="en-US" altLang="zh-CN" sz="1400" i="1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</a:t>
            </a: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now.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implementation is hard to explain, it's a bad idea.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implementation is easy to explain, it may be a good idea.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Namespaces are one honking great idea -- let's do more of those!</a:t>
            </a:r>
            <a:endParaRPr lang="zh-CN" altLang="en-US" sz="1400" dirty="0">
              <a:latin typeface="Axure Handwriting" pitchFamily="34" charset="0"/>
              <a:cs typeface="Verdana" panose="020B0604030504040204" pitchFamily="34" charset="0"/>
            </a:endParaRPr>
          </a:p>
        </p:txBody>
      </p:sp>
      <p:sp>
        <p:nvSpPr>
          <p:cNvPr id="2" name="AutoShape 2" descr="http://img5.imgtn.bdimg.com/it/u=686887102,265207504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2" name="Picture 4" descr="http://images.cnitblog.com/blog/92071/201305/06175657-61d271d79ef44577ace6c9d12fd0912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36" y="2302490"/>
            <a:ext cx="54197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82710" y="6278537"/>
            <a:ext cx="540542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—— Tim Peters</a:t>
            </a:r>
            <a:endParaRPr lang="zh-CN" altLang="en-US" dirty="0">
              <a:latin typeface="Axure Handwriting" pitchFamily="34" charset="0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1636" y="1419902"/>
            <a:ext cx="201907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import this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31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</a:rPr>
              <a:t>1.0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预备知识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1800" dirty="0"/>
              <a:t>现代计算机的部件</a:t>
            </a:r>
            <a:endParaRPr lang="en-US" altLang="zh-CN" sz="1800" dirty="0"/>
          </a:p>
          <a:p>
            <a:pPr lvl="1"/>
            <a:endParaRPr lang="en-US" altLang="zh-CN" sz="105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68" y="1002682"/>
            <a:ext cx="42291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67013"/>
            <a:ext cx="6191250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38900" y="4961154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b="1" dirty="0"/>
              <a:t>CPU( Central Processing Unit )  =</a:t>
            </a:r>
            <a:r>
              <a:rPr lang="zh-CN" altLang="en-US" b="1" dirty="0"/>
              <a:t>运算器</a:t>
            </a:r>
            <a:r>
              <a:rPr lang="en-US" altLang="zh-CN" b="1" dirty="0"/>
              <a:t>+ </a:t>
            </a:r>
            <a:r>
              <a:rPr lang="zh-CN" altLang="en-US" b="1" dirty="0"/>
              <a:t>控制器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63992" y="5489309"/>
            <a:ext cx="5455266" cy="12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b="1" dirty="0"/>
              <a:t>辅存</a:t>
            </a:r>
            <a:r>
              <a:rPr lang="en-US" altLang="zh-CN" b="1" dirty="0"/>
              <a:t>(Secondary</a:t>
            </a:r>
            <a:r>
              <a:rPr lang="zh-CN" altLang="en-US" b="1" dirty="0"/>
              <a:t> </a:t>
            </a:r>
            <a:r>
              <a:rPr lang="en-US" altLang="zh-CN" b="1" dirty="0"/>
              <a:t>Storage):</a:t>
            </a:r>
            <a:r>
              <a:rPr lang="zh-CN" altLang="en-US" b="1" dirty="0"/>
              <a:t>硬盘、闪存（</a:t>
            </a:r>
            <a:r>
              <a:rPr lang="en-US" altLang="zh-CN" b="1" dirty="0"/>
              <a:t>U</a:t>
            </a:r>
            <a:r>
              <a:rPr lang="zh-CN" altLang="en-US" b="1" dirty="0"/>
              <a:t>盘、</a:t>
            </a:r>
            <a:r>
              <a:rPr lang="en-US" altLang="zh-CN" b="1" dirty="0"/>
              <a:t>TF</a:t>
            </a:r>
            <a:r>
              <a:rPr lang="zh-CN" altLang="en-US" b="1" dirty="0"/>
              <a:t>卡、</a:t>
            </a:r>
            <a:r>
              <a:rPr lang="en-US" altLang="zh-CN" b="1" dirty="0"/>
              <a:t>SD</a:t>
            </a:r>
            <a:r>
              <a:rPr lang="zh-CN" altLang="en-US" b="1" dirty="0"/>
              <a:t>卡等）、</a:t>
            </a:r>
            <a:r>
              <a:rPr lang="en-US" altLang="zh-CN" b="1" dirty="0" smtClean="0"/>
              <a:t>DVD</a:t>
            </a:r>
            <a:r>
              <a:rPr lang="zh-CN" altLang="en-US" b="1" dirty="0" smtClean="0"/>
              <a:t>：</a:t>
            </a:r>
            <a:r>
              <a:rPr lang="zh-CN" altLang="en-US" b="1" dirty="0"/>
              <a:t>数据和指令首先从外存读到内存后才能被</a:t>
            </a:r>
            <a:r>
              <a:rPr lang="en-US" altLang="zh-CN" b="1" dirty="0"/>
              <a:t>CPU</a:t>
            </a:r>
            <a:r>
              <a:rPr lang="zh-CN" altLang="en-US" b="1" dirty="0"/>
              <a:t>使用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61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数据表达：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Byte(K/M/G)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3300" dirty="0" smtClean="0"/>
                  <a:t>计算机内部采用二进制表示</a:t>
                </a:r>
                <a:endParaRPr lang="en-US" altLang="zh-CN" sz="3300" dirty="0" smtClean="0"/>
              </a:p>
              <a:p>
                <a:pPr lvl="1"/>
                <a:r>
                  <a:rPr lang="zh-CN" altLang="en-US" sz="2800" dirty="0"/>
                  <a:t>一</a:t>
                </a:r>
                <a:r>
                  <a:rPr lang="zh-CN" altLang="en-US" sz="2800" dirty="0" smtClean="0"/>
                  <a:t>个字节</a:t>
                </a:r>
                <a:r>
                  <a:rPr lang="en-US" altLang="zh-CN" sz="2800" dirty="0" smtClean="0"/>
                  <a:t>=8</a:t>
                </a:r>
                <a:r>
                  <a:rPr lang="zh-CN" altLang="en-US" sz="2800" dirty="0" smtClean="0"/>
                  <a:t>个比特（</a:t>
                </a:r>
                <a:r>
                  <a:rPr lang="en-US" altLang="zh-CN" sz="2800" dirty="0" smtClean="0"/>
                  <a:t>1B=8b) </a:t>
                </a:r>
              </a:p>
              <a:p>
                <a:pPr lvl="1"/>
                <a:r>
                  <a:rPr lang="zh-CN" altLang="en-US" sz="2800" dirty="0"/>
                  <a:t>一</a:t>
                </a:r>
                <a:r>
                  <a:rPr lang="zh-CN" altLang="en-US" sz="2800" dirty="0" smtClean="0"/>
                  <a:t>个字节可以表示</a:t>
                </a:r>
                <a:r>
                  <a:rPr lang="en-US" altLang="zh-CN" sz="2800" dirty="0" smtClean="0"/>
                  <a:t>0</a:t>
                </a:r>
                <a:r>
                  <a:rPr lang="zh-CN" altLang="en-US" sz="2800" dirty="0" smtClean="0"/>
                  <a:t>到</a:t>
                </a:r>
                <a:r>
                  <a:rPr lang="en-US" altLang="zh-CN" sz="2800" dirty="0" smtClean="0"/>
                  <a:t>255</a:t>
                </a:r>
                <a:r>
                  <a:rPr lang="zh-CN" altLang="en-US" sz="2800" dirty="0" smtClean="0"/>
                  <a:t>的整数</a:t>
                </a:r>
                <a:endParaRPr lang="en-US" altLang="zh-CN" sz="2800" dirty="0" smtClean="0"/>
              </a:p>
              <a:p>
                <a:pPr lvl="2"/>
                <a:r>
                  <a:rPr lang="zh-CN" altLang="en-US" sz="2100" dirty="0" smtClean="0"/>
                  <a:t>或者也可表示</a:t>
                </a:r>
                <a:r>
                  <a:rPr lang="zh-CN" altLang="en-US" sz="2100" dirty="0"/>
                  <a:t>一</a:t>
                </a:r>
                <a:r>
                  <a:rPr lang="zh-CN" altLang="en-US" sz="2100" dirty="0" smtClean="0"/>
                  <a:t>个</a:t>
                </a:r>
                <a:r>
                  <a:rPr lang="en-US" altLang="zh-CN" sz="2100" dirty="0" smtClean="0"/>
                  <a:t>ASCII</a:t>
                </a:r>
                <a:r>
                  <a:rPr lang="zh-CN" altLang="en-US" sz="2100" dirty="0" smtClean="0"/>
                  <a:t>字符</a:t>
                </a:r>
                <a:endParaRPr lang="en-US" altLang="zh-CN" sz="2100" dirty="0" smtClean="0"/>
              </a:p>
              <a:p>
                <a:pPr lvl="1"/>
                <a:r>
                  <a:rPr lang="zh-CN" altLang="en-US" sz="2800" dirty="0" smtClean="0"/>
                  <a:t>二进制</a:t>
                </a:r>
                <a:r>
                  <a:rPr lang="en-US" altLang="zh-CN" sz="2800" dirty="0" smtClean="0"/>
                  <a:t>00101011</a:t>
                </a:r>
                <a:r>
                  <a:rPr lang="zh-CN" altLang="en-US" sz="2800" dirty="0" smtClean="0"/>
                  <a:t>对应十进制</a:t>
                </a:r>
                <a:r>
                  <a:rPr lang="en-US" altLang="zh-CN" sz="2800" dirty="0" smtClean="0"/>
                  <a:t>43</a:t>
                </a:r>
                <a:r>
                  <a:rPr lang="zh-CN" altLang="en-US" sz="2800" dirty="0" smtClean="0"/>
                  <a:t> </a:t>
                </a:r>
                <a:endParaRPr lang="en-US" altLang="zh-CN" sz="2800" dirty="0" smtClean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 ∗ 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1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100" dirty="0" smtClean="0"/>
                  <a:t>43</a:t>
                </a:r>
                <a:endParaRPr lang="en-US" altLang="zh-CN" sz="2100" i="1" dirty="0"/>
              </a:p>
              <a:p>
                <a:r>
                  <a:rPr lang="en-US" altLang="zh-CN" dirty="0"/>
                  <a:t>Kilobyte (kB): 2</a:t>
                </a:r>
                <a:r>
                  <a:rPr lang="en-US" altLang="zh-CN" baseline="30000" dirty="0"/>
                  <a:t>10</a:t>
                </a:r>
                <a:r>
                  <a:rPr lang="en-US" altLang="zh-CN" dirty="0"/>
                  <a:t> = 1024 </a:t>
                </a:r>
                <a:r>
                  <a:rPr lang="en-US" altLang="zh-CN" dirty="0" smtClean="0"/>
                  <a:t>bytes</a:t>
                </a:r>
              </a:p>
              <a:p>
                <a:r>
                  <a:rPr lang="en-US" altLang="zh-CN" dirty="0"/>
                  <a:t>Megabyte (MB): 2</a:t>
                </a:r>
                <a:r>
                  <a:rPr lang="en-US" altLang="zh-CN" baseline="30000" dirty="0"/>
                  <a:t>20</a:t>
                </a:r>
                <a:r>
                  <a:rPr lang="en-US" altLang="zh-CN" dirty="0"/>
                  <a:t> = 1024 kB or 1024 * 1024 </a:t>
                </a:r>
                <a:r>
                  <a:rPr lang="en-US" altLang="zh-CN" dirty="0" smtClean="0"/>
                  <a:t>bytes</a:t>
                </a:r>
              </a:p>
              <a:p>
                <a:r>
                  <a:rPr lang="en-US" altLang="zh-CN" dirty="0"/>
                  <a:t>Gigabyte (GB): 2</a:t>
                </a:r>
                <a:r>
                  <a:rPr lang="en-US" altLang="zh-CN" baseline="30000" dirty="0"/>
                  <a:t>30</a:t>
                </a:r>
                <a:r>
                  <a:rPr lang="en-US" altLang="zh-CN" dirty="0"/>
                  <a:t> = 1024 </a:t>
                </a:r>
                <a:r>
                  <a:rPr lang="en-US" altLang="zh-CN" dirty="0" smtClean="0"/>
                  <a:t>MB</a:t>
                </a:r>
              </a:p>
              <a:p>
                <a:r>
                  <a:rPr lang="en-US" altLang="zh-CN" dirty="0"/>
                  <a:t>Terabyte (TB): </a:t>
                </a:r>
                <a:r>
                  <a:rPr lang="en-US" altLang="zh-CN" dirty="0" smtClean="0"/>
                  <a:t>2</a:t>
                </a:r>
                <a:r>
                  <a:rPr lang="en-US" altLang="zh-CN" baseline="30000" dirty="0" smtClean="0"/>
                  <a:t>40</a:t>
                </a:r>
                <a:r>
                  <a:rPr lang="en-US" altLang="zh-CN" dirty="0" smtClean="0"/>
                  <a:t>= 1024 GB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75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>
                <a:latin typeface="Times New Roman" panose="02020603050405020304" pitchFamily="18" charset="0"/>
              </a:rPr>
              <a:t>Python</a:t>
            </a:r>
            <a:r>
              <a:rPr lang="zh-CN" altLang="zh-CN" b="1" dirty="0">
                <a:latin typeface="Times New Roman" panose="02020603050405020304" pitchFamily="18" charset="0"/>
              </a:rPr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/>
              <a:t>Python2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2000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月发布，</a:t>
            </a:r>
            <a:r>
              <a:rPr lang="en-US" altLang="zh-CN" sz="1600" dirty="0" smtClean="0"/>
              <a:t>2.7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2010</a:t>
            </a:r>
            <a:r>
              <a:rPr lang="zh-CN" altLang="en-US" sz="1600" dirty="0" smtClean="0"/>
              <a:t>年发布，最新版本为</a:t>
            </a:r>
            <a:r>
              <a:rPr lang="en-US" altLang="zh-CN" sz="1600" dirty="0" smtClean="0"/>
              <a:t>2.7.12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 smtClean="0"/>
              <a:t>存在大量使用</a:t>
            </a:r>
            <a:r>
              <a:rPr lang="en-US" altLang="zh-CN" sz="1600" dirty="0" smtClean="0"/>
              <a:t>Python2</a:t>
            </a:r>
            <a:r>
              <a:rPr lang="zh-CN" altLang="en-US" sz="1600" dirty="0" smtClean="0"/>
              <a:t>开发的扩张库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r>
              <a:rPr lang="en-US" altLang="zh-CN" sz="1800" dirty="0" smtClean="0"/>
              <a:t>Python3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2008</a:t>
            </a:r>
            <a:r>
              <a:rPr lang="zh-CN" altLang="en-US" sz="1600" dirty="0"/>
              <a:t>年</a:t>
            </a:r>
            <a:r>
              <a:rPr lang="en-US" altLang="zh-CN" sz="1600" dirty="0"/>
              <a:t>12</a:t>
            </a:r>
            <a:r>
              <a:rPr lang="zh-CN" altLang="en-US" sz="1600" dirty="0"/>
              <a:t>月发布。最新版本为</a:t>
            </a:r>
            <a:r>
              <a:rPr lang="en-US" altLang="zh-CN" sz="1600" dirty="0"/>
              <a:t>3.5</a:t>
            </a:r>
            <a:r>
              <a:rPr lang="en-US" altLang="zh-CN" sz="1600" dirty="0" smtClean="0"/>
              <a:t>..2 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zh-CN" sz="1600" dirty="0"/>
              <a:t>3.x版本与2.x版本并不</a:t>
            </a:r>
            <a:r>
              <a:rPr lang="zh-CN" altLang="en-US" sz="1600" dirty="0"/>
              <a:t>完全</a:t>
            </a:r>
            <a:r>
              <a:rPr lang="zh-CN" altLang="zh-CN" sz="1600" dirty="0"/>
              <a:t>兼容</a:t>
            </a:r>
            <a:r>
              <a:rPr lang="zh-CN" altLang="zh-CN" sz="1600" dirty="0" smtClean="0"/>
              <a:t>，</a:t>
            </a:r>
            <a:endParaRPr lang="en-US" altLang="zh-CN" sz="1600" dirty="0" smtClean="0"/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Python3: 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print(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Python2: print ‘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endParaRPr lang="en-US" altLang="zh-CN" sz="1400" dirty="0"/>
          </a:p>
          <a:p>
            <a:pPr lvl="1">
              <a:lnSpc>
                <a:spcPct val="80000"/>
              </a:lnSpc>
            </a:pPr>
            <a:r>
              <a:rPr lang="zh-CN" altLang="en-US" sz="1600" dirty="0" smtClean="0"/>
              <a:t>绝大部分扩展库</a:t>
            </a:r>
            <a:r>
              <a:rPr lang="zh-CN" altLang="en-US" sz="1600" dirty="0"/>
              <a:t>同时支持</a:t>
            </a:r>
            <a:r>
              <a:rPr lang="en-US" altLang="zh-CN" sz="1600" dirty="0"/>
              <a:t>Python2</a:t>
            </a:r>
            <a:r>
              <a:rPr lang="zh-CN" altLang="en-US" sz="1600" dirty="0"/>
              <a:t>和</a:t>
            </a:r>
            <a:r>
              <a:rPr lang="en-US" altLang="zh-CN" sz="1600" dirty="0"/>
              <a:t>Python3</a:t>
            </a:r>
            <a:r>
              <a:rPr lang="zh-CN" altLang="en-US" sz="1600" dirty="0"/>
              <a:t>，但是仍有少量扩展库仅仅支持</a:t>
            </a:r>
            <a:r>
              <a:rPr lang="en-US" altLang="zh-CN" sz="1600" dirty="0"/>
              <a:t>Python2 </a:t>
            </a:r>
            <a:endParaRPr lang="en-US" altLang="zh-CN" sz="1600" dirty="0" smtClean="0"/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提供</a:t>
            </a:r>
            <a:r>
              <a:rPr lang="en-US" altLang="zh-CN" sz="1600" dirty="0" smtClean="0"/>
              <a:t>2to3</a:t>
            </a:r>
            <a:r>
              <a:rPr lang="zh-CN" altLang="en-US" sz="1600" dirty="0" smtClean="0"/>
              <a:t>的转换工具，将支持</a:t>
            </a:r>
            <a:r>
              <a:rPr lang="en-US" altLang="zh-CN" sz="1600" dirty="0" smtClean="0"/>
              <a:t>Python2.7</a:t>
            </a:r>
            <a:r>
              <a:rPr lang="zh-CN" altLang="en-US" sz="1600" dirty="0" smtClean="0"/>
              <a:t>的代码转换为</a:t>
            </a:r>
            <a:r>
              <a:rPr lang="en-US" altLang="zh-CN" sz="1600" dirty="0" smtClean="0"/>
              <a:t>Python3 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我们的教学</a:t>
            </a:r>
            <a:r>
              <a:rPr lang="zh-CN" altLang="en-US" sz="1800" dirty="0">
                <a:solidFill>
                  <a:srgbClr val="FF0000"/>
                </a:solidFill>
              </a:rPr>
              <a:t>采用</a:t>
            </a:r>
            <a:r>
              <a:rPr lang="x-none" altLang="zh-CN" sz="1800" dirty="0" smtClean="0">
                <a:solidFill>
                  <a:srgbClr val="FF0000"/>
                </a:solidFill>
              </a:rPr>
              <a:t>Python</a:t>
            </a:r>
            <a:r>
              <a:rPr lang="en-US" altLang="zh-CN" sz="1800" dirty="0" smtClean="0">
                <a:solidFill>
                  <a:srgbClr val="FF0000"/>
                </a:solidFill>
              </a:rPr>
              <a:t>3</a:t>
            </a:r>
            <a:r>
              <a:rPr lang="zh-CN" altLang="en-US" sz="1800" dirty="0" smtClean="0">
                <a:solidFill>
                  <a:srgbClr val="FF0000"/>
                </a:solidFill>
              </a:rPr>
              <a:t>，它是</a:t>
            </a:r>
            <a:r>
              <a:rPr lang="en-US" altLang="zh-CN" sz="1800" dirty="0" smtClean="0">
                <a:solidFill>
                  <a:srgbClr val="FF0000"/>
                </a:solidFill>
              </a:rPr>
              <a:t>Python</a:t>
            </a:r>
            <a:r>
              <a:rPr lang="x-none" altLang="zh-CN" sz="1800" dirty="0" smtClean="0">
                <a:solidFill>
                  <a:srgbClr val="FF0000"/>
                </a:solidFill>
              </a:rPr>
              <a:t>语言的现在和未来。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 smtClean="0"/>
              <a:t>可同时安装多个版本，可通过更改</a:t>
            </a:r>
            <a:r>
              <a:rPr lang="zh-CN" altLang="en-US" sz="1800" dirty="0"/>
              <a:t>系统环境变量</a:t>
            </a:r>
            <a:r>
              <a:rPr lang="en-US" altLang="zh-CN" sz="1800" dirty="0" smtClean="0"/>
              <a:t>path</a:t>
            </a:r>
            <a:r>
              <a:rPr lang="zh-CN" altLang="en-US" sz="1800" dirty="0" smtClean="0"/>
              <a:t>来决定缺省使用哪个版本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400" dirty="0" smtClean="0"/>
              <a:t>可采用</a:t>
            </a:r>
            <a:r>
              <a:rPr lang="en-US" altLang="zh-CN" sz="1400" dirty="0" err="1" smtClean="0"/>
              <a:t>virtualenv</a:t>
            </a:r>
            <a:r>
              <a:rPr lang="zh-CN" altLang="en-US" sz="1600" dirty="0" smtClean="0"/>
              <a:t>为</a:t>
            </a:r>
            <a:r>
              <a:rPr lang="zh-CN" altLang="en-US" sz="1600" dirty="0"/>
              <a:t>一个应用创建一套“隔离”的</a:t>
            </a:r>
            <a:r>
              <a:rPr lang="en-US" altLang="zh-CN" sz="1600" dirty="0"/>
              <a:t>Python</a:t>
            </a:r>
            <a:r>
              <a:rPr lang="zh-CN" altLang="en-US" sz="1600" dirty="0"/>
              <a:t>运行环境</a:t>
            </a:r>
            <a:endParaRPr lang="en-US" altLang="zh-CN" sz="1400" dirty="0"/>
          </a:p>
          <a:p>
            <a:pPr>
              <a:lnSpc>
                <a:spcPct val="80000"/>
              </a:lnSpc>
            </a:pPr>
            <a:r>
              <a:rPr lang="zh-CN" altLang="en-US" sz="1800" dirty="0"/>
              <a:t>查看已安装版本的方法（在所启动的IDLE界面也可以直接看到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571500" lvl="1" indent="0">
              <a:lnSpc>
                <a:spcPts val="1600"/>
              </a:lnSpc>
              <a:spcBef>
                <a:spcPts val="0"/>
              </a:spcBef>
              <a:buNone/>
            </a:pPr>
            <a:endParaRPr lang="en-US" altLang="zh-CN" sz="1400" b="1" dirty="0" smtClean="0">
              <a:solidFill>
                <a:srgbClr val="666666"/>
              </a:solidFill>
              <a:ea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699656" y="5881076"/>
            <a:ext cx="168365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4300">
              <a:lnSpc>
                <a:spcPts val="1600"/>
              </a:lnSpc>
            </a:pPr>
            <a:r>
              <a:rPr lang="en-US" altLang="zh-CN" sz="1400" b="1" dirty="0">
                <a:solidFill>
                  <a:srgbClr val="666666"/>
                </a:solidFill>
                <a:ea typeface="Calibri" panose="020F0502020204030204" pitchFamily="34" charset="0"/>
              </a:rPr>
              <a:t>import sys</a:t>
            </a:r>
          </a:p>
          <a:p>
            <a:pPr marL="114300">
              <a:lnSpc>
                <a:spcPts val="1600"/>
              </a:lnSpc>
            </a:pPr>
            <a:r>
              <a:rPr lang="en-US" altLang="zh-CN" sz="1400" b="1" dirty="0" err="1">
                <a:solidFill>
                  <a:srgbClr val="666666"/>
                </a:solidFill>
                <a:ea typeface="Calibri" panose="020F0502020204030204" pitchFamily="34" charset="0"/>
              </a:rPr>
              <a:t>sys.version</a:t>
            </a:r>
            <a:endParaRPr lang="en-US" altLang="zh-CN" sz="1400" b="1" dirty="0">
              <a:solidFill>
                <a:srgbClr val="666666"/>
              </a:solidFill>
              <a:ea typeface="Calibri" panose="020F0502020204030204" pitchFamily="34" charset="0"/>
            </a:endParaRPr>
          </a:p>
          <a:p>
            <a:pPr marL="114300">
              <a:lnSpc>
                <a:spcPts val="1600"/>
              </a:lnSpc>
            </a:pPr>
            <a:r>
              <a:rPr lang="en-US" altLang="zh-CN" sz="1400" b="1" dirty="0" err="1">
                <a:solidFill>
                  <a:srgbClr val="666666"/>
                </a:solidFill>
                <a:ea typeface="Calibri" panose="020F0502020204030204" pitchFamily="34" charset="0"/>
              </a:rPr>
              <a:t>sys.version_info</a:t>
            </a:r>
            <a:endParaRPr lang="zh-CN" altLang="zh-CN" sz="1400" b="1" dirty="0">
              <a:solidFill>
                <a:srgbClr val="666666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Python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zh-CN" sz="2400" dirty="0" smtClean="0"/>
              <a:t>解释器</a:t>
            </a:r>
            <a:r>
              <a:rPr lang="zh-CN" altLang="en-US" sz="2400" dirty="0" smtClean="0"/>
              <a:t>： 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hlinkClick r:id="rId2"/>
              </a:rPr>
              <a:t>https://www.python.org/downloads/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根据所使用的平台（</a:t>
            </a:r>
            <a:r>
              <a:rPr lang="en-US" altLang="zh-CN" sz="2000" dirty="0" smtClean="0"/>
              <a:t>Linux/Mac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X/</a:t>
            </a:r>
            <a:r>
              <a:rPr lang="en-US" altLang="zh-CN" sz="2000" u="sng" dirty="0" smtClean="0"/>
              <a:t>Windows</a:t>
            </a:r>
            <a:r>
              <a:rPr lang="zh-CN" altLang="en-US" sz="2000" dirty="0" smtClean="0"/>
              <a:t>）下载相应的版本（最新版本为</a:t>
            </a:r>
            <a:r>
              <a:rPr lang="en-US" altLang="zh-CN" sz="2000" dirty="0" smtClean="0"/>
              <a:t>3.5.2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Install Now: </a:t>
            </a:r>
            <a:r>
              <a:rPr lang="zh-CN" altLang="en-US" sz="2000" dirty="0" smtClean="0"/>
              <a:t>按照缺省设置安装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Customize installation:</a:t>
            </a:r>
            <a:r>
              <a:rPr lang="zh-CN" altLang="en-US" sz="2000" dirty="0" smtClean="0"/>
              <a:t>可以修改安装目录等设置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Python Launcher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 windows(</a:t>
            </a:r>
            <a:r>
              <a:rPr lang="en-US" altLang="zh-CN" sz="2000" dirty="0" err="1" smtClean="0"/>
              <a:t>py</a:t>
            </a:r>
            <a:r>
              <a:rPr lang="en-US" altLang="zh-CN" sz="2000" dirty="0" smtClean="0"/>
              <a:t>): </a:t>
            </a:r>
            <a:r>
              <a:rPr lang="zh-CN" altLang="en-US" sz="2000" dirty="0" smtClean="0"/>
              <a:t>帮助选择合适的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版本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4" y="4001294"/>
            <a:ext cx="4457700" cy="2764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4" y="4020344"/>
            <a:ext cx="2752726" cy="26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  <a:r>
              <a:rPr lang="zh-CN" altLang="en-US" dirty="0"/>
              <a:t>菜单选择</a:t>
            </a:r>
            <a:r>
              <a:rPr lang="en-US" altLang="zh-CN" dirty="0"/>
              <a:t>Python</a:t>
            </a:r>
            <a:r>
              <a:rPr lang="zh-CN" altLang="en-US" dirty="0"/>
              <a:t>控制台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通过菜单选择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控制台</a:t>
            </a:r>
            <a:r>
              <a:rPr lang="en-US" altLang="zh-CN" dirty="0" smtClean="0"/>
              <a:t>(Console)</a:t>
            </a:r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解释器的提示符为 </a:t>
            </a:r>
            <a:r>
              <a:rPr lang="en-US" altLang="zh-CN" dirty="0" smtClean="0"/>
              <a:t>&gt;&gt;&gt;</a:t>
            </a:r>
          </a:p>
          <a:p>
            <a:pPr lvl="1"/>
            <a:r>
              <a:rPr lang="zh-CN" altLang="en-US" sz="2800" dirty="0">
                <a:solidFill>
                  <a:srgbClr val="0070C0"/>
                </a:solidFill>
              </a:rPr>
              <a:t>Read-Evaluate-Print Loop (REPL</a:t>
            </a:r>
            <a:r>
              <a:rPr lang="zh-CN" altLang="en-US" sz="2800" dirty="0" smtClean="0">
                <a:solidFill>
                  <a:srgbClr val="0070C0"/>
                </a:solidFill>
              </a:rPr>
              <a:t>)</a:t>
            </a:r>
            <a:r>
              <a:rPr lang="zh-CN" altLang="en-US" dirty="0" smtClean="0"/>
              <a:t>：输入语句，解释执行并输出结果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表达式的值如果不为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，会输出其值，可充当计算器的功能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解释器环境中</a:t>
            </a:r>
            <a:r>
              <a:rPr lang="en-US" altLang="zh-CN" dirty="0" smtClean="0"/>
              <a:t>_</a:t>
            </a:r>
            <a:r>
              <a:rPr lang="zh-CN" altLang="en-US" dirty="0" smtClean="0"/>
              <a:t>表示上一次运算的结果 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86" y="1479352"/>
            <a:ext cx="2190750" cy="96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835" y="4019154"/>
            <a:ext cx="5740987" cy="26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5845"/>
            <a:ext cx="5071281" cy="462111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教材： 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程序设计基础，董付国，清华大学出版社，</a:t>
            </a:r>
            <a:r>
              <a:rPr lang="en-US" altLang="zh-CN" sz="2400" dirty="0" smtClean="0"/>
              <a:t>2015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  </a:t>
            </a:r>
            <a:r>
              <a:rPr lang="en-US" altLang="zh-CN" sz="2400" dirty="0" smtClean="0"/>
              <a:t>ISBN 978-7-302-41058-4 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4098" name="Picture 2" descr="http://www.tup.tsinghua.edu.cn/upload/bigbookimg/065428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81" y="2873249"/>
            <a:ext cx="2576347" cy="362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329150" y="1446663"/>
            <a:ext cx="5503460" cy="475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参考教材： </a:t>
            </a:r>
            <a:r>
              <a:rPr lang="en-US" altLang="zh-CN" sz="2400" dirty="0" smtClean="0"/>
              <a:t>Python </a:t>
            </a:r>
            <a:r>
              <a:rPr lang="en-US" altLang="zh-CN" sz="2400" dirty="0"/>
              <a:t>3</a:t>
            </a:r>
            <a:r>
              <a:rPr lang="zh-CN" altLang="en-US" sz="2400" dirty="0"/>
              <a:t>程序开发指南</a:t>
            </a:r>
            <a:r>
              <a:rPr lang="zh-CN" altLang="en-US" sz="2400" dirty="0" smtClean="0"/>
              <a:t>，作者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Mark Summerfield</a:t>
            </a:r>
            <a:r>
              <a:rPr lang="en-US" altLang="zh-CN" sz="2400" dirty="0"/>
              <a:t>[</a:t>
            </a:r>
            <a:r>
              <a:rPr lang="zh-CN" altLang="en-US" sz="2400" dirty="0"/>
              <a:t>美</a:t>
            </a:r>
            <a:r>
              <a:rPr lang="en-US" altLang="zh-CN" sz="2400" dirty="0"/>
              <a:t>]</a:t>
            </a:r>
            <a:r>
              <a:rPr lang="zh-CN" altLang="en-US" sz="2400" dirty="0" smtClean="0"/>
              <a:t>，人民</a:t>
            </a:r>
            <a:r>
              <a:rPr lang="zh-CN" altLang="en-US" sz="2400" dirty="0"/>
              <a:t>邮电出版社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2011</a:t>
            </a:r>
            <a:r>
              <a:rPr lang="zh-CN" altLang="en-US" sz="2400" dirty="0" smtClean="0"/>
              <a:t>年  </a:t>
            </a:r>
            <a:r>
              <a:rPr lang="en-US" altLang="zh-CN" sz="2400" dirty="0" smtClean="0"/>
              <a:t>ISBN</a:t>
            </a:r>
            <a:r>
              <a:rPr lang="zh-CN" altLang="en-US" sz="2400" dirty="0"/>
              <a:t>：</a:t>
            </a:r>
            <a:r>
              <a:rPr lang="en-US" altLang="zh-CN" sz="2400" dirty="0"/>
              <a:t>978-7-115-24507-6</a:t>
            </a:r>
            <a:endParaRPr lang="en-US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pic>
        <p:nvPicPr>
          <p:cNvPr id="4100" name="Picture 4" descr="http://g.hiphotos.baidu.com/baike/c0%3Dbaike80%2C5%2C5%2C80%2C26/sign=7c157f7a09d79123f4ed9c26cc5d32e7/7c1ed21b0ef41bd51bfbc78654da81cb39db3d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29" y="2819637"/>
            <a:ext cx="3916907" cy="391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使用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集成开发环境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 Environment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084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将编辑器、调试器、解释器环境综合在一起</a:t>
            </a:r>
            <a:endParaRPr lang="en-US" altLang="zh-CN" dirty="0" smtClean="0"/>
          </a:p>
          <a:p>
            <a:r>
              <a:rPr lang="zh-CN" altLang="en-US" dirty="0" smtClean="0"/>
              <a:t>下载安装的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环境中包括了</a:t>
            </a:r>
            <a:r>
              <a:rPr lang="en-US" altLang="zh-CN" dirty="0" smtClean="0"/>
              <a:t>IDLE</a:t>
            </a:r>
          </a:p>
          <a:p>
            <a:r>
              <a:rPr lang="zh-CN" altLang="en-US" dirty="0" smtClean="0"/>
              <a:t>其他常用的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还包括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WingIDE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Sublime</a:t>
            </a:r>
          </a:p>
          <a:p>
            <a:r>
              <a:rPr lang="en-US" altLang="zh-CN" dirty="0" err="1" smtClean="0"/>
              <a:t>File</a:t>
            </a:r>
            <a:r>
              <a:rPr lang="en-US" altLang="zh-CN" dirty="0" err="1" smtClean="0">
                <a:sym typeface="Wingdings" panose="05000000000000000000" pitchFamily="2" charset="2"/>
              </a:rPr>
              <a:t>New</a:t>
            </a:r>
            <a:r>
              <a:rPr lang="en-US" altLang="zh-CN" dirty="0" smtClean="0">
                <a:sym typeface="Wingdings" panose="05000000000000000000" pitchFamily="2" charset="2"/>
              </a:rPr>
              <a:t> File:   .</a:t>
            </a:r>
            <a:r>
              <a:rPr lang="en-US" altLang="zh-CN" dirty="0" err="1" smtClean="0">
                <a:sym typeface="Wingdings" panose="05000000000000000000" pitchFamily="2" charset="2"/>
              </a:rPr>
              <a:t>py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或</a:t>
            </a:r>
            <a:r>
              <a:rPr lang="en-US" altLang="zh-CN" dirty="0" err="1" smtClean="0">
                <a:sym typeface="Wingdings" panose="05000000000000000000" pitchFamily="2" charset="2"/>
              </a:rPr>
              <a:t>pyw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RunCheck</a:t>
            </a:r>
            <a:r>
              <a:rPr lang="en-US" altLang="zh-CN" dirty="0" smtClean="0">
                <a:sym typeface="Wingdings" panose="05000000000000000000" pitchFamily="2" charset="2"/>
              </a:rPr>
              <a:t> Module</a:t>
            </a:r>
            <a:r>
              <a:rPr lang="zh-CN" altLang="en-US" dirty="0" smtClean="0">
                <a:sym typeface="Wingdings" panose="05000000000000000000" pitchFamily="2" charset="2"/>
              </a:rPr>
              <a:t>检查语法错误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RunRun</a:t>
            </a:r>
            <a:r>
              <a:rPr lang="en-US" altLang="zh-CN" dirty="0" smtClean="0">
                <a:sym typeface="Wingdings" panose="05000000000000000000" pitchFamily="2" charset="2"/>
              </a:rPr>
              <a:t> Module</a:t>
            </a:r>
            <a:r>
              <a:rPr lang="zh-CN" altLang="en-US" dirty="0" smtClean="0">
                <a:sym typeface="Wingdings" panose="05000000000000000000" pitchFamily="2" charset="2"/>
              </a:rPr>
              <a:t>来运行程序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990725"/>
            <a:ext cx="5982736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IDLE</a:t>
            </a:r>
            <a:r>
              <a:rPr lang="zh-CN" altLang="en-US" dirty="0" smtClean="0"/>
              <a:t>快捷键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撤销</a:t>
            </a:r>
            <a:r>
              <a:rPr lang="zh-CN" altLang="en-US" sz="2000" b="1" dirty="0">
                <a:latin typeface="宋体" panose="02010600030101010101" pitchFamily="2" charset="-122"/>
                <a:sym typeface="宋体" panose="02010600030101010101" pitchFamily="2" charset="-122"/>
              </a:rPr>
              <a:t>（Ctrl+Z）、全选（Ctrl+A）、复制（Ctrl+C）、粘贴（Ctrl+V）、剪切（Ctrl+X）</a:t>
            </a:r>
            <a:endParaRPr lang="zh-CN" altLang="en-US" sz="20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3241"/>
              </p:ext>
            </p:extLst>
          </p:nvPr>
        </p:nvGraphicFramePr>
        <p:xfrm>
          <a:off x="1128484" y="2204852"/>
          <a:ext cx="9036957" cy="4620711"/>
        </p:xfrm>
        <a:graphic>
          <a:graphicData uri="http://schemas.openxmlformats.org/drawingml/2006/table">
            <a:tbl>
              <a:tblPr/>
              <a:tblGrid>
                <a:gridCol w="2426834">
                  <a:extLst>
                    <a:ext uri="{9D8B030D-6E8A-4147-A177-3AD203B41FA5}">
                      <a16:colId xmlns:a16="http://schemas.microsoft.com/office/drawing/2014/main" xmlns="" val="3974957407"/>
                    </a:ext>
                  </a:extLst>
                </a:gridCol>
                <a:gridCol w="6610123">
                  <a:extLst>
                    <a:ext uri="{9D8B030D-6E8A-4147-A177-3AD203B41FA5}">
                      <a16:colId xmlns:a16="http://schemas.microsoft.com/office/drawing/2014/main" xmlns="" val="1309949805"/>
                    </a:ext>
                  </a:extLst>
                </a:gridCol>
              </a:tblGrid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快捷键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5965341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Alt+p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浏览历史命令（上一条）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5613481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Alt+n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浏览历史命令（下一条）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7379358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Ctrl+F6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重启Shell，之前定义的对象和导入的模块全部失效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7393780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F1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打开Python帮助文档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5235771"/>
                  </a:ext>
                </a:extLst>
              </a:tr>
              <a:tr h="5420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Alt+/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Expand word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自动补全前面曾经出现过的单词，如果之前有多个单词具有相同前缀，则在多个单词中循环选择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2786727"/>
                  </a:ext>
                </a:extLst>
              </a:tr>
              <a:tr h="383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Tab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智能缩进或者自动完成（即输入前缀后会列出相关的关键字和属性）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201141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CTRL+Space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建议改成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 \ 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(show completions)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显示自动完成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863729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 + \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(show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calltip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显示函数的参数使用方式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2884814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Ctrl+]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缩进代码块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3885213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Ctrl+[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取消代码块缩进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9100996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Alt+3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注释代码块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6300949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Alt+4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取消代码块注释。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572292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33272" y="1321356"/>
            <a:ext cx="71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option</a:t>
            </a:r>
            <a:r>
              <a:rPr lang="en-US" altLang="zh-CN" dirty="0" err="1" smtClean="0">
                <a:sym typeface="Wingdings" panose="05000000000000000000" pitchFamily="2" charset="2"/>
              </a:rPr>
              <a:t>config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IDLEkeys</a:t>
            </a:r>
            <a:r>
              <a:rPr lang="en-US" altLang="zh-CN" dirty="0" smtClean="0">
                <a:sym typeface="Wingdings" panose="05000000000000000000" pitchFamily="2" charset="2"/>
              </a:rPr>
              <a:t>  force-open-completions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1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使用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双击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资源管理器</a:t>
            </a:r>
            <a:r>
              <a:rPr lang="zh-CN" altLang="zh-CN" dirty="0"/>
              <a:t>中双击扩展名</a:t>
            </a:r>
            <a:r>
              <a:rPr lang="zh-CN" altLang="zh-CN" dirty="0" smtClean="0"/>
              <a:t>为“.py”</a:t>
            </a:r>
            <a:r>
              <a:rPr lang="zh-CN" altLang="zh-CN" dirty="0"/>
              <a:t>或“.pyc”的Python程序文件直接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9" y="2782094"/>
            <a:ext cx="5857447" cy="17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使用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命令提示</a:t>
            </a:r>
            <a:r>
              <a:rPr lang="zh-CN" altLang="zh-CN" dirty="0"/>
              <a:t>符环境中运行Python程序文件。在“开始”菜单的“附件”中单击“命令提示符”，然后执行Python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 smtClean="0"/>
              <a:t>python helloworld.py</a:t>
            </a:r>
          </a:p>
          <a:p>
            <a:pPr lvl="1"/>
            <a:r>
              <a:rPr lang="en-US" altLang="zh-CN" dirty="0" smtClean="0"/>
              <a:t>helloworld.py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315619"/>
            <a:ext cx="4019574" cy="14565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829741"/>
            <a:ext cx="5353050" cy="35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相关的环境变量设置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3752850" cy="4803775"/>
          </a:xfrm>
        </p:spPr>
        <p:txBody>
          <a:bodyPr/>
          <a:lstStyle/>
          <a:p>
            <a:r>
              <a:rPr lang="zh-CN" altLang="en-US" dirty="0" smtClean="0"/>
              <a:t>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是否包含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所安装的目录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右击计算机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属性 或者开始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控制面板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系统和安全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查看计算机的名称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高级系统设置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高级选项卡中的环境变量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用户变量或者系统变量（所有用户都适用）中的</a:t>
            </a:r>
            <a:r>
              <a:rPr lang="en-US" altLang="zh-CN" dirty="0" smtClean="0">
                <a:sym typeface="Wingdings" panose="05000000000000000000" pitchFamily="2" charset="2"/>
              </a:rPr>
              <a:t>Path</a:t>
            </a:r>
            <a:r>
              <a:rPr lang="zh-CN" altLang="en-US" dirty="0" smtClean="0">
                <a:sym typeface="Wingdings" panose="05000000000000000000" pitchFamily="2" charset="2"/>
              </a:rPr>
              <a:t>变量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389856"/>
            <a:ext cx="7200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r>
              <a:rPr lang="zh-CN" altLang="en-US" dirty="0" smtClean="0">
                <a:solidFill>
                  <a:srgbClr val="FF0000"/>
                </a:solidFill>
              </a:rPr>
              <a:t>知识：变量和对象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61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Python</a:t>
            </a:r>
            <a:r>
              <a:rPr lang="zh-CN" altLang="en-US" dirty="0" smtClean="0"/>
              <a:t>基础知识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中各种数据的抽象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</a:t>
            </a:r>
            <a:r>
              <a:rPr lang="en-US" altLang="zh-CN" dirty="0" smtClean="0"/>
              <a:t>ID(identity): </a:t>
            </a:r>
            <a:r>
              <a:rPr lang="zh-CN" altLang="en-US" dirty="0" smtClean="0"/>
              <a:t>对象一旦创建其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不再改变，可以看成该对象在内存中的地址，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id(x) </a:t>
            </a:r>
            <a:r>
              <a:rPr lang="zh-CN" altLang="en-US" dirty="0" smtClean="0"/>
              <a:t>返回对象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 a is b </a:t>
            </a:r>
            <a:r>
              <a:rPr lang="zh-CN" altLang="en-US" dirty="0" smtClean="0"/>
              <a:t>判别 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是否同一个对象（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是否相同 ） 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类型</a:t>
            </a:r>
            <a:r>
              <a:rPr lang="en-US" altLang="zh-CN" dirty="0" smtClean="0"/>
              <a:t>(type)</a:t>
            </a:r>
            <a:r>
              <a:rPr lang="zh-CN" altLang="en-US" dirty="0" smtClean="0"/>
              <a:t>：决定了对象可能取值的范围以及支持的操作。对象的类型不可变，强类型语言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type(x)  </a:t>
            </a:r>
            <a:r>
              <a:rPr lang="zh-CN" altLang="en-US" dirty="0" smtClean="0"/>
              <a:t>返回对象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对象是类型的一个实例（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值</a:t>
            </a:r>
            <a:r>
              <a:rPr lang="en-US" altLang="zh-CN" dirty="0" smtClean="0"/>
              <a:t>(value): </a:t>
            </a:r>
            <a:r>
              <a:rPr lang="zh-CN" altLang="en-US" dirty="0" smtClean="0"/>
              <a:t>值可以被改变或者不可变，决定于其类型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不可变</a:t>
            </a:r>
            <a:r>
              <a:rPr lang="en-US" altLang="zh-CN" dirty="0" smtClean="0"/>
              <a:t>(immutable)</a:t>
            </a:r>
            <a:r>
              <a:rPr lang="zh-CN" altLang="en-US" dirty="0" smtClean="0"/>
              <a:t>：有些对象一旦创建其值不可变，比如数字、字符串、元组等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</a:t>
            </a:r>
            <a:r>
              <a:rPr lang="en-US" altLang="zh-CN" dirty="0" smtClean="0"/>
              <a:t>(mutable): </a:t>
            </a:r>
            <a:r>
              <a:rPr lang="zh-CN" altLang="en-US" dirty="0" smtClean="0"/>
              <a:t>对象的值可以改变，比如列表、字典等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内置对象类型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069370"/>
              </p:ext>
            </p:extLst>
          </p:nvPr>
        </p:nvGraphicFramePr>
        <p:xfrm>
          <a:off x="2740025" y="1690688"/>
          <a:ext cx="7204075" cy="4701142"/>
        </p:xfrm>
        <a:graphic>
          <a:graphicData uri="http://schemas.openxmlformats.org/drawingml/2006/table">
            <a:tbl>
              <a:tblPr/>
              <a:tblGrid>
                <a:gridCol w="2485272">
                  <a:extLst>
                    <a:ext uri="{9D8B030D-6E8A-4147-A177-3AD203B41FA5}">
                      <a16:colId xmlns:a16="http://schemas.microsoft.com/office/drawing/2014/main" xmlns="" val="996622763"/>
                    </a:ext>
                  </a:extLst>
                </a:gridCol>
                <a:gridCol w="4718803">
                  <a:extLst>
                    <a:ext uri="{9D8B030D-6E8A-4147-A177-3AD203B41FA5}">
                      <a16:colId xmlns:a16="http://schemas.microsoft.com/office/drawing/2014/main" xmlns="" val="2973334433"/>
                    </a:ext>
                  </a:extLst>
                </a:gridCol>
              </a:tblGrid>
              <a:tr h="42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对象类型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示例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7776978"/>
                  </a:ext>
                </a:extLst>
              </a:tr>
              <a:tr h="3859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1234,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3+4j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7659269"/>
                  </a:ext>
                </a:extLst>
              </a:tr>
              <a:tr h="6649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字符串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swfu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"I'm student"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'''Python '''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2632393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列表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[1, 2, 3]   [‘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a’,’b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’,[‘c’,2]] 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078676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字典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{1:'food' ,2:'taste', 3:'import'}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5747779"/>
                  </a:ext>
                </a:extLst>
              </a:tr>
              <a:tr h="381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元组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-5, 6)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8187585"/>
                  </a:ext>
                </a:extLst>
              </a:tr>
              <a:tr h="419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f=open('data.dat', 'r')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2407095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set('abc'), {'a', 'b', 'c'}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980592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布尔型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True, False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6562514"/>
                  </a:ext>
                </a:extLst>
              </a:tr>
              <a:tr h="39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空类型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4894742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编程单元类型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、模块、类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(class)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760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如何描述和引用对象？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07600" cy="4321175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Literal(</a:t>
            </a:r>
            <a:r>
              <a:rPr lang="zh-CN" altLang="zh-CN" sz="2000" dirty="0" smtClean="0"/>
              <a:t>字面值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表示某个内置对象类型的固定不变的值，</a:t>
            </a:r>
            <a:r>
              <a:rPr lang="zh-CN" altLang="zh-CN" sz="1600" dirty="0" smtClean="0"/>
              <a:t>在词法</a:t>
            </a:r>
            <a:r>
              <a:rPr lang="zh-CN" altLang="zh-CN" sz="1600" dirty="0"/>
              <a:t>和语法分析</a:t>
            </a:r>
            <a:r>
              <a:rPr lang="zh-CN" altLang="zh-CN" sz="1600" dirty="0" smtClean="0"/>
              <a:t>时识别</a:t>
            </a:r>
            <a:r>
              <a:rPr lang="zh-CN" altLang="zh-CN" sz="1600" dirty="0"/>
              <a:t>其</a:t>
            </a:r>
            <a:r>
              <a:rPr lang="zh-CN" altLang="zh-CN" sz="1600" dirty="0" smtClean="0"/>
              <a:t>类型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字符串字</a:t>
            </a:r>
            <a:r>
              <a:rPr lang="zh-CN" altLang="en-US" sz="1600" dirty="0"/>
              <a:t>面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: 'Hello World'</a:t>
            </a:r>
          </a:p>
          <a:p>
            <a:pPr lvl="1"/>
            <a:r>
              <a:rPr lang="zh-CN" altLang="en-US" sz="1600" dirty="0" smtClean="0"/>
              <a:t>整数字</a:t>
            </a:r>
            <a:r>
              <a:rPr lang="zh-CN" altLang="en-US" sz="1600" dirty="0"/>
              <a:t>面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:  2016    0o177  0xda80  0b10010111  </a:t>
            </a:r>
          </a:p>
          <a:p>
            <a:pPr lvl="1"/>
            <a:r>
              <a:rPr lang="zh-CN" altLang="en-US" sz="1600" dirty="0" smtClean="0"/>
              <a:t>浮点数字面值</a:t>
            </a:r>
            <a:r>
              <a:rPr lang="en-US" altLang="zh-CN" sz="1600" dirty="0" smtClean="0"/>
              <a:t>:   3.14   10.   .001  3.14e-10  1.0e100 </a:t>
            </a:r>
          </a:p>
          <a:p>
            <a:pPr lvl="1"/>
            <a:r>
              <a:rPr lang="zh-CN" altLang="en-US" sz="1600" dirty="0" smtClean="0"/>
              <a:t>复数字</a:t>
            </a:r>
            <a:r>
              <a:rPr lang="zh-CN" altLang="en-US" sz="1600" dirty="0"/>
              <a:t>面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3.14j</a:t>
            </a:r>
            <a:r>
              <a:rPr lang="zh-CN" altLang="en-US" sz="1600" dirty="0" smtClean="0"/>
              <a:t>      </a:t>
            </a:r>
            <a:r>
              <a:rPr lang="en-US" altLang="zh-CN" sz="1600" dirty="0" smtClean="0"/>
              <a:t>10j</a:t>
            </a:r>
            <a:r>
              <a:rPr lang="zh-CN" altLang="en-US" sz="1600" dirty="0" smtClean="0"/>
              <a:t>  </a:t>
            </a:r>
            <a:endParaRPr lang="en-US" altLang="zh-CN" sz="1600" dirty="0" smtClean="0"/>
          </a:p>
          <a:p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(expression): </a:t>
            </a:r>
            <a:r>
              <a:rPr lang="zh-CN" altLang="en-US" sz="2000" dirty="0" smtClean="0"/>
              <a:t>各个对象通过运算符</a:t>
            </a:r>
            <a:r>
              <a:rPr lang="en-US" altLang="zh-CN" sz="2000" dirty="0" smtClean="0"/>
              <a:t>(operator)</a:t>
            </a:r>
            <a:r>
              <a:rPr lang="zh-CN" altLang="en-US" sz="2000" dirty="0" smtClean="0"/>
              <a:t>运算之后的结果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(3*4+5)*6 </a:t>
            </a:r>
          </a:p>
          <a:p>
            <a:r>
              <a:rPr lang="zh-CN" altLang="en-US" sz="2000" dirty="0" smtClean="0"/>
              <a:t>变量</a:t>
            </a:r>
            <a:r>
              <a:rPr lang="en-US" altLang="zh-CN" sz="2000" dirty="0" smtClean="0"/>
              <a:t>(variable): </a:t>
            </a:r>
            <a:r>
              <a:rPr lang="zh-CN" altLang="en-US" sz="2000" dirty="0" smtClean="0"/>
              <a:t>表示对于某个对象的引用（</a:t>
            </a:r>
            <a:r>
              <a:rPr lang="en-US" altLang="zh-CN" sz="2000" dirty="0" smtClean="0"/>
              <a:t>reference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在程序中通过变量名来描述 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在使用之前无需声明变量及其类型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而是自动判断其类型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支持的运算由类型决定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通过赋值语句来给变量赋值</a:t>
            </a:r>
            <a:r>
              <a:rPr lang="en-US" altLang="zh-CN" sz="1600" dirty="0" smtClean="0"/>
              <a:t>:  variable = expression  (LHS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RHS)    </a:t>
            </a:r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</a:rPr>
              <a:t>变量出现在</a:t>
            </a:r>
            <a:r>
              <a:rPr lang="en-US" altLang="zh-CN" sz="1600" dirty="0" smtClean="0">
                <a:solidFill>
                  <a:srgbClr val="FF0000"/>
                </a:solidFill>
              </a:rPr>
              <a:t>RHS(Right Hand Side) </a:t>
            </a:r>
            <a:r>
              <a:rPr lang="zh-CN" altLang="en-US" sz="1600" dirty="0" smtClean="0">
                <a:solidFill>
                  <a:srgbClr val="FF0000"/>
                </a:solidFill>
              </a:rPr>
              <a:t>处时</a:t>
            </a:r>
            <a: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表示引用该</a:t>
            </a: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变量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所指向对象的</a:t>
            </a:r>
            <a:r>
              <a:rPr lang="zh-CN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值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2"/>
            <a:r>
              <a:rPr lang="zh-CN" altLang="en-US" sz="1400" dirty="0" smtClean="0">
                <a:latin typeface="宋体" panose="02010600030101010101" pitchFamily="2" charset="-122"/>
              </a:rPr>
              <a:t>变量在使用前必须有定义（赋值）</a:t>
            </a:r>
            <a:endParaRPr lang="en-US" altLang="zh-CN" sz="1400" dirty="0" smtClean="0">
              <a:latin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变量出现在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LHS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，表示给该变量赋值，即保存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RHS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所对应对象的引用（地址）  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9017001" y="5239658"/>
            <a:ext cx="217351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/>
              <a:t>a = (3*4+5)*6 </a:t>
            </a:r>
          </a:p>
          <a:p>
            <a:r>
              <a:rPr lang="en-US" altLang="zh-CN" sz="2400" dirty="0" smtClean="0"/>
              <a:t>a = a*a </a:t>
            </a:r>
          </a:p>
        </p:txBody>
      </p:sp>
    </p:spTree>
    <p:extLst>
      <p:ext uri="{BB962C8B-B14F-4D97-AF65-F5344CB8AC3E}">
        <p14:creationId xmlns:p14="http://schemas.microsoft.com/office/powerpoint/2010/main" val="24053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25558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由于变量表示</a:t>
            </a:r>
            <a:r>
              <a:rPr lang="zh-CN" altLang="en-US" sz="2000" dirty="0"/>
              <a:t>对于某个对象的</a:t>
            </a:r>
            <a:r>
              <a:rPr lang="zh-CN" altLang="en-US" sz="2000" dirty="0" smtClean="0"/>
              <a:t>引用，因此</a:t>
            </a:r>
            <a:r>
              <a:rPr lang="zh-CN" altLang="zh-CN" sz="2000" dirty="0" smtClean="0">
                <a:latin typeface="宋体" panose="02010600030101010101" pitchFamily="2" charset="-122"/>
              </a:rPr>
              <a:t>Python允许</a:t>
            </a:r>
            <a:r>
              <a:rPr lang="zh-CN" altLang="zh-CN" sz="2000" dirty="0">
                <a:latin typeface="宋体" panose="02010600030101010101" pitchFamily="2" charset="-122"/>
              </a:rPr>
              <a:t>多个变量指向同一</a:t>
            </a:r>
            <a:r>
              <a:rPr lang="zh-CN" altLang="zh-CN" sz="2000" dirty="0" smtClean="0">
                <a:latin typeface="宋体" panose="02010600030101010101" pitchFamily="2" charset="-122"/>
              </a:rPr>
              <a:t>个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x = 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id(x)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1786684560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y = x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1786684560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&gt;&gt;&gt; </a:t>
            </a:r>
            <a:r>
              <a:rPr lang="en-US" altLang="zh-CN" sz="2000" dirty="0" smtClean="0">
                <a:latin typeface="宋体" panose="02010600030101010101" pitchFamily="2" charset="-122"/>
              </a:rPr>
              <a:t>type(x)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&lt;class '</a:t>
            </a:r>
            <a:r>
              <a:rPr lang="en-US" altLang="zh-CN" sz="2000" dirty="0" err="1">
                <a:latin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</a:rPr>
              <a:t>'&gt;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&gt;&gt;&gt; </a:t>
            </a:r>
            <a:r>
              <a:rPr lang="en-US" altLang="zh-CN" sz="2000" dirty="0" err="1">
                <a:latin typeface="宋体" panose="02010600030101010101" pitchFamily="2" charset="-122"/>
              </a:rPr>
              <a:t>isinstance</a:t>
            </a:r>
            <a:r>
              <a:rPr lang="en-US" altLang="zh-CN" sz="2000" dirty="0">
                <a:latin typeface="宋体" panose="02010600030101010101" pitchFamily="2" charset="-122"/>
              </a:rPr>
              <a:t>(5,int)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True</a:t>
            </a:r>
            <a:endParaRPr lang="zh-CN" altLang="zh-CN" sz="2000" dirty="0">
              <a:latin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421" y="2184702"/>
            <a:ext cx="8574379" cy="29217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53857" y="5320354"/>
            <a:ext cx="637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内置函数</a:t>
            </a:r>
            <a:r>
              <a:rPr lang="en-US" altLang="zh-CN" dirty="0" smtClean="0"/>
              <a:t>id(object)</a:t>
            </a:r>
            <a:r>
              <a:rPr lang="zh-CN" altLang="en-US" dirty="0" smtClean="0"/>
              <a:t>用来返回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内置</a:t>
            </a:r>
            <a:r>
              <a:rPr lang="zh-CN" altLang="zh-CN" dirty="0"/>
              <a:t>函数type</a:t>
            </a:r>
            <a:r>
              <a:rPr lang="zh-CN" altLang="zh-CN" dirty="0" smtClean="0"/>
              <a:t>(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)</a:t>
            </a:r>
            <a:r>
              <a:rPr lang="zh-CN" altLang="zh-CN" dirty="0"/>
              <a:t>用来</a:t>
            </a:r>
            <a:r>
              <a:rPr lang="zh-CN" altLang="zh-CN" dirty="0" smtClean="0"/>
              <a:t>返回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内置</a:t>
            </a:r>
            <a:r>
              <a:rPr lang="zh-CN" altLang="zh-CN" dirty="0"/>
              <a:t>函数isinstance</a:t>
            </a:r>
            <a:r>
              <a:rPr lang="zh-CN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class</a:t>
            </a:r>
            <a:r>
              <a:rPr lang="zh-CN" altLang="zh-CN" dirty="0" smtClean="0"/>
              <a:t>)</a:t>
            </a:r>
            <a:r>
              <a:rPr lang="zh-CN" altLang="zh-CN" dirty="0"/>
              <a:t>用来测试</a:t>
            </a:r>
            <a:r>
              <a:rPr lang="zh-CN" altLang="zh-CN" dirty="0" smtClean="0"/>
              <a:t>对象</a:t>
            </a:r>
            <a:r>
              <a:rPr lang="en-US" altLang="zh-CN" dirty="0" err="1" smtClean="0"/>
              <a:t>obj</a:t>
            </a:r>
            <a:r>
              <a:rPr lang="zh-CN" altLang="zh-CN" dirty="0" smtClean="0"/>
              <a:t>是否</a:t>
            </a:r>
            <a:r>
              <a:rPr lang="zh-CN" altLang="zh-CN" dirty="0"/>
              <a:t>为指定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的实例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76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 smtClean="0"/>
              <a:t>本课程有效教学周共</a:t>
            </a:r>
            <a:r>
              <a:rPr lang="en-US" altLang="zh-CN" sz="3200" dirty="0" smtClean="0"/>
              <a:t>13</a:t>
            </a:r>
            <a:r>
              <a:rPr lang="zh-CN" altLang="en-US" sz="3200" dirty="0" smtClean="0"/>
              <a:t>周</a:t>
            </a:r>
            <a:endParaRPr lang="en-US" altLang="zh-CN" sz="3200" dirty="0" smtClean="0"/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期末考试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14</a:t>
            </a:r>
            <a:r>
              <a:rPr lang="zh-CN" altLang="en-US" sz="2800" dirty="0" smtClean="0"/>
              <a:t>周周六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12</a:t>
            </a:r>
            <a:r>
              <a:rPr lang="zh-CN" altLang="zh-CN" sz="2800" dirty="0"/>
              <a:t>月</a:t>
            </a:r>
            <a:r>
              <a:rPr lang="en-US" altLang="zh-CN" sz="2800" dirty="0"/>
              <a:t>10</a:t>
            </a:r>
            <a:r>
              <a:rPr lang="zh-CN" altLang="zh-CN" sz="2800" dirty="0"/>
              <a:t>日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国庆节（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3</a:t>
            </a:r>
            <a:r>
              <a:rPr lang="zh-CN" altLang="en-US" sz="2800" dirty="0"/>
              <a:t>日）放假一次</a:t>
            </a: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sz="3200" dirty="0" smtClean="0"/>
              <a:t>评分标准*：</a:t>
            </a:r>
            <a:r>
              <a:rPr lang="zh-CN" altLang="en-US" sz="3200" dirty="0">
                <a:solidFill>
                  <a:srgbClr val="0070C0"/>
                </a:solidFill>
              </a:rPr>
              <a:t>出勤</a:t>
            </a:r>
            <a:r>
              <a:rPr lang="en-US" altLang="zh-CN" sz="3200" dirty="0">
                <a:solidFill>
                  <a:srgbClr val="0070C0"/>
                </a:solidFill>
              </a:rPr>
              <a:t>10%</a:t>
            </a:r>
            <a:r>
              <a:rPr lang="zh-CN" altLang="en-US" sz="3200" dirty="0">
                <a:solidFill>
                  <a:srgbClr val="0070C0"/>
                </a:solidFill>
              </a:rPr>
              <a:t>，作业</a:t>
            </a:r>
            <a:r>
              <a:rPr lang="en-US" altLang="zh-CN" sz="3200" dirty="0">
                <a:solidFill>
                  <a:srgbClr val="0070C0"/>
                </a:solidFill>
              </a:rPr>
              <a:t>15%</a:t>
            </a:r>
            <a:r>
              <a:rPr lang="zh-CN" altLang="en-US" sz="3200" dirty="0">
                <a:solidFill>
                  <a:srgbClr val="0070C0"/>
                </a:solidFill>
              </a:rPr>
              <a:t>，大作业</a:t>
            </a:r>
            <a:r>
              <a:rPr lang="en-US" altLang="zh-CN" sz="3200" dirty="0">
                <a:solidFill>
                  <a:srgbClr val="0070C0"/>
                </a:solidFill>
              </a:rPr>
              <a:t>15%</a:t>
            </a:r>
            <a:r>
              <a:rPr lang="zh-CN" altLang="en-US" sz="3200" dirty="0">
                <a:solidFill>
                  <a:srgbClr val="0070C0"/>
                </a:solidFill>
              </a:rPr>
              <a:t>，期末</a:t>
            </a:r>
            <a:r>
              <a:rPr lang="en-US" altLang="zh-CN" sz="3200" dirty="0">
                <a:solidFill>
                  <a:srgbClr val="0070C0"/>
                </a:solidFill>
              </a:rPr>
              <a:t>60%</a:t>
            </a:r>
            <a:endParaRPr lang="zh-CN" altLang="en-US" sz="3200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出勤：</a:t>
            </a:r>
            <a:r>
              <a:rPr lang="zh-CN" altLang="en-US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上课前请门口刷一</a:t>
            </a:r>
            <a:r>
              <a:rPr lang="zh-CN" altLang="en-US" dirty="0" smtClean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卡通记录出勤。</a:t>
            </a:r>
            <a:r>
              <a:rPr lang="zh-CN" altLang="en-US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没带卡的请到</a:t>
            </a:r>
            <a:r>
              <a:rPr lang="zh-CN" altLang="en-US" dirty="0" smtClean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老师处说明登记</a:t>
            </a:r>
            <a:r>
              <a:rPr lang="zh-CN" altLang="en-US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作业：在</a:t>
            </a:r>
            <a:r>
              <a:rPr lang="en-US" altLang="zh-CN" dirty="0" smtClean="0"/>
              <a:t>eLearning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smtClean="0"/>
              <a:t>eLearning</a:t>
            </a:r>
            <a:r>
              <a:rPr lang="en-US" altLang="zh-CN" dirty="0"/>
              <a:t>.fudan.edu.cn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）上提交，由助教判分。不交或迟交会影响作业得分。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大作业：初定第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周公布题目，限定时间完成。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宋体" charset="-122"/>
              </a:rPr>
              <a:t>期末考试：</a:t>
            </a:r>
            <a:r>
              <a:rPr lang="en-US" altLang="zh-CN" dirty="0"/>
              <a:t> 12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zh-CN" altLang="en-US" dirty="0" smtClean="0">
                <a:latin typeface="宋体" charset="-122"/>
              </a:rPr>
              <a:t>闭卷考试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5537" y="6369671"/>
            <a:ext cx="42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* 标准所有班级统一。比例有可能调整。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9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变量与其他语言的区别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42" y="1271910"/>
            <a:ext cx="4615543" cy="545876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847764"/>
            <a:ext cx="4630055" cy="1575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Python</a:t>
            </a:r>
            <a:r>
              <a:rPr lang="zh-CN" altLang="en-US" dirty="0" smtClean="0">
                <a:latin typeface="宋体" panose="02010600030101010101" pitchFamily="2" charset="-122"/>
              </a:rPr>
              <a:t>语言中变量仅仅是对象的引用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C/C++</a:t>
            </a:r>
            <a:r>
              <a:rPr lang="zh-CN" altLang="en-US" dirty="0" smtClean="0">
                <a:latin typeface="宋体" panose="02010600030101010101" pitchFamily="2" charset="-122"/>
              </a:rPr>
              <a:t>中变量对应的是数据（对象）</a:t>
            </a:r>
            <a:endParaRPr lang="zh-CN" altLang="en-US" dirty="0"/>
          </a:p>
        </p:txBody>
      </p:sp>
      <p:pic>
        <p:nvPicPr>
          <p:cNvPr id="7" name="Picture 2" descr="http://pic002.cnblogs.com/images/2011/343468/20111122212951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3" y="3887310"/>
            <a:ext cx="38957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graphicFrame>
        <p:nvGraphicFramePr>
          <p:cNvPr id="6" name="图片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65532"/>
              </p:ext>
            </p:extLst>
          </p:nvPr>
        </p:nvGraphicFramePr>
        <p:xfrm>
          <a:off x="4009572" y="1828233"/>
          <a:ext cx="3204062" cy="173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Visio" r:id="rId4" imgW="2943165" imgH="1571553" progId="Visio.Drawing.11">
                  <p:embed/>
                </p:oleObj>
              </mc:Choice>
              <mc:Fallback>
                <p:oleObj name="Visio" r:id="rId4" imgW="2943165" imgH="1571553" progId="Visio.Drawing.11">
                  <p:embed/>
                  <p:pic>
                    <p:nvPicPr>
                      <p:cNvPr id="6" name="图片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572" y="1828233"/>
                        <a:ext cx="3204062" cy="1734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图片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651249"/>
              </p:ext>
            </p:extLst>
          </p:nvPr>
        </p:nvGraphicFramePr>
        <p:xfrm>
          <a:off x="4009572" y="3998567"/>
          <a:ext cx="3039699" cy="185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Visio" r:id="rId6" imgW="2809815" imgH="1714618" progId="Visio.Drawing.11">
                  <p:embed/>
                </p:oleObj>
              </mc:Choice>
              <mc:Fallback>
                <p:oleObj name="Visio" r:id="rId6" imgW="2809815" imgH="1714618" progId="Visio.Drawing.11">
                  <p:embed/>
                  <p:pic>
                    <p:nvPicPr>
                      <p:cNvPr id="7" name="图片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572" y="3998567"/>
                        <a:ext cx="3039699" cy="1856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957943" y="1919513"/>
            <a:ext cx="7670800" cy="200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zh-CN" sz="2000" dirty="0" smtClean="0">
                <a:latin typeface="宋体" panose="02010600030101010101" pitchFamily="2" charset="-122"/>
              </a:rPr>
              <a:t>一个变量</a:t>
            </a:r>
            <a:r>
              <a:rPr lang="zh-CN" altLang="en-US" sz="2000" dirty="0" smtClean="0">
                <a:latin typeface="宋体" panose="02010600030101010101" pitchFamily="2" charset="-122"/>
              </a:rPr>
              <a:t>赋予一个新的</a:t>
            </a:r>
            <a:r>
              <a:rPr lang="zh-CN" altLang="zh-CN" sz="2000" dirty="0" smtClean="0">
                <a:latin typeface="宋体" panose="02010600030101010101" pitchFamily="2" charset="-122"/>
              </a:rPr>
              <a:t>值</a:t>
            </a:r>
            <a:r>
              <a:rPr lang="zh-CN" altLang="en-US" sz="2000" dirty="0" smtClean="0">
                <a:latin typeface="宋体" panose="02010600030101010101" pitchFamily="2" charset="-122"/>
              </a:rPr>
              <a:t>后</a:t>
            </a:r>
            <a:r>
              <a:rPr lang="zh-CN" altLang="zh-CN" sz="2000" dirty="0" smtClean="0">
                <a:latin typeface="宋体" panose="02010600030101010101" pitchFamily="2" charset="-122"/>
              </a:rPr>
              <a:t>，</a:t>
            </a:r>
            <a:r>
              <a:rPr lang="zh-CN" altLang="en-US" sz="2000" dirty="0" smtClean="0">
                <a:latin typeface="宋体" panose="02010600030101010101" pitchFamily="2" charset="-122"/>
              </a:rPr>
              <a:t>变量指向新的对象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x += 6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id(x)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1786684752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y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1786684560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>
              <a:lnSpc>
                <a:spcPct val="80000"/>
              </a:lnSpc>
            </a:pPr>
            <a:endParaRPr lang="zh-CN" altLang="zh-CN" sz="2000" dirty="0" smtClean="0">
              <a:latin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7377407" y="2636626"/>
            <a:ext cx="44227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* 变量</a:t>
            </a:r>
            <a:r>
              <a:rPr lang="zh-CN" altLang="en-US" sz="2400" dirty="0">
                <a:solidFill>
                  <a:srgbClr val="FF0000"/>
                </a:solidFill>
              </a:rPr>
              <a:t>出现在</a:t>
            </a:r>
            <a:r>
              <a:rPr lang="en-US" altLang="zh-CN" sz="2400" dirty="0">
                <a:solidFill>
                  <a:srgbClr val="FF0000"/>
                </a:solidFill>
              </a:rPr>
              <a:t>RHS(Right Hand Side) </a:t>
            </a:r>
            <a:r>
              <a:rPr lang="zh-CN" altLang="en-US" sz="2400" dirty="0">
                <a:solidFill>
                  <a:srgbClr val="FF0000"/>
                </a:solidFill>
              </a:rPr>
              <a:t>处时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表示引用该变量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所指向对象的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值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* 变量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出现在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LHS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，表示给该变量赋值，即保存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RHS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所对应对象的引用（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地址）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8175417" y="1211314"/>
            <a:ext cx="217351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/>
              <a:t>a = (3*4+5)*6 </a:t>
            </a:r>
          </a:p>
          <a:p>
            <a:r>
              <a:rPr lang="en-US" altLang="zh-CN" sz="2400" dirty="0" smtClean="0"/>
              <a:t>a = a*a </a:t>
            </a:r>
          </a:p>
        </p:txBody>
      </p:sp>
    </p:spTree>
    <p:extLst>
      <p:ext uri="{BB962C8B-B14F-4D97-AF65-F5344CB8AC3E}">
        <p14:creationId xmlns:p14="http://schemas.microsoft.com/office/powerpoint/2010/main" val="19018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3344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 smtClean="0">
                <a:latin typeface="宋体" panose="02010600030101010101" pitchFamily="2" charset="-122"/>
              </a:rPr>
              <a:t>Python是</a:t>
            </a:r>
            <a:r>
              <a:rPr lang="zh-CN" altLang="zh-CN" sz="1800" dirty="0">
                <a:latin typeface="宋体" panose="02010600030101010101" pitchFamily="2" charset="-122"/>
              </a:rPr>
              <a:t>一种</a:t>
            </a:r>
            <a:r>
              <a:rPr lang="zh-CN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动态类型</a:t>
            </a:r>
            <a:r>
              <a:rPr lang="zh-CN" altLang="zh-CN" sz="1800" dirty="0" smtClean="0">
                <a:latin typeface="宋体" panose="02010600030101010101" pitchFamily="2" charset="-122"/>
              </a:rPr>
              <a:t>语言</a:t>
            </a:r>
            <a:r>
              <a:rPr lang="zh-CN" altLang="en-US" sz="1800" dirty="0" smtClean="0">
                <a:latin typeface="宋体" panose="02010600030101010101" pitchFamily="2" charset="-122"/>
              </a:rPr>
              <a:t>：</a:t>
            </a:r>
            <a:r>
              <a:rPr lang="zh-CN" altLang="zh-CN" sz="1800" dirty="0" smtClean="0">
                <a:latin typeface="宋体" panose="02010600030101010101" pitchFamily="2" charset="-122"/>
              </a:rPr>
              <a:t>变量</a:t>
            </a:r>
            <a:r>
              <a:rPr lang="zh-CN" altLang="zh-CN" sz="1800" dirty="0">
                <a:latin typeface="宋体" panose="02010600030101010101" pitchFamily="2" charset="-122"/>
              </a:rPr>
              <a:t>的</a:t>
            </a:r>
            <a:r>
              <a:rPr lang="zh-CN" altLang="zh-CN" sz="1800" dirty="0" smtClean="0">
                <a:latin typeface="宋体" panose="02010600030101010101" pitchFamily="2" charset="-122"/>
              </a:rPr>
              <a:t>类型是</a:t>
            </a:r>
            <a:r>
              <a:rPr lang="zh-CN" altLang="zh-CN" sz="1800" dirty="0">
                <a:latin typeface="宋体" panose="02010600030101010101" pitchFamily="2" charset="-122"/>
              </a:rPr>
              <a:t>可以随时变化</a:t>
            </a:r>
            <a:r>
              <a:rPr lang="zh-CN" altLang="zh-CN" sz="1800" dirty="0" smtClean="0">
                <a:latin typeface="宋体" panose="02010600030101010101" pitchFamily="2" charset="-122"/>
              </a:rPr>
              <a:t>的</a:t>
            </a:r>
            <a:endParaRPr lang="zh-CN" altLang="zh-CN" sz="1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x =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&lt;class 'int'&gt;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x = </a:t>
            </a:r>
            <a:r>
              <a:rPr lang="en-US" altLang="zh-CN" sz="1800" dirty="0" smtClean="0">
                <a:latin typeface="宋体" panose="02010600030101010101" pitchFamily="2" charset="-122"/>
              </a:rPr>
              <a:t>'</a:t>
            </a:r>
            <a:r>
              <a:rPr lang="zh-CN" altLang="zh-CN" sz="1800" dirty="0" smtClean="0">
                <a:latin typeface="宋体" panose="02010600030101010101" pitchFamily="2" charset="-122"/>
              </a:rPr>
              <a:t>Hello </a:t>
            </a:r>
            <a:r>
              <a:rPr lang="zh-CN" altLang="zh-CN" sz="1800" dirty="0">
                <a:latin typeface="宋体" panose="02010600030101010101" pitchFamily="2" charset="-122"/>
              </a:rPr>
              <a:t>world.</a:t>
            </a:r>
            <a:r>
              <a:rPr lang="zh-CN" altLang="zh-CN" sz="1800" dirty="0" smtClean="0">
                <a:latin typeface="宋体" panose="02010600030101010101" pitchFamily="2" charset="-122"/>
              </a:rPr>
              <a:t>'</a:t>
            </a:r>
            <a:endParaRPr lang="zh-CN" altLang="zh-CN" sz="1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&lt;class 'str'&gt;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x = [1,2,3]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&lt;class 'list'&gt;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isinstance(3, int)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True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isinstance('Hello world', str)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 smtClean="0">
                <a:latin typeface="宋体" panose="02010600030101010101" pitchFamily="2" charset="-122"/>
              </a:rPr>
              <a:t>True</a:t>
            </a:r>
            <a:endParaRPr lang="zh-CN" altLang="zh-CN" sz="1800" dirty="0"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8458" y="2349883"/>
            <a:ext cx="6444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在</a:t>
            </a:r>
            <a:r>
              <a:rPr lang="en-US" altLang="zh-CN" sz="28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语言中，类型是对象的一部分，变量保存的是对象的引用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31317" y="3417661"/>
            <a:ext cx="4404490" cy="3200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572533" y="3486935"/>
            <a:ext cx="2852057" cy="320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x = 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id(x)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10417624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y = 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10417624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&gt;&gt;&gt;  id(x) ==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True</a:t>
            </a:r>
            <a:r>
              <a:rPr lang="en-US" altLang="zh-CN" sz="1600" dirty="0" smtClean="0">
                <a:solidFill>
                  <a:srgbClr val="00B0F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</a:rPr>
              <a:t>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&gt;&gt;&gt; x is y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True</a:t>
            </a:r>
            <a:r>
              <a:rPr lang="en-US" altLang="zh-CN" sz="1600" dirty="0" smtClean="0">
                <a:solidFill>
                  <a:srgbClr val="00B0F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</a:rPr>
              <a:t> </a:t>
            </a:r>
            <a:endParaRPr lang="en-US" altLang="zh-CN" sz="1600" dirty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18412" y="3641963"/>
            <a:ext cx="2488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本例子中说明整数为不可变对象，而且注意只有在</a:t>
            </a:r>
            <a:r>
              <a:rPr lang="en-US" altLang="zh-CN" dirty="0" smtClean="0">
                <a:solidFill>
                  <a:srgbClr val="FF0000"/>
                </a:solidFill>
              </a:rPr>
              <a:t>[-5,256]</a:t>
            </a:r>
            <a:r>
              <a:rPr lang="zh-CN" altLang="en-US" dirty="0" smtClean="0">
                <a:solidFill>
                  <a:srgbClr val="FF0000"/>
                </a:solidFill>
              </a:rPr>
              <a:t>间的整数才有这样的行为，而且不排除以后实现可能不再适用。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不可变</a:t>
            </a:r>
            <a:r>
              <a:rPr lang="en-US" altLang="zh-CN" dirty="0"/>
              <a:t>(</a:t>
            </a:r>
            <a:r>
              <a:rPr lang="en-US" altLang="zh-CN" dirty="0" smtClean="0"/>
              <a:t>immutable)</a:t>
            </a:r>
            <a:r>
              <a:rPr lang="zh-CN" altLang="en-US" dirty="0" smtClean="0"/>
              <a:t>对象：</a:t>
            </a:r>
            <a:r>
              <a:rPr lang="zh-CN" altLang="en-US" dirty="0"/>
              <a:t>有些对象一旦创建其值不可变，比如数字、字符串、元组等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可变</a:t>
            </a:r>
            <a:r>
              <a:rPr lang="en-US" altLang="zh-CN" dirty="0"/>
              <a:t>(mutable</a:t>
            </a:r>
            <a:r>
              <a:rPr lang="en-US" altLang="zh-CN" dirty="0" smtClean="0"/>
              <a:t>):</a:t>
            </a:r>
            <a:r>
              <a:rPr lang="zh-CN" altLang="en-US" dirty="0" smtClean="0"/>
              <a:t>对象</a:t>
            </a:r>
            <a:r>
              <a:rPr lang="zh-CN" altLang="en-US" dirty="0"/>
              <a:t>的值可以改变，比如列表、字典等</a:t>
            </a:r>
          </a:p>
        </p:txBody>
      </p:sp>
      <p:sp>
        <p:nvSpPr>
          <p:cNvPr id="6" name="矩形 5"/>
          <p:cNvSpPr/>
          <p:nvPr/>
        </p:nvSpPr>
        <p:spPr>
          <a:xfrm>
            <a:off x="580572" y="3016251"/>
            <a:ext cx="6096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教材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P8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最后一段的描述有误</a:t>
            </a:r>
            <a:endParaRPr lang="en-US" altLang="zh-CN" sz="2000" b="1" u="sng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“Python</a:t>
            </a:r>
            <a:r>
              <a:rPr lang="zh-CN" altLang="en-US" dirty="0" smtClean="0">
                <a:latin typeface="宋体" panose="02010600030101010101" pitchFamily="2" charset="-122"/>
              </a:rPr>
              <a:t>采用的是基于值的内存管理方式，如果为不同变量赋值为相同值，这个值在内存这两个只有一份，多个变量指向同一个内存地址</a:t>
            </a:r>
            <a:r>
              <a:rPr lang="en-US" altLang="zh-CN" dirty="0" smtClean="0">
                <a:latin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实际上</a:t>
            </a: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: 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两个变量分别赋值为两个可变对象，值即便相同，也会有两个可变对象存在。</a:t>
            </a:r>
            <a:endParaRPr lang="en-US" altLang="zh-CN" b="1" dirty="0" smtClean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而对于不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可变对象</a:t>
            </a: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，由于其值不变，为了性能方面的考虑，</a:t>
            </a:r>
            <a:r>
              <a:rPr lang="en-US" altLang="zh-CN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实现中可能仅仅分配一个对象，多个变量指向同一个对象。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572" y="57677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的解释器实现考虑</a:t>
            </a:r>
            <a:r>
              <a:rPr lang="zh-CN" altLang="en-US" dirty="0" smtClean="0"/>
              <a:t>到小的整数出现</a:t>
            </a:r>
            <a:r>
              <a:rPr lang="zh-CN" altLang="en-US" dirty="0"/>
              <a:t>的频率较高</a:t>
            </a:r>
            <a:r>
              <a:rPr lang="zh-CN" altLang="en-US" dirty="0" smtClean="0"/>
              <a:t>，且为不可变对对象，重用</a:t>
            </a:r>
            <a:r>
              <a:rPr lang="zh-CN" altLang="en-US" dirty="0"/>
              <a:t>相同的对象（这样</a:t>
            </a:r>
            <a:r>
              <a:rPr lang="en-US" altLang="zh-CN" dirty="0"/>
              <a:t>id</a:t>
            </a:r>
            <a:r>
              <a:rPr lang="zh-CN" altLang="en-US" dirty="0" smtClean="0"/>
              <a:t>相同）。对于字符串也有相应的优化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25721" y="167194"/>
            <a:ext cx="675987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range(-10,270):</a:t>
            </a:r>
            <a:br>
              <a:rPr lang="en-US" altLang="zh-CN" dirty="0"/>
            </a:br>
            <a:r>
              <a:rPr lang="en-US" altLang="zh-CN" dirty="0"/>
              <a:t>  a 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  b 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  if ( a is not b): print(</a:t>
            </a:r>
            <a:r>
              <a:rPr lang="en-US" altLang="zh-CN" dirty="0" err="1"/>
              <a:t>i</a:t>
            </a:r>
            <a:r>
              <a:rPr lang="en-US" altLang="zh-CN" dirty="0"/>
              <a:t>)     # </a:t>
            </a:r>
            <a:r>
              <a:rPr lang="zh-CN" altLang="en-US" dirty="0"/>
              <a:t>仅仅打印那些值相同而</a:t>
            </a:r>
            <a:r>
              <a:rPr lang="en-US" altLang="zh-CN" dirty="0"/>
              <a:t>ID</a:t>
            </a:r>
            <a:r>
              <a:rPr lang="zh-CN" altLang="en-US" dirty="0"/>
              <a:t>不同的整数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431317" y="1614021"/>
            <a:ext cx="2852057" cy="13755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x = </a:t>
            </a:r>
            <a:r>
              <a:rPr lang="en-US" altLang="zh-CN" sz="1600" dirty="0" smtClean="0">
                <a:latin typeface="宋体" panose="02010600030101010101" pitchFamily="2" charset="-122"/>
              </a:rPr>
              <a:t>1024</a:t>
            </a:r>
            <a:endParaRPr lang="zh-CN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y = </a:t>
            </a:r>
            <a:r>
              <a:rPr lang="en-US" altLang="zh-CN" sz="1600" dirty="0" smtClean="0">
                <a:latin typeface="宋体" panose="02010600030101010101" pitchFamily="2" charset="-122"/>
              </a:rPr>
              <a:t>1024</a:t>
            </a:r>
            <a:endParaRPr lang="zh-CN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&gt;&gt;&gt; x is y </a:t>
            </a:r>
            <a:endParaRPr lang="zh-CN" altLang="zh-CN" sz="1600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False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4557" y="1697719"/>
            <a:ext cx="9026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宋体" panose="02010600030101010101" pitchFamily="2" charset="-122"/>
              </a:rPr>
              <a:t>Python</a:t>
            </a:r>
            <a:r>
              <a:rPr lang="zh-CN" altLang="zh-CN" sz="2400" dirty="0">
                <a:latin typeface="宋体" panose="02010600030101010101" pitchFamily="2" charset="-122"/>
              </a:rPr>
              <a:t>具有自动内存管理</a:t>
            </a:r>
            <a:r>
              <a:rPr lang="zh-CN" altLang="zh-CN" sz="2400" dirty="0" smtClean="0">
                <a:latin typeface="宋体" panose="02010600030101010101" pitchFamily="2" charset="-122"/>
              </a:rPr>
              <a:t>功能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宋体" panose="02010600030101010101" pitchFamily="2" charset="-122"/>
              </a:rPr>
              <a:t>跟踪</a:t>
            </a:r>
            <a:r>
              <a:rPr lang="zh-CN" altLang="zh-CN" sz="2400" dirty="0">
                <a:latin typeface="宋体" panose="02010600030101010101" pitchFamily="2" charset="-122"/>
              </a:rPr>
              <a:t>所有</a:t>
            </a:r>
            <a:r>
              <a:rPr lang="zh-CN" altLang="zh-CN" sz="2400" dirty="0" smtClean="0">
                <a:latin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</a:rPr>
              <a:t>对象</a:t>
            </a:r>
            <a:r>
              <a:rPr lang="zh-CN" altLang="zh-CN" sz="2400" dirty="0" smtClean="0">
                <a:latin typeface="宋体" panose="02010600030101010101" pitchFamily="2" charset="-122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</a:rPr>
              <a:t>并自动删除不再有变量指向</a:t>
            </a:r>
            <a:r>
              <a:rPr lang="zh-CN" altLang="zh-CN" sz="2400" dirty="0" smtClean="0">
                <a:latin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</a:rPr>
              <a:t>对象</a:t>
            </a:r>
            <a:r>
              <a:rPr lang="zh-CN" altLang="zh-CN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</a:rPr>
              <a:t>可以</a:t>
            </a:r>
            <a:r>
              <a:rPr lang="zh-CN" altLang="zh-CN" sz="2400" dirty="0" smtClean="0">
                <a:latin typeface="宋体" panose="02010600030101010101" pitchFamily="2" charset="-122"/>
              </a:rPr>
              <a:t>显</a:t>
            </a:r>
            <a:r>
              <a:rPr lang="zh-CN" altLang="zh-CN" sz="2400" dirty="0">
                <a:latin typeface="宋体" panose="02010600030101010101" pitchFamily="2" charset="-122"/>
              </a:rPr>
              <a:t>式使用</a:t>
            </a:r>
            <a:r>
              <a:rPr lang="zh-CN" altLang="zh-CN" sz="2400" dirty="0" smtClean="0">
                <a:latin typeface="宋体" panose="02010600030101010101" pitchFamily="2" charset="-122"/>
              </a:rPr>
              <a:t>del</a:t>
            </a:r>
            <a:r>
              <a:rPr lang="zh-CN" altLang="en-US" sz="2400" dirty="0">
                <a:latin typeface="宋体" panose="02010600030101010101" pitchFamily="2" charset="-122"/>
              </a:rPr>
              <a:t>语句</a:t>
            </a:r>
            <a:r>
              <a:rPr lang="zh-CN" altLang="en-US" sz="2400" dirty="0" smtClean="0">
                <a:latin typeface="宋体" panose="02010600030101010101" pitchFamily="2" charset="-122"/>
              </a:rPr>
              <a:t>回收那些不再需要的对象所占用的资源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del x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1264557" y="3643741"/>
            <a:ext cx="80100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help(thing): </a:t>
            </a:r>
            <a:r>
              <a:rPr lang="zh-CN" altLang="en-US" sz="2400" dirty="0"/>
              <a:t>查看对象</a:t>
            </a:r>
            <a:r>
              <a:rPr lang="en-US" altLang="zh-CN" sz="2400" dirty="0"/>
              <a:t>thing</a:t>
            </a:r>
            <a:r>
              <a:rPr lang="zh-CN" altLang="en-US" sz="2400" dirty="0"/>
              <a:t>相关的帮助 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dir</a:t>
            </a:r>
            <a:r>
              <a:rPr lang="en-US" altLang="zh-CN" sz="2400" dirty="0"/>
              <a:t>([object]): </a:t>
            </a:r>
            <a:r>
              <a:rPr lang="zh-CN" altLang="en-US" sz="2400" dirty="0"/>
              <a:t>查看</a:t>
            </a:r>
            <a:r>
              <a:rPr lang="en-US" altLang="zh-CN" sz="2400" dirty="0"/>
              <a:t>object</a:t>
            </a:r>
            <a:r>
              <a:rPr lang="zh-CN" altLang="en-US" sz="2400" dirty="0"/>
              <a:t>相关的</a:t>
            </a:r>
            <a:r>
              <a:rPr lang="zh-CN" altLang="en-US" sz="2400" dirty="0" smtClean="0"/>
              <a:t>属性和方法列表，其中</a:t>
            </a:r>
            <a:r>
              <a:rPr lang="en-US" altLang="zh-CN" sz="2400" dirty="0" smtClean="0"/>
              <a:t>_</a:t>
            </a:r>
            <a:r>
              <a:rPr lang="zh-CN" altLang="en-US" sz="2400" dirty="0" smtClean="0"/>
              <a:t>开头的名字表示内部使用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[n for n in 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([object]) if not </a:t>
            </a:r>
            <a:r>
              <a:rPr lang="en-US" altLang="zh-CN" sz="2400" dirty="0" err="1"/>
              <a:t>n.startswith</a:t>
            </a:r>
            <a:r>
              <a:rPr lang="en-US" altLang="zh-CN" sz="2400" dirty="0"/>
              <a:t>('_')]  </a:t>
            </a:r>
            <a:r>
              <a:rPr lang="zh-CN" altLang="en-US" sz="2400" dirty="0"/>
              <a:t>过滤掉以</a:t>
            </a:r>
            <a:r>
              <a:rPr lang="en-US" altLang="zh-CN" sz="2400" dirty="0"/>
              <a:t>_</a:t>
            </a:r>
            <a:r>
              <a:rPr lang="zh-CN" altLang="en-US" sz="2400" dirty="0"/>
              <a:t>开头的属性</a:t>
            </a:r>
          </a:p>
        </p:txBody>
      </p:sp>
    </p:spTree>
    <p:extLst>
      <p:ext uri="{BB962C8B-B14F-4D97-AF65-F5344CB8AC3E}">
        <p14:creationId xmlns:p14="http://schemas.microsoft.com/office/powerpoint/2010/main" val="36242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标识符是变量、函数、类、模块和其他对象的名字 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1600" dirty="0" smtClean="0">
                <a:latin typeface="宋体" panose="02010600030101010101" pitchFamily="2" charset="-122"/>
              </a:rPr>
              <a:t>必须</a:t>
            </a: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</a:rPr>
              <a:t>以字母或下划线</a:t>
            </a:r>
            <a:r>
              <a:rPr lang="zh-CN" altLang="zh-CN" sz="1600" dirty="0">
                <a:latin typeface="宋体" panose="02010600030101010101" pitchFamily="2" charset="-122"/>
              </a:rPr>
              <a:t>开头</a:t>
            </a:r>
            <a:r>
              <a:rPr lang="zh-CN" altLang="zh-CN" sz="1600" dirty="0" smtClean="0">
                <a:latin typeface="宋体" panose="02010600030101010101" pitchFamily="2" charset="-122"/>
              </a:rPr>
              <a:t>，</a:t>
            </a:r>
            <a:r>
              <a:rPr lang="zh-CN" altLang="en-US" sz="1600" dirty="0" smtClean="0">
                <a:latin typeface="宋体" panose="02010600030101010101" pitchFamily="2" charset="-122"/>
              </a:rPr>
              <a:t>其后的字符可以是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字母、下划线或数字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sz="1400" dirty="0" smtClean="0">
                <a:latin typeface="宋体" panose="02010600030101010101" pitchFamily="2" charset="-122"/>
              </a:rPr>
              <a:t>以</a:t>
            </a:r>
            <a:r>
              <a:rPr lang="zh-CN" altLang="zh-CN" sz="1400" dirty="0">
                <a:latin typeface="宋体" panose="02010600030101010101" pitchFamily="2" charset="-122"/>
              </a:rPr>
              <a:t>下划线开头的变量在Python中有特殊含义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变量名中不能有空格以及标点符号（括号、引号、逗号、斜线、反斜线、冒号、句号、问号等等</a:t>
            </a:r>
            <a:r>
              <a:rPr lang="zh-CN" altLang="zh-CN" sz="1400" dirty="0" smtClean="0">
                <a:latin typeface="宋体" panose="02010600030101010101" pitchFamily="2" charset="-122"/>
              </a:rPr>
              <a:t>）</a:t>
            </a:r>
            <a:endParaRPr lang="en-US" altLang="zh-CN" sz="1400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400" dirty="0" smtClean="0">
                <a:latin typeface="宋体" panose="02010600030101010101" pitchFamily="2" charset="-122"/>
              </a:rPr>
              <a:t>99var  </a:t>
            </a:r>
            <a:r>
              <a:rPr lang="en-US" altLang="zh-CN" sz="1400" dirty="0" err="1" smtClean="0">
                <a:latin typeface="宋体" panose="02010600030101010101" pitchFamily="2" charset="-122"/>
              </a:rPr>
              <a:t>It'OK</a:t>
            </a:r>
            <a:r>
              <a:rPr lang="en-US" altLang="zh-CN" sz="1400" dirty="0" smtClean="0">
                <a:latin typeface="宋体" panose="02010600030101010101" pitchFamily="2" charset="-122"/>
              </a:rPr>
              <a:t>  first-class  </a:t>
            </a:r>
            <a:endParaRPr lang="zh-CN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标识符</a:t>
            </a:r>
            <a:r>
              <a:rPr lang="zh-CN" altLang="zh-CN" sz="1600" dirty="0" smtClean="0">
                <a:latin typeface="宋体" panose="02010600030101010101" pitchFamily="2" charset="-122"/>
              </a:rPr>
              <a:t>对</a:t>
            </a:r>
            <a:r>
              <a:rPr lang="zh-CN" altLang="zh-CN" sz="1600" dirty="0">
                <a:latin typeface="宋体" panose="02010600030101010101" pitchFamily="2" charset="-122"/>
              </a:rPr>
              <a:t>英文字母的</a:t>
            </a: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</a:rPr>
              <a:t>大小写敏感</a:t>
            </a:r>
            <a:r>
              <a:rPr lang="zh-CN" altLang="zh-CN" sz="1600" dirty="0">
                <a:latin typeface="宋体" panose="02010600030101010101" pitchFamily="2" charset="-122"/>
              </a:rPr>
              <a:t>，例如student和Student是不同的变量。</a:t>
            </a:r>
          </a:p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一些特殊的标识符保留为</a:t>
            </a: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1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关键字</a:t>
            </a:r>
            <a:r>
              <a:rPr lang="zh-CN" altLang="en-US" sz="1600" dirty="0" smtClean="0">
                <a:latin typeface="宋体" panose="02010600030101010101" pitchFamily="2" charset="-122"/>
              </a:rPr>
              <a:t>，不能用作变量名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1600" dirty="0" smtClean="0">
                <a:latin typeface="宋体" panose="02010600030101010101" pitchFamily="2" charset="-122"/>
              </a:rPr>
              <a:t>不</a:t>
            </a:r>
            <a:r>
              <a:rPr lang="zh-CN" altLang="zh-CN" sz="1600" dirty="0">
                <a:latin typeface="宋体" panose="02010600030101010101" pitchFamily="2" charset="-122"/>
              </a:rPr>
              <a:t>建议使用系统内置的模块名、类型名或函数名以及已导入的模块名及其成员名作变量名，这将会改变其类型和含义，可以通过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dir(__builtins__)</a:t>
            </a:r>
            <a:r>
              <a:rPr lang="zh-CN" altLang="zh-CN" sz="1600" dirty="0">
                <a:latin typeface="宋体" panose="02010600030101010101" pitchFamily="2" charset="-122"/>
              </a:rPr>
              <a:t>查看所有内置模块、类型和函数</a:t>
            </a:r>
            <a:r>
              <a:rPr lang="zh-CN" altLang="zh-CN" sz="1600" dirty="0" smtClean="0">
                <a:latin typeface="宋体" panose="02010600030101010101" pitchFamily="2" charset="-122"/>
              </a:rPr>
              <a:t>；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建议</a:t>
            </a:r>
            <a:r>
              <a:rPr lang="zh-CN" altLang="en-US" sz="1600" dirty="0">
                <a:latin typeface="宋体" panose="02010600030101010101" pitchFamily="2" charset="-122"/>
              </a:rPr>
              <a:t>使用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</a:rPr>
              <a:t>有意义的名字</a:t>
            </a:r>
            <a:r>
              <a:rPr lang="zh-CN" altLang="en-US" sz="1600" dirty="0">
                <a:latin typeface="宋体" panose="02010600030101010101" pitchFamily="2" charset="-122"/>
              </a:rPr>
              <a:t>，</a:t>
            </a:r>
            <a:r>
              <a:rPr lang="en-US" altLang="zh-CN" sz="1600" dirty="0" err="1">
                <a:latin typeface="宋体" panose="02010600030101010101" pitchFamily="2" charset="-122"/>
              </a:rPr>
              <a:t>i,j,k</a:t>
            </a:r>
            <a:r>
              <a:rPr lang="zh-CN" altLang="en-US" sz="1600" dirty="0">
                <a:latin typeface="宋体" panose="02010600030101010101" pitchFamily="2" charset="-122"/>
              </a:rPr>
              <a:t>仅仅用在较短的循环等</a:t>
            </a:r>
            <a:r>
              <a:rPr lang="zh-CN" altLang="en-US" sz="1600" dirty="0" smtClean="0">
                <a:latin typeface="宋体" panose="02010600030101010101" pitchFamily="2" charset="-122"/>
              </a:rPr>
              <a:t>结构，比如</a:t>
            </a:r>
            <a:r>
              <a:rPr lang="en-US" altLang="zh-CN" sz="1600" dirty="0" smtClean="0">
                <a:latin typeface="宋体" panose="02010600030101010101" pitchFamily="2" charset="-122"/>
              </a:rPr>
              <a:t>area</a:t>
            </a:r>
            <a:r>
              <a:rPr lang="zh-CN" altLang="en-US" sz="1600" dirty="0" smtClean="0">
                <a:latin typeface="宋体" panose="02010600030101010101" pitchFamily="2" charset="-122"/>
              </a:rPr>
              <a:t>、</a:t>
            </a:r>
            <a:r>
              <a:rPr lang="en-US" altLang="zh-CN" sz="1600" dirty="0" smtClean="0">
                <a:latin typeface="宋体" panose="02010600030101010101" pitchFamily="2" charset="-122"/>
              </a:rPr>
              <a:t>keys</a:t>
            </a:r>
            <a:r>
              <a:rPr lang="zh-CN" altLang="en-US" sz="1600" dirty="0" smtClean="0">
                <a:latin typeface="宋体" panose="02010600030101010101" pitchFamily="2" charset="-122"/>
              </a:rPr>
              <a:t>等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建议使用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小写字母</a:t>
            </a:r>
            <a:r>
              <a:rPr lang="zh-CN" altLang="en-US" sz="1600" dirty="0" smtClean="0">
                <a:latin typeface="宋体" panose="02010600030101010101" pitchFamily="2" charset="-122"/>
              </a:rPr>
              <a:t>表示变量名</a:t>
            </a:r>
            <a:r>
              <a:rPr lang="en-US" altLang="zh-CN" sz="1600" dirty="0" smtClean="0">
                <a:latin typeface="宋体" panose="02010600030101010101" pitchFamily="2" charset="-122"/>
              </a:rPr>
              <a:t>,</a:t>
            </a:r>
            <a:r>
              <a:rPr lang="zh-CN" altLang="en-US" sz="1600" dirty="0" smtClean="0">
                <a:latin typeface="宋体" panose="02010600030101010101" pitchFamily="2" charset="-122"/>
              </a:rPr>
              <a:t>多个单词时以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下划线</a:t>
            </a:r>
            <a:r>
              <a:rPr lang="zh-CN" altLang="en-US" sz="1600" dirty="0" smtClean="0">
                <a:latin typeface="宋体" panose="02010600030101010101" pitchFamily="2" charset="-122"/>
              </a:rPr>
              <a:t>隔开</a:t>
            </a:r>
            <a:r>
              <a:rPr lang="en-US" altLang="zh-CN" sz="1600" dirty="0" smtClean="0">
                <a:latin typeface="宋体" panose="02010600030101010101" pitchFamily="2" charset="-122"/>
              </a:rPr>
              <a:t>: </a:t>
            </a:r>
            <a:r>
              <a:rPr lang="zh-CN" altLang="zh-CN" sz="1600" dirty="0">
                <a:latin typeface="宋体" panose="02010600030101010101" pitchFamily="2" charset="-122"/>
              </a:rPr>
              <a:t>lower_case_with_underscores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357257" y="527912"/>
            <a:ext cx="4688114" cy="68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1600" dirty="0">
                <a:latin typeface="宋体" panose="02010600030101010101" pitchFamily="2" charset="-122"/>
              </a:rPr>
              <a:t>import keyword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latin typeface="宋体" panose="02010600030101010101" pitchFamily="2" charset="-122"/>
              </a:rPr>
              <a:t>print(</a:t>
            </a:r>
            <a:r>
              <a:rPr lang="zh-CN" altLang="zh-CN" sz="1600" dirty="0">
                <a:latin typeface="宋体" panose="02010600030101010101" pitchFamily="2" charset="-122"/>
              </a:rPr>
              <a:t>keyword.kwlist</a:t>
            </a:r>
            <a:r>
              <a:rPr lang="en-US" altLang="zh-CN" sz="1600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dirty="0" err="1">
                <a:latin typeface="宋体" panose="02010600030101010101" pitchFamily="2" charset="-122"/>
              </a:rPr>
              <a:t>keyword.iskeyword</a:t>
            </a:r>
            <a:r>
              <a:rPr lang="en-US" altLang="zh-CN" sz="1600" dirty="0">
                <a:latin typeface="宋体" panose="02010600030101010101" pitchFamily="2" charset="-122"/>
              </a:rPr>
              <a:t> ('if')  </a:t>
            </a:r>
            <a:r>
              <a:rPr lang="zh-CN" altLang="en-US" sz="1600" dirty="0">
                <a:latin typeface="宋体" panose="02010600030101010101" pitchFamily="2" charset="-122"/>
              </a:rPr>
              <a:t>判断是否为</a:t>
            </a:r>
            <a:r>
              <a:rPr lang="zh-CN" altLang="en-US" sz="1600" dirty="0" smtClean="0">
                <a:latin typeface="宋体" panose="02010600030101010101" pitchFamily="2" charset="-122"/>
              </a:rPr>
              <a:t>关键字</a:t>
            </a:r>
            <a:endParaRPr lang="en-US" altLang="zh-CN" sz="1600" dirty="0" smtClean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7257" y="1422922"/>
            <a:ext cx="4688114" cy="486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dirty="0">
                <a:latin typeface="宋体" panose="02010600030101010101" pitchFamily="2" charset="-122"/>
              </a:rPr>
              <a:t>&gt;&gt;&gt;help()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latin typeface="宋体" panose="02010600030101010101" pitchFamily="2" charset="-122"/>
              </a:rPr>
              <a:t>help&gt;keywords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07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基础知识：数字类型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847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1.4.3 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数字为</a:t>
            </a:r>
            <a:r>
              <a:rPr lang="zh-CN" altLang="en-US" sz="2400" dirty="0" smtClean="0">
                <a:solidFill>
                  <a:srgbClr val="0070C0"/>
                </a:solidFill>
              </a:rPr>
              <a:t>不可变对象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/>
              <a:t>包括整数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、浮点数</a:t>
            </a:r>
            <a:r>
              <a:rPr lang="en-US" altLang="zh-CN" sz="2000" dirty="0" smtClean="0"/>
              <a:t>(float)</a:t>
            </a:r>
            <a:r>
              <a:rPr lang="zh-CN" altLang="en-US" sz="2000" dirty="0" smtClean="0"/>
              <a:t>、复数</a:t>
            </a:r>
            <a:r>
              <a:rPr lang="en-US" altLang="zh-CN" sz="2000" dirty="0" smtClean="0"/>
              <a:t>(complex)</a:t>
            </a:r>
            <a:r>
              <a:rPr lang="zh-CN" altLang="en-US" sz="2000" dirty="0" smtClean="0"/>
              <a:t>、布尔（</a:t>
            </a:r>
            <a:r>
              <a:rPr lang="en-US" altLang="zh-CN" sz="2000" dirty="0" smtClean="0"/>
              <a:t>bool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与有些语言不同，</a:t>
            </a:r>
            <a:r>
              <a:rPr lang="zh-CN" altLang="en-US" sz="2000" dirty="0"/>
              <a:t>整数</a:t>
            </a:r>
            <a:r>
              <a:rPr lang="zh-CN" altLang="en-US" sz="2000" dirty="0" smtClean="0"/>
              <a:t>可以表示</a:t>
            </a:r>
            <a:r>
              <a:rPr lang="zh-CN" altLang="en-US" sz="2400" dirty="0" smtClean="0">
                <a:solidFill>
                  <a:srgbClr val="0070C0"/>
                </a:solidFill>
              </a:rPr>
              <a:t>任意大的数值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altLang="en-US" sz="2000" dirty="0" smtClean="0"/>
              <a:t>	a=99999999999999999999999999999999</a:t>
            </a:r>
          </a:p>
          <a:p>
            <a:pPr marL="0" indent="0">
              <a:buNone/>
            </a:pPr>
            <a:r>
              <a:rPr lang="pt-BR" altLang="en-US" sz="2000" dirty="0"/>
              <a:t>	</a:t>
            </a:r>
            <a:r>
              <a:rPr lang="pt-BR" altLang="en-US" sz="2000" dirty="0" smtClean="0"/>
              <a:t>prin(a*a*a) </a:t>
            </a:r>
          </a:p>
          <a:p>
            <a:r>
              <a:rPr lang="zh-CN" altLang="en-US" sz="2000" dirty="0" smtClean="0"/>
              <a:t>整数</a:t>
            </a:r>
            <a:r>
              <a:rPr lang="zh-CN" altLang="en-US" dirty="0" smtClean="0">
                <a:solidFill>
                  <a:srgbClr val="0070C0"/>
                </a:solidFill>
              </a:rPr>
              <a:t>字面值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integer literal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十进制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0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-1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123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注意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007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不可以</a:t>
            </a:r>
            <a:endParaRPr lang="en-GB" altLang="en-US" dirty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十六进制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开头后面为十六进制数字，即为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0-9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以及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[a-f]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0x10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0xfa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0xabcdef,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注意这些数字的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大写字母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包括前缀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0X)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也可以</a:t>
            </a:r>
            <a:endParaRPr lang="en-GB" altLang="en-US" sz="2000" dirty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八进制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0o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开始后面为八进制数字即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0-8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，比如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0o35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0o11</a:t>
            </a:r>
            <a:endParaRPr lang="en-GB" altLang="en-US" sz="2000" dirty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二进制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0b</a:t>
            </a:r>
            <a:r>
              <a:rPr lang="zh-CN" altLang="en-US" sz="2000" dirty="0">
                <a:latin typeface="Times New Roman" panose="02020603050405020304" pitchFamily="18" charset="0"/>
              </a:rPr>
              <a:t>开头如，</a:t>
            </a:r>
            <a:r>
              <a:rPr lang="en-US" altLang="zh-CN" sz="2000" dirty="0">
                <a:latin typeface="Times New Roman" panose="02020603050405020304" pitchFamily="18" charset="0"/>
              </a:rPr>
              <a:t>0b101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0b100</a:t>
            </a:r>
            <a:r>
              <a:rPr lang="zh-CN" altLang="en-US" sz="2000" dirty="0">
                <a:latin typeface="Times New Roman" panose="02020603050405020304" pitchFamily="18" charset="0"/>
              </a:rPr>
              <a:t> 、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0b10010111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  <a:p>
            <a:pPr lvl="1"/>
            <a:endParaRPr lang="en-US" altLang="zh-CN" sz="2000" dirty="0"/>
          </a:p>
          <a:p>
            <a:pPr lvl="2"/>
            <a:endParaRPr lang="zh-CN" altLang="en-US" dirty="0"/>
          </a:p>
          <a:p>
            <a:pPr lvl="1"/>
            <a:endParaRPr lang="pt-B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33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（有限精度）浮点数（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浮点数字面值：浮点数用于表示实数，在内部采用科学计数法表示，因此称为浮点数</a:t>
            </a:r>
            <a:endParaRPr lang="en-US" altLang="zh-CN" sz="1800" dirty="0"/>
          </a:p>
          <a:p>
            <a:pPr marL="685800" lvl="2">
              <a:spcBef>
                <a:spcPts val="1000"/>
              </a:spcBef>
            </a:pPr>
            <a:r>
              <a:rPr lang="zh-CN" altLang="en-US" sz="1800" dirty="0">
                <a:latin typeface="Times New Roman" panose="02020603050405020304" pitchFamily="18" charset="0"/>
              </a:rPr>
              <a:t>小数表示：</a:t>
            </a:r>
            <a:r>
              <a:rPr lang="en-US" altLang="zh-CN" sz="1800" dirty="0">
                <a:latin typeface="Times New Roman" panose="02020603050405020304" pitchFamily="18" charset="0"/>
              </a:rPr>
              <a:t>3.14   10.   .001  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1800" dirty="0">
                <a:latin typeface="Times New Roman" panose="02020603050405020304" pitchFamily="18" charset="0"/>
              </a:rPr>
              <a:t>科学计数法：</a:t>
            </a:r>
            <a:r>
              <a:rPr lang="en-US" altLang="zh-CN" sz="1800" dirty="0">
                <a:latin typeface="Times New Roman" panose="02020603050405020304" pitchFamily="18" charset="0"/>
              </a:rPr>
              <a:t>15e-2 ( =15*10-2 = 0.15)    3.14e-10</a:t>
            </a:r>
            <a:r>
              <a:rPr lang="zh-CN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1.0E100 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</a:rPr>
              <a:t>需要说明的是由于计算机内部采用二进制表示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，与其他</a:t>
            </a:r>
            <a:r>
              <a:rPr lang="zh-CN" altLang="en-US" sz="1800" dirty="0">
                <a:latin typeface="Times New Roman" panose="02020603050405020304" pitchFamily="18" charset="0"/>
              </a:rPr>
              <a:t>语言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一样，采用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IEEE 574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双精度表示</a:t>
            </a:r>
            <a:r>
              <a:rPr lang="zh-CN" altLang="en-US" sz="1800" dirty="0">
                <a:latin typeface="Times New Roman" panose="02020603050405020304" pitchFamily="18" charset="0"/>
              </a:rPr>
              <a:t>浮点数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时，有</a:t>
            </a:r>
            <a:r>
              <a:rPr lang="zh-CN" altLang="en-US" sz="1800" dirty="0">
                <a:latin typeface="Times New Roman" panose="02020603050405020304" pitchFamily="18" charset="0"/>
              </a:rPr>
              <a:t>精度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误差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a= 0.1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0.1 + 0.1</a:t>
            </a:r>
          </a:p>
          <a:p>
            <a:pPr marL="914400" lvl="2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a </a:t>
            </a:r>
            <a:r>
              <a:rPr lang="en-US" altLang="zh-CN" sz="1800" dirty="0">
                <a:latin typeface="Times New Roman" panose="02020603050405020304" pitchFamily="18" charset="0"/>
              </a:rPr>
              <a:t>== 0.3 </a:t>
            </a:r>
            <a:r>
              <a:rPr lang="zh-CN" altLang="en-US" sz="1800" dirty="0">
                <a:latin typeface="Times New Roman" panose="02020603050405020304" pitchFamily="18" charset="0"/>
              </a:rPr>
              <a:t>结果为 </a:t>
            </a:r>
            <a:r>
              <a:rPr lang="en-US" altLang="zh-CN" sz="1800" dirty="0">
                <a:latin typeface="Times New Roman" panose="02020603050405020304" pitchFamily="18" charset="0"/>
              </a:rPr>
              <a:t>False  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abs(a-0.3</a:t>
            </a:r>
            <a:r>
              <a:rPr lang="en-US" altLang="zh-CN" sz="1800" dirty="0">
                <a:latin typeface="Times New Roman" panose="02020603050405020304" pitchFamily="18" charset="0"/>
              </a:rPr>
              <a:t>) &lt; 1e-10</a:t>
            </a:r>
          </a:p>
          <a:p>
            <a:r>
              <a:rPr lang="en-US" altLang="zh-CN" sz="1800" dirty="0"/>
              <a:t>Python</a:t>
            </a:r>
            <a:r>
              <a:rPr lang="zh-CN" altLang="en-US" sz="1800" dirty="0"/>
              <a:t>提供了</a:t>
            </a:r>
            <a:r>
              <a:rPr lang="en-US" altLang="zh-CN" sz="1800" dirty="0"/>
              <a:t>decimal</a:t>
            </a:r>
            <a:r>
              <a:rPr lang="zh-CN" altLang="en-US" sz="1800" dirty="0" smtClean="0"/>
              <a:t>模块（高精度浮点数</a:t>
            </a:r>
            <a:r>
              <a:rPr lang="en-US" altLang="zh-CN" sz="1800" dirty="0" smtClean="0"/>
              <a:t>Decimal</a:t>
            </a:r>
            <a:r>
              <a:rPr lang="zh-CN" altLang="en-US" sz="1800" dirty="0" smtClean="0"/>
              <a:t>）用于</a:t>
            </a:r>
            <a:r>
              <a:rPr lang="zh-CN" altLang="en-US" sz="1800" dirty="0"/>
              <a:t>十进制数学</a:t>
            </a:r>
            <a:r>
              <a:rPr lang="zh-CN" altLang="en-US" sz="1800" dirty="0" smtClean="0"/>
              <a:t>计算，来</a:t>
            </a:r>
            <a:r>
              <a:rPr lang="zh-CN" altLang="en-US" sz="1800" dirty="0"/>
              <a:t>保证用户指定的精度</a:t>
            </a:r>
            <a:endParaRPr lang="en-US" altLang="zh-CN" sz="1800" dirty="0"/>
          </a:p>
          <a:p>
            <a:r>
              <a:rPr lang="en-US" altLang="zh-CN" sz="1800" dirty="0"/>
              <a:t>fractions</a:t>
            </a:r>
            <a:r>
              <a:rPr lang="zh-CN" altLang="en-US" sz="1800" dirty="0"/>
              <a:t>模块用于表示</a:t>
            </a:r>
            <a:r>
              <a:rPr lang="zh-CN" altLang="en-US" sz="1800" dirty="0" smtClean="0"/>
              <a:t>分数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524000" y="4962747"/>
            <a:ext cx="815702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&gt;&gt;&gt;</a:t>
            </a:r>
            <a:r>
              <a:rPr lang="x-none" altLang="zh-CN" b="1" dirty="0"/>
              <a:t>from decimal import</a:t>
            </a:r>
            <a:r>
              <a:rPr lang="x-none" altLang="zh-CN" dirty="0"/>
              <a:t> Decimal</a:t>
            </a:r>
            <a:endParaRPr lang="en-US" altLang="zh-CN" dirty="0"/>
          </a:p>
          <a:p>
            <a:r>
              <a:rPr lang="en-US" altLang="zh-CN" dirty="0"/>
              <a:t>&gt;&gt;&gt;Decimal.(0.1)</a:t>
            </a:r>
          </a:p>
          <a:p>
            <a:r>
              <a:rPr lang="en-US" altLang="zh-CN" dirty="0"/>
              <a:t>Decimal('0.1000000000000000055511151231257827021181583404541015625')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&gt;&gt;&gt;from</a:t>
            </a:r>
            <a:r>
              <a:rPr lang="zh-CN" altLang="en-US" dirty="0"/>
              <a:t> </a:t>
            </a:r>
            <a:r>
              <a:rPr lang="en-US" altLang="zh-CN" dirty="0"/>
              <a:t>fractions</a:t>
            </a:r>
            <a:r>
              <a:rPr lang="zh-CN" altLang="en-US" dirty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Fraction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&gt;&gt;&gt;Fraction('3/7')</a:t>
            </a:r>
          </a:p>
          <a:p>
            <a:r>
              <a:rPr lang="en-US" altLang="zh-CN" dirty="0"/>
              <a:t>Fraction(3, 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1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复数（</a:t>
            </a:r>
            <a:r>
              <a:rPr lang="en-US" altLang="zh-CN" dirty="0" smtClean="0"/>
              <a:t>Complex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46520" cy="454364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一个复数包括实部（</a:t>
            </a:r>
            <a:r>
              <a:rPr lang="en-US" altLang="zh-CN" sz="2000" dirty="0" smtClean="0">
                <a:latin typeface="宋体" panose="02010600030101010101" pitchFamily="2" charset="-122"/>
              </a:rPr>
              <a:t>real</a:t>
            </a:r>
            <a:r>
              <a:rPr lang="zh-CN" altLang="en-US" sz="2000" dirty="0" smtClean="0">
                <a:latin typeface="宋体" panose="02010600030101010101" pitchFamily="2" charset="-122"/>
              </a:rPr>
              <a:t>）和虚部（</a:t>
            </a:r>
            <a:r>
              <a:rPr lang="en-US" altLang="zh-CN" sz="2000" dirty="0" smtClean="0">
                <a:latin typeface="宋体" panose="02010600030101010101" pitchFamily="2" charset="-122"/>
              </a:rPr>
              <a:t>imaginary</a:t>
            </a:r>
            <a:r>
              <a:rPr lang="zh-CN" altLang="en-US" sz="2000" dirty="0" smtClean="0">
                <a:latin typeface="宋体" panose="02010600030101010101" pitchFamily="2" charset="-122"/>
              </a:rPr>
              <a:t>），即实部</a:t>
            </a:r>
            <a:r>
              <a:rPr lang="en-US" altLang="zh-CN" sz="2000" dirty="0" smtClean="0">
                <a:latin typeface="宋体" panose="02010600030101010101" pitchFamily="2" charset="-122"/>
              </a:rPr>
              <a:t>+</a:t>
            </a:r>
            <a:r>
              <a:rPr lang="zh-CN" altLang="en-US" sz="2000" dirty="0">
                <a:latin typeface="宋体" panose="02010600030101010101" pitchFamily="2" charset="-122"/>
              </a:rPr>
              <a:t>虚部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虚</a:t>
            </a:r>
            <a:r>
              <a:rPr lang="zh-CN" altLang="en-US" sz="2000" dirty="0" smtClean="0">
                <a:latin typeface="宋体" panose="02010600030101010101" pitchFamily="2" charset="-122"/>
              </a:rPr>
              <a:t>数字面量：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浮点数或者整数，后面为</a:t>
            </a:r>
            <a:r>
              <a:rPr lang="en-US" altLang="zh-CN" sz="1800" dirty="0" smtClean="0">
                <a:latin typeface="宋体" panose="02010600030101010101" pitchFamily="2" charset="-122"/>
              </a:rPr>
              <a:t>j</a:t>
            </a:r>
            <a:r>
              <a:rPr lang="zh-CN" altLang="en-US" sz="1800" dirty="0" smtClean="0">
                <a:latin typeface="宋体" panose="02010600030101010101" pitchFamily="2" charset="-122"/>
              </a:rPr>
              <a:t>（或者</a:t>
            </a:r>
            <a:r>
              <a:rPr lang="en-US" altLang="zh-CN" sz="1800" dirty="0" smtClean="0">
                <a:latin typeface="宋体" panose="02010600030101010101" pitchFamily="2" charset="-122"/>
              </a:rPr>
              <a:t>J</a:t>
            </a:r>
            <a:r>
              <a:rPr lang="zh-CN" altLang="en-US" sz="1800" dirty="0" smtClean="0">
                <a:latin typeface="宋体" panose="02010600030101010101" pitchFamily="2" charset="-122"/>
              </a:rPr>
              <a:t>）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3+4j  1.1+2.2j   3+4.2j </a:t>
            </a:r>
            <a:r>
              <a:rPr lang="zh-CN" altLang="en-US" sz="1800" dirty="0" smtClean="0">
                <a:latin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</a:rPr>
              <a:t>3-4.2j  2.5j+3  4j   0j  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注意   </a:t>
            </a:r>
            <a:r>
              <a:rPr lang="en-US" altLang="zh-CN" sz="1800" dirty="0" smtClean="0">
                <a:latin typeface="宋体" panose="02010600030101010101" pitchFamily="2" charset="-122"/>
              </a:rPr>
              <a:t>j   4*j </a:t>
            </a:r>
            <a:r>
              <a:rPr lang="zh-CN" altLang="en-US" sz="1800" dirty="0" smtClean="0">
                <a:latin typeface="宋体" panose="02010600030101010101" pitchFamily="2" charset="-122"/>
              </a:rPr>
              <a:t>都不是复数 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复数也支持常用的数学运算，包括</a:t>
            </a:r>
            <a:r>
              <a:rPr lang="en-US" altLang="zh-CN" sz="2000" dirty="0" smtClean="0">
                <a:latin typeface="宋体" panose="02010600030101010101" pitchFamily="2" charset="-122"/>
              </a:rPr>
              <a:t>+ - * / **</a:t>
            </a:r>
            <a:r>
              <a:rPr lang="zh-CN" altLang="en-US" sz="2000" dirty="0" smtClean="0">
                <a:latin typeface="宋体" panose="02010600030101010101" pitchFamily="2" charset="-122"/>
              </a:rPr>
              <a:t>等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</a:t>
            </a:r>
            <a:r>
              <a:rPr lang="zh-CN" altLang="zh-CN" sz="2000" dirty="0">
                <a:latin typeface="宋体" panose="02010600030101010101" pitchFamily="2" charset="-122"/>
              </a:rPr>
              <a:t>a = 3+4j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b = 5+6j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c = a+b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c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(8+10j)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a*b #复数乘法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(-9+38j)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a/b #复数除法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(0.6393442622950819+0.03278688524590165j)</a:t>
            </a:r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26610" y="2489341"/>
            <a:ext cx="4618246" cy="353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 sz="2000" dirty="0" smtClean="0">
                <a:latin typeface="宋体" panose="02010600030101010101" pitchFamily="2" charset="-122"/>
              </a:rPr>
              <a:t>复数对象还包括两个属性和方法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c.real #查看复数实部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8.0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c.imag #查看复数虚部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10.0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a.conjugate() #返回共轭复数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(3-4j)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84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Times New Roman" charset="0"/>
                <a:ea typeface="宋体" charset="0"/>
                <a:cs typeface="宋体" charset="0"/>
              </a:rPr>
              <a:t>电子平台：</a:t>
            </a:r>
            <a:r>
              <a:rPr lang="en-US" altLang="zh-CN" b="1" dirty="0" err="1" smtClean="0">
                <a:latin typeface="Times New Roman" charset="0"/>
                <a:ea typeface="宋体" charset="0"/>
                <a:cs typeface="宋体" charset="0"/>
              </a:rPr>
              <a:t>elearning</a:t>
            </a:r>
            <a:r>
              <a:rPr lang="zh-CN" altLang="zh-CN" b="1" dirty="0">
                <a:latin typeface="Times New Roman" charset="0"/>
                <a:ea typeface="宋体" charset="0"/>
                <a:cs typeface="宋体" charset="0"/>
              </a:rPr>
              <a:t>.</a:t>
            </a:r>
            <a:r>
              <a:rPr lang="en-US" altLang="zh-CN" b="1" dirty="0" smtClean="0">
                <a:latin typeface="Times New Roman" charset="0"/>
                <a:ea typeface="宋体" charset="0"/>
                <a:cs typeface="宋体" charset="0"/>
              </a:rPr>
              <a:t>fudan.edu.cn</a:t>
            </a:r>
          </a:p>
          <a:p>
            <a:pPr lvl="1"/>
            <a:r>
              <a:rPr lang="zh-CN" altLang="en-US" b="1" dirty="0" smtClean="0">
                <a:latin typeface="Times New Roman" charset="0"/>
                <a:ea typeface="宋体" charset="0"/>
                <a:cs typeface="宋体" charset="0"/>
              </a:rPr>
              <a:t>下载</a:t>
            </a:r>
            <a:r>
              <a:rPr lang="zh-CN" altLang="en-US" b="1" dirty="0">
                <a:latin typeface="Times New Roman" charset="0"/>
                <a:ea typeface="宋体" charset="0"/>
                <a:cs typeface="宋体" charset="0"/>
              </a:rPr>
              <a:t>课件</a:t>
            </a:r>
            <a:r>
              <a:rPr lang="en-US" altLang="zh-CN" b="1" dirty="0">
                <a:latin typeface="Times New Roman" charset="0"/>
                <a:ea typeface="宋体" charset="0"/>
                <a:cs typeface="宋体" charset="0"/>
              </a:rPr>
              <a:t>PPT</a:t>
            </a:r>
            <a:r>
              <a:rPr lang="zh-CN" altLang="en-US" b="1" dirty="0">
                <a:latin typeface="Times New Roman" charset="0"/>
                <a:ea typeface="宋体" charset="0"/>
                <a:cs typeface="宋体" charset="0"/>
              </a:rPr>
              <a:t>，提交作业、</a:t>
            </a:r>
            <a:r>
              <a:rPr lang="zh-CN" altLang="en-US" b="1" dirty="0" smtClean="0">
                <a:latin typeface="Times New Roman" charset="0"/>
                <a:ea typeface="宋体" charset="0"/>
                <a:cs typeface="宋体" charset="0"/>
              </a:rPr>
              <a:t>项目，</a:t>
            </a:r>
            <a:r>
              <a:rPr lang="zh-CN" altLang="en-US" b="1" dirty="0">
                <a:latin typeface="Times New Roman" charset="0"/>
                <a:ea typeface="宋体" charset="0"/>
                <a:cs typeface="宋体" charset="0"/>
              </a:rPr>
              <a:t>课程通知，答疑，交流</a:t>
            </a:r>
            <a:r>
              <a:rPr lang="zh-CN" altLang="en-US" b="1" dirty="0" smtClean="0">
                <a:latin typeface="Times New Roman" charset="0"/>
                <a:ea typeface="宋体" charset="0"/>
                <a:cs typeface="宋体" charset="0"/>
              </a:rPr>
              <a:t>。</a:t>
            </a:r>
            <a:endParaRPr lang="en-US" altLang="zh-CN" b="1" dirty="0" smtClean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b="1" dirty="0" smtClean="0">
              <a:latin typeface="Times New Roman" charset="0"/>
              <a:ea typeface="宋体" charset="0"/>
              <a:cs typeface="宋体" charset="0"/>
            </a:endParaRPr>
          </a:p>
          <a:p>
            <a:r>
              <a:rPr lang="zh-CN" altLang="en-US" b="1" dirty="0" smtClean="0">
                <a:latin typeface="Times New Roman" charset="0"/>
                <a:ea typeface="宋体" charset="0"/>
                <a:cs typeface="宋体" charset="0"/>
              </a:rPr>
              <a:t>助教</a:t>
            </a:r>
            <a:r>
              <a:rPr lang="zh-CN" altLang="en-US" b="1" dirty="0">
                <a:latin typeface="Times New Roman" charset="0"/>
                <a:ea typeface="宋体" charset="0"/>
                <a:cs typeface="宋体" charset="0"/>
              </a:rPr>
              <a:t>：</a:t>
            </a:r>
            <a:endParaRPr lang="en-US" altLang="zh-CN" b="1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r>
              <a:rPr lang="zh-CN" altLang="en-US" b="1" dirty="0">
                <a:latin typeface="Times New Roman" charset="0"/>
                <a:ea typeface="宋体" charset="0"/>
                <a:cs typeface="宋体" charset="0"/>
              </a:rPr>
              <a:t>辅导上机、批改作业、网上答疑</a:t>
            </a:r>
            <a:endParaRPr lang="en-US" altLang="zh-CN" b="1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b="1" dirty="0" smtClean="0">
              <a:latin typeface="Times New Roman" charset="0"/>
              <a:ea typeface="宋体" charset="0"/>
              <a:cs typeface="宋体" charset="0"/>
            </a:endParaRPr>
          </a:p>
          <a:p>
            <a:r>
              <a:rPr lang="zh-CN" altLang="en-US" b="1" dirty="0" smtClean="0">
                <a:latin typeface="Times New Roman" charset="0"/>
                <a:ea typeface="宋体" charset="0"/>
                <a:cs typeface="宋体" charset="0"/>
              </a:rPr>
              <a:t>任课</a:t>
            </a:r>
            <a:r>
              <a:rPr lang="zh-CN" altLang="en-US" b="1" dirty="0">
                <a:latin typeface="Times New Roman" charset="0"/>
                <a:ea typeface="宋体" charset="0"/>
                <a:cs typeface="宋体" charset="0"/>
              </a:rPr>
              <a:t>教师</a:t>
            </a:r>
            <a:r>
              <a:rPr lang="zh-CN" altLang="en-US" b="1" dirty="0" smtClean="0">
                <a:latin typeface="Times New Roman" charset="0"/>
                <a:ea typeface="宋体" charset="0"/>
                <a:cs typeface="宋体" charset="0"/>
              </a:rPr>
              <a:t>：</a:t>
            </a:r>
            <a:r>
              <a:rPr lang="zh-CN" altLang="en-US" b="1" dirty="0" smtClean="0">
                <a:latin typeface="Times New Roman" charset="0"/>
                <a:ea typeface="宋体" charset="0"/>
                <a:cs typeface="宋体" charset="0"/>
              </a:rPr>
              <a:t>王雪平</a:t>
            </a:r>
            <a:endParaRPr lang="en-US" altLang="zh-CN" b="1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r>
              <a:rPr lang="zh-CN" altLang="en-US" b="1" dirty="0">
                <a:latin typeface="Times New Roman" charset="0"/>
                <a:ea typeface="宋体" charset="0"/>
                <a:cs typeface="宋体" charset="0"/>
              </a:rPr>
              <a:t>联系信息</a:t>
            </a:r>
            <a:r>
              <a:rPr lang="en-US" altLang="zh-CN" b="1" dirty="0">
                <a:latin typeface="Times New Roman" charset="0"/>
                <a:ea typeface="宋体" charset="0"/>
                <a:cs typeface="宋体" charset="0"/>
              </a:rPr>
              <a:t>:</a:t>
            </a:r>
          </a:p>
          <a:p>
            <a:pPr lvl="2"/>
            <a:r>
              <a:rPr lang="en-US" altLang="zh-CN" b="1" dirty="0">
                <a:latin typeface="Times New Roman" charset="0"/>
                <a:ea typeface="宋体" charset="0"/>
                <a:cs typeface="宋体" charset="0"/>
              </a:rPr>
              <a:t>Email: </a:t>
            </a:r>
            <a:r>
              <a:rPr lang="en-US" altLang="zh-CN" b="1" dirty="0" smtClean="0">
                <a:latin typeface="Times New Roman" charset="0"/>
                <a:ea typeface="宋体" charset="0"/>
                <a:cs typeface="宋体" charset="0"/>
              </a:rPr>
              <a:t>wangxp@fudan.edu.cn</a:t>
            </a:r>
            <a:endParaRPr lang="en-US" altLang="zh-CN" b="1" dirty="0">
              <a:latin typeface="Times New Roman" charset="0"/>
              <a:ea typeface="宋体" charset="0"/>
              <a:cs typeface="宋体" charset="0"/>
            </a:endParaRPr>
          </a:p>
          <a:p>
            <a:pPr lvl="2"/>
            <a:r>
              <a:rPr lang="en-US" altLang="zh-CN" b="1" dirty="0" smtClean="0">
                <a:latin typeface="Times New Roman" charset="0"/>
                <a:ea typeface="宋体" charset="0"/>
                <a:cs typeface="宋体" charset="0"/>
              </a:rPr>
              <a:t>Office</a:t>
            </a:r>
            <a:r>
              <a:rPr lang="en-US" altLang="zh-CN" b="1" dirty="0">
                <a:latin typeface="Times New Roman" charset="0"/>
                <a:ea typeface="宋体" charset="0"/>
                <a:cs typeface="宋体" charset="0"/>
              </a:rPr>
              <a:t>: </a:t>
            </a:r>
            <a:r>
              <a:rPr lang="zh-CN" altLang="en-US" b="1" dirty="0">
                <a:latin typeface="Times New Roman" charset="0"/>
                <a:ea typeface="宋体" charset="0"/>
                <a:cs typeface="宋体" charset="0"/>
              </a:rPr>
              <a:t>邯郸校</a:t>
            </a:r>
            <a:r>
              <a:rPr lang="zh-CN" altLang="en-US" b="1" dirty="0" smtClean="0">
                <a:latin typeface="Times New Roman" charset="0"/>
                <a:ea typeface="宋体" charset="0"/>
                <a:cs typeface="宋体" charset="0"/>
              </a:rPr>
              <a:t>区老逸夫楼</a:t>
            </a:r>
            <a:r>
              <a:rPr lang="en-US" altLang="zh-CN" b="1" dirty="0" smtClean="0">
                <a:latin typeface="Times New Roman" charset="0"/>
                <a:ea typeface="宋体" charset="0"/>
                <a:cs typeface="宋体" charset="0"/>
              </a:rPr>
              <a:t>602-4</a:t>
            </a:r>
            <a:endParaRPr lang="en-US" altLang="zh-CN" b="1" dirty="0">
              <a:latin typeface="Times New Roman" charset="0"/>
              <a:ea typeface="宋体" charset="0"/>
              <a:cs typeface="宋体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布尔（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整数类型的特例，取值为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，分别对应整数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实际上所有非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的整数转变为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时都是</a:t>
            </a:r>
            <a:r>
              <a:rPr lang="en-US" altLang="zh-CN" dirty="0" smtClean="0"/>
              <a:t>True </a:t>
            </a:r>
          </a:p>
          <a:p>
            <a:r>
              <a:rPr lang="en-US" altLang="zh-CN" dirty="0" smtClean="0"/>
              <a:t>True </a:t>
            </a:r>
            <a:r>
              <a:rPr lang="zh-CN" altLang="en-US" dirty="0" smtClean="0"/>
              <a:t>等价于 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0</a:t>
            </a:r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(True)=1,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(False) = 0 </a:t>
            </a:r>
          </a:p>
          <a:p>
            <a:r>
              <a:rPr lang="en-US" altLang="zh-CN" dirty="0" smtClean="0"/>
              <a:t>bool(4)=True,  bool(0) = False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2686" y="5111571"/>
            <a:ext cx="326571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True + 1</a:t>
            </a:r>
          </a:p>
          <a:p>
            <a:r>
              <a:rPr lang="zh-CN" altLang="en-US" dirty="0"/>
              <a:t>2</a:t>
            </a:r>
          </a:p>
          <a:p>
            <a:r>
              <a:rPr lang="zh-CN" altLang="en-US" dirty="0"/>
              <a:t>&gt;&gt;&gt; False * 4</a:t>
            </a:r>
          </a:p>
          <a:p>
            <a:r>
              <a:rPr lang="zh-CN" altLang="en-US" dirty="0"/>
              <a:t>0</a:t>
            </a:r>
          </a:p>
        </p:txBody>
      </p:sp>
      <p:sp>
        <p:nvSpPr>
          <p:cNvPr id="5" name="矩形 4"/>
          <p:cNvSpPr/>
          <p:nvPr/>
        </p:nvSpPr>
        <p:spPr>
          <a:xfrm>
            <a:off x="6400801" y="2795349"/>
            <a:ext cx="4499428" cy="4062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if 4 :</a:t>
            </a:r>
          </a:p>
          <a:p>
            <a:r>
              <a:rPr lang="zh-CN" altLang="en-US" sz="2000" dirty="0"/>
              <a:t>	print('True')</a:t>
            </a:r>
          </a:p>
          <a:p>
            <a:r>
              <a:rPr lang="zh-CN" altLang="en-US" sz="2000" dirty="0"/>
              <a:t>else:</a:t>
            </a:r>
          </a:p>
          <a:p>
            <a:r>
              <a:rPr lang="zh-CN" altLang="en-US" sz="2000" dirty="0"/>
              <a:t>	print('False')</a:t>
            </a:r>
          </a:p>
          <a:p>
            <a:endParaRPr lang="zh-CN" altLang="en-US" sz="2000" dirty="0"/>
          </a:p>
          <a:p>
            <a:r>
              <a:rPr lang="zh-CN" altLang="en-US" sz="2000" dirty="0"/>
              <a:t>	</a:t>
            </a:r>
          </a:p>
          <a:p>
            <a:r>
              <a:rPr lang="zh-CN" altLang="en-US" sz="2000" dirty="0"/>
              <a:t>True</a:t>
            </a:r>
          </a:p>
          <a:p>
            <a:r>
              <a:rPr lang="zh-CN" altLang="en-US" sz="2000" dirty="0"/>
              <a:t>&gt;&gt;&gt; if 0:</a:t>
            </a:r>
          </a:p>
          <a:p>
            <a:r>
              <a:rPr lang="zh-CN" altLang="en-US" sz="2000" dirty="0"/>
              <a:t>	print('True')</a:t>
            </a:r>
          </a:p>
          <a:p>
            <a:r>
              <a:rPr lang="zh-CN" altLang="en-US" sz="2000" dirty="0"/>
              <a:t>else:</a:t>
            </a:r>
          </a:p>
          <a:p>
            <a:r>
              <a:rPr lang="zh-CN" altLang="en-US" sz="2000" dirty="0"/>
              <a:t>	print('False')</a:t>
            </a:r>
          </a:p>
          <a:p>
            <a:endParaRPr lang="zh-CN" altLang="en-US" sz="2000" dirty="0"/>
          </a:p>
          <a:p>
            <a:r>
              <a:rPr lang="zh-CN" altLang="en-US" sz="20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157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+ - </a:t>
            </a:r>
            <a:r>
              <a:rPr lang="zh-CN" altLang="en-US" dirty="0">
                <a:latin typeface="Times New Roman" panose="02020603050405020304" pitchFamily="18" charset="0"/>
              </a:rPr>
              <a:t>加法、减法：  </a:t>
            </a:r>
            <a:r>
              <a:rPr lang="en-US" altLang="zh-CN" dirty="0">
                <a:latin typeface="Times New Roman" panose="02020603050405020304" pitchFamily="18" charset="0"/>
              </a:rPr>
              <a:t>35+4    2.5 + 3.5 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乘法*： </a:t>
            </a:r>
            <a:r>
              <a:rPr lang="en-US" altLang="zh-CN" dirty="0">
                <a:latin typeface="Times New Roman" panose="02020603050405020304" pitchFamily="18" charset="0"/>
              </a:rPr>
              <a:t>(35+4)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 ，</a:t>
            </a:r>
            <a:r>
              <a:rPr lang="en-US" altLang="zh-CN" dirty="0">
                <a:latin typeface="Times New Roman" panose="02020603050405020304" pitchFamily="18" charset="0"/>
              </a:rPr>
              <a:t>3.4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5.2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 注意*不能省略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除法</a:t>
            </a:r>
            <a:r>
              <a:rPr lang="en-US" altLang="zh-CN" dirty="0">
                <a:latin typeface="Times New Roman" panose="02020603050405020304" pitchFamily="18" charset="0"/>
              </a:rPr>
              <a:t>:  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/0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2//0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run-time error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整除</a:t>
            </a:r>
            <a:r>
              <a:rPr lang="en-US" altLang="zh-CN" sz="2000" dirty="0">
                <a:latin typeface="Times New Roman" panose="02020603050405020304" pitchFamily="18" charset="0"/>
              </a:rPr>
              <a:t>//           5//2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</a:rPr>
              <a:t> 因为 </a:t>
            </a:r>
            <a:r>
              <a:rPr lang="en-US" altLang="zh-CN" sz="2000" dirty="0">
                <a:latin typeface="Times New Roman" panose="02020603050405020304" pitchFamily="18" charset="0"/>
              </a:rPr>
              <a:t>5=2</a:t>
            </a:r>
            <a:r>
              <a:rPr lang="zh-CN" altLang="en-US" sz="2000" dirty="0">
                <a:latin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</a:rPr>
              <a:t>-5//2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-3</a:t>
            </a:r>
            <a:r>
              <a:rPr lang="zh-CN" altLang="en-US" sz="2000" dirty="0">
                <a:latin typeface="Times New Roman" panose="02020603050405020304" pitchFamily="18" charset="0"/>
              </a:rPr>
              <a:t>  因为 </a:t>
            </a:r>
            <a:r>
              <a:rPr lang="en-US" altLang="zh-CN" sz="2000" dirty="0">
                <a:latin typeface="Times New Roman" panose="02020603050405020304" pitchFamily="18" charset="0"/>
              </a:rPr>
              <a:t>-5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</a:rPr>
              <a:t>(-3)+1       5.1//2.2 = 2.0 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浮点除法</a:t>
            </a:r>
            <a:r>
              <a:rPr lang="en-US" altLang="zh-CN" sz="2000" dirty="0"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</a:rPr>
              <a:t> （也称“真除法”） 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结果为浮点数    </a:t>
            </a:r>
            <a:r>
              <a:rPr lang="en-US" altLang="zh-CN" sz="2000" dirty="0">
                <a:latin typeface="Times New Roman" panose="02020603050405020304" pitchFamily="18" charset="0"/>
              </a:rPr>
              <a:t>5/2 = 2.5 </a:t>
            </a: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</a:rPr>
              <a:t>10/3.2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3.125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endParaRPr lang="en-US" altLang="zh-CN" sz="3200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幂运算 **     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**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**</a:t>
            </a:r>
            <a:r>
              <a:rPr lang="en-US" altLang="zh-CN" dirty="0">
                <a:latin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2.0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取余（求模） </a:t>
            </a:r>
            <a:r>
              <a:rPr lang="en-US" altLang="zh-CN" dirty="0">
                <a:latin typeface="Times New Roman" panose="02020603050405020304" pitchFamily="18" charset="0"/>
              </a:rPr>
              <a:t>%</a:t>
            </a: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10%5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20%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-20%3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一元的</a:t>
            </a:r>
            <a:r>
              <a:rPr lang="zh-CN" altLang="en-US" dirty="0" smtClean="0">
                <a:latin typeface="Times New Roman" panose="02020603050405020304" pitchFamily="18" charset="0"/>
              </a:rPr>
              <a:t>改变符号 </a:t>
            </a:r>
            <a:r>
              <a:rPr lang="en-US" altLang="zh-CN" dirty="0">
                <a:latin typeface="Times New Roman" panose="02020603050405020304" pitchFamily="18" charset="0"/>
              </a:rPr>
              <a:t>+-          +8   -8</a:t>
            </a:r>
            <a:endParaRPr lang="en-US" altLang="zh-CN" sz="32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优先级顺序，下面四组从低到高，同级的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左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结合</a:t>
            </a:r>
            <a:r>
              <a:rPr lang="zh-CN" altLang="en-US" sz="2000" dirty="0">
                <a:latin typeface="Times New Roman" panose="02020603050405020304" pitchFamily="18" charset="0"/>
              </a:rPr>
              <a:t>运算：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3-4</a:t>
            </a:r>
            <a:r>
              <a:rPr lang="en-US" altLang="zh-CN" sz="2000" dirty="0">
                <a:latin typeface="Times New Roman" panose="02020603050405020304" pitchFamily="18" charset="0"/>
              </a:rPr>
              <a:t>**2+10%5+8*6//7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+- 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 最低 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* /  //  %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   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一元的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+-  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**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通过小括号改变运算顺序 ，可嵌套，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注意：中括号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 ]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和大括号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{}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不用于数学计算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上述运算符支持两个不同的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数字类型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的对象之间的运算，即混合运算，比如浮点数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如果其中包含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complex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对象，则其他数字类型转换为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complex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对象，结果为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complex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如果其中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包含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</a:t>
            </a:r>
            <a:r>
              <a:rPr lang="zh-CN" altLang="en-US" sz="1600" dirty="0">
                <a:latin typeface="Times New Roman" panose="02020603050405020304" pitchFamily="18" charset="0"/>
              </a:rPr>
              <a:t>，则其他数字类型转换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</a:t>
            </a:r>
            <a:r>
              <a:rPr lang="zh-CN" altLang="en-US" sz="1600" dirty="0">
                <a:latin typeface="Times New Roman" panose="02020603050405020304" pitchFamily="18" charset="0"/>
              </a:rPr>
              <a:t>，结果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5225" y="5682733"/>
            <a:ext cx="4199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bool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float  complex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 smtClean="0"/>
              <a:t>比较数字对象的值的大小，结果为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False</a:t>
            </a:r>
          </a:p>
          <a:p>
            <a:pPr lvl="1" fontAlgn="base"/>
            <a:r>
              <a:rPr lang="zh-CN" altLang="zh-CN" dirty="0" smtClean="0"/>
              <a:t>x</a:t>
            </a:r>
            <a:r>
              <a:rPr lang="zh-CN" altLang="zh-CN" dirty="0"/>
              <a:t>&lt;y；x&lt;=y；x&gt;y；x&gt;=</a:t>
            </a:r>
            <a:r>
              <a:rPr lang="zh-CN" altLang="zh-CN" dirty="0" smtClean="0"/>
              <a:t>y</a:t>
            </a:r>
            <a:endParaRPr lang="en-US" altLang="zh-CN" dirty="0" smtClean="0"/>
          </a:p>
          <a:p>
            <a:pPr lvl="1" fontAlgn="base"/>
            <a:r>
              <a:rPr lang="zh-CN" altLang="en-US" dirty="0" smtClean="0"/>
              <a:t>可以连用，连用时</a:t>
            </a:r>
            <a:r>
              <a:rPr lang="zh-CN" altLang="en-US" sz="2800" dirty="0" smtClean="0">
                <a:solidFill>
                  <a:srgbClr val="0070C0"/>
                </a:solidFill>
              </a:rPr>
              <a:t>不考虑传递性</a:t>
            </a:r>
            <a:r>
              <a:rPr lang="zh-CN" altLang="en-US" dirty="0" smtClean="0"/>
              <a:t>，仅仅相邻数之间的比较</a:t>
            </a:r>
            <a:endParaRPr lang="en-US" altLang="zh-CN" dirty="0" smtClean="0"/>
          </a:p>
          <a:p>
            <a:pPr lvl="2" fontAlgn="base"/>
            <a:r>
              <a:rPr lang="en-US" altLang="zh-CN" dirty="0" smtClean="0"/>
              <a:t>x&lt;y&lt;z  </a:t>
            </a:r>
            <a:r>
              <a:rPr lang="zh-CN" altLang="en-US" dirty="0" smtClean="0"/>
              <a:t>表示  </a:t>
            </a:r>
            <a:r>
              <a:rPr lang="en-US" altLang="zh-CN" dirty="0" smtClean="0"/>
              <a:t>x&lt;y 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y&lt;z </a:t>
            </a:r>
          </a:p>
          <a:p>
            <a:pPr lvl="2" fontAlgn="base"/>
            <a:r>
              <a:rPr lang="en-US" altLang="zh-CN" dirty="0" smtClean="0"/>
              <a:t>x&lt;y&gt;z 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x&lt;y 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y&gt;z </a:t>
            </a:r>
          </a:p>
          <a:p>
            <a:pPr marL="914400" lvl="2" indent="0" fontAlgn="base"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=12,18,13 </a:t>
            </a:r>
          </a:p>
          <a:p>
            <a:pPr marL="914400" lvl="2" indent="0" fontAlgn="base">
              <a:buNone/>
            </a:pPr>
            <a:r>
              <a:rPr lang="en-US" altLang="zh-CN" dirty="0"/>
              <a:t>&gt;&gt;&gt; </a:t>
            </a:r>
            <a:r>
              <a:rPr lang="en-US" altLang="zh-CN" dirty="0" smtClean="0"/>
              <a:t>x &lt; y, x &lt;= y, x &gt; y, x &gt;= y       </a:t>
            </a:r>
            <a:r>
              <a:rPr lang="en-US" altLang="zh-CN" dirty="0"/>
              <a:t># (True, True, False, False)</a:t>
            </a:r>
            <a:endParaRPr lang="en-US" altLang="zh-CN" dirty="0" smtClean="0"/>
          </a:p>
          <a:p>
            <a:pPr marL="914400" lvl="2" indent="0" fontAlgn="base">
              <a:buNone/>
            </a:pPr>
            <a:r>
              <a:rPr lang="en-US" altLang="zh-CN" dirty="0"/>
              <a:t>&gt;&gt;&gt; </a:t>
            </a:r>
            <a:r>
              <a:rPr lang="en-US" altLang="zh-CN" dirty="0" smtClean="0"/>
              <a:t>x &lt; y &lt; z</a:t>
            </a:r>
            <a:r>
              <a:rPr lang="en-US" altLang="zh-CN" dirty="0"/>
              <a:t>, </a:t>
            </a:r>
            <a:r>
              <a:rPr lang="en-US" altLang="zh-CN" dirty="0" smtClean="0"/>
              <a:t> x &lt; y &gt; z       # </a:t>
            </a:r>
            <a:r>
              <a:rPr lang="en-US" altLang="zh-CN" dirty="0"/>
              <a:t>(False, True)</a:t>
            </a:r>
            <a:endParaRPr lang="zh-CN" altLang="zh-CN" dirty="0"/>
          </a:p>
          <a:p>
            <a:pPr fontAlgn="base"/>
            <a:r>
              <a:rPr lang="zh-CN" altLang="en-US" dirty="0" smtClean="0"/>
              <a:t>比较对象的值是否相等 </a:t>
            </a:r>
            <a:endParaRPr lang="en-US" altLang="zh-CN" dirty="0" smtClean="0"/>
          </a:p>
          <a:p>
            <a:pPr lvl="1" fontAlgn="base"/>
            <a:r>
              <a:rPr lang="zh-CN" altLang="zh-CN" dirty="0" smtClean="0"/>
              <a:t>x</a:t>
            </a:r>
            <a:r>
              <a:rPr lang="en-US" altLang="zh-CN" dirty="0" smtClean="0"/>
              <a:t> </a:t>
            </a:r>
            <a:r>
              <a:rPr lang="zh-CN" altLang="zh-CN" dirty="0" smtClean="0"/>
              <a:t>==</a:t>
            </a:r>
            <a:r>
              <a:rPr lang="en-US" altLang="zh-CN" dirty="0" smtClean="0"/>
              <a:t> </a:t>
            </a:r>
            <a:r>
              <a:rPr lang="zh-CN" altLang="zh-CN" dirty="0" smtClean="0"/>
              <a:t>y</a:t>
            </a:r>
            <a:r>
              <a:rPr lang="en-US" altLang="zh-CN" dirty="0" smtClean="0"/>
              <a:t>           &gt;&gt;&gt; x == y   # False </a:t>
            </a:r>
          </a:p>
          <a:p>
            <a:pPr lvl="1" fontAlgn="base"/>
            <a:r>
              <a:rPr lang="zh-CN" altLang="zh-CN" dirty="0" smtClean="0"/>
              <a:t>x</a:t>
            </a:r>
            <a:r>
              <a:rPr lang="en-US" altLang="zh-CN" dirty="0" smtClean="0"/>
              <a:t> </a:t>
            </a:r>
            <a:r>
              <a:rPr lang="zh-CN" altLang="zh-CN" dirty="0" smtClean="0"/>
              <a:t>!=</a:t>
            </a:r>
            <a:r>
              <a:rPr lang="en-US" altLang="zh-CN" dirty="0" smtClean="0"/>
              <a:t> </a:t>
            </a:r>
            <a:r>
              <a:rPr lang="zh-CN" altLang="zh-CN" dirty="0" smtClean="0"/>
              <a:t>y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&gt;&gt;&gt; x != y      # True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32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内置数学函数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12170"/>
              </p:ext>
            </p:extLst>
          </p:nvPr>
        </p:nvGraphicFramePr>
        <p:xfrm>
          <a:off x="838200" y="1825625"/>
          <a:ext cx="105156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xmlns="" val="1844711016"/>
                    </a:ext>
                  </a:extLst>
                </a:gridCol>
                <a:gridCol w="2727960">
                  <a:extLst>
                    <a:ext uri="{9D8B030D-6E8A-4147-A177-3AD203B41FA5}">
                      <a16:colId xmlns:a16="http://schemas.microsoft.com/office/drawing/2014/main" xmlns="" val="21689080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8759784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38980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551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的绝对值。如果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为复数，则返回其模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abs(-1.2)</a:t>
                      </a:r>
                    </a:p>
                    <a:p>
                      <a:r>
                        <a:rPr lang="en-US" altLang="zh-CN" dirty="0" smtClean="0"/>
                        <a:t>abs(1-2j)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</a:t>
                      </a:r>
                    </a:p>
                    <a:p>
                      <a:r>
                        <a:rPr lang="en-US" altLang="zh-CN" dirty="0" smtClean="0"/>
                        <a:t>2.23606797749979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49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divmod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a,b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除以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的商和余数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divmod</a:t>
                      </a:r>
                      <a:r>
                        <a:rPr lang="en-US" altLang="zh-CN" dirty="0" smtClean="0"/>
                        <a:t>(5,3)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[,z])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x**y</a:t>
                      </a:r>
                      <a:r>
                        <a:rPr lang="zh-CN" altLang="en-US" dirty="0" smtClean="0"/>
                        <a:t>。如果</a:t>
                      </a:r>
                      <a:r>
                        <a:rPr lang="en-US" altLang="zh-CN" dirty="0" smtClean="0"/>
                        <a:t>z</a:t>
                      </a:r>
                      <a:r>
                        <a:rPr lang="zh-CN" altLang="en-US" dirty="0" smtClean="0"/>
                        <a:t>有，则为</a:t>
                      </a:r>
                      <a:r>
                        <a:rPr lang="en-US" altLang="zh-CN" dirty="0" smtClean="0"/>
                        <a:t>pow(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)%z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pow(2,10)</a:t>
                      </a:r>
                    </a:p>
                    <a:p>
                      <a:r>
                        <a:rPr lang="en-US" altLang="zh-CN" dirty="0" smtClean="0"/>
                        <a:t>pow(2,10,10)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1024</a:t>
                      </a:r>
                    </a:p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38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round(number[,</a:t>
                      </a:r>
                      <a:r>
                        <a:rPr lang="en-US" altLang="zh-CN" dirty="0" err="1" smtClean="0"/>
                        <a:t>ndigits</a:t>
                      </a:r>
                      <a:r>
                        <a:rPr lang="en-US" altLang="zh-CN" dirty="0" smtClean="0"/>
                        <a:t>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四舍五入取整，如果</a:t>
                      </a:r>
                      <a:r>
                        <a:rPr lang="en-US" altLang="zh-CN" dirty="0" err="1" smtClean="0"/>
                        <a:t>ndigits</a:t>
                      </a:r>
                      <a:r>
                        <a:rPr lang="zh-CN" altLang="en-US" dirty="0" smtClean="0"/>
                        <a:t>则保留</a:t>
                      </a:r>
                      <a:r>
                        <a:rPr lang="en-US" altLang="zh-CN" dirty="0" err="1" smtClean="0"/>
                        <a:t>ndigits</a:t>
                      </a:r>
                      <a:r>
                        <a:rPr lang="zh-CN" altLang="en-US" dirty="0" smtClean="0"/>
                        <a:t>小数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round(3.14159)</a:t>
                      </a:r>
                    </a:p>
                    <a:p>
                      <a:r>
                        <a:rPr lang="en-US" altLang="zh-CN" dirty="0" smtClean="0"/>
                        <a:t>round(3.14159,4)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</a:p>
                    <a:p>
                      <a:r>
                        <a:rPr lang="en-US" altLang="zh-CN" dirty="0" smtClean="0"/>
                        <a:t>3.1416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28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max(arg1,arg2,*</a:t>
                      </a:r>
                      <a:r>
                        <a:rPr lang="en-US" altLang="zh-CN" dirty="0" err="1" smtClean="0"/>
                        <a:t>args</a:t>
                      </a:r>
                      <a:r>
                        <a:rPr lang="en-US" altLang="zh-CN" dirty="0" smtClean="0"/>
                        <a:t>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取最大值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max(1,7,3,15,14)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974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min(arg1,arg2,*</a:t>
                      </a:r>
                      <a:r>
                        <a:rPr lang="en-US" altLang="zh-CN" dirty="0" err="1" smtClean="0"/>
                        <a:t>args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取最小值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min(1,7,3,15,14)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573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en-US" altLang="zh-CN" dirty="0" err="1" smtClean="0"/>
                        <a:t>iterable</a:t>
                      </a:r>
                      <a:r>
                        <a:rPr lang="en-US" altLang="zh-CN" dirty="0" smtClean="0"/>
                        <a:t>[,start])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求和，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如果有，表示加上</a:t>
                      </a:r>
                      <a:r>
                        <a:rPr lang="en-US" altLang="zh-CN" dirty="0" smtClean="0"/>
                        <a:t>start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sum((1,2,3))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sum((1,2,3),44)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</a:p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7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8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20900" y="1690688"/>
            <a:ext cx="10515600" cy="4419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在实际开发中，有许多操作时完全相同或非常相似的，仅仅是要处理的数据不同，为此需要实现</a:t>
            </a:r>
            <a:r>
              <a:rPr lang="zh-CN" altLang="en-US" sz="1800" dirty="0">
                <a:solidFill>
                  <a:srgbClr val="FF0000"/>
                </a:solidFill>
              </a:rPr>
              <a:t>代码复用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228600" lvl="1">
              <a:spcBef>
                <a:spcPts val="1000"/>
              </a:spcBef>
            </a:pPr>
            <a:r>
              <a:rPr lang="zh-CN" altLang="en-US" sz="1800" b="1" dirty="0">
                <a:solidFill>
                  <a:schemeClr val="accent5"/>
                </a:solidFill>
              </a:rPr>
              <a:t>函数</a:t>
            </a:r>
            <a:r>
              <a:rPr lang="zh-CN" altLang="en-US" sz="1800" dirty="0"/>
              <a:t>：可能需要反复执行的代码封装为函数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实现代码的</a:t>
            </a:r>
            <a:r>
              <a:rPr lang="zh-CN" altLang="en-US" sz="1800" dirty="0" smtClean="0"/>
              <a:t>复用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保证</a:t>
            </a:r>
            <a:r>
              <a:rPr lang="zh-CN" altLang="en-US" sz="1800" dirty="0"/>
              <a:t>代码的</a:t>
            </a:r>
            <a:r>
              <a:rPr lang="zh-CN" altLang="en-US" sz="1800" dirty="0" smtClean="0"/>
              <a:t>一致性</a:t>
            </a:r>
            <a:endParaRPr lang="en-US" altLang="zh-CN" sz="1800" dirty="0" smtClean="0"/>
          </a:p>
          <a:p>
            <a:pPr marL="800100" lvl="2" indent="-342900">
              <a:spcBef>
                <a:spcPts val="1000"/>
              </a:spcBef>
            </a:pPr>
            <a:r>
              <a:rPr lang="en-US" altLang="zh-CN" sz="1800" dirty="0" smtClean="0"/>
              <a:t>Python</a:t>
            </a:r>
            <a:r>
              <a:rPr lang="zh-CN" altLang="en-US" sz="1800" dirty="0" smtClean="0"/>
              <a:t>提供了许多常用的内置函数如</a:t>
            </a:r>
            <a:r>
              <a:rPr lang="en-US" altLang="zh-CN" sz="1800" dirty="0" smtClean="0"/>
              <a:t>print()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sum()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 marL="800100" lvl="2" indent="-342900">
              <a:spcBef>
                <a:spcPts val="1000"/>
              </a:spcBef>
            </a:pPr>
            <a:r>
              <a:rPr lang="zh-CN" altLang="en-US" sz="1800" dirty="0"/>
              <a:t>函数定义：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 </a:t>
            </a:r>
            <a:r>
              <a:rPr lang="zh-CN" altLang="en-US" sz="1800" dirty="0"/>
              <a:t>函数名</a:t>
            </a:r>
            <a:r>
              <a:rPr lang="en-US" altLang="zh-CN" sz="1800" dirty="0"/>
              <a:t>( </a:t>
            </a:r>
            <a:r>
              <a:rPr lang="zh-CN" altLang="en-US" sz="1800" dirty="0"/>
              <a:t>参数</a:t>
            </a:r>
            <a:r>
              <a:rPr lang="en-US" altLang="zh-CN" sz="1800" dirty="0"/>
              <a:t> ) </a:t>
            </a:r>
            <a:r>
              <a:rPr lang="en-US" altLang="zh-CN" sz="1800" dirty="0" smtClean="0"/>
              <a:t>:</a:t>
            </a:r>
          </a:p>
          <a:p>
            <a:pPr marL="1257300" lvl="3" indent="-342900">
              <a:spcBef>
                <a:spcPts val="1000"/>
              </a:spcBef>
            </a:pPr>
            <a:r>
              <a:rPr lang="zh-CN" altLang="en-US" sz="1600" dirty="0"/>
              <a:t>参数（形参）可没有，如果有以逗号</a:t>
            </a:r>
            <a:r>
              <a:rPr lang="en-US" altLang="zh-CN" sz="1600" dirty="0"/>
              <a:t>(,)</a:t>
            </a:r>
            <a:r>
              <a:rPr lang="zh-CN" altLang="en-US" sz="1600" dirty="0" smtClean="0"/>
              <a:t>隔开</a:t>
            </a:r>
            <a:endParaRPr lang="en-US" altLang="zh-CN" sz="1600" dirty="0" smtClean="0"/>
          </a:p>
          <a:p>
            <a:pPr marL="1257300" lvl="3" indent="-342900">
              <a:spcBef>
                <a:spcPts val="1000"/>
              </a:spcBef>
            </a:pPr>
            <a:r>
              <a:rPr lang="zh-CN" altLang="en-US" sz="1600" dirty="0" smtClean="0"/>
              <a:t>可以有缺省值参数，相应位置没有参数传递时使用缺省值</a:t>
            </a:r>
            <a:endParaRPr lang="en-US" altLang="zh-CN" sz="1600" dirty="0" smtClean="0"/>
          </a:p>
          <a:p>
            <a:pPr marL="1257300" lvl="3" indent="-342900">
              <a:spcBef>
                <a:spcPts val="1000"/>
              </a:spcBef>
            </a:pPr>
            <a:r>
              <a:rPr lang="zh-CN" altLang="en-US" sz="1600" dirty="0" smtClean="0"/>
              <a:t>支持可变长度参数  </a:t>
            </a:r>
            <a:r>
              <a:rPr lang="en-US" altLang="zh-CN" sz="1600" dirty="0" smtClean="0"/>
              <a:t>*</a:t>
            </a:r>
            <a:r>
              <a:rPr lang="en-US" altLang="zh-CN" sz="1600" dirty="0" err="1" smtClean="0"/>
              <a:t>args</a:t>
            </a:r>
            <a:r>
              <a:rPr lang="zh-CN" altLang="en-US" sz="1600" dirty="0" smtClean="0"/>
              <a:t>，调用时相应位置可以传递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个或者多个参数</a:t>
            </a:r>
            <a:endParaRPr lang="en-US" altLang="zh-CN" sz="1600" dirty="0" smtClean="0"/>
          </a:p>
          <a:p>
            <a:pPr marL="1257300" lvl="3" indent="-342900">
              <a:spcBef>
                <a:spcPts val="1000"/>
              </a:spcBef>
            </a:pPr>
            <a:r>
              <a:rPr lang="zh-CN" altLang="en-US" sz="1600" dirty="0"/>
              <a:t>通过</a:t>
            </a:r>
            <a:r>
              <a:rPr lang="en-US" altLang="zh-CN" sz="1600" dirty="0"/>
              <a:t>return</a:t>
            </a:r>
            <a:r>
              <a:rPr lang="zh-CN" altLang="en-US" sz="1600" dirty="0"/>
              <a:t>语句返回值，如果没有</a:t>
            </a:r>
            <a:r>
              <a:rPr lang="en-US" altLang="zh-CN" sz="1600" dirty="0"/>
              <a:t>return</a:t>
            </a:r>
            <a:r>
              <a:rPr lang="zh-CN" altLang="en-US" sz="1600" dirty="0"/>
              <a:t>，返回的值为</a:t>
            </a:r>
            <a:r>
              <a:rPr lang="en-US" altLang="zh-CN" sz="1600" dirty="0" smtClean="0"/>
              <a:t>None</a:t>
            </a:r>
            <a:r>
              <a:rPr lang="zh-CN" altLang="en-US" sz="1600" dirty="0" smtClean="0"/>
              <a:t>，其类型为</a:t>
            </a:r>
            <a:r>
              <a:rPr lang="en-US" altLang="zh-CN" sz="1600" dirty="0" err="1" smtClean="0"/>
              <a:t>NoneType</a:t>
            </a:r>
            <a:r>
              <a:rPr lang="zh-CN" altLang="en-US" sz="1600" dirty="0" smtClean="0"/>
              <a:t>（只有一个值即</a:t>
            </a:r>
            <a:r>
              <a:rPr lang="en-US" altLang="zh-CN" sz="1600" dirty="0" smtClean="0"/>
              <a:t>None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lvl="1"/>
            <a:r>
              <a:rPr lang="zh-CN" altLang="en-US" sz="2000" dirty="0" smtClean="0"/>
              <a:t>函数调用：</a:t>
            </a:r>
            <a:r>
              <a:rPr lang="zh-CN" altLang="en-US" sz="1800" dirty="0"/>
              <a:t>函数名</a:t>
            </a:r>
            <a:r>
              <a:rPr lang="en-US" altLang="zh-CN" sz="1800" dirty="0"/>
              <a:t>( </a:t>
            </a:r>
            <a:r>
              <a:rPr lang="zh-CN" altLang="en-US" sz="1800" dirty="0"/>
              <a:t>参数</a:t>
            </a:r>
            <a:r>
              <a:rPr lang="en-US" altLang="zh-CN" sz="1800" dirty="0"/>
              <a:t> ) : </a:t>
            </a:r>
            <a:r>
              <a:rPr lang="zh-CN" altLang="en-US" sz="1800" dirty="0"/>
              <a:t>多</a:t>
            </a:r>
            <a:r>
              <a:rPr lang="zh-CN" altLang="en-US" sz="1800" dirty="0" smtClean="0"/>
              <a:t>个参数之间以逗号分隔</a:t>
            </a:r>
            <a:endParaRPr lang="en-US" altLang="zh-CN" sz="1800" dirty="0"/>
          </a:p>
          <a:p>
            <a:pPr lvl="2"/>
            <a:r>
              <a:rPr lang="zh-CN" altLang="en-US" sz="1800" dirty="0"/>
              <a:t>实参：应该</a:t>
            </a:r>
            <a:r>
              <a:rPr lang="zh-CN" altLang="en-US" sz="1800" dirty="0" smtClean="0"/>
              <a:t>与形参（函数定义时的参数）对应</a:t>
            </a:r>
            <a:r>
              <a:rPr lang="zh-CN" altLang="en-US" sz="1800" dirty="0"/>
              <a:t>，表示传递实参给出的对象引用到相应的形参</a:t>
            </a:r>
            <a:endParaRPr lang="en-US" altLang="zh-CN" sz="1800" dirty="0"/>
          </a:p>
          <a:p>
            <a:pPr lvl="2"/>
            <a:r>
              <a:rPr lang="zh-CN" altLang="en-US" sz="1800" dirty="0"/>
              <a:t>支持关键字参数：即相应参数采用　形参名</a:t>
            </a:r>
            <a:r>
              <a:rPr lang="en-US" altLang="zh-CN" sz="1800" dirty="0"/>
              <a:t>=</a:t>
            </a:r>
            <a:r>
              <a:rPr lang="en-US" altLang="zh-CN" sz="1800" dirty="0" smtClean="0"/>
              <a:t>value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marL="342900" lvl="1" indent="-342900">
              <a:spcBef>
                <a:spcPts val="1000"/>
              </a:spcBef>
            </a:pPr>
            <a:endParaRPr lang="en-US" altLang="zh-CN" sz="2000" dirty="0" smtClean="0"/>
          </a:p>
        </p:txBody>
      </p:sp>
      <p:sp>
        <p:nvSpPr>
          <p:cNvPr id="8" name="矩形 7"/>
          <p:cNvSpPr/>
          <p:nvPr/>
        </p:nvSpPr>
        <p:spPr>
          <a:xfrm>
            <a:off x="6487885" y="258049"/>
            <a:ext cx="41549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m = max(4,5,6)</a:t>
            </a:r>
          </a:p>
          <a:p>
            <a:r>
              <a:rPr lang="en-US" altLang="zh-CN" sz="2400" dirty="0"/>
              <a:t>n = min(4,5,6)</a:t>
            </a: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m,n,sep</a:t>
            </a:r>
            <a:r>
              <a:rPr lang="en-US" altLang="zh-CN" sz="2400" dirty="0"/>
              <a:t>=‘, ',end='\n')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3500267" y="196493"/>
            <a:ext cx="227661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f4(</a:t>
            </a:r>
            <a:r>
              <a:rPr lang="en-US" altLang="zh-CN" sz="2000" dirty="0" err="1" smtClean="0"/>
              <a:t>x,y,z</a:t>
            </a:r>
            <a:r>
              <a:rPr lang="en-US" altLang="zh-CN" sz="2000" dirty="0" smtClean="0"/>
              <a:t>):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return </a:t>
            </a:r>
            <a:r>
              <a:rPr lang="en-US" altLang="zh-CN" sz="2000" dirty="0"/>
              <a:t>(x*y*z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print(f4(4,5,6))</a:t>
            </a:r>
            <a:r>
              <a:rPr lang="zh-CN" altLang="en-US" sz="2000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2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相互之间有相应</a:t>
            </a:r>
            <a:r>
              <a:rPr lang="zh-CN" altLang="en-US" dirty="0"/>
              <a:t>联系</a:t>
            </a:r>
            <a:r>
              <a:rPr lang="zh-CN" altLang="en-US" dirty="0" smtClean="0"/>
              <a:t>的一些函数以及变量组织在一起，放到同一个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源文件（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文件就是一个模块（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</a:t>
            </a:r>
            <a:r>
              <a:rPr lang="zh-CN" altLang="en-US" dirty="0"/>
              <a:t>了代码的</a:t>
            </a:r>
            <a:r>
              <a:rPr lang="zh-CN" altLang="en-US" dirty="0" smtClean="0"/>
              <a:t>可维护性和可重用性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不同模块属于不同的名字空间，可以</a:t>
            </a:r>
            <a:r>
              <a:rPr lang="zh-CN" altLang="en-US" dirty="0"/>
              <a:t>避免函数名和变量名冲突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使用模块：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import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模块中的对象，采用模块名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对象或者别名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35200" y="5339808"/>
            <a:ext cx="621211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               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random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&gt;&gt;&gt;x=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rnd.random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[0,1)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内的随机小数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模块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import math  </a:t>
                </a:r>
                <a:r>
                  <a:rPr lang="zh-CN" altLang="en-US" sz="2000" dirty="0" smtClean="0"/>
                  <a:t>或者   </a:t>
                </a:r>
                <a:r>
                  <a:rPr lang="en-US" altLang="zh-CN" sz="2000" dirty="0" smtClean="0"/>
                  <a:t>from math import * </a:t>
                </a:r>
              </a:p>
              <a:p>
                <a:r>
                  <a:rPr lang="en-US" altLang="zh-CN" sz="2000" dirty="0" err="1" smtClean="0"/>
                  <a:t>math.pi</a:t>
                </a:r>
                <a:r>
                  <a:rPr lang="en-US" altLang="zh-CN" sz="2000" dirty="0" smtClean="0"/>
                  <a:t>: </a:t>
                </a:r>
                <a:r>
                  <a:rPr lang="zh-CN" altLang="en-US" sz="2000" dirty="0" smtClean="0"/>
                  <a:t>数学常量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 smtClean="0"/>
                  <a:t>     </a:t>
                </a:r>
                <a:r>
                  <a:rPr lang="en-US" altLang="zh-CN" sz="2000" dirty="0" smtClean="0"/>
                  <a:t>print(</a:t>
                </a:r>
                <a:r>
                  <a:rPr lang="en-US" altLang="zh-CN" sz="2000" dirty="0" err="1" smtClean="0"/>
                  <a:t>math.pi</a:t>
                </a:r>
                <a:r>
                  <a:rPr lang="en-US" altLang="zh-CN" sz="2000" dirty="0"/>
                  <a:t>) </a:t>
                </a:r>
                <a:r>
                  <a:rPr lang="en-US" altLang="zh-CN" sz="2000" dirty="0" smtClean="0"/>
                  <a:t> = 3.141592653589793</a:t>
                </a:r>
              </a:p>
              <a:p>
                <a:r>
                  <a:rPr lang="en-US" altLang="zh-CN" sz="2000" dirty="0" err="1" smtClean="0"/>
                  <a:t>math.e</a:t>
                </a:r>
                <a:r>
                  <a:rPr lang="en-US" altLang="zh-CN" sz="2000" dirty="0" smtClean="0"/>
                  <a:t>:  </a:t>
                </a:r>
                <a:r>
                  <a:rPr lang="zh-CN" altLang="en-US" sz="2000" dirty="0" smtClean="0"/>
                  <a:t>数学常量</a:t>
                </a:r>
                <a:r>
                  <a:rPr lang="en-US" altLang="zh-CN" sz="2000" dirty="0" smtClean="0"/>
                  <a:t>e       </a:t>
                </a:r>
                <a:r>
                  <a:rPr lang="en-US" altLang="zh-CN" sz="2000" dirty="0" err="1" smtClean="0"/>
                  <a:t>math.e</a:t>
                </a:r>
                <a:r>
                  <a:rPr lang="en-US" altLang="zh-CN" sz="2000" dirty="0"/>
                  <a:t> = </a:t>
                </a:r>
                <a:r>
                  <a:rPr lang="en-US" altLang="zh-CN" sz="2000" dirty="0" smtClean="0"/>
                  <a:t>2.718281828459045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27267"/>
              </p:ext>
            </p:extLst>
          </p:nvPr>
        </p:nvGraphicFramePr>
        <p:xfrm>
          <a:off x="944880" y="3081866"/>
          <a:ext cx="987044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89">
                  <a:extLst>
                    <a:ext uri="{9D8B030D-6E8A-4147-A177-3AD203B41FA5}">
                      <a16:colId xmlns:a16="http://schemas.microsoft.com/office/drawing/2014/main" xmlns="" val="1864179750"/>
                    </a:ext>
                  </a:extLst>
                </a:gridCol>
                <a:gridCol w="3220231">
                  <a:extLst>
                    <a:ext uri="{9D8B030D-6E8A-4147-A177-3AD203B41FA5}">
                      <a16:colId xmlns:a16="http://schemas.microsoft.com/office/drawing/2014/main" xmlns="" val="2406703817"/>
                    </a:ext>
                  </a:extLst>
                </a:gridCol>
                <a:gridCol w="2557780">
                  <a:extLst>
                    <a:ext uri="{9D8B030D-6E8A-4147-A177-3AD203B41FA5}">
                      <a16:colId xmlns:a16="http://schemas.microsoft.com/office/drawing/2014/main" xmlns="" val="218070346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xmlns="" val="122979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496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绝对值，返回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fabs</a:t>
                      </a:r>
                      <a:r>
                        <a:rPr lang="en-US" altLang="zh-CN" dirty="0" smtClean="0"/>
                        <a:t>(-3)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21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大于等于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的最小的整数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ceil(1.2),ceil(-1.6)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(2,-1)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52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的最大的整数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floor(1,8),floor(-2.1)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(1,-3)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45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trunc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截取为</a:t>
                      </a:r>
                      <a:r>
                        <a:rPr lang="zh-CN" altLang="en-US" sz="2000" dirty="0" smtClean="0">
                          <a:solidFill>
                            <a:srgbClr val="0070C0"/>
                          </a:solidFill>
                        </a:rPr>
                        <a:t>最接近</a:t>
                      </a:r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zh-CN" altLang="en-US" dirty="0" smtClean="0"/>
                        <a:t>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trunc</a:t>
                      </a:r>
                      <a:r>
                        <a:rPr lang="en-US" altLang="zh-CN" dirty="0" smtClean="0"/>
                        <a:t>(1,2),</a:t>
                      </a:r>
                      <a:r>
                        <a:rPr lang="en-US" altLang="zh-CN" dirty="0" err="1" smtClean="0"/>
                        <a:t>trunc</a:t>
                      </a:r>
                      <a:r>
                        <a:rPr lang="en-US" altLang="zh-CN" dirty="0" smtClean="0"/>
                        <a:t>(-2.8)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(1,-2)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81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factorial(x)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</a:t>
                      </a:r>
                      <a:r>
                        <a:rPr lang="en-US" altLang="zh-CN" dirty="0" smtClean="0"/>
                        <a:t>x(&gt;=0)</a:t>
                      </a:r>
                      <a:r>
                        <a:rPr lang="zh-CN" altLang="en-US" dirty="0" smtClean="0"/>
                        <a:t>的阶乘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factorial(5)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69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sqrt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x(&gt;=0)</a:t>
                      </a:r>
                      <a:r>
                        <a:rPr lang="zh-CN" altLang="en-US" dirty="0" smtClean="0"/>
                        <a:t>的平方根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sqrt</a:t>
                      </a:r>
                      <a:r>
                        <a:rPr lang="en-US" altLang="zh-CN" dirty="0" smtClean="0"/>
                        <a:t>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1.4142135623730951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163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exp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e**x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exp</a:t>
                      </a:r>
                      <a:r>
                        <a:rPr lang="en-US" altLang="zh-CN" dirty="0" smtClean="0"/>
                        <a:t>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148.4131591025766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33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log(x[,base])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</a:t>
                      </a:r>
                      <a:r>
                        <a:rPr lang="en-US" altLang="zh-CN" dirty="0" smtClean="0"/>
                        <a:t>base</a:t>
                      </a:r>
                      <a:r>
                        <a:rPr lang="zh-CN" altLang="en-US" dirty="0" smtClean="0"/>
                        <a:t>为底的对数，</a:t>
                      </a:r>
                      <a:r>
                        <a:rPr lang="en-US" altLang="zh-CN" dirty="0" smtClean="0"/>
                        <a:t>base</a:t>
                      </a:r>
                      <a:r>
                        <a:rPr lang="zh-CN" altLang="en-US" dirty="0" smtClean="0"/>
                        <a:t>没有则为以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为底的自然对数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log(</a:t>
                      </a:r>
                      <a:r>
                        <a:rPr lang="en-US" altLang="zh-CN" dirty="0" err="1" smtClean="0"/>
                        <a:t>math.e</a:t>
                      </a:r>
                      <a:r>
                        <a:rPr lang="en-US" altLang="zh-CN" dirty="0" smtClean="0"/>
                        <a:t>**2), log(4,2)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(2.0,2.0)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206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5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</a:t>
            </a:r>
            <a:r>
              <a:rPr lang="zh-CN" altLang="en-US" dirty="0" smtClean="0"/>
              <a:t>三角函数和角度转换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88949"/>
              </p:ext>
            </p:extLst>
          </p:nvPr>
        </p:nvGraphicFramePr>
        <p:xfrm>
          <a:off x="960120" y="2328545"/>
          <a:ext cx="98704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89">
                  <a:extLst>
                    <a:ext uri="{9D8B030D-6E8A-4147-A177-3AD203B41FA5}">
                      <a16:colId xmlns:a16="http://schemas.microsoft.com/office/drawing/2014/main" xmlns="" val="1699632889"/>
                    </a:ext>
                  </a:extLst>
                </a:gridCol>
                <a:gridCol w="3220231">
                  <a:extLst>
                    <a:ext uri="{9D8B030D-6E8A-4147-A177-3AD203B41FA5}">
                      <a16:colId xmlns:a16="http://schemas.microsoft.com/office/drawing/2014/main" xmlns="" val="3629315182"/>
                    </a:ext>
                  </a:extLst>
                </a:gridCol>
                <a:gridCol w="2557780">
                  <a:extLst>
                    <a:ext uri="{9D8B030D-6E8A-4147-A177-3AD203B41FA5}">
                      <a16:colId xmlns:a16="http://schemas.microsoft.com/office/drawing/2014/main" xmlns="" val="2152504605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xmlns="" val="1465298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68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的正弦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sin(pi/2)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054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的余弦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cos(2*pi)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46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tan(x)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的正切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tan(pi/4)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0.9999999999999999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5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asin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的反正弦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asin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1.5707963267948966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967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acos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的反余弦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acos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737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atan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的反正切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atan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0.7853981633974483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2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degrees(x)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从弧度转换为角度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degrees(pi)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66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radians(x)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从角度转换为弧度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radians(90)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1.5707963267948966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99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1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基础知识</a:t>
            </a:r>
            <a:r>
              <a:rPr lang="zh-CN" altLang="en-US" dirty="0" smtClean="0">
                <a:solidFill>
                  <a:srgbClr val="FF0000"/>
                </a:solidFill>
              </a:rPr>
              <a:t>：字符串和输入输出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46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编程概述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249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1.4.4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</a:rPr>
              <a:t>与其他语言一般用双引号来定义字符串字面值不同，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可以使用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单引号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双引号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</a:rPr>
              <a:t>Python3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的字符串默认为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Unicode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字符串，从而可以包含中文字符串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 smtClean="0">
                <a:latin typeface="Times New Roman" panose="02020603050405020304" pitchFamily="18" charset="0"/>
              </a:rPr>
              <a:t>一般建议采用单引号定义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 smtClean="0">
                <a:latin typeface="Times New Roman" panose="02020603050405020304" pitchFamily="18" charset="0"/>
              </a:rPr>
              <a:t>如果字符串中有双引号，则使用单引号定义，反之亦然 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'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abc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'  "Python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程序设计基础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"   "What's your name?"   '"Thank you!" she said. '	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</a:rPr>
              <a:t>单引号和双引号定义的字符串不能跨越多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行，字符串中想要有换行需要使用字符转义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三</a:t>
            </a:r>
            <a:r>
              <a:rPr lang="zh-CN" altLang="en-US" sz="2400" b="1" dirty="0">
                <a:solidFill>
                  <a:srgbClr val="0070C0"/>
                </a:solidFill>
              </a:rPr>
              <a:t>引号</a:t>
            </a:r>
            <a:r>
              <a:rPr lang="zh-CN" altLang="en-US" sz="2000" dirty="0"/>
              <a:t>'''或"""表示的字符串可以换行</a:t>
            </a:r>
            <a:r>
              <a:rPr lang="zh-CN" altLang="en-US" sz="2000" dirty="0" smtClean="0"/>
              <a:t>，用于长字符串，也用于在</a:t>
            </a:r>
            <a:r>
              <a:rPr lang="zh-CN" altLang="en-US" sz="2000" dirty="0"/>
              <a:t>程序中表示较长的注释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字符串</a:t>
            </a:r>
            <a:r>
              <a:rPr lang="zh-CN" altLang="en-US" sz="2000" dirty="0">
                <a:latin typeface="Times New Roman" panose="02020603050405020304" pitchFamily="18" charset="0"/>
              </a:rPr>
              <a:t>属于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不可变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序列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空串</a:t>
            </a:r>
            <a:r>
              <a:rPr lang="zh-CN" altLang="en-US" sz="2000" dirty="0">
                <a:latin typeface="Times New Roman" panose="02020603050405020304" pitchFamily="18" charset="0"/>
              </a:rPr>
              <a:t>表示为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altLang="en-US" sz="2000" dirty="0"/>
              <a:t> </a:t>
            </a:r>
            <a:endParaRPr lang="en-GB" altLang="en-US" sz="2000" dirty="0" smtClean="0"/>
          </a:p>
          <a:p>
            <a:pPr marL="0" indent="0">
              <a:buNone/>
            </a:pPr>
            <a:endParaRPr lang="en-GB" altLang="en-US" sz="2000" dirty="0"/>
          </a:p>
          <a:p>
            <a:endParaRPr lang="zh-CN" altLang="en-US" sz="2000" dirty="0" smtClean="0"/>
          </a:p>
          <a:p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1966" y="4241899"/>
            <a:ext cx="3300548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 a ='''first line \</a:t>
            </a:r>
            <a:r>
              <a:rPr lang="en-US" altLang="zh-CN" sz="1600" dirty="0" err="1"/>
              <a:t>nline</a:t>
            </a:r>
            <a:r>
              <a:rPr lang="en-US" altLang="zh-CN" sz="1600" dirty="0"/>
              <a:t> 2</a:t>
            </a:r>
          </a:p>
          <a:p>
            <a:r>
              <a:rPr lang="en-US" altLang="zh-CN" sz="1600" dirty="0"/>
              <a:t>line 3</a:t>
            </a:r>
          </a:p>
          <a:p>
            <a:r>
              <a:rPr lang="en-US" altLang="zh-CN" sz="1600" dirty="0"/>
              <a:t>last line.'''</a:t>
            </a:r>
          </a:p>
          <a:p>
            <a:r>
              <a:rPr lang="en-US" altLang="zh-CN" sz="1600" dirty="0"/>
              <a:t>&gt;&gt;&gt; a</a:t>
            </a:r>
          </a:p>
          <a:p>
            <a:r>
              <a:rPr lang="en-US" altLang="zh-CN" sz="1600" dirty="0"/>
              <a:t>'first line \</a:t>
            </a:r>
            <a:r>
              <a:rPr lang="en-US" altLang="zh-CN" sz="1600" dirty="0" err="1"/>
              <a:t>nline</a:t>
            </a:r>
            <a:r>
              <a:rPr lang="en-US" altLang="zh-CN" sz="1600" dirty="0"/>
              <a:t> 2\</a:t>
            </a:r>
            <a:r>
              <a:rPr lang="en-US" altLang="zh-CN" sz="1600" dirty="0" err="1"/>
              <a:t>nline</a:t>
            </a:r>
            <a:r>
              <a:rPr lang="en-US" altLang="zh-CN" sz="1600" dirty="0"/>
              <a:t> 3\</a:t>
            </a:r>
            <a:r>
              <a:rPr lang="en-US" altLang="zh-CN" sz="1600" dirty="0" err="1"/>
              <a:t>nlast</a:t>
            </a:r>
            <a:r>
              <a:rPr lang="en-US" altLang="zh-CN" sz="1600" dirty="0"/>
              <a:t> line.'</a:t>
            </a:r>
          </a:p>
          <a:p>
            <a:r>
              <a:rPr lang="en-US" altLang="zh-CN" sz="1600" dirty="0"/>
              <a:t>&gt;&gt;&gt; print(a)</a:t>
            </a:r>
          </a:p>
          <a:p>
            <a:r>
              <a:rPr lang="en-US" altLang="zh-CN" sz="1600" dirty="0"/>
              <a:t>first line </a:t>
            </a:r>
          </a:p>
          <a:p>
            <a:r>
              <a:rPr lang="en-US" altLang="zh-CN" sz="1600" dirty="0"/>
              <a:t>line 2</a:t>
            </a:r>
          </a:p>
          <a:p>
            <a:r>
              <a:rPr lang="en-US" altLang="zh-CN" sz="1600" dirty="0"/>
              <a:t>line 3</a:t>
            </a:r>
          </a:p>
          <a:p>
            <a:r>
              <a:rPr lang="en-US" altLang="zh-CN" sz="1600" dirty="0"/>
              <a:t>last line.</a:t>
            </a: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45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字符串转义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1280" cy="175577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</a:rPr>
              <a:t>如果</a:t>
            </a:r>
            <a:r>
              <a:rPr lang="zh-CN" altLang="en-US" sz="2000" dirty="0">
                <a:latin typeface="Times New Roman" panose="02020603050405020304" pitchFamily="18" charset="0"/>
              </a:rPr>
              <a:t>一个字符串内容有单双引号，则需要通过在引号前加上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转义字符（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\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表示需要后面的字符需要特别对待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</a:t>
            </a:r>
            <a:r>
              <a:rPr lang="zh-CN" altLang="en-US" sz="2000" dirty="0">
                <a:latin typeface="Times New Roman" panose="02020603050405020304" pitchFamily="18" charset="0"/>
              </a:rPr>
              <a:t>为字符串的一部分，而不是字符串的结束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回车换行以及其他控制字符也可以通过转义来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描述：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14189"/>
              </p:ext>
            </p:extLst>
          </p:nvPr>
        </p:nvGraphicFramePr>
        <p:xfrm>
          <a:off x="1986280" y="297005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330132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726255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7029476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90045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特殊字符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86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一个单引号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一个双引号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454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一个</a:t>
                      </a:r>
                      <a:r>
                        <a:rPr lang="en-US" altLang="zh-CN" b="1" dirty="0" smtClean="0"/>
                        <a:t>\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14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换行符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回车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20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</a:t>
                      </a:r>
                      <a:r>
                        <a:rPr lang="en-US" altLang="zh-CN" dirty="0" err="1" smtClean="0"/>
                        <a:t>ddd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3</a:t>
                      </a:r>
                      <a:r>
                        <a:rPr lang="zh-CN" altLang="en-US" b="1" dirty="0" smtClean="0"/>
                        <a:t>位八进制数对应的字符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\</a:t>
                      </a:r>
                      <a:r>
                        <a:rPr lang="en-US" altLang="zh-CN" b="1" dirty="0" err="1" smtClean="0"/>
                        <a:t>xhh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2</a:t>
                      </a:r>
                      <a:r>
                        <a:rPr lang="zh-CN" altLang="en-US" b="1" dirty="0" smtClean="0"/>
                        <a:t>位十六进制数对应的字符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62636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09485" y="5296793"/>
            <a:ext cx="355600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a='\\\'\t\106\t\x61\t\c'</a:t>
            </a:r>
          </a:p>
          <a:p>
            <a:r>
              <a:rPr lang="zh-CN" altLang="en-US" dirty="0"/>
              <a:t>&gt;&gt;&gt; a</a:t>
            </a:r>
          </a:p>
          <a:p>
            <a:r>
              <a:rPr lang="zh-CN" altLang="en-US" dirty="0"/>
              <a:t>"\\'\tF\ta\t\\c"</a:t>
            </a:r>
          </a:p>
          <a:p>
            <a:r>
              <a:rPr lang="zh-CN" altLang="en-US" dirty="0"/>
              <a:t>&gt;&gt;&gt; print(a)</a:t>
            </a:r>
          </a:p>
          <a:p>
            <a:r>
              <a:rPr lang="zh-CN" altLang="en-US" dirty="0"/>
              <a:t>\'	F	a	\c</a:t>
            </a:r>
          </a:p>
        </p:txBody>
      </p:sp>
      <p:sp>
        <p:nvSpPr>
          <p:cNvPr id="10" name="矩形 9"/>
          <p:cNvSpPr/>
          <p:nvPr/>
        </p:nvSpPr>
        <p:spPr>
          <a:xfrm>
            <a:off x="5479868" y="5370385"/>
            <a:ext cx="1791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\106  </a:t>
            </a:r>
            <a:r>
              <a:rPr lang="en-US" altLang="zh-CN" dirty="0">
                <a:sym typeface="Wingdings" panose="05000000000000000000" pitchFamily="2" charset="2"/>
              </a:rPr>
              <a:t> F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\x61   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\c      \c 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7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原始字符串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12520" y="1857557"/>
            <a:ext cx="1024128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字符串</a:t>
            </a:r>
            <a:r>
              <a:rPr lang="zh-CN" altLang="en-US" sz="2400" dirty="0"/>
              <a:t>界定符前面加字母</a:t>
            </a:r>
            <a:r>
              <a:rPr lang="zh-CN" altLang="en-US" sz="2400" dirty="0" smtClean="0"/>
              <a:t>r或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表示</a:t>
            </a:r>
            <a:r>
              <a:rPr lang="zh-CN" altLang="en-US" sz="2400" dirty="0"/>
              <a:t>原始字符串，其中的特殊字符不进行转义，但字符串的最后一个字符不能是</a:t>
            </a:r>
            <a:r>
              <a:rPr lang="en-US" altLang="zh-CN" sz="2400" dirty="0"/>
              <a:t>\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>
              <a:latin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002074" y="4635471"/>
            <a:ext cx="64621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交互式</a:t>
            </a:r>
            <a:r>
              <a:rPr lang="en-US" altLang="zh-CN" sz="2000" dirty="0">
                <a:solidFill>
                  <a:srgbClr val="0070C0"/>
                </a:solidFill>
              </a:rPr>
              <a:t>console</a:t>
            </a:r>
            <a:r>
              <a:rPr lang="zh-CN" altLang="en-US" dirty="0"/>
              <a:t>在计算表达式</a:t>
            </a:r>
            <a:r>
              <a:rPr lang="zh-CN" altLang="en-US" dirty="0" smtClean="0"/>
              <a:t>时：如果表达式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的值</a:t>
            </a:r>
            <a:r>
              <a:rPr lang="zh-CN" altLang="en-US" sz="2000" dirty="0" smtClean="0">
                <a:solidFill>
                  <a:srgbClr val="0070C0"/>
                </a:solidFill>
              </a:rPr>
              <a:t>不为</a:t>
            </a:r>
            <a:r>
              <a:rPr lang="en-US" altLang="zh-CN" sz="2000" dirty="0" smtClean="0">
                <a:solidFill>
                  <a:srgbClr val="0070C0"/>
                </a:solidFill>
              </a:rPr>
              <a:t>None</a:t>
            </a:r>
            <a:r>
              <a:rPr lang="zh-CN" altLang="en-US" dirty="0" smtClean="0"/>
              <a:t>时调用</a:t>
            </a:r>
            <a:r>
              <a:rPr lang="en-US" altLang="zh-CN" sz="2400" dirty="0" smtClean="0">
                <a:solidFill>
                  <a:srgbClr val="0070C0"/>
                </a:solidFill>
              </a:rPr>
              <a:t>print(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repr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400" dirty="0" smtClean="0">
                <a:solidFill>
                  <a:srgbClr val="0070C0"/>
                </a:solidFill>
              </a:rPr>
              <a:t>)) </a:t>
            </a:r>
            <a:r>
              <a:rPr lang="zh-CN" altLang="en-US" dirty="0"/>
              <a:t>。</a:t>
            </a:r>
            <a:r>
              <a:rPr lang="zh-CN" altLang="en-US" dirty="0" smtClean="0"/>
              <a:t>对于字符串而言，输出结果为</a:t>
            </a:r>
            <a:r>
              <a:rPr lang="zh-CN" altLang="en-US" dirty="0" smtClean="0">
                <a:solidFill>
                  <a:srgbClr val="0070C0"/>
                </a:solidFill>
              </a:rPr>
              <a:t>转义的字符串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repr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):  </a:t>
            </a:r>
            <a:r>
              <a:rPr lang="zh-CN" altLang="en-US" dirty="0" smtClean="0"/>
              <a:t>内部表示字符串，一般可通过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repr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))</a:t>
            </a:r>
            <a:r>
              <a:rPr lang="zh-CN" altLang="en-US" dirty="0" smtClean="0"/>
              <a:t>得到原来的对象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print(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obj</a:t>
            </a:r>
            <a:r>
              <a:rPr lang="en-US" altLang="zh-CN" sz="2000" dirty="0" smtClean="0">
                <a:solidFill>
                  <a:srgbClr val="0070C0"/>
                </a:solidFill>
              </a:rPr>
              <a:t>):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用户友好的输出，对于字符串而言，一串字符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2723" y="2879696"/>
            <a:ext cx="495487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a=r'C:\Program Files (x86)\Python35\Lib'</a:t>
            </a:r>
          </a:p>
          <a:p>
            <a:r>
              <a:rPr lang="zh-CN" altLang="en-US" dirty="0"/>
              <a:t>&gt;&gt;&gt; a</a:t>
            </a:r>
          </a:p>
          <a:p>
            <a:r>
              <a:rPr lang="zh-CN" altLang="en-US" dirty="0"/>
              <a:t>'C:\\Program Files (x86)\\Python35\\Lib'</a:t>
            </a:r>
          </a:p>
          <a:p>
            <a:r>
              <a:rPr lang="zh-CN" altLang="en-US" dirty="0"/>
              <a:t>&gt;&gt;&gt; print(a)</a:t>
            </a:r>
          </a:p>
          <a:p>
            <a:r>
              <a:rPr lang="zh-CN" altLang="en-US" dirty="0"/>
              <a:t>C:\Program Files (x86)\Python35\Lib</a:t>
            </a:r>
          </a:p>
        </p:txBody>
      </p:sp>
      <p:sp>
        <p:nvSpPr>
          <p:cNvPr id="9" name="矩形 8"/>
          <p:cNvSpPr/>
          <p:nvPr/>
        </p:nvSpPr>
        <p:spPr>
          <a:xfrm>
            <a:off x="6647543" y="2879696"/>
            <a:ext cx="50251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a=r'C:\Program Files (x86)\Python35\Lib'</a:t>
            </a:r>
          </a:p>
          <a:p>
            <a:r>
              <a:rPr lang="zh-CN" altLang="en-US" dirty="0"/>
              <a:t>print(a)</a:t>
            </a:r>
          </a:p>
          <a:p>
            <a:r>
              <a:rPr lang="zh-CN" altLang="en-US" dirty="0"/>
              <a:t>print(repr(a))</a:t>
            </a:r>
          </a:p>
        </p:txBody>
      </p:sp>
    </p:spTree>
    <p:extLst>
      <p:ext uri="{BB962C8B-B14F-4D97-AF65-F5344CB8AC3E}">
        <p14:creationId xmlns:p14="http://schemas.microsoft.com/office/powerpoint/2010/main" val="3970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字符串相关内置函数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0899"/>
              </p:ext>
            </p:extLst>
          </p:nvPr>
        </p:nvGraphicFramePr>
        <p:xfrm>
          <a:off x="1041400" y="1370514"/>
          <a:ext cx="10911840" cy="538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681">
                  <a:extLst>
                    <a:ext uri="{9D8B030D-6E8A-4147-A177-3AD203B41FA5}">
                      <a16:colId xmlns:a16="http://schemas.microsoft.com/office/drawing/2014/main" xmlns="" val="3749549573"/>
                    </a:ext>
                  </a:extLst>
                </a:gridCol>
                <a:gridCol w="3607990">
                  <a:extLst>
                    <a:ext uri="{9D8B030D-6E8A-4147-A177-3AD203B41FA5}">
                      <a16:colId xmlns:a16="http://schemas.microsoft.com/office/drawing/2014/main" xmlns="" val="2397864892"/>
                    </a:ext>
                  </a:extLst>
                </a:gridCol>
                <a:gridCol w="3102073">
                  <a:extLst>
                    <a:ext uri="{9D8B030D-6E8A-4147-A177-3AD203B41FA5}">
                      <a16:colId xmlns:a16="http://schemas.microsoft.com/office/drawing/2014/main" xmlns="" val="867554730"/>
                    </a:ext>
                  </a:extLst>
                </a:gridCol>
                <a:gridCol w="2636096">
                  <a:extLst>
                    <a:ext uri="{9D8B030D-6E8A-4147-A177-3AD203B41FA5}">
                      <a16:colId xmlns:a16="http://schemas.microsoft.com/office/drawing/2014/main" xmlns="" val="165525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728461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bin(x)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把数字x转换为二进制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bin(4)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'0b100'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08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x-none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x-none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八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'0o31'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793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hex(x)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十六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hex(75)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'0x4b'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27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str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把对象</a:t>
                      </a:r>
                      <a:r>
                        <a:rPr lang="x-none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转换为字符串</a:t>
                      </a:r>
                      <a:endParaRPr lang="zh-CN" altLang="zh-C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(16),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(1/2)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('16', '0.5')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06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(x[,d])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截取为整数，或将基数为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的</a:t>
                      </a:r>
                      <a:r>
                        <a:rPr lang="zh-CN" altLang="en-US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数字型字符串</a:t>
                      </a:r>
                      <a:r>
                        <a:rPr lang="en-US" altLang="zh-CN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转换为整数，如果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没有缺省为十进制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(3.14),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('314')</a:t>
                      </a:r>
                    </a:p>
                    <a:p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('ff',16)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(3,314)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20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float(x)</a:t>
                      </a: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将对象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数字或字符串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转换为浮点数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float(3),float('3.14')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float('12e-2')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(3.0,3.14)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588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len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返回序列类对象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包含的元素个数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('Hello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World'),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0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x-none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ord(s)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长度为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的字符串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对应的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码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码是其子集）</a:t>
                      </a:r>
                      <a:endParaRPr 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('0'), 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('\n')</a:t>
                      </a:r>
                      <a:endParaRPr lang="zh-CN" alt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(97, 65, 20320)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(48, 10)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498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x-none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串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=1)</a:t>
                      </a:r>
                      <a:endParaRPr lang="zh-CN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(65),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(10),</a:t>
                      </a:r>
                      <a:r>
                        <a:rPr lang="en-US" altLang="zh-CN" sz="18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(20320)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('d')-</a:t>
                      </a: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('a')+</a:t>
                      </a: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('A'))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('A', '\n', '</a:t>
                      </a:r>
                      <a:r>
                        <a:rPr lang="zh-CN" altLang="en-US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07022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9536" y="1646284"/>
            <a:ext cx="738664" cy="1721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转换为字符串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536" y="3135085"/>
            <a:ext cx="738664" cy="1721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转换为数字类型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97320" y="365125"/>
            <a:ext cx="545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英文字母的</a:t>
            </a:r>
            <a:r>
              <a:rPr lang="x-none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码是连续的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包括小写英文字母</a:t>
            </a:r>
            <a:r>
              <a:rPr lang="en-US" altLang="zh-CN" dirty="0" err="1" smtClean="0">
                <a:solidFill>
                  <a:srgbClr val="FF0000"/>
                </a:solidFill>
              </a:rPr>
              <a:t>a..z</a:t>
            </a:r>
            <a:r>
              <a:rPr lang="zh-CN" altLang="en-US" dirty="0" smtClean="0">
                <a:solidFill>
                  <a:srgbClr val="FF0000"/>
                </a:solidFill>
              </a:rPr>
              <a:t>、大写英文字母，十进制数字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字符串支持的运算符 </a:t>
            </a:r>
            <a:r>
              <a:rPr lang="en-US" altLang="zh-CN" dirty="0" smtClean="0"/>
              <a:t>+ * 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b="1" dirty="0" smtClean="0">
                <a:latin typeface="宋体" panose="02010600030101010101" pitchFamily="2" charset="-122"/>
              </a:rPr>
              <a:t>+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字符串合并成新的字符串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&gt;&gt;&gt; </a:t>
            </a:r>
            <a:r>
              <a:rPr lang="en-US" altLang="zh-CN" sz="1800" dirty="0">
                <a:latin typeface="宋体" panose="02010600030101010101" pitchFamily="2" charset="-122"/>
              </a:rPr>
              <a:t>a='</a:t>
            </a:r>
            <a:r>
              <a:rPr lang="en-US" altLang="zh-CN" sz="1800" dirty="0" err="1">
                <a:latin typeface="宋体" panose="02010600030101010101" pitchFamily="2" charset="-122"/>
              </a:rPr>
              <a:t>abc</a:t>
            </a:r>
            <a:r>
              <a:rPr lang="en-US" altLang="zh-CN" sz="1800" dirty="0">
                <a:latin typeface="宋体" panose="02010600030101010101" pitchFamily="2" charset="-122"/>
              </a:rPr>
              <a:t>' + '123</a:t>
            </a:r>
            <a:r>
              <a:rPr lang="zh-CN" altLang="en-US" sz="1800" dirty="0">
                <a:latin typeface="宋体" panose="02010600030101010101" pitchFamily="2" charset="-122"/>
              </a:rPr>
              <a:t>'     #生成新</a:t>
            </a:r>
            <a:r>
              <a:rPr lang="zh-CN" altLang="en-US" sz="1800" dirty="0" smtClean="0">
                <a:latin typeface="宋体" panose="02010600030101010101" pitchFamily="2" charset="-122"/>
              </a:rPr>
              <a:t>对象  </a:t>
            </a:r>
            <a:r>
              <a:rPr lang="en-US" altLang="zh-CN" sz="1800" dirty="0" smtClean="0">
                <a:latin typeface="宋体" panose="02010600030101010101" pitchFamily="2" charset="-122"/>
              </a:rPr>
              <a:t>'abc123'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&gt;&gt;&gt; b='\141b\x61' + '123'  # 'aba123',  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ord</a:t>
            </a:r>
            <a:r>
              <a:rPr lang="en-US" altLang="zh-CN" sz="1800" dirty="0" smtClean="0">
                <a:latin typeface="宋体" panose="02010600030101010101" pitchFamily="2" charset="-122"/>
              </a:rPr>
              <a:t>('\a')=97</a:t>
            </a:r>
            <a:r>
              <a:rPr lang="zh-CN" altLang="en-US" sz="1800" dirty="0" smtClean="0">
                <a:latin typeface="宋体" panose="02010600030101010101" pitchFamily="2" charset="-122"/>
              </a:rPr>
              <a:t>，八进制为</a:t>
            </a:r>
            <a:r>
              <a:rPr lang="en-US" altLang="zh-CN" sz="1800" dirty="0" smtClean="0">
                <a:latin typeface="宋体" panose="02010600030101010101" pitchFamily="2" charset="-122"/>
              </a:rPr>
              <a:t>141</a:t>
            </a:r>
            <a:r>
              <a:rPr lang="zh-CN" altLang="en-US" sz="1800" dirty="0" smtClean="0">
                <a:latin typeface="宋体" panose="02010600030101010101" pitchFamily="2" charset="-122"/>
              </a:rPr>
              <a:t>，十六进制为</a:t>
            </a:r>
            <a:r>
              <a:rPr lang="en-US" altLang="zh-CN" sz="1800" dirty="0" smtClean="0">
                <a:latin typeface="宋体" panose="02010600030101010101" pitchFamily="2" charset="-122"/>
              </a:rPr>
              <a:t>61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* </a:t>
            </a:r>
            <a:r>
              <a:rPr lang="zh-CN" altLang="en-US" sz="1800" dirty="0" smtClean="0">
                <a:latin typeface="宋体" panose="02010600030101010101" pitchFamily="2" charset="-122"/>
              </a:rPr>
              <a:t>字符串和整数相乘相当于字符串的内容重复多次</a:t>
            </a:r>
            <a:r>
              <a:rPr lang="en-US" altLang="zh-CN" sz="1800" dirty="0" smtClean="0">
                <a:latin typeface="宋体" panose="02010600030101010101" pitchFamily="2" charset="-122"/>
              </a:rPr>
              <a:t>,</a:t>
            </a:r>
            <a:r>
              <a:rPr lang="zh-CN" altLang="en-US" sz="1800" dirty="0" smtClean="0">
                <a:latin typeface="宋体" panose="02010600030101010101" pitchFamily="2" charset="-122"/>
              </a:rPr>
              <a:t>整数小于等于</a:t>
            </a:r>
            <a:r>
              <a:rPr lang="en-US" altLang="zh-CN" sz="1800" dirty="0" smtClean="0">
                <a:latin typeface="宋体" panose="02010600030101010101" pitchFamily="2" charset="-122"/>
              </a:rPr>
              <a:t>0</a:t>
            </a:r>
            <a:r>
              <a:rPr lang="zh-CN" altLang="en-US" sz="1800" dirty="0" smtClean="0">
                <a:latin typeface="宋体" panose="02010600030101010101" pitchFamily="2" charset="-122"/>
              </a:rPr>
              <a:t>时生成空字符串 </a:t>
            </a:r>
            <a:r>
              <a:rPr lang="en-US" altLang="zh-CN" sz="1800" dirty="0" smtClean="0">
                <a:latin typeface="宋体" panose="02010600030101010101" pitchFamily="2" charset="-122"/>
              </a:rPr>
              <a:t>''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&gt;&gt;&gt; a='*-' * 30  </a:t>
            </a:r>
            <a:r>
              <a:rPr lang="en-US" altLang="zh-CN" sz="1800" dirty="0">
                <a:latin typeface="宋体" panose="02010600030101010101" pitchFamily="2" charset="-122"/>
              </a:rPr>
              <a:t># </a:t>
            </a:r>
            <a:r>
              <a:rPr lang="en-US" altLang="zh-CN" sz="1800" dirty="0" smtClean="0">
                <a:latin typeface="宋体" panose="02010600030101010101" pitchFamily="2" charset="-122"/>
              </a:rPr>
              <a:t>'*-*-*-*-*-*-*-*-*-*-*-*-*-*-*-*-*-*-*-*-*-*-*-*-*-*-*-*-*-*-'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&gt;&gt;&gt; a= 4*'NE'   </a:t>
            </a:r>
            <a:r>
              <a:rPr lang="en-US" altLang="zh-CN" sz="1800" dirty="0">
                <a:latin typeface="宋体" panose="02010600030101010101" pitchFamily="2" charset="-122"/>
              </a:rPr>
              <a:t># 'NENENENE'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err="1" smtClean="0">
                <a:latin typeface="宋体" panose="02010600030101010101" pitchFamily="2" charset="-122"/>
              </a:rPr>
              <a:t>format_string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% </a:t>
            </a:r>
            <a:r>
              <a:rPr lang="en-US" altLang="zh-CN" sz="1800" b="1" dirty="0" err="1" smtClean="0">
                <a:latin typeface="宋体" panose="02010600030101010101" pitchFamily="2" charset="-122"/>
              </a:rPr>
              <a:t>obj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dirty="0" smtClean="0">
                <a:latin typeface="宋体" panose="02010600030101010101" pitchFamily="2" charset="-122"/>
              </a:rPr>
              <a:t>把对象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obj</a:t>
            </a:r>
            <a:r>
              <a:rPr lang="zh-CN" altLang="en-US" sz="1800" dirty="0" smtClean="0">
                <a:latin typeface="宋体" panose="02010600030101010101" pitchFamily="2" charset="-122"/>
              </a:rPr>
              <a:t>按</a:t>
            </a:r>
            <a:r>
              <a:rPr lang="zh-CN" altLang="en-US" sz="1800" dirty="0">
                <a:latin typeface="宋体" panose="02010600030101010101" pitchFamily="2" charset="-122"/>
              </a:rPr>
              <a:t>格式</a:t>
            </a:r>
            <a:r>
              <a:rPr lang="zh-CN" altLang="en-US" sz="1800" dirty="0" smtClean="0">
                <a:latin typeface="宋体" panose="02010600030101010101" pitchFamily="2" charset="-122"/>
              </a:rPr>
              <a:t>要求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format_string</a:t>
            </a:r>
            <a:r>
              <a:rPr lang="zh-CN" altLang="en-US" sz="1800" dirty="0" smtClean="0">
                <a:latin typeface="宋体" panose="02010600030101010101" pitchFamily="2" charset="-122"/>
              </a:rPr>
              <a:t>转换</a:t>
            </a:r>
            <a:r>
              <a:rPr lang="zh-CN" altLang="en-US" sz="1800" dirty="0">
                <a:latin typeface="宋体" panose="02010600030101010101" pitchFamily="2" charset="-122"/>
              </a:rPr>
              <a:t>为字符串</a:t>
            </a:r>
            <a:r>
              <a:rPr lang="zh-CN" altLang="en-US" sz="1800" dirty="0" smtClean="0">
                <a:latin typeface="宋体" panose="02010600030101010101" pitchFamily="2" charset="-122"/>
              </a:rPr>
              <a:t>。  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26289"/>
              </p:ext>
            </p:extLst>
          </p:nvPr>
        </p:nvGraphicFramePr>
        <p:xfrm>
          <a:off x="755648" y="4191000"/>
          <a:ext cx="1059815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2">
                  <a:extLst>
                    <a:ext uri="{9D8B030D-6E8A-4147-A177-3AD203B41FA5}">
                      <a16:colId xmlns:a16="http://schemas.microsoft.com/office/drawing/2014/main" xmlns="" val="1309653488"/>
                    </a:ext>
                  </a:extLst>
                </a:gridCol>
                <a:gridCol w="4092121">
                  <a:extLst>
                    <a:ext uri="{9D8B030D-6E8A-4147-A177-3AD203B41FA5}">
                      <a16:colId xmlns:a16="http://schemas.microsoft.com/office/drawing/2014/main" xmlns="" val="2114131885"/>
                    </a:ext>
                  </a:extLst>
                </a:gridCol>
                <a:gridCol w="2365829">
                  <a:extLst>
                    <a:ext uri="{9D8B030D-6E8A-4147-A177-3AD203B41FA5}">
                      <a16:colId xmlns:a16="http://schemas.microsoft.com/office/drawing/2014/main" xmlns="" val="319900739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103168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17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'Hello %s' % 'Mike'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'Hello Mike'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42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%[width]d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输出整数字符串，</a:t>
                      </a:r>
                      <a:r>
                        <a:rPr lang="en-US" altLang="zh-CN" dirty="0" smtClean="0"/>
                        <a:t>width</a:t>
                      </a:r>
                      <a:r>
                        <a:rPr lang="zh-CN" altLang="en-US" dirty="0" smtClean="0"/>
                        <a:t>表示字符串长度，不够前面填充空白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'Length:%d' % 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'Length:45'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794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输出字符 </a:t>
                      </a:r>
                      <a:r>
                        <a:rPr lang="en-US" altLang="zh-CN" dirty="0" err="1" smtClean="0"/>
                        <a:t>chr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num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'%c'</a:t>
                      </a:r>
                      <a:r>
                        <a:rPr lang="en-US" altLang="zh-CN" baseline="0" dirty="0" smtClean="0"/>
                        <a:t> % 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'A'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771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%[width][.</a:t>
                      </a:r>
                      <a:r>
                        <a:rPr lang="en-US" altLang="zh-CN" dirty="0" err="1" smtClean="0"/>
                        <a:t>precision'f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输出浮点数，如果</a:t>
                      </a:r>
                      <a:r>
                        <a:rPr lang="en-US" altLang="zh-CN" dirty="0" smtClean="0"/>
                        <a:t>width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precision</a:t>
                      </a:r>
                      <a:r>
                        <a:rPr lang="zh-CN" altLang="en-US" dirty="0" smtClean="0"/>
                        <a:t>有表示字符串长度为</a:t>
                      </a:r>
                      <a:r>
                        <a:rPr lang="en-US" altLang="zh-CN" dirty="0" smtClean="0"/>
                        <a:t>width</a:t>
                      </a:r>
                      <a:r>
                        <a:rPr lang="zh-CN" altLang="en-US" dirty="0" smtClean="0"/>
                        <a:t>，小数点后</a:t>
                      </a:r>
                      <a:r>
                        <a:rPr lang="en-US" altLang="zh-CN" dirty="0" smtClean="0"/>
                        <a:t>precision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'%f' % </a:t>
                      </a:r>
                      <a:r>
                        <a:rPr lang="en-US" altLang="zh-CN" dirty="0" err="1" smtClean="0"/>
                        <a:t>math.pi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r>
                        <a:rPr lang="en-US" altLang="zh-CN" dirty="0" smtClean="0"/>
                        <a:t>'%.2f' % </a:t>
                      </a:r>
                      <a:r>
                        <a:rPr lang="en-US" altLang="zh-CN" dirty="0" err="1" smtClean="0"/>
                        <a:t>math.pi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'%7.4f' % </a:t>
                      </a:r>
                      <a:r>
                        <a:rPr lang="en-US" altLang="zh-CN" dirty="0" err="1" smtClean="0"/>
                        <a:t>math.pi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'3.141593'</a:t>
                      </a:r>
                    </a:p>
                    <a:p>
                      <a:r>
                        <a:rPr lang="en-US" altLang="zh-CN" dirty="0" smtClean="0"/>
                        <a:t>'3.14'</a:t>
                      </a:r>
                    </a:p>
                    <a:p>
                      <a:r>
                        <a:rPr lang="en-US" altLang="zh-CN" dirty="0" smtClean="0"/>
                        <a:t>' 3.1416'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53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字符串格式化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宋体" panose="02010600030101010101" pitchFamily="2" charset="-122"/>
              </a:rPr>
              <a:t>format_string</a:t>
            </a:r>
            <a:r>
              <a:rPr lang="en-US" altLang="zh-CN" b="1" dirty="0" smtClean="0">
                <a:latin typeface="宋体" panose="02010600030101010101" pitchFamily="2" charset="-122"/>
              </a:rPr>
              <a:t> % 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obj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</a:rPr>
              <a:t>把对象</a:t>
            </a:r>
            <a:r>
              <a:rPr lang="en-US" altLang="zh-CN" dirty="0" err="1" smtClean="0">
                <a:latin typeface="宋体" panose="02010600030101010101" pitchFamily="2" charset="-122"/>
              </a:rPr>
              <a:t>obj</a:t>
            </a:r>
            <a:r>
              <a:rPr lang="zh-CN" altLang="en-US" dirty="0" smtClean="0">
                <a:latin typeface="宋体" panose="02010600030101010101" pitchFamily="2" charset="-122"/>
              </a:rPr>
              <a:t>按</a:t>
            </a:r>
            <a:r>
              <a:rPr lang="zh-CN" altLang="en-US" dirty="0">
                <a:latin typeface="宋体" panose="02010600030101010101" pitchFamily="2" charset="-122"/>
              </a:rPr>
              <a:t>格式</a:t>
            </a:r>
            <a:r>
              <a:rPr lang="zh-CN" altLang="en-US" dirty="0" smtClean="0">
                <a:latin typeface="宋体" panose="02010600030101010101" pitchFamily="2" charset="-122"/>
              </a:rPr>
              <a:t>要求</a:t>
            </a:r>
            <a:r>
              <a:rPr lang="en-US" altLang="zh-CN" dirty="0" err="1" smtClean="0">
                <a:latin typeface="宋体" panose="02010600030101010101" pitchFamily="2" charset="-122"/>
              </a:rPr>
              <a:t>format_string</a:t>
            </a:r>
            <a:r>
              <a:rPr lang="zh-CN" altLang="en-US" dirty="0" smtClean="0">
                <a:latin typeface="宋体" panose="02010600030101010101" pitchFamily="2" charset="-122"/>
              </a:rPr>
              <a:t>转换</a:t>
            </a:r>
            <a:r>
              <a:rPr lang="zh-CN" altLang="en-US" dirty="0">
                <a:latin typeface="宋体" panose="02010600030101010101" pitchFamily="2" charset="-122"/>
              </a:rPr>
              <a:t>为字符串</a:t>
            </a:r>
            <a:r>
              <a:rPr lang="zh-CN" altLang="en-US" dirty="0" smtClean="0">
                <a:latin typeface="宋体" panose="02010600030101010101" pitchFamily="2" charset="-122"/>
              </a:rPr>
              <a:t>。 如果格式化字符串中有多个占位符，则</a:t>
            </a:r>
            <a:r>
              <a:rPr lang="en-US" altLang="zh-CN" dirty="0" err="1" smtClean="0">
                <a:latin typeface="宋体" panose="02010600030101010101" pitchFamily="2" charset="-122"/>
              </a:rPr>
              <a:t>obj</a:t>
            </a:r>
            <a:r>
              <a:rPr lang="zh-CN" altLang="en-US" dirty="0" smtClean="0">
                <a:latin typeface="宋体" panose="02010600030101010101" pitchFamily="2" charset="-122"/>
              </a:rPr>
              <a:t>应该是元组</a:t>
            </a:r>
            <a:r>
              <a:rPr lang="en-US" altLang="zh-CN" dirty="0" smtClean="0">
                <a:latin typeface="宋体" panose="02010600030101010101" pitchFamily="2" charset="-122"/>
              </a:rPr>
              <a:t>tuple</a:t>
            </a:r>
            <a:r>
              <a:rPr lang="zh-CN" altLang="en-US" dirty="0" smtClean="0">
                <a:latin typeface="宋体" panose="02010600030101010101" pitchFamily="2" charset="-122"/>
              </a:rPr>
              <a:t>对象，格式为</a:t>
            </a:r>
            <a:r>
              <a:rPr lang="en-US" altLang="zh-CN" dirty="0" smtClean="0">
                <a:latin typeface="宋体" panose="02010600030101010101" pitchFamily="2" charset="-122"/>
              </a:rPr>
              <a:t>(var1,var2…,</a:t>
            </a:r>
            <a:r>
              <a:rPr lang="en-US" altLang="zh-CN" dirty="0" err="1" smtClean="0">
                <a:latin typeface="宋体" panose="02010600030101010101" pitchFamily="2" charset="-122"/>
              </a:rPr>
              <a:t>varN</a:t>
            </a:r>
            <a:r>
              <a:rPr lang="en-US" altLang="zh-CN" dirty="0" smtClean="0"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</a:rPr>
              <a:t>  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&gt;&gt;&gt;a = 3.6674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&gt;&gt;&gt;'%7.3f' %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  3.667'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"%d:%c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"%(65,65)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'65:A'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"""My name is %s, and my age is %d"""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%('Dong Fuguo',38)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'My name is Dong </a:t>
            </a:r>
            <a:r>
              <a:rPr lang="en-US" altLang="zh-CN" dirty="0" err="1">
                <a:latin typeface="宋体" panose="02010600030101010101" pitchFamily="2" charset="-122"/>
              </a:rPr>
              <a:t>Fuguo</a:t>
            </a:r>
            <a:r>
              <a:rPr lang="en-US" altLang="zh-CN" dirty="0">
                <a:latin typeface="宋体" panose="02010600030101010101" pitchFamily="2" charset="-122"/>
              </a:rPr>
              <a:t>, and my age is 38'</a:t>
            </a:r>
            <a:endParaRPr lang="zh-CN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4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.5  </a:t>
            </a:r>
            <a:r>
              <a:rPr lang="zh-CN" altLang="en-US" dirty="0" smtClean="0"/>
              <a:t>运算符</a:t>
            </a:r>
            <a:r>
              <a:rPr lang="zh-CN" altLang="en-US" dirty="0"/>
              <a:t>和表达式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6838"/>
              </p:ext>
            </p:extLst>
          </p:nvPr>
        </p:nvGraphicFramePr>
        <p:xfrm>
          <a:off x="1981200" y="1420814"/>
          <a:ext cx="8229600" cy="5160962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xmlns="" val="915699907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xmlns="" val="697721908"/>
                    </a:ext>
                  </a:extLst>
                </a:gridCol>
              </a:tblGrid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运算符示例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5426863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x+y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算术加法，列表、元组、字符串合并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753402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x-y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算术减法，集合差集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902457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x*y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乘法，序列重复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031919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x/y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除法（在Python 3.x中叫做真除法）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432023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x//y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求整商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4693622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相反数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1320984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x%y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余数（对实数也可以进行余数运算），字符串格式化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5429158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x**y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幂运算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1548002"/>
                  </a:ext>
                </a:extLst>
              </a:tr>
              <a:tr h="423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x&lt;y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x&lt;=y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x&gt;y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x&gt;=y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大小比较（可以连用），集合的包含关系比较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9356496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x==y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x!=y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相等（值）比较，不等（值）比较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057459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or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逻辑或 (只有x为假才会计算y)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5105089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and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逻辑与(只有x为真才会计算y)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547813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not 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逻辑非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118918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in 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not in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成员测试运算符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01460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is 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is not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对象实体同一性测试（地址）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475339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|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^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&lt;&lt;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&gt;&gt;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~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位运算符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8842599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|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^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集合交集、并集、对称差集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68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.6  </a:t>
            </a:r>
            <a:r>
              <a:rPr lang="zh-CN" altLang="en-US" dirty="0"/>
              <a:t>常用内置函数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zh-CN" sz="3200" dirty="0">
                <a:latin typeface="宋体" panose="02010600030101010101" pitchFamily="2" charset="-122"/>
              </a:rPr>
              <a:t>max</a:t>
            </a:r>
            <a:r>
              <a:rPr lang="zh-CN" altLang="zh-CN" sz="3200" dirty="0" smtClean="0">
                <a:latin typeface="宋体" panose="02010600030101010101" pitchFamily="2" charset="-122"/>
              </a:rPr>
              <a:t>(</a:t>
            </a:r>
            <a:r>
              <a:rPr lang="en-US" altLang="zh-CN" sz="3200" dirty="0" err="1" smtClean="0">
                <a:latin typeface="宋体" panose="02010600030101010101" pitchFamily="2" charset="-122"/>
              </a:rPr>
              <a:t>iterable</a:t>
            </a:r>
            <a:r>
              <a:rPr lang="zh-CN" altLang="zh-CN" sz="3200" dirty="0" smtClean="0">
                <a:latin typeface="宋体" panose="02010600030101010101" pitchFamily="2" charset="-122"/>
              </a:rPr>
              <a:t>)</a:t>
            </a:r>
            <a:r>
              <a:rPr lang="zh-CN" altLang="zh-CN" sz="3200" dirty="0">
                <a:latin typeface="宋体" panose="02010600030101010101" pitchFamily="2" charset="-122"/>
              </a:rPr>
              <a:t>、min</a:t>
            </a:r>
            <a:r>
              <a:rPr lang="zh-CN" altLang="zh-CN" sz="3200" dirty="0" smtClean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iterable</a:t>
            </a:r>
            <a:r>
              <a:rPr lang="zh-CN" altLang="zh-CN" sz="3200" dirty="0" smtClean="0">
                <a:latin typeface="宋体" panose="02010600030101010101" pitchFamily="2" charset="-122"/>
              </a:rPr>
              <a:t>)</a:t>
            </a:r>
            <a:r>
              <a:rPr lang="zh-CN" altLang="zh-CN" sz="3200" dirty="0">
                <a:latin typeface="宋体" panose="02010600030101010101" pitchFamily="2" charset="-122"/>
              </a:rPr>
              <a:t>、sum</a:t>
            </a:r>
            <a:r>
              <a:rPr lang="zh-CN" altLang="zh-CN" sz="3200" dirty="0" smtClean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iterable</a:t>
            </a:r>
            <a:r>
              <a:rPr lang="zh-CN" altLang="zh-CN" sz="3200" dirty="0" smtClean="0">
                <a:latin typeface="宋体" panose="02010600030101010101" pitchFamily="2" charset="-122"/>
              </a:rPr>
              <a:t>)计算可</a:t>
            </a:r>
            <a:r>
              <a:rPr lang="zh-CN" altLang="zh-CN" sz="3200" dirty="0">
                <a:latin typeface="宋体" panose="02010600030101010101" pitchFamily="2" charset="-122"/>
              </a:rPr>
              <a:t>迭代对象中所有元素最大值、最小值以及所有元素之和</a:t>
            </a:r>
            <a:r>
              <a:rPr lang="zh-CN" altLang="zh-CN" sz="3200" dirty="0" smtClean="0">
                <a:latin typeface="宋体" panose="02010600030101010101" pitchFamily="2" charset="-122"/>
              </a:rPr>
              <a:t>，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sz="2800" dirty="0" smtClean="0">
                <a:latin typeface="宋体" panose="02010600030101010101" pitchFamily="2" charset="-122"/>
              </a:rPr>
              <a:t>sum只</a:t>
            </a:r>
            <a:r>
              <a:rPr lang="zh-CN" altLang="zh-CN" sz="2800" dirty="0">
                <a:latin typeface="宋体" panose="02010600030101010101" pitchFamily="2" charset="-122"/>
              </a:rPr>
              <a:t>支持数值型元素</a:t>
            </a:r>
            <a:r>
              <a:rPr lang="zh-CN" altLang="zh-CN" sz="2800" dirty="0" smtClean="0">
                <a:latin typeface="宋体" panose="02010600030101010101" pitchFamily="2" charset="-122"/>
              </a:rPr>
              <a:t>的可</a:t>
            </a:r>
            <a:r>
              <a:rPr lang="zh-CN" altLang="zh-CN" sz="2800" dirty="0">
                <a:latin typeface="宋体" panose="02010600030101010101" pitchFamily="2" charset="-122"/>
              </a:rPr>
              <a:t>迭代</a:t>
            </a:r>
            <a:r>
              <a:rPr lang="zh-CN" altLang="zh-CN" sz="2800" dirty="0" smtClean="0">
                <a:latin typeface="宋体" panose="02010600030101010101" pitchFamily="2" charset="-122"/>
              </a:rPr>
              <a:t>对象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sz="2800" dirty="0" smtClean="0">
                <a:latin typeface="宋体" panose="02010600030101010101" pitchFamily="2" charset="-122"/>
              </a:rPr>
              <a:t>max和min则要求元素</a:t>
            </a:r>
            <a:r>
              <a:rPr lang="zh-CN" altLang="zh-CN" sz="2800" dirty="0">
                <a:latin typeface="宋体" panose="02010600030101010101" pitchFamily="2" charset="-122"/>
              </a:rPr>
              <a:t>之间可比较大小</a:t>
            </a:r>
            <a:r>
              <a:rPr lang="zh-CN" altLang="zh-CN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&gt;&gt;&gt; </a:t>
            </a:r>
            <a:r>
              <a:rPr lang="zh-CN" altLang="zh-CN" dirty="0">
                <a:latin typeface="宋体" panose="02010600030101010101" pitchFamily="2" charset="-122"/>
              </a:rPr>
              <a:t>import random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a = [random.randint(1,100) for i in range(10)]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a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[72, 26, 80, 65, 34, 86, 19, 74, 52, 40]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&gt;&gt;&gt; print(max(a), min(a), sum(a)</a:t>
            </a:r>
            <a:r>
              <a:rPr lang="en-US" altLang="zh-CN" dirty="0" smtClean="0">
                <a:latin typeface="宋体" panose="02010600030101010101" pitchFamily="2" charset="-122"/>
              </a:rPr>
              <a:t>, </a:t>
            </a:r>
            <a:r>
              <a:rPr lang="zh-CN" altLang="zh-CN" dirty="0">
                <a:latin typeface="宋体" panose="02010600030101010101" pitchFamily="2" charset="-122"/>
              </a:rPr>
              <a:t>sum(a)/len(a) </a:t>
            </a:r>
            <a:r>
              <a:rPr lang="zh-CN" altLang="zh-CN" dirty="0" smtClean="0">
                <a:latin typeface="宋体" panose="02010600030101010101" pitchFamily="2" charset="-122"/>
              </a:rPr>
              <a:t>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86 </a:t>
            </a:r>
            <a:r>
              <a:rPr lang="zh-CN" altLang="zh-CN" dirty="0">
                <a:latin typeface="宋体" panose="02010600030101010101" pitchFamily="2" charset="-122"/>
              </a:rPr>
              <a:t>19 </a:t>
            </a:r>
            <a:r>
              <a:rPr lang="zh-CN" altLang="zh-CN" dirty="0" smtClean="0">
                <a:latin typeface="宋体" panose="02010600030101010101" pitchFamily="2" charset="-122"/>
              </a:rPr>
              <a:t>548</a:t>
            </a:r>
            <a:r>
              <a:rPr lang="en-US" altLang="zh-CN" dirty="0" smtClean="0">
                <a:latin typeface="宋体" panose="02010600030101010101" pitchFamily="2" charset="-122"/>
              </a:rPr>
              <a:t> 54,8</a:t>
            </a:r>
            <a:endParaRPr lang="zh-CN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6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import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 </a:t>
            </a:r>
          </a:p>
          <a:p>
            <a:pPr marL="0" indent="0">
              <a:buNone/>
            </a:pPr>
            <a:r>
              <a:rPr lang="x-none" altLang="zh-CN" sz="2000" dirty="0"/>
              <a:t>r=random.randint(0,25)</a:t>
            </a:r>
          </a:p>
          <a:p>
            <a:pPr marL="0" indent="0">
              <a:buNone/>
            </a:pPr>
            <a:r>
              <a:rPr lang="x-none" altLang="zh-CN" sz="2000" dirty="0"/>
              <a:t>print("The character is",chr(r+ord('a</a:t>
            </a:r>
            <a:r>
              <a:rPr lang="x-none" altLang="zh-CN" sz="2000" dirty="0" smtClean="0"/>
              <a:t>')))</a:t>
            </a:r>
            <a:r>
              <a:rPr lang="en-US" altLang="zh-CN" sz="2000" dirty="0" smtClean="0"/>
              <a:t>  # </a:t>
            </a:r>
            <a:r>
              <a:rPr lang="zh-CN" altLang="en-US" sz="2000" dirty="0" smtClean="0"/>
              <a:t>随机小写英文字母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import string</a:t>
            </a:r>
            <a:endParaRPr lang="x-none" altLang="zh-CN" sz="2000" dirty="0"/>
          </a:p>
          <a:p>
            <a:pPr marL="0" indent="0">
              <a:buNone/>
            </a:pPr>
            <a:r>
              <a:rPr lang="x-none" altLang="zh-CN" sz="2000" dirty="0"/>
              <a:t>print("The character is",random.choice(string.ascii_lowercase</a:t>
            </a:r>
            <a:r>
              <a:rPr lang="x-none" altLang="zh-CN" sz="2000" dirty="0" smtClean="0"/>
              <a:t>))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random.sample</a:t>
            </a:r>
            <a:r>
              <a:rPr lang="en-US" altLang="zh-CN" sz="2000" dirty="0"/>
              <a:t>(range(1,100),4</a:t>
            </a:r>
            <a:r>
              <a:rPr lang="en-US" altLang="zh-CN" sz="2000" dirty="0" smtClean="0"/>
              <a:t>))  #1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之间随机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个不同的整数 </a:t>
            </a:r>
            <a:endParaRPr lang="x-none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67490"/>
              </p:ext>
            </p:extLst>
          </p:nvPr>
        </p:nvGraphicFramePr>
        <p:xfrm>
          <a:off x="838200" y="4347210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xmlns="" val="3611324915"/>
                    </a:ext>
                  </a:extLst>
                </a:gridCol>
                <a:gridCol w="5645150">
                  <a:extLst>
                    <a:ext uri="{9D8B030D-6E8A-4147-A177-3AD203B41FA5}">
                      <a16:colId xmlns:a16="http://schemas.microsoft.com/office/drawing/2014/main" xmlns="" val="240438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effectLst/>
                          <a:ea typeface="Calibri" panose="020F0502020204030204" pitchFamily="34" charset="0"/>
                        </a:rPr>
                        <a:t>函数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effectLst/>
                          <a:ea typeface="Calibri" panose="020F0502020204030204" pitchFamily="34" charset="0"/>
                        </a:rPr>
                        <a:t>含义</a:t>
                      </a:r>
                      <a:endParaRPr lang="en-US" altLang="zh-CN" sz="2000" dirty="0" smtClean="0">
                        <a:effectLst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335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zh-CN" sz="2000" dirty="0" smtClean="0">
                          <a:effectLst/>
                          <a:ea typeface="Calibri" panose="020F0502020204030204" pitchFamily="34" charset="0"/>
                        </a:rPr>
                        <a:t>random()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返回在</a:t>
                      </a:r>
                      <a:r>
                        <a:rPr lang="en-US" altLang="zh-CN" sz="2000" dirty="0" smtClean="0"/>
                        <a:t>[0,1]</a:t>
                      </a:r>
                      <a:r>
                        <a:rPr lang="zh-CN" altLang="en-US" sz="2000" dirty="0" smtClean="0"/>
                        <a:t>区间的随机实数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120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uniform(</a:t>
                      </a:r>
                      <a:r>
                        <a:rPr lang="en-US" altLang="zh-CN" sz="2000" dirty="0" err="1" smtClean="0"/>
                        <a:t>a,b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返回在</a:t>
                      </a:r>
                      <a:r>
                        <a:rPr lang="en-US" altLang="zh-CN" sz="2000" dirty="0" smtClean="0"/>
                        <a:t>[</a:t>
                      </a:r>
                      <a:r>
                        <a:rPr lang="en-US" altLang="zh-CN" sz="2000" dirty="0" err="1" smtClean="0"/>
                        <a:t>a,b</a:t>
                      </a:r>
                      <a:r>
                        <a:rPr lang="en-US" altLang="zh-CN" sz="2000" dirty="0" smtClean="0"/>
                        <a:t>]</a:t>
                      </a:r>
                      <a:r>
                        <a:rPr lang="zh-CN" altLang="en-US" sz="2000" dirty="0" smtClean="0"/>
                        <a:t>区间的随机实数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681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randint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a,b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返回在</a:t>
                      </a:r>
                      <a:r>
                        <a:rPr lang="en-US" altLang="zh-CN" sz="2000" dirty="0" smtClean="0"/>
                        <a:t>[</a:t>
                      </a:r>
                      <a:r>
                        <a:rPr lang="en-US" altLang="zh-CN" sz="2000" dirty="0" err="1" smtClean="0"/>
                        <a:t>a,b</a:t>
                      </a:r>
                      <a:r>
                        <a:rPr lang="en-US" altLang="zh-CN" sz="2000" dirty="0" smtClean="0"/>
                        <a:t>]</a:t>
                      </a:r>
                      <a:r>
                        <a:rPr lang="zh-CN" altLang="en-US" sz="2000" dirty="0" smtClean="0"/>
                        <a:t>区间的随机整数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81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choice(</a:t>
                      </a:r>
                      <a:r>
                        <a:rPr lang="en-US" altLang="zh-CN" sz="2000" dirty="0" err="1" smtClean="0"/>
                        <a:t>seq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返回序列</a:t>
                      </a:r>
                      <a:r>
                        <a:rPr lang="en-US" altLang="zh-CN" sz="2000" baseline="0" dirty="0" err="1" smtClean="0"/>
                        <a:t>seq</a:t>
                      </a:r>
                      <a:r>
                        <a:rPr lang="zh-CN" altLang="en-US" sz="2000" baseline="0" dirty="0" smtClean="0"/>
                        <a:t>中的随机一个元素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26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sample(</a:t>
                      </a:r>
                      <a:r>
                        <a:rPr lang="en-US" altLang="zh-CN" sz="2000" dirty="0" err="1" smtClean="0"/>
                        <a:t>seq,n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从 序列</a:t>
                      </a:r>
                      <a:r>
                        <a:rPr lang="en-US" altLang="zh-CN" sz="2000" dirty="0" err="1" smtClean="0"/>
                        <a:t>seq</a:t>
                      </a:r>
                      <a:r>
                        <a:rPr lang="zh-CN" altLang="en-US" sz="2000" dirty="0" smtClean="0"/>
                        <a:t>中随机选择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n</a:t>
                      </a:r>
                      <a:r>
                        <a:rPr lang="zh-CN" altLang="en-US" sz="2000" baseline="0" dirty="0" smtClean="0"/>
                        <a:t>个不同的元素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28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8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.7  </a:t>
            </a:r>
            <a:r>
              <a:rPr lang="zh-CN" altLang="en-US" dirty="0"/>
              <a:t>对象的删除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 smtClean="0">
                <a:latin typeface="宋体" panose="02010600030101010101" pitchFamily="2" charset="-122"/>
              </a:rPr>
              <a:t>Python具有</a:t>
            </a:r>
            <a:r>
              <a:rPr lang="zh-CN" altLang="zh-CN" sz="2000" dirty="0">
                <a:latin typeface="宋体" panose="02010600030101010101" pitchFamily="2" charset="-122"/>
              </a:rPr>
              <a:t>自动内存管理</a:t>
            </a:r>
            <a:r>
              <a:rPr lang="zh-CN" altLang="zh-CN" sz="2000" dirty="0" smtClean="0">
                <a:latin typeface="宋体" panose="02010600030101010101" pitchFamily="2" charset="-122"/>
              </a:rPr>
              <a:t>功能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zh-CN" sz="1800" dirty="0" smtClean="0">
                <a:latin typeface="宋体" panose="02010600030101010101" pitchFamily="2" charset="-122"/>
              </a:rPr>
              <a:t>解释器</a:t>
            </a:r>
            <a:r>
              <a:rPr lang="zh-CN" altLang="zh-CN" sz="1800" dirty="0">
                <a:latin typeface="宋体" panose="02010600030101010101" pitchFamily="2" charset="-122"/>
              </a:rPr>
              <a:t>会跟踪所有</a:t>
            </a:r>
            <a:r>
              <a:rPr lang="zh-CN" altLang="zh-CN" sz="1800" dirty="0" smtClean="0">
                <a:latin typeface="宋体" panose="02010600030101010101" pitchFamily="2" charset="-122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</a:rPr>
              <a:t>对象的引用情况</a:t>
            </a:r>
            <a:r>
              <a:rPr lang="zh-CN" altLang="zh-CN" sz="1800" dirty="0" smtClean="0">
                <a:latin typeface="宋体" panose="02010600030101010101" pitchFamily="2" charset="-122"/>
              </a:rPr>
              <a:t>，一旦</a:t>
            </a:r>
            <a:r>
              <a:rPr lang="zh-CN" altLang="zh-CN" sz="1800" dirty="0">
                <a:latin typeface="宋体" panose="02010600030101010101" pitchFamily="2" charset="-122"/>
              </a:rPr>
              <a:t>发现</a:t>
            </a:r>
            <a:r>
              <a:rPr lang="zh-CN" altLang="zh-CN" sz="1800" dirty="0" smtClean="0">
                <a:latin typeface="宋体" panose="02010600030101010101" pitchFamily="2" charset="-122"/>
              </a:rPr>
              <a:t>某个</a:t>
            </a:r>
            <a:r>
              <a:rPr lang="zh-CN" altLang="en-US" sz="1800" dirty="0" smtClean="0">
                <a:latin typeface="宋体" panose="02010600030101010101" pitchFamily="2" charset="-122"/>
              </a:rPr>
              <a:t>对象</a:t>
            </a:r>
            <a:r>
              <a:rPr lang="zh-CN" altLang="zh-CN" sz="1800" dirty="0" smtClean="0">
                <a:latin typeface="宋体" panose="02010600030101010101" pitchFamily="2" charset="-122"/>
              </a:rPr>
              <a:t>不再</a:t>
            </a:r>
            <a:r>
              <a:rPr lang="zh-CN" altLang="zh-CN" sz="1800" dirty="0">
                <a:latin typeface="宋体" panose="02010600030101010101" pitchFamily="2" charset="-122"/>
              </a:rPr>
              <a:t>有任何</a:t>
            </a:r>
            <a:r>
              <a:rPr lang="zh-CN" altLang="zh-CN" sz="1800" dirty="0" smtClean="0">
                <a:latin typeface="宋体" panose="02010600030101010101" pitchFamily="2" charset="-122"/>
              </a:rPr>
              <a:t>变量</a:t>
            </a:r>
            <a:r>
              <a:rPr lang="zh-CN" altLang="en-US" sz="1800" dirty="0" smtClean="0">
                <a:latin typeface="宋体" panose="02010600030101010101" pitchFamily="2" charset="-122"/>
              </a:rPr>
              <a:t>引用，垃圾回收机制在适当的时候会回收该对象</a:t>
            </a:r>
            <a:r>
              <a:rPr lang="zh-CN" altLang="zh-CN" sz="1800" dirty="0" smtClean="0">
                <a:latin typeface="宋体" panose="02010600030101010101" pitchFamily="2" charset="-122"/>
              </a:rPr>
              <a:t>，</a:t>
            </a:r>
            <a:r>
              <a:rPr lang="zh-CN" altLang="en-US" sz="1800" dirty="0" smtClean="0">
                <a:latin typeface="宋体" panose="02010600030101010101" pitchFamily="2" charset="-122"/>
              </a:rPr>
              <a:t>释放内存资源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zh-CN" sz="1800" dirty="0" smtClean="0">
                <a:latin typeface="宋体" panose="02010600030101010101" pitchFamily="2" charset="-122"/>
              </a:rPr>
              <a:t>del</a:t>
            </a:r>
            <a:r>
              <a:rPr lang="zh-CN" altLang="en-US" sz="1800" dirty="0" smtClean="0">
                <a:latin typeface="宋体" panose="02010600030101010101" pitchFamily="2" charset="-122"/>
              </a:rPr>
              <a:t>语句可</a:t>
            </a:r>
            <a:r>
              <a:rPr lang="zh-CN" altLang="zh-CN" sz="1800" dirty="0" smtClean="0">
                <a:latin typeface="宋体" panose="02010600030101010101" pitchFamily="2" charset="-122"/>
              </a:rPr>
              <a:t>显式</a:t>
            </a:r>
            <a:r>
              <a:rPr lang="zh-CN" altLang="en-US" sz="1800" dirty="0" smtClean="0">
                <a:latin typeface="宋体" panose="02010600030101010101" pitchFamily="2" charset="-122"/>
              </a:rPr>
              <a:t>解除变量与所指向对象之间的绑定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latin typeface="宋体" panose="02010600030101010101" pitchFamily="2" charset="-122"/>
              </a:rPr>
              <a:t>del</a:t>
            </a:r>
            <a:r>
              <a:rPr lang="zh-CN" altLang="en-US" sz="1800" dirty="0" smtClean="0">
                <a:latin typeface="宋体" panose="02010600030101010101" pitchFamily="2" charset="-122"/>
              </a:rPr>
              <a:t>语句可</a:t>
            </a:r>
            <a:r>
              <a:rPr lang="zh-CN" altLang="en-US" sz="1800" dirty="0">
                <a:latin typeface="宋体" panose="02010600030101010101" pitchFamily="2" charset="-122"/>
              </a:rPr>
              <a:t>解除</a:t>
            </a:r>
            <a:r>
              <a:rPr lang="zh-CN" altLang="en-US" sz="1800" dirty="0" smtClean="0">
                <a:latin typeface="宋体" panose="02010600030101010101" pitchFamily="2" charset="-122"/>
              </a:rPr>
              <a:t>列表</a:t>
            </a:r>
            <a:r>
              <a:rPr lang="en-US" altLang="zh-CN" sz="1800" dirty="0" smtClean="0">
                <a:latin typeface="宋体" panose="02010600030101010101" pitchFamily="2" charset="-122"/>
              </a:rPr>
              <a:t>list</a:t>
            </a:r>
            <a:r>
              <a:rPr lang="zh-CN" altLang="en-US" sz="1800" dirty="0" smtClean="0">
                <a:latin typeface="宋体" panose="02010600030101010101" pitchFamily="2" charset="-122"/>
              </a:rPr>
              <a:t>等可变序列中的元素的绑定，即删除该元素。 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85800" y="3542639"/>
            <a:ext cx="6096000" cy="29731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x = [1,2,3,4,5,6]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y =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z = 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y #删除对象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File "&lt;pyshell#52&gt;",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  print(y)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NameError: name 'y' is not defined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5" name="矩形 4"/>
          <p:cNvSpPr/>
          <p:nvPr/>
        </p:nvSpPr>
        <p:spPr>
          <a:xfrm>
            <a:off x="6019800" y="337976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z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File "&lt;pyshell#56&gt;",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  print(z)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NameError: name 'z' is not defined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x[1] #删除列表中指定元素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[1, 3, 4, 5, 6]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x #删除整个列表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File "&lt;pyshell#60&gt;",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  print(x)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NameError: name 'x'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041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计算机编程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设计算法，然后将其转换为程序代码（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</a:t>
            </a:r>
            <a:r>
              <a:rPr lang="en-US" altLang="zh-CN" dirty="0" smtClean="0"/>
              <a:t>(algorithm)</a:t>
            </a:r>
          </a:p>
          <a:p>
            <a:pPr lvl="2"/>
            <a:r>
              <a:rPr lang="zh-CN" altLang="en-US" dirty="0" smtClean="0"/>
              <a:t>描述了为了解决某个问题需要采取的动作以及这些动作的顺序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可以用自然语言或者伪代码（</a:t>
            </a:r>
            <a:r>
              <a:rPr lang="en-US" altLang="zh-CN" dirty="0" smtClean="0"/>
              <a:t>pseudocode</a:t>
            </a:r>
            <a:r>
              <a:rPr lang="zh-CN" altLang="en-US" dirty="0" smtClean="0"/>
              <a:t>，自然语言混杂着一些程序代码）的形式描述</a:t>
            </a:r>
            <a:endParaRPr lang="en-US" altLang="zh-CN" dirty="0" smtClean="0"/>
          </a:p>
          <a:p>
            <a:pPr lvl="1"/>
            <a:r>
              <a:rPr lang="zh-CN" altLang="en-US" dirty="0"/>
              <a:t>程序：程序是用于控制计算机的一系列指令</a:t>
            </a:r>
            <a:endParaRPr lang="en-US" altLang="zh-CN" dirty="0"/>
          </a:p>
          <a:p>
            <a:pPr lvl="1"/>
            <a:r>
              <a:rPr lang="zh-CN" altLang="en-US" dirty="0"/>
              <a:t>程序</a:t>
            </a:r>
            <a:r>
              <a:rPr lang="zh-CN" altLang="en-US" dirty="0" smtClean="0"/>
              <a:t>语言：描述</a:t>
            </a:r>
            <a:r>
              <a:rPr lang="zh-CN" altLang="en-US" dirty="0"/>
              <a:t>这些指令的语言，是“程序员”与“机器”对话的语言。</a:t>
            </a:r>
            <a:endParaRPr lang="en-US" altLang="zh-CN" dirty="0"/>
          </a:p>
          <a:p>
            <a:pPr lvl="2"/>
            <a:r>
              <a:rPr lang="zh-CN" altLang="en-US" dirty="0"/>
              <a:t>语法（</a:t>
            </a:r>
            <a:r>
              <a:rPr lang="en-US" altLang="zh-CN" dirty="0"/>
              <a:t>syntax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哪些符号或文字的组合方式是正确的</a:t>
            </a:r>
            <a:endParaRPr lang="en-US" altLang="zh-CN" dirty="0"/>
          </a:p>
          <a:p>
            <a:pPr lvl="2"/>
            <a:r>
              <a:rPr lang="zh-CN" altLang="en-US" dirty="0"/>
              <a:t>语义（</a:t>
            </a:r>
            <a:r>
              <a:rPr lang="en-US" altLang="zh-CN" dirty="0"/>
              <a:t>semantics</a:t>
            </a:r>
            <a:r>
              <a:rPr lang="zh-CN" altLang="en-US" dirty="0"/>
              <a:t>）</a:t>
            </a:r>
            <a:r>
              <a:rPr lang="en-US" altLang="zh-CN" dirty="0"/>
              <a:t> : </a:t>
            </a:r>
            <a:r>
              <a:rPr lang="zh-CN" altLang="en-US" dirty="0"/>
              <a:t>描述程序的意义，当代码运行时计算机干什么。</a:t>
            </a:r>
          </a:p>
        </p:txBody>
      </p:sp>
      <p:pic>
        <p:nvPicPr>
          <p:cNvPr id="4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74" y="5221324"/>
            <a:ext cx="1842733" cy="149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4080681" y="5888155"/>
            <a:ext cx="3016155" cy="382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75857" y="5502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程序语言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776" y="5236123"/>
            <a:ext cx="1562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.8 </a:t>
            </a:r>
            <a:r>
              <a:rPr lang="zh-CN" altLang="en-US" dirty="0"/>
              <a:t>基本输入输出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input(prompt)</a:t>
            </a:r>
            <a:r>
              <a:rPr lang="zh-CN" altLang="en-US" sz="2400" dirty="0" smtClean="0"/>
              <a:t>函数：首先输出</a:t>
            </a:r>
            <a:r>
              <a:rPr lang="en-US" altLang="zh-CN" sz="2400" dirty="0" smtClean="0"/>
              <a:t>prompt</a:t>
            </a:r>
            <a:r>
              <a:rPr lang="zh-CN" altLang="en-US" sz="2400" dirty="0" smtClean="0"/>
              <a:t>，等待用户输入，直到用户按回车结束，返回用户输入的</a:t>
            </a:r>
            <a:r>
              <a:rPr lang="zh-CN" altLang="en-US" dirty="0" smtClean="0">
                <a:solidFill>
                  <a:srgbClr val="0070C0"/>
                </a:solidFill>
              </a:rPr>
              <a:t>字符串</a:t>
            </a:r>
            <a:r>
              <a:rPr lang="zh-CN" altLang="en-US" sz="2400" dirty="0" smtClean="0"/>
              <a:t>（不包括最后的回车）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print(value1,value2,…,</a:t>
            </a:r>
            <a:r>
              <a:rPr lang="en-US" altLang="zh-CN" sz="2400" dirty="0" err="1" smtClean="0"/>
              <a:t>sep</a:t>
            </a:r>
            <a:r>
              <a:rPr lang="en-US" altLang="zh-CN" sz="2400" dirty="0" smtClean="0"/>
              <a:t>=‘ ’,end=‘\</a:t>
            </a:r>
            <a:r>
              <a:rPr lang="en-US" altLang="zh-CN" sz="2400" dirty="0" err="1" smtClean="0"/>
              <a:t>n’,file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sys.stdout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：将多个值转换为字符串并且输出到相应的文件</a:t>
            </a:r>
            <a:r>
              <a:rPr lang="en-US" altLang="zh-CN" sz="2400" dirty="0" smtClean="0"/>
              <a:t>file</a:t>
            </a:r>
            <a:r>
              <a:rPr lang="zh-CN" altLang="en-US" sz="2400" dirty="0" smtClean="0"/>
              <a:t>，这些值之间以</a:t>
            </a:r>
            <a:r>
              <a:rPr lang="en-US" altLang="zh-CN" dirty="0" err="1" smtClean="0">
                <a:solidFill>
                  <a:srgbClr val="0070C0"/>
                </a:solidFill>
              </a:rPr>
              <a:t>sep</a:t>
            </a:r>
            <a:r>
              <a:rPr lang="zh-CN" altLang="en-US" dirty="0" smtClean="0">
                <a:solidFill>
                  <a:srgbClr val="0070C0"/>
                </a:solidFill>
              </a:rPr>
              <a:t>分隔</a:t>
            </a:r>
            <a:r>
              <a:rPr lang="zh-CN" altLang="en-US" sz="2400" dirty="0" smtClean="0"/>
              <a:t>，最后</a:t>
            </a:r>
            <a:r>
              <a:rPr lang="zh-CN" altLang="en-US" dirty="0" smtClean="0">
                <a:solidFill>
                  <a:srgbClr val="0070C0"/>
                </a:solidFill>
              </a:rPr>
              <a:t>以</a:t>
            </a:r>
            <a:r>
              <a:rPr lang="en-US" altLang="zh-CN" dirty="0" smtClean="0">
                <a:solidFill>
                  <a:srgbClr val="0070C0"/>
                </a:solidFill>
              </a:rPr>
              <a:t>end</a:t>
            </a:r>
            <a:r>
              <a:rPr lang="zh-CN" altLang="en-US" dirty="0" smtClean="0">
                <a:solidFill>
                  <a:srgbClr val="0070C0"/>
                </a:solidFill>
              </a:rPr>
              <a:t>结束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sep</a:t>
            </a:r>
            <a:r>
              <a:rPr lang="zh-CN" altLang="en-US" sz="2400" dirty="0" smtClean="0"/>
              <a:t>缺省为空格，</a:t>
            </a:r>
            <a:r>
              <a:rPr lang="en-US" altLang="zh-CN" sz="2400" dirty="0" smtClean="0"/>
              <a:t>end</a:t>
            </a:r>
            <a:r>
              <a:rPr lang="zh-CN" altLang="en-US" sz="2400" dirty="0" smtClean="0"/>
              <a:t>缺省为换行，</a:t>
            </a:r>
            <a:r>
              <a:rPr lang="en-US" altLang="zh-CN" sz="2400" dirty="0" smtClean="0"/>
              <a:t>file</a:t>
            </a:r>
            <a:r>
              <a:rPr lang="zh-CN" altLang="en-US" sz="2400" dirty="0" smtClean="0"/>
              <a:t>缺省为标准输出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屏幕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04800" y="4146166"/>
            <a:ext cx="39624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x = input('Please input:')</a:t>
            </a:r>
          </a:p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Please input:3</a:t>
            </a:r>
          </a:p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&lt;class 'str'&gt;</a:t>
            </a:r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(x)</a:t>
            </a:r>
          </a:p>
          <a:p>
            <a:r>
              <a:rPr lang="en-US" altLang="zh-CN" sz="2000" dirty="0"/>
              <a:t>3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x=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</a:t>
            </a:r>
            <a:r>
              <a:rPr lang="zh-CN" altLang="zh-CN" sz="2000" dirty="0">
                <a:latin typeface="宋体" panose="02010600030101010101" pitchFamily="2" charset="-122"/>
              </a:rPr>
              <a:t>input('Please input:</a:t>
            </a:r>
            <a:r>
              <a:rPr lang="zh-CN" altLang="zh-CN" sz="2000" dirty="0" smtClean="0">
                <a:latin typeface="宋体" panose="02010600030101010101" pitchFamily="2" charset="-122"/>
              </a:rPr>
              <a:t>')</a:t>
            </a:r>
            <a:r>
              <a:rPr lang="en-US" altLang="zh-CN" sz="2000" dirty="0" smtClean="0">
                <a:latin typeface="宋体" panose="02010600030101010101" pitchFamily="2" charset="-122"/>
              </a:rPr>
              <a:t>) 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4640941" y="4053065"/>
            <a:ext cx="6858000" cy="27515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err="1" smtClean="0">
                <a:latin typeface="宋体" panose="02010600030101010101" pitchFamily="2" charset="-122"/>
              </a:rPr>
              <a:t>x,y,z</a:t>
            </a:r>
            <a:r>
              <a:rPr lang="en-US" altLang="zh-CN" sz="2400" dirty="0" smtClean="0">
                <a:latin typeface="宋体" panose="02010600030101010101" pitchFamily="2" charset="-122"/>
              </a:rPr>
              <a:t>='Mike',4,3.14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print(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x,y,z</a:t>
            </a:r>
            <a:r>
              <a:rPr lang="en-US" altLang="zh-CN" sz="2400" dirty="0" smtClean="0">
                <a:latin typeface="宋体" panose="02010600030101010101" pitchFamily="2" charset="-122"/>
              </a:rPr>
              <a:t>)   </a:t>
            </a:r>
            <a:r>
              <a:rPr lang="en-US" altLang="zh-CN" sz="2400" dirty="0">
                <a:latin typeface="宋体" panose="02010600030101010101" pitchFamily="2" charset="-122"/>
              </a:rPr>
              <a:t># Mike 4 </a:t>
            </a:r>
            <a:r>
              <a:rPr lang="en-US" altLang="zh-CN" sz="2400" dirty="0" smtClean="0">
                <a:latin typeface="宋体" panose="02010600030101010101" pitchFamily="2" charset="-122"/>
              </a:rPr>
              <a:t>3.14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print(</a:t>
            </a:r>
            <a:r>
              <a:rPr lang="en-US" altLang="zh-CN" sz="2400" dirty="0" err="1">
                <a:latin typeface="宋体" panose="02010600030101010101" pitchFamily="2" charset="-122"/>
              </a:rPr>
              <a:t>x,y,z,sep</a:t>
            </a:r>
            <a:r>
              <a:rPr lang="en-US" altLang="zh-CN" sz="2400" dirty="0">
                <a:latin typeface="宋体" panose="02010600030101010101" pitchFamily="2" charset="-122"/>
              </a:rPr>
              <a:t>=', </a:t>
            </a:r>
            <a:r>
              <a:rPr lang="en-US" altLang="zh-CN" sz="2400" dirty="0" smtClean="0">
                <a:latin typeface="宋体" panose="02010600030101010101" pitchFamily="2" charset="-122"/>
              </a:rPr>
              <a:t>')  # Mike</a:t>
            </a:r>
            <a:r>
              <a:rPr lang="en-US" altLang="zh-CN" sz="2400" dirty="0">
                <a:latin typeface="宋体" panose="02010600030101010101" pitchFamily="2" charset="-122"/>
              </a:rPr>
              <a:t>, 4, </a:t>
            </a:r>
            <a:r>
              <a:rPr lang="en-US" altLang="zh-CN" sz="2400" dirty="0" smtClean="0">
                <a:latin typeface="宋体" panose="02010600030101010101" pitchFamily="2" charset="-122"/>
              </a:rPr>
              <a:t>3.14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print(</a:t>
            </a:r>
            <a:r>
              <a:rPr lang="en-US" altLang="zh-CN" sz="2400" dirty="0" err="1">
                <a:latin typeface="宋体" panose="02010600030101010101" pitchFamily="2" charset="-122"/>
              </a:rPr>
              <a:t>x,y,z,sep</a:t>
            </a:r>
            <a:r>
              <a:rPr lang="en-US" altLang="zh-CN" sz="2400" dirty="0">
                <a:latin typeface="宋体" panose="02010600030101010101" pitchFamily="2" charset="-122"/>
              </a:rPr>
              <a:t>=', </a:t>
            </a:r>
            <a:r>
              <a:rPr lang="en-US" altLang="zh-CN" sz="2400" dirty="0" smtClean="0">
                <a:latin typeface="宋体" panose="02010600030101010101" pitchFamily="2" charset="-122"/>
              </a:rPr>
              <a:t>',end='****')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# Mike</a:t>
            </a:r>
            <a:r>
              <a:rPr lang="en-US" altLang="zh-CN" sz="2400" dirty="0">
                <a:latin typeface="宋体" panose="02010600030101010101" pitchFamily="2" charset="-122"/>
              </a:rPr>
              <a:t>, 4, 3.14*****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宋体" panose="02010600030101010101" pitchFamily="2" charset="-122"/>
              </a:rPr>
              <a:t>&gt;&gt;&gt; </a:t>
            </a:r>
            <a:r>
              <a:rPr lang="zh-CN" altLang="zh-CN" sz="2400" dirty="0" smtClean="0">
                <a:latin typeface="宋体" panose="02010600030101010101" pitchFamily="2" charset="-122"/>
              </a:rPr>
              <a:t>fp </a:t>
            </a:r>
            <a:r>
              <a:rPr lang="zh-CN" altLang="zh-CN" sz="2400" dirty="0">
                <a:latin typeface="宋体" panose="02010600030101010101" pitchFamily="2" charset="-122"/>
              </a:rPr>
              <a:t>= open(r'D:\mytest.txt', 'a+')</a:t>
            </a: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&gt;&gt;&gt; print('Hello,world!', file = fp)</a:t>
            </a: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&gt;&gt;&gt; fp.close()</a:t>
            </a:r>
          </a:p>
        </p:txBody>
      </p:sp>
    </p:spTree>
    <p:extLst>
      <p:ext uri="{BB962C8B-B14F-4D97-AF65-F5344CB8AC3E}">
        <p14:creationId xmlns:p14="http://schemas.microsoft.com/office/powerpoint/2010/main" val="4999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基础知识</a:t>
            </a:r>
            <a:r>
              <a:rPr lang="zh-CN" altLang="en-US" dirty="0" smtClean="0">
                <a:solidFill>
                  <a:srgbClr val="FF0000"/>
                </a:solidFill>
              </a:rPr>
              <a:t>：模块和包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320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1.4.9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(modules)</a:t>
            </a:r>
            <a:r>
              <a:rPr lang="zh-CN" altLang="en-US" dirty="0" smtClean="0"/>
              <a:t>导入与使用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相互之间有相应联系的一些函数以及变量组织在一起，放到同一个</a:t>
            </a:r>
            <a:r>
              <a:rPr lang="en-US" altLang="zh-CN" dirty="0"/>
              <a:t>Python</a:t>
            </a:r>
            <a:r>
              <a:rPr lang="zh-CN" altLang="en-US" dirty="0"/>
              <a:t>源文件（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)</a:t>
            </a:r>
            <a:r>
              <a:rPr lang="zh-CN" altLang="en-US" dirty="0"/>
              <a:t>，这个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文件就是一个模块（</a:t>
            </a:r>
            <a:r>
              <a:rPr lang="en-US" altLang="zh-CN" dirty="0"/>
              <a:t>module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提高了代码的可维护性和可重用性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不同模块属于不同的名字空间，可以避免函数名和变量名冲突。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Python</a:t>
            </a:r>
            <a:r>
              <a:rPr lang="zh-CN" altLang="en-US" dirty="0"/>
              <a:t>默认安装仅包含部分基本或核心模块，但用户可以安装大量的扩展模块，</a:t>
            </a:r>
            <a:r>
              <a:rPr lang="en-US" altLang="zh-CN" dirty="0"/>
              <a:t>pip</a:t>
            </a:r>
            <a:r>
              <a:rPr lang="zh-CN" altLang="en-US" dirty="0"/>
              <a:t>是管理模块的重要工具。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Python</a:t>
            </a:r>
            <a:r>
              <a:rPr lang="zh-CN" altLang="en-US" dirty="0"/>
              <a:t>启动时，仅加载</a:t>
            </a:r>
            <a:r>
              <a:rPr lang="zh-CN" altLang="en-US" dirty="0" smtClean="0"/>
              <a:t>了很少的一部分模块（包括一些内置的模块比如</a:t>
            </a:r>
            <a:r>
              <a:rPr lang="en-US" altLang="zh-CN" dirty="0" err="1" smtClean="0"/>
              <a:t>builtins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sys</a:t>
            </a:r>
            <a:r>
              <a:rPr lang="zh-CN" altLang="en-US" dirty="0" smtClean="0"/>
              <a:t>等），在</a:t>
            </a:r>
            <a:r>
              <a:rPr lang="zh-CN" altLang="en-US" dirty="0"/>
              <a:t>需要时由程序员显式地加载（可能需要先安装）其他模块。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减小运行的压力，仅加载真正需要的模块和功能，且具有很强的可扩展性。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可以使用sys.modules.items</a:t>
            </a:r>
            <a:r>
              <a:rPr lang="zh-CN" altLang="en-US" dirty="0" smtClean="0"/>
              <a:t>()显示所有预加载</a:t>
            </a:r>
            <a:r>
              <a:rPr lang="zh-CN" altLang="en-US" dirty="0"/>
              <a:t>模块的相关信息。</a:t>
            </a:r>
          </a:p>
          <a:p>
            <a:pPr>
              <a:lnSpc>
                <a:spcPct val="120000"/>
              </a:lnSpc>
            </a:pPr>
            <a:r>
              <a:rPr lang="en-US" altLang="zh-CN" sz="3200" dirty="0" err="1" smtClean="0">
                <a:solidFill>
                  <a:srgbClr val="0070C0"/>
                </a:solidFill>
              </a:rPr>
              <a:t>sys.builtin_module_names</a:t>
            </a:r>
            <a:r>
              <a:rPr lang="zh-CN" altLang="en-US" sz="3200" dirty="0" smtClean="0">
                <a:solidFill>
                  <a:srgbClr val="0070C0"/>
                </a:solidFill>
              </a:rPr>
              <a:t>给出了</a:t>
            </a:r>
            <a:r>
              <a:rPr lang="en-US" altLang="zh-CN" sz="3200" dirty="0" smtClean="0">
                <a:solidFill>
                  <a:srgbClr val="0070C0"/>
                </a:solidFill>
              </a:rPr>
              <a:t>Python</a:t>
            </a:r>
            <a:r>
              <a:rPr lang="zh-CN" altLang="en-US" sz="3200" dirty="0" smtClean="0">
                <a:solidFill>
                  <a:srgbClr val="0070C0"/>
                </a:solidFill>
              </a:rPr>
              <a:t>解释器内置的模块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425" y="6176962"/>
            <a:ext cx="601957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import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将输出诗</a:t>
            </a:r>
            <a:r>
              <a:rPr lang="en-US" altLang="zh-CN" sz="2800" dirty="0" smtClean="0"/>
              <a:t>:Zen of Python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88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[as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访问模块中的对象，采用模块名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对象或者别名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对象方式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           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as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rnd.random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内的随机小数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/>
              <a:t>如果</a:t>
            </a:r>
            <a:r>
              <a:rPr lang="zh-CN" altLang="en-US" b="1" dirty="0" smtClean="0">
                <a:solidFill>
                  <a:srgbClr val="0070C0"/>
                </a:solidFill>
              </a:rPr>
              <a:t>第一次</a:t>
            </a:r>
            <a:r>
              <a:rPr lang="zh-CN" altLang="en-US" dirty="0" smtClean="0"/>
              <a:t>导入，则寻找模块源文件，</a:t>
            </a:r>
            <a:r>
              <a:rPr lang="zh-CN" altLang="en-US" b="1" dirty="0" smtClean="0">
                <a:solidFill>
                  <a:srgbClr val="0070C0"/>
                </a:solidFill>
              </a:rPr>
              <a:t>加载</a:t>
            </a:r>
            <a:r>
              <a:rPr lang="zh-CN" altLang="en-US" dirty="0" smtClean="0"/>
              <a:t>模块，保存</a:t>
            </a:r>
            <a:r>
              <a:rPr lang="zh-CN" altLang="en-US" b="1" dirty="0" smtClean="0">
                <a:solidFill>
                  <a:srgbClr val="0070C0"/>
                </a:solidFill>
              </a:rPr>
              <a:t>模块对象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导</a:t>
            </a:r>
            <a:r>
              <a:rPr lang="zh-CN" altLang="en-US" dirty="0" smtClean="0"/>
              <a:t>入的模块</a:t>
            </a:r>
            <a:r>
              <a:rPr lang="zh-CN" altLang="en-US" dirty="0"/>
              <a:t>保存</a:t>
            </a:r>
            <a:r>
              <a:rPr lang="zh-CN" altLang="en-US" dirty="0" smtClean="0"/>
              <a:t>在字典sys</a:t>
            </a:r>
            <a:r>
              <a:rPr lang="zh-CN" altLang="en-US" dirty="0"/>
              <a:t>.</a:t>
            </a:r>
            <a:r>
              <a:rPr lang="zh-CN" altLang="en-US" dirty="0" smtClean="0"/>
              <a:t>modules中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只导入一次</a:t>
            </a:r>
            <a:r>
              <a:rPr lang="zh-CN" altLang="en-US" dirty="0" smtClean="0"/>
              <a:t>，再次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时仅仅添加相应的（模块等）对象引用。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24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可以</a:t>
            </a:r>
            <a:r>
              <a:rPr lang="zh-CN" altLang="en-US" sz="3200" dirty="0"/>
              <a:t>使用</a:t>
            </a:r>
            <a:r>
              <a:rPr lang="en-US" altLang="zh-CN" sz="3200" dirty="0" err="1"/>
              <a:t>dir</a:t>
            </a:r>
            <a:r>
              <a:rPr lang="zh-CN" altLang="en-US" sz="3200" dirty="0"/>
              <a:t>函数查看任意模块中所有</a:t>
            </a:r>
            <a:r>
              <a:rPr lang="zh-CN" altLang="en-US" sz="3200" dirty="0" smtClean="0"/>
              <a:t>的对象列表</a:t>
            </a:r>
            <a:r>
              <a:rPr lang="zh-CN" altLang="en-US" sz="3200" dirty="0"/>
              <a:t>，如果调用不带参数的</a:t>
            </a:r>
            <a:r>
              <a:rPr lang="en-US" altLang="zh-CN" sz="3200" dirty="0" err="1"/>
              <a:t>dir</a:t>
            </a:r>
            <a:r>
              <a:rPr lang="en-US" altLang="zh-CN" sz="3200" dirty="0"/>
              <a:t>()</a:t>
            </a:r>
            <a:r>
              <a:rPr lang="zh-CN" altLang="en-US" sz="3200" dirty="0"/>
              <a:t>函数，则返回当前脚本的</a:t>
            </a:r>
            <a:r>
              <a:rPr lang="zh-CN" altLang="en-US" sz="3200" dirty="0" smtClean="0"/>
              <a:t>所有对象列表。</a:t>
            </a:r>
            <a:endParaRPr lang="en-US" altLang="zh-CN" sz="3200" dirty="0" smtClean="0"/>
          </a:p>
          <a:p>
            <a:r>
              <a:rPr lang="zh-CN" altLang="en-US" sz="3200" dirty="0" smtClean="0"/>
              <a:t>可以</a:t>
            </a:r>
            <a:r>
              <a:rPr lang="zh-CN" altLang="en-US" sz="3200" dirty="0"/>
              <a:t>使用</a:t>
            </a:r>
            <a:r>
              <a:rPr lang="en-US" altLang="zh-CN" sz="3200" dirty="0"/>
              <a:t>help</a:t>
            </a:r>
            <a:r>
              <a:rPr lang="zh-CN" altLang="en-US" sz="3200" dirty="0"/>
              <a:t>函数查看任意模块或函数的使用帮助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/>
              <a:t>sys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(sys)</a:t>
            </a:r>
          </a:p>
          <a:p>
            <a:pPr marL="0" indent="0">
              <a:buNone/>
            </a:pPr>
            <a:r>
              <a:rPr lang="en-US" altLang="zh-CN" sz="2400" dirty="0"/>
              <a:t>help(sys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63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from 模块名 import 对象名[ as 别名</a:t>
            </a:r>
            <a:r>
              <a:rPr lang="zh-CN" altLang="en-US" dirty="0" smtClean="0">
                <a:latin typeface="宋体" panose="02010600030101010101" pitchFamily="2" charset="-122"/>
              </a:rPr>
              <a:t>]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仅仅从模块中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导入特定的对象</a:t>
            </a:r>
            <a:r>
              <a:rPr lang="zh-CN" altLang="en-US" dirty="0" smtClean="0">
                <a:latin typeface="宋体" panose="02010600030101010101" pitchFamily="2" charset="-122"/>
              </a:rPr>
              <a:t>，访问对象时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不再需要</a:t>
            </a:r>
            <a:r>
              <a:rPr lang="zh-CN" altLang="en-US" dirty="0" smtClean="0">
                <a:latin typeface="宋体" panose="02010600030101010101" pitchFamily="2" charset="-122"/>
              </a:rPr>
              <a:t>包括模块名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可以</a:t>
            </a:r>
            <a:r>
              <a:rPr lang="zh-CN" altLang="en-US" dirty="0">
                <a:latin typeface="宋体" panose="02010600030101010101" pitchFamily="2" charset="-122"/>
              </a:rPr>
              <a:t>减少查询次数，提高执行速度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宋体" panose="02010600030101010101" pitchFamily="2" charset="-122"/>
              </a:rPr>
              <a:t>&gt;&gt;&gt; </a:t>
            </a:r>
            <a:r>
              <a:rPr lang="en-US" altLang="zh-CN" sz="2200" dirty="0">
                <a:latin typeface="宋体" panose="02010600030101010101" pitchFamily="2" charset="-122"/>
              </a:rPr>
              <a:t>from math import sin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sin(3)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</a:rPr>
              <a:t>0.1411200080598672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from math import sin as f #</a:t>
            </a:r>
            <a:r>
              <a:rPr lang="zh-CN" altLang="en-US" sz="2200" dirty="0">
                <a:latin typeface="宋体" panose="02010600030101010101" pitchFamily="2" charset="-122"/>
              </a:rPr>
              <a:t>别名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f(3)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0.1411200080598672</a:t>
            </a:r>
          </a:p>
        </p:txBody>
      </p:sp>
    </p:spTree>
    <p:extLst>
      <p:ext uri="{BB962C8B-B14F-4D97-AF65-F5344CB8AC3E}">
        <p14:creationId xmlns:p14="http://schemas.microsoft.com/office/powerpoint/2010/main" val="20233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from </a:t>
            </a:r>
            <a:r>
              <a:rPr lang="zh-CN" altLang="en-US" dirty="0">
                <a:latin typeface="宋体" panose="02010600030101010101" pitchFamily="2" charset="-122"/>
              </a:rPr>
              <a:t>math import </a:t>
            </a:r>
            <a:r>
              <a:rPr lang="zh-CN" altLang="en-US" dirty="0" smtClean="0">
                <a:latin typeface="宋体" panose="02010600030101010101" pitchFamily="2" charset="-122"/>
              </a:rPr>
              <a:t>*  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从模块中导入所有的对象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多个模块中有同样的对象名时造成混乱，因此谨慎使用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内置模块</a:t>
            </a:r>
            <a:r>
              <a:rPr lang="en-US" altLang="zh-CN" dirty="0" err="1" smtClean="0">
                <a:latin typeface="宋体" panose="02010600030101010101" pitchFamily="2" charset="-122"/>
              </a:rPr>
              <a:t>builtins</a:t>
            </a:r>
            <a:r>
              <a:rPr lang="zh-CN" altLang="en-US" dirty="0" smtClean="0">
                <a:latin typeface="宋体" panose="02010600030101010101" pitchFamily="2" charset="-122"/>
              </a:rPr>
              <a:t>定义了解释器支持的内置函数，但是</a:t>
            </a:r>
            <a:r>
              <a:rPr lang="zh-CN" altLang="en-US" dirty="0">
                <a:latin typeface="宋体" panose="02010600030101010101" pitchFamily="2" charset="-122"/>
              </a:rPr>
              <a:t>并不需要额外</a:t>
            </a:r>
            <a:r>
              <a:rPr lang="en-US" altLang="zh-CN" dirty="0" smtClean="0">
                <a:latin typeface="宋体" panose="02010600030101010101" pitchFamily="2" charset="-122"/>
              </a:rPr>
              <a:t>import</a:t>
            </a:r>
          </a:p>
          <a:p>
            <a:r>
              <a:rPr lang="zh-CN" altLang="en-US" dirty="0" smtClean="0">
                <a:latin typeface="宋体" panose="02010600030101010101" pitchFamily="2" charset="-122"/>
              </a:rPr>
              <a:t>解释器内置执行了下述语句： 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import </a:t>
            </a:r>
            <a:r>
              <a:rPr lang="en-US" altLang="zh-CN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builtins</a:t>
            </a: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 as __</a:t>
            </a:r>
            <a:r>
              <a:rPr lang="en-US" altLang="zh-CN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builtins</a:t>
            </a: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__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from </a:t>
            </a:r>
            <a:r>
              <a:rPr lang="en-US" altLang="zh-CN" dirty="0" err="1" smtClean="0">
                <a:solidFill>
                  <a:srgbClr val="0070C0"/>
                </a:solidFill>
                <a:latin typeface="宋体" panose="02010600030101010101" pitchFamily="2" charset="-122"/>
              </a:rPr>
              <a:t>builtins</a:t>
            </a: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</a:rPr>
              <a:t> import * 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3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寻找要导入的模块文件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导入模块时会从</a:t>
            </a:r>
            <a:r>
              <a:rPr lang="en-US" altLang="zh-CN" dirty="0" err="1" smtClean="0"/>
              <a:t>sys.path</a:t>
            </a:r>
            <a:r>
              <a:rPr lang="zh-CN" altLang="en-US" dirty="0"/>
              <a:t>给</a:t>
            </a:r>
            <a:r>
              <a:rPr lang="zh-CN" altLang="en-US" dirty="0" smtClean="0"/>
              <a:t>出的目录列表中查找</a:t>
            </a:r>
            <a:endParaRPr lang="en-US" altLang="zh-CN" dirty="0" smtClean="0"/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 smtClean="0"/>
              <a:t>&gt;&gt;&gt; import sys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sys.path</a:t>
            </a:r>
            <a:endParaRPr lang="en-US" altLang="zh-CN" dirty="0" smtClean="0"/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 smtClean="0"/>
              <a:t>['', </a:t>
            </a:r>
            <a:r>
              <a:rPr lang="en-US" altLang="zh-CN" dirty="0"/>
              <a:t>'C:\\Program Files (x86)\\Python35\\python35.zip', 'C:\\Program Files </a:t>
            </a:r>
            <a:r>
              <a:rPr lang="en-US" altLang="zh-CN" dirty="0" smtClean="0"/>
              <a:t> (</a:t>
            </a:r>
            <a:r>
              <a:rPr lang="en-US" altLang="zh-CN" dirty="0"/>
              <a:t>x86</a:t>
            </a:r>
            <a:r>
              <a:rPr lang="en-US" altLang="zh-CN" dirty="0" smtClean="0"/>
              <a:t>)\\</a:t>
            </a:r>
            <a:r>
              <a:rPr lang="en-US" altLang="zh-CN" dirty="0"/>
              <a:t>Python35\\DLLs', 'C:\\Program Files (x86)\\Python35\\lib', 'C:\\Program </a:t>
            </a:r>
            <a:r>
              <a:rPr lang="en-US" altLang="zh-CN" dirty="0" smtClean="0"/>
              <a:t>Files (x86</a:t>
            </a:r>
            <a:r>
              <a:rPr lang="en-US" altLang="zh-CN" dirty="0"/>
              <a:t>)\\Python35', 'C:\\Program Files (x86)\\Python35\\lib\\site-packages</a:t>
            </a:r>
            <a:r>
              <a:rPr lang="en-US" altLang="zh-CN" dirty="0" smtClean="0"/>
              <a:t>']</a:t>
            </a:r>
          </a:p>
          <a:p>
            <a:pPr>
              <a:lnSpc>
                <a:spcPct val="95000"/>
              </a:lnSpc>
            </a:pPr>
            <a:r>
              <a:rPr lang="zh-CN" altLang="en-US" dirty="0" smtClean="0"/>
              <a:t>可以看到首先从前</a:t>
            </a:r>
            <a:r>
              <a:rPr lang="zh-CN" altLang="en-US" dirty="0"/>
              <a:t>目录中</a:t>
            </a:r>
            <a:r>
              <a:rPr lang="zh-CN" altLang="en-US" dirty="0" smtClean="0"/>
              <a:t>查找，最后是安装目录下的</a:t>
            </a:r>
            <a:r>
              <a:rPr lang="en-US" altLang="zh-CN" dirty="0" smtClean="0"/>
              <a:t>site-packages</a:t>
            </a:r>
          </a:p>
          <a:p>
            <a:pPr>
              <a:lnSpc>
                <a:spcPct val="95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append</a:t>
            </a:r>
            <a:r>
              <a:rPr lang="zh-CN" altLang="en-US" dirty="0"/>
              <a:t>自定义的</a:t>
            </a:r>
            <a:r>
              <a:rPr lang="zh-CN" altLang="en-US" dirty="0" smtClean="0"/>
              <a:t>目录到</a:t>
            </a:r>
            <a:r>
              <a:rPr lang="en-US" altLang="zh-CN" dirty="0" err="1" smtClean="0"/>
              <a:t>sys.path</a:t>
            </a:r>
            <a:r>
              <a:rPr lang="zh-CN" altLang="en-US" dirty="0" smtClean="0"/>
              <a:t>可以扩展</a:t>
            </a:r>
            <a:r>
              <a:rPr lang="zh-CN" altLang="en-US" dirty="0"/>
              <a:t>搜索</a:t>
            </a:r>
            <a:r>
              <a:rPr lang="zh-CN" altLang="en-US" dirty="0" smtClean="0"/>
              <a:t>路径</a:t>
            </a:r>
            <a:endParaRPr lang="zh-CN" altLang="en-US" dirty="0"/>
          </a:p>
          <a:p>
            <a:pPr>
              <a:lnSpc>
                <a:spcPct val="95000"/>
              </a:lnSpc>
            </a:pPr>
            <a:r>
              <a:rPr lang="zh-CN" altLang="en-US" dirty="0" smtClean="0"/>
              <a:t>注意搜索顺序可能导致没有导入正确的模块 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导入模块时，会优先导入相应的</a:t>
            </a:r>
            <a:r>
              <a:rPr lang="en-US" altLang="zh-CN" dirty="0" err="1"/>
              <a:t>pyc</a:t>
            </a:r>
            <a:r>
              <a:rPr lang="zh-CN" altLang="en-US" dirty="0"/>
              <a:t>文件，如果相应的</a:t>
            </a:r>
            <a:r>
              <a:rPr lang="en-US" altLang="zh-CN" dirty="0" err="1"/>
              <a:t>pyc</a:t>
            </a:r>
            <a:r>
              <a:rPr lang="zh-CN" altLang="en-US" dirty="0"/>
              <a:t>文件与</a:t>
            </a:r>
            <a:r>
              <a:rPr lang="en-US" altLang="zh-CN" dirty="0" err="1"/>
              <a:t>py</a:t>
            </a:r>
            <a:r>
              <a:rPr lang="zh-CN" altLang="en-US" dirty="0"/>
              <a:t>文件时间不相符，则导入</a:t>
            </a:r>
            <a:r>
              <a:rPr lang="en-US" altLang="zh-CN" dirty="0" err="1"/>
              <a:t>py</a:t>
            </a:r>
            <a:r>
              <a:rPr lang="zh-CN" altLang="en-US" dirty="0"/>
              <a:t>文件并重新编译该模块。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 __name__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每个</a:t>
            </a:r>
            <a:r>
              <a:rPr lang="zh-CN" altLang="zh-CN" sz="2000" dirty="0" smtClean="0">
                <a:latin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</a:rPr>
              <a:t>程序</a:t>
            </a:r>
            <a:r>
              <a:rPr lang="zh-CN" altLang="zh-CN" sz="2000" dirty="0" smtClean="0">
                <a:latin typeface="宋体" panose="02010600030101010101" pitchFamily="2" charset="-122"/>
              </a:rPr>
              <a:t>在</a:t>
            </a:r>
            <a:r>
              <a:rPr lang="zh-CN" altLang="zh-CN" sz="2000" dirty="0">
                <a:latin typeface="宋体" panose="02010600030101010101" pitchFamily="2" charset="-122"/>
              </a:rPr>
              <a:t>运行时都有一个“__name__”属性</a:t>
            </a:r>
            <a:r>
              <a:rPr lang="zh-CN" altLang="zh-CN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z="1600" dirty="0" smtClean="0">
                <a:latin typeface="宋体" panose="02010600030101010101" pitchFamily="2" charset="-122"/>
              </a:rPr>
              <a:t>如果</a:t>
            </a:r>
            <a:r>
              <a:rPr lang="zh-CN" altLang="en-US" sz="1600" dirty="0">
                <a:latin typeface="宋体" panose="02010600030101010101" pitchFamily="2" charset="-122"/>
              </a:rPr>
              <a:t>程序</a:t>
            </a:r>
            <a:r>
              <a:rPr lang="zh-CN" altLang="zh-CN" sz="1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作为</a:t>
            </a:r>
            <a:r>
              <a:rPr lang="zh-CN" altLang="zh-CN" sz="1800" dirty="0">
                <a:solidFill>
                  <a:srgbClr val="0070C0"/>
                </a:solidFill>
                <a:latin typeface="宋体" panose="02010600030101010101" pitchFamily="2" charset="-122"/>
              </a:rPr>
              <a:t>模块</a:t>
            </a:r>
            <a:r>
              <a:rPr lang="zh-CN" altLang="zh-CN" sz="1600" dirty="0">
                <a:latin typeface="宋体" panose="02010600030101010101" pitchFamily="2" charset="-122"/>
              </a:rPr>
              <a:t>被导入，则其“__name__”属性的值被自动设置为模块</a:t>
            </a:r>
            <a:r>
              <a:rPr lang="zh-CN" altLang="zh-CN" sz="1600" dirty="0" smtClean="0">
                <a:latin typeface="宋体" panose="02010600030101010101" pitchFamily="2" charset="-122"/>
              </a:rPr>
              <a:t>名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z="1600" dirty="0" smtClean="0">
                <a:latin typeface="宋体" panose="02010600030101010101" pitchFamily="2" charset="-122"/>
              </a:rPr>
              <a:t>如果</a:t>
            </a:r>
            <a:r>
              <a:rPr lang="zh-CN" altLang="en-US" sz="1600" dirty="0">
                <a:latin typeface="宋体" panose="02010600030101010101" pitchFamily="2" charset="-122"/>
              </a:rPr>
              <a:t>程序</a:t>
            </a:r>
            <a:r>
              <a:rPr lang="zh-CN" altLang="zh-CN" sz="1600" dirty="0" smtClean="0">
                <a:latin typeface="宋体" panose="02010600030101010101" pitchFamily="2" charset="-122"/>
              </a:rPr>
              <a:t>独立运行</a:t>
            </a:r>
            <a:r>
              <a:rPr lang="en-US" altLang="zh-CN" sz="1600" dirty="0" smtClean="0">
                <a:latin typeface="宋体" panose="02010600030101010101" pitchFamily="2" charset="-122"/>
              </a:rPr>
              <a:t>,</a:t>
            </a:r>
            <a:r>
              <a:rPr lang="zh-CN" altLang="en-US" sz="1600" dirty="0" smtClean="0">
                <a:latin typeface="宋体" panose="02010600030101010101" pitchFamily="2" charset="-122"/>
              </a:rPr>
              <a:t>称为</a:t>
            </a:r>
            <a:r>
              <a:rPr lang="zh-CN" altLang="en-US" sz="1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脚本</a:t>
            </a: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(script)</a:t>
            </a:r>
            <a:r>
              <a:rPr lang="zh-CN" altLang="zh-CN" sz="1600" dirty="0" smtClean="0">
                <a:latin typeface="宋体" panose="02010600030101010101" pitchFamily="2" charset="-122"/>
              </a:rPr>
              <a:t>，</a:t>
            </a:r>
            <a:r>
              <a:rPr lang="zh-CN" altLang="zh-CN" sz="1600" dirty="0">
                <a:latin typeface="宋体" panose="02010600030101010101" pitchFamily="2" charset="-122"/>
              </a:rPr>
              <a:t>则其“__name__”属性值被自动设置为“__main__”</a:t>
            </a:r>
            <a:r>
              <a:rPr lang="zh-CN" altLang="zh-CN" sz="1600" dirty="0" smtClean="0">
                <a:latin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6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例如</a:t>
            </a:r>
            <a:r>
              <a:rPr lang="zh-CN" altLang="zh-CN" sz="1600" dirty="0">
                <a:latin typeface="宋体" panose="02010600030101010101" pitchFamily="2" charset="-122"/>
              </a:rPr>
              <a:t>，假设文件nametest.py中只包含下面一行代码：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print(__name__)</a:t>
            </a:r>
          </a:p>
          <a:p>
            <a:pPr>
              <a:lnSpc>
                <a:spcPct val="80000"/>
              </a:lnSpc>
            </a:pPr>
            <a:r>
              <a:rPr lang="zh-CN" altLang="zh-CN" sz="2000" dirty="0" smtClean="0">
                <a:latin typeface="宋体" panose="02010600030101010101" pitchFamily="2" charset="-122"/>
              </a:rPr>
              <a:t>直接运行时：</a:t>
            </a:r>
            <a:endParaRPr lang="zh-CN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__main__</a:t>
            </a:r>
          </a:p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而将该文件作为模块导入时得到如下执行结果：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import nametest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nametest</a:t>
            </a:r>
          </a:p>
          <a:p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460342" y="3798094"/>
            <a:ext cx="3483429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if __name__ == '__main__':</a:t>
            </a:r>
          </a:p>
          <a:p>
            <a:r>
              <a:rPr lang="en-US" altLang="zh-CN" sz="2000" dirty="0"/>
              <a:t>    main()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85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编写自己的</a:t>
            </a:r>
            <a:r>
              <a:rPr lang="zh-CN" altLang="en-US" dirty="0" smtClean="0"/>
              <a:t>包（</a:t>
            </a:r>
            <a:r>
              <a:rPr lang="en-US" altLang="zh-CN" dirty="0" smtClean="0"/>
              <a:t>package)</a:t>
            </a:r>
            <a:endParaRPr lang="zh-CN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74786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按照目录来组织模块，称为包</a:t>
            </a:r>
            <a:r>
              <a:rPr lang="en-US" altLang="zh-CN" sz="2400" dirty="0" smtClean="0"/>
              <a:t>(package)</a:t>
            </a:r>
          </a:p>
          <a:p>
            <a:pPr lvl="1"/>
            <a:r>
              <a:rPr lang="zh-CN" altLang="en-US" sz="2000" dirty="0" smtClean="0"/>
              <a:t>避免模块名字相同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维护模块之间的联系</a:t>
            </a:r>
            <a:endParaRPr lang="en-US" altLang="zh-CN" sz="2000" dirty="0" smtClean="0"/>
          </a:p>
          <a:p>
            <a:r>
              <a:rPr lang="zh-CN" altLang="en-US" sz="2400" dirty="0" smtClean="0"/>
              <a:t>包</a:t>
            </a:r>
            <a:r>
              <a:rPr lang="zh-CN" altLang="en-US" sz="2400" dirty="0"/>
              <a:t>的每个</a:t>
            </a:r>
            <a:r>
              <a:rPr lang="zh-CN" altLang="en-US" sz="2400" dirty="0" smtClean="0"/>
              <a:t>目录（比如</a:t>
            </a:r>
            <a:r>
              <a:rPr lang="en-US" altLang="zh-CN" sz="2400" dirty="0" smtClean="0"/>
              <a:t>foo)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都必须包含一个</a:t>
            </a:r>
            <a:r>
              <a:rPr lang="en-US" altLang="zh-CN" sz="2400" dirty="0"/>
              <a:t>__init__.py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用于</a:t>
            </a:r>
            <a:r>
              <a:rPr lang="zh-CN" altLang="en-US" sz="2000" dirty="0"/>
              <a:t>表示该目录是一个包</a:t>
            </a:r>
            <a:r>
              <a:rPr lang="zh-CN" altLang="en-US" sz="2000" dirty="0" smtClean="0"/>
              <a:t>。如果没有，被当作一个普通的目录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该文件甚至可以</a:t>
            </a:r>
            <a:r>
              <a:rPr lang="zh-CN" altLang="en-US" sz="2000" dirty="0"/>
              <a:t>是一个空文</a:t>
            </a:r>
            <a:r>
              <a:rPr lang="zh-CN" altLang="en-US" sz="2000" dirty="0" smtClean="0"/>
              <a:t>件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__init__.py</a:t>
            </a:r>
            <a:r>
              <a:rPr lang="zh-CN" altLang="en-US" sz="2000" dirty="0" smtClean="0"/>
              <a:t>也是一个模块，模块名为</a:t>
            </a:r>
            <a:r>
              <a:rPr lang="en-US" altLang="zh-CN" sz="2000" dirty="0" smtClean="0"/>
              <a:t>foo </a:t>
            </a:r>
          </a:p>
          <a:p>
            <a:pPr lvl="1"/>
            <a:r>
              <a:rPr lang="zh-CN" altLang="en-US" sz="2000" dirty="0" smtClean="0"/>
              <a:t>一般</a:t>
            </a:r>
            <a:r>
              <a:rPr lang="en-US" altLang="zh-CN" sz="2000" dirty="0" smtClean="0"/>
              <a:t>__</a:t>
            </a:r>
            <a:r>
              <a:rPr lang="en-US" altLang="zh-CN" sz="2000" dirty="0"/>
              <a:t>init__.py</a:t>
            </a:r>
            <a:r>
              <a:rPr lang="zh-CN" altLang="en-US" sz="2000" dirty="0"/>
              <a:t>文件的主要用途是设置</a:t>
            </a:r>
            <a:r>
              <a:rPr lang="en-US" altLang="zh-CN" sz="2000" dirty="0"/>
              <a:t>__all__</a:t>
            </a:r>
            <a:r>
              <a:rPr lang="zh-CN" altLang="en-US" sz="2000" dirty="0"/>
              <a:t>变量以及所包含的包初始化所需的代码。其中</a:t>
            </a:r>
            <a:r>
              <a:rPr lang="en-US" altLang="zh-CN" sz="2000" dirty="0"/>
              <a:t>__all__</a:t>
            </a:r>
            <a:r>
              <a:rPr lang="zh-CN" altLang="en-US" sz="2000" dirty="0"/>
              <a:t>变量中定义的对象可以在使用</a:t>
            </a:r>
            <a:r>
              <a:rPr lang="en-US" altLang="zh-CN" sz="2000" dirty="0"/>
              <a:t>from </a:t>
            </a:r>
            <a:r>
              <a:rPr lang="en-US" altLang="zh-CN" sz="2000" dirty="0" smtClean="0"/>
              <a:t>… import </a:t>
            </a:r>
            <a:r>
              <a:rPr lang="en-US" altLang="zh-CN" sz="2000" dirty="0"/>
              <a:t>*</a:t>
            </a:r>
            <a:r>
              <a:rPr lang="zh-CN" altLang="en-US" sz="2000" dirty="0"/>
              <a:t>时全部正确导入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可以有多级目录，组成多级层次的包结构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42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低级语言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机器语言（</a:t>
            </a:r>
            <a:r>
              <a:rPr lang="en-US" altLang="zh-CN" dirty="0" smtClean="0"/>
              <a:t>Machine code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:CPU</a:t>
            </a:r>
            <a:r>
              <a:rPr lang="zh-CN" altLang="en-US" dirty="0" smtClean="0"/>
              <a:t>所执行的指令，由多个数字组成，比如 </a:t>
            </a:r>
            <a:r>
              <a:rPr lang="en-US" altLang="zh-CN" dirty="0" smtClean="0"/>
              <a:t>05</a:t>
            </a:r>
            <a:r>
              <a:rPr lang="zh-CN" altLang="en-US" dirty="0" smtClean="0"/>
              <a:t>  </a:t>
            </a:r>
            <a:r>
              <a:rPr lang="en-US" altLang="zh-CN" dirty="0" smtClean="0"/>
              <a:t>01</a:t>
            </a:r>
            <a:r>
              <a:rPr lang="zh-CN" altLang="en-US" dirty="0" smtClean="0"/>
              <a:t> </a:t>
            </a:r>
            <a:r>
              <a:rPr lang="en-US" altLang="zh-CN" dirty="0" smtClean="0"/>
              <a:t>23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汇编语言（</a:t>
            </a:r>
            <a:r>
              <a:rPr lang="en-US" altLang="zh-CN" dirty="0" smtClean="0"/>
              <a:t>Assembly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anguage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以人可读的方式描述机器代码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add EAX, 1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[ESP+4], </a:t>
            </a:r>
            <a:r>
              <a:rPr lang="en-US" altLang="zh-CN" dirty="0" smtClean="0"/>
              <a:t>EAX</a:t>
            </a:r>
          </a:p>
          <a:p>
            <a:r>
              <a:rPr lang="zh-CN" altLang="en-US" dirty="0" smtClean="0"/>
              <a:t>不同架构的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有不同的机器代码：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64</a:t>
            </a:r>
            <a:r>
              <a:rPr lang="zh-CN" altLang="en-US" dirty="0" smtClean="0"/>
              <a:t>比特）、</a:t>
            </a:r>
            <a:r>
              <a:rPr lang="en-US" altLang="zh-CN" dirty="0" smtClean="0"/>
              <a:t>ARM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PowerPC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经常需要大量的指令才能完成某个功能</a:t>
            </a:r>
            <a:endParaRPr lang="en-US" altLang="zh-CN" dirty="0" smtClean="0"/>
          </a:p>
          <a:p>
            <a:r>
              <a:rPr lang="zh-CN" altLang="en-US" dirty="0" smtClean="0"/>
              <a:t>难学、容易出错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编写自己的包（</a:t>
            </a:r>
            <a:r>
              <a:rPr lang="en-US" altLang="zh-CN" dirty="0"/>
              <a:t>package)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0571" y="1690688"/>
            <a:ext cx="94197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foo/ 		                                                   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			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__init__.py                   -------------------    foo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abc.py                        -------------------    </a:t>
            </a:r>
            <a:r>
              <a:rPr lang="en-US" altLang="zh-CN" sz="2000" dirty="0" err="1" smtClean="0"/>
              <a:t>foo.abc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rst.py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-------------------    </a:t>
            </a:r>
            <a:r>
              <a:rPr lang="en-US" altLang="zh-CN" sz="2000" dirty="0" err="1" smtClean="0"/>
              <a:t>foo.rst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bar1/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__init__.py          -------------------    </a:t>
            </a:r>
            <a:r>
              <a:rPr lang="en-US" altLang="zh-CN" sz="2000" dirty="0"/>
              <a:t>foo.bar1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abc.py               -------------------    foo.bar1.abc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uvw.py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-------------------    foo.bar1.uvw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bar2/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__init__.py         -------------------    foo.bar2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abc.py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-------------------    foo.bar2.abc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xyz.py               -------------------    foo.bar2.xyz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594655" y="5653487"/>
            <a:ext cx="399483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import  foo.bar2.xyz</a:t>
            </a:r>
          </a:p>
          <a:p>
            <a:r>
              <a:rPr lang="en-US" altLang="zh-CN" sz="2400" dirty="0" smtClean="0"/>
              <a:t>foo.bar2.xyz.func1(…)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21004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1.</a:t>
            </a:r>
            <a:r>
              <a:rPr lang="en-US" altLang="zh-CN" dirty="0"/>
              <a:t>6 Python</a:t>
            </a:r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.py：Python源文件，由Python解释器负责解释执行。</a:t>
            </a: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.pyw：Python源文件，常用于图形界面程序文件。</a:t>
            </a: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.pyc：Python字节码文件</a:t>
            </a:r>
            <a:r>
              <a:rPr lang="zh-CN" altLang="zh-CN" dirty="0" smtClean="0">
                <a:latin typeface="宋体" panose="02010600030101010101" pitchFamily="2" charset="-122"/>
              </a:rPr>
              <a:t>，可用</a:t>
            </a:r>
            <a:r>
              <a:rPr lang="zh-CN" altLang="zh-CN" dirty="0">
                <a:latin typeface="宋体" panose="02010600030101010101" pitchFamily="2" charset="-122"/>
              </a:rPr>
              <a:t>于隐藏Python源代码和提高运行速度。对于Python模块，第一次被导入时将被编译成字节码的形式，并在以后再次导入时优先使用“.pyc”</a:t>
            </a:r>
            <a:r>
              <a:rPr lang="zh-CN" altLang="zh-CN" dirty="0" smtClean="0">
                <a:latin typeface="宋体" panose="02010600030101010101" pitchFamily="2" charset="-122"/>
              </a:rPr>
              <a:t>文件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dirty="0" smtClean="0">
                <a:latin typeface="宋体" panose="02010600030101010101" pitchFamily="2" charset="-122"/>
              </a:rPr>
              <a:t></a:t>
            </a:r>
            <a:r>
              <a:rPr lang="zh-CN" altLang="zh-CN" dirty="0">
                <a:latin typeface="宋体" panose="02010600030101010101" pitchFamily="2" charset="-122"/>
              </a:rPr>
              <a:t>.pyo：优化的Python字节码文件</a:t>
            </a:r>
            <a:r>
              <a:rPr lang="zh-CN" altLang="zh-CN" dirty="0" smtClean="0">
                <a:latin typeface="宋体" panose="02010600030101010101" pitchFamily="2" charset="-122"/>
              </a:rPr>
              <a:t>，使用</a:t>
            </a:r>
            <a:r>
              <a:rPr lang="zh-CN" altLang="zh-CN" dirty="0">
                <a:latin typeface="宋体" panose="02010600030101010101" pitchFamily="2" charset="-122"/>
              </a:rPr>
              <a:t>“python –O -m py_compile file.py”或“python –OO -m py_compile file.py”进行优化编译。</a:t>
            </a: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.pyd：一般是由其他语言编写并编译的二进制文件，常用于实现某些软件工具的Python编程接口插件或Python动态链接库。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0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代码编写规范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编程快速入门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169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5</a:t>
            </a:r>
            <a:r>
              <a:rPr lang="en-US" altLang="zh-CN" b="1" dirty="0"/>
              <a:t>  Python</a:t>
            </a:r>
            <a:r>
              <a:rPr lang="zh-CN" altLang="en-US" b="1" dirty="0" smtClean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程序是依靠代码块的</a:t>
            </a:r>
            <a:r>
              <a:rPr lang="zh-CN" altLang="en-US" sz="3200" dirty="0">
                <a:solidFill>
                  <a:srgbClr val="0070C0"/>
                </a:solidFill>
              </a:rPr>
              <a:t>缩进</a:t>
            </a:r>
            <a:r>
              <a:rPr lang="zh-CN" altLang="en-US" dirty="0"/>
              <a:t>来体现代码之间的逻辑关系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代码</a:t>
            </a:r>
            <a:r>
              <a:rPr lang="zh-CN" altLang="en-US" dirty="0" smtClean="0"/>
              <a:t>块的开始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r>
              <a:rPr lang="zh-CN" altLang="en-US" dirty="0"/>
              <a:t>定义、函数定义、选择结构、循环</a:t>
            </a:r>
            <a:r>
              <a:rPr lang="zh-CN" altLang="en-US" dirty="0" smtClean="0"/>
              <a:t>结构等，行尾出现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后面可以包括空格等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表示后面应该紧跟缩进的代码块</a:t>
            </a:r>
            <a:endParaRPr lang="en-US" altLang="zh-CN" dirty="0" smtClean="0"/>
          </a:p>
          <a:p>
            <a:pPr lvl="2"/>
            <a:r>
              <a:rPr lang="zh-CN" altLang="en-US" sz="2400" dirty="0" smtClean="0">
                <a:solidFill>
                  <a:srgbClr val="0070C0"/>
                </a:solidFill>
              </a:rPr>
              <a:t>行</a:t>
            </a:r>
            <a:r>
              <a:rPr lang="zh-CN" altLang="en-US" sz="2400" dirty="0">
                <a:solidFill>
                  <a:srgbClr val="0070C0"/>
                </a:solidFill>
              </a:rPr>
              <a:t>尾的冒号</a:t>
            </a:r>
            <a:r>
              <a:rPr lang="zh-CN" altLang="en-US" dirty="0"/>
              <a:t>表示缩进的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solidFill>
                  <a:srgbClr val="0070C0"/>
                </a:solidFill>
              </a:rPr>
              <a:t>缩进结束</a:t>
            </a:r>
            <a:r>
              <a:rPr lang="zh-CN" altLang="en-US" dirty="0" smtClean="0"/>
              <a:t>表示代码块的结束 </a:t>
            </a:r>
            <a:endParaRPr lang="en-US" altLang="zh-CN" dirty="0" smtClean="0"/>
          </a:p>
          <a:p>
            <a:pPr lvl="1"/>
            <a:r>
              <a:rPr lang="zh-CN" altLang="en-US" sz="2600" dirty="0" smtClean="0">
                <a:solidFill>
                  <a:srgbClr val="0070C0"/>
                </a:solidFill>
              </a:rPr>
              <a:t>同</a:t>
            </a:r>
            <a:r>
              <a:rPr lang="zh-CN" altLang="en-US" sz="2600" dirty="0">
                <a:solidFill>
                  <a:srgbClr val="0070C0"/>
                </a:solidFill>
              </a:rPr>
              <a:t>一个级别</a:t>
            </a:r>
            <a:r>
              <a:rPr lang="zh-CN" altLang="en-US" dirty="0"/>
              <a:t>的代码块的缩进量必须相同</a:t>
            </a:r>
          </a:p>
          <a:p>
            <a:r>
              <a:rPr lang="zh-CN" altLang="en-US" dirty="0" smtClean="0"/>
              <a:t>建议以</a:t>
            </a:r>
            <a:r>
              <a:rPr lang="en-US" altLang="zh-CN" dirty="0"/>
              <a:t>4</a:t>
            </a:r>
            <a:r>
              <a:rPr lang="zh-CN" altLang="en-US" dirty="0"/>
              <a:t>个空格为基本缩进</a:t>
            </a:r>
            <a:r>
              <a:rPr lang="zh-CN" altLang="en-US" dirty="0" smtClean="0"/>
              <a:t>单位，不建议采用制表符来缩进</a:t>
            </a:r>
            <a:endParaRPr lang="en-US" altLang="zh-CN" dirty="0" smtClean="0"/>
          </a:p>
          <a:p>
            <a:r>
              <a:rPr lang="en-US" altLang="zh-CN" dirty="0"/>
              <a:t>IDLE</a:t>
            </a:r>
            <a:r>
              <a:rPr lang="zh-CN" altLang="en-US" dirty="0" smtClean="0"/>
              <a:t>可以</a:t>
            </a:r>
            <a:r>
              <a:rPr lang="zh-CN" altLang="en-US" dirty="0"/>
              <a:t>通过下面的方法进行代码块的缩进和反缩进：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 smtClean="0"/>
              <a:t>Format</a:t>
            </a:r>
            <a:r>
              <a:rPr lang="en-US" altLang="zh-CN" dirty="0" err="1">
                <a:sym typeface="Wingdings" panose="05000000000000000000" pitchFamily="2" charset="2"/>
              </a:rPr>
              <a:t>Indent</a:t>
            </a:r>
            <a:r>
              <a:rPr lang="en-US" altLang="zh-CN" dirty="0">
                <a:sym typeface="Wingdings" panose="05000000000000000000" pitchFamily="2" charset="2"/>
              </a:rPr>
              <a:t> Region/</a:t>
            </a:r>
            <a:r>
              <a:rPr lang="en-US" altLang="zh-CN" dirty="0" err="1">
                <a:sym typeface="Wingdings" panose="05000000000000000000" pitchFamily="2" charset="2"/>
              </a:rPr>
              <a:t>Dedent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Region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快捷键为 </a:t>
            </a:r>
            <a:r>
              <a:rPr lang="en-US" altLang="zh-CN" dirty="0" smtClean="0">
                <a:sym typeface="Wingdings" panose="05000000000000000000" pitchFamily="2" charset="2"/>
              </a:rPr>
              <a:t>Ctrl + [ </a:t>
            </a:r>
            <a:r>
              <a:rPr lang="zh-CN" altLang="en-US" dirty="0" smtClean="0">
                <a:sym typeface="Wingdings" panose="05000000000000000000" pitchFamily="2" charset="2"/>
              </a:rPr>
              <a:t>和 </a:t>
            </a:r>
            <a:r>
              <a:rPr lang="en-US" altLang="zh-CN" dirty="0" smtClean="0">
                <a:sym typeface="Wingdings" panose="05000000000000000000" pitchFamily="2" charset="2"/>
              </a:rPr>
              <a:t>Ctrl + ] 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必要</a:t>
            </a:r>
            <a:r>
              <a:rPr lang="zh-CN" altLang="en-US" sz="2400" dirty="0"/>
              <a:t>的空格与空行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运算符两侧</a:t>
            </a:r>
            <a:r>
              <a:rPr lang="zh-CN" altLang="en-US" sz="2000" dirty="0" smtClean="0"/>
              <a:t>建议</a:t>
            </a:r>
            <a:r>
              <a:rPr lang="zh-CN" altLang="en-US" sz="2000" dirty="0"/>
              <a:t>使用空格分开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建议在</a:t>
            </a:r>
            <a:r>
              <a:rPr lang="zh-CN" altLang="en-US" dirty="0" smtClean="0">
                <a:solidFill>
                  <a:srgbClr val="0070C0"/>
                </a:solidFill>
              </a:rPr>
              <a:t>逗号后面</a:t>
            </a:r>
            <a:r>
              <a:rPr lang="zh-CN" altLang="en-US" sz="2000" dirty="0" smtClean="0"/>
              <a:t>添加一个空格</a:t>
            </a:r>
            <a:endParaRPr lang="en-US" altLang="zh-CN" sz="2000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不同</a:t>
            </a:r>
            <a:r>
              <a:rPr lang="zh-CN" altLang="en-US" dirty="0">
                <a:solidFill>
                  <a:srgbClr val="0070C0"/>
                </a:solidFill>
              </a:rPr>
              <a:t>功能</a:t>
            </a:r>
            <a:r>
              <a:rPr lang="zh-CN" altLang="en-US" sz="2000" dirty="0"/>
              <a:t>的代码块之间、不同的函数定义之间建议增加一个</a:t>
            </a:r>
            <a:r>
              <a:rPr lang="zh-CN" altLang="en-US" dirty="0">
                <a:solidFill>
                  <a:srgbClr val="0070C0"/>
                </a:solidFill>
              </a:rPr>
              <a:t>空行</a:t>
            </a:r>
            <a:r>
              <a:rPr lang="zh-CN" altLang="en-US" sz="2000" dirty="0" smtClean="0"/>
              <a:t>以提高可读性。</a:t>
            </a:r>
            <a:endParaRPr lang="en-US" altLang="zh-CN" sz="2000" dirty="0" smtClean="0"/>
          </a:p>
          <a:p>
            <a:r>
              <a:rPr lang="zh-CN" altLang="en-US" sz="2400" dirty="0"/>
              <a:t>如果一行语句太长，可以在行尾加上</a:t>
            </a:r>
            <a:r>
              <a:rPr lang="en-US" altLang="zh-CN" sz="2400" dirty="0"/>
              <a:t>\</a:t>
            </a:r>
            <a:r>
              <a:rPr lang="zh-CN" altLang="en-US" sz="2400" dirty="0"/>
              <a:t>来换行分成多行，但是更建议使用</a:t>
            </a:r>
            <a:r>
              <a:rPr lang="zh-CN" altLang="en-US" sz="2400" dirty="0">
                <a:solidFill>
                  <a:srgbClr val="0070C0"/>
                </a:solidFill>
              </a:rPr>
              <a:t>括号</a:t>
            </a:r>
            <a:r>
              <a:rPr lang="zh-CN" altLang="en-US" sz="2400" dirty="0"/>
              <a:t>来包含多行内容。</a:t>
            </a: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048000" y="4464320"/>
            <a:ext cx="609600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if a &gt; b and a &gt;c and a &gt; 5  and b &gt; 5 and c &gt; 5  \</a:t>
            </a:r>
          </a:p>
          <a:p>
            <a:r>
              <a:rPr lang="zh-CN" altLang="en-US" dirty="0"/>
              <a:t>   and b &gt; c:</a:t>
            </a:r>
          </a:p>
          <a:p>
            <a:r>
              <a:rPr lang="zh-CN" altLang="en-US" dirty="0"/>
              <a:t>    print('blah')</a:t>
            </a:r>
          </a:p>
          <a:p>
            <a:endParaRPr lang="zh-CN" altLang="en-US" dirty="0"/>
          </a:p>
          <a:p>
            <a:r>
              <a:rPr lang="zh-CN" altLang="en-US" dirty="0"/>
              <a:t>if (a &gt; b and a &gt;c and a &gt; 5  and b &gt; 5 and c &gt; 5  </a:t>
            </a:r>
          </a:p>
          <a:p>
            <a:r>
              <a:rPr lang="zh-CN" altLang="en-US" dirty="0"/>
              <a:t>   and b &gt; c) :</a:t>
            </a:r>
          </a:p>
          <a:p>
            <a:r>
              <a:rPr lang="zh-CN" altLang="en-US" dirty="0"/>
              <a:t>    print('blah')</a:t>
            </a:r>
          </a:p>
        </p:txBody>
      </p:sp>
    </p:spTree>
    <p:extLst>
      <p:ext uri="{BB962C8B-B14F-4D97-AF65-F5344CB8AC3E}">
        <p14:creationId xmlns:p14="http://schemas.microsoft.com/office/powerpoint/2010/main" val="2990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一个好的、可读性强的程序一般包含</a:t>
            </a:r>
            <a:r>
              <a:rPr lang="en-US" altLang="zh-CN" dirty="0"/>
              <a:t>30%</a:t>
            </a:r>
            <a:r>
              <a:rPr lang="zh-CN" altLang="en-US" dirty="0"/>
              <a:t>以上的注释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sz="2000" dirty="0"/>
              <a:t> 以#开始，表示本行</a:t>
            </a:r>
            <a:r>
              <a:rPr lang="zh-CN" altLang="en-US" dirty="0">
                <a:solidFill>
                  <a:srgbClr val="0070C0"/>
                </a:solidFill>
              </a:rPr>
              <a:t>#之后的内容为注释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不</a:t>
            </a:r>
            <a:r>
              <a:rPr lang="zh-CN" altLang="en-US" dirty="0">
                <a:solidFill>
                  <a:srgbClr val="0070C0"/>
                </a:solidFill>
              </a:rPr>
              <a:t>属于任何语句</a:t>
            </a:r>
            <a:r>
              <a:rPr lang="zh-CN" altLang="en-US" dirty="0" smtClean="0">
                <a:solidFill>
                  <a:srgbClr val="0070C0"/>
                </a:solidFill>
              </a:rPr>
              <a:t>的字符串</a:t>
            </a:r>
            <a:r>
              <a:rPr lang="zh-CN" altLang="en-US" sz="2000" dirty="0" smtClean="0"/>
              <a:t>为注释，经常在函数体开始处添加长注释（三引号），作为</a:t>
            </a:r>
            <a:r>
              <a:rPr lang="en-US" altLang="zh-CN" dirty="0" err="1" smtClean="0">
                <a:solidFill>
                  <a:srgbClr val="0070C0"/>
                </a:solidFill>
              </a:rPr>
              <a:t>docstring</a:t>
            </a:r>
            <a:r>
              <a:rPr lang="zh-CN" altLang="en-US" sz="2000" dirty="0"/>
              <a:t> </a:t>
            </a:r>
          </a:p>
          <a:p>
            <a:r>
              <a:rPr lang="zh-CN" altLang="en-US" sz="1800" dirty="0" smtClean="0"/>
              <a:t>在</a:t>
            </a:r>
            <a:r>
              <a:rPr lang="zh-CN" altLang="en-US" sz="1800" dirty="0"/>
              <a:t>IDLE开发环境中，可以通过下面的操作快速注释/解除注释大段内容：</a:t>
            </a:r>
          </a:p>
          <a:p>
            <a:pPr lvl="1"/>
            <a:r>
              <a:rPr lang="en-US" altLang="zh-CN" sz="1800" dirty="0" err="1"/>
              <a:t>Format</a:t>
            </a:r>
            <a:r>
              <a:rPr lang="en-US" altLang="zh-CN" sz="1800" dirty="0" err="1">
                <a:sym typeface="Wingdings" panose="05000000000000000000" pitchFamily="2" charset="2"/>
              </a:rPr>
              <a:t>Comment</a:t>
            </a:r>
            <a:r>
              <a:rPr lang="en-US" altLang="zh-CN" sz="1800" dirty="0">
                <a:sym typeface="Wingdings" panose="05000000000000000000" pitchFamily="2" charset="2"/>
              </a:rPr>
              <a:t> Out Region/Uncomment </a:t>
            </a:r>
            <a:r>
              <a:rPr lang="en-US" altLang="zh-CN" sz="1800" dirty="0" smtClean="0">
                <a:sym typeface="Wingdings" panose="05000000000000000000" pitchFamily="2" charset="2"/>
              </a:rPr>
              <a:t>Region</a:t>
            </a:r>
          </a:p>
          <a:p>
            <a:pPr lvl="1"/>
            <a:r>
              <a:rPr lang="zh-CN" altLang="en-US" sz="1800" dirty="0" smtClean="0">
                <a:sym typeface="Wingdings" panose="05000000000000000000" pitchFamily="2" charset="2"/>
              </a:rPr>
              <a:t>快捷键：  </a:t>
            </a:r>
            <a:r>
              <a:rPr lang="en-US" altLang="zh-CN" sz="1800" dirty="0" smtClean="0">
                <a:sym typeface="Wingdings" panose="05000000000000000000" pitchFamily="2" charset="2"/>
              </a:rPr>
              <a:t>ALT+3   ALT+4 </a:t>
            </a:r>
            <a:endParaRPr lang="zh-CN" altLang="en-US" sz="1400" dirty="0"/>
          </a:p>
          <a:p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4724400" y="4385786"/>
            <a:ext cx="66294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isclosed</a:t>
            </a:r>
            <a:r>
              <a:rPr lang="en-US" altLang="zh-CN" sz="2400" dirty="0"/>
              <a:t>(self):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"""True if the connection is closed."""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return </a:t>
            </a:r>
            <a:r>
              <a:rPr lang="en-US" altLang="zh-CN" sz="2400" dirty="0" err="1"/>
              <a:t>self.fp</a:t>
            </a:r>
            <a:r>
              <a:rPr lang="en-US" altLang="zh-CN" sz="2400" dirty="0"/>
              <a:t> is None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print(</a:t>
            </a:r>
            <a:r>
              <a:rPr lang="en-US" altLang="zh-CN" sz="2400" dirty="0" err="1"/>
              <a:t>isclosed</a:t>
            </a:r>
            <a:r>
              <a:rPr lang="en-US" altLang="zh-CN" sz="2400" dirty="0"/>
              <a:t>.__doc__)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True if the connection is closed.</a:t>
            </a:r>
          </a:p>
        </p:txBody>
      </p:sp>
    </p:spTree>
    <p:extLst>
      <p:ext uri="{BB962C8B-B14F-4D97-AF65-F5344CB8AC3E}">
        <p14:creationId xmlns:p14="http://schemas.microsoft.com/office/powerpoint/2010/main" val="22677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P26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每个</a:t>
            </a:r>
            <a:r>
              <a:rPr lang="en-US" altLang="zh-CN" dirty="0"/>
              <a:t>import</a:t>
            </a:r>
            <a:r>
              <a:rPr lang="zh-CN" altLang="en-US" dirty="0"/>
              <a:t>只导入一个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首</a:t>
            </a:r>
            <a:r>
              <a:rPr lang="zh-CN" altLang="en-US" dirty="0" smtClean="0"/>
              <a:t>先导入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标准库模块，如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</a:t>
            </a:r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入第三方扩展库，如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scipy</a:t>
            </a:r>
            <a:endParaRPr lang="en-US" altLang="zh-CN" dirty="0" smtClean="0"/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入自己定义和开发的本地模块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）适当使用异常处理结构进行容错，后面将详细讲解。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）软件应具有较强的可测试性，测试与开发齐头并进</a:t>
            </a:r>
          </a:p>
        </p:txBody>
      </p:sp>
    </p:spTree>
    <p:extLst>
      <p:ext uri="{BB962C8B-B14F-4D97-AF65-F5344CB8AC3E}">
        <p14:creationId xmlns:p14="http://schemas.microsoft.com/office/powerpoint/2010/main" val="12291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语言概述和安装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知识：变量和对象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基础知识：数字类型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：字符串和输入输出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r>
              <a:rPr lang="zh-CN" altLang="en-US" dirty="0" smtClean="0"/>
              <a:t>：模块和包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编程快速入门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7312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编程快速</a:t>
            </a:r>
            <a:r>
              <a:rPr lang="zh-CN" altLang="en-US" dirty="0"/>
              <a:t>入门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问题1：用户输入一个三位自然数，计算并输出其佰位、十位和个位上的数字。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1314450" y="3095484"/>
            <a:ext cx="6686550" cy="1811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x =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</a:t>
            </a:r>
            <a:r>
              <a:rPr lang="zh-CN" altLang="zh-CN" sz="2400" dirty="0"/>
              <a:t>input('请输入一个三位数：')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a = </a:t>
            </a:r>
            <a:r>
              <a:rPr lang="zh-CN" altLang="zh-CN" sz="2400" dirty="0" smtClean="0"/>
              <a:t>x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//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100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b = </a:t>
            </a:r>
            <a:r>
              <a:rPr lang="zh-CN" altLang="zh-CN" sz="2400" dirty="0" smtClean="0"/>
              <a:t>x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//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10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%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10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c = </a:t>
            </a:r>
            <a:r>
              <a:rPr lang="zh-CN" altLang="zh-CN" sz="2400" dirty="0" smtClean="0"/>
              <a:t>x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%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10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print(a, b, c)</a:t>
            </a:r>
          </a:p>
        </p:txBody>
      </p:sp>
    </p:spTree>
    <p:extLst>
      <p:ext uri="{BB962C8B-B14F-4D97-AF65-F5344CB8AC3E}">
        <p14:creationId xmlns:p14="http://schemas.microsoft.com/office/powerpoint/2010/main" val="7352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1.9 Python</a:t>
            </a:r>
            <a:r>
              <a:rPr lang="zh-CN" altLang="en-US"/>
              <a:t>快速入门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28038" cy="4530725"/>
          </a:xfrm>
        </p:spPr>
        <p:txBody>
          <a:bodyPr/>
          <a:lstStyle/>
          <a:p>
            <a:r>
              <a:rPr lang="zh-CN" altLang="en-US" sz="2400" dirty="0"/>
              <a:t>问题2：已知三角形的两边长及其夹角，求第三边长。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24783" y="2081680"/>
                <a:ext cx="6342434" cy="838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𝑎𝑏𝑐𝑜𝑠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ra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83" y="2081680"/>
                <a:ext cx="6342434" cy="838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08919" y="3556152"/>
            <a:ext cx="93726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x = input('</a:t>
            </a:r>
            <a:r>
              <a:rPr lang="zh-CN" altLang="en-US" sz="2400" dirty="0"/>
              <a:t>输入两边长及夹角</a:t>
            </a:r>
            <a:r>
              <a:rPr lang="en-US" altLang="zh-CN" sz="2400" dirty="0"/>
              <a:t>(</a:t>
            </a:r>
            <a:r>
              <a:rPr lang="zh-CN" altLang="en-US" sz="2400" dirty="0"/>
              <a:t>度</a:t>
            </a:r>
            <a:r>
              <a:rPr lang="en-US" altLang="zh-CN" sz="2400" dirty="0"/>
              <a:t>)</a:t>
            </a:r>
            <a:r>
              <a:rPr lang="zh-CN" altLang="en-US" sz="2400" dirty="0"/>
              <a:t>，以逗号分隔：</a:t>
            </a:r>
            <a:r>
              <a:rPr lang="en-US" altLang="zh-CN" sz="2400" dirty="0"/>
              <a:t>')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a, b, </a:t>
            </a:r>
            <a:r>
              <a:rPr lang="en-US" altLang="zh-CN" sz="2400" dirty="0" err="1"/>
              <a:t>sita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(x) </a:t>
            </a:r>
            <a:r>
              <a:rPr lang="en-US" altLang="zh-CN" sz="2400" dirty="0" smtClean="0"/>
              <a:t>   #</a:t>
            </a:r>
            <a:r>
              <a:rPr lang="zh-CN" altLang="en-US" sz="2400" dirty="0"/>
              <a:t>序列解包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c = </a:t>
            </a:r>
            <a:r>
              <a:rPr lang="en-US" altLang="zh-CN" sz="2400" dirty="0" err="1"/>
              <a:t>math.sqrt</a:t>
            </a:r>
            <a:r>
              <a:rPr lang="en-US" altLang="zh-CN" sz="2400" dirty="0"/>
              <a:t>(a**2 + b**2 - 2*a*b*</a:t>
            </a:r>
            <a:r>
              <a:rPr lang="en-US" altLang="zh-CN" sz="2400" dirty="0" err="1"/>
              <a:t>math.cos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sita</a:t>
            </a:r>
            <a:r>
              <a:rPr lang="en-US" altLang="zh-CN" sz="2400" dirty="0"/>
              <a:t>*</a:t>
            </a:r>
            <a:r>
              <a:rPr lang="en-US" altLang="zh-CN" sz="2400" dirty="0" err="1"/>
              <a:t>math.pi</a:t>
            </a:r>
            <a:r>
              <a:rPr lang="en-US" altLang="zh-CN" sz="2400" dirty="0"/>
              <a:t>/180))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print('c=', c)</a:t>
            </a:r>
          </a:p>
        </p:txBody>
      </p:sp>
    </p:spTree>
    <p:extLst>
      <p:ext uri="{BB962C8B-B14F-4D97-AF65-F5344CB8AC3E}">
        <p14:creationId xmlns:p14="http://schemas.microsoft.com/office/powerpoint/2010/main" val="26062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不再依赖</a:t>
            </a:r>
            <a:r>
              <a:rPr lang="zh-CN" altLang="en-US" dirty="0"/>
              <a:t>某种特定的机器或环境</a:t>
            </a:r>
            <a:r>
              <a:rPr lang="zh-CN" altLang="en-US" dirty="0" smtClean="0"/>
              <a:t>。在</a:t>
            </a:r>
            <a:r>
              <a:rPr lang="zh-CN" altLang="en-US" dirty="0"/>
              <a:t>不同的平台上会</a:t>
            </a:r>
            <a:r>
              <a:rPr lang="zh-CN" altLang="en-US" dirty="0" smtClean="0"/>
              <a:t>被</a:t>
            </a:r>
            <a:r>
              <a:rPr lang="zh-CN" altLang="en-US" dirty="0"/>
              <a:t>转换</a:t>
            </a:r>
            <a:r>
              <a:rPr lang="zh-CN" altLang="en-US" dirty="0" smtClean="0"/>
              <a:t>成</a:t>
            </a:r>
            <a:r>
              <a:rPr lang="zh-CN" altLang="en-US" dirty="0"/>
              <a:t>不同的</a:t>
            </a:r>
            <a:r>
              <a:rPr lang="zh-CN" altLang="en-US" dirty="0" smtClean="0"/>
              <a:t>机器语言</a:t>
            </a:r>
            <a:endParaRPr lang="en-US" altLang="zh-CN" dirty="0" smtClean="0"/>
          </a:p>
          <a:p>
            <a:r>
              <a:rPr lang="zh-CN" altLang="en-US" dirty="0" smtClean="0"/>
              <a:t>更加容易学习和使用，一个指令经常对应着许多条机器代码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total = price * (tax + 100) / 100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EAX, EBP[-2]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EBX, EBP[-4]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add EBX, 100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mul</a:t>
            </a:r>
            <a:r>
              <a:rPr lang="en-US" altLang="zh-CN" dirty="0"/>
              <a:t> EAX, EBX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div EAX, 100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EBP[2], EAX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9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1.9 Python</a:t>
            </a:r>
            <a:r>
              <a:rPr lang="zh-CN" altLang="en-US"/>
              <a:t>快速入门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dirty="0"/>
              <a:t>问题3：任意输入三个英文单词，按字典顺序输出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524000" y="2804739"/>
            <a:ext cx="4972050" cy="319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s = input('x,y,z=')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x, y, z = s.split(',')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x &gt; y: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 	x, y = y, x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x &gt; z: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x, z = z, x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if y &gt; z: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y, z = z, y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print(x, y, z)</a:t>
            </a:r>
          </a:p>
        </p:txBody>
      </p:sp>
    </p:spTree>
    <p:extLst>
      <p:ext uri="{BB962C8B-B14F-4D97-AF65-F5344CB8AC3E}">
        <p14:creationId xmlns:p14="http://schemas.microsoft.com/office/powerpoint/2010/main" val="37417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Python</a:t>
            </a:r>
            <a:r>
              <a:rPr lang="zh-CN" altLang="en-US" dirty="0"/>
              <a:t>快速</a:t>
            </a:r>
            <a:r>
              <a:rPr lang="zh-CN" altLang="en-US" dirty="0" smtClean="0"/>
              <a:t>入门（</a:t>
            </a:r>
            <a:r>
              <a:rPr lang="zh-CN" altLang="en-US" dirty="0"/>
              <a:t>不</a:t>
            </a:r>
            <a:r>
              <a:rPr lang="zh-CN" altLang="en-US" dirty="0" smtClean="0"/>
              <a:t>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034" y="1436519"/>
            <a:ext cx="5620966" cy="434171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例4：Python程序框架生成器。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import os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import sys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import datetime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head = '# '+'-'*20+'\n'+\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Function description:\n'+\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'+'-'*20+'\n'+\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Author: Dong Fuguo\n'+\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QQ: 306467355\n'+\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Email: dongfuguo2005@126.com\n'+\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'#'+'-'*20+'\n'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desFile = sys.argv[1]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if os.path.exists(desFile) or not desFile.endswith('.py'):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print('%s already exist or is not a Python code file.!'%desFile)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sys.exit</a:t>
            </a:r>
            <a:r>
              <a:rPr lang="zh-CN" altLang="zh-CN" sz="1600" dirty="0" smtClean="0">
                <a:latin typeface="宋体" panose="02010600030101010101" pitchFamily="2" charset="-122"/>
              </a:rPr>
              <a:t>()</a:t>
            </a:r>
            <a:endParaRPr lang="zh-CN" altLang="zh-CN" sz="1600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 = open(desFile, 'w')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today = str(datetime.date.today().year)+'-'+str(datetime.date.today().month)+\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       '-'+str(datetime.date.today().day)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-*- coding:utf-8 -*-\n')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Filename: '+desFile+'\n')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fp.write(head)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Date: '+today+'\n')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'+'-'*20+'\n')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fp.close()</a:t>
            </a:r>
          </a:p>
        </p:txBody>
      </p:sp>
    </p:spTree>
    <p:extLst>
      <p:ext uri="{BB962C8B-B14F-4D97-AF65-F5344CB8AC3E}">
        <p14:creationId xmlns:p14="http://schemas.microsoft.com/office/powerpoint/2010/main" val="3579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1.10  </a:t>
            </a:r>
            <a:r>
              <a:rPr lang="zh-CN" altLang="en-US" dirty="0" smtClean="0"/>
              <a:t>编写程序，用户输入一个三位以上的整数，输出其百位以上的数字。例如用户输入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，则程序输出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（提示：使用整除运算）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4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解释和编译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/>
              <a:t>如何将使用高级语言编写的程序（源代码</a:t>
            </a:r>
            <a:r>
              <a:rPr lang="en-US" altLang="zh-CN" sz="1600" dirty="0" smtClean="0"/>
              <a:t>source code</a:t>
            </a:r>
            <a:r>
              <a:rPr lang="zh-CN" altLang="en-US" sz="1600" dirty="0" smtClean="0"/>
              <a:t>）转换为目标代码（机器码）？</a:t>
            </a:r>
            <a:endParaRPr lang="en-US" altLang="zh-CN" sz="16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解释器（</a:t>
            </a:r>
            <a:r>
              <a:rPr lang="en-US" altLang="zh-CN" sz="1600" dirty="0" smtClean="0"/>
              <a:t>Interpreter</a:t>
            </a:r>
            <a:r>
              <a:rPr lang="zh-CN" altLang="en-US" sz="1600" dirty="0" smtClean="0"/>
              <a:t>）：将语句翻译成机器码，并且执行，</a:t>
            </a:r>
            <a:r>
              <a:rPr lang="en-US" altLang="zh-CN" sz="1600" dirty="0">
                <a:solidFill>
                  <a:srgbClr val="FF0000"/>
                </a:solidFill>
              </a:rPr>
              <a:t>Python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、</a:t>
            </a:r>
            <a:r>
              <a:rPr lang="en-US" altLang="zh-CN" sz="1600" dirty="0"/>
              <a:t>Perl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PhP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修改程序方便，修改代码重新运行就可以了</a:t>
            </a:r>
            <a:endParaRPr lang="en-US" altLang="zh-CN" sz="14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每次运行，都要进行翻译，运行速度会有影响</a:t>
            </a:r>
            <a:endParaRPr lang="en-US" altLang="zh-CN" sz="14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必须有解释器才可以运行，跨平台</a:t>
            </a:r>
            <a:endParaRPr lang="en-US" altLang="zh-CN" sz="14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编译器（</a:t>
            </a:r>
            <a:r>
              <a:rPr lang="en-US" altLang="zh-CN" sz="1600" dirty="0" smtClean="0"/>
              <a:t>Compiler</a:t>
            </a:r>
            <a:r>
              <a:rPr lang="zh-CN" altLang="en-US" sz="1600" dirty="0" smtClean="0"/>
              <a:t>）：将语句翻译成机器码，形成目标代码文件，</a:t>
            </a:r>
            <a:r>
              <a:rPr lang="en-US" altLang="zh-CN" sz="1600" dirty="0"/>
              <a:t>C</a:t>
            </a:r>
            <a:r>
              <a:rPr lang="zh-CN" altLang="en-US" sz="1600" dirty="0"/>
              <a:t>、</a:t>
            </a:r>
            <a:r>
              <a:rPr lang="en-US" altLang="zh-CN" sz="1600" dirty="0"/>
              <a:t>C++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编译时相比解释可以作更多的优化</a:t>
            </a:r>
            <a:endParaRPr lang="en-US" altLang="zh-CN" sz="14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修改程序后需要进行编译</a:t>
            </a:r>
            <a:endParaRPr lang="en-US" altLang="zh-CN" sz="14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编译</a:t>
            </a:r>
            <a:r>
              <a:rPr lang="zh-CN" altLang="en-US" sz="1400" dirty="0"/>
              <a:t>一</a:t>
            </a:r>
            <a:r>
              <a:rPr lang="zh-CN" altLang="en-US" sz="1400" dirty="0" smtClean="0"/>
              <a:t>次，然后在执行过程中不再需要翻译语句</a:t>
            </a:r>
            <a:endParaRPr lang="en-US" altLang="zh-CN" sz="14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编译后的目标代码可以直接在相应的操作系统中运行，不再需要编译器</a:t>
            </a:r>
            <a:endParaRPr lang="en-US" altLang="zh-CN" sz="14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有些语言将解释和编译结合在一起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Java</a:t>
            </a:r>
            <a:r>
              <a:rPr lang="zh-CN" altLang="en-US" sz="1400" dirty="0" smtClean="0"/>
              <a:t>语言：源代码首先通过编译器（</a:t>
            </a:r>
            <a:r>
              <a:rPr lang="en-US" altLang="zh-CN" sz="1400" dirty="0" err="1" smtClean="0"/>
              <a:t>javac</a:t>
            </a:r>
            <a:r>
              <a:rPr lang="zh-CN" altLang="en-US" sz="1400" dirty="0" smtClean="0"/>
              <a:t>）转换为中间的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字节码（</a:t>
            </a:r>
            <a:r>
              <a:rPr lang="en-US" altLang="zh-CN" sz="1400" dirty="0" smtClean="0"/>
              <a:t>Byte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Code</a:t>
            </a:r>
            <a:r>
              <a:rPr lang="zh-CN" altLang="en-US" sz="1400" dirty="0" smtClean="0"/>
              <a:t>），然后</a:t>
            </a:r>
            <a:r>
              <a:rPr lang="zh-CN" altLang="en-US" sz="1400" dirty="0"/>
              <a:t>在</a:t>
            </a:r>
            <a:r>
              <a:rPr lang="zh-CN" altLang="en-US" sz="1400" dirty="0" smtClean="0"/>
              <a:t>目标机器上通过解释器（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虚拟机）来运行</a:t>
            </a:r>
            <a:endParaRPr lang="en-US" altLang="zh-CN" sz="14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Python</a:t>
            </a:r>
            <a:r>
              <a:rPr lang="zh-CN" altLang="en-US" sz="1400" dirty="0" smtClean="0"/>
              <a:t>也支持伪编译，即将</a:t>
            </a:r>
            <a:r>
              <a:rPr lang="en-US" altLang="zh-CN" sz="1400" dirty="0"/>
              <a:t>.</a:t>
            </a:r>
            <a:r>
              <a:rPr lang="en-US" altLang="zh-CN" sz="1400" dirty="0" err="1"/>
              <a:t>py</a:t>
            </a:r>
            <a:r>
              <a:rPr lang="zh-CN" altLang="en-US" sz="1400" dirty="0" smtClean="0"/>
              <a:t>程序转换为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pyc</a:t>
            </a:r>
            <a:r>
              <a:rPr lang="zh-CN" altLang="en-US" sz="1400" dirty="0" smtClean="0"/>
              <a:t>字节码来优化程序和提高执行速度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1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6909</TotalTime>
  <Words>10138</Words>
  <Application>Microsoft Office PowerPoint</Application>
  <PresentationFormat>宽屏</PresentationFormat>
  <Paragraphs>1476</Paragraphs>
  <Slides>82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5" baseType="lpstr">
      <vt:lpstr>等线</vt:lpstr>
      <vt:lpstr>等线 Light</vt:lpstr>
      <vt:lpstr>宋体</vt:lpstr>
      <vt:lpstr>Arial</vt:lpstr>
      <vt:lpstr>Axure Handwriting</vt:lpstr>
      <vt:lpstr>Calibri</vt:lpstr>
      <vt:lpstr>Cambria Math</vt:lpstr>
      <vt:lpstr>Courier New</vt:lpstr>
      <vt:lpstr>Times New Roman</vt:lpstr>
      <vt:lpstr>Verdana</vt:lpstr>
      <vt:lpstr>Wingdings</vt:lpstr>
      <vt:lpstr>Office 主题​​</vt:lpstr>
      <vt:lpstr>Visio</vt:lpstr>
      <vt:lpstr>Python程序设计 一、基础知识</vt:lpstr>
      <vt:lpstr>教材</vt:lpstr>
      <vt:lpstr>教学安排</vt:lpstr>
      <vt:lpstr>课程资源</vt:lpstr>
      <vt:lpstr>大纲</vt:lpstr>
      <vt:lpstr>计算机编程概述</vt:lpstr>
      <vt:lpstr>低级语言</vt:lpstr>
      <vt:lpstr>高级语言</vt:lpstr>
      <vt:lpstr>解释和编译</vt:lpstr>
      <vt:lpstr>基本编程套路：四部曲</vt:lpstr>
      <vt:lpstr>大纲</vt:lpstr>
      <vt:lpstr>Python语言</vt:lpstr>
      <vt:lpstr>Python语言</vt:lpstr>
      <vt:lpstr>Python之禅（The Zen of Python）</vt:lpstr>
      <vt:lpstr>1.0 预备知识</vt:lpstr>
      <vt:lpstr>数据表达：Bit、Byte(K/M/G)</vt:lpstr>
      <vt:lpstr>Python版本</vt:lpstr>
      <vt:lpstr>1.2 Python安装</vt:lpstr>
      <vt:lpstr>Python使用:菜单选择Python控制台</vt:lpstr>
      <vt:lpstr>Python使用:集成开发环境IDE（Integrated Development Environment）</vt:lpstr>
      <vt:lpstr>IDLE快捷键</vt:lpstr>
      <vt:lpstr>Python使用:双击Python程序</vt:lpstr>
      <vt:lpstr>Python使用:命令行</vt:lpstr>
      <vt:lpstr>Python相关的环境变量设置</vt:lpstr>
      <vt:lpstr>大纲</vt:lpstr>
      <vt:lpstr>1.4 Python基础知识: 对象（Object）</vt:lpstr>
      <vt:lpstr>Python内置对象类型</vt:lpstr>
      <vt:lpstr>如何描述和引用对象？ </vt:lpstr>
      <vt:lpstr>变量</vt:lpstr>
      <vt:lpstr>python变量与其他语言的区别</vt:lpstr>
      <vt:lpstr>变量</vt:lpstr>
      <vt:lpstr>变量</vt:lpstr>
      <vt:lpstr>变量</vt:lpstr>
      <vt:lpstr>变量</vt:lpstr>
      <vt:lpstr>变量名</vt:lpstr>
      <vt:lpstr>大纲</vt:lpstr>
      <vt:lpstr>1.4.3 数字</vt:lpstr>
      <vt:lpstr>（有限精度）浮点数（float）</vt:lpstr>
      <vt:lpstr>复数（Complex）</vt:lpstr>
      <vt:lpstr>布尔（bool）</vt:lpstr>
      <vt:lpstr>算术运算符</vt:lpstr>
      <vt:lpstr>算术运算符</vt:lpstr>
      <vt:lpstr>比较运算符</vt:lpstr>
      <vt:lpstr>内置数学函数</vt:lpstr>
      <vt:lpstr>函数 </vt:lpstr>
      <vt:lpstr>模块</vt:lpstr>
      <vt:lpstr>math模块 </vt:lpstr>
      <vt:lpstr>math模块:三角函数和角度转换 </vt:lpstr>
      <vt:lpstr>大纲</vt:lpstr>
      <vt:lpstr>1.4.4 字符串(str) </vt:lpstr>
      <vt:lpstr>字符串转义</vt:lpstr>
      <vt:lpstr>原始字符串</vt:lpstr>
      <vt:lpstr>字符串相关内置函数</vt:lpstr>
      <vt:lpstr>字符串支持的运算符 + * %</vt:lpstr>
      <vt:lpstr>字符串格式化例子</vt:lpstr>
      <vt:lpstr>1.4.5  运算符和表达式</vt:lpstr>
      <vt:lpstr>1.4.6  常用内置函数</vt:lpstr>
      <vt:lpstr>random模块</vt:lpstr>
      <vt:lpstr>1.4.7  对象的删除</vt:lpstr>
      <vt:lpstr>1.4.8 基本输入输出</vt:lpstr>
      <vt:lpstr>大纲</vt:lpstr>
      <vt:lpstr>1.4.9 模块(modules)导入与使用</vt:lpstr>
      <vt:lpstr>模块的使用</vt:lpstr>
      <vt:lpstr>模块的使用</vt:lpstr>
      <vt:lpstr>模块的使用</vt:lpstr>
      <vt:lpstr>模块的使用</vt:lpstr>
      <vt:lpstr>寻找要导入的模块文件</vt:lpstr>
      <vt:lpstr>1.7  __name__属性</vt:lpstr>
      <vt:lpstr>1.8 编写自己的包（package)</vt:lpstr>
      <vt:lpstr>1.8 编写自己的包（package)</vt:lpstr>
      <vt:lpstr>1.6 Python文件名</vt:lpstr>
      <vt:lpstr>大纲</vt:lpstr>
      <vt:lpstr>1.5  Python代码编写规范</vt:lpstr>
      <vt:lpstr>Python代码编写规范</vt:lpstr>
      <vt:lpstr>Python代码编写规范</vt:lpstr>
      <vt:lpstr>Python代码编写规范</vt:lpstr>
      <vt:lpstr>大纲</vt:lpstr>
      <vt:lpstr>1.9 Python编程快速入门</vt:lpstr>
      <vt:lpstr>1.9 Python快速入门</vt:lpstr>
      <vt:lpstr>1.9 Python快速入门</vt:lpstr>
      <vt:lpstr>1.9 Python快速入门（不讲)</vt:lpstr>
      <vt:lpstr>思考题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Python程序设计基础：基础知识</dc:title>
  <dc:creator>Dilin Mao</dc:creator>
  <cp:lastModifiedBy>think</cp:lastModifiedBy>
  <cp:revision>289</cp:revision>
  <dcterms:created xsi:type="dcterms:W3CDTF">2016-02-24T06:16:00Z</dcterms:created>
  <dcterms:modified xsi:type="dcterms:W3CDTF">2016-09-07T04:15:05Z</dcterms:modified>
</cp:coreProperties>
</file>