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  <p:sldMasterId id="2147483650" r:id="rId3"/>
    <p:sldMasterId id="2147483652" r:id="rId4"/>
    <p:sldMasterId id="2147483709" r:id="rId5"/>
    <p:sldMasterId id="2147483721" r:id="rId6"/>
    <p:sldMasterId id="2147483733" r:id="rId7"/>
  </p:sldMasterIdLst>
  <p:notesMasterIdLst>
    <p:notesMasterId r:id="rId107"/>
  </p:notesMasterIdLst>
  <p:sldIdLst>
    <p:sldId id="256" r:id="rId8"/>
    <p:sldId id="460" r:id="rId9"/>
    <p:sldId id="257" r:id="rId10"/>
    <p:sldId id="470" r:id="rId11"/>
    <p:sldId id="258" r:id="rId12"/>
    <p:sldId id="462" r:id="rId13"/>
    <p:sldId id="461" r:id="rId14"/>
    <p:sldId id="466" r:id="rId15"/>
    <p:sldId id="467" r:id="rId16"/>
    <p:sldId id="288" r:id="rId17"/>
    <p:sldId id="259" r:id="rId18"/>
    <p:sldId id="356" r:id="rId19"/>
    <p:sldId id="358" r:id="rId20"/>
    <p:sldId id="262" r:id="rId21"/>
    <p:sldId id="263" r:id="rId22"/>
    <p:sldId id="363" r:id="rId23"/>
    <p:sldId id="364" r:id="rId24"/>
    <p:sldId id="367" r:id="rId25"/>
    <p:sldId id="368" r:id="rId26"/>
    <p:sldId id="465" r:id="rId27"/>
    <p:sldId id="270" r:id="rId28"/>
    <p:sldId id="268" r:id="rId29"/>
    <p:sldId id="269" r:id="rId30"/>
    <p:sldId id="273" r:id="rId31"/>
    <p:sldId id="477" r:id="rId32"/>
    <p:sldId id="478" r:id="rId33"/>
    <p:sldId id="369" r:id="rId34"/>
    <p:sldId id="371" r:id="rId35"/>
    <p:sldId id="264" r:id="rId36"/>
    <p:sldId id="265" r:id="rId37"/>
    <p:sldId id="266" r:id="rId38"/>
    <p:sldId id="267" r:id="rId39"/>
    <p:sldId id="271" r:id="rId40"/>
    <p:sldId id="468" r:id="rId41"/>
    <p:sldId id="469" r:id="rId42"/>
    <p:sldId id="272" r:id="rId43"/>
    <p:sldId id="289" r:id="rId44"/>
    <p:sldId id="292" r:id="rId45"/>
    <p:sldId id="275" r:id="rId46"/>
    <p:sldId id="276" r:id="rId47"/>
    <p:sldId id="274" r:id="rId48"/>
    <p:sldId id="277" r:id="rId49"/>
    <p:sldId id="278" r:id="rId50"/>
    <p:sldId id="293" r:id="rId51"/>
    <p:sldId id="377" r:id="rId52"/>
    <p:sldId id="296" r:id="rId53"/>
    <p:sldId id="279" r:id="rId54"/>
    <p:sldId id="479" r:id="rId55"/>
    <p:sldId id="480" r:id="rId56"/>
    <p:sldId id="481" r:id="rId57"/>
    <p:sldId id="482" r:id="rId58"/>
    <p:sldId id="483" r:id="rId59"/>
    <p:sldId id="484" r:id="rId60"/>
    <p:sldId id="485" r:id="rId61"/>
    <p:sldId id="486" r:id="rId62"/>
    <p:sldId id="487" r:id="rId63"/>
    <p:sldId id="488" r:id="rId64"/>
    <p:sldId id="489" r:id="rId65"/>
    <p:sldId id="490" r:id="rId66"/>
    <p:sldId id="491" r:id="rId67"/>
    <p:sldId id="492" r:id="rId68"/>
    <p:sldId id="493" r:id="rId69"/>
    <p:sldId id="494" r:id="rId70"/>
    <p:sldId id="495" r:id="rId71"/>
    <p:sldId id="496" r:id="rId72"/>
    <p:sldId id="497" r:id="rId73"/>
    <p:sldId id="498" r:id="rId74"/>
    <p:sldId id="499" r:id="rId75"/>
    <p:sldId id="500" r:id="rId76"/>
    <p:sldId id="501" r:id="rId77"/>
    <p:sldId id="502" r:id="rId78"/>
    <p:sldId id="503" r:id="rId79"/>
    <p:sldId id="504" r:id="rId80"/>
    <p:sldId id="505" r:id="rId81"/>
    <p:sldId id="506" r:id="rId82"/>
    <p:sldId id="507" r:id="rId83"/>
    <p:sldId id="508" r:id="rId84"/>
    <p:sldId id="509" r:id="rId85"/>
    <p:sldId id="510" r:id="rId86"/>
    <p:sldId id="511" r:id="rId87"/>
    <p:sldId id="512" r:id="rId88"/>
    <p:sldId id="513" r:id="rId89"/>
    <p:sldId id="514" r:id="rId90"/>
    <p:sldId id="515" r:id="rId91"/>
    <p:sldId id="516" r:id="rId92"/>
    <p:sldId id="517" r:id="rId93"/>
    <p:sldId id="518" r:id="rId94"/>
    <p:sldId id="519" r:id="rId95"/>
    <p:sldId id="520" r:id="rId96"/>
    <p:sldId id="521" r:id="rId97"/>
    <p:sldId id="522" r:id="rId98"/>
    <p:sldId id="523" r:id="rId99"/>
    <p:sldId id="524" r:id="rId100"/>
    <p:sldId id="525" r:id="rId101"/>
    <p:sldId id="526" r:id="rId102"/>
    <p:sldId id="527" r:id="rId103"/>
    <p:sldId id="528" r:id="rId104"/>
    <p:sldId id="529" r:id="rId105"/>
    <p:sldId id="530" r:id="rId106"/>
  </p:sldIdLst>
  <p:sldSz cx="12190413" cy="6859588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544251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1088502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632753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2177004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721254" algn="l" defTabSz="1088502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3265505" algn="l" defTabSz="1088502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809756" algn="l" defTabSz="1088502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4354007" algn="l" defTabSz="1088502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2277" autoAdjust="0"/>
  </p:normalViewPr>
  <p:slideViewPr>
    <p:cSldViewPr snapToGrid="0" snapToObjects="1">
      <p:cViewPr varScale="1">
        <p:scale>
          <a:sx n="120" d="100"/>
          <a:sy n="120" d="100"/>
        </p:scale>
        <p:origin x="1152" y="192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94.xml"/><Relationship Id="rId102" Type="http://schemas.openxmlformats.org/officeDocument/2006/relationships/slide" Target="slides/slide95.xml"/><Relationship Id="rId103" Type="http://schemas.openxmlformats.org/officeDocument/2006/relationships/slide" Target="slides/slide96.xml"/><Relationship Id="rId104" Type="http://schemas.openxmlformats.org/officeDocument/2006/relationships/slide" Target="slides/slide97.xml"/><Relationship Id="rId105" Type="http://schemas.openxmlformats.org/officeDocument/2006/relationships/slide" Target="slides/slide98.xml"/><Relationship Id="rId106" Type="http://schemas.openxmlformats.org/officeDocument/2006/relationships/slide" Target="slides/slide99.xml"/><Relationship Id="rId107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8" Type="http://schemas.openxmlformats.org/officeDocument/2006/relationships/presProps" Target="presProps.xml"/><Relationship Id="rId109" Type="http://schemas.openxmlformats.org/officeDocument/2006/relationships/viewProps" Target="viewProps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110" Type="http://schemas.openxmlformats.org/officeDocument/2006/relationships/theme" Target="theme/theme1.xml"/><Relationship Id="rId90" Type="http://schemas.openxmlformats.org/officeDocument/2006/relationships/slide" Target="slides/slide83.xml"/><Relationship Id="rId91" Type="http://schemas.openxmlformats.org/officeDocument/2006/relationships/slide" Target="slides/slide84.xml"/><Relationship Id="rId92" Type="http://schemas.openxmlformats.org/officeDocument/2006/relationships/slide" Target="slides/slide85.xml"/><Relationship Id="rId93" Type="http://schemas.openxmlformats.org/officeDocument/2006/relationships/slide" Target="slides/slide86.xml"/><Relationship Id="rId94" Type="http://schemas.openxmlformats.org/officeDocument/2006/relationships/slide" Target="slides/slide87.xml"/><Relationship Id="rId95" Type="http://schemas.openxmlformats.org/officeDocument/2006/relationships/slide" Target="slides/slide88.xml"/><Relationship Id="rId96" Type="http://schemas.openxmlformats.org/officeDocument/2006/relationships/slide" Target="slides/slide89.xml"/><Relationship Id="rId97" Type="http://schemas.openxmlformats.org/officeDocument/2006/relationships/slide" Target="slides/slide90.xml"/><Relationship Id="rId98" Type="http://schemas.openxmlformats.org/officeDocument/2006/relationships/slide" Target="slides/slide91.xml"/><Relationship Id="rId99" Type="http://schemas.openxmlformats.org/officeDocument/2006/relationships/slide" Target="slides/slide92.xml"/><Relationship Id="rId111" Type="http://schemas.openxmlformats.org/officeDocument/2006/relationships/tableStyles" Target="tableStyles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100" Type="http://schemas.openxmlformats.org/officeDocument/2006/relationships/slide" Target="slides/slide93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9EF9BA3-35E8-4077-9DE6-D8BF214FDD9C}" type="datetimeFigureOut">
              <a:rPr lang="zh-CN" altLang="en-US"/>
              <a:pPr/>
              <a:t>16/3/22</a:t>
            </a:fld>
            <a:endParaRPr lang="en-US" altLang="zh-CN"/>
          </a:p>
        </p:txBody>
      </p:sp>
      <p:sp>
        <p:nvSpPr>
          <p:cNvPr id="819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818A744-BA09-4F75-BF38-4BDA85B5E1F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8569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544251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1088502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632753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2177004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721254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40430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r.__</a:t>
            </a:r>
            <a:r>
              <a:rPr lang="en-US" altLang="zh-CN" dirty="0" err="1" smtClean="0"/>
              <a:t>iter</a:t>
            </a:r>
            <a:r>
              <a:rPr lang="en-US" altLang="zh-CN" dirty="0" smtClean="0"/>
              <a:t>__()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  <a:pPr/>
              <a:t>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5007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  <a:pPr/>
              <a:t>71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577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  <a:pPr/>
              <a:t>72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47436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  <a:pPr/>
              <a:t>87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53321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400" dirty="0" err="1" smtClean="0"/>
              <a:t>noRepeat</a:t>
            </a:r>
            <a:r>
              <a:rPr lang="en-US" altLang="zh-CN" sz="1400" dirty="0" smtClean="0"/>
              <a:t> = []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400" dirty="0" smtClean="0"/>
              <a:t>[</a:t>
            </a:r>
            <a:r>
              <a:rPr lang="en-US" altLang="zh-CN" sz="1400" dirty="0" err="1" smtClean="0"/>
              <a:t>noRepeat.append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) for 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 in </a:t>
            </a:r>
            <a:r>
              <a:rPr lang="en-US" altLang="zh-CN" sz="1400" dirty="0" err="1" smtClean="0"/>
              <a:t>listRandom</a:t>
            </a:r>
            <a:r>
              <a:rPr lang="en-US" altLang="zh-CN" sz="1400" dirty="0" smtClean="0"/>
              <a:t> if not 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 in </a:t>
            </a:r>
            <a:r>
              <a:rPr lang="en-US" altLang="zh-CN" sz="1400" dirty="0" err="1" smtClean="0"/>
              <a:t>noRepeat</a:t>
            </a:r>
            <a:r>
              <a:rPr lang="en-US" altLang="zh-CN" sz="1400" dirty="0" smtClean="0"/>
              <a:t>]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  <a:pPr/>
              <a:t>92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5364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  <a:pPr/>
              <a:t>93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5924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4043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Python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中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list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是用下边的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C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语言的结构来表示的。</a:t>
            </a:r>
            <a:r>
              <a:rPr lang="en-US" altLang="zh-CN" dirty="0" err="1" smtClean="0"/>
              <a:t>ob_item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是用来保存元素的指针数组，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allocated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是</a:t>
            </a:r>
            <a:r>
              <a:rPr lang="en-US" altLang="zh-CN" dirty="0" err="1" smtClean="0"/>
              <a:t>ob_item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预先分配的内存总容量</a:t>
            </a:r>
            <a:endParaRPr lang="en-US" altLang="zh-CN" sz="1400" b="0" i="0" kern="1200" dirty="0" smtClean="0"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+mn-cs"/>
            </a:endParaRPr>
          </a:p>
          <a:p>
            <a:r>
              <a:rPr lang="en-US" altLang="zh-CN" sz="14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typedef</a:t>
            </a:r>
            <a:r>
              <a:rPr lang="en-US" altLang="zh-CN" dirty="0" smtClean="0"/>
              <a:t> </a:t>
            </a:r>
            <a:r>
              <a:rPr lang="en-US" altLang="zh-CN" sz="14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struct</a:t>
            </a:r>
            <a:r>
              <a:rPr lang="en-US" altLang="zh-CN" dirty="0" smtClean="0"/>
              <a:t> { </a:t>
            </a:r>
          </a:p>
          <a:p>
            <a:r>
              <a:rPr lang="en-US" altLang="zh-CN" dirty="0" err="1" smtClean="0"/>
              <a:t>PyObject_VAR_HEAD</a:t>
            </a:r>
            <a:endParaRPr lang="en-US" altLang="zh-CN" dirty="0" smtClean="0"/>
          </a:p>
          <a:p>
            <a:r>
              <a:rPr lang="en-US" altLang="zh-CN" dirty="0" err="1" smtClean="0"/>
              <a:t>PyObject</a:t>
            </a:r>
            <a:r>
              <a:rPr lang="en-US" altLang="zh-CN" dirty="0" smtClean="0"/>
              <a:t> **</a:t>
            </a:r>
            <a:r>
              <a:rPr lang="en-US" altLang="zh-CN" dirty="0" err="1" smtClean="0"/>
              <a:t>ob_item</a:t>
            </a:r>
            <a:r>
              <a:rPr lang="en-US" altLang="zh-CN" dirty="0" smtClean="0"/>
              <a:t>;</a:t>
            </a:r>
          </a:p>
          <a:p>
            <a:r>
              <a:rPr lang="en-US" altLang="zh-CN" dirty="0" err="1" smtClean="0"/>
              <a:t>Py_ssize_t</a:t>
            </a:r>
            <a:r>
              <a:rPr lang="en-US" altLang="zh-CN" dirty="0" smtClean="0"/>
              <a:t> allocated; </a:t>
            </a:r>
          </a:p>
          <a:p>
            <a:r>
              <a:rPr lang="en-US" altLang="zh-CN" dirty="0" smtClean="0"/>
              <a:t>} </a:t>
            </a:r>
            <a:r>
              <a:rPr lang="en-US" altLang="zh-CN" dirty="0" err="1" smtClean="0"/>
              <a:t>PyListObject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9115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6088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400" dirty="0" smtClean="0"/>
              <a:t>在Python 2.x中返回一个包含若干整数的列表。另外，Python 2.x还提供了一个内置函数xrange()（Python 3.x中不提供该函数），语法与range()函数一样，但是返回xrange可迭代对象，类似于Python 3.x的range()函数，其特点为惰性求值，而不是像range()函数一样返回列表。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1771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  <a:pPr/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4498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  <a:pPr/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4855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  <a:pPr/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867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a,*</a:t>
            </a:r>
            <a:r>
              <a:rPr lang="en-US" altLang="zh-CN" dirty="0" err="1" smtClean="0"/>
              <a:t>b,c</a:t>
            </a:r>
            <a:r>
              <a:rPr lang="en-US" altLang="zh-CN" dirty="0" smtClean="0"/>
              <a:t> = 1,2,3,4,5,6</a:t>
            </a:r>
          </a:p>
          <a:p>
            <a:r>
              <a:rPr lang="en-US" altLang="zh-CN" dirty="0" err="1" smtClean="0"/>
              <a:t>a,b,c</a:t>
            </a:r>
            <a:endParaRPr lang="en-US" altLang="zh-CN" dirty="0" smtClean="0"/>
          </a:p>
          <a:p>
            <a:r>
              <a:rPr lang="en-US" altLang="zh-CN" dirty="0" smtClean="0"/>
              <a:t>(1, [2, 3, 4, 5], 6)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  <a:pPr/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2327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25"/>
            <a:ext cx="10361851" cy="147036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None/>
              <a:defRPr/>
            </a:lvl1pPr>
            <a:lvl2pPr marL="544251" indent="0" algn="ctr">
              <a:buNone/>
              <a:defRPr/>
            </a:lvl2pPr>
            <a:lvl3pPr marL="1088502" indent="0" algn="ctr">
              <a:buNone/>
              <a:defRPr/>
            </a:lvl3pPr>
            <a:lvl4pPr marL="1632753" indent="0" algn="ctr">
              <a:buNone/>
              <a:defRPr/>
            </a:lvl4pPr>
            <a:lvl5pPr marL="2177004" indent="0" algn="ctr">
              <a:buNone/>
              <a:defRPr/>
            </a:lvl5pPr>
            <a:lvl6pPr marL="2721254" indent="0" algn="ctr">
              <a:buNone/>
              <a:defRPr/>
            </a:lvl6pPr>
            <a:lvl7pPr marL="3265505" indent="0" algn="ctr">
              <a:buNone/>
              <a:defRPr/>
            </a:lvl7pPr>
            <a:lvl8pPr marL="3809756" indent="0" algn="ctr">
              <a:buNone/>
              <a:defRPr/>
            </a:lvl8pPr>
            <a:lvl9pPr marL="4354007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E4561B-296C-4C49-9E9B-46ADA4EE9AB7}" type="datetime1">
              <a:rPr lang="zh-CN" altLang="en-US"/>
              <a:pPr/>
              <a:t>16/3/22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6F64B3-6EDE-4368-AEEA-7821BD7882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2994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7990B7-C8A2-44A9-90AD-4815586FAB96}" type="datetime1">
              <a:rPr lang="zh-CN" altLang="en-US"/>
              <a:pPr/>
              <a:t>16/3/22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91CE39-3207-46D3-A14D-C39535F13A1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979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8"/>
            <a:ext cx="2742843" cy="585288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8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DCAF63-3395-4F42-B2EA-D785D96653B0}" type="datetime1">
              <a:rPr lang="zh-CN" altLang="en-US"/>
              <a:pPr/>
              <a:t>16/3/22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53B262-8C79-431F-B1E6-7541A657969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368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25"/>
            <a:ext cx="10361851" cy="147036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None/>
              <a:defRPr/>
            </a:lvl1pPr>
            <a:lvl2pPr marL="544251" indent="0" algn="ctr">
              <a:buNone/>
              <a:defRPr/>
            </a:lvl2pPr>
            <a:lvl3pPr marL="1088502" indent="0" algn="ctr">
              <a:buNone/>
              <a:defRPr/>
            </a:lvl3pPr>
            <a:lvl4pPr marL="1632753" indent="0" algn="ctr">
              <a:buNone/>
              <a:defRPr/>
            </a:lvl4pPr>
            <a:lvl5pPr marL="2177004" indent="0" algn="ctr">
              <a:buNone/>
              <a:defRPr/>
            </a:lvl5pPr>
            <a:lvl6pPr marL="2721254" indent="0" algn="ctr">
              <a:buNone/>
              <a:defRPr/>
            </a:lvl6pPr>
            <a:lvl7pPr marL="3265505" indent="0" algn="ctr">
              <a:buNone/>
              <a:defRPr/>
            </a:lvl7pPr>
            <a:lvl8pPr marL="3809756" indent="0" algn="ctr">
              <a:buNone/>
              <a:defRPr/>
            </a:lvl8pPr>
            <a:lvl9pPr marL="4354007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3C1489-E97B-41E0-830C-EB11992B7F84}" type="datetime1">
              <a:rPr lang="zh-CN" altLang="en-US"/>
              <a:pPr/>
              <a:t>16/3/22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0D31DD-AE41-4736-A024-4CBF4980131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204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25CA7C-4D79-4EF9-B696-404D4D6E179D}" type="datetime1">
              <a:rPr lang="zh-CN" altLang="en-US"/>
              <a:pPr/>
              <a:t>16/3/22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C8130F-103F-4268-8D1C-63C9F550EB1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9697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7"/>
            <a:ext cx="10361851" cy="136239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7"/>
            <a:ext cx="10361851" cy="1500534"/>
          </a:xfrm>
        </p:spPr>
        <p:txBody>
          <a:bodyPr anchor="b"/>
          <a:lstStyle>
            <a:lvl1pPr marL="0" indent="0">
              <a:buNone/>
              <a:defRPr sz="2400"/>
            </a:lvl1pPr>
            <a:lvl2pPr marL="544251" indent="0">
              <a:buNone/>
              <a:defRPr sz="2100"/>
            </a:lvl2pPr>
            <a:lvl3pPr marL="1088502" indent="0">
              <a:buNone/>
              <a:defRPr sz="1900"/>
            </a:lvl3pPr>
            <a:lvl4pPr marL="1632753" indent="0">
              <a:buNone/>
              <a:defRPr sz="1700"/>
            </a:lvl4pPr>
            <a:lvl5pPr marL="2177004" indent="0">
              <a:buNone/>
              <a:defRPr sz="1700"/>
            </a:lvl5pPr>
            <a:lvl6pPr marL="2721254" indent="0">
              <a:buNone/>
              <a:defRPr sz="1700"/>
            </a:lvl6pPr>
            <a:lvl7pPr marL="3265505" indent="0">
              <a:buNone/>
              <a:defRPr sz="1700"/>
            </a:lvl7pPr>
            <a:lvl8pPr marL="3809756" indent="0">
              <a:buNone/>
              <a:defRPr sz="1700"/>
            </a:lvl8pPr>
            <a:lvl9pPr marL="4354007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CB4C40-8ACD-4581-B634-2B918E98FF7A}" type="datetime1">
              <a:rPr lang="zh-CN" altLang="en-US"/>
              <a:pPr/>
              <a:t>16/3/22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91C0D4-A5F9-4ACB-9040-368413B86B7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9261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7"/>
            <a:ext cx="5384099" cy="452701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7"/>
            <a:ext cx="5384099" cy="452701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947069-0CD9-42FC-A0C7-3E4576CB9BCC}" type="datetime1">
              <a:rPr lang="zh-CN" altLang="en-US"/>
              <a:pPr/>
              <a:t>16/3/22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D25C83-30A7-4E8C-B066-EE02AE55703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2998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9"/>
            <a:ext cx="5386216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5" y="1535469"/>
            <a:ext cx="5388332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5" y="2175379"/>
            <a:ext cx="5388332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EDA979-1D08-4CA6-AA91-616B9104C104}" type="datetime1">
              <a:rPr lang="zh-CN" altLang="en-US"/>
              <a:pPr/>
              <a:t>16/3/22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53A4D3-3FE2-43A3-ACB2-09A920932BA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4795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31F111-1E43-4E9D-A4DD-427A6B7DB757}" type="datetime1">
              <a:rPr lang="zh-CN" altLang="en-US"/>
              <a:pPr/>
              <a:t>16/3/22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891E3A-9891-4A46-B68A-51E00CE7D48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46005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FDD7CE-0373-47E8-93B9-04FBE3449B27}" type="datetime1">
              <a:rPr lang="zh-CN" altLang="en-US"/>
              <a:pPr/>
              <a:t>16/3/22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5B9209-6279-4866-BC7D-6E0942D5310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36948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4" y="273113"/>
            <a:ext cx="4010562" cy="116231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120"/>
            <a:ext cx="6814779" cy="5854468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4" y="1435436"/>
            <a:ext cx="4010562" cy="4692149"/>
          </a:xfrm>
        </p:spPr>
        <p:txBody>
          <a:bodyPr/>
          <a:lstStyle>
            <a:lvl1pPr marL="0" indent="0">
              <a:buNone/>
              <a:defRPr sz="1700"/>
            </a:lvl1pPr>
            <a:lvl2pPr marL="544251" indent="0">
              <a:buNone/>
              <a:defRPr sz="1400"/>
            </a:lvl2pPr>
            <a:lvl3pPr marL="1088502" indent="0">
              <a:buNone/>
              <a:defRPr sz="1200"/>
            </a:lvl3pPr>
            <a:lvl4pPr marL="1632753" indent="0">
              <a:buNone/>
              <a:defRPr sz="1100"/>
            </a:lvl4pPr>
            <a:lvl5pPr marL="2177004" indent="0">
              <a:buNone/>
              <a:defRPr sz="1100"/>
            </a:lvl5pPr>
            <a:lvl6pPr marL="2721254" indent="0">
              <a:buNone/>
              <a:defRPr sz="1100"/>
            </a:lvl6pPr>
            <a:lvl7pPr marL="3265505" indent="0">
              <a:buNone/>
              <a:defRPr sz="1100"/>
            </a:lvl7pPr>
            <a:lvl8pPr marL="3809756" indent="0">
              <a:buNone/>
              <a:defRPr sz="1100"/>
            </a:lvl8pPr>
            <a:lvl9pPr marL="4354007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96760-9E30-45E2-AC5C-C31B9F5AC3C8}" type="datetime1">
              <a:rPr lang="zh-CN" altLang="en-US"/>
              <a:pPr/>
              <a:t>16/3/22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A86A9D-7158-4E5D-BC57-969678309F0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6876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129313-8900-4E06-A865-11F8362A3EE9}" type="datetime1">
              <a:rPr lang="zh-CN" altLang="en-US"/>
              <a:pPr/>
              <a:t>16/3/22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C9D3E4-E4D3-4692-B61D-511D506EFCB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73739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6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800"/>
            </a:lvl1pPr>
            <a:lvl2pPr marL="544251" indent="0">
              <a:buNone/>
              <a:defRPr sz="3300"/>
            </a:lvl2pPr>
            <a:lvl3pPr marL="1088502" indent="0">
              <a:buNone/>
              <a:defRPr sz="2900"/>
            </a:lvl3pPr>
            <a:lvl4pPr marL="1632753" indent="0">
              <a:buNone/>
              <a:defRPr sz="2400"/>
            </a:lvl4pPr>
            <a:lvl5pPr marL="2177004" indent="0">
              <a:buNone/>
              <a:defRPr sz="2400"/>
            </a:lvl5pPr>
            <a:lvl6pPr marL="2721254" indent="0">
              <a:buNone/>
              <a:defRPr sz="2400"/>
            </a:lvl6pPr>
            <a:lvl7pPr marL="3265505" indent="0">
              <a:buNone/>
              <a:defRPr sz="2400"/>
            </a:lvl7pPr>
            <a:lvl8pPr marL="3809756" indent="0">
              <a:buNone/>
              <a:defRPr sz="2400"/>
            </a:lvl8pPr>
            <a:lvl9pPr marL="4354007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8"/>
          </a:xfrm>
        </p:spPr>
        <p:txBody>
          <a:bodyPr/>
          <a:lstStyle>
            <a:lvl1pPr marL="0" indent="0">
              <a:buNone/>
              <a:defRPr sz="1700"/>
            </a:lvl1pPr>
            <a:lvl2pPr marL="544251" indent="0">
              <a:buNone/>
              <a:defRPr sz="1400"/>
            </a:lvl2pPr>
            <a:lvl3pPr marL="1088502" indent="0">
              <a:buNone/>
              <a:defRPr sz="1200"/>
            </a:lvl3pPr>
            <a:lvl4pPr marL="1632753" indent="0">
              <a:buNone/>
              <a:defRPr sz="1100"/>
            </a:lvl4pPr>
            <a:lvl5pPr marL="2177004" indent="0">
              <a:buNone/>
              <a:defRPr sz="1100"/>
            </a:lvl5pPr>
            <a:lvl6pPr marL="2721254" indent="0">
              <a:buNone/>
              <a:defRPr sz="1100"/>
            </a:lvl6pPr>
            <a:lvl7pPr marL="3265505" indent="0">
              <a:buNone/>
              <a:defRPr sz="1100"/>
            </a:lvl7pPr>
            <a:lvl8pPr marL="3809756" indent="0">
              <a:buNone/>
              <a:defRPr sz="1100"/>
            </a:lvl8pPr>
            <a:lvl9pPr marL="4354007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854EF9-23DB-4DF6-BD03-79602DA03F3E}" type="datetime1">
              <a:rPr lang="zh-CN" altLang="en-US"/>
              <a:pPr/>
              <a:t>16/3/22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063DDA-CE0B-4BCB-890E-EF2C547CCC3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17368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12BC3E-243E-4538-80EA-F232CCE5F07A}" type="datetime1">
              <a:rPr lang="zh-CN" altLang="en-US"/>
              <a:pPr/>
              <a:t>16/3/22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CCEC9B-B2DA-4750-A414-A437E83071F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28956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8"/>
            <a:ext cx="2742843" cy="585288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8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87FDF3-24A2-4F25-9001-9EA36BFCB42F}" type="datetime1">
              <a:rPr lang="zh-CN" altLang="en-US"/>
              <a:pPr/>
              <a:t>16/3/22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7765A4-8A37-43FC-91DD-4F4F7131CB4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45462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6"/>
            <a:ext cx="12190413" cy="6858001"/>
            <a:chOff x="0" y="0"/>
            <a:chExt cx="5760" cy="4319"/>
          </a:xfrm>
        </p:grpSpPr>
        <p:sp>
          <p:nvSpPr>
            <p:cNvPr id="4099" name="Freeform 3"/>
            <p:cNvSpPr>
              <a:spLocks/>
            </p:cNvSpPr>
            <p:nvPr/>
          </p:nvSpPr>
          <p:spPr bwMode="auto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0" name="Freeform 4"/>
            <p:cNvSpPr>
              <a:spLocks/>
            </p:cNvSpPr>
            <p:nvPr/>
          </p:nvSpPr>
          <p:spPr bwMode="auto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1" name="Freeform 5"/>
            <p:cNvSpPr>
              <a:spLocks/>
            </p:cNvSpPr>
            <p:nvPr/>
          </p:nvSpPr>
          <p:spPr bwMode="auto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2" name="Freeform 6"/>
            <p:cNvSpPr>
              <a:spLocks/>
            </p:cNvSpPr>
            <p:nvPr/>
          </p:nvSpPr>
          <p:spPr bwMode="auto">
            <a:xfrm>
              <a:off x="4038" y="3577"/>
              <a:ext cx="1720" cy="65"/>
            </a:xfrm>
            <a:custGeom>
              <a:avLst/>
              <a:gdLst>
                <a:gd name="T0" fmla="*/ 1722 w 1722"/>
                <a:gd name="T1" fmla="*/ 66 h 66"/>
                <a:gd name="T2" fmla="*/ 1722 w 1722"/>
                <a:gd name="T3" fmla="*/ 60 h 66"/>
                <a:gd name="T4" fmla="*/ 0 w 1722"/>
                <a:gd name="T5" fmla="*/ 0 h 66"/>
                <a:gd name="T6" fmla="*/ 0 w 1722"/>
                <a:gd name="T7" fmla="*/ 48 h 66"/>
                <a:gd name="T8" fmla="*/ 1722 w 1722"/>
                <a:gd name="T9" fmla="*/ 66 h 66"/>
                <a:gd name="T10" fmla="*/ 1722 w 1722"/>
                <a:gd name="T11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3" name="Freeform 7"/>
            <p:cNvSpPr>
              <a:spLocks/>
            </p:cNvSpPr>
            <p:nvPr/>
          </p:nvSpPr>
          <p:spPr bwMode="auto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4" name="Freeform 8"/>
            <p:cNvSpPr>
              <a:spLocks/>
            </p:cNvSpPr>
            <p:nvPr/>
          </p:nvSpPr>
          <p:spPr bwMode="auto">
            <a:xfrm>
              <a:off x="4784" y="3702"/>
              <a:ext cx="974" cy="101"/>
            </a:xfrm>
            <a:custGeom>
              <a:avLst/>
              <a:gdLst>
                <a:gd name="T0" fmla="*/ 975 w 975"/>
                <a:gd name="T1" fmla="*/ 48 h 101"/>
                <a:gd name="T2" fmla="*/ 975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75 w 975"/>
                <a:gd name="T9" fmla="*/ 48 h 101"/>
                <a:gd name="T10" fmla="*/ 975 w 975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5" name="Freeform 9"/>
            <p:cNvSpPr>
              <a:spLocks/>
            </p:cNvSpPr>
            <p:nvPr/>
          </p:nvSpPr>
          <p:spPr bwMode="auto">
            <a:xfrm>
              <a:off x="3619" y="3815"/>
              <a:ext cx="2139" cy="198"/>
            </a:xfrm>
            <a:custGeom>
              <a:avLst/>
              <a:gdLst>
                <a:gd name="T0" fmla="*/ 2141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41 w 2141"/>
                <a:gd name="T7" fmla="*/ 0 h 198"/>
                <a:gd name="T8" fmla="*/ 2141 w 2141"/>
                <a:gd name="T9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6" name="Freeform 10"/>
            <p:cNvSpPr>
              <a:spLocks/>
            </p:cNvSpPr>
            <p:nvPr/>
          </p:nvSpPr>
          <p:spPr bwMode="auto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7" name="Freeform 11"/>
            <p:cNvSpPr>
              <a:spLocks/>
            </p:cNvSpPr>
            <p:nvPr/>
          </p:nvSpPr>
          <p:spPr bwMode="auto">
            <a:xfrm>
              <a:off x="2097" y="4043"/>
              <a:ext cx="2514" cy="276"/>
            </a:xfrm>
            <a:custGeom>
              <a:avLst/>
              <a:gdLst>
                <a:gd name="T0" fmla="*/ 2182 w 2517"/>
                <a:gd name="T1" fmla="*/ 276 h 276"/>
                <a:gd name="T2" fmla="*/ 2517 w 2517"/>
                <a:gd name="T3" fmla="*/ 204 h 276"/>
                <a:gd name="T4" fmla="*/ 2260 w 2517"/>
                <a:gd name="T5" fmla="*/ 0 h 276"/>
                <a:gd name="T6" fmla="*/ 0 w 2517"/>
                <a:gd name="T7" fmla="*/ 276 h 276"/>
                <a:gd name="T8" fmla="*/ 2182 w 2517"/>
                <a:gd name="T9" fmla="*/ 276 h 276"/>
                <a:gd name="T10" fmla="*/ 2182 w 2517"/>
                <a:gd name="T11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8" name="Freeform 12"/>
            <p:cNvSpPr>
              <a:spLocks/>
            </p:cNvSpPr>
            <p:nvPr/>
          </p:nvSpPr>
          <p:spPr bwMode="auto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9" name="Freeform 13"/>
            <p:cNvSpPr>
              <a:spLocks/>
            </p:cNvSpPr>
            <p:nvPr/>
          </p:nvSpPr>
          <p:spPr bwMode="auto">
            <a:xfrm>
              <a:off x="5030" y="3151"/>
              <a:ext cx="728" cy="240"/>
            </a:xfrm>
            <a:custGeom>
              <a:avLst/>
              <a:gdLst>
                <a:gd name="T0" fmla="*/ 729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9 w 729"/>
                <a:gd name="T7" fmla="*/ 240 h 240"/>
                <a:gd name="T8" fmla="*/ 729 w 729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0" name="Freeform 14"/>
            <p:cNvSpPr>
              <a:spLocks/>
            </p:cNvSpPr>
            <p:nvPr/>
          </p:nvSpPr>
          <p:spPr bwMode="auto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1" name="Freeform 15"/>
            <p:cNvSpPr>
              <a:spLocks/>
            </p:cNvSpPr>
            <p:nvPr/>
          </p:nvSpPr>
          <p:spPr bwMode="auto">
            <a:xfrm>
              <a:off x="5030" y="3049"/>
              <a:ext cx="728" cy="318"/>
            </a:xfrm>
            <a:custGeom>
              <a:avLst/>
              <a:gdLst>
                <a:gd name="T0" fmla="*/ 729 w 729"/>
                <a:gd name="T1" fmla="*/ 318 h 318"/>
                <a:gd name="T2" fmla="*/ 729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9 w 729"/>
                <a:gd name="T9" fmla="*/ 318 h 318"/>
                <a:gd name="T10" fmla="*/ 729 w 729"/>
                <a:gd name="T11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2" name="Freeform 16"/>
            <p:cNvSpPr>
              <a:spLocks/>
            </p:cNvSpPr>
            <p:nvPr/>
          </p:nvSpPr>
          <p:spPr bwMode="auto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3" name="Freeform 17"/>
            <p:cNvSpPr>
              <a:spLocks/>
            </p:cNvSpPr>
            <p:nvPr/>
          </p:nvSpPr>
          <p:spPr bwMode="auto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4" name="Freeform 18"/>
            <p:cNvSpPr>
              <a:spLocks/>
            </p:cNvSpPr>
            <p:nvPr/>
          </p:nvSpPr>
          <p:spPr bwMode="auto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5" name="Freeform 19"/>
            <p:cNvSpPr>
              <a:spLocks/>
            </p:cNvSpPr>
            <p:nvPr/>
          </p:nvSpPr>
          <p:spPr bwMode="auto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6" name="Freeform 20"/>
            <p:cNvSpPr>
              <a:spLocks/>
            </p:cNvSpPr>
            <p:nvPr/>
          </p:nvSpPr>
          <p:spPr bwMode="auto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7" name="Freeform 21"/>
            <p:cNvSpPr>
              <a:spLocks/>
            </p:cNvSpPr>
            <p:nvPr/>
          </p:nvSpPr>
          <p:spPr bwMode="auto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" name="Freeform 22"/>
            <p:cNvSpPr>
              <a:spLocks/>
            </p:cNvSpPr>
            <p:nvPr/>
          </p:nvSpPr>
          <p:spPr bwMode="auto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9" name="Freeform 23"/>
            <p:cNvSpPr>
              <a:spLocks/>
            </p:cNvSpPr>
            <p:nvPr/>
          </p:nvSpPr>
          <p:spPr bwMode="auto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0" name="Freeform 24"/>
            <p:cNvSpPr>
              <a:spLocks/>
            </p:cNvSpPr>
            <p:nvPr/>
          </p:nvSpPr>
          <p:spPr bwMode="auto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1" name="Freeform 25"/>
            <p:cNvSpPr>
              <a:spLocks/>
            </p:cNvSpPr>
            <p:nvPr/>
          </p:nvSpPr>
          <p:spPr bwMode="auto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2" name="Freeform 26"/>
            <p:cNvSpPr>
              <a:spLocks/>
            </p:cNvSpPr>
            <p:nvPr/>
          </p:nvSpPr>
          <p:spPr bwMode="auto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3" name="Freeform 27"/>
            <p:cNvSpPr>
              <a:spLocks/>
            </p:cNvSpPr>
            <p:nvPr/>
          </p:nvSpPr>
          <p:spPr bwMode="auto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4" name="Freeform 28"/>
            <p:cNvSpPr>
              <a:spLocks/>
            </p:cNvSpPr>
            <p:nvPr/>
          </p:nvSpPr>
          <p:spPr bwMode="auto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12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5" name="Freeform 29"/>
            <p:cNvSpPr>
              <a:spLocks/>
            </p:cNvSpPr>
            <p:nvPr/>
          </p:nvSpPr>
          <p:spPr bwMode="auto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6" name="Freeform 30"/>
            <p:cNvSpPr>
              <a:spLocks/>
            </p:cNvSpPr>
            <p:nvPr/>
          </p:nvSpPr>
          <p:spPr bwMode="auto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7" name="Freeform 31"/>
            <p:cNvSpPr>
              <a:spLocks/>
            </p:cNvSpPr>
            <p:nvPr/>
          </p:nvSpPr>
          <p:spPr bwMode="auto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8" name="Freeform 32"/>
            <p:cNvSpPr>
              <a:spLocks/>
            </p:cNvSpPr>
            <p:nvPr/>
          </p:nvSpPr>
          <p:spPr bwMode="auto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9" name="Freeform 33"/>
            <p:cNvSpPr>
              <a:spLocks/>
            </p:cNvSpPr>
            <p:nvPr/>
          </p:nvSpPr>
          <p:spPr bwMode="auto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0" name="Freeform 34"/>
            <p:cNvSpPr>
              <a:spLocks/>
            </p:cNvSpPr>
            <p:nvPr/>
          </p:nvSpPr>
          <p:spPr bwMode="auto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1" name="Freeform 35"/>
            <p:cNvSpPr>
              <a:spLocks/>
            </p:cNvSpPr>
            <p:nvPr/>
          </p:nvSpPr>
          <p:spPr bwMode="auto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2" name="Freeform 36"/>
            <p:cNvSpPr>
              <a:spLocks/>
            </p:cNvSpPr>
            <p:nvPr/>
          </p:nvSpPr>
          <p:spPr bwMode="auto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3" name="Freeform 37"/>
            <p:cNvSpPr>
              <a:spLocks/>
            </p:cNvSpPr>
            <p:nvPr/>
          </p:nvSpPr>
          <p:spPr bwMode="auto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4" name="Freeform 38"/>
            <p:cNvSpPr>
              <a:spLocks/>
            </p:cNvSpPr>
            <p:nvPr/>
          </p:nvSpPr>
          <p:spPr bwMode="auto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135" name="Group 39"/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0"/>
              <a:chExt cx="5758" cy="1858"/>
            </a:xfrm>
          </p:grpSpPr>
          <p:sp>
            <p:nvSpPr>
              <p:cNvPr id="4136" name="Freeform 40"/>
              <p:cNvSpPr>
                <a:spLocks/>
              </p:cNvSpPr>
              <p:nvPr/>
            </p:nvSpPr>
            <p:spPr bwMode="auto">
              <a:xfrm>
                <a:off x="0" y="0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37" name="Freeform 41"/>
              <p:cNvSpPr>
                <a:spLocks/>
              </p:cNvSpPr>
              <p:nvPr/>
            </p:nvSpPr>
            <p:spPr bwMode="auto">
              <a:xfrm>
                <a:off x="3646" y="1163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138" name="Rectangle 42"/>
          <p:cNvSpPr>
            <a:spLocks noGrp="1" noChangeArrowheads="1"/>
          </p:cNvSpPr>
          <p:nvPr>
            <p:ph type="ctrTitle" sz="quarter"/>
          </p:nvPr>
        </p:nvSpPr>
        <p:spPr>
          <a:xfrm>
            <a:off x="609521" y="1600571"/>
            <a:ext cx="10971372" cy="1829223"/>
          </a:xfrm>
        </p:spPr>
        <p:txBody>
          <a:bodyPr/>
          <a:lstStyle>
            <a:lvl1pPr>
              <a:defRPr sz="5700"/>
            </a:lvl1pPr>
          </a:lstStyle>
          <a:p>
            <a:pPr lvl="0"/>
            <a:r>
              <a:rPr lang="zh-CN" altLang="zh-CN" noProof="0" smtClean="0"/>
              <a:t>单击此处编辑母版标题样式</a:t>
            </a:r>
          </a:p>
        </p:txBody>
      </p:sp>
      <p:sp>
        <p:nvSpPr>
          <p:cNvPr id="4139" name="Rectangle 4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4300"/>
            </a:lvl1pPr>
          </a:lstStyle>
          <a:p>
            <a:pPr lvl="0"/>
            <a:r>
              <a:rPr lang="zh-CN" altLang="zh-CN" noProof="0" smtClean="0"/>
              <a:t>单击此处编辑母版副标题样式</a:t>
            </a:r>
          </a:p>
        </p:txBody>
      </p:sp>
      <p:sp>
        <p:nvSpPr>
          <p:cNvPr id="4140" name="Rectangle 4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E0E6B484-172E-47A8-BF0D-838B5F3AF0AA}" type="datetime1">
              <a:rPr lang="zh-CN" altLang="en-US"/>
              <a:pPr/>
              <a:t>16/3/22</a:t>
            </a:fld>
            <a:endParaRPr lang="en-US" altLang="zh-CN"/>
          </a:p>
        </p:txBody>
      </p:sp>
      <p:sp>
        <p:nvSpPr>
          <p:cNvPr id="4141" name="Rectangle 4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142" name="Rectangle 4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8A8035D-F7DE-432A-8572-6A8F3531D2F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03E173-0B2D-4025-B92C-FD9B750E8B85}" type="datetime1">
              <a:rPr lang="zh-CN" altLang="en-US"/>
              <a:pPr/>
              <a:t>16/3/22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53793D-C845-4249-BF79-C0AF045B499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89384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7"/>
            <a:ext cx="10361851" cy="136239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7"/>
            <a:ext cx="10361851" cy="1500534"/>
          </a:xfrm>
        </p:spPr>
        <p:txBody>
          <a:bodyPr anchor="b"/>
          <a:lstStyle>
            <a:lvl1pPr marL="0" indent="0">
              <a:buNone/>
              <a:defRPr sz="2400"/>
            </a:lvl1pPr>
            <a:lvl2pPr marL="544251" indent="0">
              <a:buNone/>
              <a:defRPr sz="2100"/>
            </a:lvl2pPr>
            <a:lvl3pPr marL="1088502" indent="0">
              <a:buNone/>
              <a:defRPr sz="1900"/>
            </a:lvl3pPr>
            <a:lvl4pPr marL="1632753" indent="0">
              <a:buNone/>
              <a:defRPr sz="1700"/>
            </a:lvl4pPr>
            <a:lvl5pPr marL="2177004" indent="0">
              <a:buNone/>
              <a:defRPr sz="1700"/>
            </a:lvl5pPr>
            <a:lvl6pPr marL="2721254" indent="0">
              <a:buNone/>
              <a:defRPr sz="1700"/>
            </a:lvl6pPr>
            <a:lvl7pPr marL="3265505" indent="0">
              <a:buNone/>
              <a:defRPr sz="1700"/>
            </a:lvl7pPr>
            <a:lvl8pPr marL="3809756" indent="0">
              <a:buNone/>
              <a:defRPr sz="1700"/>
            </a:lvl8pPr>
            <a:lvl9pPr marL="4354007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D6C3AC-16D2-4F49-B6FB-C9CE936E8E4E}" type="datetime1">
              <a:rPr lang="zh-CN" altLang="en-US"/>
              <a:pPr/>
              <a:t>16/3/22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7EF64D-22B7-43F2-8A34-A3ECED55567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85277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7"/>
            <a:ext cx="5384099" cy="4531774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7"/>
            <a:ext cx="5384099" cy="4531774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B47ACC-DA93-4047-858E-C2243BCD069F}" type="datetime1">
              <a:rPr lang="zh-CN" altLang="en-US"/>
              <a:pPr/>
              <a:t>16/3/22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144057-3836-4BB2-ADC0-959238F2F75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29187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9"/>
            <a:ext cx="5386216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5" y="1535469"/>
            <a:ext cx="5388332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5" y="2175379"/>
            <a:ext cx="5388332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2616D0-0E6E-4FEF-8AA4-8CB15D47B32C}" type="datetime1">
              <a:rPr lang="zh-CN" altLang="en-US"/>
              <a:pPr/>
              <a:t>16/3/22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066C78-9683-429D-A323-79456ADA0E6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84612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F8F151-6426-46FE-9AC0-64F4F0A7CF4C}" type="datetime1">
              <a:rPr lang="zh-CN" altLang="en-US"/>
              <a:pPr/>
              <a:t>16/3/22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004495-235F-49CA-B4BF-E1A4592E18A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30968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A851EF-8D4A-4011-B260-994D3E237537}" type="datetime1">
              <a:rPr lang="zh-CN" altLang="en-US"/>
              <a:pPr/>
              <a:t>16/3/22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981007-703D-4D52-A296-B72FB5AD56E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892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7"/>
            <a:ext cx="10361851" cy="136239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7"/>
            <a:ext cx="10361851" cy="1500534"/>
          </a:xfrm>
        </p:spPr>
        <p:txBody>
          <a:bodyPr anchor="b"/>
          <a:lstStyle>
            <a:lvl1pPr marL="0" indent="0">
              <a:buNone/>
              <a:defRPr sz="2400"/>
            </a:lvl1pPr>
            <a:lvl2pPr marL="544251" indent="0">
              <a:buNone/>
              <a:defRPr sz="2100"/>
            </a:lvl2pPr>
            <a:lvl3pPr marL="1088502" indent="0">
              <a:buNone/>
              <a:defRPr sz="1900"/>
            </a:lvl3pPr>
            <a:lvl4pPr marL="1632753" indent="0">
              <a:buNone/>
              <a:defRPr sz="1700"/>
            </a:lvl4pPr>
            <a:lvl5pPr marL="2177004" indent="0">
              <a:buNone/>
              <a:defRPr sz="1700"/>
            </a:lvl5pPr>
            <a:lvl6pPr marL="2721254" indent="0">
              <a:buNone/>
              <a:defRPr sz="1700"/>
            </a:lvl6pPr>
            <a:lvl7pPr marL="3265505" indent="0">
              <a:buNone/>
              <a:defRPr sz="1700"/>
            </a:lvl7pPr>
            <a:lvl8pPr marL="3809756" indent="0">
              <a:buNone/>
              <a:defRPr sz="1700"/>
            </a:lvl8pPr>
            <a:lvl9pPr marL="4354007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B044FC-E3FC-4718-A5BD-51F68866EBAD}" type="datetime1">
              <a:rPr lang="zh-CN" altLang="en-US"/>
              <a:pPr/>
              <a:t>16/3/22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1B5D83-8900-4BE1-B049-02C681206A5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11716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4" y="273113"/>
            <a:ext cx="4010562" cy="116231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120"/>
            <a:ext cx="6814779" cy="5854468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4" y="1435436"/>
            <a:ext cx="4010562" cy="4692149"/>
          </a:xfrm>
        </p:spPr>
        <p:txBody>
          <a:bodyPr/>
          <a:lstStyle>
            <a:lvl1pPr marL="0" indent="0">
              <a:buNone/>
              <a:defRPr sz="1700"/>
            </a:lvl1pPr>
            <a:lvl2pPr marL="544251" indent="0">
              <a:buNone/>
              <a:defRPr sz="1400"/>
            </a:lvl2pPr>
            <a:lvl3pPr marL="1088502" indent="0">
              <a:buNone/>
              <a:defRPr sz="1200"/>
            </a:lvl3pPr>
            <a:lvl4pPr marL="1632753" indent="0">
              <a:buNone/>
              <a:defRPr sz="1100"/>
            </a:lvl4pPr>
            <a:lvl5pPr marL="2177004" indent="0">
              <a:buNone/>
              <a:defRPr sz="1100"/>
            </a:lvl5pPr>
            <a:lvl6pPr marL="2721254" indent="0">
              <a:buNone/>
              <a:defRPr sz="1100"/>
            </a:lvl6pPr>
            <a:lvl7pPr marL="3265505" indent="0">
              <a:buNone/>
              <a:defRPr sz="1100"/>
            </a:lvl7pPr>
            <a:lvl8pPr marL="3809756" indent="0">
              <a:buNone/>
              <a:defRPr sz="1100"/>
            </a:lvl8pPr>
            <a:lvl9pPr marL="4354007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CD65DC-9CF4-4FE8-A76B-77712F874E0A}" type="datetime1">
              <a:rPr lang="zh-CN" altLang="en-US"/>
              <a:pPr/>
              <a:t>16/3/22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13358C-2900-442A-804D-D815BCD2320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83241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6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800"/>
            </a:lvl1pPr>
            <a:lvl2pPr marL="544251" indent="0">
              <a:buNone/>
              <a:defRPr sz="3300"/>
            </a:lvl2pPr>
            <a:lvl3pPr marL="1088502" indent="0">
              <a:buNone/>
              <a:defRPr sz="2900"/>
            </a:lvl3pPr>
            <a:lvl4pPr marL="1632753" indent="0">
              <a:buNone/>
              <a:defRPr sz="2400"/>
            </a:lvl4pPr>
            <a:lvl5pPr marL="2177004" indent="0">
              <a:buNone/>
              <a:defRPr sz="2400"/>
            </a:lvl5pPr>
            <a:lvl6pPr marL="2721254" indent="0">
              <a:buNone/>
              <a:defRPr sz="2400"/>
            </a:lvl6pPr>
            <a:lvl7pPr marL="3265505" indent="0">
              <a:buNone/>
              <a:defRPr sz="2400"/>
            </a:lvl7pPr>
            <a:lvl8pPr marL="3809756" indent="0">
              <a:buNone/>
              <a:defRPr sz="2400"/>
            </a:lvl8pPr>
            <a:lvl9pPr marL="4354007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8"/>
          </a:xfrm>
        </p:spPr>
        <p:txBody>
          <a:bodyPr/>
          <a:lstStyle>
            <a:lvl1pPr marL="0" indent="0">
              <a:buNone/>
              <a:defRPr sz="1700"/>
            </a:lvl1pPr>
            <a:lvl2pPr marL="544251" indent="0">
              <a:buNone/>
              <a:defRPr sz="1400"/>
            </a:lvl2pPr>
            <a:lvl3pPr marL="1088502" indent="0">
              <a:buNone/>
              <a:defRPr sz="1200"/>
            </a:lvl3pPr>
            <a:lvl4pPr marL="1632753" indent="0">
              <a:buNone/>
              <a:defRPr sz="1100"/>
            </a:lvl4pPr>
            <a:lvl5pPr marL="2177004" indent="0">
              <a:buNone/>
              <a:defRPr sz="1100"/>
            </a:lvl5pPr>
            <a:lvl6pPr marL="2721254" indent="0">
              <a:buNone/>
              <a:defRPr sz="1100"/>
            </a:lvl6pPr>
            <a:lvl7pPr marL="3265505" indent="0">
              <a:buNone/>
              <a:defRPr sz="1100"/>
            </a:lvl7pPr>
            <a:lvl8pPr marL="3809756" indent="0">
              <a:buNone/>
              <a:defRPr sz="1100"/>
            </a:lvl8pPr>
            <a:lvl9pPr marL="4354007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E22BFE-2029-4BAC-BA21-056C26D4D579}" type="datetime1">
              <a:rPr lang="zh-CN" altLang="en-US"/>
              <a:pPr/>
              <a:t>16/3/22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9E6E10-7211-448B-AF87-C194A7F1BE1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63374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CB15DC-A3DA-40F4-8435-F342F8D0DE2C}" type="datetime1">
              <a:rPr lang="zh-CN" altLang="en-US"/>
              <a:pPr/>
              <a:t>16/3/22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78F34F-8AB2-4D72-842E-3D6C38D147A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77175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7877"/>
            <a:ext cx="2742843" cy="585446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7877"/>
            <a:ext cx="8025355" cy="585446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CF48FD-FB27-420E-8B13-5703562EB571}" type="datetime1">
              <a:rPr lang="zh-CN" altLang="en-US"/>
              <a:pPr/>
              <a:t>16/3/22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9D1F78-847A-40D9-BE4B-D3284399D9C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949361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25"/>
            <a:ext cx="10361851" cy="147036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None/>
              <a:defRPr/>
            </a:lvl1pPr>
            <a:lvl2pPr marL="544251" indent="0" algn="ctr">
              <a:buNone/>
              <a:defRPr/>
            </a:lvl2pPr>
            <a:lvl3pPr marL="1088502" indent="0" algn="ctr">
              <a:buNone/>
              <a:defRPr/>
            </a:lvl3pPr>
            <a:lvl4pPr marL="1632753" indent="0" algn="ctr">
              <a:buNone/>
              <a:defRPr/>
            </a:lvl4pPr>
            <a:lvl5pPr marL="2177004" indent="0" algn="ctr">
              <a:buNone/>
              <a:defRPr/>
            </a:lvl5pPr>
            <a:lvl6pPr marL="2721254" indent="0" algn="ctr">
              <a:buNone/>
              <a:defRPr/>
            </a:lvl6pPr>
            <a:lvl7pPr marL="3265505" indent="0" algn="ctr">
              <a:buNone/>
              <a:defRPr/>
            </a:lvl7pPr>
            <a:lvl8pPr marL="3809756" indent="0" algn="ctr">
              <a:buNone/>
              <a:defRPr/>
            </a:lvl8pPr>
            <a:lvl9pPr marL="4354007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E8A406-D0BA-4AF5-B8DE-8F05BF1FF6D9}" type="datetime1">
              <a:rPr lang="zh-CN" altLang="en-US"/>
              <a:pPr/>
              <a:t>16/3/22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AB38DA-C8FF-4762-A412-9DAD7260097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74870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AA8EC5-9FD1-4432-A1E0-D33519232006}" type="datetime1">
              <a:rPr lang="zh-CN" altLang="en-US"/>
              <a:pPr/>
              <a:t>16/3/22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1C3A0D-7182-4FED-BA90-BCE3E1924D1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67570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7"/>
            <a:ext cx="10361851" cy="136239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7"/>
            <a:ext cx="10361851" cy="1500534"/>
          </a:xfrm>
        </p:spPr>
        <p:txBody>
          <a:bodyPr anchor="b"/>
          <a:lstStyle>
            <a:lvl1pPr marL="0" indent="0">
              <a:buNone/>
              <a:defRPr sz="2400"/>
            </a:lvl1pPr>
            <a:lvl2pPr marL="544251" indent="0">
              <a:buNone/>
              <a:defRPr sz="2100"/>
            </a:lvl2pPr>
            <a:lvl3pPr marL="1088502" indent="0">
              <a:buNone/>
              <a:defRPr sz="1900"/>
            </a:lvl3pPr>
            <a:lvl4pPr marL="1632753" indent="0">
              <a:buNone/>
              <a:defRPr sz="1700"/>
            </a:lvl4pPr>
            <a:lvl5pPr marL="2177004" indent="0">
              <a:buNone/>
              <a:defRPr sz="1700"/>
            </a:lvl5pPr>
            <a:lvl6pPr marL="2721254" indent="0">
              <a:buNone/>
              <a:defRPr sz="1700"/>
            </a:lvl6pPr>
            <a:lvl7pPr marL="3265505" indent="0">
              <a:buNone/>
              <a:defRPr sz="1700"/>
            </a:lvl7pPr>
            <a:lvl8pPr marL="3809756" indent="0">
              <a:buNone/>
              <a:defRPr sz="1700"/>
            </a:lvl8pPr>
            <a:lvl9pPr marL="4354007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1F2926-D15C-40AE-8552-EB0AC46795D1}" type="datetime1">
              <a:rPr lang="zh-CN" altLang="en-US"/>
              <a:pPr/>
              <a:t>16/3/22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CDB30-BFDD-4096-ABAE-F50C8512C62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421155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7"/>
            <a:ext cx="5384099" cy="452701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7"/>
            <a:ext cx="5384099" cy="452701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33138E-04D0-44DF-BF71-6CAD73F5CDC2}" type="datetime1">
              <a:rPr lang="zh-CN" altLang="en-US"/>
              <a:pPr/>
              <a:t>16/3/22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35D568-575E-4345-B0EE-E8A31155841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570437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9"/>
            <a:ext cx="5386216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5" y="1535469"/>
            <a:ext cx="5388332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5" y="2175379"/>
            <a:ext cx="5388332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BA35A9-32C6-405D-990D-C18D62B3B4E7}" type="datetime1">
              <a:rPr lang="zh-CN" altLang="en-US"/>
              <a:pPr/>
              <a:t>16/3/22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36071B-1619-4C79-B704-F8DFAA7F792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76456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BD9DDB-0BFB-4A5C-B4B8-57B27A1AB231}" type="datetime1">
              <a:rPr lang="zh-CN" altLang="en-US"/>
              <a:pPr/>
              <a:t>16/3/22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E1A068-B03B-4CBF-93EA-E4CA9349555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2903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7"/>
            <a:ext cx="5384099" cy="452701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7"/>
            <a:ext cx="5384099" cy="452701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5299D5-0D27-4ED7-BCEF-1AA6A85DEB14}" type="datetime1">
              <a:rPr lang="zh-CN" altLang="en-US"/>
              <a:pPr/>
              <a:t>16/3/22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3A5490-7C30-4B12-A69A-8B3D44E4040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199040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C28005-A145-418F-ACC7-9EF4B1AAE4F2}" type="datetime1">
              <a:rPr lang="zh-CN" altLang="en-US"/>
              <a:pPr/>
              <a:t>16/3/22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A04A05-1B3C-4E22-918E-092C24FFD9A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79888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4" y="273113"/>
            <a:ext cx="4010562" cy="116231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120"/>
            <a:ext cx="6814779" cy="5854468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4" y="1435436"/>
            <a:ext cx="4010562" cy="4692149"/>
          </a:xfrm>
        </p:spPr>
        <p:txBody>
          <a:bodyPr/>
          <a:lstStyle>
            <a:lvl1pPr marL="0" indent="0">
              <a:buNone/>
              <a:defRPr sz="1700"/>
            </a:lvl1pPr>
            <a:lvl2pPr marL="544251" indent="0">
              <a:buNone/>
              <a:defRPr sz="1400"/>
            </a:lvl2pPr>
            <a:lvl3pPr marL="1088502" indent="0">
              <a:buNone/>
              <a:defRPr sz="1200"/>
            </a:lvl3pPr>
            <a:lvl4pPr marL="1632753" indent="0">
              <a:buNone/>
              <a:defRPr sz="1100"/>
            </a:lvl4pPr>
            <a:lvl5pPr marL="2177004" indent="0">
              <a:buNone/>
              <a:defRPr sz="1100"/>
            </a:lvl5pPr>
            <a:lvl6pPr marL="2721254" indent="0">
              <a:buNone/>
              <a:defRPr sz="1100"/>
            </a:lvl6pPr>
            <a:lvl7pPr marL="3265505" indent="0">
              <a:buNone/>
              <a:defRPr sz="1100"/>
            </a:lvl7pPr>
            <a:lvl8pPr marL="3809756" indent="0">
              <a:buNone/>
              <a:defRPr sz="1100"/>
            </a:lvl8pPr>
            <a:lvl9pPr marL="4354007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D16CAB-3F8B-404E-BD51-263232D51E30}" type="datetime1">
              <a:rPr lang="zh-CN" altLang="en-US"/>
              <a:pPr/>
              <a:t>16/3/22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4739DD-F79D-4C97-B1A7-279122E0C45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470837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6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800"/>
            </a:lvl1pPr>
            <a:lvl2pPr marL="544251" indent="0">
              <a:buNone/>
              <a:defRPr sz="3300"/>
            </a:lvl2pPr>
            <a:lvl3pPr marL="1088502" indent="0">
              <a:buNone/>
              <a:defRPr sz="2900"/>
            </a:lvl3pPr>
            <a:lvl4pPr marL="1632753" indent="0">
              <a:buNone/>
              <a:defRPr sz="2400"/>
            </a:lvl4pPr>
            <a:lvl5pPr marL="2177004" indent="0">
              <a:buNone/>
              <a:defRPr sz="2400"/>
            </a:lvl5pPr>
            <a:lvl6pPr marL="2721254" indent="0">
              <a:buNone/>
              <a:defRPr sz="2400"/>
            </a:lvl6pPr>
            <a:lvl7pPr marL="3265505" indent="0">
              <a:buNone/>
              <a:defRPr sz="2400"/>
            </a:lvl7pPr>
            <a:lvl8pPr marL="3809756" indent="0">
              <a:buNone/>
              <a:defRPr sz="2400"/>
            </a:lvl8pPr>
            <a:lvl9pPr marL="4354007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8"/>
          </a:xfrm>
        </p:spPr>
        <p:txBody>
          <a:bodyPr/>
          <a:lstStyle>
            <a:lvl1pPr marL="0" indent="0">
              <a:buNone/>
              <a:defRPr sz="1700"/>
            </a:lvl1pPr>
            <a:lvl2pPr marL="544251" indent="0">
              <a:buNone/>
              <a:defRPr sz="1400"/>
            </a:lvl2pPr>
            <a:lvl3pPr marL="1088502" indent="0">
              <a:buNone/>
              <a:defRPr sz="1200"/>
            </a:lvl3pPr>
            <a:lvl4pPr marL="1632753" indent="0">
              <a:buNone/>
              <a:defRPr sz="1100"/>
            </a:lvl4pPr>
            <a:lvl5pPr marL="2177004" indent="0">
              <a:buNone/>
              <a:defRPr sz="1100"/>
            </a:lvl5pPr>
            <a:lvl6pPr marL="2721254" indent="0">
              <a:buNone/>
              <a:defRPr sz="1100"/>
            </a:lvl6pPr>
            <a:lvl7pPr marL="3265505" indent="0">
              <a:buNone/>
              <a:defRPr sz="1100"/>
            </a:lvl7pPr>
            <a:lvl8pPr marL="3809756" indent="0">
              <a:buNone/>
              <a:defRPr sz="1100"/>
            </a:lvl8pPr>
            <a:lvl9pPr marL="4354007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1C02C49-9FFA-492E-B279-541039640A88}" type="datetime1">
              <a:rPr lang="zh-CN" altLang="en-US"/>
              <a:pPr/>
              <a:t>16/3/22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564823-5B7B-4DF7-8867-491D8548964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8620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AE7D9F-0654-4857-8ED8-811BC3C4B4A8}" type="datetime1">
              <a:rPr lang="zh-CN" altLang="en-US"/>
              <a:pPr/>
              <a:t>16/3/22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49BD62-8E30-4DB0-B402-7635B2C5067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067621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8"/>
            <a:ext cx="2742843" cy="585288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8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6B329D-2099-48FD-91B5-90DBAC107006}" type="datetime1">
              <a:rPr lang="zh-CN" altLang="en-US"/>
              <a:pPr/>
              <a:t>16/3/22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F21E5D-0E0F-459D-8BAE-ACD95E3B924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655418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623"/>
            <a:ext cx="9142810" cy="2388153"/>
          </a:xfrm>
        </p:spPr>
        <p:txBody>
          <a:bodyPr anchor="b"/>
          <a:lstStyle>
            <a:lvl1pPr algn="ctr">
              <a:defRPr sz="71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872"/>
            <a:ext cx="9142810" cy="1656145"/>
          </a:xfrm>
        </p:spPr>
        <p:txBody>
          <a:bodyPr/>
          <a:lstStyle>
            <a:lvl1pPr marL="0" indent="0" algn="ctr">
              <a:buNone/>
              <a:defRPr sz="2900"/>
            </a:lvl1pPr>
            <a:lvl2pPr marL="544251" indent="0" algn="ctr">
              <a:buNone/>
              <a:defRPr sz="2400"/>
            </a:lvl2pPr>
            <a:lvl3pPr marL="1088502" indent="0" algn="ctr">
              <a:buNone/>
              <a:defRPr sz="2100"/>
            </a:lvl3pPr>
            <a:lvl4pPr marL="1632753" indent="0" algn="ctr">
              <a:buNone/>
              <a:defRPr sz="1900"/>
            </a:lvl4pPr>
            <a:lvl5pPr marL="2177004" indent="0" algn="ctr">
              <a:buNone/>
              <a:defRPr sz="1900"/>
            </a:lvl5pPr>
            <a:lvl6pPr marL="2721254" indent="0" algn="ctr">
              <a:buNone/>
              <a:defRPr sz="1900"/>
            </a:lvl6pPr>
            <a:lvl7pPr marL="3265505" indent="0" algn="ctr">
              <a:buNone/>
              <a:defRPr sz="1900"/>
            </a:lvl7pPr>
            <a:lvl8pPr marL="3809756" indent="0" algn="ctr">
              <a:buNone/>
              <a:defRPr sz="1900"/>
            </a:lvl8pPr>
            <a:lvl9pPr marL="4354007" indent="0" algn="ctr">
              <a:buNone/>
              <a:defRPr sz="19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8988-9077-4BAE-9E32-DA506EC8B9F3}" type="datetime1">
              <a:rPr lang="zh-CN" altLang="en-US" smtClean="0"/>
              <a:pPr/>
              <a:t>16/3/22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D9CD-8678-4402-9723-F61D729A49A5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245942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53483-A18C-4314-8560-B2F7641C34C5}" type="datetime1">
              <a:rPr lang="zh-CN" altLang="en-US" smtClean="0"/>
              <a:pPr/>
              <a:t>16/3/22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E687-30CD-4881-81FD-836A4B2BF14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81379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2" y="1710141"/>
            <a:ext cx="10514231" cy="2853398"/>
          </a:xfrm>
        </p:spPr>
        <p:txBody>
          <a:bodyPr anchor="b"/>
          <a:lstStyle>
            <a:lvl1pPr>
              <a:defRPr sz="71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2" y="4590533"/>
            <a:ext cx="10514231" cy="1500534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54425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88502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6327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7700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212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6550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097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5400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4D69-B82B-46A1-B10F-A1DD92205005}" type="datetime1">
              <a:rPr lang="zh-CN" altLang="en-US" smtClean="0"/>
              <a:pPr/>
              <a:t>16/3/22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338C-9166-4DC0-8390-43DFCF870B7B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12870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65B7-F34A-41FE-A868-C0627FB9F1C1}" type="datetime1">
              <a:rPr lang="zh-CN" altLang="en-US" smtClean="0"/>
              <a:pPr/>
              <a:t>16/3/22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534B-A076-41EC-9626-876637058D69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575027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365214"/>
            <a:ext cx="10514231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0" y="1681552"/>
            <a:ext cx="5157115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0" y="2505655"/>
            <a:ext cx="5157115" cy="3685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400" y="1681552"/>
            <a:ext cx="5182513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400" y="2505655"/>
            <a:ext cx="5182513" cy="3685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A367-207A-4AF7-A44C-53FE4F808BDE}" type="datetime1">
              <a:rPr lang="zh-CN" altLang="en-US" smtClean="0"/>
              <a:pPr/>
              <a:t>16/3/22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6244-97E4-4F2C-AFA6-D0669A6CF6FC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5067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9"/>
            <a:ext cx="5386216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5" y="1535469"/>
            <a:ext cx="5388332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5" y="2175379"/>
            <a:ext cx="5388332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1F4DFE-44B4-47D7-8317-C3E163DFD4FB}" type="datetime1">
              <a:rPr lang="zh-CN" altLang="en-US"/>
              <a:pPr/>
              <a:t>16/3/22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A8D142-72B8-4D0A-B717-FED43298D8F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478698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0933-2297-4F97-B10E-87B14CDB7BBD}" type="datetime1">
              <a:rPr lang="zh-CN" altLang="en-US" smtClean="0"/>
              <a:pPr/>
              <a:t>16/3/22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6B1-6F59-4861-8359-B94C4FA2D5A4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808659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9E8D-BE2E-4664-996A-D58B5E1C7B47}" type="datetime1">
              <a:rPr lang="zh-CN" altLang="en-US" smtClean="0"/>
              <a:pPr/>
              <a:t>16/3/22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BD92F-07BE-4679-8096-3E55C54DBBE2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662629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61"/>
            <a:ext cx="6171397" cy="4874754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251" indent="0">
              <a:buNone/>
              <a:defRPr sz="1700"/>
            </a:lvl2pPr>
            <a:lvl3pPr marL="1088502" indent="0">
              <a:buNone/>
              <a:defRPr sz="1400"/>
            </a:lvl3pPr>
            <a:lvl4pPr marL="1632753" indent="0">
              <a:buNone/>
              <a:defRPr sz="1200"/>
            </a:lvl4pPr>
            <a:lvl5pPr marL="2177004" indent="0">
              <a:buNone/>
              <a:defRPr sz="1200"/>
            </a:lvl5pPr>
            <a:lvl6pPr marL="2721254" indent="0">
              <a:buNone/>
              <a:defRPr sz="1200"/>
            </a:lvl6pPr>
            <a:lvl7pPr marL="3265505" indent="0">
              <a:buNone/>
              <a:defRPr sz="1200"/>
            </a:lvl7pPr>
            <a:lvl8pPr marL="3809756" indent="0">
              <a:buNone/>
              <a:defRPr sz="1200"/>
            </a:lvl8pPr>
            <a:lvl9pPr marL="4354007" indent="0">
              <a:buNone/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C2EC-E445-453B-8E3A-F435FAEC4940}" type="datetime1">
              <a:rPr lang="zh-CN" altLang="en-US" smtClean="0"/>
              <a:pPr/>
              <a:t>16/3/22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DD161-5D87-48B8-AF15-31E10FBFB414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133103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61"/>
            <a:ext cx="6171397" cy="4874754"/>
          </a:xfrm>
        </p:spPr>
        <p:txBody>
          <a:bodyPr/>
          <a:lstStyle>
            <a:lvl1pPr marL="0" indent="0">
              <a:buNone/>
              <a:defRPr sz="3800"/>
            </a:lvl1pPr>
            <a:lvl2pPr marL="544251" indent="0">
              <a:buNone/>
              <a:defRPr sz="3300"/>
            </a:lvl2pPr>
            <a:lvl3pPr marL="1088502" indent="0">
              <a:buNone/>
              <a:defRPr sz="2900"/>
            </a:lvl3pPr>
            <a:lvl4pPr marL="1632753" indent="0">
              <a:buNone/>
              <a:defRPr sz="2400"/>
            </a:lvl4pPr>
            <a:lvl5pPr marL="2177004" indent="0">
              <a:buNone/>
              <a:defRPr sz="2400"/>
            </a:lvl5pPr>
            <a:lvl6pPr marL="2721254" indent="0">
              <a:buNone/>
              <a:defRPr sz="2400"/>
            </a:lvl6pPr>
            <a:lvl7pPr marL="3265505" indent="0">
              <a:buNone/>
              <a:defRPr sz="2400"/>
            </a:lvl7pPr>
            <a:lvl8pPr marL="3809756" indent="0">
              <a:buNone/>
              <a:defRPr sz="2400"/>
            </a:lvl8pPr>
            <a:lvl9pPr marL="4354007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251" indent="0">
              <a:buNone/>
              <a:defRPr sz="1700"/>
            </a:lvl2pPr>
            <a:lvl3pPr marL="1088502" indent="0">
              <a:buNone/>
              <a:defRPr sz="1400"/>
            </a:lvl3pPr>
            <a:lvl4pPr marL="1632753" indent="0">
              <a:buNone/>
              <a:defRPr sz="1200"/>
            </a:lvl4pPr>
            <a:lvl5pPr marL="2177004" indent="0">
              <a:buNone/>
              <a:defRPr sz="1200"/>
            </a:lvl5pPr>
            <a:lvl6pPr marL="2721254" indent="0">
              <a:buNone/>
              <a:defRPr sz="1200"/>
            </a:lvl6pPr>
            <a:lvl7pPr marL="3265505" indent="0">
              <a:buNone/>
              <a:defRPr sz="1200"/>
            </a:lvl7pPr>
            <a:lvl8pPr marL="3809756" indent="0">
              <a:buNone/>
              <a:defRPr sz="1200"/>
            </a:lvl8pPr>
            <a:lvl9pPr marL="4354007" indent="0">
              <a:buNone/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CCA6-E287-4DFA-AC9B-7903935909A4}" type="datetime1">
              <a:rPr lang="zh-CN" altLang="en-US" smtClean="0"/>
              <a:pPr/>
              <a:t>16/3/22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7D28-4A02-471D-9D72-3181A519A6D7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762383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B35A-B9B3-4F03-AE7D-2DBC4A7584C4}" type="datetime1">
              <a:rPr lang="zh-CN" altLang="en-US" smtClean="0"/>
              <a:pPr/>
              <a:t>16/3/22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1172-627B-41C5-9364-3F4F6A9C168C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1544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6" y="365209"/>
            <a:ext cx="2628558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4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4C31D-2EEC-403F-B465-F001172BD1F2}" type="datetime1">
              <a:rPr lang="zh-CN" altLang="en-US" smtClean="0"/>
              <a:pPr/>
              <a:t>16/3/22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0BD81-E89B-4EC0-B7A0-E06812791C0C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578079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623"/>
            <a:ext cx="9142810" cy="2388153"/>
          </a:xfrm>
        </p:spPr>
        <p:txBody>
          <a:bodyPr anchor="b"/>
          <a:lstStyle>
            <a:lvl1pPr algn="ctr">
              <a:defRPr sz="71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872"/>
            <a:ext cx="9142810" cy="1656145"/>
          </a:xfrm>
        </p:spPr>
        <p:txBody>
          <a:bodyPr/>
          <a:lstStyle>
            <a:lvl1pPr marL="0" indent="0" algn="ctr">
              <a:buNone/>
              <a:defRPr sz="2900"/>
            </a:lvl1pPr>
            <a:lvl2pPr marL="544251" indent="0" algn="ctr">
              <a:buNone/>
              <a:defRPr sz="2400"/>
            </a:lvl2pPr>
            <a:lvl3pPr marL="1088502" indent="0" algn="ctr">
              <a:buNone/>
              <a:defRPr sz="2100"/>
            </a:lvl3pPr>
            <a:lvl4pPr marL="1632753" indent="0" algn="ctr">
              <a:buNone/>
              <a:defRPr sz="1900"/>
            </a:lvl4pPr>
            <a:lvl5pPr marL="2177004" indent="0" algn="ctr">
              <a:buNone/>
              <a:defRPr sz="1900"/>
            </a:lvl5pPr>
            <a:lvl6pPr marL="2721254" indent="0" algn="ctr">
              <a:buNone/>
              <a:defRPr sz="1900"/>
            </a:lvl6pPr>
            <a:lvl7pPr marL="3265505" indent="0" algn="ctr">
              <a:buNone/>
              <a:defRPr sz="1900"/>
            </a:lvl7pPr>
            <a:lvl8pPr marL="3809756" indent="0" algn="ctr">
              <a:buNone/>
              <a:defRPr sz="1900"/>
            </a:lvl8pPr>
            <a:lvl9pPr marL="4354007" indent="0" algn="ctr">
              <a:buNone/>
              <a:defRPr sz="19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8988-9077-4BAE-9E32-DA506EC8B9F3}" type="datetime1">
              <a:rPr lang="zh-CN" altLang="en-US" smtClean="0"/>
              <a:pPr/>
              <a:t>16/3/22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D9CD-8678-4402-9723-F61D729A49A5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245942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53483-A18C-4314-8560-B2F7641C34C5}" type="datetime1">
              <a:rPr lang="zh-CN" altLang="en-US" smtClean="0"/>
              <a:pPr/>
              <a:t>16/3/22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E687-30CD-4881-81FD-836A4B2BF14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81379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2" y="1710141"/>
            <a:ext cx="10514231" cy="2853398"/>
          </a:xfrm>
        </p:spPr>
        <p:txBody>
          <a:bodyPr anchor="b"/>
          <a:lstStyle>
            <a:lvl1pPr>
              <a:defRPr sz="71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2" y="4590533"/>
            <a:ext cx="10514231" cy="1500534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54425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88502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6327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7700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212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6550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097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5400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4D69-B82B-46A1-B10F-A1DD92205005}" type="datetime1">
              <a:rPr lang="zh-CN" altLang="en-US" smtClean="0"/>
              <a:pPr/>
              <a:t>16/3/22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338C-9166-4DC0-8390-43DFCF870B7B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12870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65B7-F34A-41FE-A868-C0627FB9F1C1}" type="datetime1">
              <a:rPr lang="zh-CN" altLang="en-US" smtClean="0"/>
              <a:pPr/>
              <a:t>16/3/22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534B-A076-41EC-9626-876637058D69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5750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DD8E8D-7F1A-4962-A874-3BEB280434F7}" type="datetime1">
              <a:rPr lang="zh-CN" altLang="en-US"/>
              <a:pPr/>
              <a:t>16/3/22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C1ABBD-A2B3-460F-9845-DB4B2F4A3B7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606300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365214"/>
            <a:ext cx="10514231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0" y="1681552"/>
            <a:ext cx="5157115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0" y="2505655"/>
            <a:ext cx="5157115" cy="3685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400" y="1681552"/>
            <a:ext cx="5182513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400" y="2505655"/>
            <a:ext cx="5182513" cy="3685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A367-207A-4AF7-A44C-53FE4F808BDE}" type="datetime1">
              <a:rPr lang="zh-CN" altLang="en-US" smtClean="0"/>
              <a:pPr/>
              <a:t>16/3/22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6244-97E4-4F2C-AFA6-D0669A6CF6FC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506756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0933-2297-4F97-B10E-87B14CDB7BBD}" type="datetime1">
              <a:rPr lang="zh-CN" altLang="en-US" smtClean="0"/>
              <a:pPr/>
              <a:t>16/3/22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6B1-6F59-4861-8359-B94C4FA2D5A4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808659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9E8D-BE2E-4664-996A-D58B5E1C7B47}" type="datetime1">
              <a:rPr lang="zh-CN" altLang="en-US" smtClean="0"/>
              <a:pPr/>
              <a:t>16/3/22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BD92F-07BE-4679-8096-3E55C54DBBE2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662629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61"/>
            <a:ext cx="6171397" cy="4874754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251" indent="0">
              <a:buNone/>
              <a:defRPr sz="1700"/>
            </a:lvl2pPr>
            <a:lvl3pPr marL="1088502" indent="0">
              <a:buNone/>
              <a:defRPr sz="1400"/>
            </a:lvl3pPr>
            <a:lvl4pPr marL="1632753" indent="0">
              <a:buNone/>
              <a:defRPr sz="1200"/>
            </a:lvl4pPr>
            <a:lvl5pPr marL="2177004" indent="0">
              <a:buNone/>
              <a:defRPr sz="1200"/>
            </a:lvl5pPr>
            <a:lvl6pPr marL="2721254" indent="0">
              <a:buNone/>
              <a:defRPr sz="1200"/>
            </a:lvl6pPr>
            <a:lvl7pPr marL="3265505" indent="0">
              <a:buNone/>
              <a:defRPr sz="1200"/>
            </a:lvl7pPr>
            <a:lvl8pPr marL="3809756" indent="0">
              <a:buNone/>
              <a:defRPr sz="1200"/>
            </a:lvl8pPr>
            <a:lvl9pPr marL="4354007" indent="0">
              <a:buNone/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C2EC-E445-453B-8E3A-F435FAEC4940}" type="datetime1">
              <a:rPr lang="zh-CN" altLang="en-US" smtClean="0"/>
              <a:pPr/>
              <a:t>16/3/22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DD161-5D87-48B8-AF15-31E10FBFB414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133103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61"/>
            <a:ext cx="6171397" cy="4874754"/>
          </a:xfrm>
        </p:spPr>
        <p:txBody>
          <a:bodyPr/>
          <a:lstStyle>
            <a:lvl1pPr marL="0" indent="0">
              <a:buNone/>
              <a:defRPr sz="3800"/>
            </a:lvl1pPr>
            <a:lvl2pPr marL="544251" indent="0">
              <a:buNone/>
              <a:defRPr sz="3300"/>
            </a:lvl2pPr>
            <a:lvl3pPr marL="1088502" indent="0">
              <a:buNone/>
              <a:defRPr sz="2900"/>
            </a:lvl3pPr>
            <a:lvl4pPr marL="1632753" indent="0">
              <a:buNone/>
              <a:defRPr sz="2400"/>
            </a:lvl4pPr>
            <a:lvl5pPr marL="2177004" indent="0">
              <a:buNone/>
              <a:defRPr sz="2400"/>
            </a:lvl5pPr>
            <a:lvl6pPr marL="2721254" indent="0">
              <a:buNone/>
              <a:defRPr sz="2400"/>
            </a:lvl6pPr>
            <a:lvl7pPr marL="3265505" indent="0">
              <a:buNone/>
              <a:defRPr sz="2400"/>
            </a:lvl7pPr>
            <a:lvl8pPr marL="3809756" indent="0">
              <a:buNone/>
              <a:defRPr sz="2400"/>
            </a:lvl8pPr>
            <a:lvl9pPr marL="4354007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251" indent="0">
              <a:buNone/>
              <a:defRPr sz="1700"/>
            </a:lvl2pPr>
            <a:lvl3pPr marL="1088502" indent="0">
              <a:buNone/>
              <a:defRPr sz="1400"/>
            </a:lvl3pPr>
            <a:lvl4pPr marL="1632753" indent="0">
              <a:buNone/>
              <a:defRPr sz="1200"/>
            </a:lvl4pPr>
            <a:lvl5pPr marL="2177004" indent="0">
              <a:buNone/>
              <a:defRPr sz="1200"/>
            </a:lvl5pPr>
            <a:lvl6pPr marL="2721254" indent="0">
              <a:buNone/>
              <a:defRPr sz="1200"/>
            </a:lvl6pPr>
            <a:lvl7pPr marL="3265505" indent="0">
              <a:buNone/>
              <a:defRPr sz="1200"/>
            </a:lvl7pPr>
            <a:lvl8pPr marL="3809756" indent="0">
              <a:buNone/>
              <a:defRPr sz="1200"/>
            </a:lvl8pPr>
            <a:lvl9pPr marL="4354007" indent="0">
              <a:buNone/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CCA6-E287-4DFA-AC9B-7903935909A4}" type="datetime1">
              <a:rPr lang="zh-CN" altLang="en-US" smtClean="0"/>
              <a:pPr/>
              <a:t>16/3/22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7D28-4A02-471D-9D72-3181A519A6D7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762383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B35A-B9B3-4F03-AE7D-2DBC4A7584C4}" type="datetime1">
              <a:rPr lang="zh-CN" altLang="en-US" smtClean="0"/>
              <a:pPr/>
              <a:t>16/3/22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1172-627B-41C5-9364-3F4F6A9C168C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1544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6" y="365209"/>
            <a:ext cx="2628558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4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4C31D-2EEC-403F-B465-F001172BD1F2}" type="datetime1">
              <a:rPr lang="zh-CN" altLang="en-US" smtClean="0"/>
              <a:pPr/>
              <a:t>16/3/22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0BD81-E89B-4EC0-B7A0-E06812791C0C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578079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623"/>
            <a:ext cx="9142810" cy="2388153"/>
          </a:xfrm>
        </p:spPr>
        <p:txBody>
          <a:bodyPr anchor="b"/>
          <a:lstStyle>
            <a:lvl1pPr algn="ctr">
              <a:defRPr sz="71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872"/>
            <a:ext cx="9142810" cy="1656145"/>
          </a:xfrm>
        </p:spPr>
        <p:txBody>
          <a:bodyPr/>
          <a:lstStyle>
            <a:lvl1pPr marL="0" indent="0" algn="ctr">
              <a:buNone/>
              <a:defRPr sz="2900"/>
            </a:lvl1pPr>
            <a:lvl2pPr marL="544251" indent="0" algn="ctr">
              <a:buNone/>
              <a:defRPr sz="2400"/>
            </a:lvl2pPr>
            <a:lvl3pPr marL="1088502" indent="0" algn="ctr">
              <a:buNone/>
              <a:defRPr sz="2100"/>
            </a:lvl3pPr>
            <a:lvl4pPr marL="1632753" indent="0" algn="ctr">
              <a:buNone/>
              <a:defRPr sz="1900"/>
            </a:lvl4pPr>
            <a:lvl5pPr marL="2177004" indent="0" algn="ctr">
              <a:buNone/>
              <a:defRPr sz="1900"/>
            </a:lvl5pPr>
            <a:lvl6pPr marL="2721254" indent="0" algn="ctr">
              <a:buNone/>
              <a:defRPr sz="1900"/>
            </a:lvl6pPr>
            <a:lvl7pPr marL="3265505" indent="0" algn="ctr">
              <a:buNone/>
              <a:defRPr sz="1900"/>
            </a:lvl7pPr>
            <a:lvl8pPr marL="3809756" indent="0" algn="ctr">
              <a:buNone/>
              <a:defRPr sz="1900"/>
            </a:lvl8pPr>
            <a:lvl9pPr marL="4354007" indent="0" algn="ctr">
              <a:buNone/>
              <a:defRPr sz="19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8988-9077-4BAE-9E32-DA506EC8B9F3}" type="datetime1">
              <a:rPr lang="zh-CN" altLang="en-US" smtClean="0"/>
              <a:pPr/>
              <a:t>16/3/22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D9CD-8678-4402-9723-F61D729A49A5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245942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53483-A18C-4314-8560-B2F7641C34C5}" type="datetime1">
              <a:rPr lang="zh-CN" altLang="en-US" smtClean="0"/>
              <a:pPr/>
              <a:t>16/3/22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E687-30CD-4881-81FD-836A4B2BF14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81379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2" y="1710139"/>
            <a:ext cx="10514231" cy="2853398"/>
          </a:xfrm>
        </p:spPr>
        <p:txBody>
          <a:bodyPr anchor="b"/>
          <a:lstStyle>
            <a:lvl1pPr>
              <a:defRPr sz="71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2" y="4590531"/>
            <a:ext cx="10514231" cy="1500534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54425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88502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6327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7700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212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6550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097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5400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4D69-B82B-46A1-B10F-A1DD92205005}" type="datetime1">
              <a:rPr lang="zh-CN" altLang="en-US" smtClean="0"/>
              <a:pPr/>
              <a:t>16/3/22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338C-9166-4DC0-8390-43DFCF870B7B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12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C5B50F-07A5-4867-BFBA-8298FD13490A}" type="datetime1">
              <a:rPr lang="zh-CN" altLang="en-US"/>
              <a:pPr/>
              <a:t>16/3/22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648CE0-2E42-48EF-946E-FF1425F5219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635775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65B7-F34A-41FE-A868-C0627FB9F1C1}" type="datetime1">
              <a:rPr lang="zh-CN" altLang="en-US" smtClean="0"/>
              <a:pPr/>
              <a:t>16/3/22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534B-A076-41EC-9626-876637058D69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575027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365214"/>
            <a:ext cx="10514231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0" y="1681552"/>
            <a:ext cx="5157115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0" y="2505655"/>
            <a:ext cx="5157115" cy="3685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400" y="1681552"/>
            <a:ext cx="5182513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400" y="2505655"/>
            <a:ext cx="5182513" cy="3685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A367-207A-4AF7-A44C-53FE4F808BDE}" type="datetime1">
              <a:rPr lang="zh-CN" altLang="en-US" smtClean="0"/>
              <a:pPr/>
              <a:t>16/3/22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6244-97E4-4F2C-AFA6-D0669A6CF6FC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506756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0933-2297-4F97-B10E-87B14CDB7BBD}" type="datetime1">
              <a:rPr lang="zh-CN" altLang="en-US" smtClean="0"/>
              <a:pPr/>
              <a:t>16/3/22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6B1-6F59-4861-8359-B94C4FA2D5A4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808659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9E8D-BE2E-4664-996A-D58B5E1C7B47}" type="datetime1">
              <a:rPr lang="zh-CN" altLang="en-US" smtClean="0"/>
              <a:pPr/>
              <a:t>16/3/22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BD92F-07BE-4679-8096-3E55C54DBBE2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662629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59"/>
            <a:ext cx="6171397" cy="4874754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251" indent="0">
              <a:buNone/>
              <a:defRPr sz="1700"/>
            </a:lvl2pPr>
            <a:lvl3pPr marL="1088502" indent="0">
              <a:buNone/>
              <a:defRPr sz="1400"/>
            </a:lvl3pPr>
            <a:lvl4pPr marL="1632753" indent="0">
              <a:buNone/>
              <a:defRPr sz="1200"/>
            </a:lvl4pPr>
            <a:lvl5pPr marL="2177004" indent="0">
              <a:buNone/>
              <a:defRPr sz="1200"/>
            </a:lvl5pPr>
            <a:lvl6pPr marL="2721254" indent="0">
              <a:buNone/>
              <a:defRPr sz="1200"/>
            </a:lvl6pPr>
            <a:lvl7pPr marL="3265505" indent="0">
              <a:buNone/>
              <a:defRPr sz="1200"/>
            </a:lvl7pPr>
            <a:lvl8pPr marL="3809756" indent="0">
              <a:buNone/>
              <a:defRPr sz="1200"/>
            </a:lvl8pPr>
            <a:lvl9pPr marL="4354007" indent="0">
              <a:buNone/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C2EC-E445-453B-8E3A-F435FAEC4940}" type="datetime1">
              <a:rPr lang="zh-CN" altLang="en-US" smtClean="0"/>
              <a:pPr/>
              <a:t>16/3/22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DD161-5D87-48B8-AF15-31E10FBFB414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133103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9"/>
            <a:ext cx="6171397" cy="4874754"/>
          </a:xfrm>
        </p:spPr>
        <p:txBody>
          <a:bodyPr/>
          <a:lstStyle>
            <a:lvl1pPr marL="0" indent="0">
              <a:buNone/>
              <a:defRPr sz="3800"/>
            </a:lvl1pPr>
            <a:lvl2pPr marL="544251" indent="0">
              <a:buNone/>
              <a:defRPr sz="3300"/>
            </a:lvl2pPr>
            <a:lvl3pPr marL="1088502" indent="0">
              <a:buNone/>
              <a:defRPr sz="2900"/>
            </a:lvl3pPr>
            <a:lvl4pPr marL="1632753" indent="0">
              <a:buNone/>
              <a:defRPr sz="2400"/>
            </a:lvl4pPr>
            <a:lvl5pPr marL="2177004" indent="0">
              <a:buNone/>
              <a:defRPr sz="2400"/>
            </a:lvl5pPr>
            <a:lvl6pPr marL="2721254" indent="0">
              <a:buNone/>
              <a:defRPr sz="2400"/>
            </a:lvl6pPr>
            <a:lvl7pPr marL="3265505" indent="0">
              <a:buNone/>
              <a:defRPr sz="2400"/>
            </a:lvl7pPr>
            <a:lvl8pPr marL="3809756" indent="0">
              <a:buNone/>
              <a:defRPr sz="2400"/>
            </a:lvl8pPr>
            <a:lvl9pPr marL="4354007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251" indent="0">
              <a:buNone/>
              <a:defRPr sz="1700"/>
            </a:lvl2pPr>
            <a:lvl3pPr marL="1088502" indent="0">
              <a:buNone/>
              <a:defRPr sz="1400"/>
            </a:lvl3pPr>
            <a:lvl4pPr marL="1632753" indent="0">
              <a:buNone/>
              <a:defRPr sz="1200"/>
            </a:lvl4pPr>
            <a:lvl5pPr marL="2177004" indent="0">
              <a:buNone/>
              <a:defRPr sz="1200"/>
            </a:lvl5pPr>
            <a:lvl6pPr marL="2721254" indent="0">
              <a:buNone/>
              <a:defRPr sz="1200"/>
            </a:lvl6pPr>
            <a:lvl7pPr marL="3265505" indent="0">
              <a:buNone/>
              <a:defRPr sz="1200"/>
            </a:lvl7pPr>
            <a:lvl8pPr marL="3809756" indent="0">
              <a:buNone/>
              <a:defRPr sz="1200"/>
            </a:lvl8pPr>
            <a:lvl9pPr marL="4354007" indent="0">
              <a:buNone/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CCA6-E287-4DFA-AC9B-7903935909A4}" type="datetime1">
              <a:rPr lang="zh-CN" altLang="en-US" smtClean="0"/>
              <a:pPr/>
              <a:t>16/3/22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7D28-4A02-471D-9D72-3181A519A6D7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762383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B35A-B9B3-4F03-AE7D-2DBC4A7584C4}" type="datetime1">
              <a:rPr lang="zh-CN" altLang="en-US" smtClean="0"/>
              <a:pPr/>
              <a:t>16/3/22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1172-627B-41C5-9364-3F4F6A9C168C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1544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6" y="365209"/>
            <a:ext cx="2628558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4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4C31D-2EEC-403F-B465-F001172BD1F2}" type="datetime1">
              <a:rPr lang="zh-CN" altLang="en-US" smtClean="0"/>
              <a:pPr/>
              <a:t>16/3/22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0BD81-E89B-4EC0-B7A0-E06812791C0C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578079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7877"/>
            <a:ext cx="10971372" cy="114326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521" y="1600577"/>
            <a:ext cx="10971372" cy="453177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1" y="6245084"/>
            <a:ext cx="2844430" cy="457306"/>
          </a:xfrm>
        </p:spPr>
        <p:txBody>
          <a:bodyPr/>
          <a:lstStyle>
            <a:lvl1pPr>
              <a:defRPr/>
            </a:lvl1pPr>
          </a:lstStyle>
          <a:p>
            <a:fld id="{50C932D1-F04A-4939-8DA8-E92AB9F1619A}" type="datetime1">
              <a:rPr lang="zh-CN" altLang="en-US"/>
              <a:pPr/>
              <a:t>16/3/22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249847"/>
            <a:ext cx="3860297" cy="457306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245084"/>
            <a:ext cx="2844430" cy="457306"/>
          </a:xfrm>
        </p:spPr>
        <p:txBody>
          <a:bodyPr/>
          <a:lstStyle>
            <a:lvl1pPr>
              <a:defRPr/>
            </a:lvl1pPr>
          </a:lstStyle>
          <a:p>
            <a:fld id="{76A1CA2B-E933-42CB-8298-4C97ABB312D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9173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4" y="273113"/>
            <a:ext cx="4010562" cy="116231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120"/>
            <a:ext cx="6814779" cy="5854468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4" y="1435436"/>
            <a:ext cx="4010562" cy="4692149"/>
          </a:xfrm>
        </p:spPr>
        <p:txBody>
          <a:bodyPr/>
          <a:lstStyle>
            <a:lvl1pPr marL="0" indent="0">
              <a:buNone/>
              <a:defRPr sz="1700"/>
            </a:lvl1pPr>
            <a:lvl2pPr marL="544251" indent="0">
              <a:buNone/>
              <a:defRPr sz="1400"/>
            </a:lvl2pPr>
            <a:lvl3pPr marL="1088502" indent="0">
              <a:buNone/>
              <a:defRPr sz="1200"/>
            </a:lvl3pPr>
            <a:lvl4pPr marL="1632753" indent="0">
              <a:buNone/>
              <a:defRPr sz="1100"/>
            </a:lvl4pPr>
            <a:lvl5pPr marL="2177004" indent="0">
              <a:buNone/>
              <a:defRPr sz="1100"/>
            </a:lvl5pPr>
            <a:lvl6pPr marL="2721254" indent="0">
              <a:buNone/>
              <a:defRPr sz="1100"/>
            </a:lvl6pPr>
            <a:lvl7pPr marL="3265505" indent="0">
              <a:buNone/>
              <a:defRPr sz="1100"/>
            </a:lvl7pPr>
            <a:lvl8pPr marL="3809756" indent="0">
              <a:buNone/>
              <a:defRPr sz="1100"/>
            </a:lvl8pPr>
            <a:lvl9pPr marL="4354007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FF2F0D-E2D9-42FD-9B97-96A56C7281F5}" type="datetime1">
              <a:rPr lang="zh-CN" altLang="en-US"/>
              <a:pPr/>
              <a:t>16/3/22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F2435F-41B1-445E-96BC-C974880E3CC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6384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6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800"/>
            </a:lvl1pPr>
            <a:lvl2pPr marL="544251" indent="0">
              <a:buNone/>
              <a:defRPr sz="3300"/>
            </a:lvl2pPr>
            <a:lvl3pPr marL="1088502" indent="0">
              <a:buNone/>
              <a:defRPr sz="2900"/>
            </a:lvl3pPr>
            <a:lvl4pPr marL="1632753" indent="0">
              <a:buNone/>
              <a:defRPr sz="2400"/>
            </a:lvl4pPr>
            <a:lvl5pPr marL="2177004" indent="0">
              <a:buNone/>
              <a:defRPr sz="2400"/>
            </a:lvl5pPr>
            <a:lvl6pPr marL="2721254" indent="0">
              <a:buNone/>
              <a:defRPr sz="2400"/>
            </a:lvl6pPr>
            <a:lvl7pPr marL="3265505" indent="0">
              <a:buNone/>
              <a:defRPr sz="2400"/>
            </a:lvl7pPr>
            <a:lvl8pPr marL="3809756" indent="0">
              <a:buNone/>
              <a:defRPr sz="2400"/>
            </a:lvl8pPr>
            <a:lvl9pPr marL="4354007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8"/>
          </a:xfrm>
        </p:spPr>
        <p:txBody>
          <a:bodyPr/>
          <a:lstStyle>
            <a:lvl1pPr marL="0" indent="0">
              <a:buNone/>
              <a:defRPr sz="1700"/>
            </a:lvl1pPr>
            <a:lvl2pPr marL="544251" indent="0">
              <a:buNone/>
              <a:defRPr sz="1400"/>
            </a:lvl2pPr>
            <a:lvl3pPr marL="1088502" indent="0">
              <a:buNone/>
              <a:defRPr sz="1200"/>
            </a:lvl3pPr>
            <a:lvl4pPr marL="1632753" indent="0">
              <a:buNone/>
              <a:defRPr sz="1100"/>
            </a:lvl4pPr>
            <a:lvl5pPr marL="2177004" indent="0">
              <a:buNone/>
              <a:defRPr sz="1100"/>
            </a:lvl5pPr>
            <a:lvl6pPr marL="2721254" indent="0">
              <a:buNone/>
              <a:defRPr sz="1100"/>
            </a:lvl6pPr>
            <a:lvl7pPr marL="3265505" indent="0">
              <a:buNone/>
              <a:defRPr sz="1100"/>
            </a:lvl7pPr>
            <a:lvl8pPr marL="3809756" indent="0">
              <a:buNone/>
              <a:defRPr sz="1100"/>
            </a:lvl8pPr>
            <a:lvl9pPr marL="4354007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16660D-D236-470E-9A1A-1473F05F4EF9}" type="datetime1">
              <a:rPr lang="zh-CN" altLang="en-US"/>
              <a:pPr/>
              <a:t>16/3/22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10B656-795B-4461-941E-AC6AE4F673C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7706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78.xml"/><Relationship Id="rId13" Type="http://schemas.openxmlformats.org/officeDocument/2006/relationships/theme" Target="../theme/theme7.xml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21" y="274701"/>
            <a:ext cx="10971372" cy="1143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21" y="1600577"/>
            <a:ext cx="10971372" cy="4527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521" y="6246671"/>
            <a:ext cx="2844430" cy="47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t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fld id="{BA2F4515-556D-4F35-87E6-44EAAF565065}" type="datetime1">
              <a:rPr lang="zh-CN" altLang="en-US"/>
              <a:pPr/>
              <a:t>16/3/22</a:t>
            </a:fld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058" y="6246671"/>
            <a:ext cx="3860297" cy="47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t" anchorCtr="0" compatLnSpc="1">
            <a:prstTxWarp prst="textNoShape">
              <a:avLst/>
            </a:prstTxWarp>
          </a:bodyPr>
          <a:lstStyle>
            <a:lvl1pPr algn="ctr">
              <a:defRPr sz="17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6463" y="6246671"/>
            <a:ext cx="2844430" cy="47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t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fld id="{66C220B3-2E01-4312-8668-73797E88C8ED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544251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1088502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632753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2177004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408188" indent="-408188" algn="l" rtl="0" fontAlgn="base">
        <a:spcBef>
          <a:spcPct val="20000"/>
        </a:spcBef>
        <a:spcAft>
          <a:spcPct val="0"/>
        </a:spcAft>
        <a:buChar char="•"/>
        <a:defRPr sz="3800">
          <a:solidFill>
            <a:schemeClr val="tx1"/>
          </a:solidFill>
          <a:latin typeface="+mn-lt"/>
          <a:ea typeface="+mn-ea"/>
          <a:cs typeface="+mn-cs"/>
        </a:defRPr>
      </a:lvl1pPr>
      <a:lvl2pPr marL="884408" indent="-340157" algn="l" rtl="0" eaLnBrk="0" fontAlgn="base" hangingPunct="0">
        <a:spcBef>
          <a:spcPct val="20000"/>
        </a:spcBef>
        <a:spcAft>
          <a:spcPct val="0"/>
        </a:spcAft>
        <a:buChar char="–"/>
        <a:defRPr sz="3300">
          <a:solidFill>
            <a:schemeClr val="tx1"/>
          </a:solidFill>
          <a:latin typeface="+mn-lt"/>
          <a:ea typeface="+mn-ea"/>
        </a:defRPr>
      </a:lvl2pPr>
      <a:lvl3pPr marL="1360627" indent="-272125" algn="l" rtl="0" eaLnBrk="0" fontAlgn="base" hangingPunct="0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</a:defRPr>
      </a:lvl3pPr>
      <a:lvl4pPr marL="1904878" indent="-272125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2449129" indent="-272125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5pPr>
      <a:lvl6pPr marL="2993380" indent="-272125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3537631" indent="-272125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4081882" indent="-272125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4626132" indent="-272125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21" y="274701"/>
            <a:ext cx="10971372" cy="1143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21" y="1600577"/>
            <a:ext cx="10971372" cy="4527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521" y="6246671"/>
            <a:ext cx="2844430" cy="47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t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fld id="{F33C9EB0-5DD0-4F2F-BFBA-5442F273AF45}" type="datetime1">
              <a:rPr lang="zh-CN" altLang="en-US"/>
              <a:pPr/>
              <a:t>16/3/22</a:t>
            </a:fld>
            <a:endParaRPr lang="en-US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058" y="6246671"/>
            <a:ext cx="3860297" cy="47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t" anchorCtr="0" compatLnSpc="1">
            <a:prstTxWarp prst="textNoShape">
              <a:avLst/>
            </a:prstTxWarp>
          </a:bodyPr>
          <a:lstStyle>
            <a:lvl1pPr algn="ctr">
              <a:defRPr sz="1700"/>
            </a:lvl1pPr>
          </a:lstStyle>
          <a:p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6463" y="6246671"/>
            <a:ext cx="2844430" cy="47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t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fld id="{5DF2642F-9B3B-49E3-8C29-ACB1F7C0F583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544251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1088502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632753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2177004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408188" indent="-408188" algn="l" rtl="0" fontAlgn="base">
        <a:spcBef>
          <a:spcPct val="20000"/>
        </a:spcBef>
        <a:spcAft>
          <a:spcPct val="0"/>
        </a:spcAft>
        <a:buChar char="•"/>
        <a:defRPr sz="3800">
          <a:solidFill>
            <a:schemeClr val="tx1"/>
          </a:solidFill>
          <a:latin typeface="+mn-lt"/>
          <a:ea typeface="+mn-ea"/>
          <a:cs typeface="+mn-cs"/>
        </a:defRPr>
      </a:lvl1pPr>
      <a:lvl2pPr marL="884408" indent="-340157" algn="l" rtl="0" eaLnBrk="0" fontAlgn="base" hangingPunct="0">
        <a:spcBef>
          <a:spcPct val="20000"/>
        </a:spcBef>
        <a:spcAft>
          <a:spcPct val="0"/>
        </a:spcAft>
        <a:buChar char="–"/>
        <a:defRPr sz="3300">
          <a:solidFill>
            <a:schemeClr val="tx1"/>
          </a:solidFill>
          <a:latin typeface="+mn-lt"/>
          <a:ea typeface="+mn-ea"/>
        </a:defRPr>
      </a:lvl2pPr>
      <a:lvl3pPr marL="1360627" indent="-272125" algn="l" rtl="0" eaLnBrk="0" fontAlgn="base" hangingPunct="0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</a:defRPr>
      </a:lvl3pPr>
      <a:lvl4pPr marL="1904878" indent="-272125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2449129" indent="-272125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5pPr>
      <a:lvl6pPr marL="2993380" indent="-272125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3537631" indent="-272125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4081882" indent="-272125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4626132" indent="-272125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chemeClr val="bg1">
                <a:gamma/>
                <a:shade val="57647"/>
                <a:invGamma/>
              </a:schemeClr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6"/>
            <a:ext cx="12190413" cy="6858001"/>
            <a:chOff x="0" y="0"/>
            <a:chExt cx="5760" cy="4319"/>
          </a:xfrm>
        </p:grpSpPr>
        <p:sp>
          <p:nvSpPr>
            <p:cNvPr id="3075" name="Freeform 3"/>
            <p:cNvSpPr>
              <a:spLocks/>
            </p:cNvSpPr>
            <p:nvPr/>
          </p:nvSpPr>
          <p:spPr bwMode="auto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" name="Freeform 4"/>
            <p:cNvSpPr>
              <a:spLocks/>
            </p:cNvSpPr>
            <p:nvPr/>
          </p:nvSpPr>
          <p:spPr bwMode="auto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" name="Freeform 5"/>
            <p:cNvSpPr>
              <a:spLocks/>
            </p:cNvSpPr>
            <p:nvPr/>
          </p:nvSpPr>
          <p:spPr bwMode="auto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" name="Freeform 6"/>
            <p:cNvSpPr>
              <a:spLocks/>
            </p:cNvSpPr>
            <p:nvPr/>
          </p:nvSpPr>
          <p:spPr bwMode="auto">
            <a:xfrm>
              <a:off x="4038" y="3577"/>
              <a:ext cx="1720" cy="65"/>
            </a:xfrm>
            <a:custGeom>
              <a:avLst/>
              <a:gdLst>
                <a:gd name="T0" fmla="*/ 1722 w 1722"/>
                <a:gd name="T1" fmla="*/ 66 h 66"/>
                <a:gd name="T2" fmla="*/ 1722 w 1722"/>
                <a:gd name="T3" fmla="*/ 60 h 66"/>
                <a:gd name="T4" fmla="*/ 0 w 1722"/>
                <a:gd name="T5" fmla="*/ 0 h 66"/>
                <a:gd name="T6" fmla="*/ 0 w 1722"/>
                <a:gd name="T7" fmla="*/ 48 h 66"/>
                <a:gd name="T8" fmla="*/ 1722 w 1722"/>
                <a:gd name="T9" fmla="*/ 66 h 66"/>
                <a:gd name="T10" fmla="*/ 1722 w 1722"/>
                <a:gd name="T11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" name="Freeform 7"/>
            <p:cNvSpPr>
              <a:spLocks/>
            </p:cNvSpPr>
            <p:nvPr/>
          </p:nvSpPr>
          <p:spPr bwMode="auto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" name="Freeform 8"/>
            <p:cNvSpPr>
              <a:spLocks/>
            </p:cNvSpPr>
            <p:nvPr/>
          </p:nvSpPr>
          <p:spPr bwMode="auto">
            <a:xfrm>
              <a:off x="4784" y="3702"/>
              <a:ext cx="974" cy="101"/>
            </a:xfrm>
            <a:custGeom>
              <a:avLst/>
              <a:gdLst>
                <a:gd name="T0" fmla="*/ 975 w 975"/>
                <a:gd name="T1" fmla="*/ 48 h 101"/>
                <a:gd name="T2" fmla="*/ 975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75 w 975"/>
                <a:gd name="T9" fmla="*/ 48 h 101"/>
                <a:gd name="T10" fmla="*/ 975 w 975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" name="Freeform 9"/>
            <p:cNvSpPr>
              <a:spLocks/>
            </p:cNvSpPr>
            <p:nvPr/>
          </p:nvSpPr>
          <p:spPr bwMode="auto">
            <a:xfrm>
              <a:off x="3619" y="3815"/>
              <a:ext cx="2139" cy="198"/>
            </a:xfrm>
            <a:custGeom>
              <a:avLst/>
              <a:gdLst>
                <a:gd name="T0" fmla="*/ 2141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41 w 2141"/>
                <a:gd name="T7" fmla="*/ 0 h 198"/>
                <a:gd name="T8" fmla="*/ 2141 w 2141"/>
                <a:gd name="T9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" name="Freeform 10"/>
            <p:cNvSpPr>
              <a:spLocks/>
            </p:cNvSpPr>
            <p:nvPr/>
          </p:nvSpPr>
          <p:spPr bwMode="auto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" name="Freeform 11"/>
            <p:cNvSpPr>
              <a:spLocks/>
            </p:cNvSpPr>
            <p:nvPr/>
          </p:nvSpPr>
          <p:spPr bwMode="auto">
            <a:xfrm>
              <a:off x="2097" y="4043"/>
              <a:ext cx="2514" cy="276"/>
            </a:xfrm>
            <a:custGeom>
              <a:avLst/>
              <a:gdLst>
                <a:gd name="T0" fmla="*/ 2182 w 2517"/>
                <a:gd name="T1" fmla="*/ 276 h 276"/>
                <a:gd name="T2" fmla="*/ 2517 w 2517"/>
                <a:gd name="T3" fmla="*/ 204 h 276"/>
                <a:gd name="T4" fmla="*/ 2260 w 2517"/>
                <a:gd name="T5" fmla="*/ 0 h 276"/>
                <a:gd name="T6" fmla="*/ 0 w 2517"/>
                <a:gd name="T7" fmla="*/ 276 h 276"/>
                <a:gd name="T8" fmla="*/ 2182 w 2517"/>
                <a:gd name="T9" fmla="*/ 276 h 276"/>
                <a:gd name="T10" fmla="*/ 2182 w 2517"/>
                <a:gd name="T11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" name="Freeform 12"/>
            <p:cNvSpPr>
              <a:spLocks/>
            </p:cNvSpPr>
            <p:nvPr/>
          </p:nvSpPr>
          <p:spPr bwMode="auto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" name="Freeform 13"/>
            <p:cNvSpPr>
              <a:spLocks/>
            </p:cNvSpPr>
            <p:nvPr/>
          </p:nvSpPr>
          <p:spPr bwMode="auto">
            <a:xfrm>
              <a:off x="5030" y="3151"/>
              <a:ext cx="728" cy="240"/>
            </a:xfrm>
            <a:custGeom>
              <a:avLst/>
              <a:gdLst>
                <a:gd name="T0" fmla="*/ 729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9 w 729"/>
                <a:gd name="T7" fmla="*/ 240 h 240"/>
                <a:gd name="T8" fmla="*/ 729 w 729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" name="Freeform 14"/>
            <p:cNvSpPr>
              <a:spLocks/>
            </p:cNvSpPr>
            <p:nvPr/>
          </p:nvSpPr>
          <p:spPr bwMode="auto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" name="Freeform 15"/>
            <p:cNvSpPr>
              <a:spLocks/>
            </p:cNvSpPr>
            <p:nvPr/>
          </p:nvSpPr>
          <p:spPr bwMode="auto">
            <a:xfrm>
              <a:off x="5030" y="3049"/>
              <a:ext cx="728" cy="318"/>
            </a:xfrm>
            <a:custGeom>
              <a:avLst/>
              <a:gdLst>
                <a:gd name="T0" fmla="*/ 729 w 729"/>
                <a:gd name="T1" fmla="*/ 318 h 318"/>
                <a:gd name="T2" fmla="*/ 729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9 w 729"/>
                <a:gd name="T9" fmla="*/ 318 h 318"/>
                <a:gd name="T10" fmla="*/ 729 w 729"/>
                <a:gd name="T11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" name="Freeform 16"/>
            <p:cNvSpPr>
              <a:spLocks/>
            </p:cNvSpPr>
            <p:nvPr/>
          </p:nvSpPr>
          <p:spPr bwMode="auto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" name="Freeform 17"/>
            <p:cNvSpPr>
              <a:spLocks/>
            </p:cNvSpPr>
            <p:nvPr/>
          </p:nvSpPr>
          <p:spPr bwMode="auto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" name="Freeform 18"/>
            <p:cNvSpPr>
              <a:spLocks/>
            </p:cNvSpPr>
            <p:nvPr/>
          </p:nvSpPr>
          <p:spPr bwMode="auto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" name="Freeform 19"/>
            <p:cNvSpPr>
              <a:spLocks/>
            </p:cNvSpPr>
            <p:nvPr/>
          </p:nvSpPr>
          <p:spPr bwMode="auto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" name="Freeform 20"/>
            <p:cNvSpPr>
              <a:spLocks/>
            </p:cNvSpPr>
            <p:nvPr/>
          </p:nvSpPr>
          <p:spPr bwMode="auto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3" name="Freeform 21"/>
            <p:cNvSpPr>
              <a:spLocks/>
            </p:cNvSpPr>
            <p:nvPr/>
          </p:nvSpPr>
          <p:spPr bwMode="auto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4" name="Freeform 22"/>
            <p:cNvSpPr>
              <a:spLocks/>
            </p:cNvSpPr>
            <p:nvPr/>
          </p:nvSpPr>
          <p:spPr bwMode="auto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5" name="Freeform 23"/>
            <p:cNvSpPr>
              <a:spLocks/>
            </p:cNvSpPr>
            <p:nvPr/>
          </p:nvSpPr>
          <p:spPr bwMode="auto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6" name="Freeform 24"/>
            <p:cNvSpPr>
              <a:spLocks/>
            </p:cNvSpPr>
            <p:nvPr/>
          </p:nvSpPr>
          <p:spPr bwMode="auto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7" name="Freeform 25"/>
            <p:cNvSpPr>
              <a:spLocks/>
            </p:cNvSpPr>
            <p:nvPr/>
          </p:nvSpPr>
          <p:spPr bwMode="auto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" name="Freeform 26"/>
            <p:cNvSpPr>
              <a:spLocks/>
            </p:cNvSpPr>
            <p:nvPr/>
          </p:nvSpPr>
          <p:spPr bwMode="auto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" name="Freeform 27"/>
            <p:cNvSpPr>
              <a:spLocks/>
            </p:cNvSpPr>
            <p:nvPr/>
          </p:nvSpPr>
          <p:spPr bwMode="auto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0" name="Freeform 28"/>
            <p:cNvSpPr>
              <a:spLocks/>
            </p:cNvSpPr>
            <p:nvPr/>
          </p:nvSpPr>
          <p:spPr bwMode="auto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12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1" name="Freeform 29"/>
            <p:cNvSpPr>
              <a:spLocks/>
            </p:cNvSpPr>
            <p:nvPr/>
          </p:nvSpPr>
          <p:spPr bwMode="auto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2" name="Freeform 30"/>
            <p:cNvSpPr>
              <a:spLocks/>
            </p:cNvSpPr>
            <p:nvPr/>
          </p:nvSpPr>
          <p:spPr bwMode="auto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3" name="Freeform 31"/>
            <p:cNvSpPr>
              <a:spLocks/>
            </p:cNvSpPr>
            <p:nvPr/>
          </p:nvSpPr>
          <p:spPr bwMode="auto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4" name="Freeform 32"/>
            <p:cNvSpPr>
              <a:spLocks/>
            </p:cNvSpPr>
            <p:nvPr/>
          </p:nvSpPr>
          <p:spPr bwMode="auto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5" name="Freeform 33"/>
            <p:cNvSpPr>
              <a:spLocks/>
            </p:cNvSpPr>
            <p:nvPr/>
          </p:nvSpPr>
          <p:spPr bwMode="auto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6" name="Freeform 34"/>
            <p:cNvSpPr>
              <a:spLocks/>
            </p:cNvSpPr>
            <p:nvPr/>
          </p:nvSpPr>
          <p:spPr bwMode="auto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7" name="Freeform 35"/>
            <p:cNvSpPr>
              <a:spLocks/>
            </p:cNvSpPr>
            <p:nvPr/>
          </p:nvSpPr>
          <p:spPr bwMode="auto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8" name="Freeform 36"/>
            <p:cNvSpPr>
              <a:spLocks/>
            </p:cNvSpPr>
            <p:nvPr/>
          </p:nvSpPr>
          <p:spPr bwMode="auto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9" name="Freeform 37"/>
            <p:cNvSpPr>
              <a:spLocks/>
            </p:cNvSpPr>
            <p:nvPr/>
          </p:nvSpPr>
          <p:spPr bwMode="auto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0" name="Freeform 38"/>
            <p:cNvSpPr>
              <a:spLocks/>
            </p:cNvSpPr>
            <p:nvPr/>
          </p:nvSpPr>
          <p:spPr bwMode="auto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111" name="Group 39"/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0"/>
              <a:chExt cx="5758" cy="1858"/>
            </a:xfrm>
          </p:grpSpPr>
          <p:sp>
            <p:nvSpPr>
              <p:cNvPr id="3112" name="Freeform 40"/>
              <p:cNvSpPr>
                <a:spLocks/>
              </p:cNvSpPr>
              <p:nvPr/>
            </p:nvSpPr>
            <p:spPr bwMode="auto">
              <a:xfrm>
                <a:off x="0" y="0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3" name="Freeform 41"/>
              <p:cNvSpPr>
                <a:spLocks/>
              </p:cNvSpPr>
              <p:nvPr/>
            </p:nvSpPr>
            <p:spPr bwMode="auto">
              <a:xfrm>
                <a:off x="3646" y="1163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114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609521" y="277877"/>
            <a:ext cx="10971372" cy="1143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850" tIns="54425" rIns="108850" bIns="5442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3115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21" y="1600577"/>
            <a:ext cx="10971372" cy="453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850" tIns="54425" rIns="108850" bIns="544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3116" name="Rectangle 4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521" y="6245084"/>
            <a:ext cx="2844430" cy="457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850" tIns="54425" rIns="108850" bIns="54425" numCol="1" anchor="b" anchorCtr="0" compatLnSpc="1">
            <a:prstTxWarp prst="textNoShape">
              <a:avLst/>
            </a:prstTxWarp>
          </a:bodyPr>
          <a:lstStyle>
            <a:lvl1pPr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F9CCC8D8-77B7-4175-A01D-9DB56CD1257A}" type="datetime1">
              <a:rPr lang="zh-CN" altLang="en-US"/>
              <a:pPr/>
              <a:t>16/3/22</a:t>
            </a:fld>
            <a:endParaRPr lang="en-US" altLang="zh-CN"/>
          </a:p>
        </p:txBody>
      </p:sp>
      <p:sp>
        <p:nvSpPr>
          <p:cNvPr id="3117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058" y="6249847"/>
            <a:ext cx="3860297" cy="457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850" tIns="54425" rIns="108850" bIns="54425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 altLang="zh-CN"/>
          </a:p>
        </p:txBody>
      </p:sp>
      <p:sp>
        <p:nvSpPr>
          <p:cNvPr id="3118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6463" y="6245084"/>
            <a:ext cx="2844430" cy="457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850" tIns="54425" rIns="108850" bIns="54425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CFE78C2B-C274-45F2-99DE-8CFB01BA064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1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5pPr>
      <a:lvl6pPr marL="544251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6pPr>
      <a:lvl7pPr marL="1088502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7pPr>
      <a:lvl8pPr marL="1632753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8pPr>
      <a:lvl9pPr marL="2177004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9pPr>
    </p:titleStyle>
    <p:bodyStyle>
      <a:lvl1pPr marL="408188" indent="-408188" algn="l" rtl="0" fontAlgn="base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Blip>
          <a:blip r:embed="rId13"/>
        </a:buBlip>
        <a:defRPr sz="3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884408" indent="-340157" algn="l" rtl="0" fontAlgn="base">
        <a:spcBef>
          <a:spcPct val="20000"/>
        </a:spcBef>
        <a:spcAft>
          <a:spcPct val="0"/>
        </a:spcAft>
        <a:buFont typeface="Wingdings" pitchFamily="2" charset="2"/>
        <a:buChar char="–"/>
        <a:defRPr sz="33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360627" indent="-272125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Blip>
          <a:blip r:embed="rId14"/>
        </a:buBlip>
        <a:defRPr sz="29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904878" indent="-272125" algn="l" rtl="0" fontAlgn="base">
        <a:spcBef>
          <a:spcPct val="20000"/>
        </a:spcBef>
        <a:spcAft>
          <a:spcPct val="0"/>
        </a:spcAft>
        <a:buFont typeface="Wingdings" pitchFamily="2" charset="2"/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449129" indent="-27212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993380" indent="-27212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3537631" indent="-27212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4081882" indent="-27212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4626132" indent="-27212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21" y="274701"/>
            <a:ext cx="10971372" cy="1143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21" y="1600577"/>
            <a:ext cx="10971372" cy="4527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521" y="6246671"/>
            <a:ext cx="2844430" cy="47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t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fld id="{CF8ED55B-8EDF-423D-972F-E69CBEA64856}" type="datetime1">
              <a:rPr lang="zh-CN" altLang="en-US"/>
              <a:pPr/>
              <a:t>16/3/22</a:t>
            </a:fld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058" y="6246671"/>
            <a:ext cx="3860297" cy="47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t" anchorCtr="0" compatLnSpc="1">
            <a:prstTxWarp prst="textNoShape">
              <a:avLst/>
            </a:prstTxWarp>
          </a:bodyPr>
          <a:lstStyle>
            <a:lvl1pPr algn="ctr">
              <a:defRPr sz="1700"/>
            </a:lvl1pPr>
          </a:lstStyle>
          <a:p>
            <a:endParaRPr lang="en-US" altLang="zh-CN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6463" y="6246671"/>
            <a:ext cx="2844430" cy="47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t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fld id="{6FD98B1E-3DB2-4976-8F16-A1E362D5765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544251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1088502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632753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2177004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408188" indent="-408188" algn="l" rtl="0" fontAlgn="base">
        <a:spcBef>
          <a:spcPct val="20000"/>
        </a:spcBef>
        <a:spcAft>
          <a:spcPct val="0"/>
        </a:spcAft>
        <a:buChar char="•"/>
        <a:defRPr sz="3800">
          <a:solidFill>
            <a:schemeClr val="tx1"/>
          </a:solidFill>
          <a:latin typeface="+mn-lt"/>
          <a:ea typeface="+mn-ea"/>
          <a:cs typeface="+mn-cs"/>
        </a:defRPr>
      </a:lvl1pPr>
      <a:lvl2pPr marL="884408" indent="-340157" algn="l" rtl="0" eaLnBrk="0" fontAlgn="base" hangingPunct="0">
        <a:spcBef>
          <a:spcPct val="20000"/>
        </a:spcBef>
        <a:spcAft>
          <a:spcPct val="0"/>
        </a:spcAft>
        <a:buChar char="–"/>
        <a:defRPr sz="3300">
          <a:solidFill>
            <a:schemeClr val="tx1"/>
          </a:solidFill>
          <a:latin typeface="+mn-lt"/>
          <a:ea typeface="+mn-ea"/>
        </a:defRPr>
      </a:lvl2pPr>
      <a:lvl3pPr marL="1360627" indent="-272125" algn="l" rtl="0" eaLnBrk="0" fontAlgn="base" hangingPunct="0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</a:defRPr>
      </a:lvl3pPr>
      <a:lvl4pPr marL="1904878" indent="-272125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2449129" indent="-272125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5pPr>
      <a:lvl6pPr marL="2993380" indent="-272125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3537631" indent="-272125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4081882" indent="-272125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4626132" indent="-272125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1" y="365214"/>
            <a:ext cx="10514231" cy="1325870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1" y="1826048"/>
            <a:ext cx="10514231" cy="4352346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1" y="6357829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F4515-556D-4F35-87E6-44EAAF565065}" type="datetime1">
              <a:rPr lang="zh-CN" altLang="en-US" smtClean="0"/>
              <a:pPr/>
              <a:t>16/3/22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9"/>
            <a:ext cx="4114264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9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220B3-2E01-4312-8668-73797E88C8ED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138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1088502" rtl="0" eaLnBrk="1" latinLnBrk="0" hangingPunct="1">
        <a:lnSpc>
          <a:spcPct val="90000"/>
        </a:lnSpc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2125" indent="-272125" algn="l" defTabSz="1088502" rtl="0" eaLnBrk="1" latinLnBrk="0" hangingPunct="1">
        <a:lnSpc>
          <a:spcPct val="90000"/>
        </a:lnSpc>
        <a:spcBef>
          <a:spcPts val="119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indent="-272125" algn="l" defTabSz="1088502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627" indent="-272125" algn="l" defTabSz="1088502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4878" indent="-272125" algn="l" defTabSz="1088502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29" indent="-272125" algn="l" defTabSz="1088502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80" indent="-272125" algn="l" defTabSz="1088502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631" indent="-272125" algn="l" defTabSz="1088502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882" indent="-272125" algn="l" defTabSz="1088502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132" indent="-272125" algn="l" defTabSz="1088502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1" y="365214"/>
            <a:ext cx="10514231" cy="1325870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1" y="1826048"/>
            <a:ext cx="10514231" cy="4352346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1" y="6357829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F4515-556D-4F35-87E6-44EAAF565065}" type="datetime1">
              <a:rPr lang="zh-CN" altLang="en-US" smtClean="0"/>
              <a:pPr/>
              <a:t>16/3/22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9"/>
            <a:ext cx="4114264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9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220B3-2E01-4312-8668-73797E88C8ED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138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defTabSz="1088502" rtl="0" eaLnBrk="1" latinLnBrk="0" hangingPunct="1">
        <a:lnSpc>
          <a:spcPct val="90000"/>
        </a:lnSpc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2125" indent="-272125" algn="l" defTabSz="1088502" rtl="0" eaLnBrk="1" latinLnBrk="0" hangingPunct="1">
        <a:lnSpc>
          <a:spcPct val="90000"/>
        </a:lnSpc>
        <a:spcBef>
          <a:spcPts val="119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indent="-272125" algn="l" defTabSz="1088502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627" indent="-272125" algn="l" defTabSz="1088502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4878" indent="-272125" algn="l" defTabSz="1088502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29" indent="-272125" algn="l" defTabSz="1088502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80" indent="-272125" algn="l" defTabSz="1088502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631" indent="-272125" algn="l" defTabSz="1088502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882" indent="-272125" algn="l" defTabSz="1088502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132" indent="-272125" algn="l" defTabSz="1088502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1" y="365214"/>
            <a:ext cx="10514231" cy="1325870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1" y="1826048"/>
            <a:ext cx="10514231" cy="4352346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1" y="6357827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F4515-556D-4F35-87E6-44EAAF565065}" type="datetime1">
              <a:rPr lang="zh-CN" altLang="en-US" smtClean="0"/>
              <a:pPr/>
              <a:t>16/3/22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7"/>
            <a:ext cx="4114264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7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220B3-2E01-4312-8668-73797E88C8ED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138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txStyles>
    <p:titleStyle>
      <a:lvl1pPr algn="l" defTabSz="1088502" rtl="0" eaLnBrk="1" latinLnBrk="0" hangingPunct="1">
        <a:lnSpc>
          <a:spcPct val="90000"/>
        </a:lnSpc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2125" indent="-272125" algn="l" defTabSz="1088502" rtl="0" eaLnBrk="1" latinLnBrk="0" hangingPunct="1">
        <a:lnSpc>
          <a:spcPct val="90000"/>
        </a:lnSpc>
        <a:spcBef>
          <a:spcPts val="119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indent="-272125" algn="l" defTabSz="1088502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627" indent="-272125" algn="l" defTabSz="1088502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4878" indent="-272125" algn="l" defTabSz="1088502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29" indent="-272125" algn="l" defTabSz="1088502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80" indent="-272125" algn="l" defTabSz="1088502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631" indent="-272125" algn="l" defTabSz="1088502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882" indent="-272125" algn="l" defTabSz="1088502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132" indent="-272125" algn="l" defTabSz="1088502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45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5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Layout" Target="../slideLayouts/slideLayout6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notesSlide" Target="../notesSlides/notesSlide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slide" Target="slide8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10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notesSlide" Target="../notesSlides/notesSlide1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slide" Target="slide68.xml"/><Relationship Id="rId3" Type="http://schemas.openxmlformats.org/officeDocument/2006/relationships/slide" Target="slide5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notesSlide" Target="../notesSlides/notesSlide1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1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notesSlide" Target="../notesSlides/notesSlide1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dirty="0"/>
              <a:t>第2章 Python序列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列表方法</a:t>
            </a:r>
          </a:p>
        </p:txBody>
      </p:sp>
      <p:graphicFrame>
        <p:nvGraphicFramePr>
          <p:cNvPr id="12291" name="Group 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678786079"/>
              </p:ext>
            </p:extLst>
          </p:nvPr>
        </p:nvGraphicFramePr>
        <p:xfrm>
          <a:off x="609600" y="1600200"/>
          <a:ext cx="10971372" cy="4811492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2863478"/>
                <a:gridCol w="8107894"/>
              </a:tblGrid>
              <a:tr h="3969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方法</a:t>
                      </a: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04" marR="121904" marT="45731" marB="45731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说明</a:t>
                      </a: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04" marR="121904" marT="45731" marB="45731" horzOverflow="overflow"/>
                </a:tc>
              </a:tr>
              <a:tr h="3969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list.append</a:t>
                      </a: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(x)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04" marR="121904" marT="45731" marB="45731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将元素</a:t>
                      </a:r>
                      <a:r>
                        <a:rPr kumimoji="0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添加至列表尾部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04" marR="121904" marT="45731" marB="45731" horzOverflow="overflow"/>
                </a:tc>
              </a:tr>
              <a:tr h="3969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list.extend</a:t>
                      </a: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(L)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04" marR="121904" marT="45731" marB="45731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将列表</a:t>
                      </a:r>
                      <a:r>
                        <a:rPr kumimoji="0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</a:t>
                      </a:r>
                      <a:r>
                        <a:rPr kumimoji="0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中所有元素添加至列表尾部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04" marR="121904" marT="45731" marB="45731" horzOverflow="overflow"/>
                </a:tc>
              </a:tr>
              <a:tr h="3969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list.insert</a:t>
                      </a: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(index, x)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04" marR="121904" marT="45731" marB="45731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在列表指定位置</a:t>
                      </a: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index</a:t>
                      </a: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处添加元素</a:t>
                      </a: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04" marR="121904" marT="45731" marB="45731" horzOverflow="overflow"/>
                </a:tc>
              </a:tr>
              <a:tr h="3969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list.remove(x)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04" marR="121904" marT="45731" marB="45731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在列表中删除首次出现的</a:t>
                      </a: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指</a:t>
                      </a:r>
                      <a:r>
                        <a:rPr kumimoji="0" lang="zh-CN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定元素</a:t>
                      </a: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04" marR="121904" marT="45731" marB="45731" horzOverflow="overflow"/>
                </a:tc>
              </a:tr>
              <a:tr h="3969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list.pop</a:t>
                      </a: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([index])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04" marR="121904" marT="45731" marB="45731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删除并返回列表对象指定位置的元素</a:t>
                      </a: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04" marR="121904" marT="45731" marB="45731" horzOverflow="overflow"/>
                </a:tc>
              </a:tr>
              <a:tr h="4448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list.clear</a:t>
                      </a: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()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04" marR="121904" marT="45731" marB="45731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删除列表中所有元素，但保留列表对象，该方法在</a:t>
                      </a: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Python2</a:t>
                      </a: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中没有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04" marR="121904" marT="45731" marB="45731" horzOverflow="overflow"/>
                </a:tc>
              </a:tr>
              <a:tr h="3969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list.index</a:t>
                      </a: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(x)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04" marR="121904" marT="45731" marB="45731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返回值为</a:t>
                      </a: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的首个元素的下标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04" marR="121904" marT="45731" marB="45731" horzOverflow="overflow"/>
                </a:tc>
              </a:tr>
              <a:tr h="3969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list.count</a:t>
                      </a: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(x)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04" marR="121904" marT="45731" marB="45731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返回指定元素</a:t>
                      </a: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在列表中的出现次数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04" marR="121904" marT="45731" marB="45731" horzOverflow="overflow"/>
                </a:tc>
              </a:tr>
              <a:tr h="3969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list.reverse</a:t>
                      </a: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()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04" marR="121904" marT="45731" marB="45731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对列表元素进行原地逆序</a:t>
                      </a: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04" marR="121904" marT="45731" marB="45731" horzOverflow="overflow"/>
                </a:tc>
              </a:tr>
              <a:tr h="3969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list.sort</a:t>
                      </a: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()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04" marR="121904" marT="45731" marB="45731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对列表元素进行原地排序</a:t>
                      </a: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04" marR="121904" marT="45731" marB="45731" horzOverflow="overflow"/>
                </a:tc>
              </a:tr>
              <a:tr h="3969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list.copy</a:t>
                      </a: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()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04" marR="121904" marT="45731" marB="45731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返回列表对象的浅拷贝，该方法在</a:t>
                      </a: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Python2</a:t>
                      </a: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中没有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04" marR="121904" marT="45731" marB="45731"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2.1.1 列表创建与删除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zh-CN" sz="2100" dirty="0"/>
              <a:t>如同其他类型的Python对象变量一样，使用“=”直接将一个列表赋值给变量即可创建列表对象，例如：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zh-CN" sz="2100" dirty="0" smtClean="0"/>
              <a:t>&gt;&gt;&gt; </a:t>
            </a:r>
            <a:r>
              <a:rPr lang="zh-CN" altLang="zh-CN" sz="2100" dirty="0"/>
              <a:t>a_list = ['a', 'b', 'mpilgrim', 'z', 'example']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zh-CN" sz="2100" dirty="0"/>
              <a:t>&gt;&gt;&gt; a_list = [] #创建空</a:t>
            </a:r>
            <a:r>
              <a:rPr lang="zh-CN" altLang="zh-CN" sz="2100" dirty="0" smtClean="0"/>
              <a:t>列表</a:t>
            </a:r>
            <a:endParaRPr lang="en-US" altLang="zh-CN" sz="2100" dirty="0" smtClean="0"/>
          </a:p>
          <a:p>
            <a:pPr marL="0" indent="0">
              <a:lnSpc>
                <a:spcPct val="100000"/>
              </a:lnSpc>
              <a:buNone/>
            </a:pPr>
            <a:endParaRPr lang="zh-CN" altLang="zh-CN" sz="2100" dirty="0"/>
          </a:p>
          <a:p>
            <a:pPr>
              <a:lnSpc>
                <a:spcPct val="100000"/>
              </a:lnSpc>
            </a:pPr>
            <a:r>
              <a:rPr lang="zh-CN" altLang="zh-CN" sz="2100" dirty="0"/>
              <a:t>或者，也可以使用list()函数将元组、range对象、字符串或其他类型的可迭代对象类型的数据转换为列表。例如</a:t>
            </a:r>
            <a:r>
              <a:rPr lang="zh-CN" altLang="zh-CN" sz="2100" dirty="0" smtClean="0"/>
              <a:t>：</a:t>
            </a:r>
            <a:endParaRPr lang="zh-CN" altLang="zh-CN" sz="2100" dirty="0"/>
          </a:p>
        </p:txBody>
      </p:sp>
      <p:sp>
        <p:nvSpPr>
          <p:cNvPr id="2" name="矩形 1"/>
          <p:cNvSpPr/>
          <p:nvPr/>
        </p:nvSpPr>
        <p:spPr>
          <a:xfrm>
            <a:off x="1117600" y="4949328"/>
            <a:ext cx="3077029" cy="92333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  <a:effectLst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zh-CN" dirty="0" smtClean="0"/>
              <a:t>&gt;&gt;&gt; a_list = list((3,5,7,9,11))</a:t>
            </a:r>
          </a:p>
          <a:p>
            <a:pPr marL="0" indent="0">
              <a:buNone/>
            </a:pPr>
            <a:r>
              <a:rPr lang="zh-CN" altLang="zh-CN" dirty="0" smtClean="0"/>
              <a:t>&gt;&gt;&gt; a_list</a:t>
            </a:r>
          </a:p>
          <a:p>
            <a:pPr marL="0" indent="0">
              <a:buNone/>
            </a:pPr>
            <a:r>
              <a:rPr lang="zh-CN" altLang="zh-CN" dirty="0" smtClean="0"/>
              <a:t>[3, 5, 7, 9, 11]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1117600" y="6100553"/>
            <a:ext cx="3077029" cy="64633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  <a:effectLst/>
        </p:spPr>
        <p:txBody>
          <a:bodyPr wrap="square">
            <a:spAutoFit/>
          </a:bodyPr>
          <a:lstStyle/>
          <a:p>
            <a:r>
              <a:rPr lang="zh-CN" altLang="zh-CN" dirty="0"/>
              <a:t>&gt;&gt;&gt; list(range(1,10,2))</a:t>
            </a:r>
          </a:p>
          <a:p>
            <a:r>
              <a:rPr lang="zh-CN" altLang="zh-CN" dirty="0"/>
              <a:t>[1, 3, 5, 7, 9]</a:t>
            </a:r>
          </a:p>
        </p:txBody>
      </p:sp>
      <p:sp>
        <p:nvSpPr>
          <p:cNvPr id="5" name="矩形 4"/>
          <p:cNvSpPr/>
          <p:nvPr/>
        </p:nvSpPr>
        <p:spPr>
          <a:xfrm>
            <a:off x="5110616" y="4949328"/>
            <a:ext cx="3695817" cy="64633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  <a:effectLst/>
        </p:spPr>
        <p:txBody>
          <a:bodyPr wrap="square">
            <a:spAutoFit/>
          </a:bodyPr>
          <a:lstStyle/>
          <a:p>
            <a:r>
              <a:rPr lang="zh-CN" altLang="zh-CN" dirty="0"/>
              <a:t>&gt;&gt;&gt; list('hello world')</a:t>
            </a:r>
          </a:p>
          <a:p>
            <a:r>
              <a:rPr lang="zh-CN" altLang="zh-CN" dirty="0"/>
              <a:t>['h', 'e', 'l', 'l', 'o', ' ', 'w', 'o', 'r', 'l', 'd']</a:t>
            </a:r>
          </a:p>
        </p:txBody>
      </p:sp>
      <p:sp>
        <p:nvSpPr>
          <p:cNvPr id="6" name="矩形 5"/>
          <p:cNvSpPr/>
          <p:nvPr/>
        </p:nvSpPr>
        <p:spPr>
          <a:xfrm>
            <a:off x="5110616" y="5882795"/>
            <a:ext cx="3695817" cy="92333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  <a:effectLst/>
        </p:spPr>
        <p:txBody>
          <a:bodyPr wrap="square">
            <a:spAutoFit/>
          </a:bodyPr>
          <a:lstStyle/>
          <a:p>
            <a:r>
              <a:rPr lang="zh-CN" altLang="zh-CN" dirty="0"/>
              <a:t>&gt;&gt;&gt; x = list() #创建空列表</a:t>
            </a:r>
          </a:p>
          <a:p>
            <a:r>
              <a:rPr lang="zh-CN" altLang="zh-CN" dirty="0"/>
              <a:t>&gt;&gt;&gt; x</a:t>
            </a:r>
          </a:p>
          <a:p>
            <a:r>
              <a:rPr lang="zh-CN" altLang="zh-CN" dirty="0"/>
              <a:t>[]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2.1.1 列表创建与删除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838091" y="1826048"/>
            <a:ext cx="6477109" cy="435234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zh-CN" sz="2400" dirty="0"/>
              <a:t>上面的代码中再次用到了</a:t>
            </a:r>
            <a:r>
              <a:rPr lang="zh-CN" altLang="zh-CN" sz="2400" b="1" dirty="0">
                <a:solidFill>
                  <a:srgbClr val="0070C0"/>
                </a:solidFill>
              </a:rPr>
              <a:t>内置函数range()</a:t>
            </a:r>
            <a:r>
              <a:rPr lang="zh-CN" altLang="zh-CN" sz="2400" dirty="0"/>
              <a:t>，这是一个非常有用的函数，后面会多次用到，该函数语法为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2400" dirty="0"/>
              <a:t>range([start,] stop[, step])</a:t>
            </a:r>
          </a:p>
          <a:p>
            <a:pPr lvl="1">
              <a:lnSpc>
                <a:spcPct val="120000"/>
              </a:lnSpc>
            </a:pPr>
            <a:r>
              <a:rPr lang="zh-CN" altLang="zh-CN" sz="2000" dirty="0" smtClean="0"/>
              <a:t>第一</a:t>
            </a:r>
            <a:r>
              <a:rPr lang="zh-CN" altLang="zh-CN" sz="2000" dirty="0"/>
              <a:t>个参数表示起始值（默认为0</a:t>
            </a:r>
            <a:r>
              <a:rPr lang="zh-CN" altLang="zh-CN" sz="2000" dirty="0" smtClean="0"/>
              <a:t>）</a:t>
            </a:r>
            <a:endParaRPr lang="en-US" altLang="zh-CN" sz="2000" dirty="0" smtClean="0"/>
          </a:p>
          <a:p>
            <a:pPr lvl="1">
              <a:lnSpc>
                <a:spcPct val="120000"/>
              </a:lnSpc>
            </a:pPr>
            <a:r>
              <a:rPr lang="zh-CN" altLang="zh-CN" sz="2000" dirty="0" smtClean="0"/>
              <a:t>第二</a:t>
            </a:r>
            <a:r>
              <a:rPr lang="zh-CN" altLang="zh-CN" sz="2000" dirty="0"/>
              <a:t>个参数表示终止值（结果中不包括这个值</a:t>
            </a:r>
            <a:r>
              <a:rPr lang="zh-CN" altLang="zh-CN" sz="2000" dirty="0" smtClean="0"/>
              <a:t>）</a:t>
            </a:r>
            <a:endParaRPr lang="en-US" altLang="zh-CN" sz="2000" dirty="0" smtClean="0"/>
          </a:p>
          <a:p>
            <a:pPr lvl="1">
              <a:lnSpc>
                <a:spcPct val="120000"/>
              </a:lnSpc>
            </a:pPr>
            <a:r>
              <a:rPr lang="zh-CN" altLang="zh-CN" sz="2000" dirty="0" smtClean="0"/>
              <a:t>第三</a:t>
            </a:r>
            <a:r>
              <a:rPr lang="zh-CN" altLang="zh-CN" sz="2000" dirty="0"/>
              <a:t>个参数表示步长（默认为1</a:t>
            </a:r>
            <a:r>
              <a:rPr lang="zh-CN" altLang="zh-CN" sz="2000" dirty="0" smtClean="0"/>
              <a:t>）</a:t>
            </a:r>
            <a:endParaRPr lang="en-US" altLang="zh-CN" sz="2000" dirty="0" smtClean="0"/>
          </a:p>
          <a:p>
            <a:pPr lvl="1">
              <a:lnSpc>
                <a:spcPct val="120000"/>
              </a:lnSpc>
            </a:pPr>
            <a:r>
              <a:rPr lang="zh-CN" altLang="zh-CN" sz="2000" dirty="0" smtClean="0"/>
              <a:t>该</a:t>
            </a:r>
            <a:r>
              <a:rPr lang="zh-CN" altLang="zh-CN" sz="2000" dirty="0"/>
              <a:t>函数在Python 3.x中</a:t>
            </a:r>
            <a:r>
              <a:rPr lang="zh-CN" altLang="zh-CN" sz="2000" u="sng" dirty="0">
                <a:solidFill>
                  <a:srgbClr val="0070C0"/>
                </a:solidFill>
              </a:rPr>
              <a:t>返回一个range可迭代</a:t>
            </a:r>
            <a:r>
              <a:rPr lang="zh-CN" altLang="zh-CN" sz="2000" u="sng" dirty="0" smtClean="0">
                <a:solidFill>
                  <a:srgbClr val="0070C0"/>
                </a:solidFill>
              </a:rPr>
              <a:t>对象</a:t>
            </a:r>
            <a:r>
              <a:rPr lang="zh-CN" altLang="en-US" sz="2000" u="sng" baseline="30000" dirty="0" smtClean="0">
                <a:solidFill>
                  <a:srgbClr val="C00000"/>
                </a:solidFill>
              </a:rPr>
              <a:t>*</a:t>
            </a:r>
            <a:endParaRPr lang="en-US" altLang="zh-CN" sz="2000" u="sng" baseline="30000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/>
              <a:t>可以用</a:t>
            </a:r>
            <a:r>
              <a:rPr lang="en-US" altLang="zh-CN" sz="2400" dirty="0" smtClean="0"/>
              <a:t>list()</a:t>
            </a:r>
            <a:r>
              <a:rPr lang="zh-CN" altLang="en-US" sz="2400" dirty="0" smtClean="0"/>
              <a:t>函数将</a:t>
            </a:r>
            <a:r>
              <a:rPr lang="en-US" altLang="zh-CN" sz="2400" dirty="0" smtClean="0"/>
              <a:t>range</a:t>
            </a:r>
            <a:r>
              <a:rPr lang="zh-CN" altLang="en-US" sz="2400" dirty="0" smtClean="0"/>
              <a:t>对象转化为列表，</a:t>
            </a:r>
            <a:r>
              <a:rPr lang="zh-CN" altLang="zh-CN" sz="2400" dirty="0" smtClean="0"/>
              <a:t>例如</a:t>
            </a:r>
            <a:r>
              <a:rPr lang="zh-CN" altLang="zh-CN" sz="2400" dirty="0"/>
              <a:t>下面的Python </a:t>
            </a:r>
            <a:r>
              <a:rPr lang="en-US" altLang="zh-CN" sz="2400" dirty="0" smtClean="0"/>
              <a:t>3</a:t>
            </a:r>
            <a:r>
              <a:rPr lang="zh-CN" altLang="zh-CN" sz="2400" dirty="0" smtClean="0"/>
              <a:t>.</a:t>
            </a:r>
            <a:r>
              <a:rPr lang="en-US" altLang="zh-CN" sz="2400" dirty="0" smtClean="0"/>
              <a:t>5</a:t>
            </a:r>
            <a:r>
              <a:rPr lang="zh-CN" altLang="zh-CN" sz="2400" dirty="0" smtClean="0"/>
              <a:t>.</a:t>
            </a:r>
            <a:r>
              <a:rPr lang="en-US" altLang="zh-CN" sz="2400" dirty="0" smtClean="0"/>
              <a:t>1</a:t>
            </a:r>
            <a:r>
              <a:rPr lang="zh-CN" altLang="zh-CN" sz="2400" dirty="0" smtClean="0"/>
              <a:t>代码：</a:t>
            </a:r>
            <a:endParaRPr lang="zh-CN" altLang="zh-CN" sz="2400" dirty="0"/>
          </a:p>
        </p:txBody>
      </p:sp>
      <p:sp>
        <p:nvSpPr>
          <p:cNvPr id="2" name="矩形 1"/>
          <p:cNvSpPr/>
          <p:nvPr/>
        </p:nvSpPr>
        <p:spPr>
          <a:xfrm>
            <a:off x="7747461" y="1827745"/>
            <a:ext cx="3372104" cy="175432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&gt;&gt;&gt; range(10)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range(0, 10)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zh-CN" altLang="zh-CN" dirty="0" smtClean="0"/>
              <a:t>&gt;&gt;&gt; </a:t>
            </a:r>
            <a:r>
              <a:rPr lang="zh-CN" altLang="zh-CN" dirty="0"/>
              <a:t>list</a:t>
            </a:r>
            <a:r>
              <a:rPr lang="zh-CN" altLang="zh-CN" dirty="0" smtClean="0"/>
              <a:t>(range</a:t>
            </a:r>
            <a:r>
              <a:rPr lang="zh-CN" altLang="zh-CN" dirty="0"/>
              <a:t>(10))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[0, 1, 2, 3, 4, 5, 6, 7, 8, 9]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2.1.1 列表创建与删除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zh-CN" sz="2400" dirty="0" smtClean="0"/>
              <a:t>当</a:t>
            </a:r>
            <a:r>
              <a:rPr lang="zh-CN" altLang="zh-CN" sz="2400" dirty="0"/>
              <a:t>不再使用时，</a:t>
            </a:r>
            <a:r>
              <a:rPr lang="zh-CN" altLang="zh-CN" sz="2400" b="1" u="sng" dirty="0">
                <a:solidFill>
                  <a:srgbClr val="0070C0"/>
                </a:solidFill>
              </a:rPr>
              <a:t>使用del命令删除整个列表</a:t>
            </a:r>
            <a:r>
              <a:rPr lang="zh-CN" altLang="zh-CN" sz="2400" dirty="0"/>
              <a:t>，如果列表对象所指向的值不再有其他对象指向，Python将同时删除该值。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zh-CN" sz="2400" dirty="0"/>
              <a:t>&gt;&gt;&gt; del a_list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zh-CN" sz="2400" dirty="0"/>
              <a:t>&gt;&gt;&gt; a_list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zh-CN" sz="2400" dirty="0"/>
              <a:t>Traceback (most recent call last):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zh-CN" sz="2400" dirty="0"/>
              <a:t>  File "&lt;pyshell#6&gt;", line 1, in &lt;module&gt;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zh-CN" sz="2400" dirty="0"/>
              <a:t>    a_list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zh-CN" sz="2400" dirty="0"/>
              <a:t>NameError: name 'a_list' is not defined</a:t>
            </a:r>
          </a:p>
          <a:p>
            <a:pPr>
              <a:lnSpc>
                <a:spcPct val="110000"/>
              </a:lnSpc>
            </a:pPr>
            <a:r>
              <a:rPr lang="zh-CN" altLang="zh-CN" sz="2400" dirty="0"/>
              <a:t>正如上面的代码所展示的一样，删除列表对象a_list之后，该对象就不存在了，再次访问时将抛出异常“NameError”提示访问的对象名不存在。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2.1.2 列表元素的增加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838091" y="1842673"/>
            <a:ext cx="10514231" cy="4352346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zh-CN" dirty="0"/>
              <a:t>（1）可以使用</a:t>
            </a:r>
            <a:r>
              <a:rPr lang="zh-CN" altLang="zh-CN" dirty="0">
                <a:solidFill>
                  <a:srgbClr val="0070C0"/>
                </a:solidFill>
              </a:rPr>
              <a:t>“+”运算符</a:t>
            </a:r>
            <a:r>
              <a:rPr lang="zh-CN" altLang="zh-CN" dirty="0"/>
              <a:t>来实现将元素添加到列表中的功能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zh-CN" sz="2400" dirty="0" smtClean="0"/>
              <a:t>虽然</a:t>
            </a:r>
            <a:r>
              <a:rPr lang="zh-CN" altLang="zh-CN" sz="2400" dirty="0"/>
              <a:t>这种用法在形式上比较简单也容易理解，但严格意义上来讲，这并不是真的为列表添加元素，</a:t>
            </a:r>
            <a:r>
              <a:rPr lang="zh-CN" altLang="zh-CN" sz="2400" dirty="0">
                <a:solidFill>
                  <a:srgbClr val="0070C0"/>
                </a:solidFill>
              </a:rPr>
              <a:t>而是创建一个新</a:t>
            </a:r>
            <a:r>
              <a:rPr lang="zh-CN" altLang="zh-CN" sz="2400" dirty="0" smtClean="0">
                <a:solidFill>
                  <a:srgbClr val="0070C0"/>
                </a:solidFill>
              </a:rPr>
              <a:t>列表</a:t>
            </a:r>
            <a:r>
              <a:rPr lang="zh-CN" altLang="zh-CN" sz="2400" dirty="0" smtClean="0"/>
              <a:t>，</a:t>
            </a:r>
            <a:r>
              <a:rPr lang="zh-CN" altLang="zh-CN" sz="2400" dirty="0"/>
              <a:t>并将原列表中的元素和新元素依次复制到新列表的内存空间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lvl="1">
              <a:lnSpc>
                <a:spcPct val="120000"/>
              </a:lnSpc>
            </a:pPr>
            <a:r>
              <a:rPr lang="zh-CN" altLang="zh-CN" sz="2400" dirty="0" smtClean="0">
                <a:solidFill>
                  <a:srgbClr val="C00000"/>
                </a:solidFill>
              </a:rPr>
              <a:t>由于</a:t>
            </a:r>
            <a:r>
              <a:rPr lang="zh-CN" altLang="zh-CN" sz="2400" dirty="0">
                <a:solidFill>
                  <a:srgbClr val="C00000"/>
                </a:solidFill>
              </a:rPr>
              <a:t>涉及大量元素的复制，该操作速度较慢，在涉及大量元素添加时不建议使用该方法</a:t>
            </a:r>
            <a:r>
              <a:rPr lang="zh-CN" altLang="zh-CN" sz="2400" dirty="0" smtClean="0"/>
              <a:t>。</a:t>
            </a:r>
            <a:r>
              <a:rPr lang="zh-CN" altLang="en-US" sz="2400" dirty="0"/>
              <a:t> （</a:t>
            </a:r>
            <a:r>
              <a:rPr lang="zh-CN" altLang="en-US" sz="2400" i="1" dirty="0"/>
              <a:t>请参见书上</a:t>
            </a:r>
            <a:r>
              <a:rPr lang="en-US" altLang="zh-CN" sz="2400" i="1" dirty="0"/>
              <a:t>P36</a:t>
            </a:r>
            <a:r>
              <a:rPr lang="zh-CN" altLang="en-US" sz="2400" i="1" dirty="0"/>
              <a:t>的程序</a:t>
            </a:r>
            <a:r>
              <a:rPr lang="zh-CN" altLang="en-US" sz="2400" i="1" dirty="0" smtClean="0"/>
              <a:t>比较不同列表元素增加方法的性能</a:t>
            </a:r>
            <a:r>
              <a:rPr lang="zh-CN" altLang="en-US" sz="2400" dirty="0" smtClean="0"/>
              <a:t>）</a:t>
            </a:r>
            <a:endParaRPr lang="zh-CN" altLang="zh-CN" sz="2400" dirty="0"/>
          </a:p>
          <a:p>
            <a:pPr marL="0" indent="0">
              <a:lnSpc>
                <a:spcPct val="120000"/>
              </a:lnSpc>
              <a:buNone/>
            </a:pPr>
            <a:endParaRPr lang="zh-CN" altLang="zh-CN" sz="24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2400" dirty="0"/>
              <a:t>&gt;&gt;&gt; aList = [3,4,5]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2400" dirty="0"/>
              <a:t>&gt;&gt;&gt; aList = aList + [7]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2400" dirty="0"/>
              <a:t>&gt;&gt;&gt; aList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2400" dirty="0"/>
              <a:t>[3, 4, 5, 7]</a:t>
            </a:r>
          </a:p>
        </p:txBody>
      </p:sp>
      <p:sp>
        <p:nvSpPr>
          <p:cNvPr id="2" name="矩形 1"/>
          <p:cNvSpPr/>
          <p:nvPr/>
        </p:nvSpPr>
        <p:spPr>
          <a:xfrm>
            <a:off x="7448205" y="4922438"/>
            <a:ext cx="3640974" cy="133882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70C0"/>
                </a:solidFill>
              </a:rPr>
              <a:t>+ </a:t>
            </a:r>
            <a:r>
              <a:rPr lang="zh-CN" altLang="en-US" dirty="0" smtClean="0">
                <a:solidFill>
                  <a:srgbClr val="0070C0"/>
                </a:solidFill>
              </a:rPr>
              <a:t>思考题：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</a:rPr>
              <a:t>请思考如何判定是创建了新列表？并编程实现。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2.1.2 列表元素的增加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zh-CN" sz="2800" dirty="0"/>
              <a:t>（2）使用列表对象的</a:t>
            </a:r>
            <a:r>
              <a:rPr lang="zh-CN" altLang="zh-CN" sz="2800" dirty="0">
                <a:solidFill>
                  <a:srgbClr val="0070C0"/>
                </a:solidFill>
              </a:rPr>
              <a:t>append()方法</a:t>
            </a:r>
            <a:r>
              <a:rPr lang="zh-CN" altLang="zh-CN" sz="2800" dirty="0"/>
              <a:t>，</a:t>
            </a:r>
            <a:r>
              <a:rPr lang="zh-CN" altLang="zh-CN" sz="2800" dirty="0">
                <a:solidFill>
                  <a:srgbClr val="00B050"/>
                </a:solidFill>
              </a:rPr>
              <a:t>原地修改列表</a:t>
            </a:r>
            <a:r>
              <a:rPr lang="zh-CN" altLang="zh-CN" sz="2800" dirty="0"/>
              <a:t>，是真正意义上的在列表尾部添加元素，速度较快，也是推荐使用的方法。</a:t>
            </a:r>
          </a:p>
          <a:p>
            <a:pPr marL="0" indent="0">
              <a:lnSpc>
                <a:spcPct val="100000"/>
              </a:lnSpc>
              <a:buNone/>
            </a:pPr>
            <a:endParaRPr lang="zh-CN" altLang="zh-CN" sz="28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zh-CN" sz="2800" dirty="0"/>
              <a:t>&gt;&gt;&gt; aList.append(9)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zh-CN" sz="2800" dirty="0"/>
              <a:t>&gt;&gt;&gt; aList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zh-CN" sz="2800" dirty="0"/>
              <a:t>[3, 4, 5, 7, 9</a:t>
            </a:r>
            <a:r>
              <a:rPr lang="zh-CN" altLang="zh-CN" sz="2800" dirty="0" smtClean="0"/>
              <a:t>]</a:t>
            </a:r>
            <a:endParaRPr lang="zh-CN" altLang="zh-CN" sz="2800" dirty="0"/>
          </a:p>
        </p:txBody>
      </p:sp>
      <p:sp>
        <p:nvSpPr>
          <p:cNvPr id="5" name="矩形 4"/>
          <p:cNvSpPr/>
          <p:nvPr/>
        </p:nvSpPr>
        <p:spPr>
          <a:xfrm>
            <a:off x="7448205" y="4834103"/>
            <a:ext cx="3640974" cy="133882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70C0"/>
                </a:solidFill>
              </a:rPr>
              <a:t>+ </a:t>
            </a:r>
            <a:r>
              <a:rPr lang="zh-CN" altLang="en-US" dirty="0" smtClean="0">
                <a:solidFill>
                  <a:srgbClr val="0070C0"/>
                </a:solidFill>
              </a:rPr>
              <a:t>思考题：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</a:rPr>
              <a:t>请思考如何判定是原地修改列表？并编程实现。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2.1.2 列表元素的增加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000" dirty="0"/>
              <a:t>（3）使用列表对象的</a:t>
            </a:r>
            <a:r>
              <a:rPr lang="zh-CN" altLang="zh-CN" sz="2000" b="1" dirty="0">
                <a:solidFill>
                  <a:srgbClr val="0070C0"/>
                </a:solidFill>
              </a:rPr>
              <a:t>extend()方法</a:t>
            </a:r>
            <a:r>
              <a:rPr lang="zh-CN" altLang="zh-CN" sz="2000" dirty="0"/>
              <a:t>可以将另一个迭代对象的所有元素添加至该列表对象尾部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000" dirty="0" smtClean="0"/>
              <a:t>通过</a:t>
            </a:r>
            <a:r>
              <a:rPr lang="zh-CN" altLang="zh-CN" sz="2000" dirty="0"/>
              <a:t>extend()方法来增加列表元素也不改变其内存首地址，</a:t>
            </a:r>
            <a:r>
              <a:rPr lang="zh-CN" altLang="zh-CN" sz="2000" u="sng" dirty="0">
                <a:solidFill>
                  <a:srgbClr val="0070C0"/>
                </a:solidFill>
              </a:rPr>
              <a:t>属于原地操作</a:t>
            </a:r>
            <a:r>
              <a:rPr lang="zh-CN" altLang="zh-CN" sz="2000" dirty="0" smtClean="0"/>
              <a:t>。</a:t>
            </a:r>
            <a:endParaRPr lang="zh-CN" altLang="zh-C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zh-CN" sz="1800" dirty="0" smtClean="0"/>
              <a:t>&gt;&gt;&gt; a</a:t>
            </a:r>
            <a:r>
              <a:rPr lang="en-US" altLang="zh-CN" sz="1800" dirty="0" smtClean="0"/>
              <a:t> = [5, 2, 4]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smtClean="0"/>
              <a:t>&gt;&gt;&gt; id(a)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</a:rPr>
              <a:t>54728008</a:t>
            </a:r>
            <a:endParaRPr lang="en-US" altLang="zh-CN" sz="1800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zh-CN" sz="1800" dirty="0" smtClean="0"/>
              <a:t>&gt;&gt;&gt; </a:t>
            </a:r>
            <a:r>
              <a:rPr lang="zh-CN" altLang="zh-CN" sz="1800" dirty="0"/>
              <a:t>a.extend([7,8,9])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zh-CN" sz="1800" dirty="0"/>
              <a:t>&gt;&gt;&gt; 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zh-CN" sz="1800" dirty="0"/>
              <a:t>[5, 2, 4, 7, 8, 9]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zh-CN" sz="1800" dirty="0"/>
              <a:t>&gt;&gt;&gt; id(a)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</a:rPr>
              <a:t>54728008</a:t>
            </a:r>
            <a:endParaRPr lang="zh-CN" altLang="zh-CN" sz="1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2.1.2 列表元素的增加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sz="2400" dirty="0"/>
              <a:t>（4）使用列表对象的</a:t>
            </a:r>
            <a:r>
              <a:rPr lang="zh-CN" altLang="zh-CN" sz="2400" b="1" dirty="0">
                <a:solidFill>
                  <a:srgbClr val="0070C0"/>
                </a:solidFill>
              </a:rPr>
              <a:t>insert()</a:t>
            </a:r>
            <a:r>
              <a:rPr lang="zh-CN" altLang="zh-CN" sz="2400" dirty="0"/>
              <a:t>方法将元素添加至列表的指定位置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语法：</a:t>
            </a:r>
            <a:r>
              <a:rPr lang="en-US" altLang="zh-CN" sz="2400" dirty="0" err="1"/>
              <a:t>L.insert</a:t>
            </a:r>
            <a:r>
              <a:rPr lang="en-US" altLang="zh-CN" sz="2400" dirty="0"/>
              <a:t>(index, object) -- insert object before index</a:t>
            </a:r>
            <a:endParaRPr lang="zh-CN" altLang="zh-CN" sz="2400" dirty="0"/>
          </a:p>
          <a:p>
            <a:pPr marL="0" indent="0">
              <a:buNone/>
            </a:pPr>
            <a:endParaRPr lang="en-US" altLang="zh-CN" sz="900" dirty="0" smtClean="0"/>
          </a:p>
          <a:p>
            <a:pPr marL="0" indent="0">
              <a:buNone/>
            </a:pPr>
            <a:r>
              <a:rPr lang="zh-CN" altLang="zh-CN" sz="2000" dirty="0" smtClean="0"/>
              <a:t>&gt;&gt;&gt; aList</a:t>
            </a:r>
            <a:r>
              <a:rPr lang="en-US" altLang="zh-CN" sz="2000" dirty="0" smtClean="0"/>
              <a:t>  = </a:t>
            </a:r>
            <a:r>
              <a:rPr lang="zh-CN" altLang="zh-CN" sz="2000" dirty="0"/>
              <a:t>[3, 4, 5, </a:t>
            </a:r>
            <a:r>
              <a:rPr lang="zh-CN" altLang="zh-CN" sz="2000" dirty="0" smtClean="0"/>
              <a:t>7</a:t>
            </a:r>
            <a:r>
              <a:rPr lang="zh-CN" altLang="zh-CN" sz="2000" dirty="0"/>
              <a:t>, </a:t>
            </a:r>
            <a:r>
              <a:rPr lang="en-US" altLang="zh-CN" sz="2000" dirty="0"/>
              <a:t>9</a:t>
            </a:r>
            <a:r>
              <a:rPr lang="zh-CN" altLang="zh-CN" sz="2000" dirty="0" smtClean="0"/>
              <a:t>]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zh-CN" sz="2000" dirty="0" smtClean="0"/>
              <a:t>&gt;&gt;&gt; </a:t>
            </a:r>
            <a:r>
              <a:rPr lang="zh-CN" altLang="zh-CN" sz="2000" dirty="0"/>
              <a:t>aList.insert(3,6)</a:t>
            </a:r>
          </a:p>
          <a:p>
            <a:pPr marL="0" indent="0">
              <a:buNone/>
            </a:pPr>
            <a:r>
              <a:rPr lang="zh-CN" altLang="zh-CN" sz="2000" dirty="0"/>
              <a:t>&gt;&gt;&gt; aList</a:t>
            </a:r>
          </a:p>
          <a:p>
            <a:pPr marL="0" indent="0">
              <a:buNone/>
            </a:pPr>
            <a:r>
              <a:rPr lang="zh-CN" altLang="zh-CN" sz="2000" dirty="0"/>
              <a:t>[3, 4, 5, 6, 7, </a:t>
            </a:r>
            <a:r>
              <a:rPr lang="zh-CN" altLang="zh-CN" sz="2000" dirty="0" smtClean="0"/>
              <a:t>9]</a:t>
            </a:r>
            <a:endParaRPr lang="zh-CN" altLang="zh-CN" sz="2000" dirty="0"/>
          </a:p>
          <a:p>
            <a:pPr marL="0" indent="0">
              <a:buNone/>
            </a:pPr>
            <a:endParaRPr lang="zh-CN" altLang="zh-CN" sz="2000" dirty="0"/>
          </a:p>
        </p:txBody>
      </p:sp>
      <p:sp>
        <p:nvSpPr>
          <p:cNvPr id="2" name="矩形 1"/>
          <p:cNvSpPr/>
          <p:nvPr/>
        </p:nvSpPr>
        <p:spPr>
          <a:xfrm>
            <a:off x="5412680" y="2989267"/>
            <a:ext cx="5766619" cy="3354765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1600" b="1" dirty="0" smtClean="0">
                <a:solidFill>
                  <a:srgbClr val="C00000"/>
                </a:solidFill>
              </a:rPr>
              <a:t>注意：</a:t>
            </a:r>
            <a:endParaRPr lang="en-US" altLang="zh-CN" sz="1600" b="1" dirty="0" smtClean="0">
              <a:solidFill>
                <a:srgbClr val="C00000"/>
              </a:solidFill>
            </a:endParaRP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zh-CN" sz="1600" dirty="0" err="1" smtClean="0"/>
              <a:t>i</a:t>
            </a:r>
            <a:r>
              <a:rPr lang="zh-CN" altLang="zh-CN" sz="1600" dirty="0" smtClean="0"/>
              <a:t>nsert</a:t>
            </a:r>
            <a:r>
              <a:rPr lang="zh-CN" altLang="zh-CN" sz="1600" dirty="0"/>
              <a:t>()方法会涉及到插入位置之后所有元素的移动，这会影响处理</a:t>
            </a:r>
            <a:r>
              <a:rPr lang="zh-CN" altLang="zh-CN" sz="1600" dirty="0" smtClean="0"/>
              <a:t>速度</a:t>
            </a:r>
            <a:r>
              <a:rPr lang="zh-CN" altLang="en-US" sz="1600" dirty="0" smtClean="0"/>
              <a:t>。请参见书</a:t>
            </a:r>
            <a:r>
              <a:rPr lang="en-US" altLang="zh-CN" sz="1600" dirty="0" smtClean="0"/>
              <a:t>P38</a:t>
            </a:r>
            <a:r>
              <a:rPr lang="zh-CN" altLang="en-US" sz="1600" dirty="0" smtClean="0"/>
              <a:t>例子：</a:t>
            </a:r>
            <a:r>
              <a:rPr lang="en-US" altLang="zh-CN" sz="1600" dirty="0" smtClean="0"/>
              <a:t>insert</a:t>
            </a:r>
            <a:r>
              <a:rPr lang="zh-CN" altLang="en-US" sz="1600" dirty="0" smtClean="0"/>
              <a:t>与</a:t>
            </a:r>
            <a:r>
              <a:rPr lang="en-US" altLang="zh-CN" sz="1600" dirty="0" smtClean="0"/>
              <a:t>append</a:t>
            </a:r>
            <a:r>
              <a:rPr lang="zh-CN" altLang="en-US" sz="1600" dirty="0" smtClean="0"/>
              <a:t>方法的性能</a:t>
            </a:r>
            <a:r>
              <a:rPr lang="zh-CN" altLang="en-US" sz="1600" dirty="0"/>
              <a:t>比较</a:t>
            </a:r>
            <a:r>
              <a:rPr lang="zh-CN" altLang="en-US" sz="1600" dirty="0" smtClean="0"/>
              <a:t>（需改写为</a:t>
            </a:r>
            <a:r>
              <a:rPr lang="en-US" altLang="zh-CN" sz="1600" dirty="0" smtClean="0"/>
              <a:t>3.x</a:t>
            </a:r>
            <a:r>
              <a:rPr lang="zh-CN" altLang="en-US" sz="1600" dirty="0" smtClean="0"/>
              <a:t>风格）。</a:t>
            </a:r>
            <a:endParaRPr lang="en-US" altLang="zh-CN" sz="1600" dirty="0" smtClean="0"/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 smtClean="0"/>
              <a:t>列表删除方法</a:t>
            </a:r>
            <a:r>
              <a:rPr lang="en-US" altLang="zh-CN" sz="1600" dirty="0" smtClean="0"/>
              <a:t>remove()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pop()</a:t>
            </a:r>
            <a:r>
              <a:rPr lang="zh-CN" altLang="en-US" sz="1600" dirty="0" smtClean="0"/>
              <a:t>弹出非尾部元素时，也有类似问题。</a:t>
            </a:r>
            <a:endParaRPr lang="en-US" altLang="zh-CN" sz="1600" dirty="0" smtClean="0"/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1600" b="1" dirty="0" smtClean="0">
                <a:solidFill>
                  <a:srgbClr val="C00000"/>
                </a:solidFill>
              </a:rPr>
              <a:t>建议：</a:t>
            </a:r>
            <a:endParaRPr lang="en-US" altLang="zh-CN" sz="1600" b="1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zh-CN" sz="1600" dirty="0"/>
              <a:t>除非有必要，否则应尽量避免在列表中间位置插入和删除元素的操作，而是优先考虑使用前面介绍的append()方法和下一小节介绍的pop()方法</a:t>
            </a:r>
            <a:r>
              <a:rPr lang="zh-CN" altLang="zh-CN" sz="1600" dirty="0" smtClean="0"/>
              <a:t>。</a:t>
            </a:r>
            <a:endParaRPr lang="en-US" altLang="zh-CN" sz="1600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2.1.2 列表元素的增加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（5）使用</a:t>
            </a:r>
            <a:r>
              <a:rPr lang="zh-CN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乘法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来扩展列表对象，将列表与整数相乘，</a:t>
            </a:r>
            <a:r>
              <a:rPr lang="zh-CN" altLang="zh-CN" sz="2400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生成一个新列表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，新列表是原列表中元素的重复。</a:t>
            </a:r>
          </a:p>
          <a:p>
            <a:pPr marL="0" indent="0">
              <a:lnSpc>
                <a:spcPct val="100000"/>
              </a:lnSpc>
              <a:buNone/>
            </a:pPr>
            <a:endParaRPr lang="zh-CN" altLang="zh-C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aList = </a:t>
            </a:r>
            <a:r>
              <a:rPr lang="zh-CN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zh-CN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zh-CN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zh-C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CN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aList = aList*3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aList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zh-C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220950" y="2657487"/>
            <a:ext cx="6017321" cy="3945696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1600" b="1" dirty="0" smtClean="0">
                <a:solidFill>
                  <a:srgbClr val="C00000"/>
                </a:solidFill>
              </a:rPr>
              <a:t>注意：</a:t>
            </a:r>
            <a:endParaRPr lang="en-US" altLang="zh-CN" sz="1600" b="1" dirty="0" smtClean="0">
              <a:solidFill>
                <a:srgbClr val="C00000"/>
              </a:solidFill>
            </a:endParaRP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 smtClean="0"/>
              <a:t>该操作实际创建一个新列表，而不是原地修改。该操作同样适用于字符串、元组，并具有相同的特点。</a:t>
            </a:r>
            <a:endParaRPr lang="en-US" altLang="zh-CN" sz="1600" dirty="0" smtClean="0"/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zh-CN" sz="1600" dirty="0" smtClean="0"/>
              <a:t>当</a:t>
            </a:r>
            <a:r>
              <a:rPr lang="zh-CN" altLang="zh-CN" sz="1600" dirty="0"/>
              <a:t>使用“*”运算符将包含列表的列表重复并创建新列表时，并不创建元素的复制，而是创建已有对象的</a:t>
            </a:r>
            <a:r>
              <a:rPr lang="zh-CN" altLang="zh-CN" sz="1600" dirty="0" smtClean="0"/>
              <a:t>引用</a:t>
            </a:r>
            <a:r>
              <a:rPr lang="zh-CN" altLang="en-US" sz="1600" dirty="0" smtClean="0"/>
              <a:t>。</a:t>
            </a:r>
            <a:r>
              <a:rPr lang="en-US" altLang="zh-CN" sz="1600" dirty="0" smtClean="0"/>
              <a:t>——》</a:t>
            </a:r>
            <a:r>
              <a:rPr lang="zh-CN" altLang="en-US" sz="1600" dirty="0" smtClean="0"/>
              <a:t>每个重复元素所指向对象（地址）是相同的。</a:t>
            </a:r>
            <a:endParaRPr lang="en-US" altLang="zh-CN" sz="1600" dirty="0" smtClean="0"/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 smtClean="0"/>
              <a:t>例如：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zh-CN" altLang="zh-CN" sz="1600" dirty="0"/>
              <a:t>&gt;&gt;&gt; x = [[1,2,3]]*</a:t>
            </a:r>
            <a:r>
              <a:rPr lang="zh-CN" altLang="zh-CN" sz="1600" dirty="0" smtClean="0"/>
              <a:t>3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&gt;&gt;&gt; x</a:t>
            </a:r>
          </a:p>
          <a:p>
            <a:r>
              <a:rPr lang="zh-CN" altLang="zh-CN" sz="1600" dirty="0">
                <a:solidFill>
                  <a:srgbClr val="0070C0"/>
                </a:solidFill>
              </a:rPr>
              <a:t>[[</a:t>
            </a:r>
            <a:r>
              <a:rPr lang="zh-CN" altLang="zh-CN" sz="1600" dirty="0" smtClean="0">
                <a:solidFill>
                  <a:srgbClr val="0070C0"/>
                </a:solidFill>
              </a:rPr>
              <a:t>1, </a:t>
            </a:r>
            <a:r>
              <a:rPr lang="zh-CN" altLang="zh-CN" sz="1600" dirty="0">
                <a:solidFill>
                  <a:srgbClr val="0070C0"/>
                </a:solidFill>
              </a:rPr>
              <a:t>2, 3], [</a:t>
            </a:r>
            <a:r>
              <a:rPr lang="zh-CN" altLang="zh-CN" sz="1600" dirty="0" smtClean="0">
                <a:solidFill>
                  <a:srgbClr val="0070C0"/>
                </a:solidFill>
              </a:rPr>
              <a:t>1, </a:t>
            </a:r>
            <a:r>
              <a:rPr lang="zh-CN" altLang="zh-CN" sz="1600" dirty="0">
                <a:solidFill>
                  <a:srgbClr val="0070C0"/>
                </a:solidFill>
              </a:rPr>
              <a:t>2, 3], [</a:t>
            </a:r>
            <a:r>
              <a:rPr lang="zh-CN" altLang="zh-CN" sz="1600" dirty="0" smtClean="0">
                <a:solidFill>
                  <a:srgbClr val="0070C0"/>
                </a:solidFill>
              </a:rPr>
              <a:t>1, </a:t>
            </a:r>
            <a:r>
              <a:rPr lang="zh-CN" altLang="zh-CN" sz="1600" dirty="0">
                <a:solidFill>
                  <a:srgbClr val="0070C0"/>
                </a:solidFill>
              </a:rPr>
              <a:t>2, 3]]</a:t>
            </a:r>
          </a:p>
          <a:p>
            <a:pPr marL="0" indent="0">
              <a:buNone/>
            </a:pPr>
            <a:r>
              <a:rPr lang="zh-CN" altLang="zh-CN" sz="1600" dirty="0" smtClean="0"/>
              <a:t>&gt;&gt;&gt; </a:t>
            </a:r>
            <a:r>
              <a:rPr lang="zh-CN" altLang="zh-CN" sz="1600" dirty="0"/>
              <a:t>x[0][0] = 10</a:t>
            </a:r>
          </a:p>
          <a:p>
            <a:pPr marL="0" indent="0">
              <a:buNone/>
            </a:pPr>
            <a:r>
              <a:rPr lang="zh-CN" altLang="zh-CN" sz="1600" dirty="0"/>
              <a:t>&gt;&gt;&gt; x</a:t>
            </a:r>
          </a:p>
          <a:p>
            <a:pPr marL="0" indent="0">
              <a:buNone/>
            </a:pPr>
            <a:r>
              <a:rPr lang="zh-CN" altLang="zh-CN" sz="1600" dirty="0">
                <a:solidFill>
                  <a:srgbClr val="0070C0"/>
                </a:solidFill>
              </a:rPr>
              <a:t>[[10, 2, 3], [10, 2, 3], [10, 2, 3</a:t>
            </a:r>
            <a:r>
              <a:rPr lang="zh-CN" altLang="zh-CN" sz="1600" dirty="0" smtClean="0">
                <a:solidFill>
                  <a:srgbClr val="0070C0"/>
                </a:solidFill>
              </a:rPr>
              <a:t>]]</a:t>
            </a:r>
            <a:endParaRPr lang="zh-CN" altLang="zh-CN" sz="16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2.1.2 列表元素的</a:t>
            </a:r>
            <a:r>
              <a:rPr lang="zh-CN" altLang="zh-CN" dirty="0" smtClean="0"/>
              <a:t>增加</a:t>
            </a:r>
            <a:endParaRPr lang="zh-CN" altLang="zh-CN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zh-CN" sz="2100" dirty="0" smtClean="0"/>
              <a:t>“*”运算符</a:t>
            </a:r>
            <a:r>
              <a:rPr lang="zh-CN" altLang="en-US" sz="2100" dirty="0" smtClean="0"/>
              <a:t>还可以用来</a:t>
            </a:r>
            <a:r>
              <a:rPr lang="zh-CN" altLang="en-US" sz="2100" u="sng" dirty="0" smtClean="0">
                <a:solidFill>
                  <a:srgbClr val="0070C0"/>
                </a:solidFill>
              </a:rPr>
              <a:t>创建多维数组</a:t>
            </a:r>
            <a:r>
              <a:rPr lang="zh-CN" altLang="en-US" sz="2100" dirty="0" smtClean="0"/>
              <a:t>，但需要注意的是通过乘法复制</a:t>
            </a:r>
            <a:r>
              <a:rPr lang="zh-CN" altLang="zh-CN" sz="2100" dirty="0" smtClean="0"/>
              <a:t>并不</a:t>
            </a:r>
            <a:r>
              <a:rPr lang="zh-CN" altLang="zh-CN" sz="2100" dirty="0"/>
              <a:t>创建</a:t>
            </a:r>
            <a:r>
              <a:rPr lang="zh-CN" altLang="zh-CN" sz="2100" dirty="0" smtClean="0"/>
              <a:t>元素</a:t>
            </a:r>
            <a:r>
              <a:rPr lang="zh-CN" altLang="en-US" sz="2100" dirty="0" smtClean="0"/>
              <a:t>值</a:t>
            </a:r>
            <a:r>
              <a:rPr lang="zh-CN" altLang="zh-CN" sz="2100" dirty="0" smtClean="0"/>
              <a:t>的</a:t>
            </a:r>
            <a:r>
              <a:rPr lang="zh-CN" altLang="zh-CN" sz="2100" dirty="0"/>
              <a:t>复制，而是创建已</a:t>
            </a:r>
            <a:r>
              <a:rPr lang="zh-CN" altLang="zh-CN" sz="2100" dirty="0" smtClean="0"/>
              <a:t>有</a:t>
            </a:r>
            <a:r>
              <a:rPr lang="zh-CN" altLang="en-US" sz="2100" dirty="0" smtClean="0"/>
              <a:t>元素</a:t>
            </a:r>
            <a:r>
              <a:rPr lang="zh-CN" altLang="zh-CN" sz="2100" dirty="0" smtClean="0"/>
              <a:t>对象</a:t>
            </a:r>
            <a:r>
              <a:rPr lang="zh-CN" altLang="zh-CN" sz="2100" dirty="0"/>
              <a:t>的</a:t>
            </a:r>
            <a:r>
              <a:rPr lang="zh-CN" altLang="zh-CN" sz="2100" dirty="0" smtClean="0"/>
              <a:t>引用</a:t>
            </a:r>
            <a:r>
              <a:rPr lang="zh-CN" altLang="en-US" sz="2100" dirty="0" smtClean="0"/>
              <a:t>复制</a:t>
            </a:r>
            <a:r>
              <a:rPr lang="zh-CN" altLang="zh-CN" sz="2100" dirty="0" smtClean="0"/>
              <a:t>。</a:t>
            </a:r>
            <a:r>
              <a:rPr lang="zh-CN" altLang="zh-CN" sz="2100" dirty="0"/>
              <a:t>因此，当修改其中一个值时，相应的引用也会被修改，例如下面的代码：</a:t>
            </a:r>
          </a:p>
          <a:p>
            <a:pPr marL="0" indent="0">
              <a:lnSpc>
                <a:spcPct val="80000"/>
              </a:lnSpc>
              <a:buNone/>
            </a:pPr>
            <a:endParaRPr lang="zh-CN" altLang="zh-CN" sz="2100" dirty="0"/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100" dirty="0"/>
              <a:t>&gt;&gt;&gt; x = [[None] * 2] * 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100" dirty="0"/>
              <a:t>&gt;&gt;&gt; 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100" dirty="0"/>
              <a:t>[[None, None], [None, None], [None, None]]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100" dirty="0"/>
              <a:t>&gt;&gt;&gt; x[0][0] = 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100" dirty="0"/>
              <a:t>&gt;&gt;&gt; 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100" dirty="0"/>
              <a:t>[[5, None], [5, None], [5, None</a:t>
            </a:r>
            <a:r>
              <a:rPr lang="zh-CN" altLang="zh-CN" sz="2100" dirty="0" smtClean="0"/>
              <a:t>]]</a:t>
            </a:r>
            <a:endParaRPr lang="zh-CN" altLang="zh-CN" sz="2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2.0  </a:t>
            </a:r>
            <a:r>
              <a:rPr lang="zh-CN" altLang="en-US" dirty="0" smtClean="0"/>
              <a:t>序列</a:t>
            </a:r>
            <a:endParaRPr lang="zh-CN" altLang="zh-CN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zh-CN" altLang="en-US" sz="2900" b="1" dirty="0" smtClean="0">
                <a:solidFill>
                  <a:srgbClr val="0070C0"/>
                </a:solidFill>
              </a:rPr>
              <a:t>序列</a:t>
            </a:r>
            <a:r>
              <a:rPr lang="zh-CN" altLang="en-US" sz="2900" dirty="0" smtClean="0"/>
              <a:t>：是</a:t>
            </a:r>
            <a:r>
              <a:rPr lang="zh-CN" altLang="en-US" sz="2900" dirty="0"/>
              <a:t>一系列</a:t>
            </a:r>
            <a:r>
              <a:rPr lang="zh-CN" altLang="en-US" sz="2900" dirty="0">
                <a:solidFill>
                  <a:srgbClr val="FF0000"/>
                </a:solidFill>
              </a:rPr>
              <a:t>连续</a:t>
            </a:r>
            <a:r>
              <a:rPr lang="zh-CN" altLang="en-US" sz="2900" dirty="0" smtClean="0"/>
              <a:t>值（对象），</a:t>
            </a:r>
            <a:r>
              <a:rPr lang="zh-CN" altLang="en-US" sz="2900" dirty="0"/>
              <a:t>它们通常是相关的</a:t>
            </a:r>
            <a:r>
              <a:rPr lang="zh-CN" altLang="en-US" sz="2900" dirty="0">
                <a:solidFill>
                  <a:srgbClr val="FF0000"/>
                </a:solidFill>
              </a:rPr>
              <a:t>，并且按一定顺序排列</a:t>
            </a:r>
            <a:r>
              <a:rPr lang="zh-CN" altLang="en-US" sz="2900" dirty="0" smtClean="0"/>
              <a:t>。</a:t>
            </a:r>
            <a:endParaRPr lang="en-US" altLang="zh-CN" sz="2900" dirty="0" smtClean="0"/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zh-CN" altLang="en-US" sz="2900" dirty="0" smtClean="0"/>
              <a:t>序列中每个组成部分称为“</a:t>
            </a:r>
            <a:r>
              <a:rPr lang="zh-CN" altLang="en-US" sz="2900" b="1" dirty="0" smtClean="0">
                <a:solidFill>
                  <a:srgbClr val="0070C0"/>
                </a:solidFill>
              </a:rPr>
              <a:t>元素</a:t>
            </a:r>
            <a:r>
              <a:rPr lang="zh-CN" altLang="en-US" sz="2900" dirty="0" smtClean="0"/>
              <a:t>”。</a:t>
            </a:r>
            <a:endParaRPr lang="zh-CN" altLang="en-US" sz="2900" dirty="0"/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zh-CN" altLang="en-US" sz="2900" dirty="0" smtClean="0"/>
              <a:t>序列</a:t>
            </a:r>
            <a:r>
              <a:rPr lang="zh-CN" altLang="en-US" sz="2900" dirty="0"/>
              <a:t>是程序设计中经常用到的数据存储方式，几乎每一种程序设计语言都提供了表格数据结构，如</a:t>
            </a:r>
            <a:r>
              <a:rPr lang="en-US" altLang="zh-CN" sz="2900" dirty="0"/>
              <a:t>C</a:t>
            </a:r>
            <a:r>
              <a:rPr lang="zh-CN" altLang="en-US" sz="2900" dirty="0"/>
              <a:t>和</a:t>
            </a:r>
            <a:r>
              <a:rPr lang="en-US" altLang="zh-CN" sz="2900" dirty="0"/>
              <a:t>Basic</a:t>
            </a:r>
            <a:r>
              <a:rPr lang="zh-CN" altLang="en-US" sz="2900" dirty="0"/>
              <a:t>中的一维、多维数组等。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altLang="zh-CN" sz="2900" dirty="0"/>
              <a:t>Python</a:t>
            </a:r>
            <a:r>
              <a:rPr lang="zh-CN" altLang="en-US" sz="2900" dirty="0"/>
              <a:t>提供的序列类型在所有程序设计语言中是最丰富，最灵活，也是功能最强大的</a:t>
            </a:r>
            <a:r>
              <a:rPr lang="zh-CN" altLang="en-US" sz="2900" dirty="0" smtClean="0"/>
              <a:t>。</a:t>
            </a:r>
            <a:endParaRPr lang="zh-CN" altLang="en-US" sz="2900" dirty="0"/>
          </a:p>
        </p:txBody>
      </p:sp>
    </p:spTree>
    <p:extLst>
      <p:ext uri="{BB962C8B-B14F-4D97-AF65-F5344CB8AC3E}">
        <p14:creationId xmlns:p14="http://schemas.microsoft.com/office/powerpoint/2010/main" val="1184474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2.1.2 列表元素的</a:t>
            </a:r>
            <a:r>
              <a:rPr lang="zh-CN" altLang="zh-CN" dirty="0" smtClean="0"/>
              <a:t>增加</a:t>
            </a:r>
            <a:endParaRPr lang="zh-CN" altLang="zh-CN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 smtClean="0"/>
              <a:t>各种列表元素增加方法的比较</a:t>
            </a:r>
            <a:endParaRPr lang="zh-CN" altLang="zh-CN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996386"/>
              </p:ext>
            </p:extLst>
          </p:nvPr>
        </p:nvGraphicFramePr>
        <p:xfrm>
          <a:off x="2249228" y="2580968"/>
          <a:ext cx="7676421" cy="39805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7621"/>
                <a:gridCol w="2046077"/>
                <a:gridCol w="2109020"/>
                <a:gridCol w="2713703"/>
              </a:tblGrid>
              <a:tr h="7654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#</a:t>
                      </a:r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列表元素</a:t>
                      </a:r>
                      <a:endParaRPr lang="en-US" altLang="zh-CN" sz="240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zh-CN" altLang="en-US" sz="2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增加方法</a:t>
                      </a:r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别名</a:t>
                      </a:r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效果</a:t>
                      </a:r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6315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+</a:t>
                      </a:r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拼接</a:t>
                      </a:r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新建列表</a:t>
                      </a:r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6315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append</a:t>
                      </a:r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附加</a:t>
                      </a:r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原地修改</a:t>
                      </a:r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6315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extend</a:t>
                      </a:r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扩展</a:t>
                      </a:r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原地修改</a:t>
                      </a:r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6315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insert</a:t>
                      </a:r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插入</a:t>
                      </a:r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原地修改</a:t>
                      </a:r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6315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*</a:t>
                      </a:r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复制</a:t>
                      </a:r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新建列表</a:t>
                      </a:r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7418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2.1.3 列表元素的删除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zh-CN" altLang="zh-CN" sz="2900" dirty="0"/>
              <a:t>（1）使用</a:t>
            </a:r>
            <a:r>
              <a:rPr lang="zh-CN" altLang="zh-CN" sz="2900" b="1" dirty="0">
                <a:solidFill>
                  <a:srgbClr val="0070C0"/>
                </a:solidFill>
              </a:rPr>
              <a:t>del命令</a:t>
            </a:r>
            <a:r>
              <a:rPr lang="zh-CN" altLang="zh-CN" sz="2900" dirty="0"/>
              <a:t>删除列表中的指定位置上的元素。前面已经提到过，del命令也可以直接删除整个列表，这里不再赘述。</a:t>
            </a:r>
          </a:p>
          <a:p>
            <a:pPr marL="0" indent="0">
              <a:lnSpc>
                <a:spcPct val="90000"/>
              </a:lnSpc>
              <a:buNone/>
            </a:pPr>
            <a:endParaRPr lang="zh-CN" altLang="zh-CN" sz="2900" dirty="0"/>
          </a:p>
          <a:p>
            <a:pPr marL="0" indent="0">
              <a:lnSpc>
                <a:spcPct val="90000"/>
              </a:lnSpc>
              <a:buNone/>
            </a:pPr>
            <a:r>
              <a:rPr lang="zh-CN" altLang="zh-CN" sz="2900" dirty="0"/>
              <a:t>&gt;&gt;&gt; a_list = [3,5,7,9,11]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zh-CN" sz="2900" dirty="0"/>
              <a:t>&gt;&gt;&gt; del a_list[1]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zh-CN" sz="2900" dirty="0"/>
              <a:t>&gt;&gt;&gt; a_list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zh-CN" sz="2900" dirty="0"/>
              <a:t>[3, 7, 9, 11]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2.1.3 列表元素的删除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zh-CN" sz="2400" dirty="0"/>
              <a:t>（2）使用列表的</a:t>
            </a:r>
            <a:r>
              <a:rPr lang="zh-CN" altLang="zh-CN" sz="2400" b="1" dirty="0">
                <a:solidFill>
                  <a:srgbClr val="0070C0"/>
                </a:solidFill>
              </a:rPr>
              <a:t>pop()方法</a:t>
            </a:r>
            <a:r>
              <a:rPr lang="zh-CN" altLang="zh-CN" sz="2400" u="sng" dirty="0"/>
              <a:t>删除并返回</a:t>
            </a:r>
            <a:r>
              <a:rPr lang="zh-CN" altLang="zh-CN" sz="2400" dirty="0"/>
              <a:t>指定（默认为最后一个）位置上的元素，如果给定的索引超出了列表的范围则抛出异常。</a:t>
            </a:r>
          </a:p>
          <a:p>
            <a:pPr marL="0" indent="0">
              <a:lnSpc>
                <a:spcPct val="80000"/>
              </a:lnSpc>
              <a:buNone/>
            </a:pPr>
            <a:endParaRPr lang="zh-CN" altLang="zh-CN" sz="2400" dirty="0"/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/>
              <a:t>&gt;&gt;&gt; a_list = list((3,5,7,9,11))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/>
              <a:t>&gt;&gt;&gt; a_list.pop()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solidFill>
                  <a:srgbClr val="0070C0"/>
                </a:solidFill>
              </a:rPr>
              <a:t>11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/>
              <a:t>&gt;&gt;&gt; a_list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solidFill>
                  <a:srgbClr val="0070C0"/>
                </a:solidFill>
              </a:rPr>
              <a:t>[3, 5, 7, 9]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/>
              <a:t>&gt;&gt;&gt; a_list.pop(1)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solidFill>
                  <a:srgbClr val="0070C0"/>
                </a:solidFill>
              </a:rPr>
              <a:t>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/>
              <a:t>&gt;&gt;&gt; a_list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solidFill>
                  <a:srgbClr val="0070C0"/>
                </a:solidFill>
              </a:rPr>
              <a:t>[3, 7, 9]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2.1.3 列表元素的删除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zh-CN" sz="2900" dirty="0"/>
              <a:t>（3）使用列表对象的</a:t>
            </a:r>
            <a:r>
              <a:rPr lang="zh-CN" altLang="zh-CN" sz="2900" b="1" dirty="0">
                <a:solidFill>
                  <a:srgbClr val="0070C0"/>
                </a:solidFill>
              </a:rPr>
              <a:t>remove()方法</a:t>
            </a:r>
            <a:r>
              <a:rPr lang="zh-CN" altLang="zh-CN" sz="2900" u="sng" dirty="0"/>
              <a:t>删除首次出现的指定元素</a:t>
            </a:r>
            <a:r>
              <a:rPr lang="zh-CN" altLang="zh-CN" sz="2900" dirty="0"/>
              <a:t>，如果列表中不存在要删除的元素，则抛出异常。</a:t>
            </a:r>
          </a:p>
          <a:p>
            <a:pPr marL="0" indent="0">
              <a:buNone/>
            </a:pPr>
            <a:endParaRPr lang="zh-CN" altLang="zh-CN" sz="2900" dirty="0"/>
          </a:p>
          <a:p>
            <a:pPr marL="0" indent="0">
              <a:buNone/>
            </a:pPr>
            <a:r>
              <a:rPr lang="zh-CN" altLang="zh-CN" sz="2900" dirty="0"/>
              <a:t>&gt;&gt;&gt; a_list = [3,5,7,9,7,11]</a:t>
            </a:r>
          </a:p>
          <a:p>
            <a:pPr marL="0" indent="0">
              <a:buNone/>
            </a:pPr>
            <a:r>
              <a:rPr lang="zh-CN" altLang="zh-CN" sz="2900" dirty="0"/>
              <a:t>&gt;&gt;&gt; a_list.remove(7)</a:t>
            </a:r>
          </a:p>
          <a:p>
            <a:pPr marL="0" indent="0">
              <a:buNone/>
            </a:pPr>
            <a:r>
              <a:rPr lang="zh-CN" altLang="zh-CN" sz="2900" dirty="0"/>
              <a:t>&gt;&gt;&gt; a_list</a:t>
            </a:r>
          </a:p>
          <a:p>
            <a:pPr marL="0" indent="0">
              <a:buNone/>
            </a:pPr>
            <a:r>
              <a:rPr lang="zh-CN" altLang="zh-CN" sz="2900" dirty="0">
                <a:solidFill>
                  <a:srgbClr val="0070C0"/>
                </a:solidFill>
              </a:rPr>
              <a:t>[3, 5, 9, 7, 11]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2.1.3 列表元素的删除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900" dirty="0" smtClean="0"/>
              <a:t>在使用循环进行列表元素删除时，需要使用正确的方法。例如</a:t>
            </a:r>
            <a:r>
              <a:rPr lang="en-US" altLang="zh-CN" sz="2900" dirty="0" err="1"/>
              <a:t>大家会很自然地想到使用“循环+remove</a:t>
            </a:r>
            <a:r>
              <a:rPr lang="en-US" altLang="zh-CN" sz="2900" dirty="0"/>
              <a:t>()”</a:t>
            </a:r>
            <a:r>
              <a:rPr lang="en-US" altLang="zh-CN" sz="2900" dirty="0" err="1"/>
              <a:t>的方法</a:t>
            </a:r>
            <a:r>
              <a:rPr lang="en-US" altLang="zh-CN" sz="2900" dirty="0"/>
              <a:t> </a:t>
            </a:r>
            <a:r>
              <a:rPr lang="en-US" altLang="zh-CN" sz="2900" dirty="0" err="1" smtClean="0"/>
              <a:t>删除列表中指定元素的所有重复</a:t>
            </a:r>
            <a:r>
              <a:rPr lang="zh-CN" altLang="en-US" sz="2900" dirty="0" smtClean="0"/>
              <a:t>。</a:t>
            </a:r>
            <a:endParaRPr lang="en-US" altLang="zh-CN" sz="2900" dirty="0" smtClean="0"/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900" dirty="0" err="1" smtClean="0"/>
              <a:t>例如</a:t>
            </a:r>
            <a:r>
              <a:rPr lang="en-US" altLang="zh-CN" sz="2900" dirty="0" err="1"/>
              <a:t>，下面的代码成功地删除了列表中的重复元素，执行结果是完全正确的</a:t>
            </a:r>
            <a:r>
              <a:rPr lang="en-US" altLang="zh-CN" sz="2900" dirty="0"/>
              <a:t>。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900" dirty="0"/>
          </a:p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900" dirty="0"/>
              <a:t>&gt;&gt;&gt; x = [1,2,1,2,1,2,1,2,1]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900" dirty="0"/>
              <a:t>&gt;&gt;&gt; for </a:t>
            </a:r>
            <a:r>
              <a:rPr lang="en-US" altLang="zh-CN" sz="2900" dirty="0" err="1"/>
              <a:t>i</a:t>
            </a:r>
            <a:r>
              <a:rPr lang="en-US" altLang="zh-CN" sz="2900" dirty="0"/>
              <a:t> in x: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900" dirty="0"/>
              <a:t>	if </a:t>
            </a:r>
            <a:r>
              <a:rPr lang="en-US" altLang="zh-CN" sz="2900" dirty="0" err="1"/>
              <a:t>i</a:t>
            </a:r>
            <a:r>
              <a:rPr lang="en-US" altLang="zh-CN" sz="2900" dirty="0"/>
              <a:t> == 1: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900" dirty="0"/>
              <a:t>		</a:t>
            </a:r>
            <a:r>
              <a:rPr lang="en-US" altLang="zh-CN" sz="2900" dirty="0" err="1"/>
              <a:t>x.remove</a:t>
            </a:r>
            <a:r>
              <a:rPr lang="en-US" altLang="zh-CN" sz="2900" dirty="0"/>
              <a:t>(</a:t>
            </a:r>
            <a:r>
              <a:rPr lang="en-US" altLang="zh-CN" sz="2900" dirty="0" err="1"/>
              <a:t>i</a:t>
            </a:r>
            <a:r>
              <a:rPr lang="en-US" altLang="zh-CN" sz="2900" dirty="0"/>
              <a:t>)		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900" dirty="0"/>
              <a:t>&gt;&gt;&gt; x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900" dirty="0"/>
              <a:t>[2, 2, 2, 2]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itchFamily="2" charset="-122"/>
              </a:rPr>
              <a:t>for循环语法</a:t>
            </a:r>
            <a:endParaRPr lang="zh-CN" altLang="en-US" dirty="0">
              <a:latin typeface="宋体" pitchFamily="2" charset="-122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dirty="0" smtClean="0">
                <a:latin typeface="宋体" pitchFamily="2" charset="-122"/>
                <a:sym typeface="Arial" pitchFamily="34" charset="0"/>
              </a:rPr>
              <a:t>for </a:t>
            </a:r>
            <a:r>
              <a:rPr lang="zh-CN" altLang="en-US" dirty="0" smtClean="0">
                <a:latin typeface="宋体" pitchFamily="2" charset="-122"/>
                <a:sym typeface="Arial" pitchFamily="34" charset="0"/>
              </a:rPr>
              <a:t>变量 </a:t>
            </a:r>
            <a:r>
              <a:rPr lang="en-US" altLang="zh-CN" dirty="0">
                <a:latin typeface="宋体" pitchFamily="2" charset="-122"/>
                <a:sym typeface="Arial" pitchFamily="34" charset="0"/>
              </a:rPr>
              <a:t>in </a:t>
            </a:r>
            <a:r>
              <a:rPr lang="zh-CN" altLang="en-US" dirty="0">
                <a:latin typeface="宋体" pitchFamily="2" charset="-122"/>
                <a:sym typeface="Arial" pitchFamily="34" charset="0"/>
              </a:rPr>
              <a:t>序列或迭代对象</a:t>
            </a:r>
            <a:r>
              <a:rPr lang="en-US" altLang="zh-CN" dirty="0">
                <a:latin typeface="宋体" pitchFamily="2" charset="-122"/>
                <a:sym typeface="Arial" pitchFamily="34" charset="0"/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latin typeface="宋体" pitchFamily="2" charset="-122"/>
                <a:sym typeface="Arial" pitchFamily="34" charset="0"/>
              </a:rPr>
              <a:t>	</a:t>
            </a:r>
            <a:r>
              <a:rPr lang="en-US" altLang="zh-CN" dirty="0" smtClean="0">
                <a:latin typeface="宋体" pitchFamily="2" charset="-122"/>
                <a:sym typeface="Arial" pitchFamily="34" charset="0"/>
              </a:rPr>
              <a:t>  </a:t>
            </a:r>
            <a:r>
              <a:rPr lang="zh-CN" altLang="en-US" dirty="0" smtClean="0">
                <a:latin typeface="宋体" pitchFamily="2" charset="-122"/>
                <a:sym typeface="Arial" pitchFamily="34" charset="0"/>
              </a:rPr>
              <a:t>循环体</a:t>
            </a:r>
            <a:endParaRPr lang="en-US" altLang="zh-CN" dirty="0" smtClean="0">
              <a:latin typeface="宋体" pitchFamily="2" charset="-122"/>
              <a:sym typeface="Arial" pitchFamily="34" charset="0"/>
            </a:endParaRPr>
          </a:p>
          <a:p>
            <a:pPr>
              <a:buFont typeface="Wingdings" pitchFamily="2" charset="2"/>
              <a:buNone/>
            </a:pPr>
            <a:endParaRPr lang="en-US" altLang="zh-CN" dirty="0" smtClean="0">
              <a:latin typeface="宋体" pitchFamily="2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48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latin typeface="宋体" pitchFamily="2" charset="-122"/>
              </a:rPr>
              <a:t>for</a:t>
            </a:r>
            <a:r>
              <a:rPr lang="zh-CN" altLang="en-US" dirty="0" smtClean="0">
                <a:latin typeface="宋体" pitchFamily="2" charset="-122"/>
              </a:rPr>
              <a:t>循环流程</a:t>
            </a:r>
            <a:r>
              <a:rPr lang="en-US" altLang="zh-CN" dirty="0" smtClean="0">
                <a:latin typeface="宋体" pitchFamily="2" charset="-122"/>
              </a:rPr>
              <a:t>(1)</a:t>
            </a:r>
            <a:endParaRPr lang="zh-CN" altLang="en-US" dirty="0">
              <a:latin typeface="宋体" pitchFamily="2" charset="-122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hangingPunct="0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  <a:sym typeface="Arial" pitchFamily="34" charset="0"/>
              </a:rPr>
              <a:t>f</a:t>
            </a:r>
            <a:r>
              <a:rPr lang="en-US" altLang="zh-CN" b="1" dirty="0" smtClean="0">
                <a:solidFill>
                  <a:srgbClr val="FF0000"/>
                </a:solidFill>
                <a:latin typeface="宋体" pitchFamily="2" charset="-122"/>
                <a:sym typeface="Arial" pitchFamily="34" charset="0"/>
              </a:rPr>
              <a:t>or</a:t>
            </a:r>
            <a:r>
              <a:rPr lang="en-US" altLang="zh-CN" dirty="0" smtClean="0">
                <a:latin typeface="宋体" pitchFamily="2" charset="-122"/>
                <a:sym typeface="Arial" pitchFamily="34" charset="0"/>
              </a:rPr>
              <a:t> x</a:t>
            </a:r>
            <a:r>
              <a:rPr lang="zh-CN" altLang="en-US" dirty="0" smtClean="0">
                <a:latin typeface="宋体" pitchFamily="2" charset="-122"/>
                <a:sym typeface="Arial" pitchFamily="34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宋体" pitchFamily="2" charset="-122"/>
                <a:sym typeface="Arial" pitchFamily="34" charset="0"/>
              </a:rPr>
              <a:t>in</a:t>
            </a:r>
            <a:r>
              <a:rPr lang="en-US" altLang="zh-CN" dirty="0" smtClean="0">
                <a:latin typeface="宋体" pitchFamily="2" charset="-122"/>
                <a:sym typeface="Arial" pitchFamily="34" charset="0"/>
              </a:rPr>
              <a:t> sequence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  <a:sym typeface="Arial" pitchFamily="34" charset="0"/>
              </a:rPr>
              <a:t>:</a:t>
            </a:r>
            <a:endParaRPr lang="zh-CN" altLang="en-US" b="1" dirty="0">
              <a:solidFill>
                <a:srgbClr val="FF0000"/>
              </a:solidFill>
              <a:latin typeface="宋体" pitchFamily="2" charset="-122"/>
              <a:sym typeface="Arial" pitchFamily="34" charset="0"/>
            </a:endParaRPr>
          </a:p>
          <a:p>
            <a:pPr eaLnBrk="0" hangingPunct="0"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dirty="0">
                <a:latin typeface="宋体" pitchFamily="2" charset="-122"/>
                <a:sym typeface="Arial" pitchFamily="34" charset="0"/>
              </a:rPr>
              <a:t>	</a:t>
            </a:r>
            <a:r>
              <a:rPr lang="zh-CN" altLang="en-US" dirty="0" smtClean="0">
                <a:latin typeface="宋体" pitchFamily="2" charset="-122"/>
                <a:sym typeface="Arial" pitchFamily="34" charset="0"/>
              </a:rPr>
              <a:t> 循环体</a:t>
            </a:r>
            <a:endParaRPr lang="zh-CN" altLang="en-US" dirty="0">
              <a:latin typeface="宋体" pitchFamily="2" charset="-122"/>
              <a:sym typeface="Arial" pitchFamily="34" charset="0"/>
            </a:endParaRPr>
          </a:p>
          <a:p>
            <a:pPr eaLnBrk="0" hangingPunct="0">
              <a:spcBef>
                <a:spcPct val="10000"/>
              </a:spcBef>
              <a:buFont typeface="Wingdings" pitchFamily="2" charset="2"/>
              <a:buNone/>
            </a:pPr>
            <a:endParaRPr lang="zh-CN" altLang="en-US" dirty="0">
              <a:latin typeface="宋体" pitchFamily="2" charset="-122"/>
              <a:sym typeface="Arial" pitchFamily="34" charset="0"/>
            </a:endParaRPr>
          </a:p>
          <a:p>
            <a:pPr eaLnBrk="0" hangingPunct="0">
              <a:spcBef>
                <a:spcPct val="10000"/>
              </a:spcBef>
              <a:buFont typeface="Wingdings" pitchFamily="2" charset="2"/>
              <a:buNone/>
            </a:pPr>
            <a:endParaRPr lang="zh-CN" altLang="en-US" dirty="0">
              <a:latin typeface="宋体" pitchFamily="2" charset="-122"/>
              <a:sym typeface="Arial" pitchFamily="34" charset="0"/>
            </a:endParaRPr>
          </a:p>
        </p:txBody>
      </p:sp>
      <p:sp>
        <p:nvSpPr>
          <p:cNvPr id="2" name="菱形 1"/>
          <p:cNvSpPr/>
          <p:nvPr/>
        </p:nvSpPr>
        <p:spPr>
          <a:xfrm>
            <a:off x="6418057" y="1910690"/>
            <a:ext cx="3057057" cy="883261"/>
          </a:xfrm>
          <a:prstGeom prst="diamond">
            <a:avLst/>
          </a:prstGeom>
          <a:solidFill>
            <a:schemeClr val="bg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 smtClean="0">
                <a:solidFill>
                  <a:schemeClr val="tx1"/>
                </a:solidFill>
              </a:rPr>
              <a:t>index</a:t>
            </a:r>
            <a:r>
              <a:rPr lang="en-US" altLang="zh-CN" b="1" dirty="0" smtClean="0">
                <a:solidFill>
                  <a:schemeClr val="tx1"/>
                </a:solidFill>
              </a:rPr>
              <a:t> &lt; </a:t>
            </a:r>
            <a:r>
              <a:rPr lang="en-US" altLang="zh-CN" b="1" dirty="0" err="1" smtClean="0">
                <a:solidFill>
                  <a:schemeClr val="tx1"/>
                </a:solidFill>
              </a:rPr>
              <a:t>len</a:t>
            </a:r>
            <a:r>
              <a:rPr lang="en-US" altLang="zh-CN" b="1" dirty="0" smtClean="0">
                <a:solidFill>
                  <a:schemeClr val="tx1"/>
                </a:solidFill>
              </a:rPr>
              <a:t>(sequence)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7931150" y="338282"/>
            <a:ext cx="5" cy="652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065600" y="3898237"/>
            <a:ext cx="1761973" cy="68595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循环体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(</a:t>
            </a:r>
            <a:r>
              <a:rPr lang="zh-CN" altLang="en-US" b="1" dirty="0" smtClean="0">
                <a:solidFill>
                  <a:schemeClr val="tx1"/>
                </a:solidFill>
              </a:rPr>
              <a:t>使用</a:t>
            </a:r>
            <a:r>
              <a:rPr lang="en-US" altLang="zh-CN" b="1" dirty="0" smtClean="0">
                <a:solidFill>
                  <a:schemeClr val="tx1"/>
                </a:solidFill>
              </a:rPr>
              <a:t>x)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9" name="肘形连接符 8"/>
          <p:cNvCxnSpPr>
            <a:stCxn id="66" idx="2"/>
            <a:endCxn id="2" idx="1"/>
          </p:cNvCxnSpPr>
          <p:nvPr/>
        </p:nvCxnSpPr>
        <p:spPr>
          <a:xfrm rot="5400000" flipH="1">
            <a:off x="5709869" y="3060508"/>
            <a:ext cx="2944905" cy="1528530"/>
          </a:xfrm>
          <a:prstGeom prst="bentConnector4">
            <a:avLst>
              <a:gd name="adj1" fmla="val -7764"/>
              <a:gd name="adj2" fmla="val 1313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2" idx="2"/>
            <a:endCxn id="150" idx="0"/>
          </p:cNvCxnSpPr>
          <p:nvPr/>
        </p:nvCxnSpPr>
        <p:spPr>
          <a:xfrm>
            <a:off x="7946585" y="2793951"/>
            <a:ext cx="0" cy="372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7050168" y="6155866"/>
            <a:ext cx="1761973" cy="45610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5" name="肘形连接符 14"/>
          <p:cNvCxnSpPr>
            <a:stCxn id="2" idx="3"/>
            <a:endCxn id="16" idx="0"/>
          </p:cNvCxnSpPr>
          <p:nvPr/>
        </p:nvCxnSpPr>
        <p:spPr>
          <a:xfrm flipH="1">
            <a:off x="7931155" y="2352321"/>
            <a:ext cx="1543959" cy="3803545"/>
          </a:xfrm>
          <a:prstGeom prst="bentConnector4">
            <a:avLst>
              <a:gd name="adj1" fmla="val -45646"/>
              <a:gd name="adj2" fmla="val 8709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7327265" y="2771778"/>
            <a:ext cx="672199" cy="369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/>
              <a:t>True</a:t>
            </a:r>
            <a:endParaRPr lang="zh-CN" altLang="en-US" sz="1800" b="1" dirty="0"/>
          </a:p>
        </p:txBody>
      </p:sp>
      <p:sp>
        <p:nvSpPr>
          <p:cNvPr id="32" name="Text Box 15"/>
          <p:cNvSpPr txBox="1">
            <a:spLocks noChangeArrowheads="1"/>
          </p:cNvSpPr>
          <p:nvPr/>
        </p:nvSpPr>
        <p:spPr bwMode="auto">
          <a:xfrm>
            <a:off x="9411151" y="2007906"/>
            <a:ext cx="774750" cy="369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/>
              <a:t>False</a:t>
            </a:r>
            <a:endParaRPr lang="zh-CN" altLang="en-US" sz="1800" b="1" dirty="0"/>
          </a:p>
        </p:txBody>
      </p:sp>
      <p:sp>
        <p:nvSpPr>
          <p:cNvPr id="17" name="矩形 16"/>
          <p:cNvSpPr/>
          <p:nvPr/>
        </p:nvSpPr>
        <p:spPr>
          <a:xfrm>
            <a:off x="6926858" y="990342"/>
            <a:ext cx="2039455" cy="578109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>
                <a:solidFill>
                  <a:schemeClr val="tx1"/>
                </a:solidFill>
              </a:rPr>
              <a:t>index = 0</a:t>
            </a:r>
            <a:endParaRPr lang="zh-CN" altLang="en-US" b="1" i="1" dirty="0">
              <a:solidFill>
                <a:schemeClr val="tx1"/>
              </a:solidFill>
            </a:endParaRPr>
          </a:p>
        </p:txBody>
      </p:sp>
      <p:cxnSp>
        <p:nvCxnSpPr>
          <p:cNvPr id="45" name="直接箭头连接符 44"/>
          <p:cNvCxnSpPr>
            <a:stCxn id="17" idx="2"/>
            <a:endCxn id="2" idx="0"/>
          </p:cNvCxnSpPr>
          <p:nvPr/>
        </p:nvCxnSpPr>
        <p:spPr>
          <a:xfrm>
            <a:off x="7946585" y="1568450"/>
            <a:ext cx="0" cy="3422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7030914" y="4814111"/>
            <a:ext cx="1831344" cy="483114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>
                <a:solidFill>
                  <a:schemeClr val="tx1"/>
                </a:solidFill>
              </a:rPr>
              <a:t>index = index +1</a:t>
            </a:r>
            <a:endParaRPr lang="zh-CN" altLang="en-US" b="1" i="1" dirty="0">
              <a:solidFill>
                <a:schemeClr val="tx1"/>
              </a:solidFill>
            </a:endParaRPr>
          </a:p>
        </p:txBody>
      </p:sp>
      <p:cxnSp>
        <p:nvCxnSpPr>
          <p:cNvPr id="93" name="直接箭头连接符 92"/>
          <p:cNvCxnSpPr>
            <a:stCxn id="7" idx="2"/>
            <a:endCxn id="66" idx="0"/>
          </p:cNvCxnSpPr>
          <p:nvPr/>
        </p:nvCxnSpPr>
        <p:spPr>
          <a:xfrm>
            <a:off x="7946586" y="4584196"/>
            <a:ext cx="0" cy="229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887" name="组合 36886"/>
          <p:cNvGrpSpPr/>
          <p:nvPr/>
        </p:nvGrpSpPr>
        <p:grpSpPr>
          <a:xfrm>
            <a:off x="7931155" y="3898237"/>
            <a:ext cx="1692600" cy="2245100"/>
            <a:chOff x="6407524" y="3947439"/>
            <a:chExt cx="1692208" cy="2244580"/>
          </a:xfrm>
        </p:grpSpPr>
        <p:cxnSp>
          <p:nvCxnSpPr>
            <p:cNvPr id="105" name="肘形连接符 104"/>
            <p:cNvCxnSpPr>
              <a:stCxn id="7" idx="3"/>
              <a:endCxn id="16" idx="0"/>
            </p:cNvCxnSpPr>
            <p:nvPr/>
          </p:nvCxnSpPr>
          <p:spPr>
            <a:xfrm flipH="1">
              <a:off x="6407524" y="4277813"/>
              <a:ext cx="896210" cy="1914206"/>
            </a:xfrm>
            <a:prstGeom prst="bentConnector4">
              <a:avLst>
                <a:gd name="adj1" fmla="val -113560"/>
                <a:gd name="adj2" fmla="val 85786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 Box 15"/>
            <p:cNvSpPr txBox="1">
              <a:spLocks noChangeArrowheads="1"/>
            </p:cNvSpPr>
            <p:nvPr/>
          </p:nvSpPr>
          <p:spPr bwMode="auto">
            <a:xfrm>
              <a:off x="7299513" y="3947439"/>
              <a:ext cx="80021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rgbClr val="FF0000"/>
                  </a:solidFill>
                </a:rPr>
                <a:t>break</a:t>
              </a:r>
              <a:endParaRPr lang="zh-CN" altLang="en-US" sz="18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01" name="圆角矩形标注 100"/>
          <p:cNvSpPr/>
          <p:nvPr/>
        </p:nvSpPr>
        <p:spPr>
          <a:xfrm>
            <a:off x="3000561" y="5136080"/>
            <a:ext cx="2606017" cy="1247838"/>
          </a:xfrm>
          <a:prstGeom prst="wedgeRoundRectCallout">
            <a:avLst>
              <a:gd name="adj1" fmla="val 53392"/>
              <a:gd name="adj2" fmla="val -115939"/>
              <a:gd name="adj3" fmla="val 16667"/>
            </a:avLst>
          </a:prstGeom>
          <a:solidFill>
            <a:schemeClr val="bg2">
              <a:lumMod val="75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69" indent="-342969">
              <a:buAutoNum type="arabicPeriod"/>
            </a:pPr>
            <a:r>
              <a:rPr lang="en-US" altLang="zh-CN" sz="1400" dirty="0">
                <a:solidFill>
                  <a:schemeClr val="tx1"/>
                </a:solidFill>
              </a:rPr>
              <a:t>index</a:t>
            </a:r>
            <a:r>
              <a:rPr lang="zh-CN" altLang="en-US" sz="1400" dirty="0">
                <a:solidFill>
                  <a:schemeClr val="tx1"/>
                </a:solidFill>
              </a:rPr>
              <a:t>表示内部隐含变量，灰色框表示内部隐含操作；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342969" indent="-342969">
              <a:buAutoNum type="arabicPeriod"/>
            </a:pPr>
            <a:r>
              <a:rPr lang="zh-CN" altLang="en-US" sz="1400" dirty="0">
                <a:solidFill>
                  <a:schemeClr val="tx1"/>
                </a:solidFill>
              </a:rPr>
              <a:t>每次比较时都是重新计算</a:t>
            </a:r>
            <a:r>
              <a:rPr lang="en-US" altLang="zh-CN" sz="1400" dirty="0" err="1">
                <a:solidFill>
                  <a:schemeClr val="tx1"/>
                </a:solidFill>
              </a:rPr>
              <a:t>len</a:t>
            </a:r>
            <a:r>
              <a:rPr lang="en-US" altLang="zh-CN" sz="1400" dirty="0">
                <a:solidFill>
                  <a:schemeClr val="tx1"/>
                </a:solidFill>
              </a:rPr>
              <a:t>(sequence)</a:t>
            </a:r>
            <a:r>
              <a:rPr lang="zh-CN" altLang="en-US" sz="1400" dirty="0">
                <a:solidFill>
                  <a:schemeClr val="tx1"/>
                </a:solidFill>
              </a:rPr>
              <a:t>；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342969" indent="-342969">
              <a:buAutoNum type="arabicPeriod"/>
            </a:pPr>
            <a:r>
              <a:rPr lang="en-US" altLang="zh-CN" sz="1400" dirty="0">
                <a:solidFill>
                  <a:schemeClr val="tx1"/>
                </a:solidFill>
              </a:rPr>
              <a:t>x</a:t>
            </a:r>
            <a:r>
              <a:rPr lang="zh-CN" altLang="en-US" sz="1400" dirty="0">
                <a:solidFill>
                  <a:schemeClr val="tx1"/>
                </a:solidFill>
              </a:rPr>
              <a:t>可以是任意合法变量名。</a:t>
            </a:r>
          </a:p>
        </p:txBody>
      </p:sp>
      <p:sp>
        <p:nvSpPr>
          <p:cNvPr id="150" name="矩形 149"/>
          <p:cNvSpPr/>
          <p:nvPr/>
        </p:nvSpPr>
        <p:spPr>
          <a:xfrm>
            <a:off x="6926858" y="3166253"/>
            <a:ext cx="2039454" cy="483114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x = sequence[</a:t>
            </a:r>
            <a:r>
              <a:rPr lang="en-US" altLang="zh-CN" b="1" i="1" dirty="0">
                <a:solidFill>
                  <a:schemeClr val="tx1"/>
                </a:solidFill>
              </a:rPr>
              <a:t>index</a:t>
            </a:r>
            <a:r>
              <a:rPr lang="en-US" altLang="zh-CN" b="1" dirty="0">
                <a:solidFill>
                  <a:schemeClr val="tx1"/>
                </a:solidFill>
              </a:rPr>
              <a:t>]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57" name="直接箭头连接符 156"/>
          <p:cNvCxnSpPr>
            <a:stCxn id="150" idx="2"/>
            <a:endCxn id="7" idx="0"/>
          </p:cNvCxnSpPr>
          <p:nvPr/>
        </p:nvCxnSpPr>
        <p:spPr>
          <a:xfrm>
            <a:off x="7946586" y="3649367"/>
            <a:ext cx="1" cy="2488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79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2.1.3 列表元素的删除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zh-CN" sz="2100" dirty="0"/>
              <a:t>然而，上面这段代码的逻辑是错误的，尽管执行结果是正确的。例如下面的代码同样试图删除列表中所有的“1”，代码完全相同，仅仅是所处理的数据发生了一点变化，然而当循环结束后却发现并没有把所有的“1”都删除，只是删除了一部分。</a:t>
            </a:r>
          </a:p>
          <a:p>
            <a:pPr marL="0" indent="0">
              <a:lnSpc>
                <a:spcPct val="80000"/>
              </a:lnSpc>
              <a:buNone/>
            </a:pPr>
            <a:endParaRPr lang="zh-CN" altLang="zh-CN" sz="2100" dirty="0"/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100" dirty="0"/>
              <a:t>&gt;&gt;&gt; x = [1,2,1,2,1,1,1]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100" dirty="0"/>
              <a:t>&gt;&gt;&gt; for i in x: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100" dirty="0"/>
              <a:t>	if i == 1: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100" dirty="0"/>
              <a:t>		x.remove(i)	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100" dirty="0"/>
              <a:t>&gt;&gt;&gt; 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100" dirty="0"/>
              <a:t>[2, 2, 1]</a:t>
            </a:r>
          </a:p>
        </p:txBody>
      </p:sp>
      <p:sp>
        <p:nvSpPr>
          <p:cNvPr id="4" name="矩形 3"/>
          <p:cNvSpPr/>
          <p:nvPr/>
        </p:nvSpPr>
        <p:spPr>
          <a:xfrm>
            <a:off x="5220950" y="3394906"/>
            <a:ext cx="6017321" cy="3136243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1600" b="1" dirty="0" smtClean="0">
                <a:solidFill>
                  <a:srgbClr val="C00000"/>
                </a:solidFill>
              </a:rPr>
              <a:t>为什么？</a:t>
            </a:r>
            <a:endParaRPr lang="en-US" altLang="zh-CN" sz="1600" b="1" dirty="0" smtClean="0">
              <a:solidFill>
                <a:srgbClr val="C00000"/>
              </a:solidFill>
            </a:endParaRP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 smtClean="0"/>
              <a:t>列表 </a:t>
            </a:r>
            <a:r>
              <a:rPr lang="en-US" altLang="zh-CN" sz="1600" dirty="0" smtClean="0"/>
              <a:t>x </a:t>
            </a:r>
            <a:r>
              <a:rPr lang="zh-CN" altLang="en-US" sz="1600" dirty="0" smtClean="0"/>
              <a:t>会随着元素被删除而变化，所以，每轮循环处理的 </a:t>
            </a:r>
            <a:r>
              <a:rPr lang="en-US" altLang="zh-CN" sz="1600" dirty="0" smtClean="0"/>
              <a:t>x </a:t>
            </a:r>
            <a:r>
              <a:rPr lang="zh-CN" altLang="en-US" sz="1600" dirty="0" smtClean="0"/>
              <a:t>可能是不一样的。</a:t>
            </a:r>
            <a:endParaRPr lang="en-US" altLang="zh-CN" sz="1600" dirty="0" smtClean="0"/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zh-CN" sz="1600" dirty="0" smtClean="0"/>
              <a:t>每当</a:t>
            </a:r>
            <a:r>
              <a:rPr lang="zh-CN" altLang="zh-CN" sz="1600" dirty="0"/>
              <a:t>插入或删除一个元素之后，该元素位置后面所有元素的索引就都改变了</a:t>
            </a:r>
            <a:r>
              <a:rPr lang="zh-CN" altLang="zh-CN" sz="1600" dirty="0" smtClean="0"/>
              <a:t>。</a:t>
            </a:r>
            <a:endParaRPr lang="en-US" altLang="zh-CN" sz="1600" dirty="0" smtClean="0"/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1600" b="1" dirty="0" smtClean="0">
                <a:solidFill>
                  <a:srgbClr val="0070C0"/>
                </a:solidFill>
              </a:rPr>
              <a:t>怎么办？</a:t>
            </a:r>
            <a:endParaRPr lang="en-US" altLang="zh-CN" sz="1600" b="1" dirty="0" smtClean="0">
              <a:solidFill>
                <a:srgbClr val="0070C0"/>
              </a:solidFill>
            </a:endParaRP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 smtClean="0"/>
              <a:t>在循环的判断条件部分，使用列表的切片替代原始列表，这样即使原始列表因元素删除或增加而变化，切片不会变化。</a:t>
            </a:r>
            <a:endParaRPr lang="en-US" altLang="zh-CN" sz="1600" dirty="0" smtClean="0"/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 smtClean="0"/>
              <a:t>使用正确的顺序，例如从后往前依次判断。</a:t>
            </a:r>
            <a:endParaRPr lang="en-US" altLang="zh-CN" sz="1600" dirty="0" smtClean="0"/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2993924" y="3923071"/>
            <a:ext cx="21090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2.1.3 列表元素的删除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/>
              <a:t>正确的代码：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/>
              <a:t>&gt;&gt;&gt; x = [1,2,1,2,1,1,1]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/>
              <a:t>&gt;&gt;&gt; for i in x[::]: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/>
              <a:t>	if i == 1: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/>
              <a:t>		x.remove(i)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/>
              <a:t>或者：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/>
              <a:t>&gt;&gt;&gt; x = [1,2,1,2,1,1,1]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/>
              <a:t>&gt;&gt;&gt; for i in range(len(x)-1,-1,-1):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/>
              <a:t>	if x[i]==1: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/>
              <a:t>		del x[i]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1900" dirty="0"/>
              <a:t>	</a:t>
            </a:r>
          </a:p>
        </p:txBody>
      </p:sp>
      <p:sp>
        <p:nvSpPr>
          <p:cNvPr id="4" name="矩形 3"/>
          <p:cNvSpPr/>
          <p:nvPr/>
        </p:nvSpPr>
        <p:spPr>
          <a:xfrm>
            <a:off x="5589659" y="2421512"/>
            <a:ext cx="5574869" cy="683264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1600" dirty="0" smtClean="0"/>
              <a:t>在循环的判断条件部分，使用列表的切片替代原始列表，这样即使原始列表因元素删除或增加而变化，切片不会变化。</a:t>
            </a:r>
            <a:endParaRPr lang="en-US" altLang="zh-CN" sz="1600" dirty="0" smtClean="0"/>
          </a:p>
        </p:txBody>
      </p:sp>
      <p:sp>
        <p:nvSpPr>
          <p:cNvPr id="5" name="矩形 4"/>
          <p:cNvSpPr/>
          <p:nvPr/>
        </p:nvSpPr>
        <p:spPr>
          <a:xfrm>
            <a:off x="6924973" y="4554665"/>
            <a:ext cx="4239555" cy="387798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1600" dirty="0" smtClean="0"/>
              <a:t>使用正确的顺序，例如从后往前依次判断。</a:t>
            </a:r>
            <a:endParaRPr lang="en-US" altLang="zh-CN" sz="1600" dirty="0" smtClean="0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3831771" y="2748460"/>
            <a:ext cx="15808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5" idx="1"/>
          </p:cNvCxnSpPr>
          <p:nvPr/>
        </p:nvCxnSpPr>
        <p:spPr>
          <a:xfrm flipH="1">
            <a:off x="6202283" y="4748564"/>
            <a:ext cx="7226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2.1.4 列表元素访问与计数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3200" dirty="0" smtClean="0"/>
              <a:t>（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）</a:t>
            </a:r>
            <a:r>
              <a:rPr lang="zh-CN" altLang="zh-CN" sz="3200" dirty="0" smtClean="0"/>
              <a:t>使用</a:t>
            </a:r>
            <a:r>
              <a:rPr lang="zh-CN" altLang="zh-CN" sz="3200" b="1" dirty="0">
                <a:solidFill>
                  <a:srgbClr val="0070C0"/>
                </a:solidFill>
              </a:rPr>
              <a:t>下标</a:t>
            </a:r>
            <a:r>
              <a:rPr lang="zh-CN" altLang="zh-CN" sz="3200" dirty="0"/>
              <a:t>直接访问列表元素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29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900" dirty="0" smtClean="0"/>
              <a:t>&gt;&gt;&gt; aList</a:t>
            </a:r>
            <a:r>
              <a:rPr lang="en-US" altLang="zh-CN" sz="2900" dirty="0"/>
              <a:t> </a:t>
            </a:r>
            <a:r>
              <a:rPr lang="en-US" altLang="zh-CN" sz="2900" dirty="0" smtClean="0"/>
              <a:t>= </a:t>
            </a:r>
            <a:r>
              <a:rPr lang="zh-CN" altLang="zh-CN" sz="2900" dirty="0"/>
              <a:t>[3, 4, 5, </a:t>
            </a:r>
            <a:r>
              <a:rPr lang="en-US" altLang="zh-CN" sz="2900" dirty="0" smtClean="0"/>
              <a:t>6</a:t>
            </a:r>
            <a:r>
              <a:rPr lang="zh-CN" altLang="zh-CN" sz="2900" dirty="0" smtClean="0"/>
              <a:t>, </a:t>
            </a:r>
            <a:r>
              <a:rPr lang="zh-CN" altLang="zh-CN" sz="2900" dirty="0"/>
              <a:t>7, 9, 11, 13, 15, 17]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zh-CN" sz="2900" dirty="0" smtClean="0"/>
              <a:t>&gt;&gt;&gt; </a:t>
            </a:r>
            <a:r>
              <a:rPr lang="zh-CN" altLang="zh-CN" sz="2900" dirty="0"/>
              <a:t>aList[3]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zh-CN" sz="2900" dirty="0">
                <a:solidFill>
                  <a:srgbClr val="0070C0"/>
                </a:solidFill>
              </a:rPr>
              <a:t>6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zh-CN" sz="2900" dirty="0"/>
              <a:t>&gt;&gt;&gt; aList[3] = 5.5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zh-CN" sz="2900" dirty="0"/>
              <a:t>&gt;&gt;&gt; aList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zh-CN" sz="2900" dirty="0">
                <a:solidFill>
                  <a:srgbClr val="0070C0"/>
                </a:solidFill>
              </a:rPr>
              <a:t>[3, 4, 5, 5.5, 7, 9, 11, 13, 15, 17]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zh-CN" sz="2900" dirty="0"/>
              <a:t>如果指定下标不存在，则抛出异常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zh-CN" sz="2900" dirty="0"/>
              <a:t>&gt;&gt;&gt; aList[15]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zh-CN" sz="2900" dirty="0">
                <a:solidFill>
                  <a:srgbClr val="FF0000"/>
                </a:solidFill>
              </a:rPr>
              <a:t>Traceback (most recent call last):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zh-CN" sz="2900" dirty="0">
                <a:solidFill>
                  <a:srgbClr val="FF0000"/>
                </a:solidFill>
              </a:rPr>
              <a:t>  File "&lt;pyshell#34&gt;", line 1, in &lt;module&gt;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zh-CN" sz="2900" dirty="0">
                <a:solidFill>
                  <a:srgbClr val="FF0000"/>
                </a:solidFill>
              </a:rPr>
              <a:t>    aList[15]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zh-CN" sz="2900" dirty="0">
                <a:solidFill>
                  <a:srgbClr val="FF0000"/>
                </a:solidFill>
              </a:rPr>
              <a:t>IndexError: list index out of range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2.0  </a:t>
            </a:r>
            <a:r>
              <a:rPr lang="zh-CN" altLang="en-US" dirty="0" smtClean="0"/>
              <a:t>序列</a:t>
            </a:r>
            <a:endParaRPr lang="zh-CN" altLang="zh-CN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altLang="zh-CN" sz="2900" dirty="0" smtClean="0"/>
              <a:t>Python</a:t>
            </a:r>
            <a:r>
              <a:rPr lang="zh-CN" altLang="en-US" sz="2900" dirty="0"/>
              <a:t>中常用的序列结构有</a:t>
            </a:r>
            <a:r>
              <a:rPr lang="zh-CN" altLang="en-US" sz="2900" b="1" dirty="0">
                <a:solidFill>
                  <a:srgbClr val="0070C0"/>
                </a:solidFill>
              </a:rPr>
              <a:t>列表、元组、</a:t>
            </a:r>
            <a:r>
              <a:rPr lang="zh-CN" altLang="en-US" sz="2900" b="1" dirty="0" smtClean="0">
                <a:solidFill>
                  <a:srgbClr val="0070C0"/>
                </a:solidFill>
              </a:rPr>
              <a:t>字典</a:t>
            </a:r>
            <a:r>
              <a:rPr lang="zh-CN" altLang="en-US" sz="2900" b="1" dirty="0" smtClean="0">
                <a:solidFill>
                  <a:srgbClr val="FF0000"/>
                </a:solidFill>
              </a:rPr>
              <a:t>*</a:t>
            </a:r>
            <a:r>
              <a:rPr lang="zh-CN" altLang="en-US" sz="2900" b="1" dirty="0" smtClean="0">
                <a:solidFill>
                  <a:srgbClr val="0070C0"/>
                </a:solidFill>
              </a:rPr>
              <a:t>、</a:t>
            </a:r>
            <a:r>
              <a:rPr lang="zh-CN" altLang="en-US" sz="2900" b="1" dirty="0">
                <a:solidFill>
                  <a:srgbClr val="0070C0"/>
                </a:solidFill>
              </a:rPr>
              <a:t>字符串、</a:t>
            </a:r>
            <a:r>
              <a:rPr lang="zh-CN" altLang="en-US" sz="2900" b="1" dirty="0" smtClean="0">
                <a:solidFill>
                  <a:srgbClr val="0070C0"/>
                </a:solidFill>
              </a:rPr>
              <a:t>集合</a:t>
            </a:r>
            <a:r>
              <a:rPr lang="zh-CN" altLang="en-US" sz="2900" b="1" dirty="0" smtClean="0">
                <a:solidFill>
                  <a:srgbClr val="FF0000"/>
                </a:solidFill>
              </a:rPr>
              <a:t>*</a:t>
            </a:r>
            <a:r>
              <a:rPr lang="zh-CN" altLang="en-US" sz="2900" dirty="0" smtClean="0"/>
              <a:t>以及</a:t>
            </a:r>
            <a:r>
              <a:rPr lang="en-US" altLang="zh-CN" sz="2900" dirty="0"/>
              <a:t>range</a:t>
            </a:r>
            <a:r>
              <a:rPr lang="zh-CN" altLang="en-US" sz="2900" dirty="0" smtClean="0"/>
              <a:t>等等。</a:t>
            </a:r>
            <a:endParaRPr lang="zh-CN" altLang="en-US" sz="29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684327"/>
              </p:ext>
            </p:extLst>
          </p:nvPr>
        </p:nvGraphicFramePr>
        <p:xfrm>
          <a:off x="2278742" y="3057613"/>
          <a:ext cx="6778173" cy="20369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59391"/>
                <a:gridCol w="2259391"/>
                <a:gridCol w="2259391"/>
              </a:tblGrid>
              <a:tr h="678967">
                <a:tc>
                  <a:txBody>
                    <a:bodyPr/>
                    <a:lstStyle/>
                    <a:p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可变</a:t>
                      </a:r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不可变</a:t>
                      </a:r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6789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有序</a:t>
                      </a:r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列表</a:t>
                      </a:r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元组</a:t>
                      </a:r>
                      <a:r>
                        <a:rPr lang="zh-CN" altLang="en-US" sz="2400" baseline="30000" dirty="0" smtClean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**</a:t>
                      </a:r>
                      <a:r>
                        <a:rPr lang="zh-CN" altLang="en-US" sz="2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、字符串</a:t>
                      </a:r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6789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无序</a:t>
                      </a:r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字典、集合</a:t>
                      </a:r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030514" y="5973309"/>
            <a:ext cx="9782629" cy="675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zh-CN" altLang="en-US" b="1" dirty="0" smtClean="0"/>
              <a:t>有序序列</a:t>
            </a:r>
            <a:r>
              <a:rPr lang="zh-CN" altLang="en-US" dirty="0" smtClean="0"/>
              <a:t>（列表、元组、字符串）支持双向索引，第一个元素下标为0，第二个元素下标为1，以此类推；最后一个元素下标为-1，倒数第二个元素下标为-2，以此类推。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749143" y="5337054"/>
            <a:ext cx="37358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* 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在有些表述中，字典和集合不属于序列。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1400" dirty="0" smtClean="0">
                <a:solidFill>
                  <a:srgbClr val="FF0000"/>
                </a:solidFill>
              </a:rPr>
              <a:t>**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 元组的元素如果可变，则元组也可变。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2.1.4 列表元素访问与计数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80000"/>
              </a:lnSpc>
            </a:pPr>
            <a:r>
              <a:rPr lang="zh-CN" altLang="en-US" sz="3600" dirty="0" smtClean="0"/>
              <a:t>（</a:t>
            </a:r>
            <a:r>
              <a:rPr lang="en-US" altLang="zh-CN" sz="3600" dirty="0" smtClean="0"/>
              <a:t>2</a:t>
            </a:r>
            <a:r>
              <a:rPr lang="zh-CN" altLang="en-US" sz="3600" dirty="0" smtClean="0"/>
              <a:t>）</a:t>
            </a:r>
            <a:r>
              <a:rPr lang="zh-CN" altLang="zh-CN" sz="3600" dirty="0" smtClean="0"/>
              <a:t>使用</a:t>
            </a:r>
            <a:r>
              <a:rPr lang="zh-CN" altLang="zh-CN" sz="3600" dirty="0"/>
              <a:t>列表对象的</a:t>
            </a:r>
            <a:r>
              <a:rPr lang="zh-CN" altLang="zh-CN" sz="3600" b="1" dirty="0">
                <a:solidFill>
                  <a:srgbClr val="0070C0"/>
                </a:solidFill>
              </a:rPr>
              <a:t>index方法</a:t>
            </a:r>
            <a:r>
              <a:rPr lang="zh-CN" altLang="zh-CN" sz="3600" dirty="0"/>
              <a:t>获取指定元素首次出现的下标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3600" dirty="0" smtClean="0"/>
              <a:t>语法：</a:t>
            </a:r>
            <a:r>
              <a:rPr lang="en-US" altLang="zh-CN" sz="3600" dirty="0" err="1" smtClean="0"/>
              <a:t>L.index</a:t>
            </a:r>
            <a:r>
              <a:rPr lang="en-US" altLang="zh-CN" sz="3600" dirty="0" smtClean="0"/>
              <a:t>(value</a:t>
            </a:r>
            <a:r>
              <a:rPr lang="en-US" altLang="zh-CN" sz="3600" dirty="0"/>
              <a:t>, [start, [stop]]) -&gt; integer -- return first index of value.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600" dirty="0"/>
              <a:t>    Raises </a:t>
            </a:r>
            <a:r>
              <a:rPr lang="en-US" altLang="zh-CN" sz="3600" dirty="0" err="1"/>
              <a:t>ValueError</a:t>
            </a:r>
            <a:r>
              <a:rPr lang="en-US" altLang="zh-CN" sz="3600" dirty="0"/>
              <a:t> if the value is not present.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9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zh-CN" sz="2900" dirty="0" smtClean="0"/>
              <a:t>&gt;&gt;&gt; </a:t>
            </a:r>
            <a:r>
              <a:rPr lang="zh-CN" altLang="zh-CN" sz="2900" dirty="0"/>
              <a:t>aList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zh-CN" sz="2900" dirty="0">
                <a:solidFill>
                  <a:srgbClr val="0070C0"/>
                </a:solidFill>
              </a:rPr>
              <a:t>[3, 4, 5, 5.5, 7, 9, 11, 13, 15, 17]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zh-CN" sz="2900" dirty="0"/>
              <a:t>&gt;&gt;&gt; aList.index(7)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zh-CN" sz="2900" dirty="0">
                <a:solidFill>
                  <a:srgbClr val="0070C0"/>
                </a:solidFill>
              </a:rPr>
              <a:t>4</a:t>
            </a:r>
          </a:p>
          <a:p>
            <a:pPr>
              <a:lnSpc>
                <a:spcPct val="80000"/>
              </a:lnSpc>
            </a:pPr>
            <a:r>
              <a:rPr lang="zh-CN" altLang="zh-CN" sz="2900" dirty="0"/>
              <a:t>若列表对象中不存在指定元素，则抛出异常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zh-CN" sz="2900" dirty="0"/>
              <a:t>&gt;&gt;&gt; aList.index(100)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zh-CN" sz="2900" dirty="0">
                <a:solidFill>
                  <a:srgbClr val="FF0000"/>
                </a:solidFill>
              </a:rPr>
              <a:t>Traceback (most recent call last):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zh-CN" sz="2900" dirty="0">
                <a:solidFill>
                  <a:srgbClr val="FF0000"/>
                </a:solidFill>
              </a:rPr>
              <a:t>  File "&lt;pyshell#36&gt;", line 1, in &lt;module&gt;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zh-CN" sz="2900" dirty="0">
                <a:solidFill>
                  <a:srgbClr val="FF0000"/>
                </a:solidFill>
              </a:rPr>
              <a:t>    aList.index(100)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zh-CN" sz="2900" dirty="0">
                <a:solidFill>
                  <a:srgbClr val="FF0000"/>
                </a:solidFill>
              </a:rPr>
              <a:t>ValueError: 100 is not in list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2.1.4 列表元素访问与计数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zh-CN" altLang="zh-CN" sz="2900" dirty="0"/>
              <a:t>使用列表对象的</a:t>
            </a:r>
            <a:r>
              <a:rPr lang="zh-CN" altLang="zh-CN" sz="2900" b="1" dirty="0">
                <a:solidFill>
                  <a:srgbClr val="0070C0"/>
                </a:solidFill>
              </a:rPr>
              <a:t>count方法</a:t>
            </a:r>
            <a:r>
              <a:rPr lang="zh-CN" altLang="zh-CN" sz="2900" dirty="0"/>
              <a:t>统计指定元素在列表对象中出现的次数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9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zh-CN" sz="2900" dirty="0" smtClean="0"/>
              <a:t>&gt;&gt;&gt; </a:t>
            </a:r>
            <a:r>
              <a:rPr lang="zh-CN" altLang="zh-CN" sz="2900" dirty="0"/>
              <a:t>aList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zh-CN" sz="2900" dirty="0"/>
              <a:t>[3, 4, 5, 5.5, 7, 9, 11, 13, 15, 17]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zh-CN" sz="2900" dirty="0"/>
              <a:t>&gt;&gt;&gt; aList.count(7)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zh-CN" sz="2900" dirty="0"/>
              <a:t>1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zh-CN" sz="2900" dirty="0"/>
              <a:t>&gt;&gt;&gt; aList.count(0)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zh-CN" sz="2900" dirty="0"/>
              <a:t>0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zh-CN" sz="2900" dirty="0"/>
              <a:t>&gt;&gt;&gt; aList.count(8)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zh-CN" sz="2900" dirty="0"/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2.1.5 成员资格判断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zh-CN" sz="2000" dirty="0" smtClean="0">
                <a:latin typeface="宋体" pitchFamily="2" charset="-122"/>
              </a:rPr>
              <a:t>判断</a:t>
            </a:r>
            <a:r>
              <a:rPr lang="zh-CN" altLang="zh-CN" sz="2000" dirty="0">
                <a:latin typeface="宋体" pitchFamily="2" charset="-122"/>
              </a:rPr>
              <a:t>列表中是否存在指定的</a:t>
            </a:r>
            <a:r>
              <a:rPr lang="zh-CN" altLang="zh-CN" sz="2000" dirty="0" smtClean="0">
                <a:latin typeface="宋体" pitchFamily="2" charset="-122"/>
              </a:rPr>
              <a:t>值</a:t>
            </a:r>
            <a:endParaRPr lang="en-US" altLang="zh-CN" sz="2000" dirty="0" smtClean="0">
              <a:latin typeface="宋体" pitchFamily="2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1600" dirty="0" smtClean="0">
                <a:latin typeface="宋体" pitchFamily="2" charset="-122"/>
              </a:rPr>
              <a:t>（</a:t>
            </a:r>
            <a:r>
              <a:rPr lang="en-US" altLang="zh-CN" sz="1600" dirty="0" smtClean="0">
                <a:latin typeface="宋体" pitchFamily="2" charset="-122"/>
              </a:rPr>
              <a:t>1</a:t>
            </a:r>
            <a:r>
              <a:rPr lang="zh-CN" altLang="en-US" sz="1600" dirty="0" smtClean="0">
                <a:latin typeface="宋体" pitchFamily="2" charset="-122"/>
              </a:rPr>
              <a:t>）</a:t>
            </a:r>
            <a:r>
              <a:rPr lang="zh-CN" altLang="zh-CN" sz="1600" dirty="0" smtClean="0">
                <a:latin typeface="宋体" pitchFamily="2" charset="-122"/>
              </a:rPr>
              <a:t>可以</a:t>
            </a:r>
            <a:r>
              <a:rPr lang="zh-CN" altLang="zh-CN" sz="1600" dirty="0">
                <a:latin typeface="宋体" pitchFamily="2" charset="-122"/>
              </a:rPr>
              <a:t>使用前面介绍的count()方法，如果存在则返回大于0的数，如果返回0则表示不存在</a:t>
            </a:r>
            <a:r>
              <a:rPr lang="zh-CN" altLang="zh-CN" sz="1600" dirty="0" smtClean="0">
                <a:latin typeface="宋体" pitchFamily="2" charset="-122"/>
              </a:rPr>
              <a:t>。</a:t>
            </a:r>
            <a:endParaRPr lang="en-US" altLang="zh-CN" sz="1600" dirty="0" smtClean="0">
              <a:latin typeface="宋体" pitchFamily="2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1600" dirty="0" smtClean="0">
                <a:latin typeface="宋体" pitchFamily="2" charset="-122"/>
              </a:rPr>
              <a:t>（</a:t>
            </a:r>
            <a:r>
              <a:rPr lang="en-US" altLang="zh-CN" sz="1600" dirty="0" smtClean="0">
                <a:latin typeface="宋体" pitchFamily="2" charset="-122"/>
              </a:rPr>
              <a:t>2</a:t>
            </a:r>
            <a:r>
              <a:rPr lang="zh-CN" altLang="en-US" sz="1600" dirty="0" smtClean="0">
                <a:latin typeface="宋体" pitchFamily="2" charset="-122"/>
              </a:rPr>
              <a:t>）</a:t>
            </a:r>
            <a:r>
              <a:rPr lang="zh-CN" altLang="zh-CN" sz="1600" dirty="0" smtClean="0">
                <a:latin typeface="宋体" pitchFamily="2" charset="-122"/>
              </a:rPr>
              <a:t>或者</a:t>
            </a:r>
            <a:r>
              <a:rPr lang="zh-CN" altLang="zh-CN" sz="1600" dirty="0">
                <a:latin typeface="宋体" pitchFamily="2" charset="-122"/>
              </a:rPr>
              <a:t>，使用更加简洁的“in”关键字来判断一个值是否存在于列表中，返回结果为“True”或“False”</a:t>
            </a:r>
            <a:r>
              <a:rPr lang="zh-CN" altLang="zh-CN" sz="1600" dirty="0" smtClean="0">
                <a:latin typeface="宋体" pitchFamily="2" charset="-122"/>
              </a:rPr>
              <a:t>。</a:t>
            </a:r>
            <a:r>
              <a:rPr lang="zh-CN" altLang="en-US" sz="1600" dirty="0" smtClean="0">
                <a:latin typeface="宋体" pitchFamily="2" charset="-122"/>
              </a:rPr>
              <a:t>关键字</a:t>
            </a:r>
            <a:r>
              <a:rPr lang="en-US" altLang="zh-CN" sz="1600" dirty="0" smtClean="0">
                <a:latin typeface="宋体" pitchFamily="2" charset="-122"/>
              </a:rPr>
              <a:t>in</a:t>
            </a:r>
            <a:r>
              <a:rPr lang="zh-CN" altLang="en-US" sz="1600" dirty="0" smtClean="0">
                <a:latin typeface="宋体" pitchFamily="2" charset="-122"/>
              </a:rPr>
              <a:t>也可用于其他可迭代对象，包括元组、字典、</a:t>
            </a:r>
            <a:r>
              <a:rPr lang="en-US" altLang="zh-CN" sz="1600" dirty="0" smtClean="0">
                <a:latin typeface="宋体" pitchFamily="2" charset="-122"/>
              </a:rPr>
              <a:t>range</a:t>
            </a:r>
            <a:r>
              <a:rPr lang="zh-CN" altLang="en-US" sz="1600" dirty="0" smtClean="0">
                <a:latin typeface="宋体" pitchFamily="2" charset="-122"/>
              </a:rPr>
              <a:t>对象、字符串、集合等。常在循环中使用关键字</a:t>
            </a:r>
            <a:r>
              <a:rPr lang="en-US" altLang="zh-CN" sz="1600" dirty="0" smtClean="0">
                <a:latin typeface="宋体" pitchFamily="2" charset="-122"/>
              </a:rPr>
              <a:t>in</a:t>
            </a:r>
            <a:r>
              <a:rPr lang="zh-CN" altLang="en-US" sz="1600" dirty="0" smtClean="0">
                <a:latin typeface="宋体" pitchFamily="2" charset="-122"/>
              </a:rPr>
              <a:t>对可迭代对象的元素进行遍历。</a:t>
            </a:r>
            <a:endParaRPr lang="zh-CN" altLang="zh-CN" sz="1600" dirty="0">
              <a:latin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35395" y="3570778"/>
            <a:ext cx="3898490" cy="258532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&gt;&gt;&gt; aList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[3, 4, 5, 5.5, 7, 9, 11, 13, 15, 17]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&gt;&gt;&gt; 3 in aList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True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&gt;&gt;&gt; 18 in aList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False</a:t>
            </a:r>
          </a:p>
        </p:txBody>
      </p:sp>
      <p:sp>
        <p:nvSpPr>
          <p:cNvPr id="3" name="矩形 2"/>
          <p:cNvSpPr/>
          <p:nvPr/>
        </p:nvSpPr>
        <p:spPr>
          <a:xfrm>
            <a:off x="6164826" y="3570779"/>
            <a:ext cx="3996813" cy="30008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&gt;&gt;&gt; bList = [[1], [2], [3]]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&gt;&gt;&gt; 3 in bList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False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&gt;&gt;&gt; 3 not in bList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True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&gt;&gt;&gt; [3] in bList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2.1.6 切片操作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zh-CN" sz="2900" dirty="0"/>
              <a:t>切片是Python序列的重要操作之一，适用于列表、元组、字符串、range对象等类型。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2900" b="1" dirty="0" smtClean="0">
                <a:solidFill>
                  <a:srgbClr val="0070C0"/>
                </a:solidFill>
              </a:rPr>
              <a:t>参数：</a:t>
            </a:r>
            <a:r>
              <a:rPr lang="zh-CN" altLang="zh-CN" sz="2900" dirty="0" smtClean="0"/>
              <a:t>切片</a:t>
            </a:r>
            <a:r>
              <a:rPr lang="zh-CN" altLang="zh-CN" sz="2900" dirty="0"/>
              <a:t>使用2个冒号分隔的3个数字来完成，第一个数字表示切片开始位置（默认为0），第二个数字表示切片截止（但不包含）位置（默认为列表长度），第三个数字表示切片的步长（默认为1），当步长省略时可以顺便省略最后一个冒号</a:t>
            </a:r>
            <a:r>
              <a:rPr lang="zh-CN" altLang="zh-CN" sz="2900" dirty="0" smtClean="0"/>
              <a:t>。</a:t>
            </a:r>
            <a:endParaRPr lang="en-US" altLang="zh-CN" sz="2900" dirty="0" smtClean="0"/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2900" b="1" dirty="0">
                <a:solidFill>
                  <a:srgbClr val="0070C0"/>
                </a:solidFill>
              </a:rPr>
              <a:t>返回</a:t>
            </a:r>
            <a:r>
              <a:rPr lang="zh-CN" altLang="en-US" sz="2900" b="1" dirty="0" smtClean="0">
                <a:solidFill>
                  <a:srgbClr val="0070C0"/>
                </a:solidFill>
              </a:rPr>
              <a:t>值：</a:t>
            </a:r>
            <a:r>
              <a:rPr lang="zh-CN" altLang="en-US" sz="2800" dirty="0"/>
              <a:t>切片返回的是列表元素的浅</a:t>
            </a:r>
            <a:r>
              <a:rPr lang="zh-CN" altLang="en-US" sz="2800" dirty="0" smtClean="0"/>
              <a:t>拷贝。</a:t>
            </a:r>
            <a:endParaRPr lang="en-US" altLang="zh-CN" sz="2800" dirty="0"/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2900" b="1" dirty="0" smtClean="0">
                <a:solidFill>
                  <a:srgbClr val="0070C0"/>
                </a:solidFill>
              </a:rPr>
              <a:t>功能：</a:t>
            </a:r>
            <a:r>
              <a:rPr lang="zh-CN" altLang="zh-CN" sz="2900" dirty="0" smtClean="0"/>
              <a:t>可以</a:t>
            </a:r>
            <a:r>
              <a:rPr lang="zh-CN" altLang="zh-CN" sz="2900" dirty="0"/>
              <a:t>使用切片来截取列表中的任何部分，得到一个新列表，也可以通过切片来修改和删除列表中部分元素，甚至可以通过切片操作为列表对象增加元素</a:t>
            </a:r>
            <a:r>
              <a:rPr lang="zh-CN" altLang="zh-CN" sz="2900" dirty="0" smtClean="0"/>
              <a:t>。</a:t>
            </a:r>
            <a:endParaRPr lang="zh-CN" altLang="zh-CN" sz="2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2.1.6 切片操作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sz="3400" dirty="0">
                <a:latin typeface="宋体" pitchFamily="2" charset="-122"/>
              </a:rPr>
              <a:t>切片返回的是列表元素的浅</a:t>
            </a:r>
            <a:r>
              <a:rPr lang="zh-CN" altLang="en-US" sz="3400" dirty="0" smtClean="0">
                <a:latin typeface="宋体" pitchFamily="2" charset="-122"/>
              </a:rPr>
              <a:t>拷贝</a:t>
            </a:r>
            <a:endParaRPr lang="en-US" altLang="zh-CN" sz="3400" dirty="0" smtClean="0">
              <a:latin typeface="宋体" pitchFamily="2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2400" dirty="0" smtClean="0">
              <a:latin typeface="宋体" pitchFamily="2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宋体" pitchFamily="2" charset="-122"/>
              </a:rPr>
              <a:t>&gt;&gt;&gt; </a:t>
            </a:r>
            <a:r>
              <a:rPr lang="en-US" altLang="zh-CN" sz="2400" dirty="0" err="1">
                <a:latin typeface="宋体" pitchFamily="2" charset="-122"/>
              </a:rPr>
              <a:t>aList</a:t>
            </a:r>
            <a:r>
              <a:rPr lang="en-US" altLang="zh-CN" sz="2400" dirty="0">
                <a:latin typeface="宋体" pitchFamily="2" charset="-122"/>
              </a:rPr>
              <a:t> = [3, 5, 7]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latin typeface="宋体" pitchFamily="2" charset="-122"/>
              </a:rPr>
              <a:t>&gt;&gt;&gt; </a:t>
            </a:r>
            <a:r>
              <a:rPr lang="en-US" altLang="zh-CN" sz="2400" dirty="0" err="1">
                <a:latin typeface="宋体" pitchFamily="2" charset="-122"/>
              </a:rPr>
              <a:t>bList</a:t>
            </a:r>
            <a:r>
              <a:rPr lang="en-US" altLang="zh-CN" sz="2400" dirty="0">
                <a:latin typeface="宋体" pitchFamily="2" charset="-122"/>
              </a:rPr>
              <a:t> = </a:t>
            </a:r>
            <a:r>
              <a:rPr lang="en-US" altLang="zh-CN" sz="2400" dirty="0" err="1">
                <a:latin typeface="宋体" pitchFamily="2" charset="-122"/>
              </a:rPr>
              <a:t>aList</a:t>
            </a:r>
            <a:r>
              <a:rPr lang="en-US" altLang="zh-CN" sz="2400" dirty="0">
                <a:latin typeface="宋体" pitchFamily="2" charset="-122"/>
              </a:rPr>
              <a:t> </a:t>
            </a:r>
            <a:r>
              <a:rPr lang="en-US" altLang="zh-CN" sz="2400" dirty="0" smtClean="0">
                <a:latin typeface="宋体" pitchFamily="2" charset="-122"/>
              </a:rPr>
              <a:t>	#</a:t>
            </a:r>
            <a:r>
              <a:rPr lang="en-US" altLang="zh-CN" sz="2400" dirty="0" err="1">
                <a:latin typeface="宋体" pitchFamily="2" charset="-122"/>
              </a:rPr>
              <a:t>bList与aList指向同一个内存</a:t>
            </a:r>
            <a:endParaRPr lang="en-US" altLang="zh-CN" sz="2400" dirty="0">
              <a:latin typeface="宋体" pitchFamily="2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dirty="0">
                <a:latin typeface="宋体" pitchFamily="2" charset="-122"/>
              </a:rPr>
              <a:t>&gt;&gt;&gt; </a:t>
            </a:r>
            <a:r>
              <a:rPr lang="en-US" altLang="zh-CN" sz="2400" dirty="0" err="1">
                <a:latin typeface="宋体" pitchFamily="2" charset="-122"/>
              </a:rPr>
              <a:t>bList</a:t>
            </a:r>
            <a:endParaRPr lang="en-US" altLang="zh-CN" sz="2400" dirty="0">
              <a:latin typeface="宋体" pitchFamily="2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宋体" pitchFamily="2" charset="-122"/>
              </a:rPr>
              <a:t>[3, 5, 7]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dirty="0">
                <a:latin typeface="宋体" pitchFamily="2" charset="-122"/>
              </a:rPr>
              <a:t>&gt;&gt;&gt; </a:t>
            </a:r>
            <a:r>
              <a:rPr lang="en-US" altLang="zh-CN" sz="2400" dirty="0" err="1">
                <a:latin typeface="宋体" pitchFamily="2" charset="-122"/>
              </a:rPr>
              <a:t>bList</a:t>
            </a:r>
            <a:r>
              <a:rPr lang="en-US" altLang="zh-CN" sz="2400" dirty="0">
                <a:latin typeface="宋体" pitchFamily="2" charset="-122"/>
              </a:rPr>
              <a:t>[1] = 8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dirty="0">
                <a:latin typeface="宋体" pitchFamily="2" charset="-122"/>
              </a:rPr>
              <a:t>&gt;&gt;&gt; </a:t>
            </a:r>
            <a:r>
              <a:rPr lang="en-US" altLang="zh-CN" sz="2400" dirty="0" err="1">
                <a:latin typeface="宋体" pitchFamily="2" charset="-122"/>
              </a:rPr>
              <a:t>aList</a:t>
            </a:r>
            <a:endParaRPr lang="en-US" altLang="zh-CN" sz="2400" dirty="0">
              <a:latin typeface="宋体" pitchFamily="2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宋体" pitchFamily="2" charset="-122"/>
              </a:rPr>
              <a:t>[3, 8, 7]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dirty="0">
                <a:latin typeface="宋体" pitchFamily="2" charset="-122"/>
              </a:rPr>
              <a:t>&gt;&gt;&gt; </a:t>
            </a:r>
            <a:r>
              <a:rPr lang="en-US" altLang="zh-CN" sz="2400" dirty="0" err="1">
                <a:latin typeface="宋体" pitchFamily="2" charset="-122"/>
              </a:rPr>
              <a:t>aList</a:t>
            </a:r>
            <a:r>
              <a:rPr lang="en-US" altLang="zh-CN" sz="2400" dirty="0">
                <a:latin typeface="宋体" pitchFamily="2" charset="-122"/>
              </a:rPr>
              <a:t> == </a:t>
            </a:r>
            <a:r>
              <a:rPr lang="en-US" altLang="zh-CN" sz="2400" dirty="0" err="1">
                <a:latin typeface="宋体" pitchFamily="2" charset="-122"/>
              </a:rPr>
              <a:t>bList</a:t>
            </a:r>
            <a:endParaRPr lang="en-US" altLang="zh-CN" sz="2400" dirty="0">
              <a:latin typeface="宋体" pitchFamily="2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宋体" pitchFamily="2" charset="-122"/>
              </a:rPr>
              <a:t>True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dirty="0">
                <a:latin typeface="宋体" pitchFamily="2" charset="-122"/>
              </a:rPr>
              <a:t>&gt;&gt;&gt; </a:t>
            </a:r>
            <a:r>
              <a:rPr lang="en-US" altLang="zh-CN" sz="2400" dirty="0" err="1">
                <a:latin typeface="宋体" pitchFamily="2" charset="-122"/>
              </a:rPr>
              <a:t>aList</a:t>
            </a:r>
            <a:r>
              <a:rPr lang="en-US" altLang="zh-CN" sz="2400" dirty="0">
                <a:latin typeface="宋体" pitchFamily="2" charset="-122"/>
              </a:rPr>
              <a:t> is </a:t>
            </a:r>
            <a:r>
              <a:rPr lang="en-US" altLang="zh-CN" sz="2400" dirty="0" err="1">
                <a:latin typeface="宋体" pitchFamily="2" charset="-122"/>
              </a:rPr>
              <a:t>bList</a:t>
            </a:r>
            <a:endParaRPr lang="en-US" altLang="zh-CN" sz="2400" dirty="0">
              <a:latin typeface="宋体" pitchFamily="2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dirty="0">
                <a:latin typeface="宋体" pitchFamily="2" charset="-122"/>
              </a:rPr>
              <a:t>True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dirty="0">
                <a:latin typeface="宋体" pitchFamily="2" charset="-122"/>
              </a:rPr>
              <a:t>&gt;&gt;&gt; id(</a:t>
            </a:r>
            <a:r>
              <a:rPr lang="en-US" altLang="zh-CN" sz="2400" dirty="0" err="1">
                <a:latin typeface="宋体" pitchFamily="2" charset="-122"/>
              </a:rPr>
              <a:t>aList</a:t>
            </a:r>
            <a:r>
              <a:rPr lang="en-US" altLang="zh-CN" sz="2400" dirty="0">
                <a:latin typeface="宋体" pitchFamily="2" charset="-122"/>
              </a:rPr>
              <a:t>) </a:t>
            </a:r>
            <a:r>
              <a:rPr lang="en-US" altLang="zh-CN" sz="2400" dirty="0" smtClean="0">
                <a:latin typeface="宋体" pitchFamily="2" charset="-122"/>
              </a:rPr>
              <a:t>	#</a:t>
            </a:r>
            <a:r>
              <a:rPr lang="en-US" altLang="zh-CN" sz="2400" dirty="0" err="1">
                <a:latin typeface="宋体" pitchFamily="2" charset="-122"/>
              </a:rPr>
              <a:t>这里的输出结果很可能和您的不一样，这是正常的</a:t>
            </a:r>
            <a:endParaRPr lang="en-US" altLang="zh-CN" sz="2400" dirty="0">
              <a:latin typeface="宋体" pitchFamily="2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宋体" pitchFamily="2" charset="-122"/>
              </a:rPr>
              <a:t>19061816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dirty="0">
                <a:latin typeface="宋体" pitchFamily="2" charset="-122"/>
              </a:rPr>
              <a:t>&gt;&gt;&gt; id(</a:t>
            </a:r>
            <a:r>
              <a:rPr lang="en-US" altLang="zh-CN" sz="2400" dirty="0" err="1">
                <a:latin typeface="宋体" pitchFamily="2" charset="-122"/>
              </a:rPr>
              <a:t>bList</a:t>
            </a:r>
            <a:r>
              <a:rPr lang="en-US" altLang="zh-CN" sz="2400" dirty="0">
                <a:latin typeface="宋体" pitchFamily="2" charset="-122"/>
              </a:rPr>
              <a:t>)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宋体" pitchFamily="2" charset="-122"/>
              </a:rPr>
              <a:t>19061816</a:t>
            </a:r>
          </a:p>
        </p:txBody>
      </p:sp>
    </p:spTree>
    <p:extLst>
      <p:ext uri="{BB962C8B-B14F-4D97-AF65-F5344CB8AC3E}">
        <p14:creationId xmlns:p14="http://schemas.microsoft.com/office/powerpoint/2010/main" val="32325779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2.1.6 切片操作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zh-CN" altLang="en-US" sz="2800" dirty="0">
                <a:latin typeface="宋体" pitchFamily="2" charset="-122"/>
              </a:rPr>
              <a:t>切片返回的是列表元素的浅拷贝</a:t>
            </a:r>
            <a:endParaRPr lang="en-US" altLang="zh-CN" sz="2800" dirty="0">
              <a:latin typeface="宋体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sz="1700" dirty="0" smtClean="0">
              <a:latin typeface="宋体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700" dirty="0" smtClean="0">
                <a:latin typeface="宋体" pitchFamily="2" charset="-122"/>
              </a:rPr>
              <a:t>&gt;&gt;&gt; </a:t>
            </a:r>
            <a:r>
              <a:rPr lang="zh-CN" altLang="zh-CN" sz="1700" dirty="0">
                <a:latin typeface="宋体" pitchFamily="2" charset="-122"/>
              </a:rPr>
              <a:t>aList = [3, 5, 7]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700" dirty="0">
                <a:latin typeface="宋体" pitchFamily="2" charset="-122"/>
              </a:rPr>
              <a:t>&gt;&gt;&gt; bList = aList[::] </a:t>
            </a:r>
            <a:r>
              <a:rPr lang="en-US" altLang="zh-CN" sz="1700" dirty="0" smtClean="0">
                <a:latin typeface="宋体" pitchFamily="2" charset="-122"/>
              </a:rPr>
              <a:t>	</a:t>
            </a:r>
            <a:r>
              <a:rPr lang="zh-CN" altLang="zh-CN" sz="1700" dirty="0" smtClean="0">
                <a:latin typeface="宋体" pitchFamily="2" charset="-122"/>
              </a:rPr>
              <a:t>#</a:t>
            </a:r>
            <a:r>
              <a:rPr lang="zh-CN" altLang="zh-CN" sz="1700" dirty="0">
                <a:latin typeface="宋体" pitchFamily="2" charset="-122"/>
              </a:rPr>
              <a:t>浅复制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700" dirty="0">
                <a:latin typeface="宋体" pitchFamily="2" charset="-122"/>
              </a:rPr>
              <a:t>&gt;&gt;&gt; aList == bList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700" dirty="0">
                <a:solidFill>
                  <a:srgbClr val="0070C0"/>
                </a:solidFill>
                <a:latin typeface="宋体" pitchFamily="2" charset="-122"/>
              </a:rPr>
              <a:t>True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700" dirty="0">
                <a:latin typeface="宋体" pitchFamily="2" charset="-122"/>
              </a:rPr>
              <a:t>&gt;&gt;&gt; aList is bList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700" dirty="0">
                <a:solidFill>
                  <a:srgbClr val="0070C0"/>
                </a:solidFill>
                <a:latin typeface="宋体" pitchFamily="2" charset="-122"/>
              </a:rPr>
              <a:t>False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700" dirty="0">
                <a:latin typeface="宋体" pitchFamily="2" charset="-122"/>
              </a:rPr>
              <a:t>&gt;&gt;&gt; id(aList) == id(bList)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700" dirty="0">
                <a:solidFill>
                  <a:srgbClr val="0070C0"/>
                </a:solidFill>
                <a:latin typeface="宋体" pitchFamily="2" charset="-122"/>
              </a:rPr>
              <a:t>False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700" dirty="0">
                <a:latin typeface="宋体" pitchFamily="2" charset="-122"/>
              </a:rPr>
              <a:t>&gt;&gt;&gt; bList[1] = 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700" dirty="0">
                <a:latin typeface="宋体" pitchFamily="2" charset="-122"/>
              </a:rPr>
              <a:t>&gt;&gt;&gt; bList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700" dirty="0">
                <a:solidFill>
                  <a:srgbClr val="0070C0"/>
                </a:solidFill>
                <a:latin typeface="宋体" pitchFamily="2" charset="-122"/>
              </a:rPr>
              <a:t>[3, 8, 7]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700" dirty="0">
                <a:latin typeface="宋体" pitchFamily="2" charset="-122"/>
              </a:rPr>
              <a:t>&gt;&gt;&gt; aList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700" dirty="0">
                <a:solidFill>
                  <a:srgbClr val="0070C0"/>
                </a:solidFill>
                <a:latin typeface="宋体" pitchFamily="2" charset="-122"/>
              </a:rPr>
              <a:t>[3, 5, 7</a:t>
            </a:r>
            <a:r>
              <a:rPr lang="zh-CN" altLang="zh-CN" sz="1700" dirty="0" smtClean="0">
                <a:solidFill>
                  <a:srgbClr val="0070C0"/>
                </a:solidFill>
                <a:latin typeface="宋体" pitchFamily="2" charset="-122"/>
              </a:rPr>
              <a:t>]</a:t>
            </a:r>
            <a:endParaRPr lang="zh-CN" altLang="zh-CN" sz="1700" dirty="0">
              <a:solidFill>
                <a:srgbClr val="0070C0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23117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2.1.6 切片操作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1800" dirty="0" smtClean="0"/>
              <a:t>功能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：</a:t>
            </a:r>
            <a:r>
              <a:rPr lang="zh-CN" altLang="zh-CN" sz="1800" dirty="0" smtClean="0"/>
              <a:t>可以</a:t>
            </a:r>
            <a:r>
              <a:rPr lang="zh-CN" altLang="zh-CN" sz="1800" dirty="0"/>
              <a:t>使用切片来截取列表中的任何部分，得到一个新</a:t>
            </a:r>
            <a:r>
              <a:rPr lang="zh-CN" altLang="zh-CN" sz="1800" dirty="0" smtClean="0"/>
              <a:t>列表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zh-CN" sz="1200" dirty="0" smtClean="0"/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200" dirty="0" smtClean="0"/>
              <a:t>&gt;&gt;&gt; </a:t>
            </a:r>
            <a:r>
              <a:rPr lang="en-US" altLang="zh-CN" sz="1200" dirty="0" err="1"/>
              <a:t>aList</a:t>
            </a:r>
            <a:r>
              <a:rPr lang="en-US" altLang="zh-CN" sz="1200" dirty="0"/>
              <a:t> = [3, 4, 5, 6, 7, 9, 11, 13, 15, 17]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200" dirty="0"/>
              <a:t>&gt;&gt;&gt; </a:t>
            </a:r>
            <a:r>
              <a:rPr lang="en-US" altLang="zh-CN" sz="1200" dirty="0" err="1"/>
              <a:t>aList</a:t>
            </a:r>
            <a:r>
              <a:rPr lang="en-US" altLang="zh-CN" sz="1200" dirty="0"/>
              <a:t>[::]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200" dirty="0">
                <a:solidFill>
                  <a:srgbClr val="0070C0"/>
                </a:solidFill>
              </a:rPr>
              <a:t>[3, 4, 5, 6, 7, 9, 11, 13, 15, 17]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200" dirty="0"/>
              <a:t>&gt;&gt;&gt; </a:t>
            </a:r>
            <a:r>
              <a:rPr lang="en-US" altLang="zh-CN" sz="1200" dirty="0" err="1"/>
              <a:t>aList</a:t>
            </a:r>
            <a:r>
              <a:rPr lang="en-US" altLang="zh-CN" sz="1200" dirty="0"/>
              <a:t>[::-1]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200" dirty="0">
                <a:solidFill>
                  <a:srgbClr val="0070C0"/>
                </a:solidFill>
              </a:rPr>
              <a:t>[17, 15, 13, 11, 9, 7, 6, 5, 4, 3]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200" dirty="0"/>
              <a:t>&gt;&gt;&gt; </a:t>
            </a:r>
            <a:r>
              <a:rPr lang="en-US" altLang="zh-CN" sz="1200" dirty="0" err="1"/>
              <a:t>aList</a:t>
            </a:r>
            <a:r>
              <a:rPr lang="en-US" altLang="zh-CN" sz="1200" dirty="0"/>
              <a:t>[::2]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200" dirty="0">
                <a:solidFill>
                  <a:srgbClr val="0070C0"/>
                </a:solidFill>
              </a:rPr>
              <a:t>[3, 5, 7, 11, 15]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200" dirty="0"/>
              <a:t>&gt;&gt;&gt; </a:t>
            </a:r>
            <a:r>
              <a:rPr lang="en-US" altLang="zh-CN" sz="1200" dirty="0" err="1"/>
              <a:t>aList</a:t>
            </a:r>
            <a:r>
              <a:rPr lang="en-US" altLang="zh-CN" sz="1200" dirty="0"/>
              <a:t>[1::2]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200" dirty="0">
                <a:solidFill>
                  <a:srgbClr val="0070C0"/>
                </a:solidFill>
              </a:rPr>
              <a:t>[4, 6, 9, 13, 17]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200" dirty="0"/>
              <a:t>&gt;&gt;&gt; </a:t>
            </a:r>
            <a:r>
              <a:rPr lang="en-US" altLang="zh-CN" sz="1200" dirty="0" err="1"/>
              <a:t>aList</a:t>
            </a:r>
            <a:r>
              <a:rPr lang="en-US" altLang="zh-CN" sz="1200" dirty="0"/>
              <a:t>[3::]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200" dirty="0">
                <a:solidFill>
                  <a:srgbClr val="0070C0"/>
                </a:solidFill>
              </a:rPr>
              <a:t>[6, 7, 9, 11, 13, 15, 17]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200" dirty="0"/>
              <a:t>&gt;&gt;&gt; </a:t>
            </a:r>
            <a:r>
              <a:rPr lang="en-US" altLang="zh-CN" sz="1200" dirty="0" err="1"/>
              <a:t>aList</a:t>
            </a:r>
            <a:r>
              <a:rPr lang="en-US" altLang="zh-CN" sz="1200" dirty="0"/>
              <a:t>[3:6]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200" dirty="0">
                <a:solidFill>
                  <a:srgbClr val="0070C0"/>
                </a:solidFill>
              </a:rPr>
              <a:t>[6, 7, 9]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200" dirty="0"/>
              <a:t>&gt;&gt;&gt; </a:t>
            </a:r>
            <a:r>
              <a:rPr lang="en-US" altLang="zh-CN" sz="1200" dirty="0" err="1"/>
              <a:t>aList</a:t>
            </a:r>
            <a:r>
              <a:rPr lang="en-US" altLang="zh-CN" sz="1200" dirty="0"/>
              <a:t>[3:6:1]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200" dirty="0">
                <a:solidFill>
                  <a:srgbClr val="0070C0"/>
                </a:solidFill>
              </a:rPr>
              <a:t>[6, 7, 9]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200" dirty="0"/>
              <a:t>&gt;&gt;&gt; </a:t>
            </a:r>
            <a:r>
              <a:rPr lang="en-US" altLang="zh-CN" sz="1200" dirty="0" err="1"/>
              <a:t>aList</a:t>
            </a:r>
            <a:r>
              <a:rPr lang="en-US" altLang="zh-CN" sz="1200" dirty="0"/>
              <a:t>[0:100:1]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200" dirty="0">
                <a:solidFill>
                  <a:srgbClr val="0070C0"/>
                </a:solidFill>
              </a:rPr>
              <a:t>[3, 4, 5, 6, 7, 9, 11, 13, 15, 17]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200" dirty="0"/>
              <a:t>&gt;&gt;&gt; a[100:]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200" dirty="0">
                <a:solidFill>
                  <a:srgbClr val="0070C0"/>
                </a:solidFill>
              </a:rPr>
              <a:t>[]</a:t>
            </a:r>
          </a:p>
        </p:txBody>
      </p:sp>
      <p:sp>
        <p:nvSpPr>
          <p:cNvPr id="2" name="矩形 1"/>
          <p:cNvSpPr/>
          <p:nvPr/>
        </p:nvSpPr>
        <p:spPr>
          <a:xfrm>
            <a:off x="5123542" y="5233785"/>
            <a:ext cx="6092825" cy="978729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zh-CN" sz="1600" dirty="0"/>
              <a:t>与使用下标访问列表元素的方法不同，切片操作不会因为下标越界而抛出异常，而是简单地在列表尾部截断或者返回一个空列表，代码具有更强的健壮性。</a:t>
            </a:r>
            <a:endParaRPr lang="en-US" altLang="zh-CN" sz="16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2.1.6 切片操作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 smtClean="0"/>
              <a:t>功能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：</a:t>
            </a:r>
            <a:r>
              <a:rPr lang="zh-CN" altLang="zh-CN" sz="1800" dirty="0" smtClean="0">
                <a:latin typeface="宋体" pitchFamily="2" charset="-122"/>
              </a:rPr>
              <a:t>可以</a:t>
            </a:r>
            <a:r>
              <a:rPr lang="zh-CN" altLang="zh-CN" sz="1800" dirty="0">
                <a:latin typeface="宋体" pitchFamily="2" charset="-122"/>
              </a:rPr>
              <a:t>使用切片来原地修改列表内容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zh-CN" sz="1200" dirty="0" smtClean="0">
              <a:latin typeface="宋体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endParaRPr lang="zh-CN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04813" y="2494571"/>
            <a:ext cx="4447509" cy="258532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&gt;&gt;&gt; aList = list(range(10))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&gt;&gt;&gt; aList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0070C0"/>
                </a:solidFill>
              </a:rPr>
              <a:t>[0, 1, 2, 3, 4, 5, 6, 7, 8, 9]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&gt;&gt;&gt; aList[::2] = [0]*(len(aList)//2)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&gt;&gt;&gt; aList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0070C0"/>
                </a:solidFill>
              </a:rPr>
              <a:t>[0, 1, 0, 3, 0, 5, 0, 7, 0, 9]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65795" y="2494571"/>
            <a:ext cx="3857748" cy="390004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600" dirty="0"/>
              <a:t>&gt;&gt;&gt; aList = [3, 5, 7]</a:t>
            </a:r>
          </a:p>
          <a:p>
            <a:pPr>
              <a:lnSpc>
                <a:spcPct val="130000"/>
              </a:lnSpc>
            </a:pPr>
            <a:r>
              <a:rPr lang="zh-CN" altLang="zh-CN" sz="1600" dirty="0"/>
              <a:t>&gt;&gt;&gt; aList[len(aList):]</a:t>
            </a:r>
          </a:p>
          <a:p>
            <a:pPr>
              <a:lnSpc>
                <a:spcPct val="130000"/>
              </a:lnSpc>
            </a:pPr>
            <a:r>
              <a:rPr lang="zh-CN" altLang="zh-CN" sz="1600" dirty="0">
                <a:solidFill>
                  <a:srgbClr val="0070C0"/>
                </a:solidFill>
              </a:rPr>
              <a:t>[]</a:t>
            </a:r>
          </a:p>
          <a:p>
            <a:pPr>
              <a:lnSpc>
                <a:spcPct val="130000"/>
              </a:lnSpc>
            </a:pPr>
            <a:r>
              <a:rPr lang="zh-CN" altLang="zh-CN" sz="1600" dirty="0"/>
              <a:t>&gt;&gt;&gt; aList[len(aList):] = [9]</a:t>
            </a:r>
          </a:p>
          <a:p>
            <a:pPr>
              <a:lnSpc>
                <a:spcPct val="130000"/>
              </a:lnSpc>
            </a:pPr>
            <a:r>
              <a:rPr lang="zh-CN" altLang="zh-CN" sz="1600" dirty="0"/>
              <a:t>&gt;&gt;&gt; aList</a:t>
            </a:r>
          </a:p>
          <a:p>
            <a:pPr>
              <a:lnSpc>
                <a:spcPct val="130000"/>
              </a:lnSpc>
            </a:pPr>
            <a:r>
              <a:rPr lang="zh-CN" altLang="zh-CN" sz="1600" dirty="0">
                <a:solidFill>
                  <a:srgbClr val="0070C0"/>
                </a:solidFill>
              </a:rPr>
              <a:t>[3, 5, 7, 9]</a:t>
            </a:r>
          </a:p>
          <a:p>
            <a:pPr>
              <a:lnSpc>
                <a:spcPct val="130000"/>
              </a:lnSpc>
            </a:pPr>
            <a:r>
              <a:rPr lang="zh-CN" altLang="zh-CN" sz="1600" dirty="0"/>
              <a:t>&gt;&gt;&gt; aList[:3] = [1, 2, 3]</a:t>
            </a:r>
          </a:p>
          <a:p>
            <a:pPr>
              <a:lnSpc>
                <a:spcPct val="130000"/>
              </a:lnSpc>
            </a:pPr>
            <a:r>
              <a:rPr lang="zh-CN" altLang="zh-CN" sz="1600" dirty="0"/>
              <a:t>&gt;&gt;&gt; aList</a:t>
            </a:r>
          </a:p>
          <a:p>
            <a:pPr>
              <a:lnSpc>
                <a:spcPct val="130000"/>
              </a:lnSpc>
            </a:pPr>
            <a:r>
              <a:rPr lang="zh-CN" altLang="zh-CN" sz="1600" dirty="0">
                <a:solidFill>
                  <a:srgbClr val="0070C0"/>
                </a:solidFill>
              </a:rPr>
              <a:t>[1, 2, 3, 9]</a:t>
            </a:r>
          </a:p>
          <a:p>
            <a:pPr>
              <a:lnSpc>
                <a:spcPct val="130000"/>
              </a:lnSpc>
            </a:pPr>
            <a:r>
              <a:rPr lang="zh-CN" altLang="zh-CN" sz="1600" dirty="0"/>
              <a:t>&gt;&gt;&gt; aList[:3] = []</a:t>
            </a:r>
          </a:p>
          <a:p>
            <a:pPr>
              <a:lnSpc>
                <a:spcPct val="130000"/>
              </a:lnSpc>
            </a:pPr>
            <a:r>
              <a:rPr lang="zh-CN" altLang="zh-CN" sz="1600" dirty="0"/>
              <a:t>&gt;&gt;&gt; aList</a:t>
            </a:r>
          </a:p>
          <a:p>
            <a:pPr>
              <a:lnSpc>
                <a:spcPct val="130000"/>
              </a:lnSpc>
            </a:pPr>
            <a:r>
              <a:rPr lang="zh-CN" altLang="zh-CN" sz="1600" dirty="0">
                <a:solidFill>
                  <a:srgbClr val="0070C0"/>
                </a:solidFill>
              </a:rPr>
              <a:t>[9]</a:t>
            </a:r>
          </a:p>
        </p:txBody>
      </p:sp>
      <p:sp>
        <p:nvSpPr>
          <p:cNvPr id="6" name="矩形 5"/>
          <p:cNvSpPr/>
          <p:nvPr/>
        </p:nvSpPr>
        <p:spPr>
          <a:xfrm>
            <a:off x="5327474" y="5702748"/>
            <a:ext cx="6092825" cy="683264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1600" dirty="0" smtClean="0"/>
              <a:t>切片操作确实是返回原列表的副本，但是如果把切片作为左值使用的话（在赋值号左边出现），内核会对原件进行修改。</a:t>
            </a:r>
            <a:endParaRPr lang="en-US" altLang="zh-CN" sz="16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2.1.6 切片操作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900" dirty="0" smtClean="0"/>
              <a:t>功能</a:t>
            </a:r>
            <a:r>
              <a:rPr lang="en-US" altLang="zh-CN" sz="2900" dirty="0" smtClean="0"/>
              <a:t>3</a:t>
            </a:r>
            <a:r>
              <a:rPr lang="zh-CN" altLang="en-US" sz="2900" dirty="0" smtClean="0"/>
              <a:t>：使用</a:t>
            </a:r>
            <a:r>
              <a:rPr lang="en-US" altLang="zh-CN" sz="2900" dirty="0"/>
              <a:t>del</a:t>
            </a:r>
            <a:r>
              <a:rPr lang="zh-CN" altLang="en-US" sz="2900" dirty="0"/>
              <a:t>与切片结合来删除列表元素</a:t>
            </a:r>
          </a:p>
          <a:p>
            <a:pPr>
              <a:buFont typeface="Wingdings" pitchFamily="2" charset="2"/>
              <a:buNone/>
            </a:pPr>
            <a:r>
              <a:rPr lang="en-US" altLang="zh-CN" sz="2900" dirty="0"/>
              <a:t>&gt;&gt;&gt; </a:t>
            </a:r>
            <a:r>
              <a:rPr lang="en-US" altLang="zh-CN" sz="2900" dirty="0" err="1"/>
              <a:t>aList</a:t>
            </a:r>
            <a:r>
              <a:rPr lang="en-US" altLang="zh-CN" sz="2900" dirty="0"/>
              <a:t> = [3,5,7,9,11]</a:t>
            </a:r>
          </a:p>
          <a:p>
            <a:pPr>
              <a:buFont typeface="Wingdings" pitchFamily="2" charset="2"/>
              <a:buNone/>
            </a:pPr>
            <a:r>
              <a:rPr lang="en-US" altLang="zh-CN" sz="2900" dirty="0"/>
              <a:t>&gt;&gt;&gt; del </a:t>
            </a:r>
            <a:r>
              <a:rPr lang="en-US" altLang="zh-CN" sz="2900" dirty="0" err="1"/>
              <a:t>aList</a:t>
            </a:r>
            <a:r>
              <a:rPr lang="en-US" altLang="zh-CN" sz="2900" dirty="0"/>
              <a:t>[:3]</a:t>
            </a:r>
          </a:p>
          <a:p>
            <a:pPr>
              <a:buFont typeface="Wingdings" pitchFamily="2" charset="2"/>
              <a:buNone/>
            </a:pPr>
            <a:r>
              <a:rPr lang="en-US" altLang="zh-CN" sz="2900" dirty="0"/>
              <a:t>&gt;&gt;&gt; </a:t>
            </a:r>
            <a:r>
              <a:rPr lang="en-US" altLang="zh-CN" sz="2900" dirty="0" err="1"/>
              <a:t>aList</a:t>
            </a:r>
            <a:endParaRPr lang="en-US" altLang="zh-CN" sz="2900" dirty="0"/>
          </a:p>
          <a:p>
            <a:pPr>
              <a:buFont typeface="Wingdings" pitchFamily="2" charset="2"/>
              <a:buNone/>
            </a:pPr>
            <a:r>
              <a:rPr lang="en-US" altLang="zh-CN" sz="2900" dirty="0"/>
              <a:t>[9, 11]</a:t>
            </a:r>
            <a:endParaRPr lang="zh-CN" altLang="en-US" sz="29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2.1.7 列表排序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sz="2900" dirty="0" smtClean="0"/>
              <a:t>（</a:t>
            </a:r>
            <a:r>
              <a:rPr lang="en-US" altLang="zh-CN" sz="2900" dirty="0" smtClean="0"/>
              <a:t>1</a:t>
            </a:r>
            <a:r>
              <a:rPr lang="zh-CN" altLang="en-US" sz="2900" dirty="0" smtClean="0"/>
              <a:t>）</a:t>
            </a:r>
            <a:r>
              <a:rPr lang="zh-CN" altLang="zh-CN" sz="2900" dirty="0" smtClean="0"/>
              <a:t>使用</a:t>
            </a:r>
            <a:r>
              <a:rPr lang="zh-CN" altLang="zh-CN" sz="2900" dirty="0"/>
              <a:t>列表对象的</a:t>
            </a:r>
            <a:r>
              <a:rPr lang="zh-CN" altLang="zh-CN" sz="2900" b="1" dirty="0">
                <a:solidFill>
                  <a:srgbClr val="0070C0"/>
                </a:solidFill>
              </a:rPr>
              <a:t>sort方法</a:t>
            </a:r>
            <a:r>
              <a:rPr lang="zh-CN" altLang="zh-CN" sz="2900" dirty="0"/>
              <a:t>进行原地排序，支持多种不同的排序方法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zh-CN" sz="2900" dirty="0" smtClean="0"/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zh-CN" sz="2900" dirty="0" smtClean="0"/>
              <a:t>&gt;&gt;&gt; </a:t>
            </a:r>
            <a:r>
              <a:rPr lang="zh-CN" altLang="zh-CN" sz="2900" dirty="0"/>
              <a:t>aList = [3, 4, 5, 6, 7, 9, 11, 13, 15, 17]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zh-CN" sz="2900" dirty="0"/>
              <a:t>&gt;&gt;&gt; import random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zh-CN" sz="2900" dirty="0"/>
              <a:t>&gt;&gt;&gt; random.shuffle(aList)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zh-CN" sz="2900" dirty="0"/>
              <a:t>&gt;&gt;&gt; aList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zh-CN" sz="2900" dirty="0"/>
              <a:t>[3, 4, 15, 11, 9, 17, 13, 6, 7, 5]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zh-CN" sz="2900" dirty="0"/>
              <a:t>&gt;&gt;&gt; aList.sort</a:t>
            </a:r>
            <a:r>
              <a:rPr lang="zh-CN" altLang="zh-CN" sz="2900" dirty="0" smtClean="0"/>
              <a:t>()</a:t>
            </a:r>
            <a:r>
              <a:rPr lang="en-US" altLang="zh-CN" sz="2900" dirty="0" smtClean="0"/>
              <a:t>				#</a:t>
            </a:r>
            <a:r>
              <a:rPr lang="zh-CN" altLang="en-US" sz="2900" dirty="0" smtClean="0"/>
              <a:t>默认为升序排列</a:t>
            </a:r>
            <a:endParaRPr lang="zh-CN" altLang="zh-CN" sz="2900" dirty="0"/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zh-CN" sz="2900" dirty="0"/>
              <a:t>&gt;&gt;&gt; aList.sort(reverse = True</a:t>
            </a:r>
            <a:r>
              <a:rPr lang="zh-CN" altLang="zh-CN" sz="2900" dirty="0" smtClean="0"/>
              <a:t>)</a:t>
            </a:r>
            <a:r>
              <a:rPr lang="en-US" altLang="zh-CN" sz="2900" dirty="0" smtClean="0"/>
              <a:t>			#</a:t>
            </a:r>
            <a:r>
              <a:rPr lang="zh-CN" altLang="en-US" sz="2900" dirty="0" smtClean="0"/>
              <a:t>降序排列</a:t>
            </a:r>
            <a:endParaRPr lang="zh-CN" altLang="zh-CN" sz="2900" dirty="0"/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zh-CN" sz="2900" dirty="0"/>
              <a:t>&gt;&gt;&gt; aList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zh-CN" sz="2900" dirty="0"/>
              <a:t>[17, 15, 13, 11, 9, 7, 6, 5, 4, 3]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zh-CN" sz="2900" dirty="0"/>
              <a:t>&gt;&gt;&gt; aList.sort(key = lambda x:len(str(x</a:t>
            </a:r>
            <a:r>
              <a:rPr lang="zh-CN" altLang="zh-CN" sz="2900" dirty="0" smtClean="0"/>
              <a:t>)))</a:t>
            </a:r>
            <a:r>
              <a:rPr lang="en-US" altLang="zh-CN" sz="2900" dirty="0" smtClean="0"/>
              <a:t>	#</a:t>
            </a:r>
            <a:r>
              <a:rPr lang="zh-CN" altLang="en-US" sz="2900" dirty="0" smtClean="0"/>
              <a:t>自定义排序</a:t>
            </a:r>
            <a:endParaRPr lang="zh-CN" altLang="zh-CN" sz="2900" dirty="0"/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zh-CN" sz="2900" dirty="0"/>
              <a:t>&gt;&gt;&gt; aList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zh-CN" sz="2900" dirty="0"/>
              <a:t>[9, 7, 6, 5, 4, 3, 17, 15, 13, 11]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列表</a:t>
            </a:r>
            <a:endParaRPr lang="zh-CN" altLang="zh-CN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29322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2.1.7 列表排序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900" dirty="0" smtClean="0"/>
              <a:t>（</a:t>
            </a:r>
            <a:r>
              <a:rPr lang="en-US" altLang="zh-CN" sz="2900" dirty="0" smtClean="0"/>
              <a:t>2</a:t>
            </a:r>
            <a:r>
              <a:rPr lang="zh-CN" altLang="en-US" sz="2900" dirty="0" smtClean="0"/>
              <a:t>）</a:t>
            </a:r>
            <a:r>
              <a:rPr lang="zh-CN" altLang="zh-CN" sz="2900" dirty="0" smtClean="0"/>
              <a:t>使用</a:t>
            </a:r>
            <a:r>
              <a:rPr lang="zh-CN" altLang="zh-CN" sz="2900" b="1" dirty="0">
                <a:solidFill>
                  <a:srgbClr val="0070C0"/>
                </a:solidFill>
              </a:rPr>
              <a:t>内置函数sorted</a:t>
            </a:r>
            <a:r>
              <a:rPr lang="zh-CN" altLang="zh-CN" sz="2900" dirty="0"/>
              <a:t>对列表进行排序并返回新列表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9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zh-CN" sz="2900" dirty="0" smtClean="0"/>
              <a:t>&gt;&gt;&gt; </a:t>
            </a:r>
            <a:r>
              <a:rPr lang="zh-CN" altLang="zh-CN" sz="2900" dirty="0"/>
              <a:t>aList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zh-CN" sz="2900" dirty="0"/>
              <a:t>[9, 7, 6, 5, 4, 3, 17, 15, 13, 11]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zh-CN" sz="2900" dirty="0"/>
              <a:t>&gt;&gt;&gt; sorted(aList)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zh-CN" sz="2900" dirty="0"/>
              <a:t>[3, 4, 5, 6, 7, 9, 11, 13, 15, 17]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zh-CN" sz="2900" dirty="0"/>
              <a:t>&gt;&gt;&gt; sorted(aList,reverse = True)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zh-CN" sz="2900" dirty="0"/>
              <a:t>[17, 15, 13, 11, 9, 7, 6, 5, 4, 3</a:t>
            </a:r>
            <a:r>
              <a:rPr lang="zh-CN" altLang="zh-CN" sz="2900" dirty="0" smtClean="0"/>
              <a:t>]</a:t>
            </a:r>
            <a:endParaRPr lang="zh-CN" altLang="zh-CN" sz="29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2.1.7 列表排序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900" dirty="0" smtClean="0"/>
              <a:t>（</a:t>
            </a:r>
            <a:r>
              <a:rPr lang="en-US" altLang="zh-CN" sz="2900" dirty="0" smtClean="0"/>
              <a:t>3</a:t>
            </a:r>
            <a:r>
              <a:rPr lang="zh-CN" altLang="en-US" sz="2900" dirty="0" smtClean="0"/>
              <a:t>）</a:t>
            </a:r>
            <a:r>
              <a:rPr lang="zh-CN" altLang="zh-CN" sz="2900" dirty="0" smtClean="0"/>
              <a:t>使用</a:t>
            </a:r>
            <a:r>
              <a:rPr lang="zh-CN" altLang="zh-CN" sz="2900" dirty="0"/>
              <a:t>列表对象的</a:t>
            </a:r>
            <a:r>
              <a:rPr lang="zh-CN" altLang="zh-CN" sz="2900" b="1" dirty="0">
                <a:solidFill>
                  <a:srgbClr val="0070C0"/>
                </a:solidFill>
              </a:rPr>
              <a:t>reverse方法</a:t>
            </a:r>
            <a:r>
              <a:rPr lang="zh-CN" altLang="zh-CN" sz="2900" dirty="0"/>
              <a:t>将元素原地逆序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9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zh-CN" sz="2900" dirty="0" smtClean="0"/>
              <a:t>&gt;&gt;&gt; </a:t>
            </a:r>
            <a:r>
              <a:rPr lang="zh-CN" altLang="zh-CN" sz="2900" dirty="0"/>
              <a:t>aList = [3, 4, 5, 6, 7, 9, 11, 13, 15, 17]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zh-CN" sz="2900" dirty="0"/>
              <a:t>&gt;&gt;&gt; aList.reverse()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zh-CN" sz="2900" dirty="0"/>
              <a:t>&gt;&gt;&gt; aList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zh-CN" sz="2900" dirty="0"/>
              <a:t>[17, 15, 13, 11, 9, 7, 6, 5, 4, 3]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zh-CN" altLang="zh-CN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2.1.7 列表排序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900" dirty="0" smtClean="0"/>
              <a:t>（</a:t>
            </a:r>
            <a:r>
              <a:rPr lang="en-US" altLang="zh-CN" sz="2900" dirty="0" smtClean="0"/>
              <a:t>4</a:t>
            </a:r>
            <a:r>
              <a:rPr lang="zh-CN" altLang="en-US" sz="2900" dirty="0" smtClean="0"/>
              <a:t>）</a:t>
            </a:r>
            <a:r>
              <a:rPr lang="zh-CN" altLang="zh-CN" sz="2900" dirty="0" smtClean="0"/>
              <a:t>使用</a:t>
            </a:r>
            <a:r>
              <a:rPr lang="zh-CN" altLang="zh-CN" sz="2900" b="1" dirty="0">
                <a:solidFill>
                  <a:srgbClr val="0070C0"/>
                </a:solidFill>
              </a:rPr>
              <a:t>内置函数reversed方法</a:t>
            </a:r>
            <a:r>
              <a:rPr lang="zh-CN" altLang="zh-CN" sz="2900" dirty="0"/>
              <a:t>对列表元素进行逆序排列并返回迭代对象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zh-CN" sz="2900" dirty="0" smtClean="0"/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zh-CN" sz="2900" dirty="0" smtClean="0"/>
              <a:t>&gt;&gt;&gt; </a:t>
            </a:r>
            <a:r>
              <a:rPr lang="zh-CN" altLang="zh-CN" sz="2900" dirty="0"/>
              <a:t>aList = [3, 4, 5, 6, 7, 9, 11, 13, 15, 17]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zh-CN" sz="2900" dirty="0"/>
              <a:t>&gt;&gt;&gt; newList = reversed(aList)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zh-CN" sz="2900" dirty="0"/>
              <a:t>&gt;&gt;&gt; newList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zh-CN" sz="2900" dirty="0">
                <a:solidFill>
                  <a:srgbClr val="0070C0"/>
                </a:solidFill>
              </a:rPr>
              <a:t>&lt;</a:t>
            </a:r>
            <a:r>
              <a:rPr lang="zh-CN" altLang="zh-CN" sz="2900" dirty="0" smtClean="0">
                <a:solidFill>
                  <a:srgbClr val="0070C0"/>
                </a:solidFill>
              </a:rPr>
              <a:t>list</a:t>
            </a:r>
            <a:r>
              <a:rPr lang="en-US" altLang="zh-CN" sz="2900" dirty="0" smtClean="0">
                <a:solidFill>
                  <a:srgbClr val="0070C0"/>
                </a:solidFill>
              </a:rPr>
              <a:t>_</a:t>
            </a:r>
            <a:r>
              <a:rPr lang="zh-CN" altLang="zh-CN" sz="2900" dirty="0" smtClean="0">
                <a:solidFill>
                  <a:srgbClr val="0070C0"/>
                </a:solidFill>
              </a:rPr>
              <a:t>reverseiterator </a:t>
            </a:r>
            <a:r>
              <a:rPr lang="zh-CN" altLang="zh-CN" sz="2900" dirty="0">
                <a:solidFill>
                  <a:srgbClr val="0070C0"/>
                </a:solidFill>
              </a:rPr>
              <a:t>object at 0x0000000003624198&gt;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zh-CN" sz="2900" dirty="0"/>
              <a:t>&gt;&gt;&gt; list(newList)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zh-CN" sz="2900" dirty="0">
                <a:solidFill>
                  <a:srgbClr val="0070C0"/>
                </a:solidFill>
              </a:rPr>
              <a:t>[17, 15, 13, 11, 9, 7, 6, 5, 4, 3]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zh-CN" sz="2900" dirty="0"/>
              <a:t>&gt;&gt;&gt; for i in newList: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zh-CN" sz="2900" dirty="0"/>
              <a:t>	print i,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zh-CN" sz="2900" dirty="0" smtClean="0"/>
              <a:t>无</a:t>
            </a:r>
            <a:r>
              <a:rPr lang="zh-CN" altLang="zh-CN" sz="2900" dirty="0"/>
              <a:t>输出内容，迭代对象已遍历结束，需要重新创建迭代对象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zh-CN" sz="2900" dirty="0"/>
              <a:t>&gt;&gt;&gt; newList = reversed(aList)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zh-CN" sz="2900" dirty="0"/>
              <a:t>&gt;&gt;&gt; for i in newList: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zh-CN" sz="2900" dirty="0"/>
              <a:t>	print i,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zh-CN" sz="2900" dirty="0">
                <a:solidFill>
                  <a:srgbClr val="0070C0"/>
                </a:solidFill>
              </a:rPr>
              <a:t>17 15 13 11 9 7 6 5 4 3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4800"/>
              <a:t>2.1.8 用于序列操作的常用内置函数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609520" y="1600577"/>
            <a:ext cx="11210525" cy="45317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 smtClean="0"/>
              <a:t>序列大小比较：</a:t>
            </a:r>
            <a:r>
              <a:rPr lang="zh-CN" altLang="zh-CN" sz="2400" dirty="0"/>
              <a:t>可以直接使用关系运算符来比较数值或序列的大小，也可以使用对象的“__le__()”及其相关方法</a:t>
            </a:r>
            <a:r>
              <a:rPr lang="zh-CN" altLang="en-US" sz="2400" dirty="0"/>
              <a:t>。</a:t>
            </a:r>
          </a:p>
        </p:txBody>
      </p:sp>
      <p:sp>
        <p:nvSpPr>
          <p:cNvPr id="2" name="矩形 1"/>
          <p:cNvSpPr/>
          <p:nvPr/>
        </p:nvSpPr>
        <p:spPr>
          <a:xfrm>
            <a:off x="1190169" y="2719916"/>
            <a:ext cx="4364037" cy="353943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  <a:effectLst/>
        </p:spPr>
        <p:txBody>
          <a:bodyPr wrap="square">
            <a:spAutoFit/>
          </a:bodyPr>
          <a:lstStyle/>
          <a:p>
            <a:r>
              <a:rPr lang="zh-CN" altLang="zh-CN" sz="1600" dirty="0"/>
              <a:t>&gt;&gt;&gt; [1, 2, 3] &lt; [1, 2, 4]</a:t>
            </a:r>
          </a:p>
          <a:p>
            <a:r>
              <a:rPr lang="zh-CN" altLang="zh-CN" sz="1600" dirty="0">
                <a:solidFill>
                  <a:srgbClr val="0070C0"/>
                </a:solidFill>
              </a:rPr>
              <a:t>True</a:t>
            </a:r>
          </a:p>
          <a:p>
            <a:r>
              <a:rPr lang="zh-CN" altLang="zh-CN" sz="1600" dirty="0"/>
              <a:t>&gt;&gt;&gt; 'ABC' &lt; 'C' &lt; 'Pascal' &lt; 'Python'</a:t>
            </a:r>
          </a:p>
          <a:p>
            <a:r>
              <a:rPr lang="zh-CN" altLang="zh-CN" sz="1600" dirty="0">
                <a:solidFill>
                  <a:srgbClr val="0070C0"/>
                </a:solidFill>
              </a:rPr>
              <a:t>True</a:t>
            </a:r>
          </a:p>
          <a:p>
            <a:r>
              <a:rPr lang="zh-CN" altLang="zh-CN" sz="1600" dirty="0"/>
              <a:t>&gt;&gt;&gt; (1, 2, 3, 4) &lt; (1, 2, 4)</a:t>
            </a:r>
          </a:p>
          <a:p>
            <a:r>
              <a:rPr lang="zh-CN" altLang="zh-CN" sz="1600" dirty="0">
                <a:solidFill>
                  <a:srgbClr val="0070C0"/>
                </a:solidFill>
              </a:rPr>
              <a:t>True</a:t>
            </a:r>
          </a:p>
          <a:p>
            <a:r>
              <a:rPr lang="zh-CN" altLang="zh-CN" sz="1600" dirty="0"/>
              <a:t>&gt;&gt;&gt; (1, 2) &lt; (1, 2, -1)</a:t>
            </a:r>
          </a:p>
          <a:p>
            <a:r>
              <a:rPr lang="zh-CN" altLang="zh-CN" sz="1600" dirty="0">
                <a:solidFill>
                  <a:srgbClr val="0070C0"/>
                </a:solidFill>
              </a:rPr>
              <a:t>True</a:t>
            </a:r>
          </a:p>
          <a:p>
            <a:r>
              <a:rPr lang="zh-CN" altLang="zh-CN" sz="1600" dirty="0">
                <a:solidFill>
                  <a:srgbClr val="C00000"/>
                </a:solidFill>
              </a:rPr>
              <a:t>&gt;&gt;&gt; (1, 2, 3) == (1.0, 2.0, 3.0)</a:t>
            </a:r>
          </a:p>
          <a:p>
            <a:r>
              <a:rPr lang="zh-CN" altLang="zh-CN" sz="1600" dirty="0">
                <a:solidFill>
                  <a:srgbClr val="0070C0"/>
                </a:solidFill>
              </a:rPr>
              <a:t>True</a:t>
            </a:r>
          </a:p>
          <a:p>
            <a:r>
              <a:rPr lang="zh-CN" altLang="zh-CN" sz="1600" dirty="0"/>
              <a:t>&gt;&gt;&gt; (1, 2, ('aa', 'ab')) &lt; (1, 2, ('abc', 'a'), 4)</a:t>
            </a:r>
          </a:p>
          <a:p>
            <a:r>
              <a:rPr lang="zh-CN" altLang="zh-CN" sz="1600" dirty="0">
                <a:solidFill>
                  <a:srgbClr val="0070C0"/>
                </a:solidFill>
              </a:rPr>
              <a:t>True</a:t>
            </a:r>
          </a:p>
          <a:p>
            <a:r>
              <a:rPr lang="zh-CN" altLang="zh-CN" sz="1600" dirty="0"/>
              <a:t>&gt;&gt;&gt; 'a'&gt;'A'</a:t>
            </a:r>
          </a:p>
          <a:p>
            <a:r>
              <a:rPr lang="zh-CN" altLang="zh-CN" sz="1600" dirty="0">
                <a:solidFill>
                  <a:srgbClr val="0070C0"/>
                </a:solidFill>
              </a:rPr>
              <a:t>True</a:t>
            </a:r>
          </a:p>
        </p:txBody>
      </p:sp>
      <p:sp>
        <p:nvSpPr>
          <p:cNvPr id="3" name="矩形 2"/>
          <p:cNvSpPr/>
          <p:nvPr/>
        </p:nvSpPr>
        <p:spPr>
          <a:xfrm>
            <a:off x="6744378" y="2719916"/>
            <a:ext cx="3444651" cy="317009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  <a:effectLst/>
        </p:spPr>
        <p:txBody>
          <a:bodyPr wrap="square">
            <a:spAutoFit/>
          </a:bodyPr>
          <a:lstStyle/>
          <a:p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 = [1, 2]</a:t>
            </a:r>
          </a:p>
          <a:p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b = [1, 2, 3]</a:t>
            </a:r>
          </a:p>
          <a:p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a.__le__(b)</a:t>
            </a:r>
          </a:p>
          <a:p>
            <a:r>
              <a:rPr lang="zh-CN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a.__gt__(b)</a:t>
            </a:r>
          </a:p>
          <a:p>
            <a:r>
              <a:rPr lang="zh-CN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  <a:p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a&gt;b</a:t>
            </a:r>
          </a:p>
          <a:p>
            <a:r>
              <a:rPr lang="zh-CN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  <a:p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a&lt;b</a:t>
            </a:r>
          </a:p>
          <a:p>
            <a:r>
              <a:rPr lang="zh-CN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4800"/>
              <a:t>2.1.8 用于序列操作的常用内置函数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2900" dirty="0" err="1"/>
              <a:t>len</a:t>
            </a:r>
            <a:r>
              <a:rPr lang="en-US" altLang="zh-CN" sz="2900" dirty="0"/>
              <a:t>(</a:t>
            </a:r>
            <a:r>
              <a:rPr lang="zh-CN" altLang="en-US" sz="2900" dirty="0"/>
              <a:t>列表</a:t>
            </a:r>
            <a:r>
              <a:rPr lang="en-US" altLang="zh-CN" sz="2900" dirty="0"/>
              <a:t>)</a:t>
            </a:r>
            <a:r>
              <a:rPr lang="zh-CN" altLang="en-US" sz="2900" dirty="0">
                <a:solidFill>
                  <a:srgbClr val="FF9900"/>
                </a:solidFill>
              </a:rPr>
              <a:t>：</a:t>
            </a:r>
            <a:r>
              <a:rPr lang="zh-CN" altLang="en-US" sz="2900" dirty="0"/>
              <a:t>返回列表中的元素个数，同样适用于元组、字典、字符串等等。</a:t>
            </a:r>
          </a:p>
          <a:p>
            <a:pPr>
              <a:lnSpc>
                <a:spcPct val="100000"/>
              </a:lnSpc>
            </a:pPr>
            <a:r>
              <a:rPr lang="en-US" altLang="zh-CN" sz="2900" dirty="0"/>
              <a:t>max(</a:t>
            </a:r>
            <a:r>
              <a:rPr lang="zh-CN" altLang="en-US" sz="2900" dirty="0"/>
              <a:t>列表</a:t>
            </a:r>
            <a:r>
              <a:rPr lang="en-US" altLang="zh-CN" sz="2900" dirty="0"/>
              <a:t>)</a:t>
            </a:r>
            <a:r>
              <a:rPr lang="zh-CN" altLang="en-US" sz="2900" dirty="0"/>
              <a:t>、 </a:t>
            </a:r>
            <a:r>
              <a:rPr lang="en-US" altLang="zh-CN" sz="2900" dirty="0"/>
              <a:t>min(</a:t>
            </a:r>
            <a:r>
              <a:rPr lang="zh-CN" altLang="en-US" sz="2900" dirty="0"/>
              <a:t>列表</a:t>
            </a:r>
            <a:r>
              <a:rPr lang="en-US" altLang="zh-CN" sz="2900" dirty="0"/>
              <a:t>)</a:t>
            </a:r>
            <a:r>
              <a:rPr lang="zh-CN" altLang="en-US" sz="2900" dirty="0">
                <a:solidFill>
                  <a:srgbClr val="FF9900"/>
                </a:solidFill>
              </a:rPr>
              <a:t>：</a:t>
            </a:r>
            <a:r>
              <a:rPr lang="zh-CN" altLang="en-US" sz="2900" dirty="0"/>
              <a:t>返回列表中的最大或最小元素，同样适用于元组、</a:t>
            </a:r>
            <a:r>
              <a:rPr lang="en-US" altLang="zh-CN" sz="2900" dirty="0"/>
              <a:t>range</a:t>
            </a:r>
            <a:r>
              <a:rPr lang="zh-CN" altLang="en-US" sz="2900" dirty="0"/>
              <a:t>。</a:t>
            </a:r>
          </a:p>
          <a:p>
            <a:pPr>
              <a:lnSpc>
                <a:spcPct val="100000"/>
              </a:lnSpc>
            </a:pPr>
            <a:r>
              <a:rPr lang="en-US" altLang="zh-CN" sz="2900" dirty="0"/>
              <a:t>sum(</a:t>
            </a:r>
            <a:r>
              <a:rPr lang="zh-CN" altLang="en-US" sz="2900" dirty="0"/>
              <a:t>列表</a:t>
            </a:r>
            <a:r>
              <a:rPr lang="en-US" altLang="zh-CN" sz="2900" dirty="0"/>
              <a:t>)</a:t>
            </a:r>
            <a:r>
              <a:rPr lang="zh-CN" altLang="en-US" sz="2900" dirty="0">
                <a:solidFill>
                  <a:srgbClr val="FF9900"/>
                </a:solidFill>
              </a:rPr>
              <a:t>：</a:t>
            </a:r>
            <a:r>
              <a:rPr lang="zh-CN" altLang="en-US" sz="2900" dirty="0"/>
              <a:t>对数值型列表的元素进行求和运算，</a:t>
            </a:r>
            <a:r>
              <a:rPr lang="zh-CN" altLang="en-US" sz="2900" dirty="0">
                <a:solidFill>
                  <a:srgbClr val="C00000"/>
                </a:solidFill>
              </a:rPr>
              <a:t>对非数值型列表运算则出错</a:t>
            </a:r>
            <a:r>
              <a:rPr lang="zh-CN" altLang="en-US" sz="2900" dirty="0"/>
              <a:t>，同样适用于元组、</a:t>
            </a:r>
            <a:r>
              <a:rPr lang="en-US" altLang="zh-CN" sz="2900" dirty="0"/>
              <a:t>range</a:t>
            </a:r>
            <a:r>
              <a:rPr lang="zh-CN" altLang="en-US" sz="2900" dirty="0"/>
              <a:t>。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4800"/>
              <a:t>2.1.8 用于序列操作的常用内置函数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zh-CN" sz="2100" dirty="0"/>
              <a:t>zip(</a:t>
            </a:r>
            <a:r>
              <a:rPr lang="zh-CN" altLang="en-US" sz="2100" dirty="0"/>
              <a:t>列表</a:t>
            </a:r>
            <a:r>
              <a:rPr lang="en-US" altLang="zh-CN" sz="2100" dirty="0"/>
              <a:t>1,</a:t>
            </a:r>
            <a:r>
              <a:rPr lang="zh-CN" altLang="en-US" sz="2100" dirty="0"/>
              <a:t>列表</a:t>
            </a:r>
            <a:r>
              <a:rPr lang="en-US" altLang="zh-CN" sz="2100" dirty="0"/>
              <a:t>2,…):</a:t>
            </a:r>
            <a:r>
              <a:rPr lang="zh-CN" altLang="en-US" sz="2100" dirty="0"/>
              <a:t>将多个列表对应位置元素组合为元组，并返回包含这些元组</a:t>
            </a:r>
            <a:r>
              <a:rPr lang="zh-CN" altLang="en-US" sz="2100" dirty="0" smtClean="0"/>
              <a:t>的</a:t>
            </a:r>
            <a:r>
              <a:rPr lang="en-US" altLang="zh-CN" sz="2100" dirty="0" smtClean="0"/>
              <a:t>zip</a:t>
            </a:r>
            <a:r>
              <a:rPr lang="zh-CN" altLang="en-US" sz="2100" dirty="0" smtClean="0"/>
              <a:t>对象。</a:t>
            </a:r>
            <a:r>
              <a:rPr lang="en-US" altLang="zh-CN" sz="2100" dirty="0" smtClean="0"/>
              <a:t>Zip</a:t>
            </a:r>
            <a:r>
              <a:rPr lang="zh-CN" altLang="en-US" sz="2100" dirty="0" smtClean="0"/>
              <a:t>对象可以进一步用</a:t>
            </a:r>
            <a:r>
              <a:rPr lang="en-US" altLang="zh-CN" sz="2100" dirty="0" smtClean="0"/>
              <a:t>list()</a:t>
            </a:r>
            <a:r>
              <a:rPr lang="zh-CN" altLang="en-US" sz="2100" dirty="0" smtClean="0"/>
              <a:t>函数转换为列表对象。</a:t>
            </a:r>
            <a:endParaRPr lang="zh-CN" altLang="en-US" sz="2100" dirty="0"/>
          </a:p>
          <a:p>
            <a:pPr marL="0" indent="0">
              <a:lnSpc>
                <a:spcPct val="100000"/>
              </a:lnSpc>
              <a:buNone/>
            </a:pPr>
            <a:endParaRPr lang="en-US" altLang="zh-CN" sz="21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100" dirty="0" smtClean="0"/>
              <a:t>&gt;&gt;&gt; </a:t>
            </a:r>
            <a:r>
              <a:rPr lang="zh-CN" altLang="en-US" sz="2100" dirty="0"/>
              <a:t>aList = [1, 2, 3]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100" dirty="0"/>
              <a:t>&gt;&gt;&gt; bList = [4, 5, 6]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100" dirty="0"/>
              <a:t>&gt;&gt;&gt; cList = zip(</a:t>
            </a:r>
            <a:r>
              <a:rPr lang="zh-CN" altLang="en-US" sz="2100" dirty="0" smtClean="0"/>
              <a:t>a</a:t>
            </a:r>
            <a:r>
              <a:rPr lang="en-US" altLang="zh-CN" sz="2100" dirty="0" smtClean="0">
                <a:solidFill>
                  <a:srgbClr val="FF0000"/>
                </a:solidFill>
              </a:rPr>
              <a:t>List</a:t>
            </a:r>
            <a:r>
              <a:rPr lang="zh-CN" altLang="en-US" sz="2100" dirty="0" smtClean="0"/>
              <a:t>, b</a:t>
            </a:r>
            <a:r>
              <a:rPr lang="en-US" altLang="zh-CN" sz="2100" dirty="0" smtClean="0">
                <a:solidFill>
                  <a:srgbClr val="FF0000"/>
                </a:solidFill>
              </a:rPr>
              <a:t>List</a:t>
            </a:r>
            <a:r>
              <a:rPr lang="zh-CN" altLang="en-US" sz="2100" dirty="0" smtClean="0"/>
              <a:t>)</a:t>
            </a:r>
            <a:endParaRPr lang="zh-CN" altLang="en-US" sz="21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100" dirty="0"/>
              <a:t>&gt;&gt;&gt; cList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100" dirty="0">
                <a:solidFill>
                  <a:srgbClr val="0070C0"/>
                </a:solidFill>
              </a:rPr>
              <a:t>&lt;zip object at 0x0000000003728908&gt;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100" dirty="0"/>
              <a:t>&gt;&gt;&gt; list(cList</a:t>
            </a:r>
            <a:r>
              <a:rPr lang="zh-CN" altLang="en-US" sz="2100" dirty="0" smtClean="0"/>
              <a:t>)</a:t>
            </a:r>
            <a:r>
              <a:rPr lang="en-US" altLang="zh-CN" sz="2100" dirty="0" smtClean="0"/>
              <a:t>			#</a:t>
            </a:r>
            <a:r>
              <a:rPr lang="zh-CN" altLang="en-US" sz="2100" dirty="0"/>
              <a:t>而在Python 3.4.2中则需要这样使用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100" dirty="0">
                <a:solidFill>
                  <a:srgbClr val="0070C0"/>
                </a:solidFill>
              </a:rPr>
              <a:t>[(1, 4), (2, 5), (3, 6)]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4800"/>
              <a:t>2.1.8 用于序列操作的常用内置函数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900" dirty="0"/>
              <a:t>enumerate(</a:t>
            </a:r>
            <a:r>
              <a:rPr lang="zh-CN" altLang="en-US" sz="2900" dirty="0"/>
              <a:t>列表</a:t>
            </a:r>
            <a:r>
              <a:rPr lang="en-US" altLang="zh-CN" sz="2900" dirty="0" smtClean="0"/>
              <a:t>)</a:t>
            </a:r>
            <a:r>
              <a:rPr lang="zh-CN" altLang="en-US" sz="2900" dirty="0" smtClean="0"/>
              <a:t>：枚举</a:t>
            </a:r>
            <a:r>
              <a:rPr lang="zh-CN" altLang="en-US" sz="2900" dirty="0"/>
              <a:t>列表元素，返回枚举对象，其每个元素为包含下标和值的元组。该函数对元组、字符串同样有效</a:t>
            </a:r>
            <a:r>
              <a:rPr lang="zh-CN" altLang="en-US" sz="2900" dirty="0" smtClean="0"/>
              <a:t>。</a:t>
            </a:r>
            <a:endParaRPr lang="en-US" altLang="zh-CN" sz="2900" dirty="0" smtClean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2900" dirty="0" smtClean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900" dirty="0" smtClean="0"/>
              <a:t>&gt;&gt;&gt;</a:t>
            </a:r>
            <a:r>
              <a:rPr lang="en-US" altLang="zh-CN" sz="2900" dirty="0" err="1" smtClean="0"/>
              <a:t>dList</a:t>
            </a:r>
            <a:r>
              <a:rPr lang="en-US" altLang="zh-CN" sz="2900" dirty="0" smtClean="0"/>
              <a:t> = [5, 6, 7]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900" dirty="0" smtClean="0"/>
              <a:t>&gt;&gt;&gt; </a:t>
            </a:r>
            <a:r>
              <a:rPr lang="en-US" altLang="zh-CN" sz="2900" dirty="0"/>
              <a:t>for item in enumerate(</a:t>
            </a:r>
            <a:r>
              <a:rPr lang="en-US" altLang="zh-CN" sz="2900" dirty="0" err="1"/>
              <a:t>dList</a:t>
            </a:r>
            <a:r>
              <a:rPr lang="en-US" altLang="zh-CN" sz="2900" dirty="0"/>
              <a:t>):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900" dirty="0"/>
              <a:t>	</a:t>
            </a:r>
            <a:r>
              <a:rPr lang="en-US" altLang="zh-CN" sz="2900" dirty="0" smtClean="0"/>
              <a:t>print(item)</a:t>
            </a:r>
            <a:endParaRPr lang="en-US" altLang="zh-CN" sz="2900" dirty="0"/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900" dirty="0">
                <a:solidFill>
                  <a:srgbClr val="0070C0"/>
                </a:solidFill>
              </a:rPr>
              <a:t>(0, </a:t>
            </a:r>
            <a:r>
              <a:rPr lang="en-US" altLang="zh-CN" sz="2900" dirty="0" smtClean="0">
                <a:solidFill>
                  <a:srgbClr val="0070C0"/>
                </a:solidFill>
              </a:rPr>
              <a:t>5)</a:t>
            </a:r>
            <a:endParaRPr lang="en-US" altLang="zh-CN" sz="2900" dirty="0">
              <a:solidFill>
                <a:srgbClr val="0070C0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900" dirty="0">
                <a:solidFill>
                  <a:srgbClr val="0070C0"/>
                </a:solidFill>
              </a:rPr>
              <a:t>(1, </a:t>
            </a:r>
            <a:r>
              <a:rPr lang="en-US" altLang="zh-CN" sz="2900" dirty="0" smtClean="0">
                <a:solidFill>
                  <a:srgbClr val="0070C0"/>
                </a:solidFill>
              </a:rPr>
              <a:t>6)</a:t>
            </a:r>
            <a:endParaRPr lang="en-US" altLang="zh-CN" sz="2900" dirty="0">
              <a:solidFill>
                <a:srgbClr val="0070C0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900" dirty="0">
                <a:solidFill>
                  <a:srgbClr val="0070C0"/>
                </a:solidFill>
              </a:rPr>
              <a:t>(2, </a:t>
            </a:r>
            <a:r>
              <a:rPr lang="en-US" altLang="zh-CN" sz="2900" dirty="0" smtClean="0">
                <a:solidFill>
                  <a:srgbClr val="0070C0"/>
                </a:solidFill>
              </a:rPr>
              <a:t>7)</a:t>
            </a:r>
            <a:endParaRPr lang="en-US" altLang="zh-CN" sz="29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2.1.9 列表推导式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/>
              <a:t>列表推导式（</a:t>
            </a:r>
            <a:r>
              <a:rPr lang="en-US" altLang="zh-CN" sz="3200" dirty="0"/>
              <a:t>list comprehension</a:t>
            </a:r>
            <a:r>
              <a:rPr lang="zh-CN" altLang="en-US" sz="3200" dirty="0"/>
              <a:t>）是利用其他列表创建新</a:t>
            </a:r>
            <a:r>
              <a:rPr lang="zh-CN" altLang="en-US" sz="3200" dirty="0" smtClean="0"/>
              <a:t>列表的</a:t>
            </a:r>
            <a:r>
              <a:rPr lang="zh-CN" altLang="en-US" sz="3200" dirty="0"/>
              <a:t>一种方法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pPr>
              <a:lnSpc>
                <a:spcPct val="120000"/>
              </a:lnSpc>
            </a:pPr>
            <a:r>
              <a:rPr lang="zh-CN" altLang="en-US" sz="3200" b="1" dirty="0" smtClean="0">
                <a:solidFill>
                  <a:srgbClr val="0070C0"/>
                </a:solidFill>
                <a:latin typeface="宋体" pitchFamily="2" charset="-122"/>
              </a:rPr>
              <a:t>语法：</a:t>
            </a:r>
            <a:r>
              <a:rPr lang="zh-CN" altLang="en-US" sz="2800" b="1" dirty="0">
                <a:solidFill>
                  <a:srgbClr val="0070C0"/>
                </a:solidFill>
              </a:rPr>
              <a:t> </a:t>
            </a:r>
            <a:r>
              <a:rPr lang="en-US" altLang="zh-CN" sz="2800" dirty="0"/>
              <a:t>[</a:t>
            </a:r>
            <a:r>
              <a:rPr lang="zh-CN" altLang="en-US" sz="2800" dirty="0"/>
              <a:t>表达式 </a:t>
            </a:r>
            <a:r>
              <a:rPr lang="en-US" altLang="zh-CN" sz="2800" dirty="0"/>
              <a:t>for </a:t>
            </a:r>
            <a:r>
              <a:rPr lang="zh-CN" altLang="en-US" sz="2800" dirty="0"/>
              <a:t>变量 </a:t>
            </a:r>
            <a:r>
              <a:rPr lang="en-US" altLang="zh-CN" sz="2800" dirty="0"/>
              <a:t>in </a:t>
            </a:r>
            <a:r>
              <a:rPr lang="zh-CN" altLang="en-US" sz="2800" dirty="0"/>
              <a:t>列表</a:t>
            </a:r>
            <a:r>
              <a:rPr lang="en-US" altLang="zh-CN" sz="2800" dirty="0"/>
              <a:t>]    </a:t>
            </a:r>
            <a:r>
              <a:rPr lang="zh-CN" altLang="en-US" sz="2800" dirty="0"/>
              <a:t>或者  </a:t>
            </a:r>
            <a:r>
              <a:rPr lang="en-US" altLang="zh-CN" sz="2800" dirty="0"/>
              <a:t>[</a:t>
            </a:r>
            <a:r>
              <a:rPr lang="zh-CN" altLang="en-US" sz="2800" dirty="0"/>
              <a:t>表达式 </a:t>
            </a:r>
            <a:r>
              <a:rPr lang="en-US" altLang="zh-CN" sz="2800" dirty="0"/>
              <a:t>for </a:t>
            </a:r>
            <a:r>
              <a:rPr lang="zh-CN" altLang="en-US" sz="2800" dirty="0"/>
              <a:t>变量 </a:t>
            </a:r>
            <a:r>
              <a:rPr lang="en-US" altLang="zh-CN" sz="2800" dirty="0"/>
              <a:t>in </a:t>
            </a:r>
            <a:r>
              <a:rPr lang="zh-CN" altLang="en-US" sz="2800" dirty="0"/>
              <a:t>列表 </a:t>
            </a:r>
            <a:r>
              <a:rPr lang="en-US" altLang="zh-CN" sz="2800" dirty="0"/>
              <a:t>if </a:t>
            </a:r>
            <a:r>
              <a:rPr lang="zh-CN" altLang="en-US" sz="2800" dirty="0"/>
              <a:t>条件</a:t>
            </a:r>
            <a:r>
              <a:rPr lang="en-US" altLang="zh-CN" sz="2800" dirty="0" smtClean="0"/>
              <a:t>] </a:t>
            </a:r>
          </a:p>
          <a:p>
            <a:pPr lvl="1">
              <a:lnSpc>
                <a:spcPct val="120000"/>
              </a:lnSpc>
            </a:pPr>
            <a:r>
              <a:rPr lang="en-US" altLang="zh-CN" sz="2500" dirty="0" smtClean="0"/>
              <a:t>[</a:t>
            </a:r>
            <a:r>
              <a:rPr lang="en-US" altLang="zh-CN" sz="2500" dirty="0"/>
              <a:t>expr for value in collection </a:t>
            </a:r>
            <a:r>
              <a:rPr lang="en-US" altLang="zh-CN" sz="2500" dirty="0" smtClean="0"/>
              <a:t>if condition</a:t>
            </a:r>
            <a:r>
              <a:rPr lang="en-US" altLang="zh-CN" sz="2500" dirty="0"/>
              <a:t>]</a:t>
            </a:r>
            <a:endParaRPr lang="en-US" altLang="zh-CN" sz="3600" dirty="0" smtClean="0">
              <a:latin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900" dirty="0" smtClean="0">
                <a:latin typeface="宋体" pitchFamily="2" charset="-122"/>
              </a:rPr>
              <a:t>例子：</a:t>
            </a:r>
            <a:r>
              <a:rPr lang="en-US" altLang="zh-CN" sz="2900" dirty="0" smtClean="0">
                <a:latin typeface="宋体" pitchFamily="2" charset="-122"/>
              </a:rPr>
              <a:t>使用列表推导式来快速生成包含多个随机数的列表</a:t>
            </a:r>
            <a:r>
              <a:rPr lang="en-US" altLang="zh-CN" sz="2900" dirty="0">
                <a:latin typeface="宋体" pitchFamily="2" charset="-122"/>
              </a:rPr>
              <a:t>，可以看出，列表推导式使用非常简洁的方式来快速生成满足特定需求的列表，代码具有非常强的可读性。例如：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900" dirty="0">
                <a:latin typeface="宋体" pitchFamily="2" charset="-122"/>
              </a:rPr>
              <a:t>&gt;&gt;&gt; </a:t>
            </a:r>
            <a:r>
              <a:rPr lang="en-US" altLang="zh-CN" sz="2900" dirty="0" err="1">
                <a:latin typeface="宋体" pitchFamily="2" charset="-122"/>
              </a:rPr>
              <a:t>aList</a:t>
            </a:r>
            <a:r>
              <a:rPr lang="en-US" altLang="zh-CN" sz="2900" dirty="0">
                <a:latin typeface="宋体" pitchFamily="2" charset="-122"/>
              </a:rPr>
              <a:t> = [x*x for x in range(10)]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900" dirty="0" err="1">
                <a:latin typeface="宋体" pitchFamily="2" charset="-122"/>
              </a:rPr>
              <a:t>相当于</a:t>
            </a:r>
            <a:endParaRPr lang="en-US" altLang="zh-CN" sz="2900" dirty="0">
              <a:latin typeface="宋体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900" dirty="0">
                <a:latin typeface="宋体" pitchFamily="2" charset="-122"/>
              </a:rPr>
              <a:t>&gt;&gt;&gt; </a:t>
            </a:r>
            <a:r>
              <a:rPr lang="en-US" altLang="zh-CN" sz="2900" dirty="0" err="1">
                <a:latin typeface="宋体" pitchFamily="2" charset="-122"/>
              </a:rPr>
              <a:t>aList</a:t>
            </a:r>
            <a:r>
              <a:rPr lang="en-US" altLang="zh-CN" sz="2900" dirty="0">
                <a:latin typeface="宋体" pitchFamily="2" charset="-122"/>
              </a:rPr>
              <a:t> = []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900" dirty="0">
                <a:latin typeface="宋体" pitchFamily="2" charset="-122"/>
              </a:rPr>
              <a:t>&gt;&gt;&gt; for x in range(10):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900" dirty="0">
                <a:latin typeface="宋体" pitchFamily="2" charset="-122"/>
              </a:rPr>
              <a:t>	</a:t>
            </a:r>
            <a:r>
              <a:rPr lang="en-US" altLang="zh-CN" sz="2900" dirty="0" err="1">
                <a:latin typeface="宋体" pitchFamily="2" charset="-122"/>
              </a:rPr>
              <a:t>aList.append</a:t>
            </a:r>
            <a:r>
              <a:rPr lang="en-US" altLang="zh-CN" sz="2900" dirty="0">
                <a:latin typeface="宋体" pitchFamily="2" charset="-122"/>
              </a:rPr>
              <a:t>(x*x)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2.1.9 列表推导式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zh-CN" altLang="en-US" sz="2800" b="1" dirty="0"/>
              <a:t>过滤不符合条件的元素</a:t>
            </a:r>
            <a:r>
              <a:rPr lang="en-US" altLang="zh-CN" sz="2800" b="1" dirty="0"/>
              <a:t>——</a:t>
            </a:r>
            <a:r>
              <a:rPr lang="en-US" altLang="zh-CN" sz="2800" b="1" dirty="0">
                <a:solidFill>
                  <a:srgbClr val="C00000"/>
                </a:solidFill>
              </a:rPr>
              <a:t>if</a:t>
            </a:r>
            <a:r>
              <a:rPr lang="zh-CN" altLang="en-US" sz="2800" b="1" dirty="0">
                <a:solidFill>
                  <a:srgbClr val="C00000"/>
                </a:solidFill>
              </a:rPr>
              <a:t>子句</a:t>
            </a:r>
            <a:endParaRPr lang="zh-CN" altLang="en-US" sz="2800" b="1" dirty="0"/>
          </a:p>
          <a:p>
            <a:pPr>
              <a:buNone/>
            </a:pPr>
            <a:r>
              <a:rPr lang="en-US" altLang="zh-CN" sz="2900" dirty="0"/>
              <a:t>&gt;&gt;&gt; </a:t>
            </a:r>
            <a:r>
              <a:rPr lang="en-US" altLang="zh-CN" sz="2900" dirty="0" err="1"/>
              <a:t>aList</a:t>
            </a:r>
            <a:r>
              <a:rPr lang="en-US" altLang="zh-CN" sz="2900" dirty="0"/>
              <a:t> = [-1,-4,6,7.5,-2.3,9,-11]</a:t>
            </a:r>
          </a:p>
          <a:p>
            <a:pPr>
              <a:buNone/>
            </a:pPr>
            <a:r>
              <a:rPr lang="en-US" altLang="zh-CN" sz="2900" dirty="0"/>
              <a:t>&gt;&gt;&gt; [</a:t>
            </a:r>
            <a:r>
              <a:rPr lang="en-US" altLang="zh-CN" sz="2900" dirty="0" err="1"/>
              <a:t>i</a:t>
            </a:r>
            <a:r>
              <a:rPr lang="en-US" altLang="zh-CN" sz="2900" dirty="0"/>
              <a:t> for </a:t>
            </a:r>
            <a:r>
              <a:rPr lang="en-US" altLang="zh-CN" sz="2900" dirty="0" err="1"/>
              <a:t>i</a:t>
            </a:r>
            <a:r>
              <a:rPr lang="en-US" altLang="zh-CN" sz="2900" dirty="0"/>
              <a:t> in </a:t>
            </a:r>
            <a:r>
              <a:rPr lang="en-US" altLang="zh-CN" sz="2900" dirty="0" err="1"/>
              <a:t>aList</a:t>
            </a:r>
            <a:r>
              <a:rPr lang="en-US" altLang="zh-CN" sz="2900" dirty="0"/>
              <a:t> if </a:t>
            </a:r>
            <a:r>
              <a:rPr lang="en-US" altLang="zh-CN" sz="2900" dirty="0" err="1"/>
              <a:t>i</a:t>
            </a:r>
            <a:r>
              <a:rPr lang="en-US" altLang="zh-CN" sz="2900" dirty="0"/>
              <a:t>&gt;0]</a:t>
            </a:r>
          </a:p>
          <a:p>
            <a:pPr>
              <a:buNone/>
            </a:pPr>
            <a:r>
              <a:rPr lang="en-US" altLang="zh-CN" sz="2900" dirty="0">
                <a:solidFill>
                  <a:srgbClr val="0070C0"/>
                </a:solidFill>
              </a:rPr>
              <a:t>[6, 7.5, 9</a:t>
            </a:r>
            <a:r>
              <a:rPr lang="en-US" altLang="zh-CN" sz="2900" dirty="0" smtClean="0">
                <a:solidFill>
                  <a:srgbClr val="0070C0"/>
                </a:solidFill>
              </a:rPr>
              <a:t>]</a:t>
            </a:r>
            <a:endParaRPr lang="en-US" altLang="zh-CN" sz="2900" dirty="0"/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zh-CN" altLang="en-US" sz="2800" b="1" dirty="0"/>
              <a:t>列出当前文件夹下所有</a:t>
            </a:r>
            <a:r>
              <a:rPr lang="en-US" altLang="zh-CN" sz="2800" b="1" dirty="0"/>
              <a:t>Python</a:t>
            </a:r>
            <a:r>
              <a:rPr lang="zh-CN" altLang="en-US" sz="2800" b="1" dirty="0" smtClean="0"/>
              <a:t>源文件</a:t>
            </a:r>
            <a:r>
              <a:rPr lang="en-US" altLang="zh-CN" sz="2800" b="1" dirty="0" smtClean="0"/>
              <a:t>——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if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子句</a:t>
            </a:r>
            <a:endParaRPr lang="zh-CN" altLang="en-US" sz="2800" b="1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900" dirty="0"/>
              <a:t>&gt;&gt;&gt; [filename for filename in </a:t>
            </a:r>
            <a:r>
              <a:rPr lang="en-US" altLang="zh-CN" sz="2900" dirty="0" err="1"/>
              <a:t>os.listdir</a:t>
            </a:r>
            <a:r>
              <a:rPr lang="en-US" altLang="zh-CN" sz="2900" dirty="0"/>
              <a:t>('.') if </a:t>
            </a:r>
            <a:r>
              <a:rPr lang="en-US" altLang="zh-CN" sz="2900" dirty="0" err="1"/>
              <a:t>filename.endswith</a:t>
            </a:r>
            <a:r>
              <a:rPr lang="en-US" altLang="zh-CN" sz="2900" dirty="0"/>
              <a:t>('.</a:t>
            </a:r>
            <a:r>
              <a:rPr lang="en-US" altLang="zh-CN" sz="2900" dirty="0" err="1"/>
              <a:t>py</a:t>
            </a:r>
            <a:r>
              <a:rPr lang="en-US" altLang="zh-CN" sz="2900" dirty="0" smtClean="0"/>
              <a:t>')]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zh-CN" altLang="en-US" sz="2900" b="1" dirty="0"/>
              <a:t>使用列表推导式实现嵌套列表的平铺</a:t>
            </a:r>
            <a:r>
              <a:rPr lang="en-US" altLang="zh-CN" sz="2900" b="1" dirty="0"/>
              <a:t>——</a:t>
            </a:r>
            <a:r>
              <a:rPr lang="en-US" altLang="zh-CN" sz="2900" b="1" dirty="0">
                <a:solidFill>
                  <a:srgbClr val="C00000"/>
                </a:solidFill>
              </a:rPr>
              <a:t>for</a:t>
            </a:r>
            <a:r>
              <a:rPr lang="zh-CN" altLang="en-US" sz="2900" b="1" dirty="0">
                <a:solidFill>
                  <a:srgbClr val="C00000"/>
                </a:solidFill>
              </a:rPr>
              <a:t>子句嵌套</a:t>
            </a:r>
          </a:p>
          <a:p>
            <a:pPr>
              <a:buNone/>
            </a:pPr>
            <a:r>
              <a:rPr lang="en-US" altLang="zh-CN" sz="2900" dirty="0"/>
              <a:t>&gt;&gt;&gt; </a:t>
            </a:r>
            <a:r>
              <a:rPr lang="en-US" altLang="zh-CN" sz="2900" dirty="0" err="1"/>
              <a:t>vec</a:t>
            </a:r>
            <a:r>
              <a:rPr lang="en-US" altLang="zh-CN" sz="2900" dirty="0"/>
              <a:t> = [[1,2,3], [4,5,6], [7,8,9]] </a:t>
            </a:r>
          </a:p>
          <a:p>
            <a:pPr>
              <a:buNone/>
            </a:pPr>
            <a:r>
              <a:rPr lang="en-US" altLang="zh-CN" sz="2900" dirty="0"/>
              <a:t>&gt;&gt;&gt; [</a:t>
            </a:r>
            <a:r>
              <a:rPr lang="en-US" altLang="zh-CN" sz="2900" dirty="0" err="1"/>
              <a:t>num</a:t>
            </a:r>
            <a:r>
              <a:rPr lang="en-US" altLang="zh-CN" sz="2900" dirty="0"/>
              <a:t> for </a:t>
            </a:r>
            <a:r>
              <a:rPr lang="en-US" altLang="zh-CN" sz="2900" dirty="0" err="1"/>
              <a:t>elem</a:t>
            </a:r>
            <a:r>
              <a:rPr lang="en-US" altLang="zh-CN" sz="2900" dirty="0"/>
              <a:t> in </a:t>
            </a:r>
            <a:r>
              <a:rPr lang="en-US" altLang="zh-CN" sz="2900" dirty="0" err="1"/>
              <a:t>vec</a:t>
            </a:r>
            <a:r>
              <a:rPr lang="en-US" altLang="zh-CN" sz="2900" dirty="0"/>
              <a:t> for </a:t>
            </a:r>
            <a:r>
              <a:rPr lang="en-US" altLang="zh-CN" sz="2900" dirty="0" err="1"/>
              <a:t>num</a:t>
            </a:r>
            <a:r>
              <a:rPr lang="en-US" altLang="zh-CN" sz="2900" dirty="0"/>
              <a:t> in </a:t>
            </a:r>
            <a:r>
              <a:rPr lang="en-US" altLang="zh-CN" sz="2900" dirty="0" err="1"/>
              <a:t>elem</a:t>
            </a:r>
            <a:r>
              <a:rPr lang="en-US" altLang="zh-CN" sz="2900" dirty="0"/>
              <a:t>] </a:t>
            </a:r>
          </a:p>
          <a:p>
            <a:pPr>
              <a:buNone/>
            </a:pPr>
            <a:r>
              <a:rPr lang="en-US" altLang="zh-CN" sz="2900" dirty="0">
                <a:solidFill>
                  <a:srgbClr val="0070C0"/>
                </a:solidFill>
              </a:rPr>
              <a:t>[1, 2, 3, 4, 5, 6, 7, 8, 9]</a:t>
            </a:r>
            <a:endParaRPr lang="en-US" altLang="zh-CN" sz="2900" dirty="0"/>
          </a:p>
        </p:txBody>
      </p:sp>
    </p:spTree>
    <p:extLst>
      <p:ext uri="{BB962C8B-B14F-4D97-AF65-F5344CB8AC3E}">
        <p14:creationId xmlns:p14="http://schemas.microsoft.com/office/powerpoint/2010/main" val="18216349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2.1.9 列表推导式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zh-CN" altLang="zh-CN" sz="2900" dirty="0">
                <a:latin typeface="宋体" pitchFamily="2" charset="-122"/>
              </a:rPr>
              <a:t>在列表推导式中</a:t>
            </a:r>
            <a:r>
              <a:rPr lang="zh-CN" altLang="zh-CN" sz="2900" b="1" dirty="0">
                <a:solidFill>
                  <a:srgbClr val="C00000"/>
                </a:solidFill>
                <a:latin typeface="宋体" pitchFamily="2" charset="-122"/>
              </a:rPr>
              <a:t>使用多个循环</a:t>
            </a:r>
            <a:r>
              <a:rPr lang="zh-CN" altLang="zh-CN" sz="2900" dirty="0">
                <a:latin typeface="宋体" pitchFamily="2" charset="-122"/>
              </a:rPr>
              <a:t>，实现多序列元素的任意组合，并且可以结合条件语句过滤特定元素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CN" sz="2900" dirty="0" smtClean="0">
              <a:latin typeface="宋体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900" dirty="0" smtClean="0">
                <a:latin typeface="宋体" pitchFamily="2" charset="-122"/>
              </a:rPr>
              <a:t>&gt;&gt;&gt; </a:t>
            </a:r>
            <a:r>
              <a:rPr lang="zh-CN" altLang="zh-CN" sz="2900" dirty="0">
                <a:latin typeface="宋体" pitchFamily="2" charset="-122"/>
              </a:rPr>
              <a:t>[(x, y) for x in range(3) for y in range(3)]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900" dirty="0">
                <a:solidFill>
                  <a:srgbClr val="0070C0"/>
                </a:solidFill>
                <a:latin typeface="宋体" pitchFamily="2" charset="-122"/>
              </a:rPr>
              <a:t>[(0, 0), (0, 1), (0, 2), (1, 0), (1, 1), (1, 2), (2, 0), (2, 1), (2, 2)]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CN" sz="2900" dirty="0" smtClean="0">
              <a:latin typeface="宋体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900" dirty="0" smtClean="0">
                <a:latin typeface="宋体" pitchFamily="2" charset="-122"/>
              </a:rPr>
              <a:t>&gt;&gt;&gt; </a:t>
            </a:r>
            <a:r>
              <a:rPr lang="zh-CN" altLang="zh-CN" sz="2900" dirty="0">
                <a:latin typeface="宋体" pitchFamily="2" charset="-122"/>
              </a:rPr>
              <a:t>[(x, y) for x in [1, 2, 3] for y in [3, 1, 4] if x != y]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900" dirty="0">
                <a:solidFill>
                  <a:srgbClr val="0070C0"/>
                </a:solidFill>
                <a:latin typeface="宋体" pitchFamily="2" charset="-122"/>
              </a:rPr>
              <a:t>[(1, 3), (1, 4), (2, 3), (2, 1), (2, 4), (3, 1), (3, 4)]</a:t>
            </a:r>
          </a:p>
        </p:txBody>
      </p:sp>
    </p:spTree>
    <p:extLst>
      <p:ext uri="{BB962C8B-B14F-4D97-AF65-F5344CB8AC3E}">
        <p14:creationId xmlns:p14="http://schemas.microsoft.com/office/powerpoint/2010/main" val="1801126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1</a:t>
            </a:r>
            <a:r>
              <a:rPr lang="en-US" altLang="zh-CN" dirty="0"/>
              <a:t>  </a:t>
            </a:r>
            <a:r>
              <a:rPr lang="zh-CN" altLang="en-US" dirty="0"/>
              <a:t>列表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912169" y="1602161"/>
            <a:ext cx="10668727" cy="453177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sz="2900" dirty="0"/>
              <a:t>列表是</a:t>
            </a:r>
            <a:r>
              <a:rPr lang="en-US" altLang="zh-CN" sz="2900" dirty="0"/>
              <a:t>Python</a:t>
            </a:r>
            <a:r>
              <a:rPr lang="zh-CN" altLang="en-US" sz="2900" dirty="0"/>
              <a:t>中内置</a:t>
            </a:r>
            <a:r>
              <a:rPr lang="zh-CN" altLang="en-US" sz="2900" u="sng" dirty="0">
                <a:solidFill>
                  <a:srgbClr val="0070C0"/>
                </a:solidFill>
              </a:rPr>
              <a:t>可变序列</a:t>
            </a:r>
            <a:r>
              <a:rPr lang="zh-CN" altLang="en-US" sz="2900" dirty="0"/>
              <a:t>，</a:t>
            </a:r>
            <a:r>
              <a:rPr lang="zh-CN" altLang="en-US" sz="2900" dirty="0" smtClean="0"/>
              <a:t>是</a:t>
            </a:r>
            <a:r>
              <a:rPr lang="zh-CN" altLang="en-US" sz="2900" dirty="0"/>
              <a:t>若干</a:t>
            </a:r>
            <a:r>
              <a:rPr lang="zh-CN" altLang="en-US" sz="2900" dirty="0" smtClean="0"/>
              <a:t>元素</a:t>
            </a:r>
            <a:r>
              <a:rPr lang="zh-CN" altLang="en-US" sz="2900" dirty="0"/>
              <a:t>的</a:t>
            </a:r>
            <a:r>
              <a:rPr lang="zh-CN" altLang="en-US" sz="2900" u="sng" dirty="0">
                <a:solidFill>
                  <a:srgbClr val="0070C0"/>
                </a:solidFill>
              </a:rPr>
              <a:t>有序</a:t>
            </a:r>
            <a:r>
              <a:rPr lang="zh-CN" altLang="en-US" sz="2900" dirty="0" smtClean="0"/>
              <a:t>集合。</a:t>
            </a:r>
            <a:endParaRPr lang="en-US" altLang="zh-CN" sz="2900" dirty="0" smtClean="0"/>
          </a:p>
          <a:p>
            <a:pPr>
              <a:lnSpc>
                <a:spcPct val="110000"/>
              </a:lnSpc>
            </a:pPr>
            <a:r>
              <a:rPr lang="zh-CN" altLang="en-US" sz="2900" dirty="0" smtClean="0"/>
              <a:t>列表</a:t>
            </a:r>
            <a:r>
              <a:rPr lang="zh-CN" altLang="en-US" sz="2900" dirty="0"/>
              <a:t>中的每一个数据称为元素，列表的所有元素放在一对中括号“</a:t>
            </a:r>
            <a:r>
              <a:rPr lang="en-US" altLang="zh-CN" sz="2900" dirty="0"/>
              <a:t>[”</a:t>
            </a:r>
            <a:r>
              <a:rPr lang="zh-CN" altLang="en-US" sz="2900" dirty="0"/>
              <a:t>和“</a:t>
            </a:r>
            <a:r>
              <a:rPr lang="en-US" altLang="zh-CN" sz="2900" dirty="0"/>
              <a:t>]”</a:t>
            </a:r>
            <a:r>
              <a:rPr lang="zh-CN" altLang="en-US" sz="2900" dirty="0"/>
              <a:t>中，并使用逗号分隔开；</a:t>
            </a:r>
          </a:p>
          <a:p>
            <a:pPr>
              <a:lnSpc>
                <a:spcPct val="110000"/>
              </a:lnSpc>
            </a:pPr>
            <a:r>
              <a:rPr lang="zh-CN" altLang="en-US" sz="2900" dirty="0" smtClean="0"/>
              <a:t>在</a:t>
            </a:r>
            <a:r>
              <a:rPr lang="zh-CN" altLang="en-US" sz="2900" dirty="0"/>
              <a:t>Python中，一个列表中的数据类型可以各不相同，可以同时分别为整数、实数、字符串等基本类型，甚至是列表、元素、字典、集合以及其他自定义类型的对象。例如：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900" dirty="0"/>
              <a:t>[10, 20, 30, 40]</a:t>
            </a:r>
            <a:endParaRPr lang="zh-CN" altLang="en-US" sz="2900" dirty="0"/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900" dirty="0"/>
              <a:t>['crunchy frog', 'ram bladder', 'lark vomit']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900" dirty="0"/>
              <a:t>['spam', 2.0, 5, [10, 20]]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900" dirty="0"/>
              <a:t>[['file1', 200,7], ['file2', 260,9</a:t>
            </a:r>
            <a:r>
              <a:rPr lang="zh-CN" altLang="en-US" sz="2900" dirty="0" smtClean="0"/>
              <a:t>]]</a:t>
            </a:r>
            <a:endParaRPr lang="en-US" altLang="zh-CN" sz="29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2.1.9 列表推导式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zh-CN" altLang="zh-CN" sz="2400" b="1" dirty="0">
                <a:latin typeface="宋体" pitchFamily="2" charset="-122"/>
              </a:rPr>
              <a:t>列表推导式中可以使用函数或复杂</a:t>
            </a:r>
            <a:r>
              <a:rPr lang="zh-CN" altLang="zh-CN" sz="2400" b="1" dirty="0" smtClean="0">
                <a:latin typeface="宋体" pitchFamily="2" charset="-122"/>
              </a:rPr>
              <a:t>表达式</a:t>
            </a:r>
            <a:r>
              <a:rPr lang="en-US" altLang="zh-CN" sz="2400" b="1" dirty="0" smtClean="0">
                <a:latin typeface="宋体" pitchFamily="2" charset="-122"/>
              </a:rPr>
              <a:t>——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复杂表达式</a:t>
            </a:r>
            <a:endParaRPr lang="zh-CN" altLang="zh-CN" sz="2400" b="1" dirty="0">
              <a:solidFill>
                <a:srgbClr val="C00000"/>
              </a:solidFill>
              <a:latin typeface="宋体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latin typeface="宋体" pitchFamily="2" charset="-122"/>
              </a:rPr>
              <a:t>&gt;&gt;&gt; def f(v):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latin typeface="宋体" pitchFamily="2" charset="-122"/>
              </a:rPr>
              <a:t>    if v%2 == 0: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latin typeface="宋体" pitchFamily="2" charset="-122"/>
              </a:rPr>
              <a:t>        v = v**2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latin typeface="宋体" pitchFamily="2" charset="-122"/>
              </a:rPr>
              <a:t>    else: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latin typeface="宋体" pitchFamily="2" charset="-122"/>
              </a:rPr>
              <a:t>        v = v+1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latin typeface="宋体" pitchFamily="2" charset="-122"/>
              </a:rPr>
              <a:t>    return v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latin typeface="宋体" pitchFamily="2" charset="-122"/>
              </a:rPr>
              <a:t>&gt;&gt;&gt; print([f(v) for v in [2, 3, 4, -1] if v&gt;0])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solidFill>
                  <a:srgbClr val="0070C0"/>
                </a:solidFill>
                <a:latin typeface="宋体" pitchFamily="2" charset="-122"/>
              </a:rPr>
              <a:t>[4, 4, 16]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latin typeface="宋体" pitchFamily="2" charset="-122"/>
              </a:rPr>
              <a:t>&gt;&gt;&gt; print([v**2 if v%2 == 0 else v+1 for v in [2, 3, 4, -1] if v&gt;0])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solidFill>
                  <a:srgbClr val="0070C0"/>
                </a:solidFill>
                <a:latin typeface="宋体" pitchFamily="2" charset="-122"/>
              </a:rPr>
              <a:t>[4, 4, 16]</a:t>
            </a:r>
          </a:p>
        </p:txBody>
      </p:sp>
    </p:spTree>
    <p:extLst>
      <p:ext uri="{BB962C8B-B14F-4D97-AF65-F5344CB8AC3E}">
        <p14:creationId xmlns:p14="http://schemas.microsoft.com/office/powerpoint/2010/main" val="6093453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2.1.9 列表推导</a:t>
            </a:r>
            <a:r>
              <a:rPr lang="zh-CN" altLang="zh-CN" dirty="0" smtClean="0"/>
              <a:t>式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例子*</a:t>
            </a:r>
            <a:endParaRPr lang="zh-CN" altLang="zh-CN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900" dirty="0"/>
              <a:t>使用列表推导式实现矩阵转置</a:t>
            </a:r>
          </a:p>
          <a:p>
            <a:pPr>
              <a:buFont typeface="Wingdings" pitchFamily="2" charset="2"/>
              <a:buNone/>
            </a:pPr>
            <a:r>
              <a:rPr lang="en-US" altLang="zh-CN" sz="2900" dirty="0"/>
              <a:t>&gt;&gt;&gt;matrix = [ [1, 2, 3, 4], [5, 6, 7, 8], [9, 10, 11, 12]] </a:t>
            </a:r>
          </a:p>
          <a:p>
            <a:pPr>
              <a:buFont typeface="Wingdings" pitchFamily="2" charset="2"/>
              <a:buNone/>
            </a:pPr>
            <a:r>
              <a:rPr lang="en-US" altLang="zh-CN" sz="2900" b="1" dirty="0"/>
              <a:t>&gt;&gt;&gt; </a:t>
            </a:r>
            <a:r>
              <a:rPr lang="en-US" altLang="zh-CN" sz="2900" dirty="0"/>
              <a:t>[[row[</a:t>
            </a:r>
            <a:r>
              <a:rPr lang="en-US" altLang="zh-CN" sz="2900" dirty="0" err="1"/>
              <a:t>i</a:t>
            </a:r>
            <a:r>
              <a:rPr lang="en-US" altLang="zh-CN" sz="2900" dirty="0"/>
              <a:t>] </a:t>
            </a:r>
            <a:r>
              <a:rPr lang="en-US" altLang="zh-CN" sz="2900" b="1" dirty="0"/>
              <a:t>for</a:t>
            </a:r>
            <a:r>
              <a:rPr lang="en-US" altLang="zh-CN" sz="2900" dirty="0"/>
              <a:t> row </a:t>
            </a:r>
            <a:r>
              <a:rPr lang="en-US" altLang="zh-CN" sz="2900" b="1" dirty="0"/>
              <a:t>in</a:t>
            </a:r>
            <a:r>
              <a:rPr lang="en-US" altLang="zh-CN" sz="2900" dirty="0"/>
              <a:t> matrix] </a:t>
            </a:r>
            <a:r>
              <a:rPr lang="en-US" altLang="zh-CN" sz="2900" b="1" dirty="0"/>
              <a:t>for</a:t>
            </a:r>
            <a:r>
              <a:rPr lang="en-US" altLang="zh-CN" sz="2900" dirty="0"/>
              <a:t> </a:t>
            </a:r>
            <a:r>
              <a:rPr lang="en-US" altLang="zh-CN" sz="2900" dirty="0" err="1"/>
              <a:t>i</a:t>
            </a:r>
            <a:r>
              <a:rPr lang="en-US" altLang="zh-CN" sz="2900" dirty="0"/>
              <a:t> </a:t>
            </a:r>
            <a:r>
              <a:rPr lang="en-US" altLang="zh-CN" sz="2900" b="1" dirty="0"/>
              <a:t>in</a:t>
            </a:r>
            <a:r>
              <a:rPr lang="en-US" altLang="zh-CN" sz="2900" dirty="0"/>
              <a:t> </a:t>
            </a:r>
            <a:r>
              <a:rPr lang="zh-CN" altLang="en-US" sz="2900" dirty="0"/>
              <a:t>range</a:t>
            </a:r>
            <a:r>
              <a:rPr lang="en-US" altLang="zh-CN" sz="2900" dirty="0"/>
              <a:t>(4)] </a:t>
            </a:r>
          </a:p>
          <a:p>
            <a:pPr>
              <a:buFont typeface="Wingdings" pitchFamily="2" charset="2"/>
              <a:buNone/>
            </a:pPr>
            <a:r>
              <a:rPr lang="en-US" altLang="zh-CN" sz="2900" dirty="0">
                <a:solidFill>
                  <a:srgbClr val="0070C0"/>
                </a:solidFill>
              </a:rPr>
              <a:t>[[1, 5, 9], [2, 6, 10], [3, 7, 11], [4, 8, 12]]</a:t>
            </a:r>
            <a:r>
              <a:rPr lang="en-US" altLang="zh-CN" sz="2900" dirty="0"/>
              <a:t> </a:t>
            </a:r>
          </a:p>
          <a:p>
            <a:r>
              <a:rPr lang="zh-CN" altLang="en-US" sz="2900" dirty="0"/>
              <a:t>也可以使用内置函数来实现矩阵转置</a:t>
            </a:r>
          </a:p>
          <a:p>
            <a:pPr>
              <a:buFont typeface="Wingdings" pitchFamily="2" charset="2"/>
              <a:buNone/>
            </a:pPr>
            <a:r>
              <a:rPr lang="en-US" altLang="zh-CN" sz="2900" b="1" dirty="0"/>
              <a:t>&gt;&gt;&gt;list</a:t>
            </a:r>
            <a:r>
              <a:rPr lang="en-US" altLang="zh-CN" sz="2900" dirty="0"/>
              <a:t>(zip(*matrix)) </a:t>
            </a:r>
            <a:r>
              <a:rPr lang="zh-CN" altLang="en-US" sz="2900" dirty="0"/>
              <a:t>#序列解包</a:t>
            </a:r>
            <a:endParaRPr lang="en-US" altLang="zh-CN" sz="2900" dirty="0"/>
          </a:p>
          <a:p>
            <a:pPr>
              <a:buFont typeface="Wingdings" pitchFamily="2" charset="2"/>
              <a:buNone/>
            </a:pPr>
            <a:r>
              <a:rPr lang="en-US" altLang="zh-CN" sz="2900" dirty="0">
                <a:solidFill>
                  <a:srgbClr val="0070C0"/>
                </a:solidFill>
              </a:rPr>
              <a:t> [(1, 5, 9), (2, 6, 10), (3, 7, 11), (4, 8, 12)] </a:t>
            </a:r>
            <a:endParaRPr lang="zh-CN" altLang="en-US" sz="29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8063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2.1.9 列表推导</a:t>
            </a:r>
            <a:r>
              <a:rPr lang="zh-CN" altLang="zh-CN" dirty="0" smtClean="0"/>
              <a:t>式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例子*</a:t>
            </a:r>
            <a:endParaRPr lang="zh-CN" altLang="zh-CN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zh-CN" sz="2900" dirty="0">
                <a:latin typeface="宋体" pitchFamily="2" charset="-122"/>
              </a:rPr>
              <a:t>列表推导式支持文件对象迭代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zh-CN" sz="2900" dirty="0">
                <a:latin typeface="宋体" pitchFamily="2" charset="-122"/>
              </a:rPr>
              <a:t>&gt;&gt;&gt; fp = open('C:\install.log', 'r')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zh-CN" sz="2900" dirty="0">
                <a:latin typeface="宋体" pitchFamily="2" charset="-122"/>
              </a:rPr>
              <a:t>&gt;&gt;&gt; print([line for line in fp])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zh-CN" sz="2900" dirty="0">
                <a:latin typeface="宋体" pitchFamily="2" charset="-122"/>
              </a:rPr>
              <a:t>&gt;&gt;&gt; fp.close()</a:t>
            </a:r>
          </a:p>
        </p:txBody>
      </p:sp>
    </p:spTree>
    <p:extLst>
      <p:ext uri="{BB962C8B-B14F-4D97-AF65-F5344CB8AC3E}">
        <p14:creationId xmlns:p14="http://schemas.microsoft.com/office/powerpoint/2010/main" val="16396739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2.1.9 列表推导</a:t>
            </a:r>
            <a:r>
              <a:rPr lang="zh-CN" altLang="zh-CN" dirty="0" smtClean="0"/>
              <a:t>式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例子*</a:t>
            </a:r>
            <a:endParaRPr lang="zh-CN" altLang="zh-CN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sz="2900" dirty="0">
                <a:latin typeface="宋体" pitchFamily="2" charset="-122"/>
              </a:rPr>
              <a:t>使用列表推导式生成100以内的所有素数</a:t>
            </a:r>
          </a:p>
          <a:p>
            <a:pPr marL="0" indent="0">
              <a:buNone/>
            </a:pPr>
            <a:r>
              <a:rPr lang="zh-CN" altLang="zh-CN" sz="2900" dirty="0">
                <a:latin typeface="宋体" pitchFamily="2" charset="-122"/>
              </a:rPr>
              <a:t>&gt;&gt;&gt; [ p for p in range(2, 100) if 0 not in [ p% d for d in range(2, int(sqrt(p))+1)] ]</a:t>
            </a:r>
          </a:p>
          <a:p>
            <a:pPr marL="0" indent="0">
              <a:buNone/>
            </a:pPr>
            <a:r>
              <a:rPr lang="zh-CN" altLang="zh-CN" sz="2900" dirty="0">
                <a:solidFill>
                  <a:srgbClr val="0070C0"/>
                </a:solidFill>
                <a:latin typeface="宋体" pitchFamily="2" charset="-122"/>
              </a:rPr>
              <a:t>[2, 3, 5, 7, 11, 13, 17, 19, 23, 29, 31, 37, 41, 43, 47, 53, 59, 61, 67, 71, 73, 79, 83, 89, 97]</a:t>
            </a:r>
          </a:p>
        </p:txBody>
      </p:sp>
    </p:spTree>
    <p:extLst>
      <p:ext uri="{BB962C8B-B14F-4D97-AF65-F5344CB8AC3E}">
        <p14:creationId xmlns:p14="http://schemas.microsoft.com/office/powerpoint/2010/main" val="14907092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2.1.9 列表推导</a:t>
            </a:r>
            <a:r>
              <a:rPr lang="zh-CN" altLang="zh-CN" dirty="0" smtClean="0"/>
              <a:t>式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例子*</a:t>
            </a:r>
            <a:endParaRPr lang="zh-CN" altLang="zh-CN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100" dirty="0">
                <a:latin typeface="宋体" pitchFamily="2" charset="-122"/>
              </a:rPr>
              <a:t>例如，已知有一个包含一些同学成绩的字典，计算成绩的最高分、最低分、平均分，并查找所有最高分同学，代码可以这样编写：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100" dirty="0">
                <a:latin typeface="宋体" pitchFamily="2" charset="-122"/>
              </a:rPr>
              <a:t>&gt;&gt;&gt; scores = {"Zhang San": 45, "Li Si": 78, "Wang Wu": 40, "Zhou Liu": 96, "Zhao Qi": 65, "Sun Ba": 90, "Zheng Jiu": 78, "Wu Shi": 99, "Dong Shiyi": 60}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100" dirty="0">
                <a:latin typeface="宋体" pitchFamily="2" charset="-122"/>
              </a:rPr>
              <a:t>&gt;&gt;&gt; highest = max(scores.values())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100" dirty="0">
                <a:latin typeface="宋体" pitchFamily="2" charset="-122"/>
              </a:rPr>
              <a:t>&gt;&gt;&gt; lowest = min(scores.values())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100" dirty="0">
                <a:latin typeface="宋体" pitchFamily="2" charset="-122"/>
              </a:rPr>
              <a:t>&gt;&gt;&gt; highest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100" dirty="0">
                <a:latin typeface="宋体" pitchFamily="2" charset="-122"/>
              </a:rPr>
              <a:t>99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100" dirty="0">
                <a:latin typeface="宋体" pitchFamily="2" charset="-122"/>
              </a:rPr>
              <a:t>&gt;&gt;&gt; lowest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100" dirty="0">
                <a:latin typeface="宋体" pitchFamily="2" charset="-122"/>
              </a:rPr>
              <a:t>40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100" dirty="0">
                <a:latin typeface="宋体" pitchFamily="2" charset="-122"/>
              </a:rPr>
              <a:t>&gt;&gt;&gt; average = sum(scores.values())*1.0/len(scores)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100" dirty="0">
                <a:latin typeface="宋体" pitchFamily="2" charset="-122"/>
              </a:rPr>
              <a:t>&gt;&gt;&gt; average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100" dirty="0">
                <a:latin typeface="宋体" pitchFamily="2" charset="-122"/>
              </a:rPr>
              <a:t>72.33333333333333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100" dirty="0">
                <a:latin typeface="宋体" pitchFamily="2" charset="-122"/>
              </a:rPr>
              <a:t>&gt;&gt;&gt; highestPerson = [name for name, score in scores.items() if score == highest]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100" dirty="0">
                <a:latin typeface="宋体" pitchFamily="2" charset="-122"/>
              </a:rPr>
              <a:t>&gt;&gt;&gt; highestPerson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100" dirty="0">
                <a:latin typeface="宋体" pitchFamily="2" charset="-122"/>
              </a:rPr>
              <a:t>['Wu Shi']</a:t>
            </a:r>
          </a:p>
        </p:txBody>
      </p:sp>
    </p:spTree>
    <p:extLst>
      <p:ext uri="{BB962C8B-B14F-4D97-AF65-F5344CB8AC3E}">
        <p14:creationId xmlns:p14="http://schemas.microsoft.com/office/powerpoint/2010/main" val="18065590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元组</a:t>
            </a:r>
            <a:endParaRPr lang="zh-CN" altLang="zh-CN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94874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2.2 元组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/>
              <a:t>元组和列表类似，但属于</a:t>
            </a:r>
            <a:r>
              <a:rPr lang="zh-CN" altLang="zh-CN" sz="2400" u="sng" dirty="0">
                <a:solidFill>
                  <a:srgbClr val="0070C0"/>
                </a:solidFill>
              </a:rPr>
              <a:t>不可变</a:t>
            </a:r>
            <a:r>
              <a:rPr lang="zh-CN" altLang="zh-CN" sz="2400" u="sng" dirty="0" smtClean="0">
                <a:solidFill>
                  <a:srgbClr val="0070C0"/>
                </a:solidFill>
              </a:rPr>
              <a:t>序列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zh-CN" sz="2400" dirty="0" smtClean="0"/>
              <a:t>元组</a:t>
            </a:r>
            <a:r>
              <a:rPr lang="zh-CN" altLang="zh-CN" sz="2400" dirty="0"/>
              <a:t>一旦创建，用任何方法都不可以修改其元素。</a:t>
            </a:r>
          </a:p>
          <a:p>
            <a:r>
              <a:rPr lang="zh-CN" altLang="zh-CN" sz="2400" dirty="0"/>
              <a:t>元组的定义方式和列表相同，但定义时所有元素是放在一对圆括号“（”和“）”中，而不是方括号中</a:t>
            </a:r>
            <a:r>
              <a:rPr lang="zh-CN" altLang="zh-CN" sz="2400" dirty="0" smtClean="0"/>
              <a:t>。</a:t>
            </a:r>
            <a:endParaRPr lang="zh-CN" altLang="zh-CN" sz="2400" dirty="0">
              <a:solidFill>
                <a:srgbClr val="C0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62743" y="3819700"/>
            <a:ext cx="4339772" cy="216059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  <a:effectLst/>
        </p:spPr>
        <p:txBody>
          <a:bodyPr wrap="square">
            <a:spAutoFit/>
          </a:bodyPr>
          <a:lstStyle/>
          <a:p>
            <a:r>
              <a:rPr lang="en-US" altLang="zh-CN" sz="1600" dirty="0"/>
              <a:t>&gt;&gt;&gt;</a:t>
            </a:r>
            <a:r>
              <a:rPr lang="en-US" altLang="zh-CN" sz="1600" dirty="0" err="1"/>
              <a:t>a_tuple</a:t>
            </a:r>
            <a:r>
              <a:rPr lang="en-US" altLang="zh-CN" sz="1600" dirty="0"/>
              <a:t> = ('a', )</a:t>
            </a:r>
          </a:p>
          <a:p>
            <a:r>
              <a:rPr lang="en-US" altLang="zh-CN" sz="1600" dirty="0"/>
              <a:t>&gt;&gt;&gt; </a:t>
            </a:r>
            <a:r>
              <a:rPr lang="en-US" altLang="zh-CN" sz="1600" dirty="0" err="1"/>
              <a:t>a_tuple</a:t>
            </a:r>
            <a:endParaRPr lang="en-US" altLang="zh-CN" sz="1600" dirty="0"/>
          </a:p>
          <a:p>
            <a:r>
              <a:rPr lang="en-US" altLang="zh-CN" sz="1600" dirty="0">
                <a:solidFill>
                  <a:srgbClr val="0070C0"/>
                </a:solidFill>
              </a:rPr>
              <a:t>('a')</a:t>
            </a:r>
          </a:p>
          <a:p>
            <a:r>
              <a:rPr lang="en-US" altLang="zh-CN" sz="1600" dirty="0"/>
              <a:t>&gt;&gt;&gt;</a:t>
            </a:r>
            <a:r>
              <a:rPr lang="en-US" altLang="zh-CN" sz="1600" dirty="0" err="1"/>
              <a:t>a_tuple</a:t>
            </a:r>
            <a:r>
              <a:rPr lang="en-US" altLang="zh-CN" sz="1600" dirty="0"/>
              <a:t> = ('a', 'b', '</a:t>
            </a:r>
            <a:r>
              <a:rPr lang="en-US" altLang="zh-CN" sz="1600" dirty="0" err="1"/>
              <a:t>mpilgrim</a:t>
            </a:r>
            <a:r>
              <a:rPr lang="en-US" altLang="zh-CN" sz="1600" dirty="0"/>
              <a:t>', 'z', 'example')</a:t>
            </a:r>
          </a:p>
          <a:p>
            <a:r>
              <a:rPr lang="en-US" altLang="zh-CN" sz="1600" dirty="0"/>
              <a:t>&gt;&gt;&gt; </a:t>
            </a:r>
            <a:r>
              <a:rPr lang="en-US" altLang="zh-CN" sz="1600" dirty="0" err="1"/>
              <a:t>a_tuple</a:t>
            </a:r>
            <a:endParaRPr lang="en-US" altLang="zh-CN" sz="1600" dirty="0"/>
          </a:p>
          <a:p>
            <a:r>
              <a:rPr lang="en-US" altLang="zh-CN" sz="1600" dirty="0">
                <a:solidFill>
                  <a:srgbClr val="0070C0"/>
                </a:solidFill>
              </a:rPr>
              <a:t>('a', 'b', '</a:t>
            </a:r>
            <a:r>
              <a:rPr lang="en-US" altLang="zh-CN" sz="1600" dirty="0" err="1">
                <a:solidFill>
                  <a:srgbClr val="0070C0"/>
                </a:solidFill>
              </a:rPr>
              <a:t>mpilgrim</a:t>
            </a:r>
            <a:r>
              <a:rPr lang="en-US" altLang="zh-CN" sz="1600" dirty="0">
                <a:solidFill>
                  <a:srgbClr val="0070C0"/>
                </a:solidFill>
              </a:rPr>
              <a:t>', 'z', 'example</a:t>
            </a:r>
            <a:r>
              <a:rPr lang="en-US" altLang="zh-CN" sz="1600" dirty="0" smtClean="0">
                <a:solidFill>
                  <a:srgbClr val="0070C0"/>
                </a:solidFill>
              </a:rPr>
              <a:t>')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600" dirty="0"/>
              <a:t>&gt;&gt;&gt; x = () </a:t>
            </a:r>
            <a:r>
              <a:rPr lang="en-US" altLang="zh-CN" sz="1600" dirty="0" smtClean="0"/>
              <a:t>	</a:t>
            </a:r>
            <a:r>
              <a:rPr lang="zh-CN" altLang="en-US" sz="1600" dirty="0" smtClean="0"/>
              <a:t>#</a:t>
            </a:r>
            <a:r>
              <a:rPr lang="zh-CN" altLang="en-US" sz="1600" dirty="0"/>
              <a:t>空元组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600" dirty="0"/>
              <a:t>&gt;&gt;&gt; x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600" dirty="0" smtClean="0">
                <a:solidFill>
                  <a:srgbClr val="0070C0"/>
                </a:solidFill>
              </a:rPr>
              <a:t>()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94413" y="3790672"/>
            <a:ext cx="5096102" cy="2585323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buClr>
                <a:srgbClr val="008000"/>
              </a:buClr>
              <a:buFont typeface="Times New Roman" pitchFamily="18" charset="0"/>
              <a:buNone/>
            </a:pPr>
            <a:r>
              <a:rPr lang="zh-CN" altLang="en-US" b="1" dirty="0" smtClean="0">
                <a:solidFill>
                  <a:srgbClr val="C00000"/>
                </a:solidFill>
              </a:rPr>
              <a:t>注意：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buClr>
                <a:srgbClr val="008000"/>
              </a:buClr>
              <a:buFont typeface="Times New Roman" pitchFamily="18" charset="0"/>
              <a:buNone/>
            </a:pPr>
            <a:r>
              <a:rPr lang="zh-CN" altLang="en-US" dirty="0" smtClean="0"/>
              <a:t>如果创建只有一个元素的元组，需要在元素后面加上一个逗号“</a:t>
            </a:r>
            <a:r>
              <a:rPr lang="en-US" altLang="zh-CN" dirty="0" smtClean="0"/>
              <a:t>,</a:t>
            </a:r>
            <a:r>
              <a:rPr lang="zh-CN" altLang="en-US" dirty="0" smtClean="0"/>
              <a:t>”。</a:t>
            </a:r>
            <a:endParaRPr lang="en-US" altLang="zh-CN" dirty="0" smtClean="0"/>
          </a:p>
          <a:p>
            <a:pPr>
              <a:buFont typeface="Wingdings" pitchFamily="2" charset="2"/>
              <a:buNone/>
            </a:pPr>
            <a:r>
              <a:rPr lang="pt-BR" altLang="en-US" dirty="0"/>
              <a:t>&gt;&gt;&gt; a</a:t>
            </a:r>
            <a:r>
              <a:rPr lang="pt-BR" altLang="en-US" dirty="0" smtClean="0"/>
              <a:t>=(3)</a:t>
            </a:r>
            <a:endParaRPr lang="pt-BR" altLang="en-US" dirty="0"/>
          </a:p>
          <a:p>
            <a:pPr>
              <a:buFont typeface="Wingdings" pitchFamily="2" charset="2"/>
              <a:buNone/>
            </a:pPr>
            <a:r>
              <a:rPr lang="pt-BR" altLang="en-US" dirty="0"/>
              <a:t>&gt;&gt;&gt; a</a:t>
            </a:r>
          </a:p>
          <a:p>
            <a:pPr>
              <a:buFont typeface="Wingdings" pitchFamily="2" charset="2"/>
              <a:buNone/>
            </a:pPr>
            <a:r>
              <a:rPr lang="pt-BR" altLang="en-US" dirty="0"/>
              <a:t>3</a:t>
            </a:r>
          </a:p>
          <a:p>
            <a:pPr>
              <a:buFont typeface="Wingdings" pitchFamily="2" charset="2"/>
              <a:buNone/>
            </a:pPr>
            <a:r>
              <a:rPr lang="pt-BR" altLang="en-US" dirty="0"/>
              <a:t>&gt;&gt;&gt; </a:t>
            </a:r>
            <a:r>
              <a:rPr lang="pt-BR" altLang="en-US" dirty="0" smtClean="0"/>
              <a:t>a=3,	</a:t>
            </a:r>
            <a:r>
              <a:rPr lang="en-US" altLang="zh-CN" dirty="0" smtClean="0"/>
              <a:t>#</a:t>
            </a:r>
            <a:r>
              <a:rPr lang="zh-CN" altLang="en-US" sz="1600" dirty="0">
                <a:solidFill>
                  <a:srgbClr val="C00000"/>
                </a:solidFill>
              </a:rPr>
              <a:t>在不引起歧义时，括号可省略。</a:t>
            </a:r>
            <a:endParaRPr lang="pt-BR" altLang="en-US" dirty="0"/>
          </a:p>
          <a:p>
            <a:pPr>
              <a:buFont typeface="Wingdings" pitchFamily="2" charset="2"/>
              <a:buNone/>
            </a:pPr>
            <a:r>
              <a:rPr lang="pt-BR" altLang="en-US" dirty="0"/>
              <a:t>&gt;&gt;&gt; a</a:t>
            </a:r>
          </a:p>
          <a:p>
            <a:pPr>
              <a:buFont typeface="Wingdings" pitchFamily="2" charset="2"/>
              <a:buNone/>
            </a:pPr>
            <a:r>
              <a:rPr lang="pt-BR" altLang="en-US" dirty="0"/>
              <a:t>(3</a:t>
            </a:r>
            <a:r>
              <a:rPr lang="pt-BR" altLang="en-US" dirty="0" smtClean="0"/>
              <a:t>,)</a:t>
            </a:r>
            <a:endParaRPr lang="pt-BR" altLang="en-US" dirty="0"/>
          </a:p>
        </p:txBody>
      </p:sp>
    </p:spTree>
    <p:extLst>
      <p:ext uri="{BB962C8B-B14F-4D97-AF65-F5344CB8AC3E}">
        <p14:creationId xmlns:p14="http://schemas.microsoft.com/office/powerpoint/2010/main" val="209236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2.2.1 </a:t>
            </a:r>
            <a:r>
              <a:rPr lang="zh-CN" altLang="en-US"/>
              <a:t>元组创建与删除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sym typeface="Arial" pitchFamily="34" charset="0"/>
              </a:rPr>
              <a:t>使用tuple函数将其他序列转换为元组</a:t>
            </a:r>
            <a:endParaRPr lang="en-US" altLang="zh-CN" sz="2400" dirty="0">
              <a:sym typeface="Arial" pitchFamily="34" charset="0"/>
            </a:endParaRPr>
          </a:p>
          <a:p>
            <a:pPr>
              <a:lnSpc>
                <a:spcPct val="90000"/>
              </a:lnSpc>
              <a:buClr>
                <a:srgbClr val="3333CC"/>
              </a:buClr>
              <a:buFont typeface="Times New Roman" pitchFamily="18" charset="0"/>
              <a:buNone/>
            </a:pPr>
            <a:r>
              <a:rPr lang="en-US" altLang="zh-CN" sz="2400" dirty="0">
                <a:sym typeface="Arial" pitchFamily="34" charset="0"/>
              </a:rPr>
              <a:t>&gt;&gt;&gt; </a:t>
            </a:r>
            <a:r>
              <a:rPr lang="en-US" altLang="zh-CN" sz="2400" dirty="0" smtClean="0">
                <a:sym typeface="Arial" pitchFamily="34" charset="0"/>
              </a:rPr>
              <a:t>print(tuple</a:t>
            </a:r>
            <a:r>
              <a:rPr lang="en-US" altLang="zh-CN" sz="2400" dirty="0">
                <a:sym typeface="Arial" pitchFamily="34" charset="0"/>
              </a:rPr>
              <a:t>('</a:t>
            </a:r>
            <a:r>
              <a:rPr lang="en-US" altLang="zh-CN" sz="2400" dirty="0" err="1">
                <a:sym typeface="Arial" pitchFamily="34" charset="0"/>
              </a:rPr>
              <a:t>abcdefg</a:t>
            </a:r>
            <a:r>
              <a:rPr lang="en-US" altLang="zh-CN" sz="2400" dirty="0" smtClean="0">
                <a:sym typeface="Arial" pitchFamily="34" charset="0"/>
              </a:rPr>
              <a:t>'))</a:t>
            </a:r>
            <a:endParaRPr lang="en-US" altLang="zh-CN" sz="2400" dirty="0">
              <a:sym typeface="Arial" pitchFamily="34" charset="0"/>
            </a:endParaRPr>
          </a:p>
          <a:p>
            <a:pPr>
              <a:lnSpc>
                <a:spcPct val="90000"/>
              </a:lnSpc>
              <a:buClr>
                <a:srgbClr val="3333CC"/>
              </a:buClr>
              <a:buFont typeface="Times New Roman" pitchFamily="18" charset="0"/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('a', 'b', 'c', 'd', 'e', 'f', 'g')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&gt;&gt;&gt; </a:t>
            </a:r>
            <a:r>
              <a:rPr lang="en-US" altLang="zh-CN" sz="2400" dirty="0" err="1"/>
              <a:t>aList</a:t>
            </a:r>
            <a:endParaRPr lang="en-US" altLang="zh-CN" sz="2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[-1, -4, 6, 7.5, -2.3, 9, -11]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&gt;&gt;&gt; tuple(</a:t>
            </a:r>
            <a:r>
              <a:rPr lang="en-US" altLang="zh-CN" sz="2400" dirty="0" err="1"/>
              <a:t>aList</a:t>
            </a:r>
            <a:r>
              <a:rPr lang="en-US" altLang="zh-CN" sz="2400" dirty="0"/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(-1, -4, 6, 7.5, -2.3, 9, -11)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&gt;&gt;&gt; s = tuple() #</a:t>
            </a:r>
            <a:r>
              <a:rPr lang="en-US" altLang="zh-CN" sz="2400" dirty="0" err="1"/>
              <a:t>空元组</a:t>
            </a:r>
            <a:endParaRPr lang="en-US" altLang="zh-CN" sz="2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&gt;&gt;&gt; 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C00000"/>
                </a:solidFill>
              </a:rPr>
              <a:t>使用</a:t>
            </a:r>
            <a:r>
              <a:rPr lang="en-US" altLang="zh-CN" sz="2400" dirty="0">
                <a:solidFill>
                  <a:srgbClr val="C00000"/>
                </a:solidFill>
              </a:rPr>
              <a:t>del</a:t>
            </a:r>
            <a:r>
              <a:rPr lang="zh-CN" altLang="en-US" sz="2400" dirty="0">
                <a:solidFill>
                  <a:srgbClr val="C00000"/>
                </a:solidFill>
              </a:rPr>
              <a:t>删除元组对象，不能删除元组元素</a:t>
            </a:r>
          </a:p>
        </p:txBody>
      </p:sp>
    </p:spTree>
    <p:extLst>
      <p:ext uri="{BB962C8B-B14F-4D97-AF65-F5344CB8AC3E}">
        <p14:creationId xmlns:p14="http://schemas.microsoft.com/office/powerpoint/2010/main" val="133822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元组访问（补）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800" dirty="0" smtClean="0"/>
              <a:t>与</a:t>
            </a:r>
            <a:r>
              <a:rPr lang="en-US" altLang="zh-CN" sz="2800" dirty="0" smtClean="0"/>
              <a:t>list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str</a:t>
            </a:r>
            <a:r>
              <a:rPr lang="zh-CN" altLang="en-US" sz="2800" dirty="0" smtClean="0"/>
              <a:t>一样，可以访问某个元素，但是注意不能赋值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下标访问某个元素：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000" dirty="0" smtClean="0"/>
              <a:t>&gt;&gt;&gt; x = tuple([x**2 for x in range(12)]) 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(0, 1, 4, 9, 16, 25, 36, 49, 64, 81, 100, 121</a:t>
            </a:r>
            <a:r>
              <a:rPr lang="en-US" altLang="zh-CN" sz="2000" dirty="0" smtClean="0">
                <a:solidFill>
                  <a:srgbClr val="0070C0"/>
                </a:solidFill>
              </a:rPr>
              <a:t>)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/>
              <a:t>&gt;&gt;&gt; x[5],x[-2] 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70C0"/>
                </a:solidFill>
              </a:rPr>
              <a:t>(25, 100) </a:t>
            </a:r>
          </a:p>
          <a:p>
            <a:pPr lvl="1"/>
            <a:r>
              <a:rPr lang="zh-CN" altLang="en-US" sz="2400" dirty="0" smtClean="0"/>
              <a:t>切片访问多个元素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000" dirty="0"/>
              <a:t>&gt;&gt;&gt; x[-1::-1</a:t>
            </a:r>
            <a:r>
              <a:rPr lang="en-US" altLang="zh-CN" sz="2000" dirty="0" smtClean="0"/>
              <a:t>]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(121, 100, 81, 64, 49, 36, 25, 16, 9, 4, 1, 0</a:t>
            </a:r>
            <a:r>
              <a:rPr lang="en-US" altLang="zh-CN" sz="2000" dirty="0" smtClean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sz="2000" dirty="0" smtClean="0"/>
              <a:t>&gt;&gt;&gt; x[0:10:2]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(0, 4, 16, 36, 64)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718628" y="2492798"/>
            <a:ext cx="5786093" cy="4003252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>
            <a:lvl1pPr marL="272125" indent="-272125" algn="l" defTabSz="1088502" rtl="0" eaLnBrk="1" latinLnBrk="0" hangingPunct="1">
              <a:lnSpc>
                <a:spcPct val="90000"/>
              </a:lnSpc>
              <a:spcBef>
                <a:spcPts val="1190"/>
              </a:spcBef>
              <a:buFont typeface="Arial" panose="020B0604020202020204" pitchFamily="34" charset="0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376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0627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878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129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sz="2000" dirty="0" smtClean="0"/>
              <a:t>tuple</a:t>
            </a:r>
            <a:r>
              <a:rPr lang="zh-CN" altLang="en-US" sz="2000" dirty="0" smtClean="0"/>
              <a:t>的元素可以是可变对象</a:t>
            </a:r>
            <a:endParaRPr lang="en-US" altLang="zh-CN" sz="2000" dirty="0" smtClean="0"/>
          </a:p>
          <a:p>
            <a:pPr fontAlgn="auto">
              <a:spcAft>
                <a:spcPts val="0"/>
              </a:spcAft>
            </a:pPr>
            <a:r>
              <a:rPr lang="en-US" altLang="zh-CN" sz="2000" dirty="0" smtClean="0">
                <a:solidFill>
                  <a:srgbClr val="0070C0"/>
                </a:solidFill>
              </a:rPr>
              <a:t>tuple</a:t>
            </a:r>
            <a:r>
              <a:rPr lang="zh-CN" altLang="en-US" sz="2000" dirty="0" smtClean="0">
                <a:solidFill>
                  <a:srgbClr val="0070C0"/>
                </a:solidFill>
              </a:rPr>
              <a:t>不可变，指的是其元素不可变，但是元素指向的对象的可变并没有限制 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zh-CN" sz="2000" dirty="0" smtClean="0"/>
              <a:t>&gt;&gt;&gt; x = (1,2,[4,5]) 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zh-CN" sz="2000" dirty="0" smtClean="0"/>
              <a:t>&gt;&gt;&gt; x[2] = [5,5] 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zh-CN" sz="2000" dirty="0" err="1">
                <a:solidFill>
                  <a:srgbClr val="FF0000"/>
                </a:solidFill>
              </a:rPr>
              <a:t>TypeError</a:t>
            </a:r>
            <a:r>
              <a:rPr lang="en-US" altLang="zh-CN" sz="2000" dirty="0">
                <a:solidFill>
                  <a:srgbClr val="FF0000"/>
                </a:solidFill>
              </a:rPr>
              <a:t>: 'tuple' object does not support item </a:t>
            </a:r>
            <a:r>
              <a:rPr lang="en-US" altLang="zh-CN" sz="2000" dirty="0" smtClean="0">
                <a:solidFill>
                  <a:srgbClr val="FF0000"/>
                </a:solidFill>
              </a:rPr>
              <a:t>assignment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zh-CN" sz="2000" dirty="0" smtClean="0"/>
              <a:t>&gt;&gt;&gt; </a:t>
            </a:r>
            <a:r>
              <a:rPr lang="en-US" altLang="zh-CN" sz="2000" u="sng" dirty="0" smtClean="0"/>
              <a:t>x[2][0] = 5 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zh-CN" sz="2000" dirty="0" smtClean="0"/>
              <a:t>&gt;&gt;&gt; x 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(1, 2, [5, 5])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95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元组</a:t>
            </a:r>
            <a:r>
              <a:rPr lang="zh-CN" altLang="en-US" dirty="0" smtClean="0"/>
              <a:t>访问（补）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sz="2800" dirty="0" smtClean="0"/>
              <a:t>除了索引（下标）和切片访问外，还支持其他序列的基本操作</a:t>
            </a:r>
            <a:endParaRPr lang="en-US" altLang="zh-CN" sz="2800" dirty="0" smtClean="0"/>
          </a:p>
          <a:p>
            <a:r>
              <a:rPr lang="zh-CN" altLang="en-US" sz="2800" dirty="0" smtClean="0"/>
              <a:t>连接和重复  </a:t>
            </a:r>
            <a:r>
              <a:rPr lang="en-US" altLang="zh-CN" sz="2800" dirty="0" smtClean="0"/>
              <a:t>+ </a:t>
            </a:r>
            <a:r>
              <a:rPr lang="zh-CN" altLang="en-US" sz="2800" dirty="0" smtClean="0"/>
              <a:t>*     </a:t>
            </a:r>
            <a:r>
              <a:rPr lang="en-US" altLang="zh-CN" sz="2800" dirty="0" smtClean="0"/>
              <a:t>(1,2) + ('</a:t>
            </a:r>
            <a:r>
              <a:rPr lang="en-US" altLang="zh-CN" sz="2800" dirty="0" err="1" smtClean="0"/>
              <a:t>a','b</a:t>
            </a:r>
            <a:r>
              <a:rPr lang="en-US" altLang="zh-CN" sz="2800" dirty="0" smtClean="0"/>
              <a:t>')     (1,2) * 2 </a:t>
            </a:r>
            <a:r>
              <a:rPr lang="zh-CN" altLang="en-US" sz="2800" dirty="0" smtClean="0"/>
              <a:t> </a:t>
            </a:r>
            <a:endParaRPr lang="en-US" altLang="zh-CN" sz="2800" dirty="0" smtClean="0"/>
          </a:p>
          <a:p>
            <a:r>
              <a:rPr lang="zh-CN" altLang="en-US" sz="2800" dirty="0" smtClean="0"/>
              <a:t>成员关系操作：</a:t>
            </a:r>
            <a:endParaRPr lang="en-US" altLang="zh-CN" sz="2800" dirty="0" smtClean="0"/>
          </a:p>
          <a:p>
            <a:pPr lvl="1">
              <a:lnSpc>
                <a:spcPct val="120000"/>
              </a:lnSpc>
            </a:pPr>
            <a:r>
              <a:rPr lang="en-US" altLang="zh-CN" sz="2400" dirty="0" smtClean="0"/>
              <a:t>in,  not in     1 in (1,2)   '1' not in (1,2) </a:t>
            </a:r>
          </a:p>
          <a:p>
            <a:pPr lvl="1">
              <a:lnSpc>
                <a:spcPct val="120000"/>
              </a:lnSpc>
            </a:pPr>
            <a:r>
              <a:rPr lang="en-US" altLang="zh-CN" sz="2400" dirty="0" smtClean="0"/>
              <a:t>count(x):x</a:t>
            </a:r>
            <a:r>
              <a:rPr lang="zh-CN" altLang="en-US" sz="2400" dirty="0" smtClean="0"/>
              <a:t>出现的次数     </a:t>
            </a:r>
            <a:r>
              <a:rPr lang="en-US" altLang="zh-CN" sz="2400" dirty="0" smtClean="0"/>
              <a:t>(1,2).count(1)    </a:t>
            </a:r>
          </a:p>
          <a:p>
            <a:pPr lvl="1">
              <a:lnSpc>
                <a:spcPct val="120000"/>
              </a:lnSpc>
            </a:pPr>
            <a:r>
              <a:rPr lang="en-US" altLang="zh-CN" sz="2400" dirty="0" smtClean="0"/>
              <a:t>index(value,[start,[stop]]) 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value</a:t>
            </a:r>
            <a:r>
              <a:rPr lang="zh-CN" altLang="en-US" sz="2400" dirty="0" smtClean="0"/>
              <a:t>在指定范围第一次出现的下标，找不到时抛异常</a:t>
            </a:r>
            <a:r>
              <a:rPr lang="en-US" altLang="zh-CN" sz="2400" dirty="0" err="1" smtClean="0"/>
              <a:t>ValueError</a:t>
            </a:r>
            <a:r>
              <a:rPr lang="zh-CN" altLang="en-US" sz="2400" dirty="0" smtClean="0"/>
              <a:t>。  </a:t>
            </a:r>
            <a:r>
              <a:rPr lang="en-US" altLang="zh-CN" sz="2400" dirty="0" smtClean="0"/>
              <a:t>(1,2).index(1)  </a:t>
            </a:r>
          </a:p>
          <a:p>
            <a:r>
              <a:rPr lang="zh-CN" altLang="en-US" sz="2800" dirty="0" smtClean="0"/>
              <a:t>比较运算：  </a:t>
            </a:r>
            <a:r>
              <a:rPr lang="en-US" altLang="zh-CN" sz="2800" dirty="0" smtClean="0"/>
              <a:t>&lt;   &lt;=   ==   !=  &gt;=   &gt; </a:t>
            </a:r>
          </a:p>
          <a:p>
            <a:r>
              <a:rPr lang="zh-CN" altLang="en-US" sz="2800" dirty="0" smtClean="0"/>
              <a:t>内置函数： 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sorted(</a:t>
            </a:r>
            <a:r>
              <a:rPr lang="en-US" altLang="zh-CN" sz="2400" dirty="0" err="1" smtClean="0"/>
              <a:t>iterable</a:t>
            </a:r>
            <a:r>
              <a:rPr lang="en-US" altLang="zh-CN" sz="2400" dirty="0" smtClean="0"/>
              <a:t>): </a:t>
            </a:r>
            <a:r>
              <a:rPr lang="zh-CN" altLang="en-US" sz="2400" dirty="0" smtClean="0"/>
              <a:t>排序后返回新的</a:t>
            </a:r>
            <a:r>
              <a:rPr lang="zh-CN" altLang="en-US" sz="2400" dirty="0"/>
              <a:t>元组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len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iterable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max(</a:t>
            </a:r>
            <a:r>
              <a:rPr lang="en-US" altLang="zh-CN" sz="2400" dirty="0" err="1" smtClean="0"/>
              <a:t>iterable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min(</a:t>
            </a:r>
            <a:r>
              <a:rPr lang="en-US" altLang="zh-CN" sz="2400" dirty="0" err="1" smtClean="0"/>
              <a:t>iterable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： 长度，最大值，最小值 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sum(</a:t>
            </a:r>
            <a:r>
              <a:rPr lang="en-US" altLang="zh-CN" sz="2400" dirty="0" err="1" smtClean="0"/>
              <a:t>iterable</a:t>
            </a:r>
            <a:r>
              <a:rPr lang="en-US" altLang="zh-CN" sz="2400" dirty="0" smtClean="0"/>
              <a:t>): </a:t>
            </a:r>
            <a:r>
              <a:rPr lang="zh-CN" altLang="en-US" sz="2400" dirty="0" smtClean="0"/>
              <a:t>数值元素的和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enumerate(</a:t>
            </a:r>
            <a:r>
              <a:rPr lang="en-US" altLang="zh-CN" sz="2400" dirty="0" err="1" smtClean="0"/>
              <a:t>iterable</a:t>
            </a:r>
            <a:r>
              <a:rPr lang="en-US" altLang="zh-CN" sz="2400" dirty="0" smtClean="0"/>
              <a:t>): </a:t>
            </a:r>
            <a:r>
              <a:rPr lang="zh-CN" altLang="en-US" sz="2400" dirty="0" smtClean="0"/>
              <a:t>返回枚举对象，每次返回包含下标和值得元组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zip(iter1,iter2…):  </a:t>
            </a:r>
            <a:r>
              <a:rPr lang="zh-CN" altLang="en-US" sz="2400" dirty="0" smtClean="0"/>
              <a:t>返回</a:t>
            </a:r>
            <a:r>
              <a:rPr lang="en-US" altLang="zh-CN" sz="2400" dirty="0" smtClean="0"/>
              <a:t>zip</a:t>
            </a:r>
            <a:r>
              <a:rPr lang="zh-CN" altLang="en-US" sz="2400" dirty="0" smtClean="0"/>
              <a:t>对象，每次返回各个可迭代对象中对应的相同位置的各个元素组成的元组</a:t>
            </a:r>
            <a:r>
              <a:rPr lang="en-US" altLang="zh-CN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534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1</a:t>
            </a:r>
            <a:r>
              <a:rPr lang="en-US" altLang="zh-CN" dirty="0"/>
              <a:t>  </a:t>
            </a:r>
            <a:r>
              <a:rPr lang="zh-CN" altLang="en-US" dirty="0"/>
              <a:t>列表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912169" y="1602161"/>
            <a:ext cx="10668727" cy="4531774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 smtClean="0"/>
              <a:t>列表元素的访问</a:t>
            </a:r>
            <a:endParaRPr lang="en-US" altLang="zh-CN" sz="2400" dirty="0" smtClean="0"/>
          </a:p>
          <a:p>
            <a:pPr lvl="1">
              <a:lnSpc>
                <a:spcPct val="110000"/>
              </a:lnSpc>
            </a:pPr>
            <a:r>
              <a:rPr lang="zh-CN" altLang="en-US" sz="1800" dirty="0" smtClean="0"/>
              <a:t>由于列表是有序序列，所以可以通过下标来访问列表中某个元素。</a:t>
            </a:r>
            <a:endParaRPr lang="en-US" altLang="zh-CN" sz="1800" dirty="0" smtClean="0"/>
          </a:p>
          <a:p>
            <a:pPr lvl="1">
              <a:lnSpc>
                <a:spcPct val="110000"/>
              </a:lnSpc>
            </a:pPr>
            <a:r>
              <a:rPr lang="zh-CN" altLang="en-US" sz="1800" dirty="0" smtClean="0"/>
              <a:t>第一</a:t>
            </a:r>
            <a:r>
              <a:rPr lang="zh-CN" altLang="en-US" sz="1800" dirty="0"/>
              <a:t>个元素下标为0，第二个元素下标为1，以此类推；最后一个元素下标为-1，倒数第二个元素下标为-2，以此类推。</a:t>
            </a:r>
          </a:p>
          <a:p>
            <a:pPr lvl="1">
              <a:lnSpc>
                <a:spcPct val="110000"/>
              </a:lnSpc>
            </a:pPr>
            <a:r>
              <a:rPr lang="zh-CN" altLang="en-US" sz="1800" dirty="0" smtClean="0"/>
              <a:t>如果下标越界，程序会报错。</a:t>
            </a:r>
            <a:endParaRPr lang="zh-CN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1782301" y="3801109"/>
            <a:ext cx="4485742" cy="252992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/>
              <a:t>&gt;&gt;&gt;</a:t>
            </a:r>
            <a:r>
              <a:rPr lang="en-US" altLang="zh-CN" dirty="0" err="1"/>
              <a:t>aList</a:t>
            </a:r>
            <a:r>
              <a:rPr lang="en-US" altLang="zh-CN" dirty="0"/>
              <a:t> = [10, 20, 30, 40]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/>
              <a:t>&gt;&gt;&gt;</a:t>
            </a:r>
            <a:r>
              <a:rPr lang="en-US" altLang="zh-CN" dirty="0" err="1"/>
              <a:t>aList</a:t>
            </a:r>
            <a:r>
              <a:rPr lang="en-US" altLang="zh-CN" dirty="0"/>
              <a:t>[0]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10</a:t>
            </a:r>
            <a:endParaRPr lang="zh-CN" altLang="en-US" dirty="0">
              <a:solidFill>
                <a:srgbClr val="0070C0"/>
              </a:solidFill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/>
              <a:t>&gt;&gt;&gt;</a:t>
            </a:r>
            <a:r>
              <a:rPr lang="en-US" altLang="zh-CN" dirty="0" err="1"/>
              <a:t>aList</a:t>
            </a:r>
            <a:r>
              <a:rPr lang="en-US" altLang="zh-CN" dirty="0"/>
              <a:t>[4]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Traceback</a:t>
            </a:r>
            <a:r>
              <a:rPr lang="en-US" altLang="zh-CN" dirty="0">
                <a:solidFill>
                  <a:srgbClr val="FF0000"/>
                </a:solidFill>
              </a:rPr>
              <a:t> (most recent call last):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  File "&lt;pyshell#48&gt;", line 1, in &lt;module&gt;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</a:rPr>
              <a:t>aList</a:t>
            </a:r>
            <a:r>
              <a:rPr lang="en-US" altLang="zh-CN" dirty="0">
                <a:solidFill>
                  <a:srgbClr val="FF0000"/>
                </a:solidFill>
              </a:rPr>
              <a:t>[4]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IndexError</a:t>
            </a:r>
            <a:r>
              <a:rPr lang="en-US" altLang="zh-CN" dirty="0">
                <a:solidFill>
                  <a:srgbClr val="FF0000"/>
                </a:solidFill>
              </a:rPr>
              <a:t>: list index out of range</a:t>
            </a:r>
          </a:p>
        </p:txBody>
      </p:sp>
      <p:sp>
        <p:nvSpPr>
          <p:cNvPr id="5" name="矩形 4"/>
          <p:cNvSpPr/>
          <p:nvPr/>
        </p:nvSpPr>
        <p:spPr>
          <a:xfrm>
            <a:off x="6831165" y="3801108"/>
            <a:ext cx="4485742" cy="252992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 smtClean="0"/>
              <a:t>#</a:t>
            </a:r>
            <a:r>
              <a:rPr lang="zh-CN" altLang="en-US" dirty="0" smtClean="0"/>
              <a:t>二维数组的访问：</a:t>
            </a:r>
            <a:endParaRPr lang="en-US" altLang="zh-CN" dirty="0" smtClean="0"/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 smtClean="0"/>
              <a:t>&gt;&gt;&gt;</a:t>
            </a:r>
            <a:r>
              <a:rPr lang="en-US" altLang="zh-CN" dirty="0" err="1"/>
              <a:t>aList</a:t>
            </a:r>
            <a:r>
              <a:rPr lang="en-US" altLang="zh-CN" dirty="0"/>
              <a:t> = </a:t>
            </a:r>
            <a:r>
              <a:rPr lang="en-US" altLang="zh-CN" dirty="0" smtClean="0"/>
              <a:t>[[1, 2, 3], [4, 5, 6]]</a:t>
            </a:r>
            <a:endParaRPr lang="en-US" altLang="zh-CN" dirty="0"/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/>
              <a:t>&gt;&gt;&gt;</a:t>
            </a:r>
            <a:r>
              <a:rPr lang="en-US" altLang="zh-CN" dirty="0" err="1"/>
              <a:t>aList</a:t>
            </a:r>
            <a:r>
              <a:rPr lang="en-US" altLang="zh-CN" dirty="0"/>
              <a:t>[0]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[</a:t>
            </a:r>
            <a:r>
              <a:rPr lang="en-US" altLang="zh-CN" dirty="0">
                <a:solidFill>
                  <a:srgbClr val="0070C0"/>
                </a:solidFill>
              </a:rPr>
              <a:t>1, 2, 3</a:t>
            </a:r>
            <a:r>
              <a:rPr lang="en-US" altLang="zh-CN" dirty="0" smtClean="0">
                <a:solidFill>
                  <a:srgbClr val="0070C0"/>
                </a:solidFill>
              </a:rPr>
              <a:t>]</a:t>
            </a:r>
            <a:endParaRPr lang="zh-CN" altLang="en-US" dirty="0">
              <a:solidFill>
                <a:srgbClr val="0070C0"/>
              </a:solidFill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/>
              <a:t>&gt;&gt;&gt;</a:t>
            </a:r>
            <a:r>
              <a:rPr lang="en-US" altLang="zh-CN" dirty="0" err="1" smtClean="0"/>
              <a:t>aList</a:t>
            </a:r>
            <a:r>
              <a:rPr lang="en-US" altLang="zh-CN" dirty="0" smtClean="0"/>
              <a:t>[0][0]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1</a:t>
            </a:r>
          </a:p>
          <a:p>
            <a:pPr>
              <a:lnSpc>
                <a:spcPct val="110000"/>
              </a:lnSpc>
            </a:pPr>
            <a:r>
              <a:rPr lang="en-US" altLang="zh-CN" dirty="0"/>
              <a:t>&gt;&gt;&gt;</a:t>
            </a:r>
            <a:r>
              <a:rPr lang="en-US" altLang="zh-CN" dirty="0" err="1" smtClean="0"/>
              <a:t>aList</a:t>
            </a:r>
            <a:r>
              <a:rPr lang="en-US" altLang="zh-CN" dirty="0" smtClean="0"/>
              <a:t>[1][2]</a:t>
            </a:r>
            <a:endParaRPr lang="en-US" altLang="zh-CN" dirty="0"/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6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2494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2.2.2 </a:t>
            </a:r>
            <a:r>
              <a:rPr lang="zh-CN" altLang="en-US"/>
              <a:t>元组与列表的区别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900" dirty="0"/>
              <a:t>元组中</a:t>
            </a:r>
            <a:r>
              <a:rPr lang="zh-CN" altLang="en-US" sz="2900" dirty="0" smtClean="0"/>
              <a:t>的</a:t>
            </a:r>
            <a:r>
              <a:rPr lang="zh-CN" altLang="en-US" sz="2900" dirty="0" smtClean="0">
                <a:solidFill>
                  <a:srgbClr val="0070C0"/>
                </a:solidFill>
              </a:rPr>
              <a:t>元素</a:t>
            </a:r>
            <a:r>
              <a:rPr lang="zh-CN" altLang="en-US" sz="2900" dirty="0" smtClean="0"/>
              <a:t>一旦</a:t>
            </a:r>
            <a:r>
              <a:rPr lang="zh-CN" altLang="en-US" sz="2900" dirty="0"/>
              <a:t>定义就</a:t>
            </a:r>
            <a:r>
              <a:rPr lang="zh-CN" altLang="en-US" sz="2900" dirty="0">
                <a:solidFill>
                  <a:srgbClr val="FF3300"/>
                </a:solidFill>
              </a:rPr>
              <a:t>不允许更改</a:t>
            </a:r>
            <a:r>
              <a:rPr lang="zh-CN" altLang="en-US" sz="2900" dirty="0"/>
              <a:t>。</a:t>
            </a:r>
          </a:p>
          <a:p>
            <a:pPr>
              <a:lnSpc>
                <a:spcPct val="90000"/>
              </a:lnSpc>
            </a:pPr>
            <a:r>
              <a:rPr lang="zh-CN" altLang="en-US" sz="2900" dirty="0"/>
              <a:t>元组没有</a:t>
            </a:r>
            <a:r>
              <a:rPr lang="en-US" altLang="zh-CN" sz="2900" dirty="0"/>
              <a:t>append()</a:t>
            </a:r>
            <a:r>
              <a:rPr lang="zh-CN" altLang="en-US" sz="2900" dirty="0"/>
              <a:t>、</a:t>
            </a:r>
            <a:r>
              <a:rPr lang="en-US" altLang="zh-CN" sz="2900" dirty="0"/>
              <a:t>extend()</a:t>
            </a:r>
            <a:r>
              <a:rPr lang="zh-CN" altLang="en-US" sz="2900" dirty="0"/>
              <a:t>和</a:t>
            </a:r>
            <a:r>
              <a:rPr lang="en-US" altLang="zh-CN" sz="2900" dirty="0"/>
              <a:t>insert()</a:t>
            </a:r>
            <a:r>
              <a:rPr lang="zh-CN" altLang="en-US" sz="2900" dirty="0"/>
              <a:t>等方法，无法向元组中添加元素；</a:t>
            </a:r>
          </a:p>
          <a:p>
            <a:pPr>
              <a:lnSpc>
                <a:spcPct val="90000"/>
              </a:lnSpc>
            </a:pPr>
            <a:r>
              <a:rPr lang="zh-CN" altLang="en-US" sz="2900" dirty="0"/>
              <a:t>元组没有</a:t>
            </a:r>
            <a:r>
              <a:rPr lang="en-US" altLang="zh-CN" sz="2900" dirty="0"/>
              <a:t>remove()</a:t>
            </a:r>
            <a:r>
              <a:rPr lang="zh-CN" altLang="en-US" sz="2900" dirty="0"/>
              <a:t>或</a:t>
            </a:r>
            <a:r>
              <a:rPr lang="en-US" altLang="zh-CN" sz="2900" dirty="0"/>
              <a:t>pop()</a:t>
            </a:r>
            <a:r>
              <a:rPr lang="zh-CN" altLang="en-US" sz="2900" dirty="0"/>
              <a:t>方法，也无法对元组元素进行</a:t>
            </a:r>
            <a:r>
              <a:rPr lang="en-US" altLang="zh-CN" sz="2900" dirty="0"/>
              <a:t>del</a:t>
            </a:r>
            <a:r>
              <a:rPr lang="zh-CN" altLang="en-US" sz="2900" dirty="0"/>
              <a:t>操作，不能从元组中删除元素。</a:t>
            </a:r>
          </a:p>
          <a:p>
            <a:pPr>
              <a:lnSpc>
                <a:spcPct val="90000"/>
              </a:lnSpc>
            </a:pPr>
            <a:r>
              <a:rPr lang="zh-CN" altLang="en-US" sz="2900" dirty="0"/>
              <a:t>内建的</a:t>
            </a:r>
            <a:r>
              <a:rPr lang="en-US" altLang="zh-CN" sz="2900" dirty="0"/>
              <a:t>tuple( )</a:t>
            </a:r>
            <a:r>
              <a:rPr lang="zh-CN" altLang="en-US" sz="2900" dirty="0"/>
              <a:t>函数接受一个列表参数，并返回一个包含同样元素的元组，而</a:t>
            </a:r>
            <a:r>
              <a:rPr lang="en-US" altLang="zh-CN" sz="2900" dirty="0"/>
              <a:t>list( )</a:t>
            </a:r>
            <a:r>
              <a:rPr lang="zh-CN" altLang="en-US" sz="2900" dirty="0"/>
              <a:t>函数接受一个元组参数并返回一个列表。从效果上看，</a:t>
            </a:r>
            <a:r>
              <a:rPr lang="en-US" altLang="zh-CN" sz="2900" dirty="0"/>
              <a:t>tuple( )</a:t>
            </a:r>
            <a:r>
              <a:rPr lang="zh-CN" altLang="en-US" sz="2900" dirty="0"/>
              <a:t>冻结列表，而</a:t>
            </a:r>
            <a:r>
              <a:rPr lang="en-US" altLang="zh-CN" sz="2900" dirty="0"/>
              <a:t>list( )</a:t>
            </a:r>
            <a:r>
              <a:rPr lang="zh-CN" altLang="en-US" sz="2900" dirty="0"/>
              <a:t>融化元组。</a:t>
            </a:r>
          </a:p>
        </p:txBody>
      </p:sp>
    </p:spTree>
    <p:extLst>
      <p:ext uri="{BB962C8B-B14F-4D97-AF65-F5344CB8AC3E}">
        <p14:creationId xmlns:p14="http://schemas.microsoft.com/office/powerpoint/2010/main" val="16324363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2.2.2 </a:t>
            </a:r>
            <a:r>
              <a:rPr lang="zh-CN" altLang="en-US"/>
              <a:t>元组与列表的区别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zh-CN" altLang="en-US" sz="2900" dirty="0"/>
              <a:t>元组中</a:t>
            </a:r>
            <a:r>
              <a:rPr lang="zh-CN" altLang="en-US" sz="2900" dirty="0" smtClean="0"/>
              <a:t>的元素不可变，但当元素所指向的对象可变，则该对象的值是可变的。</a:t>
            </a:r>
            <a:endParaRPr lang="en-US" altLang="zh-CN" sz="29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900" dirty="0" smtClean="0"/>
              <a:t>&gt;&gt;&gt;x = ([1, 2], 3)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900" dirty="0" smtClean="0"/>
              <a:t>&gt;&gt;&gt;x[0][0] = 5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900" dirty="0" smtClean="0"/>
              <a:t>&gt;&gt;&gt;x</a:t>
            </a:r>
          </a:p>
          <a:p>
            <a:pPr marL="0" indent="0">
              <a:buNone/>
            </a:pPr>
            <a:r>
              <a:rPr lang="en-US" altLang="zh-CN" sz="2900" dirty="0" smtClean="0">
                <a:solidFill>
                  <a:srgbClr val="0070C0"/>
                </a:solidFill>
              </a:rPr>
              <a:t>([5, </a:t>
            </a:r>
            <a:r>
              <a:rPr lang="en-US" altLang="zh-CN" sz="2900" dirty="0">
                <a:solidFill>
                  <a:srgbClr val="0070C0"/>
                </a:solidFill>
              </a:rPr>
              <a:t>2], 3</a:t>
            </a:r>
            <a:r>
              <a:rPr lang="en-US" altLang="zh-CN" sz="2900" dirty="0" smtClean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sz="2900" dirty="0" smtClean="0"/>
              <a:t>&gt;&gt;&gt;x[0].append(8)</a:t>
            </a:r>
          </a:p>
          <a:p>
            <a:pPr marL="0" indent="0">
              <a:buNone/>
            </a:pPr>
            <a:r>
              <a:rPr lang="en-US" altLang="zh-CN" sz="2900" dirty="0" smtClean="0"/>
              <a:t>&gt;&gt;&gt;x</a:t>
            </a:r>
          </a:p>
          <a:p>
            <a:pPr marL="0" indent="0">
              <a:buNone/>
            </a:pPr>
            <a:r>
              <a:rPr lang="en-US" altLang="zh-CN" sz="2900" dirty="0">
                <a:solidFill>
                  <a:srgbClr val="0070C0"/>
                </a:solidFill>
              </a:rPr>
              <a:t>([5, </a:t>
            </a:r>
            <a:r>
              <a:rPr lang="en-US" altLang="zh-CN" sz="2900" dirty="0" smtClean="0">
                <a:solidFill>
                  <a:srgbClr val="0070C0"/>
                </a:solidFill>
              </a:rPr>
              <a:t>2, 8], </a:t>
            </a:r>
            <a:r>
              <a:rPr lang="en-US" altLang="zh-CN" sz="2900" dirty="0">
                <a:solidFill>
                  <a:srgbClr val="0070C0"/>
                </a:solidFill>
              </a:rPr>
              <a:t>3)</a:t>
            </a:r>
          </a:p>
          <a:p>
            <a:pPr marL="0" indent="0">
              <a:buNone/>
            </a:pPr>
            <a:r>
              <a:rPr lang="en-US" altLang="zh-CN" sz="2900" dirty="0" smtClean="0"/>
              <a:t>&gt;&gt;&gt;x[0] = x[0] + [10]</a:t>
            </a:r>
          </a:p>
          <a:p>
            <a:pPr marL="0" indent="0">
              <a:buNone/>
            </a:pPr>
            <a:r>
              <a:rPr lang="en-US" altLang="zh-CN" sz="2800" dirty="0" err="1">
                <a:solidFill>
                  <a:srgbClr val="FF0000"/>
                </a:solidFill>
              </a:rPr>
              <a:t>TypeError</a:t>
            </a:r>
            <a:r>
              <a:rPr lang="en-US" altLang="zh-CN" sz="2800" dirty="0">
                <a:solidFill>
                  <a:srgbClr val="FF0000"/>
                </a:solidFill>
              </a:rPr>
              <a:t>: 'tuple' object does not support item assignment</a:t>
            </a:r>
            <a:endParaRPr lang="en-US" altLang="zh-CN" sz="2900" dirty="0" smtClean="0"/>
          </a:p>
          <a:p>
            <a:pPr marL="0" indent="0">
              <a:buNone/>
            </a:pPr>
            <a:r>
              <a:rPr lang="zh-CN" altLang="en-US" sz="2900" dirty="0">
                <a:solidFill>
                  <a:srgbClr val="FF0000"/>
                </a:solidFill>
              </a:rPr>
              <a:t>报</a:t>
            </a:r>
            <a:r>
              <a:rPr lang="zh-CN" altLang="en-US" sz="2900" dirty="0" smtClean="0">
                <a:solidFill>
                  <a:srgbClr val="FF0000"/>
                </a:solidFill>
              </a:rPr>
              <a:t>错！</a:t>
            </a:r>
            <a:endParaRPr lang="zh-CN" altLang="en-US" sz="2900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4413" y="3050439"/>
            <a:ext cx="5096102" cy="1700530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008000"/>
              </a:buClr>
              <a:buFont typeface="Times New Roman" pitchFamily="18" charset="0"/>
              <a:buNone/>
            </a:pPr>
            <a:r>
              <a:rPr lang="zh-CN" altLang="en-US" b="1" dirty="0" smtClean="0">
                <a:solidFill>
                  <a:srgbClr val="C00000"/>
                </a:solidFill>
              </a:rPr>
              <a:t>错误说明：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buClr>
                <a:srgbClr val="008000"/>
              </a:buClr>
              <a:buFont typeface="Times New Roman" pitchFamily="18" charset="0"/>
              <a:buNone/>
            </a:pPr>
            <a:r>
              <a:rPr lang="zh-CN" altLang="en-US" dirty="0" smtClean="0"/>
              <a:t>列表的</a:t>
            </a:r>
            <a:r>
              <a:rPr lang="en-US" altLang="zh-CN" dirty="0" smtClean="0"/>
              <a:t>+</a:t>
            </a:r>
            <a:r>
              <a:rPr lang="zh-CN" altLang="en-US" dirty="0" smtClean="0"/>
              <a:t>运算会创建一个新的列表，对</a:t>
            </a:r>
            <a:r>
              <a:rPr lang="en-US" altLang="zh-CN" dirty="0" smtClean="0"/>
              <a:t>x[0]</a:t>
            </a:r>
            <a:r>
              <a:rPr lang="zh-CN" altLang="en-US" dirty="0" smtClean="0"/>
              <a:t>的赋值就是尝试修改元组元素的值（所指对象），所以这是不允许的，会报错。</a:t>
            </a:r>
            <a:endParaRPr lang="pt-BR" altLang="en-US" dirty="0"/>
          </a:p>
        </p:txBody>
      </p:sp>
    </p:spTree>
    <p:extLst>
      <p:ext uri="{BB962C8B-B14F-4D97-AF65-F5344CB8AC3E}">
        <p14:creationId xmlns:p14="http://schemas.microsoft.com/office/powerpoint/2010/main" val="1067780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</a:t>
            </a:r>
            <a:r>
              <a:rPr lang="zh-CN" altLang="en-US"/>
              <a:t>2</a:t>
            </a:r>
            <a:r>
              <a:rPr lang="en-US" altLang="zh-CN"/>
              <a:t> </a:t>
            </a:r>
            <a:r>
              <a:rPr lang="zh-CN" altLang="en-US"/>
              <a:t>元组的优点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zh-CN" sz="2900" dirty="0">
                <a:solidFill>
                  <a:srgbClr val="FF3300"/>
                </a:solidFill>
              </a:rPr>
              <a:t>元组的速度比列表更快</a:t>
            </a:r>
            <a:r>
              <a:rPr lang="zh-CN" altLang="zh-CN" sz="2900" dirty="0"/>
              <a:t>。如果定义了一系列常量值，而所需做的仅是对它进行遍历，那么一般使用元组而不用列表。</a:t>
            </a:r>
          </a:p>
          <a:p>
            <a:pPr>
              <a:lnSpc>
                <a:spcPct val="90000"/>
              </a:lnSpc>
            </a:pPr>
            <a:r>
              <a:rPr lang="zh-CN" altLang="zh-CN" sz="2900" dirty="0">
                <a:solidFill>
                  <a:srgbClr val="FF3300"/>
                </a:solidFill>
              </a:rPr>
              <a:t>元组对不需要改变的数据进行“写保护”</a:t>
            </a:r>
            <a:r>
              <a:rPr lang="zh-CN" altLang="zh-CN" sz="2900" dirty="0"/>
              <a:t>将使得代码更加安全。</a:t>
            </a:r>
          </a:p>
          <a:p>
            <a:pPr>
              <a:lnSpc>
                <a:spcPct val="90000"/>
              </a:lnSpc>
            </a:pPr>
            <a:r>
              <a:rPr lang="zh-CN" altLang="zh-CN" sz="2900" dirty="0"/>
              <a:t>一些元组可用作字典键（特别是包含字符串、数值和其它元组这样的不可变数据的元组）。</a:t>
            </a:r>
            <a:r>
              <a:rPr lang="zh-CN" altLang="zh-CN" sz="2900" dirty="0">
                <a:solidFill>
                  <a:srgbClr val="FF3300"/>
                </a:solidFill>
              </a:rPr>
              <a:t>列表永远不能当做字典键使用</a:t>
            </a:r>
            <a:r>
              <a:rPr lang="zh-CN" altLang="zh-CN" sz="2900" dirty="0"/>
              <a:t>，因为列表不是不可变的。</a:t>
            </a:r>
          </a:p>
        </p:txBody>
      </p:sp>
    </p:spTree>
    <p:extLst>
      <p:ext uri="{BB962C8B-B14F-4D97-AF65-F5344CB8AC3E}">
        <p14:creationId xmlns:p14="http://schemas.microsoft.com/office/powerpoint/2010/main" val="14694545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</a:t>
            </a:r>
            <a:r>
              <a:rPr lang="zh-CN" altLang="en-US" dirty="0"/>
              <a:t>3</a:t>
            </a:r>
            <a:r>
              <a:rPr lang="en-US" altLang="zh-CN" dirty="0"/>
              <a:t> </a:t>
            </a:r>
            <a:r>
              <a:rPr lang="zh-CN" altLang="en-US" dirty="0"/>
              <a:t>序列解</a:t>
            </a:r>
            <a:r>
              <a:rPr lang="zh-CN" altLang="en-US" dirty="0" smtClean="0"/>
              <a:t>包</a:t>
            </a:r>
            <a:r>
              <a:rPr lang="en-US" altLang="zh-CN" dirty="0" smtClean="0"/>
              <a:t>(sequence unpacking)</a:t>
            </a:r>
            <a:endParaRPr lang="zh-CN" altLang="en-US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838091" y="1826048"/>
            <a:ext cx="10514231" cy="331745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900" dirty="0" smtClean="0"/>
              <a:t>序列</a:t>
            </a:r>
            <a:r>
              <a:rPr lang="zh-CN" altLang="en-US" sz="2900" dirty="0"/>
              <a:t>解</a:t>
            </a:r>
            <a:r>
              <a:rPr lang="zh-CN" altLang="en-US" sz="2900" dirty="0" smtClean="0"/>
              <a:t>包用来对多个对象引用</a:t>
            </a:r>
            <a:r>
              <a:rPr lang="en-US" altLang="zh-CN" sz="2900" dirty="0" smtClean="0"/>
              <a:t>(</a:t>
            </a:r>
            <a:r>
              <a:rPr lang="zh-CN" altLang="en-US" sz="2900" dirty="0" smtClean="0"/>
              <a:t>变量等</a:t>
            </a:r>
            <a:r>
              <a:rPr lang="en-US" altLang="zh-CN" sz="2900" dirty="0" smtClean="0"/>
              <a:t>)</a:t>
            </a:r>
            <a:r>
              <a:rPr lang="zh-CN" altLang="en-US" sz="2900" dirty="0" smtClean="0"/>
              <a:t>同时赋值  </a:t>
            </a:r>
            <a:r>
              <a:rPr lang="en-US" altLang="zh-CN" sz="2900" dirty="0" smtClean="0"/>
              <a:t>LHS= RHS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500" dirty="0" smtClean="0"/>
              <a:t>对象引用可以是变量名，可以是通过下标或者切片描述的多个</a:t>
            </a:r>
            <a:r>
              <a:rPr lang="en-US" altLang="zh-CN" sz="2500" dirty="0" smtClean="0"/>
              <a:t>list</a:t>
            </a:r>
            <a:r>
              <a:rPr lang="zh-CN" altLang="en-US" sz="2500" dirty="0" smtClean="0"/>
              <a:t>元素</a:t>
            </a:r>
            <a:endParaRPr lang="en-US" altLang="zh-CN" sz="2500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500" dirty="0" smtClean="0"/>
              <a:t>对象引用可以通过圆括号、方括号来组织，通过逗号来分割 </a:t>
            </a:r>
            <a:endParaRPr lang="en-US" altLang="zh-CN" sz="2500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2500" dirty="0"/>
              <a:t>RHS</a:t>
            </a:r>
            <a:r>
              <a:rPr lang="zh-CN" altLang="en-US" sz="2500" dirty="0"/>
              <a:t>可以是</a:t>
            </a:r>
            <a:r>
              <a:rPr lang="zh-CN" altLang="en-US" sz="2500" dirty="0" smtClean="0"/>
              <a:t>任何可迭代对象，包括</a:t>
            </a:r>
            <a:r>
              <a:rPr lang="en-US" altLang="zh-CN" sz="2500" dirty="0"/>
              <a:t>tuple</a:t>
            </a:r>
            <a:r>
              <a:rPr lang="zh-CN" altLang="en-US" sz="2500" dirty="0"/>
              <a:t>、</a:t>
            </a:r>
            <a:r>
              <a:rPr lang="en-US" altLang="zh-CN" sz="2500" dirty="0"/>
              <a:t>list</a:t>
            </a:r>
            <a:r>
              <a:rPr lang="zh-CN" altLang="en-US" sz="2500" dirty="0"/>
              <a:t>、</a:t>
            </a:r>
            <a:r>
              <a:rPr lang="en-US" altLang="zh-CN" sz="2500" dirty="0" err="1"/>
              <a:t>dict</a:t>
            </a:r>
            <a:r>
              <a:rPr lang="zh-CN" altLang="en-US" sz="2500" dirty="0"/>
              <a:t>、</a:t>
            </a:r>
            <a:r>
              <a:rPr lang="en-US" altLang="zh-CN" sz="2500" dirty="0" smtClean="0"/>
              <a:t>range</a:t>
            </a:r>
            <a:r>
              <a:rPr lang="zh-CN" altLang="en-US" sz="2500" dirty="0" smtClean="0"/>
              <a:t>、</a:t>
            </a:r>
            <a:r>
              <a:rPr lang="en-US" altLang="zh-CN" sz="2500" dirty="0" err="1" smtClean="0"/>
              <a:t>str</a:t>
            </a:r>
            <a:r>
              <a:rPr lang="zh-CN" altLang="en-US" sz="2500" dirty="0" smtClean="0"/>
              <a:t>等</a:t>
            </a:r>
            <a:r>
              <a:rPr lang="zh-CN" altLang="en-US" sz="2500" dirty="0"/>
              <a:t>，逐个取该序列的元素赋予左边对应位置的对象引用</a:t>
            </a:r>
            <a:endParaRPr lang="en-US" altLang="zh-CN" sz="2500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500" dirty="0" smtClean="0"/>
              <a:t>除了在有带星号的对象引用（</a:t>
            </a:r>
            <a:r>
              <a:rPr lang="en-US" altLang="zh-CN" sz="2500" dirty="0" smtClean="0"/>
              <a:t>*</a:t>
            </a:r>
            <a:r>
              <a:rPr lang="en-US" altLang="zh-CN" sz="2500" dirty="0" err="1" smtClean="0"/>
              <a:t>seq</a:t>
            </a:r>
            <a:r>
              <a:rPr lang="zh-CN" altLang="en-US" sz="2500" dirty="0" smtClean="0"/>
              <a:t>）外，要求</a:t>
            </a:r>
            <a:r>
              <a:rPr lang="en-US" altLang="zh-CN" sz="2500" dirty="0" smtClean="0"/>
              <a:t>RHS</a:t>
            </a:r>
            <a:r>
              <a:rPr lang="zh-CN" altLang="en-US" sz="2500" dirty="0" smtClean="0"/>
              <a:t>为</a:t>
            </a:r>
            <a:r>
              <a:rPr lang="zh-CN" altLang="en-US" sz="2500" dirty="0"/>
              <a:t>与</a:t>
            </a:r>
            <a:r>
              <a:rPr lang="en-US" altLang="zh-CN" sz="2500" dirty="0" smtClean="0"/>
              <a:t>LHS</a:t>
            </a:r>
            <a:r>
              <a:rPr lang="zh-CN" altLang="en-US" sz="2500" dirty="0" smtClean="0"/>
              <a:t>对应的相同数量元素的可迭代对象。</a:t>
            </a:r>
            <a:endParaRPr lang="en-US" altLang="zh-CN" sz="2500" dirty="0" smtClean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zh-CN" altLang="en-US" sz="2200" dirty="0" smtClean="0"/>
              <a:t>带星号的对象引用应该最多只出现一次，该引用前后的变量一一对应赋值后，剩余的变量转变为</a:t>
            </a:r>
            <a:r>
              <a:rPr lang="en-US" altLang="zh-CN" sz="2200" dirty="0" smtClean="0"/>
              <a:t>list</a:t>
            </a:r>
            <a:r>
              <a:rPr lang="zh-CN" altLang="en-US" sz="2200" dirty="0" smtClean="0"/>
              <a:t>然后赋予该引用</a:t>
            </a:r>
            <a:endParaRPr lang="en-US" altLang="zh-CN" sz="2200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zh-CN" altLang="en-US" sz="2500" dirty="0"/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008000"/>
              </a:buClr>
              <a:buFont typeface="Times New Roman" pitchFamily="18" charset="0"/>
              <a:buNone/>
            </a:pPr>
            <a:endParaRPr lang="en-US" altLang="zh-CN" sz="2900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61843" y="5143500"/>
            <a:ext cx="4267308" cy="1716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108850" tIns="54425" rIns="108850" bIns="54425" rtlCol="0">
            <a:normAutofit lnSpcReduction="10000"/>
          </a:bodyPr>
          <a:lstStyle>
            <a:lvl1pPr marL="272125" indent="-272125" algn="l" defTabSz="1088502" rtl="0" eaLnBrk="1" latinLnBrk="0" hangingPunct="1">
              <a:lnSpc>
                <a:spcPct val="90000"/>
              </a:lnSpc>
              <a:spcBef>
                <a:spcPts val="1190"/>
              </a:spcBef>
              <a:buFont typeface="Arial" panose="020B0604020202020204" pitchFamily="34" charset="0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376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0627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878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129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None/>
            </a:pPr>
            <a:r>
              <a:rPr lang="en-US" altLang="zh-CN" sz="2200" dirty="0" smtClean="0"/>
              <a:t>&gt;&gt;&gt; (x, y, z) = </a:t>
            </a:r>
            <a:r>
              <a:rPr lang="en-US" altLang="zh-CN" sz="2200" dirty="0"/>
              <a:t>(False, 3.5, '</a:t>
            </a:r>
            <a:r>
              <a:rPr lang="en-US" altLang="zh-CN" sz="2200" dirty="0" err="1"/>
              <a:t>exp</a:t>
            </a:r>
            <a:r>
              <a:rPr lang="en-US" altLang="zh-CN" sz="2200" dirty="0"/>
              <a:t>')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None/>
            </a:pPr>
            <a:r>
              <a:rPr lang="en-US" altLang="zh-CN" sz="2200" dirty="0" smtClean="0"/>
              <a:t>&gt;&gt;&gt;x, y, z = (</a:t>
            </a:r>
            <a:r>
              <a:rPr lang="en-US" altLang="zh-CN" sz="2200" dirty="0"/>
              <a:t>False, 3.5, '</a:t>
            </a:r>
            <a:r>
              <a:rPr lang="en-US" altLang="zh-CN" sz="2200" dirty="0" err="1"/>
              <a:t>exp</a:t>
            </a:r>
            <a:r>
              <a:rPr lang="en-US" altLang="zh-CN" sz="2200" dirty="0" smtClean="0"/>
              <a:t>')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None/>
            </a:pPr>
            <a:r>
              <a:rPr lang="en-US" altLang="zh-CN" sz="2200" dirty="0" smtClean="0"/>
              <a:t>&gt;&gt;&gt; x, y, z 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None/>
            </a:pPr>
            <a:r>
              <a:rPr lang="en-US" altLang="zh-CN" sz="2200" dirty="0">
                <a:solidFill>
                  <a:srgbClr val="0070C0"/>
                </a:solidFill>
              </a:rPr>
              <a:t>(False, 3.5, '</a:t>
            </a:r>
            <a:r>
              <a:rPr lang="en-US" altLang="zh-CN" sz="2200" dirty="0" err="1">
                <a:solidFill>
                  <a:srgbClr val="0070C0"/>
                </a:solidFill>
              </a:rPr>
              <a:t>exp</a:t>
            </a:r>
            <a:r>
              <a:rPr lang="en-US" altLang="zh-CN" sz="2200" dirty="0">
                <a:solidFill>
                  <a:srgbClr val="0070C0"/>
                </a:solidFill>
              </a:rPr>
              <a:t>')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None/>
            </a:pPr>
            <a:endParaRPr lang="en-US" altLang="zh-CN" sz="2200" dirty="0"/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Font typeface="Times New Roman" pitchFamily="18" charset="0"/>
              <a:buNone/>
            </a:pPr>
            <a:endParaRPr lang="en-US" altLang="zh-CN" sz="2200" dirty="0"/>
          </a:p>
        </p:txBody>
      </p:sp>
      <p:sp>
        <p:nvSpPr>
          <p:cNvPr id="2" name="矩形 1"/>
          <p:cNvSpPr/>
          <p:nvPr/>
        </p:nvSpPr>
        <p:spPr>
          <a:xfrm>
            <a:off x="8534401" y="5162550"/>
            <a:ext cx="3505199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&gt;&gt;&gt; a</a:t>
            </a:r>
            <a:r>
              <a:rPr lang="en-US" altLang="zh-CN" sz="2000" dirty="0"/>
              <a:t>,*</a:t>
            </a:r>
            <a:r>
              <a:rPr lang="en-US" altLang="zh-CN" sz="2000" dirty="0" err="1"/>
              <a:t>b,c</a:t>
            </a:r>
            <a:r>
              <a:rPr lang="en-US" altLang="zh-CN" sz="2000" dirty="0"/>
              <a:t> = </a:t>
            </a:r>
            <a:r>
              <a:rPr lang="en-US" altLang="zh-CN" sz="2000" dirty="0" smtClean="0"/>
              <a:t>range(1,7)</a:t>
            </a:r>
            <a:endParaRPr lang="en-US" altLang="zh-CN" sz="2000" dirty="0"/>
          </a:p>
          <a:p>
            <a:r>
              <a:rPr lang="en-US" altLang="zh-CN" sz="2000" dirty="0" smtClean="0"/>
              <a:t>&gt;&gt;&gt; </a:t>
            </a:r>
            <a:r>
              <a:rPr lang="en-US" altLang="zh-CN" sz="2000" dirty="0" err="1" smtClean="0"/>
              <a:t>a,b,c</a:t>
            </a:r>
            <a:endParaRPr lang="en-US" altLang="zh-CN" sz="2000" dirty="0"/>
          </a:p>
          <a:p>
            <a:r>
              <a:rPr lang="en-US" altLang="zh-CN" sz="2400" dirty="0">
                <a:solidFill>
                  <a:srgbClr val="0070C0"/>
                </a:solidFill>
              </a:rPr>
              <a:t>(1, [2, 3, 4, 5], 6)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38702" y="5048250"/>
            <a:ext cx="3543299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 smtClean="0"/>
              <a:t>&gt;&gt;&gt; </a:t>
            </a:r>
            <a:r>
              <a:rPr lang="en-US" altLang="zh-CN" dirty="0" err="1" smtClean="0"/>
              <a:t>a</a:t>
            </a:r>
            <a:r>
              <a:rPr lang="en-US" altLang="zh-CN" dirty="0" err="1"/>
              <a:t>,</a:t>
            </a:r>
            <a:r>
              <a:rPr lang="en-US" altLang="zh-CN" dirty="0" err="1" smtClean="0"/>
              <a:t>b,c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[1,2,3]</a:t>
            </a:r>
            <a:endParaRPr lang="en-US" altLang="zh-CN" dirty="0"/>
          </a:p>
          <a:p>
            <a:r>
              <a:rPr lang="en-US" altLang="zh-CN" dirty="0" smtClean="0"/>
              <a:t>&gt;&gt;&gt; </a:t>
            </a:r>
            <a:r>
              <a:rPr lang="en-US" altLang="zh-CN" dirty="0" err="1" smtClean="0"/>
              <a:t>a,b,c</a:t>
            </a:r>
            <a:endParaRPr lang="en-US" altLang="zh-CN" dirty="0"/>
          </a:p>
          <a:p>
            <a:r>
              <a:rPr lang="en-US" altLang="zh-CN" sz="2000" dirty="0">
                <a:solidFill>
                  <a:srgbClr val="0070C0"/>
                </a:solidFill>
              </a:rPr>
              <a:t>(1, </a:t>
            </a:r>
            <a:r>
              <a:rPr lang="en-US" altLang="zh-CN" sz="2000" dirty="0" smtClean="0">
                <a:solidFill>
                  <a:srgbClr val="0070C0"/>
                </a:solidFill>
              </a:rPr>
              <a:t>2, 3)</a:t>
            </a:r>
          </a:p>
          <a:p>
            <a:r>
              <a:rPr lang="en-US" altLang="zh-CN" dirty="0"/>
              <a:t>&gt;&gt;&gt;a, b, c = '</a:t>
            </a:r>
            <a:r>
              <a:rPr lang="en-US" altLang="zh-CN" dirty="0" err="1"/>
              <a:t>abc</a:t>
            </a:r>
            <a:r>
              <a:rPr lang="en-US" altLang="zh-CN" dirty="0"/>
              <a:t>'</a:t>
            </a:r>
          </a:p>
          <a:p>
            <a:r>
              <a:rPr lang="en-US" altLang="zh-CN" dirty="0"/>
              <a:t>&gt;&gt;&gt; a, b, c </a:t>
            </a:r>
          </a:p>
          <a:p>
            <a:r>
              <a:rPr lang="en-US" altLang="zh-CN" sz="2000" dirty="0">
                <a:solidFill>
                  <a:srgbClr val="0070C0"/>
                </a:solidFill>
              </a:rPr>
              <a:t>('a', 'b', 'c')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8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</a:t>
            </a:r>
            <a:r>
              <a:rPr lang="zh-CN" altLang="en-US" dirty="0"/>
              <a:t>3</a:t>
            </a:r>
            <a:r>
              <a:rPr lang="en-US" altLang="zh-CN" dirty="0"/>
              <a:t> </a:t>
            </a:r>
            <a:r>
              <a:rPr lang="zh-CN" altLang="en-US" dirty="0"/>
              <a:t>序列解包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838091" y="1826048"/>
            <a:ext cx="5372209" cy="2477638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600" dirty="0" smtClean="0"/>
              <a:t>序列</a:t>
            </a:r>
            <a:r>
              <a:rPr lang="zh-CN" altLang="en-US" sz="2600" dirty="0"/>
              <a:t>解包</a:t>
            </a:r>
            <a:r>
              <a:rPr lang="zh-CN" altLang="en-US" sz="2600" dirty="0" smtClean="0"/>
              <a:t>对于字典</a:t>
            </a:r>
            <a:r>
              <a:rPr lang="zh-CN" altLang="en-US" sz="2600" dirty="0"/>
              <a:t>同样</a:t>
            </a:r>
            <a:r>
              <a:rPr lang="zh-CN" altLang="en-US" sz="2600" dirty="0" smtClean="0"/>
              <a:t>有效：</a:t>
            </a:r>
            <a:r>
              <a:rPr lang="zh-CN" altLang="en-US" sz="2600" dirty="0" smtClean="0">
                <a:solidFill>
                  <a:srgbClr val="FF0000"/>
                </a:solidFill>
                <a:hlinkClick r:id="rId2" action="ppaction://hlinksldjump"/>
              </a:rPr>
              <a:t>后面再讲</a:t>
            </a:r>
            <a:endParaRPr lang="zh-CN" altLang="en-US" sz="2600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600" dirty="0" smtClean="0"/>
              <a:t>&gt;&gt;&gt; </a:t>
            </a:r>
            <a:r>
              <a:rPr lang="en-US" altLang="zh-CN" sz="2600" dirty="0"/>
              <a:t>b</a:t>
            </a:r>
            <a:r>
              <a:rPr lang="en-US" altLang="zh-CN" sz="2600" dirty="0" smtClean="0"/>
              <a:t>, c, d</a:t>
            </a:r>
            <a:r>
              <a:rPr lang="en-US" altLang="zh-CN" sz="2600" dirty="0"/>
              <a:t>={'a':1,'b':2,'c':3}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600" dirty="0"/>
              <a:t>&gt;&gt;&gt; </a:t>
            </a:r>
            <a:r>
              <a:rPr lang="en-US" altLang="zh-CN" sz="2600" dirty="0" smtClean="0"/>
              <a:t>b, c, d</a:t>
            </a:r>
            <a:endParaRPr lang="en-US" altLang="zh-CN" sz="26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600" dirty="0">
                <a:solidFill>
                  <a:srgbClr val="0070C0"/>
                </a:solidFill>
              </a:rPr>
              <a:t>('a', 'b', 'c</a:t>
            </a:r>
            <a:r>
              <a:rPr lang="en-US" altLang="zh-CN" sz="2600" dirty="0" smtClean="0">
                <a:solidFill>
                  <a:srgbClr val="0070C0"/>
                </a:solidFill>
              </a:rPr>
              <a:t>')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endParaRPr lang="zh-CN" altLang="en-US" sz="26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172200" y="1691084"/>
            <a:ext cx="5980113" cy="26126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108850" tIns="54425" rIns="108850" bIns="54425" rtlCol="0">
            <a:normAutofit/>
          </a:bodyPr>
          <a:lstStyle>
            <a:lvl1pPr marL="272125" indent="-272125" algn="l" defTabSz="1088502" rtl="0" eaLnBrk="1" latinLnBrk="0" hangingPunct="1">
              <a:lnSpc>
                <a:spcPct val="90000"/>
              </a:lnSpc>
              <a:spcBef>
                <a:spcPts val="1190"/>
              </a:spcBef>
              <a:buFont typeface="Arial" panose="020B0604020202020204" pitchFamily="34" charset="0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376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0627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878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129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600" dirty="0" smtClean="0"/>
              <a:t>序列解包可以嵌套</a:t>
            </a:r>
            <a:endParaRPr lang="zh-CN" altLang="en-US" sz="2600" dirty="0" smtClean="0">
              <a:solidFill>
                <a:srgbClr val="FF0000"/>
              </a:solidFill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600" dirty="0" smtClean="0"/>
              <a:t>&gt;&gt;&gt; a</a:t>
            </a:r>
            <a:r>
              <a:rPr lang="en-US" altLang="zh-CN" sz="2600" dirty="0"/>
              <a:t>,[b,(</a:t>
            </a:r>
            <a:r>
              <a:rPr lang="en-US" altLang="zh-CN" sz="2600" dirty="0" err="1"/>
              <a:t>c,d</a:t>
            </a:r>
            <a:r>
              <a:rPr lang="en-US" altLang="zh-CN" sz="2600" dirty="0"/>
              <a:t>)] = 1,['hello', ('</a:t>
            </a:r>
            <a:r>
              <a:rPr lang="en-US" altLang="zh-CN" sz="2600" dirty="0" err="1"/>
              <a:t>Steve','Lee</a:t>
            </a:r>
            <a:r>
              <a:rPr lang="en-US" altLang="zh-CN" sz="2600" dirty="0" smtClean="0"/>
              <a:t>')]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600" dirty="0" smtClean="0"/>
              <a:t>&gt;&gt;&gt; </a:t>
            </a:r>
            <a:r>
              <a:rPr lang="en-US" altLang="zh-CN" sz="2600" dirty="0" err="1" smtClean="0"/>
              <a:t>a,b,c,d</a:t>
            </a:r>
            <a:endParaRPr lang="en-US" altLang="zh-CN" sz="2600" dirty="0" smtClean="0"/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600" dirty="0">
                <a:solidFill>
                  <a:srgbClr val="0070C0"/>
                </a:solidFill>
              </a:rPr>
              <a:t>(1, 'hello', 'Steve', 'Lee')</a:t>
            </a:r>
            <a:endParaRPr lang="zh-CN" altLang="en-US" sz="2600" dirty="0">
              <a:solidFill>
                <a:srgbClr val="0070C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091" y="4495800"/>
            <a:ext cx="11125309" cy="2228850"/>
          </a:xfrm>
          <a:prstGeom prst="rect">
            <a:avLst/>
          </a:prstGeom>
        </p:spPr>
        <p:txBody>
          <a:bodyPr vert="horz" lIns="108850" tIns="54425" rIns="108850" bIns="54425" rtlCol="0">
            <a:normAutofit fontScale="92500" lnSpcReduction="10000"/>
          </a:bodyPr>
          <a:lstStyle>
            <a:lvl1pPr marL="272125" indent="-272125" algn="l" defTabSz="1088502" rtl="0" eaLnBrk="1" latinLnBrk="0" hangingPunct="1">
              <a:lnSpc>
                <a:spcPct val="90000"/>
              </a:lnSpc>
              <a:spcBef>
                <a:spcPts val="1190"/>
              </a:spcBef>
              <a:buFont typeface="Arial" panose="020B0604020202020204" pitchFamily="34" charset="0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376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0627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878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129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600" dirty="0" smtClean="0"/>
              <a:t>序列解包中，变量引用可以是元素或者切片</a:t>
            </a:r>
            <a:endParaRPr lang="zh-CN" altLang="en-US" sz="2600" dirty="0" smtClean="0">
              <a:solidFill>
                <a:srgbClr val="FF0000"/>
              </a:solidFill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600" dirty="0"/>
              <a:t>&gt;&gt;&gt; </a:t>
            </a:r>
            <a:r>
              <a:rPr lang="en-US" altLang="zh-CN" sz="2600" dirty="0" smtClean="0"/>
              <a:t>list1 </a:t>
            </a:r>
            <a:r>
              <a:rPr lang="en-US" altLang="zh-CN" sz="2600" dirty="0"/>
              <a:t>= list(range(12))   #  </a:t>
            </a:r>
            <a:r>
              <a:rPr lang="en-US" altLang="zh-CN" sz="2600" dirty="0" smtClean="0"/>
              <a:t>list1 = [0</a:t>
            </a:r>
            <a:r>
              <a:rPr lang="en-US" altLang="zh-CN" sz="2600" dirty="0"/>
              <a:t>, 1, 2, 3, 4, 5, 6, 7, 8, 9, 10, 11]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600" dirty="0" smtClean="0"/>
              <a:t>&gt;&gt;&gt; x, y, </a:t>
            </a:r>
            <a:r>
              <a:rPr lang="en-US" altLang="zh-CN" sz="2600" dirty="0" smtClean="0">
                <a:solidFill>
                  <a:srgbClr val="FF0000"/>
                </a:solidFill>
              </a:rPr>
              <a:t>list1[-</a:t>
            </a:r>
            <a:r>
              <a:rPr lang="en-US" altLang="zh-CN" sz="2600" dirty="0">
                <a:solidFill>
                  <a:srgbClr val="FF0000"/>
                </a:solidFill>
              </a:rPr>
              <a:t>1</a:t>
            </a:r>
            <a:r>
              <a:rPr lang="en-US" altLang="zh-CN" sz="2600" dirty="0" smtClean="0">
                <a:solidFill>
                  <a:srgbClr val="FF0000"/>
                </a:solidFill>
              </a:rPr>
              <a:t>], </a:t>
            </a:r>
            <a:r>
              <a:rPr lang="en-US" altLang="zh-CN" sz="2600" dirty="0">
                <a:solidFill>
                  <a:srgbClr val="FF0000"/>
                </a:solidFill>
              </a:rPr>
              <a:t>list1</a:t>
            </a:r>
            <a:r>
              <a:rPr lang="en-US" altLang="zh-CN" sz="2600" dirty="0" smtClean="0">
                <a:solidFill>
                  <a:srgbClr val="FF0000"/>
                </a:solidFill>
              </a:rPr>
              <a:t>[0:5]</a:t>
            </a:r>
            <a:r>
              <a:rPr lang="en-US" altLang="zh-CN" sz="2600" dirty="0" smtClean="0"/>
              <a:t> = </a:t>
            </a:r>
            <a:r>
              <a:rPr lang="en-US" altLang="zh-CN" sz="2600" dirty="0"/>
              <a:t>3,4,0,range(-5,0</a:t>
            </a:r>
            <a:r>
              <a:rPr lang="en-US" altLang="zh-CN" sz="2600" dirty="0" smtClean="0"/>
              <a:t>)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600" dirty="0"/>
              <a:t>&gt;&gt;&gt; </a:t>
            </a:r>
            <a:r>
              <a:rPr lang="en-US" altLang="zh-CN" sz="2600" dirty="0" smtClean="0">
                <a:solidFill>
                  <a:srgbClr val="FF0000"/>
                </a:solidFill>
              </a:rPr>
              <a:t>list1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600" dirty="0">
                <a:solidFill>
                  <a:srgbClr val="0070C0"/>
                </a:solidFill>
              </a:rPr>
              <a:t>[</a:t>
            </a:r>
            <a:r>
              <a:rPr lang="en-US" altLang="zh-CN" sz="2600" dirty="0" smtClean="0">
                <a:solidFill>
                  <a:srgbClr val="FF0000"/>
                </a:solidFill>
              </a:rPr>
              <a:t>-5</a:t>
            </a:r>
            <a:r>
              <a:rPr lang="en-US" altLang="zh-CN" sz="2600" dirty="0">
                <a:solidFill>
                  <a:srgbClr val="FF0000"/>
                </a:solidFill>
              </a:rPr>
              <a:t>, -4, -3, -2, -1</a:t>
            </a:r>
            <a:r>
              <a:rPr lang="en-US" altLang="zh-CN" sz="2600" dirty="0">
                <a:solidFill>
                  <a:srgbClr val="0070C0"/>
                </a:solidFill>
              </a:rPr>
              <a:t>, 5, 6, 7, 8, 9, 10, </a:t>
            </a:r>
            <a:r>
              <a:rPr lang="en-US" altLang="zh-CN" sz="2600" dirty="0">
                <a:solidFill>
                  <a:srgbClr val="FF0000"/>
                </a:solidFill>
              </a:rPr>
              <a:t>0</a:t>
            </a:r>
            <a:r>
              <a:rPr lang="en-US" altLang="zh-CN" sz="2600" dirty="0">
                <a:solidFill>
                  <a:srgbClr val="0070C0"/>
                </a:solidFill>
              </a:rPr>
              <a:t>]</a:t>
            </a:r>
            <a:endParaRPr lang="zh-CN" altLang="en-US" sz="2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3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</a:t>
            </a:r>
            <a:r>
              <a:rPr lang="zh-CN" altLang="en-US" dirty="0"/>
              <a:t>3</a:t>
            </a:r>
            <a:r>
              <a:rPr lang="en-US" altLang="zh-CN" dirty="0"/>
              <a:t> </a:t>
            </a:r>
            <a:r>
              <a:rPr lang="zh-CN" altLang="en-US" dirty="0"/>
              <a:t>序列解</a:t>
            </a:r>
            <a:r>
              <a:rPr lang="zh-CN" altLang="en-US" dirty="0" smtClean="0"/>
              <a:t>包例子</a:t>
            </a:r>
            <a:endParaRPr lang="zh-CN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609491" y="1745482"/>
            <a:ext cx="4724509" cy="4098502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altLang="en-US" sz="2900" dirty="0"/>
              <a:t>&gt;&gt;&gt; keys=['</a:t>
            </a:r>
            <a:r>
              <a:rPr lang="en-GB" altLang="en-US" sz="2900" dirty="0" err="1"/>
              <a:t>a','b','c','d</a:t>
            </a:r>
            <a:r>
              <a:rPr lang="en-GB" altLang="en-US" sz="2900" dirty="0"/>
              <a:t>']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altLang="en-US" sz="2900" dirty="0"/>
              <a:t>&gt;&gt;&gt; values=[1,2,3,4]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altLang="en-US" sz="2900" dirty="0"/>
              <a:t>&gt;&gt;&gt; for </a:t>
            </a:r>
            <a:r>
              <a:rPr lang="en-GB" altLang="en-US" sz="2900" dirty="0" err="1"/>
              <a:t>k,v</a:t>
            </a:r>
            <a:r>
              <a:rPr lang="en-GB" altLang="en-US" sz="2900" dirty="0"/>
              <a:t> in zip(</a:t>
            </a:r>
            <a:r>
              <a:rPr lang="en-GB" altLang="en-US" sz="2900" dirty="0" err="1"/>
              <a:t>keys,values</a:t>
            </a:r>
            <a:r>
              <a:rPr lang="en-GB" altLang="en-US" sz="2900" dirty="0"/>
              <a:t>):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altLang="en-US" sz="2900" dirty="0"/>
              <a:t>	</a:t>
            </a:r>
            <a:r>
              <a:rPr lang="en-GB" altLang="en-US" sz="2900" dirty="0" smtClean="0"/>
              <a:t>print(</a:t>
            </a:r>
            <a:r>
              <a:rPr lang="en-GB" altLang="en-US" sz="2900" dirty="0" err="1" smtClean="0"/>
              <a:t>k,v</a:t>
            </a:r>
            <a:r>
              <a:rPr lang="en-GB" altLang="en-US" sz="2900" dirty="0" smtClean="0"/>
              <a:t>)</a:t>
            </a:r>
            <a:endParaRPr lang="en-GB" altLang="en-US" sz="29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GB" altLang="en-US" sz="29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altLang="en-US" sz="2900" dirty="0">
                <a:solidFill>
                  <a:srgbClr val="0070C0"/>
                </a:solidFill>
              </a:rPr>
              <a:t>a 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altLang="en-US" sz="2900" dirty="0">
                <a:solidFill>
                  <a:srgbClr val="0070C0"/>
                </a:solidFill>
              </a:rPr>
              <a:t>b 2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altLang="en-US" sz="2900" dirty="0">
                <a:solidFill>
                  <a:srgbClr val="0070C0"/>
                </a:solidFill>
              </a:rPr>
              <a:t>c 3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altLang="en-US" sz="2900" dirty="0">
                <a:solidFill>
                  <a:srgbClr val="0070C0"/>
                </a:solidFill>
              </a:rPr>
              <a:t>d 4</a:t>
            </a:r>
          </a:p>
          <a:p>
            <a:pPr>
              <a:lnSpc>
                <a:spcPct val="90000"/>
              </a:lnSpc>
            </a:pPr>
            <a:endParaRPr lang="zh-CN" altLang="en-US" sz="29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886449" y="1745482"/>
            <a:ext cx="5905501" cy="3774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108850" tIns="54425" rIns="108850" bIns="54425" rtlCol="0">
            <a:normAutofit fontScale="70000" lnSpcReduction="20000"/>
          </a:bodyPr>
          <a:lstStyle>
            <a:lvl1pPr marL="272125" indent="-272125" algn="l" defTabSz="1088502" rtl="0" eaLnBrk="1" latinLnBrk="0" hangingPunct="1">
              <a:lnSpc>
                <a:spcPct val="90000"/>
              </a:lnSpc>
              <a:spcBef>
                <a:spcPts val="1190"/>
              </a:spcBef>
              <a:buFont typeface="Arial" panose="020B0604020202020204" pitchFamily="34" charset="0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376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0627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878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129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altLang="zh-CN" dirty="0" smtClean="0"/>
              <a:t>&gt;&gt;&gt; </a:t>
            </a:r>
            <a:r>
              <a:rPr lang="en-US" altLang="zh-CN" dirty="0" err="1" smtClean="0"/>
              <a:t>aList</a:t>
            </a:r>
            <a:r>
              <a:rPr lang="en-US" altLang="zh-CN" dirty="0" smtClean="0"/>
              <a:t> = [1,2,3]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altLang="zh-CN" dirty="0" smtClean="0"/>
              <a:t>&gt;&gt;&gt; </a:t>
            </a:r>
            <a:r>
              <a:rPr lang="en-US" altLang="zh-CN" dirty="0" err="1" smtClean="0"/>
              <a:t>bList</a:t>
            </a:r>
            <a:r>
              <a:rPr lang="en-US" altLang="zh-CN" dirty="0" smtClean="0"/>
              <a:t> = [4,5,6]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altLang="zh-CN" dirty="0" smtClean="0"/>
              <a:t>&gt;&gt;&gt; </a:t>
            </a:r>
            <a:r>
              <a:rPr lang="en-US" altLang="zh-CN" dirty="0" err="1" smtClean="0"/>
              <a:t>cList</a:t>
            </a:r>
            <a:r>
              <a:rPr lang="en-US" altLang="zh-CN" dirty="0" smtClean="0"/>
              <a:t> = [7,8,9]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altLang="zh-CN" dirty="0" smtClean="0"/>
              <a:t>&gt;&gt;&gt; </a:t>
            </a:r>
            <a:r>
              <a:rPr lang="en-US" altLang="zh-CN" dirty="0" err="1" smtClean="0"/>
              <a:t>dList</a:t>
            </a:r>
            <a:r>
              <a:rPr lang="en-US" altLang="zh-CN" dirty="0" smtClean="0"/>
              <a:t> = zip(</a:t>
            </a:r>
            <a:r>
              <a:rPr lang="en-US" altLang="zh-CN" dirty="0" err="1" smtClean="0"/>
              <a:t>aList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bList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cList</a:t>
            </a:r>
            <a:r>
              <a:rPr lang="en-US" altLang="zh-CN" dirty="0" smtClean="0"/>
              <a:t>)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altLang="zh-CN" dirty="0" smtClean="0"/>
              <a:t>&gt;&gt;&gt; for index, value in enumerate(</a:t>
            </a:r>
            <a:r>
              <a:rPr lang="en-US" altLang="zh-CN" dirty="0" err="1" smtClean="0"/>
              <a:t>dList</a:t>
            </a:r>
            <a:r>
              <a:rPr lang="en-US" altLang="zh-CN" dirty="0" smtClean="0"/>
              <a:t>):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altLang="zh-CN" dirty="0" smtClean="0"/>
              <a:t>	print(index, ':', value)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0 : (1, 4, 7)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1 : (2, 5, 8)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2 : (3, 6, 9)</a:t>
            </a:r>
            <a:endParaRPr lang="zh-CN" altLang="en-US" dirty="0" smtClean="0">
              <a:solidFill>
                <a:srgbClr val="0070C0"/>
              </a:solidFill>
            </a:endParaRPr>
          </a:p>
          <a:p>
            <a:pPr fontAlgn="auto">
              <a:spcAft>
                <a:spcPts val="0"/>
              </a:spcAft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023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</a:t>
            </a:r>
            <a:r>
              <a:rPr lang="zh-CN" altLang="en-US"/>
              <a:t>4</a:t>
            </a:r>
            <a:r>
              <a:rPr lang="en-US" altLang="zh-CN"/>
              <a:t> </a:t>
            </a:r>
            <a:r>
              <a:rPr lang="zh-CN" altLang="en-US"/>
              <a:t>生成器推导式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zh-CN" sz="2800" b="1" dirty="0">
                <a:solidFill>
                  <a:srgbClr val="0070C0"/>
                </a:solidFill>
                <a:latin typeface="宋体" pitchFamily="2" charset="-122"/>
              </a:rPr>
              <a:t>生成器推导式</a:t>
            </a:r>
            <a:r>
              <a:rPr lang="zh-CN" altLang="zh-CN" sz="2800" dirty="0">
                <a:latin typeface="宋体" pitchFamily="2" charset="-122"/>
              </a:rPr>
              <a:t>与列表推导式非常接近，只是生成器推导式使用</a:t>
            </a:r>
            <a:r>
              <a:rPr lang="zh-CN" altLang="zh-CN" sz="2800" dirty="0">
                <a:solidFill>
                  <a:srgbClr val="0070C0"/>
                </a:solidFill>
                <a:latin typeface="宋体" pitchFamily="2" charset="-122"/>
              </a:rPr>
              <a:t>圆括号</a:t>
            </a:r>
            <a:r>
              <a:rPr lang="zh-CN" altLang="zh-CN" sz="2800" dirty="0">
                <a:latin typeface="宋体" pitchFamily="2" charset="-122"/>
              </a:rPr>
              <a:t>而不是列表推导式所使用的方括号。</a:t>
            </a:r>
          </a:p>
          <a:p>
            <a:pPr>
              <a:lnSpc>
                <a:spcPct val="100000"/>
              </a:lnSpc>
            </a:pPr>
            <a:r>
              <a:rPr lang="zh-CN" altLang="zh-CN" sz="2800" u="sng" dirty="0" smtClean="0">
                <a:solidFill>
                  <a:srgbClr val="0070C0"/>
                </a:solidFill>
                <a:latin typeface="宋体" pitchFamily="2" charset="-122"/>
              </a:rPr>
              <a:t>生成器</a:t>
            </a:r>
            <a:r>
              <a:rPr lang="zh-CN" altLang="zh-CN" sz="2800" u="sng" dirty="0">
                <a:solidFill>
                  <a:srgbClr val="0070C0"/>
                </a:solidFill>
                <a:latin typeface="宋体" pitchFamily="2" charset="-122"/>
              </a:rPr>
              <a:t>推导式的结果是一个生成器</a:t>
            </a:r>
            <a:r>
              <a:rPr lang="zh-CN" altLang="zh-CN" sz="2800" u="sng" dirty="0" smtClean="0">
                <a:solidFill>
                  <a:srgbClr val="0070C0"/>
                </a:solidFill>
                <a:latin typeface="宋体" pitchFamily="2" charset="-122"/>
              </a:rPr>
              <a:t>对象</a:t>
            </a:r>
            <a:r>
              <a:rPr lang="zh-CN" altLang="en-US" sz="2800" dirty="0" smtClean="0">
                <a:latin typeface="宋体" pitchFamily="2" charset="-122"/>
              </a:rPr>
              <a:t>。</a:t>
            </a:r>
            <a:endParaRPr lang="en-US" altLang="zh-CN" sz="2800" dirty="0" smtClean="0">
              <a:latin typeface="宋体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zh-CN" sz="2400" dirty="0" smtClean="0">
                <a:latin typeface="宋体" pitchFamily="2" charset="-122"/>
              </a:rPr>
              <a:t>可将</a:t>
            </a:r>
            <a:r>
              <a:rPr lang="zh-CN" altLang="zh-CN" sz="2400" dirty="0">
                <a:latin typeface="宋体" pitchFamily="2" charset="-122"/>
              </a:rPr>
              <a:t>其转化为列表或</a:t>
            </a:r>
            <a:r>
              <a:rPr lang="zh-CN" altLang="zh-CN" sz="2400" dirty="0" smtClean="0">
                <a:latin typeface="宋体" pitchFamily="2" charset="-122"/>
              </a:rPr>
              <a:t>元组</a:t>
            </a:r>
            <a:endParaRPr lang="en-US" altLang="zh-CN" sz="2400" dirty="0" smtClean="0">
              <a:latin typeface="宋体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zh-CN" sz="2400" dirty="0" smtClean="0">
                <a:latin typeface="宋体" pitchFamily="2" charset="-122"/>
              </a:rPr>
              <a:t>也可使用</a:t>
            </a:r>
            <a:r>
              <a:rPr lang="zh-CN" altLang="zh-CN" sz="2400" dirty="0">
                <a:latin typeface="宋体" pitchFamily="2" charset="-122"/>
              </a:rPr>
              <a:t>生成器对象的__next__()方法（Python 3.</a:t>
            </a:r>
            <a:r>
              <a:rPr lang="zh-CN" altLang="zh-CN" sz="2400" dirty="0" smtClean="0">
                <a:latin typeface="宋体" pitchFamily="2" charset="-122"/>
              </a:rPr>
              <a:t>x）</a:t>
            </a:r>
            <a:r>
              <a:rPr lang="zh-CN" altLang="zh-CN" sz="2400" dirty="0">
                <a:latin typeface="宋体" pitchFamily="2" charset="-122"/>
              </a:rPr>
              <a:t>进行</a:t>
            </a:r>
            <a:r>
              <a:rPr lang="zh-CN" altLang="zh-CN" sz="2400" dirty="0" smtClean="0">
                <a:latin typeface="宋体" pitchFamily="2" charset="-122"/>
              </a:rPr>
              <a:t>遍历</a:t>
            </a:r>
            <a:r>
              <a:rPr lang="zh-CN" altLang="en-US" sz="2400" dirty="0" smtClean="0">
                <a:latin typeface="宋体" pitchFamily="2" charset="-122"/>
              </a:rPr>
              <a:t>，也可采用内置函数</a:t>
            </a:r>
            <a:r>
              <a:rPr lang="en-US" altLang="zh-CN" sz="2400" dirty="0" smtClean="0">
                <a:latin typeface="宋体" pitchFamily="2" charset="-122"/>
              </a:rPr>
              <a:t>next(</a:t>
            </a:r>
            <a:r>
              <a:rPr lang="en-US" altLang="zh-CN" sz="2400" dirty="0" err="1" smtClean="0">
                <a:latin typeface="宋体" pitchFamily="2" charset="-122"/>
              </a:rPr>
              <a:t>obj</a:t>
            </a:r>
            <a:r>
              <a:rPr lang="en-US" altLang="zh-CN" sz="2400" dirty="0" smtClean="0">
                <a:latin typeface="宋体" pitchFamily="2" charset="-122"/>
              </a:rPr>
              <a:t>)</a:t>
            </a:r>
          </a:p>
          <a:p>
            <a:pPr lvl="2">
              <a:lnSpc>
                <a:spcPct val="100000"/>
              </a:lnSpc>
            </a:pPr>
            <a:r>
              <a:rPr lang="zh-CN" altLang="zh-CN" sz="2000" dirty="0">
                <a:latin typeface="宋体" pitchFamily="2" charset="-122"/>
              </a:rPr>
              <a:t>Python 2.</a:t>
            </a:r>
            <a:r>
              <a:rPr lang="zh-CN" altLang="zh-CN" sz="2000" dirty="0" smtClean="0">
                <a:latin typeface="宋体" pitchFamily="2" charset="-122"/>
              </a:rPr>
              <a:t>x</a:t>
            </a:r>
            <a:r>
              <a:rPr lang="zh-CN" altLang="en-US" sz="2000" dirty="0" smtClean="0">
                <a:latin typeface="宋体" pitchFamily="2" charset="-122"/>
              </a:rPr>
              <a:t>采用</a:t>
            </a:r>
            <a:r>
              <a:rPr lang="zh-CN" altLang="zh-CN" sz="2000" dirty="0" smtClean="0">
                <a:latin typeface="宋体" pitchFamily="2" charset="-122"/>
              </a:rPr>
              <a:t>next</a:t>
            </a:r>
            <a:r>
              <a:rPr lang="zh-CN" altLang="zh-CN" sz="2000" dirty="0">
                <a:latin typeface="宋体" pitchFamily="2" charset="-122"/>
              </a:rPr>
              <a:t>()</a:t>
            </a:r>
            <a:r>
              <a:rPr lang="zh-CN" altLang="zh-CN" sz="2000" dirty="0" smtClean="0">
                <a:latin typeface="宋体" pitchFamily="2" charset="-122"/>
              </a:rPr>
              <a:t>方法</a:t>
            </a:r>
            <a:endParaRPr lang="zh-CN" altLang="zh-CN" sz="2000" dirty="0">
              <a:latin typeface="宋体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dirty="0" smtClean="0">
                <a:latin typeface="宋体" pitchFamily="2" charset="-122"/>
              </a:rPr>
              <a:t>生成器对象访问时元素指针会往前移动。</a:t>
            </a:r>
            <a:r>
              <a:rPr lang="zh-CN" altLang="zh-CN" sz="2400" dirty="0" smtClean="0">
                <a:latin typeface="宋体" pitchFamily="2" charset="-122"/>
              </a:rPr>
              <a:t>所有</a:t>
            </a:r>
            <a:r>
              <a:rPr lang="zh-CN" altLang="zh-CN" sz="2400" dirty="0">
                <a:latin typeface="宋体" pitchFamily="2" charset="-122"/>
              </a:rPr>
              <a:t>元素访问</a:t>
            </a:r>
            <a:r>
              <a:rPr lang="zh-CN" altLang="zh-CN" sz="2400" dirty="0" smtClean="0">
                <a:latin typeface="宋体" pitchFamily="2" charset="-122"/>
              </a:rPr>
              <a:t>结束</a:t>
            </a:r>
            <a:r>
              <a:rPr lang="zh-CN" altLang="en-US" sz="2400" dirty="0">
                <a:latin typeface="宋体" pitchFamily="2" charset="-122"/>
              </a:rPr>
              <a:t>时</a:t>
            </a:r>
            <a:r>
              <a:rPr lang="zh-CN" altLang="zh-CN" sz="2400" dirty="0" smtClean="0">
                <a:latin typeface="宋体" pitchFamily="2" charset="-122"/>
              </a:rPr>
              <a:t>，</a:t>
            </a:r>
            <a:r>
              <a:rPr lang="zh-CN" altLang="en-US" sz="2400" dirty="0" smtClean="0">
                <a:latin typeface="宋体" pitchFamily="2" charset="-122"/>
              </a:rPr>
              <a:t>下一个元素会抛出异常</a:t>
            </a:r>
            <a:r>
              <a:rPr lang="en-US" altLang="zh-CN" sz="2400" dirty="0" err="1" smtClean="0">
                <a:latin typeface="宋体" pitchFamily="2" charset="-122"/>
              </a:rPr>
              <a:t>StopIteration</a:t>
            </a:r>
            <a:endParaRPr lang="en-US" altLang="zh-CN" sz="2400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343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</a:t>
            </a:r>
            <a:r>
              <a:rPr lang="zh-CN" altLang="en-US"/>
              <a:t>4</a:t>
            </a:r>
            <a:r>
              <a:rPr lang="en-US" altLang="zh-CN"/>
              <a:t> </a:t>
            </a:r>
            <a:r>
              <a:rPr lang="zh-CN" altLang="en-US"/>
              <a:t>生成器推导式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1142891" y="1902248"/>
            <a:ext cx="5181709" cy="3698452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zh-CN" sz="2400" dirty="0"/>
              <a:t>&gt;&gt;&gt; g=((i+2)**2 for i in range</a:t>
            </a:r>
            <a:r>
              <a:rPr lang="zh-CN" altLang="zh-CN" sz="2400" dirty="0" smtClean="0"/>
              <a:t>(</a:t>
            </a:r>
            <a:r>
              <a:rPr lang="en-US" altLang="zh-CN" sz="2400" dirty="0" smtClean="0"/>
              <a:t>3</a:t>
            </a:r>
            <a:r>
              <a:rPr lang="zh-CN" altLang="zh-CN" sz="2400" dirty="0" smtClean="0"/>
              <a:t>))</a:t>
            </a:r>
            <a:endParaRPr lang="zh-CN" altLang="zh-CN" sz="2400" dirty="0"/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zh-CN" sz="2400" dirty="0"/>
              <a:t>&gt;&gt;&gt; g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zh-CN" sz="2400" dirty="0">
                <a:solidFill>
                  <a:srgbClr val="0070C0"/>
                </a:solidFill>
              </a:rPr>
              <a:t>&lt;generator object &lt;genexpr&gt; at 0x02B15C60&gt;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zh-CN" sz="2400" dirty="0"/>
              <a:t>&gt;&gt;&gt;tuple(g)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zh-CN" sz="2400" dirty="0">
                <a:solidFill>
                  <a:srgbClr val="0070C0"/>
                </a:solidFill>
              </a:rPr>
              <a:t>(4, 9, 16</a:t>
            </a:r>
            <a:r>
              <a:rPr lang="zh-CN" altLang="zh-CN" sz="2400" dirty="0" smtClean="0">
                <a:solidFill>
                  <a:srgbClr val="0070C0"/>
                </a:solidFill>
              </a:rPr>
              <a:t>,)</a:t>
            </a:r>
            <a:endParaRPr lang="zh-CN" altLang="zh-CN" sz="2400" dirty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zh-CN" sz="2400" dirty="0"/>
              <a:t>&gt;&gt;&gt; tuple(g)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zh-CN" sz="2400" dirty="0" smtClean="0">
                <a:solidFill>
                  <a:srgbClr val="0070C0"/>
                </a:solidFill>
              </a:rPr>
              <a:t>()</a:t>
            </a:r>
            <a:endParaRPr lang="zh-CN" altLang="zh-CN" sz="2400" dirty="0">
              <a:solidFill>
                <a:srgbClr val="0070C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24600" y="1477373"/>
            <a:ext cx="5334000" cy="4967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400" dirty="0"/>
              <a:t>&gt;&gt;&gt; g=((i+2)**2 for i in range</a:t>
            </a:r>
            <a:r>
              <a:rPr lang="zh-CN" altLang="zh-CN" sz="2400" dirty="0" smtClean="0"/>
              <a:t>(</a:t>
            </a:r>
            <a:r>
              <a:rPr lang="en-US" altLang="zh-CN" sz="2400" dirty="0" smtClean="0"/>
              <a:t>3</a:t>
            </a:r>
            <a:r>
              <a:rPr lang="zh-CN" altLang="zh-CN" sz="2400" dirty="0" smtClean="0"/>
              <a:t>)</a:t>
            </a:r>
            <a:r>
              <a:rPr lang="zh-CN" altLang="zh-CN" sz="2400" dirty="0"/>
              <a:t>)</a:t>
            </a:r>
          </a:p>
          <a:p>
            <a:pPr>
              <a:lnSpc>
                <a:spcPct val="120000"/>
              </a:lnSpc>
            </a:pPr>
            <a:r>
              <a:rPr lang="zh-CN" altLang="zh-CN" sz="2400" dirty="0"/>
              <a:t>&gt;&gt;&gt; </a:t>
            </a:r>
            <a:r>
              <a:rPr lang="en-US" altLang="zh-CN" sz="2400" dirty="0"/>
              <a:t>next(</a:t>
            </a:r>
            <a:r>
              <a:rPr lang="zh-CN" altLang="zh-CN" sz="2400" dirty="0"/>
              <a:t>g</a:t>
            </a:r>
            <a:r>
              <a:rPr lang="en-US" altLang="zh-CN" sz="2400" dirty="0"/>
              <a:t>)   </a:t>
            </a:r>
            <a:r>
              <a:rPr lang="en-US" altLang="zh-CN" sz="2400" dirty="0" smtClean="0"/>
              <a:t>  </a:t>
            </a:r>
            <a:r>
              <a:rPr lang="en-US" altLang="zh-CN" sz="2400" dirty="0"/>
              <a:t># g</a:t>
            </a:r>
            <a:r>
              <a:rPr lang="zh-CN" altLang="zh-CN" sz="2400" dirty="0"/>
              <a:t>.</a:t>
            </a:r>
            <a:r>
              <a:rPr lang="en-US" altLang="zh-CN" sz="2400" dirty="0"/>
              <a:t>__</a:t>
            </a:r>
            <a:r>
              <a:rPr lang="zh-CN" altLang="zh-CN" sz="2400" dirty="0"/>
              <a:t>next</a:t>
            </a:r>
            <a:r>
              <a:rPr lang="en-US" altLang="zh-CN" sz="2400" dirty="0"/>
              <a:t>__</a:t>
            </a:r>
            <a:r>
              <a:rPr lang="zh-CN" altLang="zh-CN" sz="2400" dirty="0"/>
              <a:t>() 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zh-CN" altLang="zh-CN" sz="2400" dirty="0">
                <a:solidFill>
                  <a:srgbClr val="0070C0"/>
                </a:solidFill>
              </a:rPr>
              <a:t>4</a:t>
            </a:r>
          </a:p>
          <a:p>
            <a:pPr>
              <a:lnSpc>
                <a:spcPct val="120000"/>
              </a:lnSpc>
            </a:pPr>
            <a:r>
              <a:rPr lang="zh-CN" altLang="zh-CN" sz="2400" dirty="0"/>
              <a:t>&gt;&gt;&gt; </a:t>
            </a:r>
            <a:r>
              <a:rPr lang="en-US" altLang="zh-CN" sz="2400" dirty="0"/>
              <a:t>next(</a:t>
            </a:r>
            <a:r>
              <a:rPr lang="zh-CN" altLang="zh-CN" sz="2400" dirty="0"/>
              <a:t>g</a:t>
            </a:r>
            <a:r>
              <a:rPr lang="en-US" altLang="zh-CN" sz="2400" dirty="0"/>
              <a:t>)</a:t>
            </a:r>
            <a:endParaRPr lang="zh-CN" altLang="zh-CN" sz="2400" dirty="0"/>
          </a:p>
          <a:p>
            <a:pPr>
              <a:lnSpc>
                <a:spcPct val="120000"/>
              </a:lnSpc>
            </a:pPr>
            <a:r>
              <a:rPr lang="zh-CN" altLang="zh-CN" sz="2400" dirty="0">
                <a:solidFill>
                  <a:srgbClr val="0070C0"/>
                </a:solidFill>
              </a:rPr>
              <a:t>9</a:t>
            </a:r>
          </a:p>
          <a:p>
            <a:pPr>
              <a:lnSpc>
                <a:spcPct val="120000"/>
              </a:lnSpc>
            </a:pPr>
            <a:r>
              <a:rPr lang="zh-CN" altLang="zh-CN" sz="2400" dirty="0"/>
              <a:t>&gt;&gt;&gt; </a:t>
            </a:r>
            <a:r>
              <a:rPr lang="en-US" altLang="zh-CN" sz="2400" dirty="0"/>
              <a:t>next(</a:t>
            </a:r>
            <a:r>
              <a:rPr lang="zh-CN" altLang="zh-CN" sz="2400" dirty="0"/>
              <a:t>g</a:t>
            </a:r>
            <a:r>
              <a:rPr lang="en-US" altLang="zh-CN" sz="2400" dirty="0"/>
              <a:t>)</a:t>
            </a:r>
            <a:endParaRPr lang="zh-CN" altLang="zh-CN" sz="2400" dirty="0"/>
          </a:p>
          <a:p>
            <a:pPr>
              <a:lnSpc>
                <a:spcPct val="120000"/>
              </a:lnSpc>
            </a:pPr>
            <a:r>
              <a:rPr lang="zh-CN" altLang="zh-CN" sz="2400" dirty="0">
                <a:solidFill>
                  <a:srgbClr val="0070C0"/>
                </a:solidFill>
              </a:rPr>
              <a:t>16</a:t>
            </a:r>
          </a:p>
          <a:p>
            <a:pPr>
              <a:lnSpc>
                <a:spcPct val="120000"/>
              </a:lnSpc>
            </a:pPr>
            <a:r>
              <a:rPr lang="zh-CN" altLang="zh-CN" sz="2400" dirty="0"/>
              <a:t>&gt;&gt;&gt; </a:t>
            </a:r>
            <a:r>
              <a:rPr lang="en-US" altLang="zh-CN" sz="2400" dirty="0"/>
              <a:t>next(</a:t>
            </a:r>
            <a:r>
              <a:rPr lang="zh-CN" altLang="zh-CN" sz="2400" dirty="0"/>
              <a:t>g</a:t>
            </a:r>
            <a:r>
              <a:rPr lang="en-US" altLang="zh-CN" sz="2400" dirty="0"/>
              <a:t>)</a:t>
            </a:r>
            <a:endParaRPr lang="en-US" altLang="zh-CN" sz="2400" dirty="0" smtClean="0"/>
          </a:p>
          <a:p>
            <a:pPr>
              <a:lnSpc>
                <a:spcPct val="120000"/>
              </a:lnSpc>
            </a:pPr>
            <a:r>
              <a:rPr lang="en-US" altLang="zh-CN" sz="2400" dirty="0" err="1">
                <a:solidFill>
                  <a:srgbClr val="0070C0"/>
                </a:solidFill>
              </a:rPr>
              <a:t>Traceback</a:t>
            </a:r>
            <a:r>
              <a:rPr lang="en-US" altLang="zh-CN" sz="2400" dirty="0">
                <a:solidFill>
                  <a:srgbClr val="0070C0"/>
                </a:solidFill>
              </a:rPr>
              <a:t> (most recent call last):</a:t>
            </a: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solidFill>
                  <a:srgbClr val="0070C0"/>
                </a:solidFill>
              </a:rPr>
              <a:t>….</a:t>
            </a:r>
          </a:p>
          <a:p>
            <a:pPr>
              <a:lnSpc>
                <a:spcPct val="120000"/>
              </a:lnSpc>
            </a:pPr>
            <a:r>
              <a:rPr lang="en-US" altLang="zh-CN" sz="2400" dirty="0" err="1" smtClean="0">
                <a:solidFill>
                  <a:srgbClr val="FF0000"/>
                </a:solidFill>
              </a:rPr>
              <a:t>StopIteration</a:t>
            </a:r>
            <a:endParaRPr lang="zh-CN" altLang="zh-C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2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补充： 可迭代对象、迭代器和生成器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 err="1" smtClean="0"/>
              <a:t>iterable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该对象包含一个</a:t>
            </a:r>
            <a:r>
              <a:rPr lang="en-US" altLang="zh-CN" sz="2400" dirty="0" smtClean="0"/>
              <a:t>__</a:t>
            </a:r>
            <a:r>
              <a:rPr lang="en-US" altLang="zh-CN" sz="2400" dirty="0" err="1" smtClean="0"/>
              <a:t>iter</a:t>
            </a:r>
            <a:r>
              <a:rPr lang="en-US" altLang="zh-CN" sz="2400" dirty="0" smtClean="0"/>
              <a:t>__()</a:t>
            </a:r>
            <a:r>
              <a:rPr lang="zh-CN" altLang="en-US" sz="2400" dirty="0" smtClean="0"/>
              <a:t>方法，通过调用其得到一个迭代器</a:t>
            </a:r>
            <a:endParaRPr lang="en-US" altLang="zh-CN" sz="2400" dirty="0" smtClean="0"/>
          </a:p>
          <a:p>
            <a:r>
              <a:rPr lang="en-US" altLang="zh-CN" sz="2400" dirty="0" smtClean="0"/>
              <a:t>iterator: </a:t>
            </a:r>
            <a:r>
              <a:rPr lang="zh-CN" altLang="en-US" sz="2400" dirty="0" smtClean="0"/>
              <a:t>包含</a:t>
            </a:r>
            <a:r>
              <a:rPr lang="en-US" altLang="zh-CN" sz="2400" dirty="0" smtClean="0"/>
              <a:t>__next__()</a:t>
            </a:r>
            <a:r>
              <a:rPr lang="zh-CN" altLang="en-US" sz="2400" dirty="0" smtClean="0"/>
              <a:t>方法，调用其获得下一个元素</a:t>
            </a:r>
            <a:endParaRPr lang="en-US" altLang="zh-CN" sz="2400" dirty="0" smtClean="0"/>
          </a:p>
          <a:p>
            <a:pPr lvl="1"/>
            <a:r>
              <a:rPr lang="zh-CN" altLang="en-US" sz="1800" dirty="0" smtClean="0"/>
              <a:t>迭代器一般也是可迭代对象，其</a:t>
            </a:r>
            <a:r>
              <a:rPr lang="en-US" altLang="zh-CN" sz="1800" dirty="0" smtClean="0"/>
              <a:t>__</a:t>
            </a:r>
            <a:r>
              <a:rPr lang="en-US" altLang="zh-CN" sz="1800" dirty="0" err="1" smtClean="0"/>
              <a:t>iter</a:t>
            </a:r>
            <a:r>
              <a:rPr lang="en-US" altLang="zh-CN" sz="1800" dirty="0" smtClean="0"/>
              <a:t>__()</a:t>
            </a:r>
            <a:r>
              <a:rPr lang="zh-CN" altLang="en-US" sz="1800" dirty="0" smtClean="0"/>
              <a:t>方法返回就是自身 </a:t>
            </a:r>
            <a:endParaRPr lang="en-US" altLang="zh-CN" sz="1800" dirty="0" smtClean="0"/>
          </a:p>
          <a:p>
            <a:r>
              <a:rPr lang="en-US" altLang="zh-CN" sz="2400" dirty="0" err="1" smtClean="0"/>
              <a:t>iterable</a:t>
            </a:r>
            <a:r>
              <a:rPr lang="zh-CN" altLang="en-US" sz="2400" dirty="0" smtClean="0"/>
              <a:t>对象包括：  </a:t>
            </a:r>
            <a:r>
              <a:rPr lang="en-US" altLang="zh-CN" sz="2400" dirty="0" err="1" smtClean="0"/>
              <a:t>str</a:t>
            </a:r>
            <a:r>
              <a:rPr lang="en-US" altLang="zh-CN" sz="2400" dirty="0" smtClean="0"/>
              <a:t>, list, tuple, </a:t>
            </a:r>
            <a:r>
              <a:rPr lang="en-US" altLang="zh-CN" sz="2400" dirty="0" err="1" smtClean="0"/>
              <a:t>dict</a:t>
            </a:r>
            <a:r>
              <a:rPr lang="en-US" altLang="zh-CN" sz="2400" dirty="0" smtClean="0"/>
              <a:t>, set, range </a:t>
            </a:r>
          </a:p>
          <a:p>
            <a:r>
              <a:rPr lang="en-US" altLang="zh-CN" sz="2400" dirty="0" smtClean="0"/>
              <a:t>iterator</a:t>
            </a:r>
            <a:r>
              <a:rPr lang="zh-CN" altLang="en-US" sz="2400" dirty="0" smtClean="0"/>
              <a:t>包括：</a:t>
            </a:r>
            <a:r>
              <a:rPr lang="en-US" altLang="zh-CN" sz="2400" dirty="0" smtClean="0"/>
              <a:t>reversed(), zip(), enumerate() </a:t>
            </a:r>
          </a:p>
          <a:p>
            <a:r>
              <a:rPr lang="zh-CN" altLang="en-US" sz="2400" dirty="0" smtClean="0"/>
              <a:t>内置函数 </a:t>
            </a:r>
            <a:r>
              <a:rPr lang="en-US" altLang="zh-CN" sz="2400" dirty="0" err="1" smtClean="0"/>
              <a:t>iter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iterable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可以返回一个</a:t>
            </a:r>
            <a:r>
              <a:rPr lang="en-US" altLang="zh-CN" sz="2400" dirty="0" smtClean="0"/>
              <a:t>iterator </a:t>
            </a:r>
          </a:p>
          <a:p>
            <a:r>
              <a:rPr lang="en-US" altLang="zh-CN" sz="2400" dirty="0" smtClean="0"/>
              <a:t>for </a:t>
            </a:r>
            <a:r>
              <a:rPr lang="en-US" altLang="zh-CN" sz="2400" dirty="0" err="1" smtClean="0"/>
              <a:t>var</a:t>
            </a:r>
            <a:r>
              <a:rPr lang="en-US" altLang="zh-CN" sz="2400" dirty="0" smtClean="0"/>
              <a:t> in iterator </a:t>
            </a:r>
            <a:r>
              <a:rPr lang="zh-CN" altLang="en-US" sz="2400" dirty="0" smtClean="0"/>
              <a:t>循环相当于每次取可迭代对象或者迭代器的下一个元素，执行一系列语句，然后取下一个元素执行，直到最后</a:t>
            </a:r>
            <a:r>
              <a:rPr lang="en-US" altLang="zh-CN" sz="2400" dirty="0" err="1" smtClean="0"/>
              <a:t>StopIteration</a:t>
            </a:r>
            <a:r>
              <a:rPr lang="zh-CN" altLang="en-US" sz="2400" dirty="0" smtClean="0"/>
              <a:t>时结束</a:t>
            </a:r>
            <a:r>
              <a:rPr lang="en-US" altLang="zh-CN" sz="2400" dirty="0" smtClean="0"/>
              <a:t> </a:t>
            </a:r>
          </a:p>
        </p:txBody>
      </p:sp>
      <p:sp>
        <p:nvSpPr>
          <p:cNvPr id="4" name="矩形 3"/>
          <p:cNvSpPr/>
          <p:nvPr/>
        </p:nvSpPr>
        <p:spPr>
          <a:xfrm>
            <a:off x="2971825" y="5470508"/>
            <a:ext cx="5810225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altLang="en-US" sz="2800" dirty="0">
                <a:solidFill>
                  <a:srgbClr val="0070C0"/>
                </a:solidFill>
              </a:rPr>
              <a:t>for </a:t>
            </a:r>
            <a:r>
              <a:rPr lang="en-GB" altLang="en-US" sz="2800" dirty="0" err="1">
                <a:solidFill>
                  <a:srgbClr val="0070C0"/>
                </a:solidFill>
              </a:rPr>
              <a:t>k,v</a:t>
            </a:r>
            <a:r>
              <a:rPr lang="en-GB" altLang="en-US" sz="2800" dirty="0">
                <a:solidFill>
                  <a:srgbClr val="0070C0"/>
                </a:solidFill>
              </a:rPr>
              <a:t> in zip(</a:t>
            </a:r>
            <a:r>
              <a:rPr lang="en-GB" altLang="en-US" sz="2800" dirty="0" err="1">
                <a:solidFill>
                  <a:srgbClr val="0070C0"/>
                </a:solidFill>
              </a:rPr>
              <a:t>keys,values</a:t>
            </a:r>
            <a:r>
              <a:rPr lang="en-GB" altLang="en-US" sz="2800" dirty="0" smtClean="0">
                <a:solidFill>
                  <a:srgbClr val="0070C0"/>
                </a:solidFill>
              </a:rPr>
              <a:t>):</a:t>
            </a:r>
          </a:p>
          <a:p>
            <a:r>
              <a:rPr lang="en-GB" altLang="zh-CN" sz="2800" dirty="0" smtClean="0">
                <a:solidFill>
                  <a:srgbClr val="0070C0"/>
                </a:solidFill>
              </a:rPr>
              <a:t>    print(</a:t>
            </a:r>
            <a:r>
              <a:rPr lang="en-GB" altLang="zh-CN" sz="2800" dirty="0" err="1" smtClean="0">
                <a:solidFill>
                  <a:srgbClr val="0070C0"/>
                </a:solidFill>
              </a:rPr>
              <a:t>k,v</a:t>
            </a:r>
            <a:r>
              <a:rPr lang="en-GB" altLang="zh-CN" sz="2800" dirty="0" smtClean="0">
                <a:solidFill>
                  <a:srgbClr val="0070C0"/>
                </a:solidFill>
              </a:rPr>
              <a:t>)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93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补充： 可迭代对象、迭代器和生成器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/>
              <a:t>生成器</a:t>
            </a:r>
            <a:r>
              <a:rPr lang="en-US" altLang="zh-CN" sz="3200" dirty="0" smtClean="0"/>
              <a:t>(generator)</a:t>
            </a:r>
            <a:r>
              <a:rPr lang="zh-CN" altLang="en-US" sz="3200" dirty="0" smtClean="0"/>
              <a:t>给出了更方便的创建</a:t>
            </a:r>
            <a:r>
              <a:rPr lang="en-US" altLang="zh-CN" sz="3200" dirty="0" smtClean="0"/>
              <a:t>iterator</a:t>
            </a:r>
            <a:r>
              <a:rPr lang="zh-CN" altLang="en-US" sz="3200" dirty="0" smtClean="0"/>
              <a:t>的手段，返回的生成器对象是</a:t>
            </a:r>
            <a:r>
              <a:rPr lang="en-US" altLang="zh-CN" sz="3200" dirty="0" smtClean="0"/>
              <a:t>iterator</a:t>
            </a:r>
            <a:r>
              <a:rPr lang="zh-CN" altLang="en-US" sz="3200" dirty="0" smtClean="0"/>
              <a:t>，包含</a:t>
            </a:r>
            <a:r>
              <a:rPr lang="en-US" altLang="zh-CN" sz="3200" dirty="0" smtClean="0"/>
              <a:t>__</a:t>
            </a:r>
            <a:r>
              <a:rPr lang="en-US" altLang="zh-CN" sz="3200" dirty="0" err="1" smtClean="0"/>
              <a:t>iter</a:t>
            </a:r>
            <a:r>
              <a:rPr lang="en-US" altLang="zh-CN" sz="3200" dirty="0" smtClean="0"/>
              <a:t>__()</a:t>
            </a:r>
            <a:r>
              <a:rPr lang="zh-CN" altLang="en-US" sz="3200" dirty="0" smtClean="0"/>
              <a:t>和</a:t>
            </a:r>
            <a:r>
              <a:rPr lang="en-US" altLang="zh-CN" sz="3200" dirty="0" smtClean="0"/>
              <a:t>__next__()</a:t>
            </a:r>
            <a:r>
              <a:rPr lang="zh-CN" altLang="en-US" sz="3200" dirty="0" smtClean="0"/>
              <a:t>方法</a:t>
            </a:r>
            <a:endParaRPr lang="en-US" altLang="zh-CN" sz="3200" dirty="0" smtClean="0"/>
          </a:p>
          <a:p>
            <a:pPr lvl="1"/>
            <a:r>
              <a:rPr lang="zh-CN" altLang="en-US" sz="3200" dirty="0"/>
              <a:t>可以通过生成器表达式创建生成器对象</a:t>
            </a:r>
            <a:endParaRPr lang="en-US" altLang="zh-CN" sz="3200" dirty="0"/>
          </a:p>
          <a:p>
            <a:pPr lvl="1"/>
            <a:r>
              <a:rPr lang="zh-CN" altLang="en-US" sz="3200" dirty="0"/>
              <a:t>可以通过</a:t>
            </a:r>
            <a:r>
              <a:rPr lang="en-US" altLang="zh-CN" sz="3200" dirty="0"/>
              <a:t>(</a:t>
            </a:r>
            <a:r>
              <a:rPr lang="zh-CN" altLang="en-US" sz="3200" dirty="0"/>
              <a:t>生成器</a:t>
            </a:r>
            <a:r>
              <a:rPr lang="en-US" altLang="zh-CN" sz="3200" dirty="0"/>
              <a:t>)</a:t>
            </a:r>
            <a:r>
              <a:rPr lang="zh-CN" altLang="en-US" sz="3200" dirty="0"/>
              <a:t>函数创建生成器对象。</a:t>
            </a:r>
            <a:endParaRPr lang="en-US" altLang="zh-CN" sz="3200" dirty="0"/>
          </a:p>
          <a:p>
            <a:pPr lvl="2"/>
            <a:r>
              <a:rPr lang="zh-CN" altLang="en-US" sz="3200" dirty="0"/>
              <a:t>传统的</a:t>
            </a:r>
            <a:r>
              <a:rPr lang="en-US" altLang="zh-CN" sz="3200" dirty="0"/>
              <a:t>return value</a:t>
            </a:r>
            <a:r>
              <a:rPr lang="en-US" altLang="zh-CN" sz="3200" dirty="0">
                <a:sym typeface="Wingdings" panose="05000000000000000000" pitchFamily="2" charset="2"/>
              </a:rPr>
              <a:t> yield value </a:t>
            </a:r>
            <a:endParaRPr lang="en-US" altLang="zh-CN" sz="3200" dirty="0"/>
          </a:p>
          <a:p>
            <a:pPr marL="0" indent="0">
              <a:buNone/>
            </a:pPr>
            <a:endParaRPr lang="en-US" altLang="zh-CN" sz="3200" dirty="0" smtClean="0"/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0017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1</a:t>
            </a:r>
            <a:r>
              <a:rPr lang="en-US" altLang="zh-CN" dirty="0"/>
              <a:t>  </a:t>
            </a:r>
            <a:r>
              <a:rPr lang="zh-CN" altLang="en-US" dirty="0"/>
              <a:t>列表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912169" y="1602161"/>
            <a:ext cx="10668727" cy="453177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sz="2900" dirty="0" smtClean="0"/>
              <a:t>列表的内存存放</a:t>
            </a:r>
            <a:r>
              <a:rPr lang="zh-CN" altLang="en-US" sz="2900" dirty="0"/>
              <a:t>：</a:t>
            </a:r>
          </a:p>
        </p:txBody>
      </p:sp>
      <p:pic>
        <p:nvPicPr>
          <p:cNvPr id="1026" name="Picture 2" descr="http://images2015.cnblogs.com/blog/858860/201512/858860-20151220004522164-16221532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90" y="2081246"/>
            <a:ext cx="7381875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052303" y="5103446"/>
            <a:ext cx="10775903" cy="1480405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b="1" dirty="0" smtClean="0">
                <a:solidFill>
                  <a:srgbClr val="C00000"/>
                </a:solidFill>
              </a:rPr>
              <a:t>注意：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列表和列表元素是不同的对象。</a:t>
            </a:r>
            <a:r>
              <a:rPr lang="zh-CN" altLang="zh-CN" sz="1600" dirty="0" smtClean="0"/>
              <a:t>列表</a:t>
            </a:r>
            <a:r>
              <a:rPr lang="zh-CN" altLang="zh-CN" sz="1600" dirty="0"/>
              <a:t>中包含的是元素</a:t>
            </a:r>
            <a:r>
              <a:rPr lang="zh-CN" altLang="zh-CN" sz="1600" dirty="0" smtClean="0"/>
              <a:t>值</a:t>
            </a:r>
            <a:r>
              <a:rPr lang="zh-CN" altLang="en-US" sz="1600" dirty="0" smtClean="0"/>
              <a:t>（对象）</a:t>
            </a:r>
            <a:r>
              <a:rPr lang="zh-CN" altLang="zh-CN" sz="1600" dirty="0" smtClean="0"/>
              <a:t>的</a:t>
            </a:r>
            <a:r>
              <a:rPr lang="zh-CN" altLang="zh-CN" sz="1600" dirty="0"/>
              <a:t>引用，而不是直接包含元素值</a:t>
            </a:r>
            <a:r>
              <a:rPr lang="zh-CN" altLang="zh-CN" sz="1600" dirty="0" smtClean="0"/>
              <a:t>。</a:t>
            </a:r>
            <a:r>
              <a:rPr lang="zh-CN" altLang="en-US" sz="1600" dirty="0"/>
              <a:t>从上述例子可以看出。</a:t>
            </a:r>
            <a:endParaRPr lang="en-US" altLang="zh-CN" sz="1600" dirty="0" smtClean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当</a:t>
            </a:r>
            <a:r>
              <a:rPr lang="zh-CN" altLang="en-US" sz="1600" dirty="0"/>
              <a:t>列表元素增加或删除时，列表对象自动进行扩展或收缩内存，保证元素之间没有缝隙</a:t>
            </a:r>
            <a:r>
              <a:rPr lang="zh-CN" altLang="en-US" sz="1600" dirty="0" smtClean="0"/>
              <a:t>；（准确的说：元素对象的引用是连续存放的，例如图例的</a:t>
            </a:r>
            <a:r>
              <a:rPr lang="en-US" altLang="zh-CN" sz="1600" dirty="0" smtClean="0"/>
              <a:t>li[0]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li[1]</a:t>
            </a:r>
            <a:r>
              <a:rPr lang="zh-CN" altLang="en-US" sz="1600" dirty="0" smtClean="0"/>
              <a:t>，即使增删，也会保证元素对象的引用是连续存放的。）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8219966" y="1468839"/>
            <a:ext cx="3608241" cy="20313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  <a:effectLst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zh-CN" dirty="0" smtClean="0"/>
              <a:t>&gt;&gt;&gt; </a:t>
            </a:r>
            <a:r>
              <a:rPr lang="en-US" altLang="zh-CN" dirty="0" smtClean="0"/>
              <a:t>li</a:t>
            </a:r>
            <a:r>
              <a:rPr lang="zh-CN" altLang="zh-CN" dirty="0" smtClean="0"/>
              <a:t>=</a:t>
            </a:r>
            <a:r>
              <a:rPr lang="en-US" altLang="zh-CN" dirty="0" smtClean="0"/>
              <a:t>[100, “123”]</a:t>
            </a:r>
            <a:endParaRPr lang="zh-CN" altLang="zh-CN" dirty="0" smtClean="0"/>
          </a:p>
          <a:p>
            <a:pPr marL="0" indent="0">
              <a:buNone/>
            </a:pPr>
            <a:r>
              <a:rPr lang="zh-CN" altLang="zh-CN" dirty="0" smtClean="0"/>
              <a:t>&gt;&gt;&gt;</a:t>
            </a:r>
            <a:r>
              <a:rPr lang="en-US" altLang="zh-CN" dirty="0" smtClean="0"/>
              <a:t> id(li)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53963080</a:t>
            </a:r>
          </a:p>
          <a:p>
            <a:r>
              <a:rPr lang="zh-CN" altLang="zh-CN" dirty="0"/>
              <a:t>&gt;&gt;&gt;</a:t>
            </a:r>
            <a:r>
              <a:rPr lang="en-US" altLang="zh-CN" dirty="0"/>
              <a:t> </a:t>
            </a:r>
            <a:r>
              <a:rPr lang="en-US" altLang="zh-CN" dirty="0" smtClean="0"/>
              <a:t>id(li[0])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1350630288</a:t>
            </a:r>
          </a:p>
          <a:p>
            <a:r>
              <a:rPr lang="zh-CN" altLang="zh-CN" dirty="0"/>
              <a:t>&gt;&gt;&gt;</a:t>
            </a:r>
            <a:r>
              <a:rPr lang="en-US" altLang="zh-CN" dirty="0"/>
              <a:t> </a:t>
            </a:r>
            <a:r>
              <a:rPr lang="en-US" altLang="zh-CN" dirty="0" smtClean="0"/>
              <a:t>id(li[1])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54652744</a:t>
            </a:r>
            <a:endParaRPr lang="zh-CN" altLang="zh-CN" dirty="0" smtClean="0">
              <a:solidFill>
                <a:srgbClr val="0070C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19967" y="3661382"/>
            <a:ext cx="3608240" cy="133882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70C0"/>
                </a:solidFill>
              </a:rPr>
              <a:t>+ </a:t>
            </a:r>
            <a:r>
              <a:rPr lang="zh-CN" altLang="en-US" dirty="0" smtClean="0">
                <a:solidFill>
                  <a:srgbClr val="0070C0"/>
                </a:solidFill>
              </a:rPr>
              <a:t>延伸阅读：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70C0"/>
                </a:solidFill>
              </a:rPr>
              <a:t>Python</a:t>
            </a:r>
            <a:r>
              <a:rPr lang="zh-CN" altLang="en-US" dirty="0">
                <a:solidFill>
                  <a:srgbClr val="0070C0"/>
                </a:solidFill>
              </a:rPr>
              <a:t>中</a:t>
            </a:r>
            <a:r>
              <a:rPr lang="en-US" altLang="zh-CN" dirty="0">
                <a:solidFill>
                  <a:srgbClr val="0070C0"/>
                </a:solidFill>
              </a:rPr>
              <a:t>list</a:t>
            </a:r>
            <a:r>
              <a:rPr lang="zh-CN" altLang="en-US" dirty="0">
                <a:solidFill>
                  <a:srgbClr val="0070C0"/>
                </a:solidFill>
              </a:rPr>
              <a:t>的实现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70C0"/>
                </a:solidFill>
              </a:rPr>
              <a:t>http://www.jianshu.com/p/J4U6rR</a:t>
            </a:r>
          </a:p>
        </p:txBody>
      </p:sp>
    </p:spTree>
    <p:extLst>
      <p:ext uri="{BB962C8B-B14F-4D97-AF65-F5344CB8AC3E}">
        <p14:creationId xmlns:p14="http://schemas.microsoft.com/office/powerpoint/2010/main" val="282124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生成器</a:t>
            </a:r>
            <a:r>
              <a:rPr lang="zh-CN" altLang="zh-CN" dirty="0" smtClean="0"/>
              <a:t>推导式</a:t>
            </a:r>
            <a:r>
              <a:rPr lang="zh-CN" altLang="en-US" dirty="0" smtClean="0"/>
              <a:t>：例子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091" y="1826048"/>
            <a:ext cx="10514231" cy="259355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毕达哥拉斯</a:t>
            </a:r>
            <a:r>
              <a:rPr lang="zh-CN" altLang="en-US" dirty="0"/>
              <a:t>三元</a:t>
            </a:r>
            <a:r>
              <a:rPr lang="zh-CN" altLang="en-US" dirty="0" smtClean="0"/>
              <a:t>数组：存在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x,y,z</a:t>
            </a:r>
            <a:r>
              <a:rPr lang="en-US" altLang="zh-CN" dirty="0" smtClean="0"/>
              <a:t>}, 0&lt;x&lt;y&lt;z,</a:t>
            </a:r>
            <a:r>
              <a:rPr lang="zh-CN" altLang="en-US" dirty="0" smtClean="0"/>
              <a:t>使得</a:t>
            </a:r>
            <a:r>
              <a:rPr lang="en-US" altLang="zh-CN" dirty="0" smtClean="0"/>
              <a:t>x^2+y^2=z^2</a:t>
            </a:r>
            <a:r>
              <a:rPr lang="zh-CN" altLang="en-US" dirty="0" smtClean="0"/>
              <a:t>。求前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个毕达哥拉斯</a:t>
            </a:r>
            <a:r>
              <a:rPr lang="zh-CN" altLang="en-US" dirty="0"/>
              <a:t>三元</a:t>
            </a:r>
            <a:r>
              <a:rPr lang="zh-CN" altLang="en-US" dirty="0" smtClean="0"/>
              <a:t>数组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666750" y="2986384"/>
            <a:ext cx="11029950" cy="1623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dirty="0" err="1"/>
              <a:t>pyt</a:t>
            </a:r>
            <a:r>
              <a:rPr lang="en-US" altLang="zh-CN" sz="2400" dirty="0"/>
              <a:t> = [(</a:t>
            </a:r>
            <a:r>
              <a:rPr lang="en-US" altLang="zh-CN" sz="2400" dirty="0" err="1"/>
              <a:t>x,y,z</a:t>
            </a:r>
            <a:r>
              <a:rPr lang="en-US" altLang="zh-CN" sz="2400" dirty="0"/>
              <a:t>) for z in range(100) for y in range(1,z) for x in range(1,y) if x*x + y*y == z*z ]</a:t>
            </a:r>
          </a:p>
          <a:p>
            <a:pPr marL="0" indent="0">
              <a:buNone/>
            </a:pPr>
            <a:r>
              <a:rPr lang="en-US" altLang="zh-CN" sz="2400" dirty="0" err="1"/>
              <a:t>firstN_pyt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pyt</a:t>
            </a:r>
            <a:r>
              <a:rPr lang="en-US" altLang="zh-CN" sz="2400" dirty="0" smtClean="0"/>
              <a:t>[:10]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print(</a:t>
            </a:r>
            <a:r>
              <a:rPr lang="en-US" altLang="zh-CN" sz="2400" dirty="0" err="1"/>
              <a:t>firstN_pyt</a:t>
            </a:r>
            <a:r>
              <a:rPr lang="en-US" altLang="zh-CN" sz="2400" dirty="0" smtClean="0"/>
              <a:t>) 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666750" y="4857750"/>
            <a:ext cx="89535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dirty="0" err="1"/>
              <a:t>pyt</a:t>
            </a:r>
            <a:r>
              <a:rPr lang="en-US" altLang="zh-CN" sz="2400" dirty="0"/>
              <a:t> = (</a:t>
            </a:r>
            <a:r>
              <a:rPr lang="en-US" altLang="zh-CN" sz="2400" dirty="0" smtClean="0"/>
              <a:t>(</a:t>
            </a:r>
            <a:r>
              <a:rPr lang="en-US" altLang="zh-CN" sz="2400" dirty="0" err="1"/>
              <a:t>x,y,z</a:t>
            </a:r>
            <a:r>
              <a:rPr lang="en-US" altLang="zh-CN" sz="2400" dirty="0"/>
              <a:t>) for z in </a:t>
            </a:r>
            <a:r>
              <a:rPr lang="en-US" altLang="zh-CN" sz="2400" dirty="0" smtClean="0"/>
              <a:t>range(1000) </a:t>
            </a:r>
            <a:r>
              <a:rPr lang="en-US" altLang="zh-CN" sz="2400" dirty="0"/>
              <a:t>for y in range(1,z) for x in range(1,y) if x*x + y*y == z*z </a:t>
            </a:r>
            <a:r>
              <a:rPr lang="en-US" altLang="zh-CN" sz="2400" dirty="0" smtClean="0"/>
              <a:t>) </a:t>
            </a:r>
          </a:p>
          <a:p>
            <a:pPr marL="0" indent="0">
              <a:buNone/>
            </a:pPr>
            <a:r>
              <a:rPr lang="en-US" altLang="zh-CN" sz="2400" dirty="0" err="1" smtClean="0"/>
              <a:t>firstN_pyt</a:t>
            </a:r>
            <a:r>
              <a:rPr lang="en-US" altLang="zh-CN" sz="2400" dirty="0" smtClean="0"/>
              <a:t> = [next(</a:t>
            </a:r>
            <a:r>
              <a:rPr lang="en-US" altLang="zh-CN" sz="2400" dirty="0" err="1" smtClean="0"/>
              <a:t>pyt</a:t>
            </a:r>
            <a:r>
              <a:rPr lang="en-US" altLang="zh-CN" sz="2400" dirty="0"/>
              <a:t>) for x in </a:t>
            </a:r>
            <a:r>
              <a:rPr lang="en-US" altLang="zh-CN" sz="2400" dirty="0" smtClean="0"/>
              <a:t>range(10) </a:t>
            </a:r>
            <a:r>
              <a:rPr lang="en-US" altLang="zh-CN" sz="2400" dirty="0"/>
              <a:t>] </a:t>
            </a:r>
          </a:p>
          <a:p>
            <a:pPr marL="0" indent="0">
              <a:buNone/>
            </a:pPr>
            <a:r>
              <a:rPr lang="en-US" altLang="zh-CN" sz="2400" dirty="0" smtClean="0"/>
              <a:t>print(</a:t>
            </a:r>
            <a:r>
              <a:rPr lang="en-US" altLang="zh-CN" sz="2400" dirty="0" err="1" smtClean="0"/>
              <a:t>firstN_pyt</a:t>
            </a:r>
            <a:r>
              <a:rPr lang="en-US" altLang="zh-CN" sz="2400" dirty="0" smtClean="0"/>
              <a:t> )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678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字典</a:t>
            </a:r>
            <a:endParaRPr lang="zh-CN" altLang="zh-CN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86095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 smtClean="0"/>
              <a:t>字典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dict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/>
              <a:t>字典</a:t>
            </a:r>
            <a:r>
              <a:rPr lang="zh-CN" altLang="en-US" sz="2000" dirty="0" smtClean="0"/>
              <a:t>是包含键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值</a:t>
            </a:r>
            <a:r>
              <a:rPr lang="zh-CN" altLang="en-US" sz="2000" dirty="0"/>
              <a:t>对的</a:t>
            </a:r>
            <a:r>
              <a:rPr lang="zh-CN" altLang="en-US" sz="2800" dirty="0" smtClean="0">
                <a:solidFill>
                  <a:srgbClr val="0070C0"/>
                </a:solidFill>
              </a:rPr>
              <a:t>无序的可变</a:t>
            </a:r>
            <a:r>
              <a:rPr lang="zh-CN" altLang="en-US" sz="2000" dirty="0" smtClean="0"/>
              <a:t>序列，也称为映射（</a:t>
            </a:r>
            <a:r>
              <a:rPr lang="en-US" altLang="zh-CN" sz="2000" dirty="0" smtClean="0"/>
              <a:t>map</a:t>
            </a:r>
            <a:r>
              <a:rPr lang="zh-CN" altLang="en-US" sz="2000" dirty="0" smtClean="0"/>
              <a:t>）类型。给出了键和值的映射关系</a:t>
            </a:r>
            <a:endParaRPr lang="zh-CN" altLang="en-US" sz="2000" dirty="0"/>
          </a:p>
          <a:p>
            <a:r>
              <a:rPr lang="zh-CN" altLang="en-US" sz="2000" dirty="0"/>
              <a:t>字典中的每个元素包含两部分：</a:t>
            </a:r>
            <a:r>
              <a:rPr lang="zh-CN" altLang="en-US" sz="2000" dirty="0">
                <a:solidFill>
                  <a:srgbClr val="0070C0"/>
                </a:solidFill>
              </a:rPr>
              <a:t>键和值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r>
              <a:rPr lang="zh-CN" altLang="en-US" sz="2000" dirty="0" smtClean="0"/>
              <a:t>键</a:t>
            </a:r>
            <a:r>
              <a:rPr lang="en-US" altLang="zh-CN" sz="2000" dirty="0" smtClean="0"/>
              <a:t>(keys)</a:t>
            </a:r>
            <a:r>
              <a:rPr lang="zh-CN" altLang="en-US" sz="2000" dirty="0" smtClean="0"/>
              <a:t>不允许重复，</a:t>
            </a:r>
            <a:r>
              <a:rPr lang="en-US" altLang="zh-CN" sz="2000" dirty="0" smtClean="0"/>
              <a:t>==</a:t>
            </a:r>
            <a:r>
              <a:rPr lang="zh-CN" altLang="en-US" sz="2000" dirty="0" smtClean="0"/>
              <a:t>关系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可以</a:t>
            </a:r>
            <a:r>
              <a:rPr lang="zh-CN" altLang="en-US" sz="1800" dirty="0"/>
              <a:t>为任意不</a:t>
            </a:r>
            <a:r>
              <a:rPr lang="zh-CN" altLang="en-US" sz="1800" dirty="0" smtClean="0"/>
              <a:t>可变对象（数据），</a:t>
            </a:r>
            <a:r>
              <a:rPr lang="zh-CN" altLang="en-US" sz="1800" dirty="0"/>
              <a:t>比如整数、实数、复数、字符串、元组</a:t>
            </a:r>
            <a:r>
              <a:rPr lang="zh-CN" altLang="en-US" sz="1800" dirty="0" smtClean="0"/>
              <a:t>等。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不要求不同元素的</a:t>
            </a:r>
            <a:r>
              <a:rPr lang="en-US" altLang="zh-CN" sz="1800" dirty="0" smtClean="0"/>
              <a:t>key</a:t>
            </a:r>
            <a:r>
              <a:rPr lang="zh-CN" altLang="en-US" sz="1800" dirty="0" smtClean="0"/>
              <a:t>为同一种类型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无序：不是按照</a:t>
            </a:r>
            <a:r>
              <a:rPr lang="en-US" altLang="zh-CN" sz="1800" dirty="0" smtClean="0"/>
              <a:t>key</a:t>
            </a:r>
            <a:r>
              <a:rPr lang="zh-CN" altLang="en-US" sz="1800" dirty="0" smtClean="0"/>
              <a:t>的大小顺序排列，实际上是按照</a:t>
            </a:r>
            <a:r>
              <a:rPr lang="en-US" altLang="zh-CN" sz="1800" dirty="0" smtClean="0"/>
              <a:t>key</a:t>
            </a:r>
            <a:r>
              <a:rPr lang="zh-CN" altLang="en-US" sz="1800" dirty="0" smtClean="0"/>
              <a:t>的</a:t>
            </a:r>
            <a:r>
              <a:rPr lang="en-US" altLang="zh-CN" sz="1800" dirty="0" smtClean="0"/>
              <a:t>hash</a:t>
            </a:r>
            <a:r>
              <a:rPr lang="zh-CN" altLang="en-US" sz="1800" dirty="0" smtClean="0"/>
              <a:t>值顺序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可变对象不能作为</a:t>
            </a:r>
            <a:r>
              <a:rPr lang="en-US" altLang="zh-CN" sz="1800" dirty="0" smtClean="0"/>
              <a:t>key</a:t>
            </a:r>
          </a:p>
          <a:p>
            <a:r>
              <a:rPr lang="zh-CN" altLang="en-US" sz="2000" dirty="0" smtClean="0"/>
              <a:t>值</a:t>
            </a:r>
            <a:r>
              <a:rPr lang="en-US" altLang="zh-CN" sz="2000" dirty="0" smtClean="0"/>
              <a:t>(values)</a:t>
            </a:r>
            <a:r>
              <a:rPr lang="zh-CN" altLang="en-US" sz="2000" dirty="0" smtClean="0"/>
              <a:t>可以是任何对象，每个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对应着一个值，可以通过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查询到其对应的值</a:t>
            </a:r>
            <a:endParaRPr lang="en-US" altLang="zh-CN" sz="2000" dirty="0" smtClean="0"/>
          </a:p>
          <a:p>
            <a:r>
              <a:rPr lang="en-US" altLang="zh-CN" sz="2000" dirty="0" smtClean="0"/>
              <a:t>Python</a:t>
            </a:r>
            <a:r>
              <a:rPr lang="zh-CN" altLang="en-US" sz="2000" dirty="0" smtClean="0"/>
              <a:t>环境中许多内置函数和变量使用了</a:t>
            </a:r>
            <a:r>
              <a:rPr lang="en-US" altLang="zh-CN" sz="2000" dirty="0" err="1" smtClean="0"/>
              <a:t>dict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sys.modules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返回当前已经加载的模块名与模块对象的映射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globals</a:t>
            </a:r>
            <a:r>
              <a:rPr lang="en-US" altLang="zh-CN" sz="2000" dirty="0"/>
              <a:t>()</a:t>
            </a:r>
            <a:r>
              <a:rPr lang="zh-CN" altLang="en-US" sz="2000" dirty="0"/>
              <a:t>返回包含当前作用域内所有全局变量和值的字典</a:t>
            </a:r>
          </a:p>
          <a:p>
            <a:pPr lvl="1"/>
            <a:r>
              <a:rPr lang="en-US" altLang="zh-CN" sz="2000" dirty="0"/>
              <a:t>locals()</a:t>
            </a:r>
            <a:r>
              <a:rPr lang="zh-CN" altLang="en-US" sz="2000" dirty="0"/>
              <a:t>返回包含当前作用域内所有局部变量和值的字典</a:t>
            </a:r>
            <a:endParaRPr lang="en-US" altLang="zh-CN" sz="1800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8726557" y="5576357"/>
            <a:ext cx="3236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>
                <a:solidFill>
                  <a:srgbClr val="FF0000"/>
                </a:solidFill>
              </a:rPr>
              <a:t>教材</a:t>
            </a:r>
            <a:r>
              <a:rPr lang="en-US" altLang="zh-CN" u="sng" dirty="0" smtClean="0">
                <a:solidFill>
                  <a:srgbClr val="FF0000"/>
                </a:solidFill>
              </a:rPr>
              <a:t>P59</a:t>
            </a:r>
            <a:r>
              <a:rPr lang="zh-CN" altLang="en-US" u="sng" dirty="0" smtClean="0">
                <a:solidFill>
                  <a:srgbClr val="FF0000"/>
                </a:solidFill>
              </a:rPr>
              <a:t>页关于变量作用域的例子暂时不讲 </a:t>
            </a:r>
            <a:endParaRPr lang="zh-CN" altLang="en-US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50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2.3.1 </a:t>
            </a:r>
            <a:r>
              <a:rPr lang="zh-CN" altLang="en-US" dirty="0"/>
              <a:t>字典创建与删除</a:t>
            </a:r>
            <a:endParaRPr lang="zh-CN" altLang="en-US" strike="sngStrike" dirty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900" dirty="0" smtClean="0"/>
              <a:t>可以通过</a:t>
            </a:r>
            <a:r>
              <a:rPr lang="en-US" altLang="zh-CN" sz="2900" dirty="0" err="1" smtClean="0"/>
              <a:t>dict</a:t>
            </a:r>
            <a:r>
              <a:rPr lang="en-US" altLang="zh-CN" sz="2900" dirty="0" smtClean="0"/>
              <a:t> literal</a:t>
            </a:r>
            <a:r>
              <a:rPr lang="zh-CN" altLang="en-US" sz="2900" dirty="0" smtClean="0"/>
              <a:t>来创建</a:t>
            </a:r>
            <a:r>
              <a:rPr lang="en-US" altLang="zh-CN" sz="2900" dirty="0" err="1" smtClean="0"/>
              <a:t>dict</a:t>
            </a:r>
            <a:r>
              <a:rPr lang="zh-CN" altLang="en-US" sz="2900" dirty="0" smtClean="0"/>
              <a:t>对象：</a:t>
            </a:r>
            <a:endParaRPr lang="en-US" altLang="zh-CN" sz="2900" dirty="0" smtClean="0"/>
          </a:p>
          <a:p>
            <a:pPr lvl="1"/>
            <a:r>
              <a:rPr lang="zh-CN" altLang="en-US" sz="2500" dirty="0" smtClean="0"/>
              <a:t>大括号界定，元素用</a:t>
            </a:r>
            <a:r>
              <a:rPr lang="en-US" altLang="zh-CN" sz="2500" dirty="0" err="1" smtClean="0"/>
              <a:t>key:value</a:t>
            </a:r>
            <a:r>
              <a:rPr lang="zh-CN" altLang="en-US" sz="2500" dirty="0" smtClean="0"/>
              <a:t>表示，元素间用逗号分隔</a:t>
            </a:r>
            <a:endParaRPr lang="en-US" altLang="zh-CN" sz="2500" dirty="0" smtClean="0"/>
          </a:p>
          <a:p>
            <a:pPr marL="544251" lvl="1" indent="0">
              <a:buNone/>
            </a:pPr>
            <a:r>
              <a:rPr lang="en-US" altLang="zh-CN" sz="2800" dirty="0" smtClean="0">
                <a:solidFill>
                  <a:srgbClr val="0070C0"/>
                </a:solidFill>
              </a:rPr>
              <a:t>{key1:value1 ,key2:value2, … ,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keyN:valueN</a:t>
            </a:r>
            <a:r>
              <a:rPr lang="en-US" altLang="zh-CN" sz="2800" dirty="0" smtClean="0">
                <a:solidFill>
                  <a:srgbClr val="0070C0"/>
                </a:solidFill>
              </a:rPr>
              <a:t> } </a:t>
            </a:r>
          </a:p>
        </p:txBody>
      </p:sp>
      <p:sp>
        <p:nvSpPr>
          <p:cNvPr id="2" name="矩形 1"/>
          <p:cNvSpPr/>
          <p:nvPr/>
        </p:nvSpPr>
        <p:spPr>
          <a:xfrm>
            <a:off x="1274694" y="3660520"/>
            <a:ext cx="6783456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Clr>
                <a:srgbClr val="008000"/>
              </a:buClr>
              <a:buFont typeface="Times New Roman" pitchFamily="18" charset="0"/>
              <a:buNone/>
            </a:pPr>
            <a:r>
              <a:rPr lang="en-US" altLang="zh-CN" sz="2400" dirty="0"/>
              <a:t>d1 = { 1:'food', 2:'drink', 3:'fruit' } </a:t>
            </a:r>
          </a:p>
          <a:p>
            <a:pPr>
              <a:buClr>
                <a:srgbClr val="008000"/>
              </a:buClr>
              <a:buFont typeface="Times New Roman" pitchFamily="18" charset="0"/>
              <a:buNone/>
            </a:pPr>
            <a:r>
              <a:rPr lang="en-US" altLang="zh-CN" sz="2400" dirty="0"/>
              <a:t>d2 = {} #</a:t>
            </a:r>
            <a:r>
              <a:rPr lang="zh-CN" altLang="en-US" sz="2400" dirty="0"/>
              <a:t>空字典 </a:t>
            </a:r>
          </a:p>
          <a:p>
            <a:pPr>
              <a:buClr>
                <a:srgbClr val="008000"/>
              </a:buClr>
              <a:buFont typeface="Times New Roman" pitchFamily="18" charset="0"/>
              <a:buNone/>
            </a:pPr>
            <a:r>
              <a:rPr lang="en-US" altLang="zh-CN" sz="2400" dirty="0"/>
              <a:t>d3 = {'name': 'Steve', 'age': 25, '</a:t>
            </a:r>
            <a:r>
              <a:rPr lang="en-US" altLang="zh-CN" sz="2400" dirty="0" err="1"/>
              <a:t>sex':'male</a:t>
            </a:r>
            <a:r>
              <a:rPr lang="en-US" altLang="zh-CN" sz="2400" dirty="0"/>
              <a:t>',</a:t>
            </a:r>
          </a:p>
          <a:p>
            <a:pPr>
              <a:buClr>
                <a:srgbClr val="008000"/>
              </a:buClr>
              <a:buFont typeface="Times New Roman" pitchFamily="18" charset="0"/>
              <a:buNone/>
            </a:pPr>
            <a:r>
              <a:rPr lang="en-US" altLang="zh-CN" sz="2400" dirty="0"/>
              <a:t>     'address': {'</a:t>
            </a:r>
            <a:r>
              <a:rPr lang="en-US" altLang="zh-CN" sz="2400" dirty="0" err="1"/>
              <a:t>city':'shanghai</a:t>
            </a:r>
            <a:r>
              <a:rPr lang="en-US" altLang="zh-CN" sz="2400" dirty="0"/>
              <a:t>', 'zip':'200433'},</a:t>
            </a:r>
          </a:p>
          <a:p>
            <a:pPr>
              <a:buClr>
                <a:srgbClr val="008000"/>
              </a:buClr>
              <a:buFont typeface="Times New Roman" pitchFamily="18" charset="0"/>
              <a:buNone/>
            </a:pPr>
            <a:r>
              <a:rPr lang="en-US" altLang="zh-CN" sz="2400" dirty="0"/>
              <a:t>      1:'note1', 2:'note2',</a:t>
            </a:r>
          </a:p>
          <a:p>
            <a:pPr>
              <a:buClr>
                <a:srgbClr val="008000"/>
              </a:buClr>
              <a:buFont typeface="Times New Roman" pitchFamily="18" charset="0"/>
              <a:buNone/>
            </a:pPr>
            <a:r>
              <a:rPr lang="en-US" altLang="zh-CN" sz="2400" dirty="0"/>
              <a:t>      '1':'xx1',  '2':'xx2' }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7219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2.3.1 </a:t>
            </a:r>
            <a:r>
              <a:rPr lang="zh-CN" altLang="en-US" dirty="0"/>
              <a:t>字典创建与删除</a:t>
            </a:r>
            <a:endParaRPr lang="zh-CN" altLang="en-US" strike="sngStrike" dirty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可以通过</a:t>
            </a:r>
            <a:r>
              <a:rPr lang="en-US" altLang="zh-CN" sz="2800" dirty="0" err="1" smtClean="0"/>
              <a:t>dict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函数来创建</a:t>
            </a:r>
            <a:r>
              <a:rPr lang="en-US" altLang="zh-CN" sz="2800" dirty="0" err="1" smtClean="0"/>
              <a:t>dict</a:t>
            </a:r>
            <a:r>
              <a:rPr lang="zh-CN" altLang="en-US" sz="2800" dirty="0" smtClean="0"/>
              <a:t>对象：</a:t>
            </a:r>
            <a:endParaRPr lang="en-US" altLang="zh-CN" sz="2800" dirty="0" smtClean="0"/>
          </a:p>
          <a:p>
            <a:pPr lvl="1"/>
            <a:r>
              <a:rPr lang="en-US" altLang="zh-CN" sz="2400" dirty="0" err="1" smtClean="0"/>
              <a:t>dict</a:t>
            </a:r>
            <a:r>
              <a:rPr lang="en-US" altLang="zh-CN" sz="2400" dirty="0" smtClean="0"/>
              <a:t>(): </a:t>
            </a:r>
            <a:r>
              <a:rPr lang="zh-CN" altLang="en-US" sz="2400" dirty="0" smtClean="0"/>
              <a:t>创建空字典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dict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iterable</a:t>
            </a:r>
            <a:r>
              <a:rPr lang="en-US" altLang="zh-CN" sz="2400" dirty="0" smtClean="0"/>
              <a:t>): </a:t>
            </a:r>
            <a:r>
              <a:rPr lang="zh-CN" altLang="en-US" sz="2400" dirty="0" smtClean="0"/>
              <a:t>新字典的元素来自于</a:t>
            </a:r>
            <a:r>
              <a:rPr lang="en-US" altLang="zh-CN" sz="2400" dirty="0" err="1" smtClean="0"/>
              <a:t>iterable</a:t>
            </a:r>
            <a:r>
              <a:rPr lang="zh-CN" altLang="en-US" sz="2400" dirty="0" smtClean="0"/>
              <a:t>，每个元素必须包括两个子元素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dict</a:t>
            </a:r>
            <a:r>
              <a:rPr lang="en-US" altLang="zh-CN" sz="2400" dirty="0" smtClean="0"/>
              <a:t>(mapping)</a:t>
            </a:r>
            <a:r>
              <a:rPr lang="zh-CN" altLang="en-US" sz="2400" dirty="0" smtClean="0"/>
              <a:t>：从一个字典对象</a:t>
            </a:r>
            <a:r>
              <a:rPr lang="en-US" altLang="zh-CN" sz="2400" dirty="0" smtClean="0"/>
              <a:t>mapping</a:t>
            </a:r>
            <a:r>
              <a:rPr lang="zh-CN" altLang="en-US" sz="2400" dirty="0" smtClean="0"/>
              <a:t>创建一个新的字典 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dict</a:t>
            </a:r>
            <a:r>
              <a:rPr lang="en-US" altLang="zh-CN" sz="2400" dirty="0" smtClean="0"/>
              <a:t>(**</a:t>
            </a:r>
            <a:r>
              <a:rPr lang="en-US" altLang="zh-CN" sz="2400" dirty="0" err="1" smtClean="0"/>
              <a:t>kwargs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：关键字参数创建一个新的字典</a:t>
            </a:r>
            <a:r>
              <a:rPr lang="en-US" altLang="zh-CN" sz="2400" dirty="0" smtClean="0"/>
              <a:t>,  </a:t>
            </a:r>
          </a:p>
          <a:p>
            <a:pPr lvl="2"/>
            <a:r>
              <a:rPr lang="zh-CN" altLang="en-US" sz="2000" dirty="0" smtClean="0"/>
              <a:t>关键字参数 </a:t>
            </a:r>
            <a:r>
              <a:rPr lang="en-US" altLang="zh-CN" sz="2000" dirty="0" err="1" smtClean="0"/>
              <a:t>keyvar</a:t>
            </a:r>
            <a:r>
              <a:rPr lang="en-US" altLang="zh-CN" sz="2000" dirty="0" smtClean="0"/>
              <a:t>=value</a:t>
            </a:r>
            <a:r>
              <a:rPr lang="zh-CN" altLang="en-US" sz="2000" dirty="0" smtClean="0"/>
              <a:t>对应着的</a:t>
            </a:r>
            <a:r>
              <a:rPr lang="en-US" altLang="zh-CN" sz="2000" dirty="0" err="1" smtClean="0"/>
              <a:t>key:value</a:t>
            </a:r>
            <a:r>
              <a:rPr lang="zh-CN" altLang="en-US" sz="2000" dirty="0" smtClean="0"/>
              <a:t>为 </a:t>
            </a:r>
            <a:r>
              <a:rPr lang="en-US" altLang="zh-CN" sz="2000" dirty="0" smtClean="0"/>
              <a:t>'</a:t>
            </a:r>
            <a:r>
              <a:rPr lang="en-US" altLang="zh-CN" sz="2000" dirty="0" err="1" smtClean="0"/>
              <a:t>keyvar</a:t>
            </a:r>
            <a:r>
              <a:rPr lang="en-US" altLang="zh-CN" sz="2000" dirty="0" smtClean="0"/>
              <a:t>':value </a:t>
            </a:r>
          </a:p>
          <a:p>
            <a:pPr lvl="2"/>
            <a:endParaRPr lang="en-US" altLang="zh-CN" sz="1800" dirty="0" smtClean="0"/>
          </a:p>
        </p:txBody>
      </p:sp>
      <p:sp>
        <p:nvSpPr>
          <p:cNvPr id="2" name="矩形 1"/>
          <p:cNvSpPr/>
          <p:nvPr/>
        </p:nvSpPr>
        <p:spPr>
          <a:xfrm>
            <a:off x="1293744" y="4761997"/>
            <a:ext cx="6783456" cy="19389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Clr>
                <a:srgbClr val="008000"/>
              </a:buClr>
              <a:buFont typeface="Times New Roman" pitchFamily="18" charset="0"/>
              <a:buNone/>
            </a:pPr>
            <a:r>
              <a:rPr lang="en-US" altLang="zh-CN" sz="2400" dirty="0"/>
              <a:t>d4 = </a:t>
            </a:r>
            <a:r>
              <a:rPr lang="en-US" altLang="zh-CN" sz="2400" dirty="0" err="1"/>
              <a:t>dict</a:t>
            </a:r>
            <a:r>
              <a:rPr lang="en-US" altLang="zh-CN" sz="2400" dirty="0"/>
              <a:t>([['one',1],('two',2),['three',3</a:t>
            </a:r>
            <a:r>
              <a:rPr lang="en-US" altLang="zh-CN" sz="2400" dirty="0" smtClean="0"/>
              <a:t>]])</a:t>
            </a:r>
          </a:p>
          <a:p>
            <a:pPr>
              <a:buClr>
                <a:srgbClr val="008000"/>
              </a:buClr>
              <a:buFont typeface="Times New Roman" pitchFamily="18" charset="0"/>
              <a:buNone/>
            </a:pPr>
            <a:r>
              <a:rPr lang="en-US" altLang="zh-CN" sz="2400" dirty="0"/>
              <a:t>z = </a:t>
            </a:r>
            <a:r>
              <a:rPr lang="en-US" altLang="zh-CN" sz="2400" dirty="0" smtClean="0"/>
              <a:t>zip</a:t>
            </a:r>
            <a:r>
              <a:rPr lang="en-US" altLang="zh-CN" sz="2400" dirty="0"/>
              <a:t>(['one', 'two', 'three'], [1, 2, 3</a:t>
            </a:r>
            <a:r>
              <a:rPr lang="en-US" altLang="zh-CN" sz="2400" dirty="0" smtClean="0"/>
              <a:t>]) </a:t>
            </a:r>
          </a:p>
          <a:p>
            <a:pPr>
              <a:buClr>
                <a:srgbClr val="008000"/>
              </a:buClr>
              <a:buFont typeface="Times New Roman" pitchFamily="18" charset="0"/>
              <a:buNone/>
            </a:pPr>
            <a:r>
              <a:rPr lang="en-US" altLang="zh-CN" sz="2400" dirty="0" smtClean="0"/>
              <a:t>d5 </a:t>
            </a:r>
            <a:r>
              <a:rPr lang="en-US" altLang="zh-CN" sz="2400" dirty="0"/>
              <a:t>= </a:t>
            </a:r>
            <a:r>
              <a:rPr lang="en-US" altLang="zh-CN" sz="2400" dirty="0" err="1" smtClean="0"/>
              <a:t>dict</a:t>
            </a:r>
            <a:r>
              <a:rPr lang="en-US" altLang="zh-CN" sz="2400" dirty="0" smtClean="0"/>
              <a:t>(z) </a:t>
            </a:r>
          </a:p>
          <a:p>
            <a:pPr>
              <a:buClr>
                <a:srgbClr val="008000"/>
              </a:buClr>
              <a:buFont typeface="Times New Roman" pitchFamily="18" charset="0"/>
              <a:buNone/>
            </a:pPr>
            <a:r>
              <a:rPr lang="en-US" altLang="zh-CN" sz="2400" dirty="0" smtClean="0"/>
              <a:t>d6 </a:t>
            </a:r>
            <a:r>
              <a:rPr lang="en-US" altLang="zh-CN" sz="2400" dirty="0"/>
              <a:t>= </a:t>
            </a:r>
            <a:r>
              <a:rPr lang="en-US" altLang="zh-CN" sz="2400" dirty="0" err="1"/>
              <a:t>dict</a:t>
            </a:r>
            <a:r>
              <a:rPr lang="en-US" altLang="zh-CN" sz="2400" dirty="0"/>
              <a:t>({'three': 3, 'one': 1, 'two': 2}) </a:t>
            </a:r>
            <a:endParaRPr lang="en-US" altLang="zh-CN" sz="2400" dirty="0" smtClean="0"/>
          </a:p>
          <a:p>
            <a:pPr>
              <a:buClr>
                <a:srgbClr val="008000"/>
              </a:buClr>
              <a:buFont typeface="Times New Roman" pitchFamily="18" charset="0"/>
              <a:buNone/>
            </a:pPr>
            <a:r>
              <a:rPr lang="en-US" altLang="zh-CN" sz="2400" dirty="0" smtClean="0"/>
              <a:t>d7 </a:t>
            </a:r>
            <a:r>
              <a:rPr lang="en-US" altLang="zh-CN" sz="2400" dirty="0"/>
              <a:t>= </a:t>
            </a:r>
            <a:r>
              <a:rPr lang="en-US" altLang="zh-CN" sz="2400" dirty="0" err="1"/>
              <a:t>dict</a:t>
            </a:r>
            <a:r>
              <a:rPr lang="en-US" altLang="zh-CN" sz="2400" dirty="0"/>
              <a:t>(one=1, two=2, three=3)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603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2.3.1 </a:t>
            </a:r>
            <a:r>
              <a:rPr lang="zh-CN" altLang="en-US" dirty="0"/>
              <a:t>字典创建与删除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sz="2900" dirty="0" smtClean="0"/>
              <a:t>通过</a:t>
            </a:r>
            <a:r>
              <a:rPr lang="en-US" altLang="zh-CN" sz="2900" dirty="0" err="1" smtClean="0"/>
              <a:t>dict</a:t>
            </a:r>
            <a:r>
              <a:rPr lang="zh-CN" altLang="en-US" sz="2900" dirty="0" smtClean="0"/>
              <a:t>类方法创建新字典，每个元素的</a:t>
            </a:r>
            <a:r>
              <a:rPr lang="en-US" altLang="zh-CN" sz="2900" dirty="0" smtClean="0"/>
              <a:t>key</a:t>
            </a:r>
            <a:r>
              <a:rPr lang="zh-CN" altLang="en-US" sz="2900" dirty="0" smtClean="0"/>
              <a:t>来自于序列对象，值设置为</a:t>
            </a:r>
            <a:r>
              <a:rPr lang="en-US" altLang="zh-CN" sz="2900" dirty="0" smtClean="0"/>
              <a:t>value</a:t>
            </a:r>
            <a:r>
              <a:rPr lang="zh-CN" altLang="en-US" sz="2900" dirty="0" smtClean="0"/>
              <a:t>，缺省为</a:t>
            </a:r>
            <a:r>
              <a:rPr lang="en-US" altLang="zh-CN" sz="2900" dirty="0" smtClean="0"/>
              <a:t>None </a:t>
            </a:r>
          </a:p>
          <a:p>
            <a:pPr marL="0" indent="0">
              <a:buNone/>
            </a:pPr>
            <a:r>
              <a:rPr lang="en-US" altLang="zh-CN" sz="2900" dirty="0" smtClean="0"/>
              <a:t>       </a:t>
            </a:r>
            <a:r>
              <a:rPr lang="en-US" altLang="zh-CN" sz="2900" dirty="0" err="1" smtClean="0"/>
              <a:t>dict.fromkeys</a:t>
            </a:r>
            <a:r>
              <a:rPr lang="en-US" altLang="zh-CN" sz="2900" dirty="0" smtClean="0"/>
              <a:t>(</a:t>
            </a:r>
            <a:r>
              <a:rPr lang="en-US" altLang="zh-CN" sz="2900" dirty="0" err="1" smtClean="0"/>
              <a:t>seq</a:t>
            </a:r>
            <a:r>
              <a:rPr lang="en-US" altLang="zh-CN" sz="2900" dirty="0" smtClean="0"/>
              <a:t>[,value]) </a:t>
            </a:r>
          </a:p>
          <a:p>
            <a:pPr>
              <a:buFont typeface="Wingdings" pitchFamily="2" charset="2"/>
              <a:buNone/>
            </a:pPr>
            <a:r>
              <a:rPr lang="zh-CN" altLang="en-US" sz="2900" dirty="0" smtClean="0"/>
              <a:t>&gt;&gt;&gt; </a:t>
            </a:r>
            <a:r>
              <a:rPr lang="en-US" altLang="zh-CN" sz="2900" dirty="0" smtClean="0"/>
              <a:t>dict1</a:t>
            </a:r>
            <a:r>
              <a:rPr lang="zh-CN" altLang="en-US" sz="2900" dirty="0" smtClean="0"/>
              <a:t>=</a:t>
            </a:r>
            <a:r>
              <a:rPr lang="zh-CN" altLang="en-US" sz="2900" dirty="0"/>
              <a:t>dict.fromkeys(['name','age','sex'])</a:t>
            </a:r>
          </a:p>
          <a:p>
            <a:pPr>
              <a:buFont typeface="Wingdings" pitchFamily="2" charset="2"/>
              <a:buNone/>
            </a:pPr>
            <a:r>
              <a:rPr lang="zh-CN" altLang="en-US" sz="2900" dirty="0" smtClean="0"/>
              <a:t>&gt;&gt;&gt;</a:t>
            </a:r>
            <a:r>
              <a:rPr lang="en-US" altLang="zh-CN" sz="2900" dirty="0" smtClean="0"/>
              <a:t>dict1 </a:t>
            </a:r>
            <a:endParaRPr lang="zh-CN" altLang="en-US" sz="2900" dirty="0"/>
          </a:p>
          <a:p>
            <a:pPr>
              <a:buFont typeface="Wingdings" pitchFamily="2" charset="2"/>
              <a:buNone/>
            </a:pPr>
            <a:r>
              <a:rPr lang="zh-CN" altLang="en-US" sz="2900" dirty="0">
                <a:solidFill>
                  <a:srgbClr val="0070C0"/>
                </a:solidFill>
              </a:rPr>
              <a:t>{'age': None, 'name': None, 'sex': None</a:t>
            </a:r>
            <a:r>
              <a:rPr lang="zh-CN" altLang="en-US" sz="2900" dirty="0" smtClean="0">
                <a:solidFill>
                  <a:srgbClr val="0070C0"/>
                </a:solidFill>
              </a:rPr>
              <a:t>}</a:t>
            </a:r>
            <a:endParaRPr lang="en-US" altLang="zh-CN" sz="2900" dirty="0" smtClean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900" dirty="0" smtClean="0"/>
              <a:t>&gt;&gt;&gt; dict2 = </a:t>
            </a:r>
            <a:r>
              <a:rPr lang="en-US" altLang="zh-CN" sz="2900" dirty="0" err="1" smtClean="0"/>
              <a:t>dict.fromkeys</a:t>
            </a:r>
            <a:r>
              <a:rPr lang="en-US" altLang="zh-CN" sz="2900" dirty="0" smtClean="0"/>
              <a:t>(range(5),10) </a:t>
            </a:r>
          </a:p>
          <a:p>
            <a:pPr>
              <a:buFont typeface="Wingdings" pitchFamily="2" charset="2"/>
              <a:buNone/>
            </a:pPr>
            <a:r>
              <a:rPr lang="en-US" altLang="zh-CN" sz="2900" dirty="0" smtClean="0"/>
              <a:t>&gt;&gt;&gt; dict2 </a:t>
            </a:r>
          </a:p>
          <a:p>
            <a:pPr>
              <a:buFont typeface="Wingdings" pitchFamily="2" charset="2"/>
              <a:buNone/>
            </a:pPr>
            <a:r>
              <a:rPr lang="en-US" altLang="zh-CN" sz="2900" dirty="0">
                <a:solidFill>
                  <a:srgbClr val="0070C0"/>
                </a:solidFill>
              </a:rPr>
              <a:t>{0: 10, 1: 10, 2: 10, 3: 10, 4: 10}</a:t>
            </a:r>
          </a:p>
          <a:p>
            <a:endParaRPr lang="en-US" altLang="zh-CN" sz="2900" dirty="0" smtClean="0"/>
          </a:p>
          <a:p>
            <a:r>
              <a:rPr lang="zh-CN" altLang="en-US" sz="2900" dirty="0" smtClean="0"/>
              <a:t>使用</a:t>
            </a:r>
            <a:r>
              <a:rPr lang="en-US" altLang="zh-CN" sz="2900" dirty="0"/>
              <a:t>del</a:t>
            </a:r>
            <a:r>
              <a:rPr lang="zh-CN" altLang="en-US" sz="2900" dirty="0"/>
              <a:t>删除整个</a:t>
            </a:r>
            <a:r>
              <a:rPr lang="zh-CN" altLang="en-US" sz="2900" dirty="0" smtClean="0"/>
              <a:t>字典</a:t>
            </a:r>
            <a:r>
              <a:rPr lang="en-US" altLang="zh-CN" sz="2900" dirty="0" smtClean="0"/>
              <a:t>:   del dict2 </a:t>
            </a:r>
          </a:p>
          <a:p>
            <a:r>
              <a:rPr lang="en-US" altLang="zh-CN" sz="2900" dirty="0" err="1" smtClean="0"/>
              <a:t>len</a:t>
            </a:r>
            <a:r>
              <a:rPr lang="en-US" altLang="zh-CN" sz="2900" dirty="0" smtClean="0"/>
              <a:t>(d): </a:t>
            </a:r>
            <a:r>
              <a:rPr lang="zh-CN" altLang="en-US" sz="2900" dirty="0" smtClean="0"/>
              <a:t>返回字典中元素的个数 </a:t>
            </a:r>
            <a:endParaRPr lang="zh-CN" altLang="en-US" sz="2900" dirty="0"/>
          </a:p>
        </p:txBody>
      </p:sp>
    </p:spTree>
    <p:extLst>
      <p:ext uri="{BB962C8B-B14F-4D97-AF65-F5344CB8AC3E}">
        <p14:creationId xmlns:p14="http://schemas.microsoft.com/office/powerpoint/2010/main" val="29013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2.3.2 </a:t>
            </a:r>
            <a:r>
              <a:rPr lang="zh-CN" altLang="en-US" dirty="0"/>
              <a:t>字典元素的</a:t>
            </a:r>
            <a:r>
              <a:rPr lang="zh-CN" altLang="en-US" dirty="0" smtClean="0"/>
              <a:t>读取：下标</a:t>
            </a:r>
            <a:endParaRPr lang="en-US" altLang="zh-CN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80000"/>
              </a:lnSpc>
            </a:pPr>
            <a:r>
              <a:rPr lang="zh-CN" altLang="en-US" sz="2900" dirty="0"/>
              <a:t>以键作为下标</a:t>
            </a:r>
            <a:r>
              <a:rPr lang="zh-CN" altLang="en-US" sz="2900" dirty="0" smtClean="0"/>
              <a:t>可以访问字典</a:t>
            </a:r>
            <a:r>
              <a:rPr lang="zh-CN" altLang="en-US" sz="2900" dirty="0"/>
              <a:t>元素，若键不存在则抛出</a:t>
            </a:r>
            <a:r>
              <a:rPr lang="zh-CN" altLang="en-US" sz="2900" dirty="0" smtClean="0"/>
              <a:t>异常</a:t>
            </a:r>
            <a:r>
              <a:rPr lang="en-US" altLang="zh-CN" sz="3000" dirty="0" err="1">
                <a:solidFill>
                  <a:srgbClr val="0070C0"/>
                </a:solidFill>
              </a:rPr>
              <a:t>KeyError</a:t>
            </a:r>
            <a:endParaRPr lang="zh-CN" altLang="en-US" sz="3000" dirty="0">
              <a:solidFill>
                <a:srgbClr val="0070C0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900" dirty="0"/>
              <a:t>&gt;&gt;&gt; </a:t>
            </a:r>
            <a:r>
              <a:rPr lang="en-US" altLang="zh-CN" sz="2900" dirty="0" err="1"/>
              <a:t>aDict</a:t>
            </a:r>
            <a:r>
              <a:rPr lang="en-US" altLang="zh-CN" sz="2900" dirty="0"/>
              <a:t>={'</a:t>
            </a:r>
            <a:r>
              <a:rPr lang="en-US" altLang="zh-CN" sz="2900" dirty="0" err="1"/>
              <a:t>name':'Dong</a:t>
            </a:r>
            <a:r>
              <a:rPr lang="en-US" altLang="zh-CN" sz="2900" dirty="0"/>
              <a:t>', '</a:t>
            </a:r>
            <a:r>
              <a:rPr lang="en-US" altLang="zh-CN" sz="2900" dirty="0" err="1"/>
              <a:t>sex':'male</a:t>
            </a:r>
            <a:r>
              <a:rPr lang="en-US" altLang="zh-CN" sz="2900" dirty="0"/>
              <a:t>', 'age':37}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900" dirty="0"/>
              <a:t>&gt;&gt;&gt; </a:t>
            </a:r>
            <a:r>
              <a:rPr lang="en-US" altLang="zh-CN" sz="2900" dirty="0" err="1"/>
              <a:t>aDict</a:t>
            </a:r>
            <a:r>
              <a:rPr lang="en-US" altLang="zh-CN" sz="2900" dirty="0"/>
              <a:t>['name']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900" dirty="0">
                <a:solidFill>
                  <a:srgbClr val="0070C0"/>
                </a:solidFill>
              </a:rPr>
              <a:t>'Dong'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900" dirty="0"/>
              <a:t>&gt;&gt;&gt; </a:t>
            </a:r>
            <a:r>
              <a:rPr lang="en-US" altLang="zh-CN" sz="2900" dirty="0" err="1"/>
              <a:t>aDict</a:t>
            </a:r>
            <a:r>
              <a:rPr lang="en-US" altLang="zh-CN" sz="2900" dirty="0"/>
              <a:t>['</a:t>
            </a:r>
            <a:r>
              <a:rPr lang="en-US" altLang="zh-CN" sz="2900" dirty="0" err="1"/>
              <a:t>tel</a:t>
            </a:r>
            <a:r>
              <a:rPr lang="en-US" altLang="zh-CN" sz="2900" dirty="0"/>
              <a:t>']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900" dirty="0" err="1">
                <a:solidFill>
                  <a:srgbClr val="FF0000"/>
                </a:solidFill>
              </a:rPr>
              <a:t>Traceback</a:t>
            </a:r>
            <a:r>
              <a:rPr lang="en-US" altLang="zh-CN" sz="2900" dirty="0">
                <a:solidFill>
                  <a:srgbClr val="FF0000"/>
                </a:solidFill>
              </a:rPr>
              <a:t> (most recent call last):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900" dirty="0">
                <a:solidFill>
                  <a:srgbClr val="FF0000"/>
                </a:solidFill>
              </a:rPr>
              <a:t>  File "&lt;pyshell#53&gt;", line 1, in &lt;module&gt;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900" dirty="0">
                <a:solidFill>
                  <a:srgbClr val="FF0000"/>
                </a:solidFill>
              </a:rPr>
              <a:t>    </a:t>
            </a:r>
            <a:r>
              <a:rPr lang="en-US" altLang="zh-CN" sz="2900" dirty="0" err="1">
                <a:solidFill>
                  <a:srgbClr val="FF0000"/>
                </a:solidFill>
              </a:rPr>
              <a:t>aDict</a:t>
            </a:r>
            <a:r>
              <a:rPr lang="en-US" altLang="zh-CN" sz="2900" dirty="0">
                <a:solidFill>
                  <a:srgbClr val="FF0000"/>
                </a:solidFill>
              </a:rPr>
              <a:t>['</a:t>
            </a:r>
            <a:r>
              <a:rPr lang="en-US" altLang="zh-CN" sz="2900" dirty="0" err="1">
                <a:solidFill>
                  <a:srgbClr val="FF0000"/>
                </a:solidFill>
              </a:rPr>
              <a:t>tel</a:t>
            </a:r>
            <a:r>
              <a:rPr lang="en-US" altLang="zh-CN" sz="2900" dirty="0">
                <a:solidFill>
                  <a:srgbClr val="FF0000"/>
                </a:solidFill>
              </a:rPr>
              <a:t>']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900" dirty="0" err="1">
                <a:solidFill>
                  <a:srgbClr val="FF0000"/>
                </a:solidFill>
              </a:rPr>
              <a:t>KeyError</a:t>
            </a:r>
            <a:r>
              <a:rPr lang="en-US" altLang="zh-CN" sz="2900" dirty="0">
                <a:solidFill>
                  <a:srgbClr val="FF0000"/>
                </a:solidFill>
              </a:rPr>
              <a:t>: '</a:t>
            </a:r>
            <a:r>
              <a:rPr lang="en-US" altLang="zh-CN" sz="2900" dirty="0" err="1">
                <a:solidFill>
                  <a:srgbClr val="FF0000"/>
                </a:solidFill>
              </a:rPr>
              <a:t>tel</a:t>
            </a:r>
            <a:r>
              <a:rPr lang="en-US" altLang="zh-CN" sz="2900" dirty="0">
                <a:solidFill>
                  <a:srgbClr val="FF0000"/>
                </a:solidFill>
              </a:rPr>
              <a:t>'</a:t>
            </a:r>
            <a:endParaRPr lang="zh-CN" altLang="en-US" sz="2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55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91" y="308064"/>
            <a:ext cx="10229959" cy="225336"/>
          </a:xfrm>
        </p:spPr>
        <p:txBody>
          <a:bodyPr>
            <a:noAutofit/>
          </a:bodyPr>
          <a:lstStyle/>
          <a:p>
            <a:r>
              <a:rPr lang="zh-CN" altLang="en-US" sz="3600" dirty="0" smtClean="0"/>
              <a:t>字典支持的操作</a:t>
            </a:r>
            <a:endParaRPr lang="zh-CN" altLang="en-US" sz="36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342900" y="609600"/>
          <a:ext cx="11620500" cy="6202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="" xmlns:a16="http://schemas.microsoft.com/office/drawing/2014/main" val="360967539"/>
                    </a:ext>
                  </a:extLst>
                </a:gridCol>
                <a:gridCol w="8991600">
                  <a:extLst>
                    <a:ext uri="{9D8B030D-6E8A-4147-A177-3AD203B41FA5}">
                      <a16:colId xmlns="" xmlns:a16="http://schemas.microsoft.com/office/drawing/2014/main" val="28599018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方法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说明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08737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d[key]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返回</a:t>
                      </a:r>
                      <a:r>
                        <a:rPr lang="en-US" altLang="zh-CN" sz="1800" dirty="0" smtClean="0"/>
                        <a:t>key</a:t>
                      </a:r>
                      <a:r>
                        <a:rPr lang="zh-CN" altLang="en-US" sz="1800" dirty="0" smtClean="0"/>
                        <a:t>对应的</a:t>
                      </a:r>
                      <a:r>
                        <a:rPr lang="en-US" altLang="zh-CN" sz="1800" dirty="0" smtClean="0"/>
                        <a:t>value</a:t>
                      </a:r>
                      <a:r>
                        <a:rPr lang="zh-CN" altLang="en-US" sz="1800" dirty="0" smtClean="0"/>
                        <a:t>，</a:t>
                      </a:r>
                      <a:r>
                        <a:rPr lang="en-US" altLang="zh-CN" sz="1800" dirty="0" smtClean="0"/>
                        <a:t>key</a:t>
                      </a:r>
                      <a:r>
                        <a:rPr lang="zh-CN" altLang="en-US" sz="1800" dirty="0" smtClean="0"/>
                        <a:t>不存在</a:t>
                      </a:r>
                      <a:r>
                        <a:rPr lang="en-US" altLang="zh-CN" sz="1800" dirty="0" smtClean="0"/>
                        <a:t>raise </a:t>
                      </a:r>
                      <a:r>
                        <a:rPr lang="en-US" altLang="zh-CN" sz="1800" dirty="0" err="1" smtClean="0"/>
                        <a:t>KeyError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21654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d.get</a:t>
                      </a:r>
                      <a:r>
                        <a:rPr lang="en-US" altLang="zh-CN" sz="1800" dirty="0" smtClean="0"/>
                        <a:t>(key[,default])</a:t>
                      </a:r>
                      <a:r>
                        <a:rPr lang="en-US" altLang="zh-CN" sz="1800" baseline="0" dirty="0" smtClean="0"/>
                        <a:t> 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返回</a:t>
                      </a:r>
                      <a:r>
                        <a:rPr lang="en-US" altLang="zh-CN" sz="1800" dirty="0" smtClean="0"/>
                        <a:t>key</a:t>
                      </a:r>
                      <a:r>
                        <a:rPr lang="zh-CN" altLang="en-US" sz="1800" dirty="0" smtClean="0"/>
                        <a:t>对应的</a:t>
                      </a:r>
                      <a:r>
                        <a:rPr lang="en-US" altLang="zh-CN" sz="1800" dirty="0" smtClean="0"/>
                        <a:t>value</a:t>
                      </a:r>
                      <a:r>
                        <a:rPr lang="zh-CN" altLang="en-US" sz="1800" dirty="0" smtClean="0"/>
                        <a:t>，</a:t>
                      </a:r>
                      <a:r>
                        <a:rPr lang="en-US" altLang="zh-CN" sz="1800" dirty="0" smtClean="0"/>
                        <a:t>key</a:t>
                      </a:r>
                      <a:r>
                        <a:rPr lang="zh-CN" altLang="en-US" sz="1800" dirty="0" smtClean="0"/>
                        <a:t>不存在时返回</a:t>
                      </a:r>
                      <a:r>
                        <a:rPr lang="en-US" altLang="zh-CN" sz="1800" dirty="0" smtClean="0"/>
                        <a:t>default</a:t>
                      </a:r>
                      <a:r>
                        <a:rPr lang="zh-CN" altLang="en-US" sz="1800" dirty="0" smtClean="0"/>
                        <a:t>，缺省为</a:t>
                      </a:r>
                      <a:r>
                        <a:rPr lang="en-US" altLang="zh-CN" sz="1800" dirty="0" smtClean="0"/>
                        <a:t>None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69130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d.keys</a:t>
                      </a:r>
                      <a:r>
                        <a:rPr lang="en-US" altLang="zh-CN" sz="1800" dirty="0" smtClean="0"/>
                        <a:t>()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返回可迭代对象，其中元素为字典中的所有</a:t>
                      </a:r>
                      <a:r>
                        <a:rPr lang="en-US" altLang="zh-CN" sz="1800" dirty="0" smtClean="0"/>
                        <a:t>key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0748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d.values</a:t>
                      </a:r>
                      <a:r>
                        <a:rPr lang="en-US" altLang="zh-CN" sz="1800" dirty="0" smtClean="0"/>
                        <a:t>()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返回可迭代对象，其中元素为字典中的所有</a:t>
                      </a:r>
                      <a:r>
                        <a:rPr lang="en-US" altLang="zh-CN" sz="1800" dirty="0" smtClean="0"/>
                        <a:t>value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48240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d.items</a:t>
                      </a:r>
                      <a:r>
                        <a:rPr lang="en-US" altLang="zh-CN" sz="1800" dirty="0" smtClean="0"/>
                        <a:t>() 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返回可迭代对象，其中元素为包括了</a:t>
                      </a:r>
                      <a:r>
                        <a:rPr lang="en-US" altLang="zh-CN" sz="1800" dirty="0" smtClean="0"/>
                        <a:t>(</a:t>
                      </a:r>
                      <a:r>
                        <a:rPr lang="en-US" altLang="zh-CN" sz="1800" dirty="0" err="1" smtClean="0"/>
                        <a:t>key,value</a:t>
                      </a:r>
                      <a:r>
                        <a:rPr lang="en-US" altLang="zh-CN" sz="1800" dirty="0" smtClean="0"/>
                        <a:t>)</a:t>
                      </a:r>
                      <a:r>
                        <a:rPr lang="zh-CN" altLang="en-US" sz="1800" dirty="0" smtClean="0"/>
                        <a:t>的元组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63741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0070C0"/>
                          </a:solidFill>
                        </a:rPr>
                        <a:t>key in d </a:t>
                      </a:r>
                    </a:p>
                    <a:p>
                      <a:r>
                        <a:rPr lang="en-US" altLang="zh-CN" sz="1800" b="1" dirty="0" smtClean="0">
                          <a:solidFill>
                            <a:srgbClr val="0070C0"/>
                          </a:solidFill>
                        </a:rPr>
                        <a:t>key not in d </a:t>
                      </a:r>
                      <a:endParaRPr lang="zh-CN" alt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 smtClean="0">
                          <a:solidFill>
                            <a:srgbClr val="0070C0"/>
                          </a:solidFill>
                        </a:rPr>
                        <a:t>判断字典</a:t>
                      </a:r>
                      <a:r>
                        <a:rPr lang="en-US" altLang="zh-CN" sz="1800" b="1" dirty="0" smtClean="0">
                          <a:solidFill>
                            <a:srgbClr val="0070C0"/>
                          </a:solidFill>
                        </a:rPr>
                        <a:t>d</a:t>
                      </a:r>
                      <a:r>
                        <a:rPr lang="zh-CN" altLang="en-US" sz="1800" b="1" dirty="0" smtClean="0">
                          <a:solidFill>
                            <a:srgbClr val="0070C0"/>
                          </a:solidFill>
                        </a:rPr>
                        <a:t>中有没有键</a:t>
                      </a:r>
                      <a:r>
                        <a:rPr lang="en-US" altLang="zh-CN" sz="1800" b="1" dirty="0" smtClean="0">
                          <a:solidFill>
                            <a:srgbClr val="0070C0"/>
                          </a:solidFill>
                        </a:rPr>
                        <a:t>==key</a:t>
                      </a:r>
                      <a:r>
                        <a:rPr lang="zh-CN" altLang="en-US" sz="1800" b="1" dirty="0" smtClean="0">
                          <a:solidFill>
                            <a:srgbClr val="0070C0"/>
                          </a:solidFill>
                        </a:rPr>
                        <a:t>，返回</a:t>
                      </a:r>
                      <a:r>
                        <a:rPr lang="en-US" altLang="zh-CN" sz="1800" b="1" dirty="0" smtClean="0">
                          <a:solidFill>
                            <a:srgbClr val="0070C0"/>
                          </a:solidFill>
                        </a:rPr>
                        <a:t>True</a:t>
                      </a:r>
                      <a:r>
                        <a:rPr lang="en-US" altLang="zh-CN" sz="1800" b="1" baseline="0" dirty="0" smtClean="0">
                          <a:solidFill>
                            <a:srgbClr val="0070C0"/>
                          </a:solidFill>
                        </a:rPr>
                        <a:t> or </a:t>
                      </a:r>
                      <a:r>
                        <a:rPr lang="en-US" altLang="zh-CN" sz="1800" b="1" dirty="0" smtClean="0">
                          <a:solidFill>
                            <a:srgbClr val="0070C0"/>
                          </a:solidFill>
                        </a:rPr>
                        <a:t>False</a:t>
                      </a:r>
                      <a:r>
                        <a:rPr lang="zh-CN" altLang="en-US" sz="1800" b="1" dirty="0" smtClean="0">
                          <a:solidFill>
                            <a:srgbClr val="0070C0"/>
                          </a:solidFill>
                        </a:rPr>
                        <a:t>。</a:t>
                      </a:r>
                      <a:endParaRPr lang="en-US" altLang="zh-CN" sz="1800" b="1" dirty="0" smtClean="0">
                        <a:solidFill>
                          <a:srgbClr val="0070C0"/>
                        </a:solidFill>
                      </a:endParaRPr>
                    </a:p>
                    <a:p>
                      <a:r>
                        <a:rPr lang="zh-CN" altLang="en-US" sz="1800" b="1" dirty="0" smtClean="0">
                          <a:solidFill>
                            <a:srgbClr val="0070C0"/>
                          </a:solidFill>
                        </a:rPr>
                        <a:t>相当于 </a:t>
                      </a:r>
                      <a:r>
                        <a:rPr lang="en-US" altLang="zh-CN" sz="1800" b="1" dirty="0" smtClean="0">
                          <a:solidFill>
                            <a:srgbClr val="0070C0"/>
                          </a:solidFill>
                        </a:rPr>
                        <a:t>key in </a:t>
                      </a:r>
                      <a:r>
                        <a:rPr lang="en-US" altLang="zh-CN" sz="1800" b="1" dirty="0" err="1" smtClean="0">
                          <a:solidFill>
                            <a:srgbClr val="0070C0"/>
                          </a:solidFill>
                        </a:rPr>
                        <a:t>d.keys</a:t>
                      </a:r>
                      <a:r>
                        <a:rPr lang="en-US" altLang="zh-CN" sz="1800" b="1" dirty="0" smtClean="0">
                          <a:solidFill>
                            <a:srgbClr val="0070C0"/>
                          </a:solidFill>
                        </a:rPr>
                        <a:t>() </a:t>
                      </a:r>
                      <a:r>
                        <a:rPr lang="en-US" altLang="zh-CN" sz="1800" b="1" baseline="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endParaRPr lang="zh-CN" alt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79149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d[key] = value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设置字典中键</a:t>
                      </a:r>
                      <a:r>
                        <a:rPr lang="en-US" altLang="zh-CN" sz="1800" dirty="0" smtClean="0"/>
                        <a:t>=key</a:t>
                      </a:r>
                      <a:r>
                        <a:rPr lang="zh-CN" altLang="en-US" sz="1800" dirty="0" smtClean="0"/>
                        <a:t>的元素的值为</a:t>
                      </a:r>
                      <a:r>
                        <a:rPr lang="en-US" altLang="zh-CN" sz="1800" dirty="0" smtClean="0"/>
                        <a:t>value</a:t>
                      </a:r>
                      <a:r>
                        <a:rPr lang="zh-CN" altLang="en-US" sz="1800" dirty="0" smtClean="0"/>
                        <a:t>，</a:t>
                      </a:r>
                      <a:r>
                        <a:rPr lang="zh-CN" altLang="en-US" sz="1800" dirty="0" smtClean="0">
                          <a:solidFill>
                            <a:srgbClr val="C00000"/>
                          </a:solidFill>
                        </a:rPr>
                        <a:t>如果不存在，则添加</a:t>
                      </a:r>
                      <a:r>
                        <a:rPr lang="en-US" altLang="zh-CN" sz="1800" dirty="0" err="1" smtClean="0">
                          <a:solidFill>
                            <a:srgbClr val="C00000"/>
                          </a:solidFill>
                        </a:rPr>
                        <a:t>key:value</a:t>
                      </a:r>
                      <a:endParaRPr lang="zh-CN" alt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10395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setdefault</a:t>
                      </a:r>
                      <a:r>
                        <a:rPr lang="en-US" altLang="zh-CN" sz="1800" dirty="0" smtClean="0"/>
                        <a:t>(key[,default])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如果</a:t>
                      </a:r>
                      <a:r>
                        <a:rPr lang="en-US" altLang="zh-CN" sz="1800" dirty="0" smtClean="0"/>
                        <a:t>key</a:t>
                      </a:r>
                      <a:r>
                        <a:rPr lang="zh-CN" altLang="en-US" sz="1800" dirty="0" smtClean="0"/>
                        <a:t>不在字典里插入新元素，其值为</a:t>
                      </a:r>
                      <a:r>
                        <a:rPr lang="en-US" altLang="zh-CN" sz="1800" dirty="0" smtClean="0"/>
                        <a:t>default(</a:t>
                      </a:r>
                      <a:r>
                        <a:rPr lang="zh-CN" altLang="en-US" sz="1800" dirty="0" smtClean="0"/>
                        <a:t>缺省</a:t>
                      </a:r>
                      <a:r>
                        <a:rPr lang="en-US" altLang="zh-CN" sz="1800" dirty="0" smtClean="0"/>
                        <a:t>None)</a:t>
                      </a:r>
                      <a:r>
                        <a:rPr lang="zh-CN" altLang="en-US" sz="1800" dirty="0" smtClean="0"/>
                        <a:t>。如果在不更新。返回</a:t>
                      </a:r>
                      <a:r>
                        <a:rPr lang="en-US" altLang="zh-CN" sz="1800" dirty="0" smtClean="0"/>
                        <a:t>d[key]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3894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update(other) 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根据另一字典或元素为</a:t>
                      </a:r>
                      <a:r>
                        <a:rPr lang="en-US" altLang="zh-CN" sz="1800" dirty="0" smtClean="0"/>
                        <a:t>key/value</a:t>
                      </a:r>
                      <a:r>
                        <a:rPr lang="zh-CN" altLang="en-US" sz="1800" dirty="0" smtClean="0"/>
                        <a:t>对的可迭代对象更新字典，返回</a:t>
                      </a:r>
                      <a:r>
                        <a:rPr lang="en-US" altLang="zh-CN" sz="1800" dirty="0" smtClean="0"/>
                        <a:t>None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5184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0070C0"/>
                          </a:solidFill>
                        </a:rPr>
                        <a:t>del d[key] </a:t>
                      </a:r>
                      <a:endParaRPr lang="zh-CN" alt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 smtClean="0">
                          <a:solidFill>
                            <a:srgbClr val="0070C0"/>
                          </a:solidFill>
                        </a:rPr>
                        <a:t>删除元素，如果</a:t>
                      </a:r>
                      <a:r>
                        <a:rPr lang="en-US" altLang="zh-CN" sz="1800" b="1" dirty="0" smtClean="0">
                          <a:solidFill>
                            <a:srgbClr val="0070C0"/>
                          </a:solidFill>
                        </a:rPr>
                        <a:t>key</a:t>
                      </a:r>
                      <a:r>
                        <a:rPr lang="zh-CN" altLang="en-US" sz="1800" b="1" dirty="0" smtClean="0">
                          <a:solidFill>
                            <a:srgbClr val="0070C0"/>
                          </a:solidFill>
                        </a:rPr>
                        <a:t>不存在，</a:t>
                      </a:r>
                      <a:r>
                        <a:rPr lang="en-US" altLang="zh-CN" sz="1800" b="1" dirty="0" smtClean="0">
                          <a:solidFill>
                            <a:srgbClr val="0070C0"/>
                          </a:solidFill>
                        </a:rPr>
                        <a:t>raise </a:t>
                      </a:r>
                      <a:r>
                        <a:rPr lang="en-US" altLang="zh-CN" sz="1800" b="1" dirty="0" err="1" smtClean="0">
                          <a:solidFill>
                            <a:srgbClr val="0070C0"/>
                          </a:solidFill>
                        </a:rPr>
                        <a:t>KeyError</a:t>
                      </a:r>
                      <a:endParaRPr lang="zh-CN" alt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47959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 err="1" smtClean="0">
                          <a:solidFill>
                            <a:srgbClr val="0070C0"/>
                          </a:solidFill>
                        </a:rPr>
                        <a:t>popitem</a:t>
                      </a:r>
                      <a:r>
                        <a:rPr lang="en-US" altLang="zh-CN" sz="1800" b="1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zh-CN" alt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 smtClean="0">
                          <a:solidFill>
                            <a:srgbClr val="0070C0"/>
                          </a:solidFill>
                        </a:rPr>
                        <a:t>移走并返回某一个</a:t>
                      </a:r>
                      <a:r>
                        <a:rPr lang="en-US" altLang="zh-CN" sz="1800" b="1" dirty="0" smtClean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altLang="zh-CN" sz="1800" b="1" dirty="0" err="1" smtClean="0">
                          <a:solidFill>
                            <a:srgbClr val="0070C0"/>
                          </a:solidFill>
                        </a:rPr>
                        <a:t>key,value</a:t>
                      </a:r>
                      <a:r>
                        <a:rPr lang="zh-CN" altLang="en-US" sz="1800" b="1" dirty="0" smtClean="0">
                          <a:solidFill>
                            <a:srgbClr val="0070C0"/>
                          </a:solidFill>
                        </a:rPr>
                        <a:t>）对</a:t>
                      </a:r>
                      <a:endParaRPr lang="zh-CN" alt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3801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0070C0"/>
                          </a:solidFill>
                        </a:rPr>
                        <a:t>pop(key)</a:t>
                      </a:r>
                      <a:endParaRPr lang="zh-CN" alt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 smtClean="0">
                          <a:solidFill>
                            <a:srgbClr val="0070C0"/>
                          </a:solidFill>
                        </a:rPr>
                        <a:t>如果</a:t>
                      </a:r>
                      <a:r>
                        <a:rPr lang="en-US" altLang="zh-CN" sz="1800" b="1" dirty="0" smtClean="0">
                          <a:solidFill>
                            <a:srgbClr val="0070C0"/>
                          </a:solidFill>
                        </a:rPr>
                        <a:t>key</a:t>
                      </a:r>
                      <a:r>
                        <a:rPr lang="zh-CN" altLang="en-US" sz="1800" b="1" dirty="0" smtClean="0">
                          <a:solidFill>
                            <a:srgbClr val="0070C0"/>
                          </a:solidFill>
                        </a:rPr>
                        <a:t>存在删除对应元素并返回值，否则</a:t>
                      </a:r>
                      <a:r>
                        <a:rPr lang="en-US" altLang="zh-CN" sz="1800" b="1" dirty="0" smtClean="0">
                          <a:solidFill>
                            <a:srgbClr val="0070C0"/>
                          </a:solidFill>
                        </a:rPr>
                        <a:t>raise</a:t>
                      </a:r>
                      <a:r>
                        <a:rPr lang="en-US" altLang="zh-CN" sz="1800" b="1" baseline="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sz="1800" b="1" baseline="0" dirty="0" err="1" smtClean="0">
                          <a:solidFill>
                            <a:srgbClr val="0070C0"/>
                          </a:solidFill>
                        </a:rPr>
                        <a:t>KeyError</a:t>
                      </a:r>
                      <a:endParaRPr lang="zh-CN" alt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55626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0070C0"/>
                          </a:solidFill>
                        </a:rPr>
                        <a:t>pop(</a:t>
                      </a:r>
                      <a:r>
                        <a:rPr lang="en-US" altLang="zh-CN" sz="1800" b="1" dirty="0" err="1" smtClean="0">
                          <a:solidFill>
                            <a:srgbClr val="0070C0"/>
                          </a:solidFill>
                        </a:rPr>
                        <a:t>key,value</a:t>
                      </a:r>
                      <a:r>
                        <a:rPr lang="en-US" altLang="zh-CN" sz="1800" b="1" dirty="0" smtClean="0">
                          <a:solidFill>
                            <a:srgbClr val="0070C0"/>
                          </a:solidFill>
                        </a:rPr>
                        <a:t>)</a:t>
                      </a:r>
                      <a:endParaRPr lang="zh-CN" alt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 smtClean="0">
                          <a:solidFill>
                            <a:srgbClr val="0070C0"/>
                          </a:solidFill>
                        </a:rPr>
                        <a:t>如果</a:t>
                      </a:r>
                      <a:r>
                        <a:rPr lang="en-US" altLang="zh-CN" sz="1800" b="1" dirty="0" smtClean="0">
                          <a:solidFill>
                            <a:srgbClr val="0070C0"/>
                          </a:solidFill>
                        </a:rPr>
                        <a:t>key</a:t>
                      </a:r>
                      <a:r>
                        <a:rPr lang="zh-CN" altLang="en-US" sz="1800" b="1" dirty="0" smtClean="0">
                          <a:solidFill>
                            <a:srgbClr val="0070C0"/>
                          </a:solidFill>
                        </a:rPr>
                        <a:t>存在删除对应元素并返回值，否则返回</a:t>
                      </a:r>
                      <a:r>
                        <a:rPr lang="en-US" altLang="zh-CN" sz="1800" b="1" dirty="0" smtClean="0">
                          <a:solidFill>
                            <a:srgbClr val="0070C0"/>
                          </a:solidFill>
                        </a:rPr>
                        <a:t>value</a:t>
                      </a:r>
                      <a:endParaRPr lang="zh-CN" alt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3416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clear()</a:t>
                      </a:r>
                      <a:endParaRPr lang="zh-CN" altLang="en-US" sz="18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清除所有元素</a:t>
                      </a:r>
                      <a:endParaRPr lang="zh-CN" altLang="en-US" sz="18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7501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copy()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返回</a:t>
                      </a:r>
                      <a:r>
                        <a:rPr lang="en-US" altLang="zh-CN" sz="1800" dirty="0" smtClean="0"/>
                        <a:t>shallow</a:t>
                      </a:r>
                      <a:r>
                        <a:rPr lang="en-US" altLang="zh-CN" sz="1800" baseline="0" dirty="0" smtClean="0"/>
                        <a:t> copy</a:t>
                      </a:r>
                      <a:r>
                        <a:rPr lang="zh-CN" altLang="en-US" sz="1800" baseline="0" dirty="0" smtClean="0"/>
                        <a:t>后的新字典</a:t>
                      </a:r>
                      <a:r>
                        <a:rPr lang="en-US" altLang="zh-CN" sz="1800" baseline="0" dirty="0" smtClean="0"/>
                        <a:t> 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69357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75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2.3.2 </a:t>
            </a:r>
            <a:r>
              <a:rPr lang="zh-CN" altLang="en-US" dirty="0"/>
              <a:t>字典元素的</a:t>
            </a:r>
            <a:r>
              <a:rPr lang="zh-CN" altLang="en-US" dirty="0" smtClean="0"/>
              <a:t>读取</a:t>
            </a:r>
            <a:r>
              <a:rPr lang="en-US" altLang="zh-CN" dirty="0" smtClean="0"/>
              <a:t>: get() </a:t>
            </a:r>
            <a:endParaRPr lang="zh-CN" altLang="en-US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sz="3400" dirty="0" err="1" smtClean="0"/>
              <a:t>d.get</a:t>
            </a:r>
            <a:r>
              <a:rPr lang="en-US" altLang="zh-CN" sz="3400" dirty="0" smtClean="0"/>
              <a:t>(key</a:t>
            </a:r>
            <a:r>
              <a:rPr lang="en-US" altLang="zh-CN" sz="3400" dirty="0"/>
              <a:t>[,default]) </a:t>
            </a:r>
            <a:r>
              <a:rPr lang="zh-CN" altLang="en-US" sz="3400" dirty="0" smtClean="0"/>
              <a:t>： 返回</a:t>
            </a:r>
            <a:r>
              <a:rPr lang="en-US" altLang="zh-CN" sz="3400" dirty="0"/>
              <a:t>key</a:t>
            </a:r>
            <a:r>
              <a:rPr lang="zh-CN" altLang="en-US" sz="3400" dirty="0"/>
              <a:t>对应的</a:t>
            </a:r>
            <a:r>
              <a:rPr lang="en-US" altLang="zh-CN" sz="3400" dirty="0"/>
              <a:t>value</a:t>
            </a:r>
            <a:r>
              <a:rPr lang="zh-CN" altLang="en-US" sz="3400" dirty="0"/>
              <a:t>，</a:t>
            </a:r>
            <a:r>
              <a:rPr lang="en-US" altLang="zh-CN" sz="4600" dirty="0">
                <a:solidFill>
                  <a:srgbClr val="0070C0"/>
                </a:solidFill>
              </a:rPr>
              <a:t>key</a:t>
            </a:r>
            <a:r>
              <a:rPr lang="zh-CN" altLang="en-US" sz="4600" dirty="0">
                <a:solidFill>
                  <a:srgbClr val="0070C0"/>
                </a:solidFill>
              </a:rPr>
              <a:t>不存在</a:t>
            </a:r>
            <a:r>
              <a:rPr lang="zh-CN" altLang="en-US" sz="3400" dirty="0"/>
              <a:t>时返回</a:t>
            </a:r>
            <a:r>
              <a:rPr lang="en-US" altLang="zh-CN" sz="3400" dirty="0"/>
              <a:t>default</a:t>
            </a:r>
            <a:r>
              <a:rPr lang="zh-CN" altLang="en-US" sz="3400" dirty="0"/>
              <a:t>，缺省为</a:t>
            </a:r>
            <a:r>
              <a:rPr lang="en-US" altLang="zh-CN" sz="3400" dirty="0"/>
              <a:t>None</a:t>
            </a:r>
            <a:endParaRPr lang="zh-CN" altLang="en-US" sz="3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900" dirty="0"/>
              <a:t>&gt;&gt;&gt; print(</a:t>
            </a:r>
            <a:r>
              <a:rPr lang="en-US" altLang="zh-CN" sz="2900" dirty="0" err="1"/>
              <a:t>aDict.get</a:t>
            </a:r>
            <a:r>
              <a:rPr lang="en-US" altLang="zh-CN" sz="2900" dirty="0"/>
              <a:t>('address'))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900" dirty="0">
                <a:solidFill>
                  <a:srgbClr val="0070C0"/>
                </a:solidFill>
              </a:rPr>
              <a:t>None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900" dirty="0"/>
              <a:t>&gt;&gt;&gt; print(</a:t>
            </a:r>
            <a:r>
              <a:rPr lang="en-US" altLang="zh-CN" sz="2900" dirty="0" err="1"/>
              <a:t>aDict.get</a:t>
            </a:r>
            <a:r>
              <a:rPr lang="en-US" altLang="zh-CN" sz="2900" dirty="0"/>
              <a:t>('address', 'SDIBT'))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900" dirty="0">
                <a:solidFill>
                  <a:srgbClr val="0070C0"/>
                </a:solidFill>
              </a:rPr>
              <a:t>SDIBT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9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900" dirty="0" smtClean="0"/>
              <a:t>&gt;&gt;&gt; </a:t>
            </a:r>
            <a:r>
              <a:rPr lang="en-US" altLang="zh-CN" sz="2900" dirty="0" err="1"/>
              <a:t>aDict</a:t>
            </a:r>
            <a:r>
              <a:rPr lang="en-US" altLang="zh-CN" sz="2900" dirty="0"/>
              <a:t>['score'] = </a:t>
            </a:r>
            <a:r>
              <a:rPr lang="en-US" altLang="zh-CN" sz="2900" dirty="0" err="1">
                <a:solidFill>
                  <a:srgbClr val="FF0000"/>
                </a:solidFill>
              </a:rPr>
              <a:t>aDict.get</a:t>
            </a:r>
            <a:r>
              <a:rPr lang="en-US" altLang="zh-CN" sz="2900" dirty="0">
                <a:solidFill>
                  <a:srgbClr val="FF0000"/>
                </a:solidFill>
              </a:rPr>
              <a:t>('score',[])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900" dirty="0"/>
              <a:t>&gt;&gt;&gt; </a:t>
            </a:r>
            <a:r>
              <a:rPr lang="en-US" altLang="zh-CN" sz="2900" dirty="0" err="1"/>
              <a:t>aDict</a:t>
            </a:r>
            <a:r>
              <a:rPr lang="en-US" altLang="zh-CN" sz="2900" dirty="0"/>
              <a:t>['score'].append(98)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900" dirty="0"/>
              <a:t>&gt;&gt;&gt; </a:t>
            </a:r>
            <a:r>
              <a:rPr lang="en-US" altLang="zh-CN" sz="2900" dirty="0" err="1"/>
              <a:t>aDict</a:t>
            </a:r>
            <a:r>
              <a:rPr lang="en-US" altLang="zh-CN" sz="2900" dirty="0"/>
              <a:t>['score'].append(97)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900" dirty="0"/>
              <a:t>&gt;&gt;&gt; </a:t>
            </a:r>
            <a:r>
              <a:rPr lang="en-US" altLang="zh-CN" sz="2900" dirty="0" err="1"/>
              <a:t>aDict</a:t>
            </a:r>
            <a:endParaRPr lang="en-US" altLang="zh-CN" sz="29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900" dirty="0">
                <a:solidFill>
                  <a:srgbClr val="0070C0"/>
                </a:solidFill>
              </a:rPr>
              <a:t>{'age': 37, 'score': [98, 97], 'name': 'Dong', 'sex': 'male'}</a:t>
            </a:r>
            <a:endParaRPr lang="zh-CN" altLang="en-US" sz="29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82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657093" y="5206476"/>
            <a:ext cx="6419020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&gt;&gt;&gt; </a:t>
            </a:r>
            <a:r>
              <a:rPr lang="zh-CN" altLang="en-US" sz="2400" dirty="0" smtClean="0"/>
              <a:t>list</a:t>
            </a:r>
            <a:r>
              <a:rPr lang="zh-CN" altLang="en-US" sz="2400" dirty="0"/>
              <a:t>(d.items())</a:t>
            </a:r>
          </a:p>
          <a:p>
            <a:r>
              <a:rPr lang="zh-CN" altLang="en-US" sz="2400" dirty="0" smtClean="0">
                <a:solidFill>
                  <a:srgbClr val="0070C0"/>
                </a:solidFill>
              </a:rPr>
              <a:t>[('</a:t>
            </a:r>
            <a:r>
              <a:rPr lang="zh-CN" altLang="en-US" sz="2400" dirty="0">
                <a:solidFill>
                  <a:srgbClr val="0070C0"/>
                </a:solidFill>
              </a:rPr>
              <a:t>age', 37), ('sex', 'male'), ('name', 'Dong</a:t>
            </a:r>
            <a:r>
              <a:rPr lang="zh-CN" altLang="en-US" sz="2400" dirty="0" smtClean="0">
                <a:solidFill>
                  <a:srgbClr val="0070C0"/>
                </a:solidFill>
              </a:rPr>
              <a:t>')]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r>
              <a:rPr lang="en-US" altLang="zh-CN" sz="2400" dirty="0"/>
              <a:t>&gt;&gt;&gt; list(d) </a:t>
            </a:r>
          </a:p>
          <a:p>
            <a:r>
              <a:rPr lang="en-US" altLang="zh-CN" sz="2400" dirty="0">
                <a:solidFill>
                  <a:srgbClr val="0070C0"/>
                </a:solidFill>
              </a:rPr>
              <a:t>['age', 'sex', 'name']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2.3.2 </a:t>
            </a:r>
            <a:r>
              <a:rPr lang="zh-CN" altLang="en-US" dirty="0"/>
              <a:t>字典元素的读取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838091" y="1328711"/>
          <a:ext cx="9696559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2259">
                  <a:extLst>
                    <a:ext uri="{9D8B030D-6E8A-4147-A177-3AD203B41FA5}">
                      <a16:colId xmlns="" xmlns:a16="http://schemas.microsoft.com/office/drawing/2014/main" val="3059185428"/>
                    </a:ext>
                  </a:extLst>
                </a:gridCol>
                <a:gridCol w="7734300">
                  <a:extLst>
                    <a:ext uri="{9D8B030D-6E8A-4147-A177-3AD203B41FA5}">
                      <a16:colId xmlns="" xmlns:a16="http://schemas.microsoft.com/office/drawing/2014/main" val="1377124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d.keys</a:t>
                      </a:r>
                      <a:r>
                        <a:rPr lang="en-US" altLang="zh-CN" sz="2000" dirty="0" smtClean="0"/>
                        <a:t>()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返回可迭代对象，其中元素为字典中的所有</a:t>
                      </a:r>
                      <a:r>
                        <a:rPr lang="en-US" altLang="zh-CN" sz="2000" dirty="0" smtClean="0"/>
                        <a:t>key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50058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d.values</a:t>
                      </a:r>
                      <a:r>
                        <a:rPr lang="en-US" altLang="zh-CN" sz="2000" dirty="0" smtClean="0"/>
                        <a:t>()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返回可迭代对象，其中元素为字典中的所有</a:t>
                      </a:r>
                      <a:r>
                        <a:rPr lang="en-US" altLang="zh-CN" sz="2000" dirty="0" smtClean="0"/>
                        <a:t>value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80538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d.items</a:t>
                      </a:r>
                      <a:r>
                        <a:rPr lang="en-US" altLang="zh-CN" sz="2000" dirty="0" smtClean="0"/>
                        <a:t>() 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返回可迭代对象，其中元素为包括了</a:t>
                      </a:r>
                      <a:r>
                        <a:rPr lang="en-US" altLang="zh-CN" sz="2000" dirty="0" smtClean="0"/>
                        <a:t>(</a:t>
                      </a:r>
                      <a:r>
                        <a:rPr lang="en-US" altLang="zh-CN" sz="2000" dirty="0" err="1" smtClean="0"/>
                        <a:t>key,value</a:t>
                      </a:r>
                      <a:r>
                        <a:rPr lang="en-US" altLang="zh-CN" sz="2000" dirty="0" smtClean="0"/>
                        <a:t>)</a:t>
                      </a:r>
                      <a:r>
                        <a:rPr lang="zh-CN" altLang="en-US" sz="2000" dirty="0" smtClean="0"/>
                        <a:t>的元组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8378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iter</a:t>
                      </a:r>
                      <a:r>
                        <a:rPr lang="en-US" altLang="zh-CN" sz="2000" dirty="0" smtClean="0"/>
                        <a:t>(d)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等价于</a:t>
                      </a:r>
                      <a:r>
                        <a:rPr lang="en-US" altLang="zh-CN" sz="2000" dirty="0" err="1" smtClean="0"/>
                        <a:t>iter</a:t>
                      </a:r>
                      <a:r>
                        <a:rPr lang="en-US" altLang="zh-CN" sz="2000" dirty="0" smtClean="0"/>
                        <a:t>(</a:t>
                      </a:r>
                      <a:r>
                        <a:rPr lang="en-US" altLang="zh-CN" sz="2000" dirty="0" err="1" smtClean="0"/>
                        <a:t>d.keys</a:t>
                      </a:r>
                      <a:r>
                        <a:rPr lang="en-US" altLang="zh-CN" sz="2000" dirty="0" smtClean="0"/>
                        <a:t>())</a:t>
                      </a:r>
                      <a:r>
                        <a:rPr lang="zh-CN" altLang="en-US" sz="2000" dirty="0" smtClean="0"/>
                        <a:t>，即</a:t>
                      </a:r>
                      <a:r>
                        <a:rPr lang="en-US" altLang="zh-CN" sz="2000" dirty="0" smtClean="0"/>
                        <a:t>d</a:t>
                      </a:r>
                      <a:r>
                        <a:rPr lang="zh-CN" altLang="en-US" sz="2000" dirty="0" smtClean="0"/>
                        <a:t>的迭代器是</a:t>
                      </a:r>
                      <a:r>
                        <a:rPr lang="zh-CN" altLang="en-US" sz="2400" dirty="0" smtClean="0">
                          <a:solidFill>
                            <a:srgbClr val="0070C0"/>
                          </a:solidFill>
                        </a:rPr>
                        <a:t>针对所有</a:t>
                      </a:r>
                      <a:r>
                        <a:rPr lang="en-US" altLang="zh-CN" sz="2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zh-CN" altLang="en-US" sz="2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的</a:t>
                      </a:r>
                      <a:endParaRPr lang="zh-CN" altLang="en-US" sz="2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83630031"/>
                  </a:ext>
                </a:extLst>
              </a:tr>
            </a:tbl>
          </a:graphicData>
        </a:graphic>
      </p:graphicFrame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9519" y="3082379"/>
            <a:ext cx="5504081" cy="84192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/>
              <a:t>d={</a:t>
            </a:r>
            <a:r>
              <a:rPr lang="en-US" altLang="zh-CN" sz="2400" dirty="0"/>
              <a:t>'</a:t>
            </a:r>
            <a:r>
              <a:rPr lang="en-US" altLang="zh-CN" sz="2400" dirty="0" err="1"/>
              <a:t>name':'Dong</a:t>
            </a:r>
            <a:r>
              <a:rPr lang="en-US" altLang="zh-CN" sz="2400" dirty="0"/>
              <a:t>', '</a:t>
            </a:r>
            <a:r>
              <a:rPr lang="en-US" altLang="zh-CN" sz="2400" dirty="0" err="1"/>
              <a:t>sex':'male</a:t>
            </a:r>
            <a:r>
              <a:rPr lang="en-US" altLang="zh-CN" sz="2400" dirty="0"/>
              <a:t>', 'age':37</a:t>
            </a:r>
            <a:r>
              <a:rPr lang="en-US" altLang="zh-CN" sz="2400" dirty="0" smtClean="0"/>
              <a:t>}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68779" y="3571125"/>
            <a:ext cx="2884022" cy="6566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108850" tIns="54425" rIns="108850" bIns="54425" rtlCol="0">
            <a:normAutofit lnSpcReduction="10000"/>
          </a:bodyPr>
          <a:lstStyle>
            <a:lvl1pPr marL="272125" indent="-272125" algn="l" defTabSz="1088502" rtl="0" eaLnBrk="1" latinLnBrk="0" hangingPunct="1">
              <a:lnSpc>
                <a:spcPct val="90000"/>
              </a:lnSpc>
              <a:spcBef>
                <a:spcPts val="1190"/>
              </a:spcBef>
              <a:buFont typeface="Arial" panose="020B0604020202020204" pitchFamily="34" charset="0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376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0627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878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129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400" dirty="0" smtClean="0"/>
              <a:t>for item in </a:t>
            </a:r>
            <a:r>
              <a:rPr lang="en-US" altLang="zh-CN" sz="2400" dirty="0" err="1" smtClean="0"/>
              <a:t>d.items</a:t>
            </a:r>
            <a:r>
              <a:rPr lang="en-US" altLang="zh-CN" sz="2400" dirty="0" smtClean="0"/>
              <a:t>():</a:t>
            </a:r>
          </a:p>
          <a:p>
            <a:pPr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400" dirty="0" smtClean="0"/>
              <a:t>    print(item)	</a:t>
            </a:r>
          </a:p>
          <a:p>
            <a:pPr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</a:pPr>
            <a:endParaRPr lang="en-US" altLang="zh-CN" sz="2400" dirty="0" smtClean="0"/>
          </a:p>
          <a:p>
            <a:pPr fontAlgn="auto">
              <a:spcAft>
                <a:spcPts val="0"/>
              </a:spcAft>
            </a:pPr>
            <a:endParaRPr lang="zh-CN" altLang="en-US" sz="2400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3591609" y="3552076"/>
            <a:ext cx="3209241" cy="6566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108850" tIns="54425" rIns="108850" bIns="54425" rtlCol="0">
            <a:normAutofit fontScale="92500"/>
          </a:bodyPr>
          <a:lstStyle>
            <a:lvl1pPr marL="272125" indent="-272125" algn="l" defTabSz="1088502" rtl="0" eaLnBrk="1" latinLnBrk="0" hangingPunct="1">
              <a:lnSpc>
                <a:spcPct val="90000"/>
              </a:lnSpc>
              <a:spcBef>
                <a:spcPts val="1190"/>
              </a:spcBef>
              <a:buFont typeface="Arial" panose="020B0604020202020204" pitchFamily="34" charset="0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376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0627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878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129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400" dirty="0"/>
              <a:t>for </a:t>
            </a:r>
            <a:r>
              <a:rPr lang="en-US" altLang="zh-CN" sz="2400" dirty="0" err="1"/>
              <a:t>key,value</a:t>
            </a:r>
            <a:r>
              <a:rPr lang="en-US" altLang="zh-CN" sz="2400" dirty="0"/>
              <a:t> in </a:t>
            </a:r>
            <a:r>
              <a:rPr lang="en-US" altLang="zh-CN" sz="2400" dirty="0" err="1"/>
              <a:t>d.items</a:t>
            </a:r>
            <a:r>
              <a:rPr lang="en-US" altLang="zh-CN" sz="2400" dirty="0"/>
              <a:t>():</a:t>
            </a:r>
          </a:p>
          <a:p>
            <a:pPr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400" dirty="0"/>
              <a:t>    print(</a:t>
            </a:r>
            <a:r>
              <a:rPr lang="en-US" altLang="zh-CN" sz="2400" dirty="0" err="1"/>
              <a:t>key,value</a:t>
            </a:r>
            <a:r>
              <a:rPr lang="en-US" altLang="zh-CN" sz="2400" dirty="0"/>
              <a:t>)	 </a:t>
            </a:r>
            <a:endParaRPr lang="en-US" altLang="zh-CN" sz="2400" dirty="0" smtClean="0"/>
          </a:p>
          <a:p>
            <a:pPr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</a:pPr>
            <a:endParaRPr lang="en-US" altLang="zh-CN" sz="2400" dirty="0" smtClean="0"/>
          </a:p>
          <a:p>
            <a:pPr fontAlgn="auto">
              <a:spcAft>
                <a:spcPts val="0"/>
              </a:spcAft>
            </a:pP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468778" y="4434184"/>
            <a:ext cx="23241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('age', 37)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('sex', 'male')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('name', 'Dong')</a:t>
            </a:r>
          </a:p>
        </p:txBody>
      </p:sp>
      <p:sp>
        <p:nvSpPr>
          <p:cNvPr id="6" name="矩形 5"/>
          <p:cNvSpPr/>
          <p:nvPr/>
        </p:nvSpPr>
        <p:spPr>
          <a:xfrm>
            <a:off x="3716118" y="4453234"/>
            <a:ext cx="26860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>
                <a:solidFill>
                  <a:srgbClr val="0070C0"/>
                </a:solidFill>
              </a:rPr>
              <a:t>age 37</a:t>
            </a:r>
          </a:p>
          <a:p>
            <a:r>
              <a:rPr lang="zh-CN" altLang="en-US" smtClean="0">
                <a:solidFill>
                  <a:srgbClr val="0070C0"/>
                </a:solidFill>
              </a:rPr>
              <a:t>sex male</a:t>
            </a:r>
          </a:p>
          <a:p>
            <a:r>
              <a:rPr lang="zh-CN" altLang="en-US" smtClean="0">
                <a:solidFill>
                  <a:srgbClr val="0070C0"/>
                </a:solidFill>
              </a:rPr>
              <a:t>name Dong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829675" y="4261366"/>
            <a:ext cx="170497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70C0"/>
                </a:solidFill>
              </a:rPr>
              <a:t>age</a:t>
            </a:r>
          </a:p>
          <a:p>
            <a:r>
              <a:rPr lang="zh-CN" altLang="en-US" sz="2000" dirty="0">
                <a:solidFill>
                  <a:srgbClr val="0070C0"/>
                </a:solidFill>
              </a:rPr>
              <a:t>sex</a:t>
            </a:r>
          </a:p>
          <a:p>
            <a:r>
              <a:rPr lang="zh-CN" altLang="en-US" sz="2000" dirty="0">
                <a:solidFill>
                  <a:srgbClr val="0070C0"/>
                </a:solidFill>
              </a:rPr>
              <a:t>name</a:t>
            </a:r>
          </a:p>
        </p:txBody>
      </p:sp>
      <p:sp>
        <p:nvSpPr>
          <p:cNvPr id="10" name="矩形 9"/>
          <p:cNvSpPr/>
          <p:nvPr/>
        </p:nvSpPr>
        <p:spPr>
          <a:xfrm>
            <a:off x="3716118" y="5695946"/>
            <a:ext cx="10273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70C0"/>
                </a:solidFill>
              </a:rPr>
              <a:t>37</a:t>
            </a:r>
          </a:p>
          <a:p>
            <a:r>
              <a:rPr lang="zh-CN" altLang="en-US" sz="2000" dirty="0">
                <a:solidFill>
                  <a:srgbClr val="0070C0"/>
                </a:solidFill>
              </a:rPr>
              <a:t>male</a:t>
            </a:r>
          </a:p>
          <a:p>
            <a:r>
              <a:rPr lang="zh-CN" altLang="en-US" sz="2000" dirty="0">
                <a:solidFill>
                  <a:srgbClr val="0070C0"/>
                </a:solidFill>
              </a:rPr>
              <a:t>Dong</a:t>
            </a:r>
          </a:p>
        </p:txBody>
      </p:sp>
      <p:sp>
        <p:nvSpPr>
          <p:cNvPr id="11" name="矩形 10"/>
          <p:cNvSpPr/>
          <p:nvPr/>
        </p:nvSpPr>
        <p:spPr>
          <a:xfrm>
            <a:off x="7219951" y="3528620"/>
            <a:ext cx="1733549" cy="7694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200" dirty="0"/>
              <a:t>for key in d:</a:t>
            </a:r>
          </a:p>
          <a:p>
            <a:r>
              <a:rPr lang="zh-CN" altLang="en-US" sz="2200" dirty="0"/>
              <a:t>    print(key)</a:t>
            </a:r>
          </a:p>
        </p:txBody>
      </p:sp>
      <p:sp>
        <p:nvSpPr>
          <p:cNvPr id="14" name="矩形 13"/>
          <p:cNvSpPr/>
          <p:nvPr/>
        </p:nvSpPr>
        <p:spPr>
          <a:xfrm>
            <a:off x="9353551" y="3524216"/>
            <a:ext cx="2419349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000" dirty="0"/>
              <a:t>for key in </a:t>
            </a:r>
            <a:r>
              <a:rPr lang="zh-CN" altLang="en-US" sz="2000" dirty="0" smtClean="0"/>
              <a:t>d</a:t>
            </a:r>
            <a:r>
              <a:rPr lang="en-US" altLang="zh-CN" sz="2000" dirty="0" smtClean="0"/>
              <a:t>.keys()</a:t>
            </a:r>
            <a:r>
              <a:rPr lang="zh-CN" altLang="en-US" sz="2000" dirty="0" smtClean="0"/>
              <a:t>:</a:t>
            </a:r>
            <a:endParaRPr lang="zh-CN" altLang="en-US" sz="2000" dirty="0"/>
          </a:p>
          <a:p>
            <a:r>
              <a:rPr lang="zh-CN" altLang="en-US" sz="2000" dirty="0"/>
              <a:t>    print(key)</a:t>
            </a:r>
          </a:p>
        </p:txBody>
      </p:sp>
      <p:sp>
        <p:nvSpPr>
          <p:cNvPr id="12" name="矩形 11"/>
          <p:cNvSpPr/>
          <p:nvPr/>
        </p:nvSpPr>
        <p:spPr>
          <a:xfrm>
            <a:off x="306389" y="5734048"/>
            <a:ext cx="328522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400" dirty="0"/>
              <a:t>for value in d.values():</a:t>
            </a:r>
          </a:p>
          <a:p>
            <a:r>
              <a:rPr lang="zh-CN" altLang="en-US" sz="2400" dirty="0"/>
              <a:t>    print(value)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953500" y="134381"/>
            <a:ext cx="2398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hlinkClick r:id="rId2" action="ppaction://hlinksldjump"/>
              </a:rPr>
              <a:t>字典的序列解包</a:t>
            </a:r>
            <a:endParaRPr lang="zh-CN" altLang="en-US" sz="2400" dirty="0"/>
          </a:p>
        </p:txBody>
      </p:sp>
      <p:sp>
        <p:nvSpPr>
          <p:cNvPr id="17" name="文本框 16">
            <a:hlinkClick r:id="rId3" action="ppaction://hlinksldjump"/>
          </p:cNvPr>
          <p:cNvSpPr txBox="1"/>
          <p:nvPr/>
        </p:nvSpPr>
        <p:spPr>
          <a:xfrm>
            <a:off x="8991600" y="680313"/>
            <a:ext cx="2398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70C0"/>
                </a:solidFill>
              </a:rPr>
              <a:t>列表推导式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51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1</a:t>
            </a:r>
            <a:r>
              <a:rPr lang="en-US" altLang="zh-CN" dirty="0"/>
              <a:t>  </a:t>
            </a:r>
            <a:r>
              <a:rPr lang="zh-CN" altLang="en-US" dirty="0"/>
              <a:t>列表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sz="2900" dirty="0" smtClean="0"/>
              <a:t>列表对象的修改：当</a:t>
            </a:r>
            <a:r>
              <a:rPr lang="zh-CN" altLang="en-US" sz="2900" dirty="0"/>
              <a:t>为对象修改值时，并不是真的直接修改变量的值，而是使变量指向新的值，这</a:t>
            </a:r>
            <a:r>
              <a:rPr lang="zh-CN" altLang="en-US" sz="2900" dirty="0" smtClean="0"/>
              <a:t>对于列表变量</a:t>
            </a:r>
            <a:r>
              <a:rPr lang="zh-CN" altLang="en-US" sz="2900" dirty="0"/>
              <a:t>也</a:t>
            </a:r>
            <a:r>
              <a:rPr lang="zh-CN" altLang="en-US" sz="2900" dirty="0" smtClean="0"/>
              <a:t>是</a:t>
            </a:r>
            <a:r>
              <a:rPr lang="zh-CN" altLang="en-US" sz="2900" dirty="0"/>
              <a:t>一样的。</a:t>
            </a:r>
          </a:p>
          <a:p>
            <a:pPr marL="0" indent="0">
              <a:lnSpc>
                <a:spcPct val="110000"/>
              </a:lnSpc>
              <a:buNone/>
            </a:pPr>
            <a:endParaRPr lang="zh-CN" altLang="en-US" sz="2900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900" dirty="0"/>
              <a:t>&gt;&gt;&gt; a = [1,2,3]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900" dirty="0"/>
              <a:t>&gt;&gt;&gt; id(a)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900" dirty="0">
                <a:solidFill>
                  <a:srgbClr val="0070C0"/>
                </a:solidFill>
              </a:rPr>
              <a:t>20230752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900" dirty="0"/>
              <a:t>&gt;&gt;&gt; a = [1,2]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900" dirty="0"/>
              <a:t>&gt;&gt;&gt; id(a)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900" dirty="0">
                <a:solidFill>
                  <a:srgbClr val="0070C0"/>
                </a:solidFill>
              </a:rPr>
              <a:t>20338208</a:t>
            </a:r>
          </a:p>
        </p:txBody>
      </p:sp>
    </p:spTree>
    <p:extLst>
      <p:ext uri="{BB962C8B-B14F-4D97-AF65-F5344CB8AC3E}">
        <p14:creationId xmlns:p14="http://schemas.microsoft.com/office/powerpoint/2010/main" val="147377032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2.3.3 字典元素的添加与</a:t>
            </a:r>
            <a:r>
              <a:rPr lang="zh-CN" altLang="zh-CN" dirty="0" smtClean="0"/>
              <a:t>修改</a:t>
            </a:r>
            <a:r>
              <a:rPr lang="zh-CN" altLang="en-US" dirty="0" smtClean="0"/>
              <a:t>：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d[key]=value</a:t>
            </a:r>
            <a:endParaRPr lang="zh-CN" altLang="zh-CN" dirty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900" dirty="0"/>
              <a:t>当以指定键为下标为字典赋值时，若键存在，则可以修改该键的值；若不存在，则表示添加一个键、值对。</a:t>
            </a:r>
          </a:p>
          <a:p>
            <a:pPr>
              <a:buFont typeface="Wingdings" pitchFamily="2" charset="2"/>
              <a:buNone/>
            </a:pPr>
            <a:r>
              <a:rPr lang="en-US" altLang="zh-CN" sz="2900" dirty="0"/>
              <a:t>&gt;&gt;&gt; </a:t>
            </a:r>
            <a:r>
              <a:rPr lang="en-US" altLang="zh-CN" sz="2900" dirty="0" smtClean="0"/>
              <a:t>d[</a:t>
            </a:r>
            <a:r>
              <a:rPr lang="en-US" altLang="zh-CN" sz="2900" dirty="0"/>
              <a:t>'age'] = 38</a:t>
            </a:r>
          </a:p>
          <a:p>
            <a:pPr>
              <a:buFont typeface="Wingdings" pitchFamily="2" charset="2"/>
              <a:buNone/>
            </a:pPr>
            <a:r>
              <a:rPr lang="en-US" altLang="zh-CN" sz="2900" dirty="0"/>
              <a:t>&gt;&gt;&gt; </a:t>
            </a:r>
            <a:r>
              <a:rPr lang="en-US" altLang="zh-CN" sz="2900" dirty="0" smtClean="0"/>
              <a:t>d</a:t>
            </a:r>
            <a:endParaRPr lang="en-US" altLang="zh-CN" sz="2900" dirty="0"/>
          </a:p>
          <a:p>
            <a:pPr>
              <a:buFont typeface="Wingdings" pitchFamily="2" charset="2"/>
              <a:buNone/>
            </a:pPr>
            <a:r>
              <a:rPr lang="en-US" altLang="zh-CN" sz="2900" dirty="0">
                <a:solidFill>
                  <a:srgbClr val="0070C0"/>
                </a:solidFill>
              </a:rPr>
              <a:t>{'age': 38, 'name': 'Dong', 'sex': 'male'}</a:t>
            </a:r>
          </a:p>
          <a:p>
            <a:pPr>
              <a:buFont typeface="Wingdings" pitchFamily="2" charset="2"/>
              <a:buNone/>
            </a:pPr>
            <a:r>
              <a:rPr lang="en-US" altLang="zh-CN" sz="2900" dirty="0"/>
              <a:t>&gt;&gt;&gt; </a:t>
            </a:r>
            <a:r>
              <a:rPr lang="en-US" altLang="zh-CN" sz="2900" dirty="0" smtClean="0"/>
              <a:t>d[</a:t>
            </a:r>
            <a:r>
              <a:rPr lang="en-US" altLang="zh-CN" sz="2900" dirty="0"/>
              <a:t>'address'] = 'SDIBT'</a:t>
            </a:r>
          </a:p>
          <a:p>
            <a:pPr>
              <a:buFont typeface="Wingdings" pitchFamily="2" charset="2"/>
              <a:buNone/>
            </a:pPr>
            <a:r>
              <a:rPr lang="en-US" altLang="zh-CN" sz="2900" dirty="0"/>
              <a:t>&gt;&gt;&gt; </a:t>
            </a:r>
            <a:r>
              <a:rPr lang="en-US" altLang="zh-CN" sz="2900" dirty="0" smtClean="0"/>
              <a:t>d</a:t>
            </a:r>
            <a:endParaRPr lang="en-US" altLang="zh-CN" sz="2900" dirty="0"/>
          </a:p>
          <a:p>
            <a:pPr>
              <a:buFont typeface="Wingdings" pitchFamily="2" charset="2"/>
              <a:buNone/>
            </a:pPr>
            <a:r>
              <a:rPr lang="en-US" altLang="zh-CN" sz="2900" dirty="0">
                <a:solidFill>
                  <a:srgbClr val="0070C0"/>
                </a:solidFill>
              </a:rPr>
              <a:t>{'age': 38, 'address': 'SDIBT', 'name': 'Dong', 'sex': 'male'}</a:t>
            </a:r>
            <a:endParaRPr lang="zh-CN" altLang="en-US" sz="29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47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2.3.3 字典元素的添加与</a:t>
            </a:r>
            <a:r>
              <a:rPr lang="zh-CN" altLang="zh-CN" dirty="0" smtClean="0"/>
              <a:t>修改</a:t>
            </a:r>
            <a:r>
              <a:rPr lang="zh-CN" altLang="en-US" dirty="0" smtClean="0"/>
              <a:t>：更新多个键值，</a:t>
            </a:r>
            <a:r>
              <a:rPr lang="en-US" altLang="zh-CN" dirty="0" err="1" smtClean="0"/>
              <a:t>d.update</a:t>
            </a:r>
            <a:r>
              <a:rPr lang="en-US" altLang="zh-CN" dirty="0" smtClean="0"/>
              <a:t>(another)</a:t>
            </a:r>
            <a:endParaRPr lang="zh-CN" altLang="zh-CN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900" dirty="0"/>
              <a:t>使用字典对象的</a:t>
            </a:r>
            <a:r>
              <a:rPr lang="en-US" altLang="zh-CN" sz="2900" dirty="0"/>
              <a:t>update</a:t>
            </a:r>
            <a:r>
              <a:rPr lang="zh-CN" altLang="en-US" sz="2900" dirty="0"/>
              <a:t>方法将另一个</a:t>
            </a:r>
            <a:r>
              <a:rPr lang="zh-CN" altLang="en-US" sz="2900" dirty="0" smtClean="0"/>
              <a:t>字典</a:t>
            </a:r>
            <a:r>
              <a:rPr lang="en-US" altLang="zh-CN" sz="2900" dirty="0" smtClean="0"/>
              <a:t>another</a:t>
            </a:r>
            <a:r>
              <a:rPr lang="zh-CN" altLang="en-US" sz="2900" dirty="0" smtClean="0"/>
              <a:t>的</a:t>
            </a:r>
            <a:r>
              <a:rPr lang="zh-CN" altLang="en-US" sz="2900" dirty="0"/>
              <a:t>键、值对添加到当前字典对象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900" dirty="0"/>
              <a:t>&gt;&gt;&gt; </a:t>
            </a:r>
            <a:r>
              <a:rPr lang="en-US" altLang="zh-CN" sz="2900" dirty="0" smtClean="0"/>
              <a:t>d= {</a:t>
            </a:r>
            <a:r>
              <a:rPr lang="en-US" altLang="zh-CN" sz="2900" dirty="0"/>
              <a:t>'age': 37, 'score': [98, 97], 'name': 'Dong', 'sex': 'male'}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900" dirty="0" smtClean="0"/>
              <a:t>&gt;&gt;&gt; </a:t>
            </a:r>
            <a:r>
              <a:rPr lang="en-US" altLang="zh-CN" sz="2900" dirty="0" err="1" smtClean="0"/>
              <a:t>d.update</a:t>
            </a:r>
            <a:r>
              <a:rPr lang="en-US" altLang="zh-CN" sz="2900" dirty="0"/>
              <a:t>({</a:t>
            </a:r>
            <a:r>
              <a:rPr lang="en-US" altLang="zh-CN" sz="2900" dirty="0" smtClean="0"/>
              <a:t>'age':38,'city':'shanghai'})</a:t>
            </a:r>
            <a:endParaRPr lang="en-US" altLang="zh-CN" sz="29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900" dirty="0"/>
              <a:t>&gt;&gt;&gt; </a:t>
            </a:r>
            <a:r>
              <a:rPr lang="en-US" altLang="zh-CN" sz="2900" dirty="0" smtClean="0"/>
              <a:t>d</a:t>
            </a:r>
            <a:endParaRPr lang="en-US" altLang="zh-CN" sz="2900" dirty="0"/>
          </a:p>
          <a:p>
            <a:pPr>
              <a:buNone/>
            </a:pPr>
            <a:r>
              <a:rPr lang="en-US" altLang="zh-CN" sz="2900" dirty="0">
                <a:solidFill>
                  <a:srgbClr val="0070C0"/>
                </a:solidFill>
              </a:rPr>
              <a:t>{</a:t>
            </a:r>
            <a:r>
              <a:rPr lang="en-US" altLang="zh-CN" sz="2900" dirty="0">
                <a:solidFill>
                  <a:srgbClr val="FF0000"/>
                </a:solidFill>
              </a:rPr>
              <a:t>'age': 38</a:t>
            </a:r>
            <a:r>
              <a:rPr lang="en-US" altLang="zh-CN" sz="2900" dirty="0">
                <a:solidFill>
                  <a:srgbClr val="0070C0"/>
                </a:solidFill>
              </a:rPr>
              <a:t>, 'score': [98, 97], 'name': 'Dong', </a:t>
            </a:r>
            <a:r>
              <a:rPr lang="en-US" altLang="zh-CN" sz="2900" dirty="0">
                <a:solidFill>
                  <a:srgbClr val="FF0000"/>
                </a:solidFill>
              </a:rPr>
              <a:t>'city': 'shanghai'</a:t>
            </a:r>
            <a:r>
              <a:rPr lang="en-US" altLang="zh-CN" sz="2900" dirty="0">
                <a:solidFill>
                  <a:srgbClr val="0070C0"/>
                </a:solidFill>
              </a:rPr>
              <a:t>, 'sex': 'male'}</a:t>
            </a:r>
            <a:endParaRPr lang="zh-CN" altLang="en-US" sz="29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4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2.3.3 字典元素的添加与修改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838200" y="1825624"/>
          <a:ext cx="9163050" cy="21177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2952">
                  <a:extLst>
                    <a:ext uri="{9D8B030D-6E8A-4147-A177-3AD203B41FA5}">
                      <a16:colId xmlns="" xmlns:a16="http://schemas.microsoft.com/office/drawing/2014/main" val="1574654286"/>
                    </a:ext>
                  </a:extLst>
                </a:gridCol>
                <a:gridCol w="7090098">
                  <a:extLst>
                    <a:ext uri="{9D8B030D-6E8A-4147-A177-3AD203B41FA5}">
                      <a16:colId xmlns="" xmlns:a16="http://schemas.microsoft.com/office/drawing/2014/main" val="246940290"/>
                    </a:ext>
                  </a:extLst>
                </a:gridCol>
              </a:tblGrid>
              <a:tr h="423545"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0070C0"/>
                          </a:solidFill>
                        </a:rPr>
                        <a:t>del d[key] </a:t>
                      </a:r>
                      <a:endParaRPr lang="zh-CN" alt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 smtClean="0">
                          <a:solidFill>
                            <a:srgbClr val="0070C0"/>
                          </a:solidFill>
                        </a:rPr>
                        <a:t>删除元素，如果</a:t>
                      </a:r>
                      <a:r>
                        <a:rPr lang="en-US" altLang="zh-CN" sz="1800" b="1" dirty="0" smtClean="0">
                          <a:solidFill>
                            <a:srgbClr val="0070C0"/>
                          </a:solidFill>
                        </a:rPr>
                        <a:t>key</a:t>
                      </a:r>
                      <a:r>
                        <a:rPr lang="zh-CN" altLang="en-US" sz="1800" b="1" dirty="0" smtClean="0">
                          <a:solidFill>
                            <a:srgbClr val="0070C0"/>
                          </a:solidFill>
                        </a:rPr>
                        <a:t>不存在，</a:t>
                      </a:r>
                      <a:r>
                        <a:rPr lang="en-US" altLang="zh-CN" sz="1800" b="1" dirty="0" smtClean="0">
                          <a:solidFill>
                            <a:srgbClr val="0070C0"/>
                          </a:solidFill>
                        </a:rPr>
                        <a:t>raise </a:t>
                      </a:r>
                      <a:r>
                        <a:rPr lang="en-US" altLang="zh-CN" sz="1800" b="1" dirty="0" err="1" smtClean="0">
                          <a:solidFill>
                            <a:srgbClr val="0070C0"/>
                          </a:solidFill>
                        </a:rPr>
                        <a:t>KeyError</a:t>
                      </a:r>
                      <a:endParaRPr lang="zh-CN" alt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77571382"/>
                  </a:ext>
                </a:extLst>
              </a:tr>
              <a:tr h="423545">
                <a:tc>
                  <a:txBody>
                    <a:bodyPr/>
                    <a:lstStyle/>
                    <a:p>
                      <a:r>
                        <a:rPr lang="en-US" altLang="zh-CN" sz="1800" b="1" dirty="0" err="1" smtClean="0">
                          <a:solidFill>
                            <a:srgbClr val="0070C0"/>
                          </a:solidFill>
                        </a:rPr>
                        <a:t>popitem</a:t>
                      </a:r>
                      <a:r>
                        <a:rPr lang="en-US" altLang="zh-CN" sz="1800" b="1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zh-CN" alt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 smtClean="0">
                          <a:solidFill>
                            <a:srgbClr val="0070C0"/>
                          </a:solidFill>
                        </a:rPr>
                        <a:t>移走并返回某一个</a:t>
                      </a:r>
                      <a:r>
                        <a:rPr lang="en-US" altLang="zh-CN" sz="1800" b="1" dirty="0" smtClean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altLang="zh-CN" sz="1800" b="1" dirty="0" err="1" smtClean="0">
                          <a:solidFill>
                            <a:srgbClr val="0070C0"/>
                          </a:solidFill>
                        </a:rPr>
                        <a:t>key,value</a:t>
                      </a:r>
                      <a:r>
                        <a:rPr lang="zh-CN" altLang="en-US" sz="1800" b="1" dirty="0" smtClean="0">
                          <a:solidFill>
                            <a:srgbClr val="0070C0"/>
                          </a:solidFill>
                        </a:rPr>
                        <a:t>）对</a:t>
                      </a:r>
                      <a:endParaRPr lang="zh-CN" alt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37985496"/>
                  </a:ext>
                </a:extLst>
              </a:tr>
              <a:tr h="423545"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0070C0"/>
                          </a:solidFill>
                        </a:rPr>
                        <a:t>pop(key)</a:t>
                      </a:r>
                      <a:endParaRPr lang="zh-CN" alt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 smtClean="0">
                          <a:solidFill>
                            <a:srgbClr val="0070C0"/>
                          </a:solidFill>
                        </a:rPr>
                        <a:t>如果</a:t>
                      </a:r>
                      <a:r>
                        <a:rPr lang="en-US" altLang="zh-CN" sz="1800" b="1" dirty="0" smtClean="0">
                          <a:solidFill>
                            <a:srgbClr val="0070C0"/>
                          </a:solidFill>
                        </a:rPr>
                        <a:t>key</a:t>
                      </a:r>
                      <a:r>
                        <a:rPr lang="zh-CN" altLang="en-US" sz="1800" b="1" dirty="0" smtClean="0">
                          <a:solidFill>
                            <a:srgbClr val="0070C0"/>
                          </a:solidFill>
                        </a:rPr>
                        <a:t>存在删除对应元素并返回值，否则</a:t>
                      </a:r>
                      <a:r>
                        <a:rPr lang="en-US" altLang="zh-CN" sz="1800" b="1" dirty="0" smtClean="0">
                          <a:solidFill>
                            <a:srgbClr val="0070C0"/>
                          </a:solidFill>
                        </a:rPr>
                        <a:t>raise</a:t>
                      </a:r>
                      <a:r>
                        <a:rPr lang="en-US" altLang="zh-CN" sz="1800" b="1" baseline="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sz="1800" b="1" baseline="0" dirty="0" err="1" smtClean="0">
                          <a:solidFill>
                            <a:srgbClr val="0070C0"/>
                          </a:solidFill>
                        </a:rPr>
                        <a:t>KeyError</a:t>
                      </a:r>
                      <a:endParaRPr lang="zh-CN" alt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11528901"/>
                  </a:ext>
                </a:extLst>
              </a:tr>
              <a:tr h="423545"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0070C0"/>
                          </a:solidFill>
                        </a:rPr>
                        <a:t>pop(</a:t>
                      </a:r>
                      <a:r>
                        <a:rPr lang="en-US" altLang="zh-CN" sz="1800" b="1" dirty="0" err="1" smtClean="0">
                          <a:solidFill>
                            <a:srgbClr val="0070C0"/>
                          </a:solidFill>
                        </a:rPr>
                        <a:t>key,value</a:t>
                      </a:r>
                      <a:r>
                        <a:rPr lang="en-US" altLang="zh-CN" sz="1800" b="1" dirty="0" smtClean="0">
                          <a:solidFill>
                            <a:srgbClr val="0070C0"/>
                          </a:solidFill>
                        </a:rPr>
                        <a:t>)</a:t>
                      </a:r>
                      <a:endParaRPr lang="zh-CN" alt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 smtClean="0">
                          <a:solidFill>
                            <a:srgbClr val="0070C0"/>
                          </a:solidFill>
                        </a:rPr>
                        <a:t>如果</a:t>
                      </a:r>
                      <a:r>
                        <a:rPr lang="en-US" altLang="zh-CN" sz="1800" b="1" dirty="0" smtClean="0">
                          <a:solidFill>
                            <a:srgbClr val="0070C0"/>
                          </a:solidFill>
                        </a:rPr>
                        <a:t>key</a:t>
                      </a:r>
                      <a:r>
                        <a:rPr lang="zh-CN" altLang="en-US" sz="1800" b="1" dirty="0" smtClean="0">
                          <a:solidFill>
                            <a:srgbClr val="0070C0"/>
                          </a:solidFill>
                        </a:rPr>
                        <a:t>存在删除对应元素并返回值，否则返回</a:t>
                      </a:r>
                      <a:r>
                        <a:rPr lang="en-US" altLang="zh-CN" sz="1800" b="1" dirty="0" smtClean="0">
                          <a:solidFill>
                            <a:srgbClr val="0070C0"/>
                          </a:solidFill>
                        </a:rPr>
                        <a:t>value</a:t>
                      </a:r>
                      <a:endParaRPr lang="zh-CN" alt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39297300"/>
                  </a:ext>
                </a:extLst>
              </a:tr>
              <a:tr h="423545"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clear()</a:t>
                      </a:r>
                      <a:endParaRPr lang="zh-CN" altLang="en-US" sz="18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清除所有元素</a:t>
                      </a:r>
                      <a:endParaRPr lang="zh-CN" altLang="en-US" sz="18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86188320"/>
                  </a:ext>
                </a:extLst>
              </a:tr>
            </a:tbl>
          </a:graphicData>
        </a:graphic>
      </p:graphicFrame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091" y="4362450"/>
            <a:ext cx="8420209" cy="20955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&gt;&gt;&gt; d ={ 'age</a:t>
            </a:r>
            <a:r>
              <a:rPr lang="en-US" altLang="zh-CN" dirty="0"/>
              <a:t>': 38, </a:t>
            </a:r>
            <a:r>
              <a:rPr lang="en-US" altLang="zh-CN" dirty="0" smtClean="0"/>
              <a:t>'score': [98, 97], 'name</a:t>
            </a:r>
            <a:r>
              <a:rPr lang="en-US" altLang="zh-CN" dirty="0"/>
              <a:t>': 'Dong', 'city': 'shanghai', 'sex': 'male</a:t>
            </a:r>
            <a:r>
              <a:rPr lang="en-US" altLang="zh-CN" dirty="0" smtClean="0"/>
              <a:t>'}</a:t>
            </a:r>
          </a:p>
          <a:p>
            <a:pPr marL="0" indent="0">
              <a:buNone/>
            </a:pPr>
            <a:r>
              <a:rPr lang="en-US" altLang="zh-CN" dirty="0" smtClean="0"/>
              <a:t>&gt;&gt;&gt; </a:t>
            </a:r>
            <a:r>
              <a:rPr lang="en-US" altLang="zh-CN" dirty="0" err="1" smtClean="0"/>
              <a:t>d.pop</a:t>
            </a:r>
            <a:r>
              <a:rPr lang="en-US" altLang="zh-CN" dirty="0" smtClean="0"/>
              <a:t>('score',[])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[98, 97</a:t>
            </a:r>
            <a:r>
              <a:rPr lang="en-US" altLang="zh-CN" dirty="0" smtClean="0">
                <a:solidFill>
                  <a:srgbClr val="0070C0"/>
                </a:solidFill>
              </a:rPr>
              <a:t>]</a:t>
            </a:r>
          </a:p>
          <a:p>
            <a:pPr marL="0" indent="0">
              <a:buNone/>
            </a:pPr>
            <a:r>
              <a:rPr lang="en-US" altLang="zh-CN" dirty="0" smtClean="0"/>
              <a:t>&gt;&gt;&gt; </a:t>
            </a:r>
            <a:r>
              <a:rPr lang="en-US" altLang="zh-CN" dirty="0" err="1" smtClean="0"/>
              <a:t>d.pop</a:t>
            </a:r>
            <a:r>
              <a:rPr lang="en-US" altLang="zh-CN" dirty="0"/>
              <a:t>('score</a:t>
            </a:r>
            <a:r>
              <a:rPr lang="en-US" altLang="zh-CN" dirty="0" smtClean="0"/>
              <a:t>',[])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[]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44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2.3.4 字典应用案例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806027" y="1826048"/>
            <a:ext cx="10514231" cy="4352346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ts val="238"/>
              </a:spcBef>
            </a:pPr>
            <a:r>
              <a:rPr lang="en-GB" altLang="en-US" sz="2400" dirty="0">
                <a:latin typeface="宋体" pitchFamily="2" charset="-122"/>
              </a:rPr>
              <a:t>下面的代码首先生成包含1000个随机字符的字符串，然后统计每个字符的出现次数。</a:t>
            </a:r>
          </a:p>
          <a:p>
            <a:pPr>
              <a:lnSpc>
                <a:spcPct val="110000"/>
              </a:lnSpc>
              <a:spcBef>
                <a:spcPts val="238"/>
              </a:spcBef>
              <a:buNone/>
            </a:pPr>
            <a:endParaRPr lang="en-GB" altLang="en-US" sz="2000" dirty="0" smtClean="0">
              <a:latin typeface="宋体" pitchFamily="2" charset="-122"/>
            </a:endParaRPr>
          </a:p>
          <a:p>
            <a:pPr>
              <a:lnSpc>
                <a:spcPct val="110000"/>
              </a:lnSpc>
              <a:spcBef>
                <a:spcPts val="238"/>
              </a:spcBef>
              <a:buNone/>
            </a:pPr>
            <a:r>
              <a:rPr lang="en-GB" altLang="en-US" sz="2000" dirty="0" smtClean="0">
                <a:latin typeface="宋体" pitchFamily="2" charset="-122"/>
              </a:rPr>
              <a:t>import </a:t>
            </a:r>
            <a:r>
              <a:rPr lang="en-GB" altLang="en-US" sz="2000" dirty="0">
                <a:latin typeface="宋体" pitchFamily="2" charset="-122"/>
              </a:rPr>
              <a:t>string</a:t>
            </a:r>
          </a:p>
          <a:p>
            <a:pPr>
              <a:lnSpc>
                <a:spcPct val="110000"/>
              </a:lnSpc>
              <a:spcBef>
                <a:spcPts val="238"/>
              </a:spcBef>
              <a:buNone/>
            </a:pPr>
            <a:r>
              <a:rPr lang="en-GB" altLang="en-US" sz="2000" dirty="0" smtClean="0">
                <a:latin typeface="宋体" pitchFamily="2" charset="-122"/>
              </a:rPr>
              <a:t>import </a:t>
            </a:r>
            <a:r>
              <a:rPr lang="en-GB" altLang="en-US" sz="2000" dirty="0">
                <a:latin typeface="宋体" pitchFamily="2" charset="-122"/>
              </a:rPr>
              <a:t>random</a:t>
            </a:r>
          </a:p>
          <a:p>
            <a:pPr>
              <a:lnSpc>
                <a:spcPct val="110000"/>
              </a:lnSpc>
              <a:spcBef>
                <a:spcPts val="238"/>
              </a:spcBef>
              <a:buNone/>
            </a:pPr>
            <a:r>
              <a:rPr lang="en-GB" altLang="en-US" sz="2000" dirty="0" smtClean="0">
                <a:latin typeface="宋体" pitchFamily="2" charset="-122"/>
              </a:rPr>
              <a:t>x </a:t>
            </a:r>
            <a:r>
              <a:rPr lang="en-GB" altLang="en-US" sz="2000" dirty="0">
                <a:latin typeface="宋体" pitchFamily="2" charset="-122"/>
              </a:rPr>
              <a:t>= </a:t>
            </a:r>
            <a:r>
              <a:rPr lang="en-GB" altLang="en-US" sz="2000" dirty="0" err="1">
                <a:latin typeface="宋体" pitchFamily="2" charset="-122"/>
              </a:rPr>
              <a:t>string.ascii_letters</a:t>
            </a:r>
            <a:r>
              <a:rPr lang="en-GB" altLang="en-US" sz="2000" dirty="0">
                <a:latin typeface="宋体" pitchFamily="2" charset="-122"/>
              </a:rPr>
              <a:t> + </a:t>
            </a:r>
            <a:r>
              <a:rPr lang="en-GB" altLang="en-US" sz="2000" dirty="0" err="1">
                <a:latin typeface="宋体" pitchFamily="2" charset="-122"/>
              </a:rPr>
              <a:t>string.digits</a:t>
            </a:r>
            <a:r>
              <a:rPr lang="en-GB" altLang="en-US" sz="2000" dirty="0">
                <a:latin typeface="宋体" pitchFamily="2" charset="-122"/>
              </a:rPr>
              <a:t> + </a:t>
            </a:r>
            <a:r>
              <a:rPr lang="en-GB" altLang="en-US" sz="2000" dirty="0" err="1">
                <a:latin typeface="宋体" pitchFamily="2" charset="-122"/>
              </a:rPr>
              <a:t>string.punctuation</a:t>
            </a:r>
            <a:endParaRPr lang="en-GB" altLang="en-US" sz="2000" dirty="0">
              <a:latin typeface="宋体" pitchFamily="2" charset="-122"/>
            </a:endParaRPr>
          </a:p>
          <a:p>
            <a:pPr>
              <a:lnSpc>
                <a:spcPct val="110000"/>
              </a:lnSpc>
              <a:spcBef>
                <a:spcPts val="238"/>
              </a:spcBef>
              <a:buNone/>
            </a:pPr>
            <a:r>
              <a:rPr lang="en-GB" altLang="en-US" sz="2000" dirty="0" smtClean="0">
                <a:latin typeface="宋体" pitchFamily="2" charset="-122"/>
              </a:rPr>
              <a:t>print('\n</a:t>
            </a:r>
            <a:r>
              <a:rPr lang="zh-CN" altLang="en-US" sz="2000" dirty="0" smtClean="0">
                <a:latin typeface="宋体" pitchFamily="2" charset="-122"/>
              </a:rPr>
              <a:t>可使用的字符集</a:t>
            </a:r>
            <a:r>
              <a:rPr lang="en-US" altLang="zh-CN" sz="2000" dirty="0" smtClean="0">
                <a:latin typeface="宋体" pitchFamily="2" charset="-122"/>
              </a:rPr>
              <a:t>:\n', </a:t>
            </a:r>
            <a:r>
              <a:rPr lang="en-GB" altLang="en-US" sz="2000" dirty="0" smtClean="0">
                <a:latin typeface="宋体" pitchFamily="2" charset="-122"/>
              </a:rPr>
              <a:t>x, </a:t>
            </a:r>
            <a:r>
              <a:rPr lang="en-GB" altLang="en-US" sz="2000" dirty="0" err="1" smtClean="0">
                <a:latin typeface="宋体" pitchFamily="2" charset="-122"/>
              </a:rPr>
              <a:t>sep</a:t>
            </a:r>
            <a:r>
              <a:rPr lang="en-GB" altLang="en-US" sz="2000" dirty="0" smtClean="0">
                <a:latin typeface="宋体" pitchFamily="2" charset="-122"/>
              </a:rPr>
              <a:t>='',end='\n')   </a:t>
            </a:r>
          </a:p>
          <a:p>
            <a:pPr>
              <a:lnSpc>
                <a:spcPct val="110000"/>
              </a:lnSpc>
              <a:spcBef>
                <a:spcPts val="238"/>
              </a:spcBef>
              <a:buNone/>
            </a:pPr>
            <a:r>
              <a:rPr lang="en-GB" altLang="en-US" sz="2000" dirty="0" smtClean="0">
                <a:solidFill>
                  <a:srgbClr val="0070C0"/>
                </a:solidFill>
                <a:latin typeface="宋体" pitchFamily="2" charset="-122"/>
              </a:rPr>
              <a:t>y </a:t>
            </a:r>
            <a:r>
              <a:rPr lang="en-GB" altLang="en-US" sz="2000" dirty="0">
                <a:solidFill>
                  <a:srgbClr val="0070C0"/>
                </a:solidFill>
                <a:latin typeface="宋体" pitchFamily="2" charset="-122"/>
              </a:rPr>
              <a:t>= [</a:t>
            </a:r>
            <a:r>
              <a:rPr lang="en-GB" altLang="en-US" sz="2000" dirty="0" err="1">
                <a:solidFill>
                  <a:srgbClr val="0070C0"/>
                </a:solidFill>
                <a:latin typeface="宋体" pitchFamily="2" charset="-122"/>
              </a:rPr>
              <a:t>random.choice</a:t>
            </a:r>
            <a:r>
              <a:rPr lang="en-GB" altLang="en-US" sz="2000" dirty="0">
                <a:solidFill>
                  <a:srgbClr val="0070C0"/>
                </a:solidFill>
                <a:latin typeface="宋体" pitchFamily="2" charset="-122"/>
              </a:rPr>
              <a:t>(x) for </a:t>
            </a:r>
            <a:r>
              <a:rPr lang="en-GB" altLang="en-US" sz="2000" dirty="0" err="1">
                <a:solidFill>
                  <a:srgbClr val="0070C0"/>
                </a:solidFill>
                <a:latin typeface="宋体" pitchFamily="2" charset="-122"/>
              </a:rPr>
              <a:t>i</a:t>
            </a:r>
            <a:r>
              <a:rPr lang="en-GB" altLang="en-US" sz="2000" dirty="0">
                <a:solidFill>
                  <a:srgbClr val="0070C0"/>
                </a:solidFill>
                <a:latin typeface="宋体" pitchFamily="2" charset="-122"/>
              </a:rPr>
              <a:t> in range(1000)]</a:t>
            </a:r>
          </a:p>
          <a:p>
            <a:pPr>
              <a:lnSpc>
                <a:spcPct val="110000"/>
              </a:lnSpc>
              <a:spcBef>
                <a:spcPts val="238"/>
              </a:spcBef>
              <a:buNone/>
            </a:pPr>
            <a:r>
              <a:rPr lang="en-GB" altLang="en-US" sz="2000" dirty="0" smtClean="0">
                <a:solidFill>
                  <a:srgbClr val="FF0000"/>
                </a:solidFill>
                <a:latin typeface="宋体" pitchFamily="2" charset="-122"/>
              </a:rPr>
              <a:t>z </a:t>
            </a:r>
            <a:r>
              <a:rPr lang="en-GB" altLang="en-US" sz="2000" dirty="0">
                <a:solidFill>
                  <a:srgbClr val="FF0000"/>
                </a:solidFill>
                <a:latin typeface="宋体" pitchFamily="2" charset="-122"/>
              </a:rPr>
              <a:t>= ''.join(y)</a:t>
            </a:r>
          </a:p>
          <a:p>
            <a:pPr>
              <a:lnSpc>
                <a:spcPct val="110000"/>
              </a:lnSpc>
              <a:spcBef>
                <a:spcPts val="238"/>
              </a:spcBef>
              <a:buNone/>
            </a:pPr>
            <a:r>
              <a:rPr lang="en-GB" altLang="en-US" sz="2000" dirty="0" smtClean="0">
                <a:solidFill>
                  <a:srgbClr val="FF0000"/>
                </a:solidFill>
                <a:latin typeface="宋体" pitchFamily="2" charset="-122"/>
              </a:rPr>
              <a:t>d </a:t>
            </a:r>
            <a:r>
              <a:rPr lang="en-GB" altLang="en-US" sz="2000" dirty="0">
                <a:solidFill>
                  <a:srgbClr val="FF0000"/>
                </a:solidFill>
                <a:latin typeface="宋体" pitchFamily="2" charset="-122"/>
              </a:rPr>
              <a:t>= </a:t>
            </a:r>
            <a:r>
              <a:rPr lang="en-GB" altLang="en-US" sz="2000" dirty="0" err="1">
                <a:solidFill>
                  <a:srgbClr val="FF0000"/>
                </a:solidFill>
                <a:latin typeface="宋体" pitchFamily="2" charset="-122"/>
              </a:rPr>
              <a:t>dict</a:t>
            </a:r>
            <a:r>
              <a:rPr lang="en-GB" altLang="en-US" sz="2000" dirty="0">
                <a:solidFill>
                  <a:srgbClr val="FF0000"/>
                </a:solidFill>
                <a:latin typeface="宋体" pitchFamily="2" charset="-122"/>
              </a:rPr>
              <a:t>()</a:t>
            </a:r>
          </a:p>
          <a:p>
            <a:pPr>
              <a:lnSpc>
                <a:spcPct val="110000"/>
              </a:lnSpc>
              <a:spcBef>
                <a:spcPts val="238"/>
              </a:spcBef>
              <a:buNone/>
            </a:pPr>
            <a:r>
              <a:rPr lang="en-GB" altLang="en-US" sz="2000" dirty="0" smtClean="0">
                <a:latin typeface="宋体" pitchFamily="2" charset="-122"/>
              </a:rPr>
              <a:t>for </a:t>
            </a:r>
            <a:r>
              <a:rPr lang="en-GB" altLang="en-US" sz="2000" dirty="0" err="1">
                <a:latin typeface="宋体" pitchFamily="2" charset="-122"/>
              </a:rPr>
              <a:t>ch</a:t>
            </a:r>
            <a:r>
              <a:rPr lang="en-GB" altLang="en-US" sz="2000" dirty="0">
                <a:latin typeface="宋体" pitchFamily="2" charset="-122"/>
              </a:rPr>
              <a:t> in z:</a:t>
            </a:r>
          </a:p>
          <a:p>
            <a:pPr>
              <a:lnSpc>
                <a:spcPct val="110000"/>
              </a:lnSpc>
              <a:spcBef>
                <a:spcPts val="238"/>
              </a:spcBef>
              <a:buNone/>
            </a:pPr>
            <a:r>
              <a:rPr lang="en-GB" altLang="en-US" sz="2000" dirty="0">
                <a:latin typeface="宋体" pitchFamily="2" charset="-122"/>
              </a:rPr>
              <a:t>	</a:t>
            </a:r>
            <a:r>
              <a:rPr lang="en-GB" altLang="en-US" sz="2000" dirty="0">
                <a:solidFill>
                  <a:srgbClr val="FF0000"/>
                </a:solidFill>
                <a:latin typeface="宋体" pitchFamily="2" charset="-122"/>
              </a:rPr>
              <a:t>d[</a:t>
            </a:r>
            <a:r>
              <a:rPr lang="en-GB" altLang="en-US" sz="2000" dirty="0" err="1">
                <a:solidFill>
                  <a:srgbClr val="FF0000"/>
                </a:solidFill>
                <a:latin typeface="宋体" pitchFamily="2" charset="-122"/>
              </a:rPr>
              <a:t>ch</a:t>
            </a:r>
            <a:r>
              <a:rPr lang="en-GB" altLang="en-US" sz="2000" dirty="0">
                <a:solidFill>
                  <a:srgbClr val="FF0000"/>
                </a:solidFill>
                <a:latin typeface="宋体" pitchFamily="2" charset="-122"/>
              </a:rPr>
              <a:t>] = </a:t>
            </a:r>
            <a:r>
              <a:rPr lang="en-GB" altLang="en-US" sz="2000" dirty="0" err="1">
                <a:solidFill>
                  <a:srgbClr val="FF0000"/>
                </a:solidFill>
                <a:latin typeface="宋体" pitchFamily="2" charset="-122"/>
              </a:rPr>
              <a:t>d.get</a:t>
            </a:r>
            <a:r>
              <a:rPr lang="en-GB" altLang="en-US" sz="2000" dirty="0">
                <a:solidFill>
                  <a:srgbClr val="FF0000"/>
                </a:solidFill>
                <a:latin typeface="宋体" pitchFamily="2" charset="-122"/>
              </a:rPr>
              <a:t>(</a:t>
            </a:r>
            <a:r>
              <a:rPr lang="en-GB" altLang="en-US" sz="2000" dirty="0" err="1">
                <a:solidFill>
                  <a:srgbClr val="FF0000"/>
                </a:solidFill>
                <a:latin typeface="宋体" pitchFamily="2" charset="-122"/>
              </a:rPr>
              <a:t>ch</a:t>
            </a:r>
            <a:r>
              <a:rPr lang="en-GB" altLang="en-US" sz="2000" dirty="0">
                <a:solidFill>
                  <a:srgbClr val="FF0000"/>
                </a:solidFill>
                <a:latin typeface="宋体" pitchFamily="2" charset="-122"/>
              </a:rPr>
              <a:t>, 0) + </a:t>
            </a:r>
            <a:r>
              <a:rPr lang="en-GB" altLang="en-US" sz="2000" dirty="0" smtClean="0">
                <a:solidFill>
                  <a:srgbClr val="FF0000"/>
                </a:solidFill>
                <a:latin typeface="宋体" pitchFamily="2" charset="-122"/>
              </a:rPr>
              <a:t>1</a:t>
            </a:r>
          </a:p>
          <a:p>
            <a:pPr>
              <a:lnSpc>
                <a:spcPct val="110000"/>
              </a:lnSpc>
              <a:spcBef>
                <a:spcPts val="238"/>
              </a:spcBef>
              <a:buNone/>
            </a:pPr>
            <a:r>
              <a:rPr lang="en-GB" altLang="en-US" sz="2000" dirty="0" smtClean="0">
                <a:latin typeface="宋体" pitchFamily="2" charset="-122"/>
              </a:rPr>
              <a:t>print('\n</a:t>
            </a:r>
            <a:r>
              <a:rPr lang="zh-CN" altLang="en-US" sz="2000" dirty="0" smtClean="0">
                <a:latin typeface="宋体" pitchFamily="2" charset="-122"/>
              </a:rPr>
              <a:t>产生字符串为</a:t>
            </a:r>
            <a:r>
              <a:rPr lang="en-US" altLang="zh-CN" sz="2000" dirty="0" smtClean="0">
                <a:latin typeface="宋体" pitchFamily="2" charset="-122"/>
              </a:rPr>
              <a:t>:\n',</a:t>
            </a:r>
            <a:r>
              <a:rPr lang="en-US" altLang="zh-CN" sz="2000" dirty="0" err="1" smtClean="0">
                <a:latin typeface="宋体" pitchFamily="2" charset="-122"/>
              </a:rPr>
              <a:t>z,sep</a:t>
            </a:r>
            <a:r>
              <a:rPr lang="en-US" altLang="zh-CN" sz="2000" dirty="0" smtClean="0">
                <a:latin typeface="宋体" pitchFamily="2" charset="-122"/>
              </a:rPr>
              <a:t>='',end='\n')</a:t>
            </a:r>
          </a:p>
          <a:p>
            <a:pPr>
              <a:lnSpc>
                <a:spcPct val="110000"/>
              </a:lnSpc>
              <a:spcBef>
                <a:spcPts val="238"/>
              </a:spcBef>
              <a:buNone/>
            </a:pPr>
            <a:r>
              <a:rPr lang="en-US" altLang="en-US" sz="2000" dirty="0" smtClean="0">
                <a:latin typeface="宋体" pitchFamily="2" charset="-122"/>
              </a:rPr>
              <a:t>print('\n</a:t>
            </a:r>
            <a:r>
              <a:rPr lang="zh-CN" altLang="en-US" sz="2000" dirty="0" smtClean="0">
                <a:latin typeface="宋体" pitchFamily="2" charset="-122"/>
              </a:rPr>
              <a:t>统计结果为</a:t>
            </a:r>
            <a:r>
              <a:rPr lang="en-US" altLang="zh-CN" sz="2000" dirty="0" smtClean="0">
                <a:latin typeface="宋体" pitchFamily="2" charset="-122"/>
              </a:rPr>
              <a:t>:\n',</a:t>
            </a:r>
            <a:r>
              <a:rPr lang="en-US" altLang="en-US" sz="2000" dirty="0" err="1" smtClean="0">
                <a:latin typeface="宋体" pitchFamily="2" charset="-122"/>
              </a:rPr>
              <a:t>d,sep</a:t>
            </a:r>
            <a:r>
              <a:rPr lang="en-US" altLang="en-US" sz="2000" dirty="0" smtClean="0">
                <a:latin typeface="宋体" pitchFamily="2" charset="-122"/>
              </a:rPr>
              <a:t>='', end='\n')</a:t>
            </a:r>
            <a:endParaRPr lang="en-GB" altLang="en-US" sz="2400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576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2.3.4 字典应用</a:t>
            </a:r>
            <a:r>
              <a:rPr lang="zh-CN" altLang="zh-CN" dirty="0" smtClean="0"/>
              <a:t>案例</a:t>
            </a:r>
            <a:r>
              <a:rPr lang="zh-CN" altLang="en-US" dirty="0" smtClean="0"/>
              <a:t>（可选）</a:t>
            </a:r>
            <a:endParaRPr lang="zh-CN" altLang="zh-CN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zh-CN" altLang="zh-CN" sz="2100" dirty="0">
                <a:latin typeface="宋体" pitchFamily="2" charset="-122"/>
              </a:rPr>
              <a:t>也可以使用collections模块的defaultdict</a:t>
            </a:r>
            <a:r>
              <a:rPr lang="zh-CN" altLang="zh-CN" sz="2100" dirty="0" smtClean="0">
                <a:latin typeface="宋体" pitchFamily="2" charset="-122"/>
              </a:rPr>
              <a:t>类</a:t>
            </a:r>
            <a:r>
              <a:rPr lang="zh-CN" altLang="en-US" sz="2100" dirty="0" smtClean="0">
                <a:latin typeface="宋体" pitchFamily="2" charset="-122"/>
              </a:rPr>
              <a:t>（</a:t>
            </a:r>
            <a:r>
              <a:rPr lang="zh-CN" altLang="en-US" sz="2200" dirty="0" smtClean="0">
                <a:solidFill>
                  <a:srgbClr val="0070C0"/>
                </a:solidFill>
                <a:latin typeface="宋体" pitchFamily="2" charset="-122"/>
              </a:rPr>
              <a:t>提供缺省值的</a:t>
            </a:r>
            <a:r>
              <a:rPr lang="en-US" altLang="zh-CN" sz="2200" dirty="0" err="1" smtClean="0">
                <a:solidFill>
                  <a:srgbClr val="0070C0"/>
                </a:solidFill>
                <a:latin typeface="宋体" pitchFamily="2" charset="-122"/>
              </a:rPr>
              <a:t>dict</a:t>
            </a:r>
            <a:r>
              <a:rPr lang="zh-CN" altLang="en-US" sz="2100" dirty="0" smtClean="0">
                <a:latin typeface="宋体" pitchFamily="2" charset="-122"/>
              </a:rPr>
              <a:t>）</a:t>
            </a:r>
            <a:r>
              <a:rPr lang="zh-CN" altLang="zh-CN" sz="2100" dirty="0" smtClean="0">
                <a:latin typeface="宋体" pitchFamily="2" charset="-122"/>
              </a:rPr>
              <a:t>来</a:t>
            </a:r>
            <a:r>
              <a:rPr lang="zh-CN" altLang="zh-CN" sz="2100" dirty="0">
                <a:latin typeface="宋体" pitchFamily="2" charset="-122"/>
              </a:rPr>
              <a:t>实现该功能。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100" dirty="0">
                <a:latin typeface="宋体" pitchFamily="2" charset="-122"/>
              </a:rPr>
              <a:t>&gt;&gt;&gt; import string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100" dirty="0">
                <a:latin typeface="宋体" pitchFamily="2" charset="-122"/>
              </a:rPr>
              <a:t>&gt;&gt;&gt; import random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100" dirty="0">
                <a:latin typeface="宋体" pitchFamily="2" charset="-122"/>
              </a:rPr>
              <a:t>&gt;&gt;&gt; x = string.ascii_letters + string.digits + string.punctuation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100" dirty="0">
                <a:latin typeface="宋体" pitchFamily="2" charset="-122"/>
              </a:rPr>
              <a:t>&gt;&gt;&gt; y = [random.choice(x) for i in range(1000)]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100" dirty="0">
                <a:latin typeface="宋体" pitchFamily="2" charset="-122"/>
              </a:rPr>
              <a:t>&gt;&gt;&gt; z = ''.join(y)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100" dirty="0">
                <a:latin typeface="宋体" pitchFamily="2" charset="-122"/>
              </a:rPr>
              <a:t>&gt;&gt;&gt; from collections import defaultdict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100" dirty="0">
                <a:latin typeface="宋体" pitchFamily="2" charset="-122"/>
              </a:rPr>
              <a:t>&gt;&gt;&gt; frequences = defaultdict(int)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100" dirty="0">
                <a:latin typeface="宋体" pitchFamily="2" charset="-122"/>
              </a:rPr>
              <a:t>&gt;&gt;&gt; frequences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100" dirty="0">
                <a:latin typeface="宋体" pitchFamily="2" charset="-122"/>
              </a:rPr>
              <a:t>defaultdict(&lt;type 'int'&gt;, {})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100" dirty="0">
                <a:latin typeface="宋体" pitchFamily="2" charset="-122"/>
              </a:rPr>
              <a:t>&gt;&gt;&gt; for item in z: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100" dirty="0">
                <a:latin typeface="宋体" pitchFamily="2" charset="-122"/>
              </a:rPr>
              <a:t>    frequences[item] += 1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100" dirty="0">
                <a:latin typeface="宋体" pitchFamily="2" charset="-122"/>
              </a:rPr>
              <a:t>&gt;&gt;&gt; frequences.items()</a:t>
            </a:r>
          </a:p>
        </p:txBody>
      </p:sp>
    </p:spTree>
    <p:extLst>
      <p:ext uri="{BB962C8B-B14F-4D97-AF65-F5344CB8AC3E}">
        <p14:creationId xmlns:p14="http://schemas.microsoft.com/office/powerpoint/2010/main" val="126349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2.3.4 字典应用</a:t>
            </a:r>
            <a:r>
              <a:rPr lang="zh-CN" altLang="zh-CN" dirty="0" smtClean="0"/>
              <a:t>案例</a:t>
            </a:r>
            <a:r>
              <a:rPr lang="zh-CN" altLang="en-US" dirty="0" smtClean="0"/>
              <a:t>（</a:t>
            </a:r>
            <a:r>
              <a:rPr lang="zh-CN" altLang="en-US" dirty="0"/>
              <a:t>可选</a:t>
            </a:r>
            <a:r>
              <a:rPr lang="zh-CN" altLang="en-US" dirty="0" smtClean="0"/>
              <a:t>）</a:t>
            </a:r>
            <a:endParaRPr lang="zh-CN" altLang="zh-CN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zh-CN" sz="2400" dirty="0">
                <a:latin typeface="宋体" pitchFamily="2" charset="-122"/>
              </a:rPr>
              <a:t>使用collections模块的Counter类可以快速实现这个功能，并且</a:t>
            </a:r>
            <a:r>
              <a:rPr lang="zh-CN" altLang="zh-CN" sz="2400" dirty="0" smtClean="0">
                <a:latin typeface="宋体" pitchFamily="2" charset="-122"/>
              </a:rPr>
              <a:t>能够</a:t>
            </a:r>
            <a:r>
              <a:rPr lang="zh-CN" altLang="en-US" sz="2400" dirty="0" smtClean="0">
                <a:latin typeface="宋体" pitchFamily="2" charset="-122"/>
              </a:rPr>
              <a:t>满足</a:t>
            </a:r>
            <a:r>
              <a:rPr lang="zh-CN" altLang="zh-CN" sz="2400" dirty="0" smtClean="0">
                <a:latin typeface="宋体" pitchFamily="2" charset="-122"/>
              </a:rPr>
              <a:t>其他</a:t>
            </a:r>
            <a:r>
              <a:rPr lang="zh-CN" altLang="zh-CN" sz="2400" dirty="0">
                <a:latin typeface="宋体" pitchFamily="2" charset="-122"/>
              </a:rPr>
              <a:t>需要，例如查找出现次数最多的元素。下面的代码演示了Counter类的用法：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latin typeface="宋体" pitchFamily="2" charset="-122"/>
              </a:rPr>
              <a:t>&gt;&gt;&gt; from collections import Counter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latin typeface="宋体" pitchFamily="2" charset="-122"/>
              </a:rPr>
              <a:t>&gt;&gt;&gt; frequences = Counter(z)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latin typeface="宋体" pitchFamily="2" charset="-122"/>
              </a:rPr>
              <a:t>&gt;&gt;&gt; frequences.items()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latin typeface="宋体" pitchFamily="2" charset="-122"/>
              </a:rPr>
              <a:t>&gt;&gt;&gt; frequences.most_common(1)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solidFill>
                  <a:srgbClr val="0070C0"/>
                </a:solidFill>
                <a:latin typeface="宋体" pitchFamily="2" charset="-122"/>
              </a:rPr>
              <a:t>[('A', 22)]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latin typeface="宋体" pitchFamily="2" charset="-122"/>
              </a:rPr>
              <a:t>&gt;&gt;&gt; frequences.most_common(3)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solidFill>
                  <a:srgbClr val="0070C0"/>
                </a:solidFill>
                <a:latin typeface="宋体" pitchFamily="2" charset="-122"/>
              </a:rPr>
              <a:t>[('A', 22), (';', 18), ('`', 17)]</a:t>
            </a:r>
          </a:p>
        </p:txBody>
      </p:sp>
    </p:spTree>
    <p:extLst>
      <p:ext uri="{BB962C8B-B14F-4D97-AF65-F5344CB8AC3E}">
        <p14:creationId xmlns:p14="http://schemas.microsoft.com/office/powerpoint/2010/main" val="131460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2.3.5 有序</a:t>
            </a:r>
            <a:r>
              <a:rPr lang="zh-CN" altLang="zh-CN" dirty="0" smtClean="0"/>
              <a:t>字典</a:t>
            </a:r>
            <a:r>
              <a:rPr lang="zh-CN" altLang="en-US" dirty="0"/>
              <a:t>（可选）</a:t>
            </a:r>
            <a:endParaRPr lang="zh-CN" altLang="zh-CN" dirty="0"/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zh-CN" altLang="zh-CN" sz="2400" dirty="0">
                <a:latin typeface="宋体" pitchFamily="2" charset="-122"/>
              </a:rPr>
              <a:t>Python内置字典是无序的，前面的示例很好地说明了这个问题。如果需要一个可以记住元素插入顺序的字典，可以使用collections.OrderedDict。例如下面的代码</a:t>
            </a:r>
            <a:r>
              <a:rPr lang="zh-CN" altLang="zh-CN" sz="2400" dirty="0" smtClean="0">
                <a:latin typeface="宋体" pitchFamily="2" charset="-122"/>
              </a:rPr>
              <a:t>：</a:t>
            </a:r>
            <a:endParaRPr lang="zh-CN" altLang="zh-CN" sz="2400" dirty="0">
              <a:latin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76801" y="3118086"/>
            <a:ext cx="6724650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latin typeface="宋体" pitchFamily="2" charset="-122"/>
              </a:rPr>
              <a:t>&gt;&gt;&gt; import collections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latin typeface="宋体" pitchFamily="2" charset="-122"/>
              </a:rPr>
              <a:t>&gt;&gt;&gt; x = collections.OrderedDict() #有序字典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latin typeface="宋体" pitchFamily="2" charset="-122"/>
              </a:rPr>
              <a:t>&gt;&gt;&gt; x['a'] = 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latin typeface="宋体" pitchFamily="2" charset="-122"/>
              </a:rPr>
              <a:t>&gt;&gt;&gt; x['b'] = 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latin typeface="宋体" pitchFamily="2" charset="-122"/>
              </a:rPr>
              <a:t>&gt;&gt;&gt; x['c'] = 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latin typeface="宋体" pitchFamily="2" charset="-122"/>
              </a:rPr>
              <a:t>&gt;&gt;&gt; 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latin typeface="宋体" pitchFamily="2" charset="-122"/>
              </a:rPr>
              <a:t>OrderedDict([('a', 3), ('b', 5), ('c', 8)])</a:t>
            </a:r>
          </a:p>
        </p:txBody>
      </p:sp>
      <p:sp>
        <p:nvSpPr>
          <p:cNvPr id="3" name="矩形 2"/>
          <p:cNvSpPr/>
          <p:nvPr/>
        </p:nvSpPr>
        <p:spPr>
          <a:xfrm>
            <a:off x="457200" y="3118086"/>
            <a:ext cx="4800599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latin typeface="宋体" pitchFamily="2" charset="-122"/>
              </a:rPr>
              <a:t>&gt;&gt;&gt; x = dict() #无序字典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latin typeface="宋体" pitchFamily="2" charset="-122"/>
              </a:rPr>
              <a:t>&gt;&gt;&gt; x['a'] = 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latin typeface="宋体" pitchFamily="2" charset="-122"/>
              </a:rPr>
              <a:t>&gt;&gt;&gt; x['b'] = 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latin typeface="宋体" pitchFamily="2" charset="-122"/>
              </a:rPr>
              <a:t>&gt;&gt;&gt; x['c'] = 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latin typeface="宋体" pitchFamily="2" charset="-122"/>
              </a:rPr>
              <a:t>&gt;&gt;&gt; 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latin typeface="宋体" pitchFamily="2" charset="-122"/>
              </a:rPr>
              <a:t>{'b': 5, 'c': 8, 'a': 3}</a:t>
            </a:r>
          </a:p>
        </p:txBody>
      </p:sp>
    </p:spTree>
    <p:extLst>
      <p:ext uri="{BB962C8B-B14F-4D97-AF65-F5344CB8AC3E}">
        <p14:creationId xmlns:p14="http://schemas.microsoft.com/office/powerpoint/2010/main" val="119790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2.4 </a:t>
            </a:r>
            <a:r>
              <a:rPr lang="zh-CN" altLang="en-US" dirty="0" smtClean="0"/>
              <a:t>集合</a:t>
            </a:r>
            <a:endParaRPr lang="zh-CN" altLang="zh-CN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8479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</a:t>
            </a:r>
            <a:r>
              <a:rPr lang="zh-CN" altLang="en-US" dirty="0"/>
              <a:t>.1</a:t>
            </a:r>
            <a:r>
              <a:rPr lang="en-US" altLang="zh-CN" dirty="0"/>
              <a:t> </a:t>
            </a:r>
            <a:r>
              <a:rPr lang="zh-CN" altLang="en-US" dirty="0" smtClean="0"/>
              <a:t>集合</a:t>
            </a:r>
            <a:r>
              <a:rPr lang="en-US" altLang="zh-CN" dirty="0" smtClean="0"/>
              <a:t>(set)</a:t>
            </a:r>
            <a:r>
              <a:rPr lang="zh-CN" altLang="en-US" dirty="0" smtClean="0"/>
              <a:t>的</a:t>
            </a:r>
            <a:r>
              <a:rPr lang="zh-CN" altLang="en-US" dirty="0"/>
              <a:t>创建与删除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838091" y="1826048"/>
            <a:ext cx="10514231" cy="31650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zh-CN" sz="2400" dirty="0"/>
              <a:t>集合是</a:t>
            </a:r>
            <a:r>
              <a:rPr lang="zh-CN" altLang="zh-CN" sz="2400" u="sng" dirty="0">
                <a:solidFill>
                  <a:srgbClr val="0070C0"/>
                </a:solidFill>
              </a:rPr>
              <a:t>无序可变</a:t>
            </a:r>
            <a:r>
              <a:rPr lang="zh-CN" altLang="zh-CN" sz="2400" dirty="0"/>
              <a:t>集合，使用一对大括号</a:t>
            </a:r>
            <a:r>
              <a:rPr lang="zh-CN" altLang="zh-CN" sz="2400" dirty="0" smtClean="0"/>
              <a:t>界定</a:t>
            </a:r>
            <a:r>
              <a:rPr lang="zh-CN" altLang="en-US" sz="2400" dirty="0" smtClean="0"/>
              <a:t>，元素间以逗号分隔 </a:t>
            </a:r>
            <a:endParaRPr lang="en-US" altLang="zh-CN" sz="2400" dirty="0" smtClean="0"/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zh-CN" sz="2400" dirty="0" smtClean="0">
                <a:solidFill>
                  <a:srgbClr val="0070C0"/>
                </a:solidFill>
              </a:rPr>
              <a:t>元素</a:t>
            </a:r>
            <a:r>
              <a:rPr lang="zh-CN" altLang="en-US" sz="2400" dirty="0" smtClean="0">
                <a:solidFill>
                  <a:srgbClr val="0070C0"/>
                </a:solidFill>
              </a:rPr>
              <a:t>不</a:t>
            </a:r>
            <a:r>
              <a:rPr lang="zh-CN" altLang="zh-CN" sz="2400" dirty="0" smtClean="0">
                <a:solidFill>
                  <a:srgbClr val="0070C0"/>
                </a:solidFill>
              </a:rPr>
              <a:t>重复</a:t>
            </a:r>
            <a:r>
              <a:rPr lang="zh-CN" altLang="en-US" sz="2400" dirty="0" smtClean="0">
                <a:solidFill>
                  <a:srgbClr val="0070C0"/>
                </a:solidFill>
              </a:rPr>
              <a:t>，且无序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 smtClean="0"/>
              <a:t>集合中的元素必须是可</a:t>
            </a:r>
            <a:r>
              <a:rPr lang="en-US" altLang="zh-CN" sz="2400" dirty="0" smtClean="0"/>
              <a:t>hash</a:t>
            </a:r>
            <a:r>
              <a:rPr lang="zh-CN" altLang="en-US" sz="2400" dirty="0" smtClean="0"/>
              <a:t>对象，即不可变对象，不能是可变对象</a:t>
            </a:r>
            <a:endParaRPr lang="en-US" altLang="zh-CN" sz="2400" dirty="0" smtClean="0"/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 smtClean="0"/>
              <a:t>可通过</a:t>
            </a:r>
            <a:r>
              <a:rPr lang="en-US" altLang="zh-CN" sz="2400" dirty="0" smtClean="0"/>
              <a:t>set literal</a:t>
            </a:r>
            <a:r>
              <a:rPr lang="zh-CN" altLang="en-US" sz="2400" dirty="0" smtClean="0"/>
              <a:t>创建集合对象，定义时可以包含重复的对象，但只会保留一个 。</a:t>
            </a:r>
            <a:r>
              <a:rPr lang="zh-CN" altLang="en-US" sz="2400" dirty="0" smtClean="0">
                <a:solidFill>
                  <a:srgbClr val="C00000"/>
                </a:solidFill>
              </a:rPr>
              <a:t>另外 </a:t>
            </a:r>
            <a:r>
              <a:rPr lang="en-US" altLang="zh-CN" sz="2400" dirty="0" smtClean="0">
                <a:solidFill>
                  <a:srgbClr val="C00000"/>
                </a:solidFill>
              </a:rPr>
              <a:t>a={}</a:t>
            </a:r>
            <a:r>
              <a:rPr lang="zh-CN" altLang="en-US" sz="2400" dirty="0" smtClean="0">
                <a:solidFill>
                  <a:srgbClr val="C00000"/>
                </a:solidFill>
              </a:rPr>
              <a:t>产生的空字典对象而不是空集合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 smtClean="0"/>
              <a:t>可通过</a:t>
            </a:r>
            <a:r>
              <a:rPr lang="en-US" altLang="zh-CN" sz="2400" dirty="0" smtClean="0"/>
              <a:t>set([</a:t>
            </a:r>
            <a:r>
              <a:rPr lang="en-US" altLang="zh-CN" sz="2400" dirty="0" err="1" smtClean="0"/>
              <a:t>iterable</a:t>
            </a:r>
            <a:r>
              <a:rPr lang="en-US" altLang="zh-CN" sz="2400" dirty="0" smtClean="0"/>
              <a:t>])</a:t>
            </a:r>
            <a:r>
              <a:rPr lang="zh-CN" altLang="en-US" sz="2400" dirty="0" smtClean="0"/>
              <a:t>函数创建一个</a:t>
            </a:r>
            <a:r>
              <a:rPr lang="en-US" altLang="zh-CN" sz="2400" dirty="0" smtClean="0"/>
              <a:t>set</a:t>
            </a:r>
            <a:r>
              <a:rPr lang="zh-CN" altLang="en-US" sz="2400" dirty="0" smtClean="0"/>
              <a:t>对象，其元素为</a:t>
            </a:r>
            <a:r>
              <a:rPr lang="en-US" altLang="zh-CN" sz="2400" dirty="0" err="1" smtClean="0"/>
              <a:t>iterable</a:t>
            </a:r>
            <a:r>
              <a:rPr lang="zh-CN" altLang="en-US" sz="2400" dirty="0" smtClean="0"/>
              <a:t>对象中的元素，同样重复的元素仅保留一个</a:t>
            </a:r>
            <a:endParaRPr lang="zh-CN" altLang="zh-CN" sz="2400" dirty="0"/>
          </a:p>
          <a:p>
            <a:pPr>
              <a:lnSpc>
                <a:spcPct val="80000"/>
              </a:lnSpc>
            </a:pPr>
            <a:endParaRPr lang="en-GB" altLang="en-US" sz="2100" dirty="0" smtClean="0"/>
          </a:p>
        </p:txBody>
      </p:sp>
      <p:sp>
        <p:nvSpPr>
          <p:cNvPr id="2" name="矩形 1"/>
          <p:cNvSpPr/>
          <p:nvPr/>
        </p:nvSpPr>
        <p:spPr>
          <a:xfrm>
            <a:off x="6444343" y="4492525"/>
            <a:ext cx="4615543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GB" altLang="en-US" sz="2000" dirty="0" smtClean="0"/>
              <a:t>&gt;&gt;&gt; a=set(range(8,14</a:t>
            </a:r>
            <a:r>
              <a:rPr lang="en-GB" altLang="en-US" sz="2000" dirty="0"/>
              <a:t>))</a:t>
            </a:r>
          </a:p>
          <a:p>
            <a:pPr>
              <a:lnSpc>
                <a:spcPct val="80000"/>
              </a:lnSpc>
            </a:pPr>
            <a:r>
              <a:rPr lang="en-GB" altLang="en-US" sz="2000" dirty="0"/>
              <a:t>&gt;&gt;&gt; </a:t>
            </a:r>
            <a:r>
              <a:rPr lang="en-GB" altLang="en-US" sz="2000" dirty="0" smtClean="0"/>
              <a:t>a</a:t>
            </a:r>
            <a:endParaRPr lang="en-GB" altLang="en-US" sz="2000" dirty="0"/>
          </a:p>
          <a:p>
            <a:pPr>
              <a:lnSpc>
                <a:spcPct val="80000"/>
              </a:lnSpc>
            </a:pPr>
            <a:r>
              <a:rPr lang="en-GB" altLang="en-US" sz="2000" dirty="0">
                <a:solidFill>
                  <a:srgbClr val="0070C0"/>
                </a:solidFill>
              </a:rPr>
              <a:t>{8, 9, 10, 11, 12, 13</a:t>
            </a:r>
            <a:r>
              <a:rPr lang="en-GB" altLang="en-US" sz="2000" dirty="0" smtClean="0">
                <a:solidFill>
                  <a:srgbClr val="0070C0"/>
                </a:solidFill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n-GB" altLang="en-US" sz="2000" dirty="0" smtClean="0"/>
              <a:t>&gt;&gt;&gt; b =set</a:t>
            </a:r>
            <a:r>
              <a:rPr lang="en-GB" altLang="en-US" sz="2000" dirty="0"/>
              <a:t>([0,1,2,3,0,1,2,3,7,8])</a:t>
            </a:r>
          </a:p>
          <a:p>
            <a:pPr>
              <a:lnSpc>
                <a:spcPct val="80000"/>
              </a:lnSpc>
            </a:pPr>
            <a:r>
              <a:rPr lang="en-GB" altLang="en-US" sz="2000" dirty="0"/>
              <a:t>&gt;&gt;&gt; </a:t>
            </a:r>
            <a:r>
              <a:rPr lang="en-GB" altLang="en-US" sz="2000" dirty="0" err="1"/>
              <a:t>b_set</a:t>
            </a:r>
            <a:endParaRPr lang="en-GB" altLang="en-US" sz="2000" dirty="0"/>
          </a:p>
          <a:p>
            <a:pPr>
              <a:lnSpc>
                <a:spcPct val="80000"/>
              </a:lnSpc>
            </a:pPr>
            <a:r>
              <a:rPr lang="en-GB" altLang="en-US" sz="2000" dirty="0">
                <a:solidFill>
                  <a:srgbClr val="0070C0"/>
                </a:solidFill>
              </a:rPr>
              <a:t>{0, 1, 2, 3, 7, 8</a:t>
            </a:r>
            <a:r>
              <a:rPr lang="en-GB" altLang="en-US" sz="2000" dirty="0" smtClean="0">
                <a:solidFill>
                  <a:srgbClr val="0070C0"/>
                </a:solidFill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n-GB" altLang="en-US" sz="2000" dirty="0" smtClean="0"/>
              <a:t>&gt;&gt;&gt; c </a:t>
            </a:r>
            <a:r>
              <a:rPr lang="en-GB" altLang="en-US" sz="2000" dirty="0"/>
              <a:t>= set()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	</a:t>
            </a:r>
            <a:r>
              <a:rPr lang="zh-CN" altLang="en-US" sz="2000" dirty="0" smtClean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空集</a:t>
            </a:r>
            <a:r>
              <a:rPr lang="zh-CN" altLang="en-US" sz="2000" dirty="0" smtClean="0">
                <a:solidFill>
                  <a:srgbClr val="00B050"/>
                </a:solidFill>
              </a:rPr>
              <a:t>合</a:t>
            </a:r>
            <a:endParaRPr lang="en-GB" altLang="en-US" sz="2000" dirty="0">
              <a:solidFill>
                <a:srgbClr val="00B0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00561" y="6251257"/>
            <a:ext cx="3539752" cy="486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使用</a:t>
            </a:r>
            <a:r>
              <a:rPr lang="en-GB" altLang="en-US" sz="3200" dirty="0">
                <a:solidFill>
                  <a:srgbClr val="0070C0"/>
                </a:solidFill>
              </a:rPr>
              <a:t>del</a:t>
            </a:r>
            <a:r>
              <a:rPr lang="zh-CN" altLang="en-US" sz="2400" dirty="0"/>
              <a:t>删除整个集合</a:t>
            </a:r>
          </a:p>
        </p:txBody>
      </p:sp>
      <p:sp>
        <p:nvSpPr>
          <p:cNvPr id="4" name="矩形 3"/>
          <p:cNvSpPr/>
          <p:nvPr/>
        </p:nvSpPr>
        <p:spPr>
          <a:xfrm>
            <a:off x="1316265" y="4763207"/>
            <a:ext cx="4305299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&gt;&gt;&gt; a={3,7,5,5}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&gt;&gt;&gt; a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{3, 5, 7}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&gt;&gt;&gt; a = {3,[1,2]}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altLang="en-US" sz="2000" dirty="0" err="1">
                <a:solidFill>
                  <a:srgbClr val="FF0000"/>
                </a:solidFill>
              </a:rPr>
              <a:t>TypeError</a:t>
            </a:r>
            <a:r>
              <a:rPr lang="en-GB" altLang="en-US" sz="2000" dirty="0">
                <a:solidFill>
                  <a:srgbClr val="FF0000"/>
                </a:solidFill>
              </a:rPr>
              <a:t>: </a:t>
            </a:r>
            <a:r>
              <a:rPr lang="en-GB" altLang="en-US" sz="2000" dirty="0" err="1">
                <a:solidFill>
                  <a:srgbClr val="0070C0"/>
                </a:solidFill>
              </a:rPr>
              <a:t>unhashable</a:t>
            </a:r>
            <a:r>
              <a:rPr lang="en-GB" altLang="en-US" sz="2000" dirty="0">
                <a:solidFill>
                  <a:srgbClr val="0070C0"/>
                </a:solidFill>
              </a:rPr>
              <a:t> type: 'list'</a:t>
            </a:r>
          </a:p>
        </p:txBody>
      </p:sp>
    </p:spTree>
    <p:extLst>
      <p:ext uri="{BB962C8B-B14F-4D97-AF65-F5344CB8AC3E}">
        <p14:creationId xmlns:p14="http://schemas.microsoft.com/office/powerpoint/2010/main" val="184873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</a:t>
            </a:r>
            <a:r>
              <a:rPr lang="zh-CN" altLang="en-US" dirty="0" smtClean="0"/>
              <a:t>.</a:t>
            </a:r>
            <a:r>
              <a:rPr lang="en-US" altLang="zh-CN" dirty="0" smtClean="0"/>
              <a:t>2 </a:t>
            </a:r>
            <a:r>
              <a:rPr lang="zh-CN" altLang="en-US" dirty="0"/>
              <a:t>集合</a:t>
            </a:r>
            <a:r>
              <a:rPr lang="zh-CN" altLang="en-US" dirty="0" smtClean="0"/>
              <a:t>的</a:t>
            </a:r>
            <a:r>
              <a:rPr lang="zh-CN" altLang="en-US" dirty="0"/>
              <a:t>运算</a:t>
            </a:r>
          </a:p>
        </p:txBody>
      </p:sp>
      <p:graphicFrame>
        <p:nvGraphicFramePr>
          <p:cNvPr id="2" name="内容占位符 1"/>
          <p:cNvGraphicFramePr>
            <a:graphicFrameLocks noGrp="1"/>
          </p:cNvGraphicFramePr>
          <p:nvPr>
            <p:ph idx="1"/>
            <p:extLst/>
          </p:nvPr>
        </p:nvGraphicFramePr>
        <p:xfrm>
          <a:off x="838091" y="1403350"/>
          <a:ext cx="10514013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5650">
                  <a:extLst>
                    <a:ext uri="{9D8B030D-6E8A-4147-A177-3AD203B41FA5}">
                      <a16:colId xmlns="" xmlns:a16="http://schemas.microsoft.com/office/drawing/2014/main" val="1904622383"/>
                    </a:ext>
                  </a:extLst>
                </a:gridCol>
                <a:gridCol w="2609850">
                  <a:extLst>
                    <a:ext uri="{9D8B030D-6E8A-4147-A177-3AD203B41FA5}">
                      <a16:colId xmlns="" xmlns:a16="http://schemas.microsoft.com/office/drawing/2014/main" val="3150974485"/>
                    </a:ext>
                  </a:extLst>
                </a:gridCol>
                <a:gridCol w="4608513">
                  <a:extLst>
                    <a:ext uri="{9D8B030D-6E8A-4147-A177-3AD203B41FA5}">
                      <a16:colId xmlns="" xmlns:a16="http://schemas.microsoft.com/office/drawing/2014/main" val="41092970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方法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说明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例子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9302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s1</a:t>
                      </a:r>
                      <a:r>
                        <a:rPr lang="en-US" altLang="zh-CN" sz="2000" baseline="0" dirty="0" smtClean="0"/>
                        <a:t> | s2 | …</a:t>
                      </a:r>
                    </a:p>
                    <a:p>
                      <a:r>
                        <a:rPr lang="en-US" altLang="zh-CN" sz="2000" baseline="0" dirty="0" smtClean="0"/>
                        <a:t>s1.union(s2,…)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并集，</a:t>
                      </a:r>
                      <a:r>
                        <a:rPr lang="en-US" altLang="zh-CN" sz="2000" dirty="0" smtClean="0"/>
                        <a:t>s1 ∪ s2  ∪ …</a:t>
                      </a:r>
                    </a:p>
                    <a:p>
                      <a:r>
                        <a:rPr lang="zh-CN" altLang="en-US" sz="2000" dirty="0" smtClean="0"/>
                        <a:t>在任一一个集合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{1,2,3} | {2,4} ,</a:t>
                      </a:r>
                      <a:r>
                        <a:rPr lang="en-US" altLang="zh-CN" sz="2000" baseline="0" dirty="0" smtClean="0"/>
                        <a:t> return { 1,2,3,4} 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90170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s1 &amp; s2 &amp; …</a:t>
                      </a:r>
                    </a:p>
                    <a:p>
                      <a:r>
                        <a:rPr lang="en-US" altLang="zh-CN" sz="2000" dirty="0" smtClean="0"/>
                        <a:t>s1.intersection(s2,…) 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交集，</a:t>
                      </a:r>
                      <a:r>
                        <a:rPr lang="en-US" altLang="zh-CN" sz="2000" dirty="0" smtClean="0"/>
                        <a:t>s1 ∩ s2  ∩…</a:t>
                      </a:r>
                    </a:p>
                    <a:p>
                      <a:r>
                        <a:rPr lang="zh-CN" altLang="en-US" sz="2000" dirty="0" smtClean="0"/>
                        <a:t>在所有集合出现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885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{1,2,3}</a:t>
                      </a:r>
                      <a:r>
                        <a:rPr lang="en-US" altLang="zh-CN" sz="2000" baseline="0" dirty="0" smtClean="0"/>
                        <a:t> &amp; </a:t>
                      </a:r>
                      <a:r>
                        <a:rPr lang="en-US" altLang="zh-CN" sz="2000" dirty="0" smtClean="0"/>
                        <a:t>{2,4} ,</a:t>
                      </a:r>
                      <a:r>
                        <a:rPr lang="en-US" altLang="zh-CN" sz="2000" baseline="0" dirty="0" smtClean="0"/>
                        <a:t> return {2} </a:t>
                      </a:r>
                      <a:endParaRPr lang="zh-CN" altLang="en-US" sz="2000" dirty="0" smtClean="0"/>
                    </a:p>
                    <a:p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60851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s1 – s2</a:t>
                      </a:r>
                    </a:p>
                    <a:p>
                      <a:r>
                        <a:rPr lang="en-US" altLang="zh-CN" sz="2000" dirty="0" smtClean="0"/>
                        <a:t>s1.difference(s2)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差集，</a:t>
                      </a:r>
                      <a:r>
                        <a:rPr lang="en-US" altLang="zh-CN" sz="2000" dirty="0" smtClean="0"/>
                        <a:t>s1 – s2 </a:t>
                      </a:r>
                    </a:p>
                    <a:p>
                      <a:r>
                        <a:rPr lang="zh-CN" altLang="en-US" sz="2000" dirty="0" smtClean="0"/>
                        <a:t>在</a:t>
                      </a:r>
                      <a:r>
                        <a:rPr lang="en-US" altLang="zh-CN" sz="2000" dirty="0" smtClean="0"/>
                        <a:t>s1</a:t>
                      </a:r>
                      <a:r>
                        <a:rPr lang="zh-CN" altLang="en-US" sz="2000" dirty="0" smtClean="0"/>
                        <a:t>但不在 </a:t>
                      </a:r>
                      <a:r>
                        <a:rPr lang="en-US" altLang="zh-CN" sz="2000" dirty="0" smtClean="0"/>
                        <a:t>s2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{1,2,3} - {2,4} return { 1,3}  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5857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s1</a:t>
                      </a:r>
                      <a:r>
                        <a:rPr lang="en-US" altLang="zh-CN" sz="2000" baseline="0" dirty="0" smtClean="0"/>
                        <a:t> ^ s2</a:t>
                      </a:r>
                    </a:p>
                    <a:p>
                      <a:r>
                        <a:rPr lang="en-US" altLang="zh-CN" sz="2000" baseline="0" dirty="0" smtClean="0"/>
                        <a:t>s1.symmetric_difference(s2)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对称差集</a:t>
                      </a:r>
                      <a:r>
                        <a:rPr lang="en-US" altLang="zh-CN" sz="2000" dirty="0" smtClean="0"/>
                        <a:t>,</a:t>
                      </a:r>
                      <a:r>
                        <a:rPr lang="en-US" altLang="zh-CN" sz="2000" baseline="0" dirty="0" smtClean="0"/>
                        <a:t> s1 ⊕ s2</a:t>
                      </a:r>
                    </a:p>
                    <a:p>
                      <a:r>
                        <a:rPr lang="zh-CN" altLang="en-US" sz="2000" baseline="0" dirty="0" smtClean="0"/>
                        <a:t>只属于其中一个但不属于其中另一个</a:t>
                      </a:r>
                      <a:endParaRPr lang="en-US" altLang="zh-CN" sz="2000" baseline="0" dirty="0" smtClean="0"/>
                    </a:p>
                    <a:p>
                      <a:r>
                        <a:rPr lang="en-US" altLang="zh-CN" sz="2000" baseline="0" dirty="0" smtClean="0"/>
                        <a:t>= (</a:t>
                      </a:r>
                      <a:r>
                        <a:rPr lang="en-US" altLang="zh-CN" sz="2000" dirty="0" smtClean="0"/>
                        <a:t>s1 ∪ s2) -s1 ∩ s2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{1,2,3} ^ {2,4} return { 1, 3, 4} 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61294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s1.isdisjoint(s2)  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没有共同元素为</a:t>
                      </a:r>
                      <a:r>
                        <a:rPr lang="en-US" altLang="zh-CN" sz="2000" dirty="0" smtClean="0"/>
                        <a:t>True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{1,2,3} .</a:t>
                      </a:r>
                      <a:r>
                        <a:rPr lang="en-US" altLang="zh-CN" sz="2000" dirty="0" err="1" smtClean="0"/>
                        <a:t>isdisjoint</a:t>
                      </a:r>
                      <a:r>
                        <a:rPr lang="en-US" altLang="zh-CN" sz="2000" dirty="0" smtClean="0"/>
                        <a:t>({2,4})  return False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04089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s1.issubset(s2)   s1 &lt;= s2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s1</a:t>
                      </a:r>
                      <a:r>
                        <a:rPr lang="zh-CN" altLang="en-US" sz="2000" dirty="0" smtClean="0"/>
                        <a:t>是否为</a:t>
                      </a:r>
                      <a:r>
                        <a:rPr lang="en-US" altLang="zh-CN" sz="2000" dirty="0" smtClean="0"/>
                        <a:t>s2</a:t>
                      </a:r>
                      <a:r>
                        <a:rPr lang="zh-CN" altLang="en-US" sz="2000" dirty="0" smtClean="0"/>
                        <a:t>的子集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{1,2} .</a:t>
                      </a:r>
                      <a:r>
                        <a:rPr lang="en-US" altLang="zh-CN" sz="2000" dirty="0" err="1" smtClean="0"/>
                        <a:t>issubset</a:t>
                      </a:r>
                      <a:r>
                        <a:rPr lang="en-US" altLang="zh-CN" sz="2000" dirty="0" smtClean="0"/>
                        <a:t>({1,2,4}) return True 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72661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s1.issuperset(s2)   s1&gt;= s2 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885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s1</a:t>
                      </a:r>
                      <a:r>
                        <a:rPr lang="zh-CN" altLang="en-US" sz="2000" dirty="0" smtClean="0"/>
                        <a:t>是否为</a:t>
                      </a:r>
                      <a:r>
                        <a:rPr lang="en-US" altLang="zh-CN" sz="2000" dirty="0" smtClean="0"/>
                        <a:t>s2</a:t>
                      </a:r>
                      <a:r>
                        <a:rPr lang="zh-CN" altLang="en-US" sz="2000" dirty="0" smtClean="0"/>
                        <a:t>的超集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12043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83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1</a:t>
            </a:r>
            <a:r>
              <a:rPr lang="en-US" altLang="zh-CN" dirty="0"/>
              <a:t>  </a:t>
            </a:r>
            <a:r>
              <a:rPr lang="zh-CN" altLang="en-US" dirty="0"/>
              <a:t>列表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900" dirty="0" smtClean="0"/>
              <a:t>列表元素的修改：</a:t>
            </a:r>
            <a:endParaRPr lang="en-US" altLang="zh-CN" sz="2900" dirty="0" smtClean="0"/>
          </a:p>
          <a:p>
            <a:pPr lvl="1"/>
            <a:r>
              <a:rPr lang="zh-CN" altLang="en-US" sz="2500" dirty="0" smtClean="0"/>
              <a:t>可以</a:t>
            </a:r>
            <a:r>
              <a:rPr lang="zh-CN" altLang="zh-CN" sz="2500" dirty="0" smtClean="0"/>
              <a:t>通过</a:t>
            </a:r>
            <a:r>
              <a:rPr lang="zh-CN" altLang="zh-CN" sz="2500" dirty="0"/>
              <a:t>下标来修改序列中元素的</a:t>
            </a:r>
            <a:r>
              <a:rPr lang="zh-CN" altLang="zh-CN" sz="2500" dirty="0" smtClean="0"/>
              <a:t>值</a:t>
            </a:r>
            <a:r>
              <a:rPr lang="zh-CN" altLang="en-US" sz="2500" dirty="0" smtClean="0"/>
              <a:t>。</a:t>
            </a:r>
            <a:endParaRPr lang="en-US" altLang="zh-CN" sz="2500" dirty="0" smtClean="0"/>
          </a:p>
          <a:p>
            <a:pPr lvl="1"/>
            <a:r>
              <a:rPr lang="zh-CN" altLang="zh-CN" sz="2500" dirty="0" smtClean="0"/>
              <a:t>通过</a:t>
            </a:r>
            <a:r>
              <a:rPr lang="zh-CN" altLang="zh-CN" sz="2500" dirty="0"/>
              <a:t>可变序列对象自身提供的方法来增加和删除元素</a:t>
            </a:r>
            <a:r>
              <a:rPr lang="zh-CN" altLang="zh-CN" sz="2500" dirty="0" smtClean="0"/>
              <a:t>。</a:t>
            </a:r>
            <a:endParaRPr lang="en-US" altLang="zh-CN" sz="2500" dirty="0"/>
          </a:p>
        </p:txBody>
      </p:sp>
      <p:sp>
        <p:nvSpPr>
          <p:cNvPr id="4" name="矩形 3"/>
          <p:cNvSpPr/>
          <p:nvPr/>
        </p:nvSpPr>
        <p:spPr>
          <a:xfrm>
            <a:off x="1406211" y="3391669"/>
            <a:ext cx="3608241" cy="253402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  <a:effectLst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zh-CN" dirty="0" smtClean="0"/>
              <a:t>&gt;&gt;&gt; </a:t>
            </a:r>
            <a:r>
              <a:rPr lang="en-US" altLang="zh-CN" dirty="0" smtClean="0"/>
              <a:t>li</a:t>
            </a:r>
            <a:r>
              <a:rPr lang="zh-CN" altLang="zh-CN" dirty="0" smtClean="0"/>
              <a:t>=</a:t>
            </a:r>
            <a:r>
              <a:rPr lang="en-US" altLang="zh-CN" dirty="0" smtClean="0"/>
              <a:t>[100, “123”]</a:t>
            </a:r>
            <a:endParaRPr lang="zh-CN" altLang="zh-CN" dirty="0" smtClean="0"/>
          </a:p>
          <a:p>
            <a:pPr>
              <a:lnSpc>
                <a:spcPct val="150000"/>
              </a:lnSpc>
            </a:pPr>
            <a:r>
              <a:rPr lang="zh-CN" altLang="zh-CN" dirty="0" smtClean="0"/>
              <a:t>&gt;&gt;&gt;</a:t>
            </a:r>
            <a:r>
              <a:rPr lang="en-US" altLang="zh-CN" dirty="0" smtClean="0"/>
              <a:t> id(li[0])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1350630288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&gt;&gt;&gt; </a:t>
            </a:r>
            <a:r>
              <a:rPr lang="en-US" altLang="zh-CN" dirty="0" smtClean="0"/>
              <a:t>li[0] </a:t>
            </a:r>
            <a:r>
              <a:rPr lang="zh-CN" altLang="zh-CN" dirty="0" smtClean="0"/>
              <a:t>=</a:t>
            </a:r>
            <a:r>
              <a:rPr lang="en-US" altLang="zh-CN" dirty="0" smtClean="0"/>
              <a:t> 200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zh-CN" altLang="zh-CN" dirty="0" smtClean="0"/>
              <a:t>&gt;&gt;&gt;</a:t>
            </a:r>
            <a:r>
              <a:rPr lang="en-US" altLang="zh-CN" dirty="0" smtClean="0"/>
              <a:t> id(li[0])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1350633488</a:t>
            </a:r>
            <a:endParaRPr lang="zh-CN" altLang="zh-CN" dirty="0" smtClean="0">
              <a:solidFill>
                <a:srgbClr val="0070C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614219" y="3391669"/>
            <a:ext cx="5605367" cy="2169825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C00000"/>
                </a:solidFill>
              </a:rPr>
              <a:t>注意：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dirty="0" smtClean="0"/>
              <a:t>如果</a:t>
            </a:r>
            <a:r>
              <a:rPr lang="zh-CN" altLang="zh-CN" dirty="0"/>
              <a:t>是通过下标来修改序列中元素的值</a:t>
            </a:r>
            <a:r>
              <a:rPr lang="zh-CN" altLang="zh-CN" dirty="0">
                <a:solidFill>
                  <a:srgbClr val="C00000"/>
                </a:solidFill>
              </a:rPr>
              <a:t>或通过可变序列对象自身提供的方法来增加和删除元素</a:t>
            </a:r>
            <a:r>
              <a:rPr lang="zh-CN" altLang="zh-CN" dirty="0"/>
              <a:t>时，序列对象在内存中的起始地址是不变的，仅仅是被改变值的元素地址发生变化</a:t>
            </a:r>
            <a:r>
              <a:rPr lang="zh-CN" altLang="zh-CN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3635494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2.4</a:t>
            </a:r>
            <a:r>
              <a:rPr lang="zh-CN" altLang="en-US" dirty="0"/>
              <a:t>.</a:t>
            </a:r>
            <a:r>
              <a:rPr lang="en-US" altLang="zh-CN" dirty="0"/>
              <a:t>2 </a:t>
            </a:r>
            <a:r>
              <a:rPr lang="zh-CN" altLang="en-US" dirty="0"/>
              <a:t>集合的</a:t>
            </a:r>
            <a:r>
              <a:rPr lang="zh-CN" altLang="en-US" dirty="0" smtClean="0"/>
              <a:t>运算</a:t>
            </a:r>
            <a:r>
              <a:rPr lang="en-US" altLang="zh-CN" dirty="0" smtClean="0"/>
              <a:t>:</a:t>
            </a:r>
            <a:r>
              <a:rPr lang="zh-CN" altLang="en-US" dirty="0" smtClean="0"/>
              <a:t>比较运算和内置函数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比较：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==   != </a:t>
            </a:r>
            <a:r>
              <a:rPr lang="zh-CN" altLang="en-US" dirty="0" smtClean="0"/>
              <a:t>判断两个集合是否相等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&lt;     &gt; </a:t>
            </a:r>
            <a:r>
              <a:rPr lang="zh-CN" altLang="en-US" dirty="0" smtClean="0"/>
              <a:t>判断前一集合是否是后者的真子集和真超集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&lt;=  &gt;=</a:t>
            </a:r>
            <a:r>
              <a:rPr lang="zh-CN" altLang="en-US" dirty="0"/>
              <a:t>判断前一集合是否是后者</a:t>
            </a:r>
            <a:r>
              <a:rPr lang="zh-CN" altLang="en-US" dirty="0" smtClean="0"/>
              <a:t>的子集和超集</a:t>
            </a:r>
            <a:endParaRPr lang="en-US" altLang="zh-CN" dirty="0" smtClean="0"/>
          </a:p>
          <a:p>
            <a:r>
              <a:rPr lang="zh-CN" altLang="en-US" dirty="0" smtClean="0"/>
              <a:t>元素是否存在： </a:t>
            </a:r>
            <a:endParaRPr lang="en-US" altLang="zh-CN" dirty="0"/>
          </a:p>
          <a:p>
            <a:pPr lvl="1"/>
            <a:r>
              <a:rPr lang="en-US" altLang="zh-CN" dirty="0" smtClean="0"/>
              <a:t>x in s  </a:t>
            </a:r>
            <a:r>
              <a:rPr lang="zh-CN" altLang="en-US" dirty="0" smtClean="0"/>
              <a:t>或者 </a:t>
            </a:r>
            <a:r>
              <a:rPr lang="en-US" altLang="zh-CN" dirty="0" smtClean="0"/>
              <a:t>x not in s: </a:t>
            </a:r>
            <a:r>
              <a:rPr lang="zh-CN" altLang="en-US" dirty="0" smtClean="0"/>
              <a:t>判断元素</a:t>
            </a:r>
            <a:r>
              <a:rPr lang="en-US" altLang="zh-CN" dirty="0" smtClean="0"/>
              <a:t>x</a:t>
            </a:r>
            <a:r>
              <a:rPr lang="zh-CN" altLang="en-US" dirty="0" smtClean="0"/>
              <a:t>是否在集合</a:t>
            </a:r>
            <a:r>
              <a:rPr lang="en-US" altLang="zh-CN" dirty="0" smtClean="0"/>
              <a:t>s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en-US" altLang="zh-CN" dirty="0" err="1" smtClean="0"/>
              <a:t>len</a:t>
            </a:r>
            <a:r>
              <a:rPr lang="en-US" altLang="zh-CN" dirty="0" smtClean="0"/>
              <a:t>(s)</a:t>
            </a:r>
            <a:r>
              <a:rPr lang="zh-CN" altLang="en-US" dirty="0" smtClean="0"/>
              <a:t>：集合的元素个数</a:t>
            </a:r>
            <a:endParaRPr lang="en-US" altLang="zh-CN" dirty="0" smtClean="0"/>
          </a:p>
          <a:p>
            <a:r>
              <a:rPr lang="en-US" altLang="zh-CN" dirty="0" smtClean="0"/>
              <a:t>max(s)/min(s)/sum(s)</a:t>
            </a:r>
            <a:r>
              <a:rPr lang="zh-CN" altLang="en-US" dirty="0" smtClean="0"/>
              <a:t>：集合中元素最大值、最小值和求和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05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集合元素的更改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609600" y="1387475"/>
          <a:ext cx="11239500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650">
                  <a:extLst>
                    <a:ext uri="{9D8B030D-6E8A-4147-A177-3AD203B41FA5}">
                      <a16:colId xmlns="" xmlns:a16="http://schemas.microsoft.com/office/drawing/2014/main" val="4157069800"/>
                    </a:ext>
                  </a:extLst>
                </a:gridCol>
                <a:gridCol w="5340350">
                  <a:extLst>
                    <a:ext uri="{9D8B030D-6E8A-4147-A177-3AD203B41FA5}">
                      <a16:colId xmlns="" xmlns:a16="http://schemas.microsoft.com/office/drawing/2014/main" val="5507352"/>
                    </a:ext>
                  </a:extLst>
                </a:gridCol>
                <a:gridCol w="3746500">
                  <a:extLst>
                    <a:ext uri="{9D8B030D-6E8A-4147-A177-3AD203B41FA5}">
                      <a16:colId xmlns="" xmlns:a16="http://schemas.microsoft.com/office/drawing/2014/main" val="16584513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方法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例子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839800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s.add</a:t>
                      </a:r>
                      <a:r>
                        <a:rPr lang="en-US" altLang="zh-CN" dirty="0" smtClean="0"/>
                        <a:t>(x)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将</a:t>
                      </a:r>
                      <a:r>
                        <a:rPr lang="en-US" altLang="zh-CN" dirty="0" smtClean="0"/>
                        <a:t>x</a:t>
                      </a:r>
                      <a:r>
                        <a:rPr lang="zh-CN" altLang="en-US" dirty="0" smtClean="0"/>
                        <a:t>添加到集合</a:t>
                      </a:r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s1.add('a')  # s1 = {1,2,3,'a'}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45185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s1.update(s2)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并集 </a:t>
                      </a:r>
                      <a:r>
                        <a:rPr lang="en-US" altLang="zh-CN" dirty="0" smtClean="0"/>
                        <a:t>s1 =s1 ∪</a:t>
                      </a:r>
                      <a:r>
                        <a:rPr lang="en-US" altLang="zh-CN" baseline="0" dirty="0" smtClean="0"/>
                        <a:t> s2</a:t>
                      </a:r>
                      <a:r>
                        <a:rPr lang="en-US" altLang="zh-CN" dirty="0" smtClean="0"/>
                        <a:t> 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s1.update(s2)  # s1 = {1,2,3,4}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92632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s1.intersection_update(s2)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交集 </a:t>
                      </a:r>
                      <a:r>
                        <a:rPr lang="en-US" altLang="zh-CN" dirty="0" smtClean="0"/>
                        <a:t>s1 = s1 ∩ s2 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s1.intersection_update(s2) # s1 = {2,3} 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69624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s1.difference_update(s2) 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差集 </a:t>
                      </a:r>
                      <a:r>
                        <a:rPr lang="en-US" altLang="zh-CN" dirty="0" smtClean="0"/>
                        <a:t>s1 = s1 – s2 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s1.difference_update(s2) # s1 = {1}</a:t>
                      </a:r>
                      <a:r>
                        <a:rPr lang="en-US" altLang="zh-CN" baseline="0" dirty="0" smtClean="0"/>
                        <a:t> 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556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s1.symmetric_difference_update(s2)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885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对称差集 </a:t>
                      </a:r>
                      <a:r>
                        <a:rPr lang="en-US" altLang="zh-CN" dirty="0" smtClean="0"/>
                        <a:t>s1 = </a:t>
                      </a:r>
                      <a:r>
                        <a:rPr lang="en-US" altLang="zh-CN" sz="2400" baseline="0" dirty="0" smtClean="0"/>
                        <a:t>s1 ⊕ s2</a:t>
                      </a:r>
                      <a:r>
                        <a:rPr lang="en-US" altLang="zh-CN" dirty="0" smtClean="0"/>
                        <a:t> 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885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s1.symmetric_difference_update(s2)</a:t>
                      </a:r>
                      <a:r>
                        <a:rPr lang="zh-CN" altLang="en-US" baseline="0" dirty="0" smtClean="0"/>
                        <a:t>  </a:t>
                      </a:r>
                      <a:r>
                        <a:rPr lang="en-US" altLang="zh-CN" baseline="0" dirty="0" smtClean="0"/>
                        <a:t># s1 = {1,4}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9426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s.remove</a:t>
                      </a:r>
                      <a:r>
                        <a:rPr lang="en-US" altLang="zh-CN" dirty="0" smtClean="0"/>
                        <a:t>(x)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0885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从集合</a:t>
                      </a:r>
                      <a:r>
                        <a:rPr lang="en-US" altLang="zh-CN" dirty="0" smtClean="0"/>
                        <a:t>s</a:t>
                      </a:r>
                      <a:r>
                        <a:rPr lang="zh-CN" altLang="en-US" dirty="0" smtClean="0"/>
                        <a:t>中移除</a:t>
                      </a:r>
                      <a:r>
                        <a:rPr lang="en-US" altLang="zh-CN" dirty="0" smtClean="0"/>
                        <a:t>x</a:t>
                      </a:r>
                      <a:r>
                        <a:rPr lang="zh-CN" altLang="en-US" dirty="0" smtClean="0"/>
                        <a:t>，不存在抛异常</a:t>
                      </a:r>
                      <a:r>
                        <a:rPr lang="en-US" altLang="zh-CN" baseline="0" dirty="0" err="1" smtClean="0"/>
                        <a:t>KeyError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0885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s1.remove(1)  # s1 = {2,3}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89902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s.discard</a:t>
                      </a:r>
                      <a:r>
                        <a:rPr lang="en-US" altLang="zh-CN" dirty="0" smtClean="0"/>
                        <a:t>(x)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0885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从集合</a:t>
                      </a:r>
                      <a:r>
                        <a:rPr lang="en-US" altLang="zh-CN" dirty="0" smtClean="0"/>
                        <a:t>s</a:t>
                      </a:r>
                      <a:r>
                        <a:rPr lang="zh-CN" altLang="en-US" dirty="0" smtClean="0"/>
                        <a:t>中移除</a:t>
                      </a:r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0885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s1.discard(1)</a:t>
                      </a:r>
                      <a:r>
                        <a:rPr lang="en-US" altLang="zh-CN" baseline="0" dirty="0" smtClean="0"/>
                        <a:t>  # s1 = {2,3} 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28496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s.pop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0885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从集合</a:t>
                      </a:r>
                      <a:r>
                        <a:rPr lang="en-US" altLang="zh-CN" dirty="0" smtClean="0"/>
                        <a:t>s</a:t>
                      </a:r>
                      <a:r>
                        <a:rPr lang="zh-CN" altLang="en-US" dirty="0" smtClean="0"/>
                        <a:t>移除一个元素并返回，空时</a:t>
                      </a:r>
                      <a:r>
                        <a:rPr lang="en-US" altLang="zh-CN" dirty="0" err="1" smtClean="0"/>
                        <a:t>KeyError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0885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s1.pop()  #</a:t>
                      </a:r>
                      <a:r>
                        <a:rPr lang="en-US" altLang="zh-CN" baseline="0" dirty="0" smtClean="0"/>
                        <a:t> return 1, s1 = {2,3}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6410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s.clear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0885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清空集合</a:t>
                      </a:r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0885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s1.clear()  # s1</a:t>
                      </a:r>
                      <a:r>
                        <a:rPr lang="en-US" altLang="zh-CN" baseline="0" dirty="0" smtClean="0"/>
                        <a:t> = set() 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14668746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523163" y="365214"/>
            <a:ext cx="3524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s1 = {1, 2, 3} </a:t>
            </a:r>
          </a:p>
          <a:p>
            <a:r>
              <a:rPr lang="en-US" altLang="zh-CN" dirty="0" smtClean="0"/>
              <a:t>s2 = {2, 3, 4}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403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2.4.2 </a:t>
            </a:r>
            <a:r>
              <a:rPr lang="zh-CN" altLang="en-US" dirty="0"/>
              <a:t>集合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>:</a:t>
            </a:r>
            <a:r>
              <a:rPr lang="zh-CN" altLang="en-US" dirty="0" smtClean="0"/>
              <a:t>去除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重复元素</a:t>
            </a:r>
            <a:endParaRPr lang="zh-CN" altLang="en-US" dirty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838091" y="1826048"/>
            <a:ext cx="10668109" cy="129815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900" dirty="0" smtClean="0"/>
              <a:t>import random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900" dirty="0" err="1" smtClean="0"/>
              <a:t>listRandom</a:t>
            </a:r>
            <a:r>
              <a:rPr lang="en-US" altLang="zh-CN" sz="2900" dirty="0" smtClean="0"/>
              <a:t> = [</a:t>
            </a:r>
            <a:r>
              <a:rPr lang="en-US" altLang="zh-CN" sz="2900" dirty="0" err="1" smtClean="0"/>
              <a:t>random.choice</a:t>
            </a:r>
            <a:r>
              <a:rPr lang="en-US" altLang="zh-CN" sz="2900" dirty="0" smtClean="0"/>
              <a:t>(range(10000)) for </a:t>
            </a:r>
            <a:r>
              <a:rPr lang="en-US" altLang="zh-CN" sz="2900" dirty="0" err="1" smtClean="0"/>
              <a:t>i</a:t>
            </a:r>
            <a:r>
              <a:rPr lang="en-US" altLang="zh-CN" sz="2900" dirty="0" smtClean="0"/>
              <a:t> in range(100)]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900" dirty="0" smtClean="0"/>
          </a:p>
        </p:txBody>
      </p:sp>
      <p:sp>
        <p:nvSpPr>
          <p:cNvPr id="2" name="矩形 1"/>
          <p:cNvSpPr/>
          <p:nvPr/>
        </p:nvSpPr>
        <p:spPr>
          <a:xfrm>
            <a:off x="266591" y="3117197"/>
            <a:ext cx="3030427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 err="1" smtClean="0"/>
              <a:t>noRepeat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[]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 smtClean="0"/>
              <a:t>for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in </a:t>
            </a:r>
            <a:r>
              <a:rPr lang="en-US" altLang="zh-CN" sz="2000" dirty="0" err="1"/>
              <a:t>listRandom</a:t>
            </a:r>
            <a:r>
              <a:rPr lang="en-US" altLang="zh-CN" sz="2000" dirty="0"/>
              <a:t> 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 smtClean="0"/>
              <a:t>    if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not in </a:t>
            </a:r>
            <a:r>
              <a:rPr lang="en-US" altLang="zh-CN" sz="2000" dirty="0" err="1"/>
              <a:t>noRepeat</a:t>
            </a:r>
            <a:r>
              <a:rPr lang="en-US" altLang="zh-CN" sz="2000" dirty="0"/>
              <a:t> 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 smtClean="0"/>
              <a:t>         </a:t>
            </a:r>
            <a:r>
              <a:rPr lang="en-US" altLang="zh-CN" sz="2000" dirty="0" err="1" smtClean="0"/>
              <a:t>noRepeat.append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 smtClean="0"/>
              <a:t>print(</a:t>
            </a:r>
            <a:r>
              <a:rPr lang="en-US" altLang="zh-CN" sz="2000" dirty="0" err="1" smtClean="0"/>
              <a:t>noRepeat</a:t>
            </a:r>
            <a:r>
              <a:rPr lang="en-US" altLang="zh-CN" sz="2000" dirty="0" smtClean="0"/>
              <a:t>) </a:t>
            </a:r>
            <a:endParaRPr lang="en-US" altLang="zh-CN" sz="2000" dirty="0"/>
          </a:p>
        </p:txBody>
      </p:sp>
      <p:sp>
        <p:nvSpPr>
          <p:cNvPr id="3" name="矩形 2"/>
          <p:cNvSpPr/>
          <p:nvPr/>
        </p:nvSpPr>
        <p:spPr>
          <a:xfrm>
            <a:off x="3630249" y="3159584"/>
            <a:ext cx="355160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 err="1"/>
              <a:t>newSet</a:t>
            </a:r>
            <a:r>
              <a:rPr lang="en-US" altLang="zh-CN" sz="2000" dirty="0"/>
              <a:t> = </a:t>
            </a:r>
            <a:r>
              <a:rPr lang="en-US" altLang="zh-CN" sz="2000" dirty="0">
                <a:solidFill>
                  <a:srgbClr val="0070C0"/>
                </a:solidFill>
              </a:rPr>
              <a:t>set(</a:t>
            </a:r>
            <a:r>
              <a:rPr lang="en-US" altLang="zh-CN" sz="2000" dirty="0" err="1">
                <a:solidFill>
                  <a:srgbClr val="0070C0"/>
                </a:solidFill>
              </a:rPr>
              <a:t>listRandom</a:t>
            </a:r>
            <a:r>
              <a:rPr lang="en-US" altLang="zh-CN" sz="2000" dirty="0" smtClean="0">
                <a:solidFill>
                  <a:srgbClr val="0070C0"/>
                </a:solidFill>
              </a:rPr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 err="1" smtClean="0"/>
              <a:t>noRepeat</a:t>
            </a:r>
            <a:r>
              <a:rPr lang="en-US" altLang="zh-CN" sz="2000" dirty="0" smtClean="0"/>
              <a:t> =list(</a:t>
            </a:r>
            <a:r>
              <a:rPr lang="en-US" altLang="zh-CN" sz="2000" dirty="0" err="1" smtClean="0"/>
              <a:t>newSet</a:t>
            </a:r>
            <a:r>
              <a:rPr lang="en-US" altLang="zh-CN" sz="2000" dirty="0" smtClean="0"/>
              <a:t>)</a:t>
            </a:r>
          </a:p>
        </p:txBody>
      </p:sp>
      <p:sp>
        <p:nvSpPr>
          <p:cNvPr id="8" name="矩形 7"/>
          <p:cNvSpPr/>
          <p:nvPr/>
        </p:nvSpPr>
        <p:spPr>
          <a:xfrm>
            <a:off x="7497290" y="3190681"/>
            <a:ext cx="437085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 err="1" smtClean="0"/>
              <a:t>newDict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/>
              <a:t>dict.fromkeys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listRandom</a:t>
            </a:r>
            <a:r>
              <a:rPr lang="en-US" altLang="zh-CN" sz="2000" dirty="0" smtClean="0">
                <a:solidFill>
                  <a:srgbClr val="0070C0"/>
                </a:solidFill>
              </a:rPr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 err="1" smtClean="0"/>
              <a:t>noRepeat</a:t>
            </a:r>
            <a:r>
              <a:rPr lang="en-US" altLang="zh-CN" sz="2000" dirty="0" smtClean="0"/>
              <a:t> =</a:t>
            </a:r>
            <a:r>
              <a:rPr lang="en-US" altLang="zh-CN" sz="2000" dirty="0" err="1" smtClean="0"/>
              <a:t>newDict.keys</a:t>
            </a:r>
            <a:r>
              <a:rPr lang="en-US" altLang="zh-CN" sz="2000" dirty="0" smtClean="0"/>
              <a:t>() 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297018" y="3870292"/>
            <a:ext cx="8571131" cy="1926802"/>
          </a:xfrm>
          <a:prstGeom prst="rect">
            <a:avLst/>
          </a:prstGeom>
        </p:spPr>
        <p:txBody>
          <a:bodyPr vert="horz" lIns="108850" tIns="54425" rIns="108850" bIns="54425" rtlCol="0">
            <a:noAutofit/>
          </a:bodyPr>
          <a:lstStyle>
            <a:lvl1pPr marL="272125" indent="-272125" algn="l" defTabSz="1088502" rtl="0" eaLnBrk="1" latinLnBrk="0" hangingPunct="1">
              <a:lnSpc>
                <a:spcPct val="90000"/>
              </a:lnSpc>
              <a:spcBef>
                <a:spcPts val="1190"/>
              </a:spcBef>
              <a:buFont typeface="Arial" panose="020B0604020202020204" pitchFamily="34" charset="0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376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0627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878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129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sz="2400" dirty="0" smtClean="0"/>
              <a:t>利用</a:t>
            </a:r>
            <a:r>
              <a:rPr lang="en-US" altLang="zh-CN" sz="2400" dirty="0" smtClean="0"/>
              <a:t>set</a:t>
            </a:r>
            <a:r>
              <a:rPr lang="zh-CN" altLang="en-US" sz="2400" dirty="0" smtClean="0"/>
              <a:t>和</a:t>
            </a:r>
            <a:r>
              <a:rPr lang="en-US" altLang="zh-CN" sz="2400" dirty="0" err="1" smtClean="0"/>
              <a:t>dict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key</a:t>
            </a:r>
            <a:r>
              <a:rPr lang="zh-CN" altLang="en-US" sz="2400" dirty="0" smtClean="0"/>
              <a:t>的不重复特性去除重复元素，但是无序特性导致产生的</a:t>
            </a:r>
            <a:r>
              <a:rPr lang="en-US" altLang="zh-CN" sz="2400" dirty="0" smtClean="0"/>
              <a:t>list</a:t>
            </a:r>
            <a:r>
              <a:rPr lang="zh-CN" altLang="en-US" sz="2400" dirty="0" smtClean="0"/>
              <a:t>不是按照原来的顺序</a:t>
            </a:r>
            <a:endParaRPr lang="en-US" altLang="zh-CN" sz="2400" dirty="0" smtClean="0"/>
          </a:p>
          <a:p>
            <a:pPr fontAlgn="auto">
              <a:spcAft>
                <a:spcPts val="0"/>
              </a:spcAft>
            </a:pPr>
            <a:r>
              <a:rPr lang="zh-CN" altLang="en-US" sz="2400" dirty="0" smtClean="0"/>
              <a:t>利用</a:t>
            </a:r>
            <a:r>
              <a:rPr lang="en-US" altLang="zh-CN" sz="2400" dirty="0" smtClean="0"/>
              <a:t>sort</a:t>
            </a:r>
            <a:r>
              <a:rPr lang="zh-CN" altLang="en-US" sz="2400" dirty="0" smtClean="0"/>
              <a:t>或</a:t>
            </a:r>
            <a:r>
              <a:rPr lang="en-US" altLang="zh-CN" sz="2400" dirty="0" smtClean="0"/>
              <a:t>sorted</a:t>
            </a:r>
            <a:r>
              <a:rPr lang="zh-CN" altLang="en-US" sz="2400" dirty="0" smtClean="0"/>
              <a:t>方法的参数</a:t>
            </a:r>
            <a:r>
              <a:rPr lang="en-US" altLang="zh-CN" sz="2400" dirty="0" smtClean="0"/>
              <a:t>key</a:t>
            </a:r>
            <a:r>
              <a:rPr lang="zh-CN" altLang="en-US" sz="2400" dirty="0" smtClean="0"/>
              <a:t>来恢复原来的</a:t>
            </a:r>
            <a:r>
              <a:rPr lang="zh-CN" altLang="en-US" sz="2400" dirty="0"/>
              <a:t>（下标）</a:t>
            </a:r>
            <a:r>
              <a:rPr lang="zh-CN" altLang="en-US" sz="2400" dirty="0" smtClean="0"/>
              <a:t>顺序</a:t>
            </a:r>
            <a:endParaRPr lang="en-US" altLang="zh-CN" sz="2400" dirty="0" smtClean="0"/>
          </a:p>
          <a:p>
            <a:pPr lvl="1" fontAlgn="auto">
              <a:spcAft>
                <a:spcPts val="0"/>
              </a:spcAft>
            </a:pPr>
            <a:r>
              <a:rPr lang="en-US" altLang="zh-CN" sz="2000" dirty="0" smtClean="0"/>
              <a:t>key</a:t>
            </a:r>
            <a:r>
              <a:rPr lang="zh-CN" altLang="en-US" sz="2000" dirty="0" smtClean="0"/>
              <a:t>为某个函数对象</a:t>
            </a:r>
            <a:endParaRPr lang="en-US" altLang="zh-CN" sz="2000" dirty="0" smtClean="0"/>
          </a:p>
          <a:p>
            <a:pPr lvl="1" fontAlgn="auto">
              <a:spcAft>
                <a:spcPts val="0"/>
              </a:spcAft>
            </a:pPr>
            <a:r>
              <a:rPr lang="zh-CN" altLang="en-US" sz="2000" dirty="0" smtClean="0"/>
              <a:t>调用 </a:t>
            </a:r>
            <a:r>
              <a:rPr lang="en-US" altLang="zh-CN" sz="2000" dirty="0" smtClean="0"/>
              <a:t>key(value)</a:t>
            </a:r>
            <a:r>
              <a:rPr lang="zh-CN" altLang="en-US" sz="2000" dirty="0" smtClean="0"/>
              <a:t>返回的值来确定顺序</a:t>
            </a:r>
            <a:endParaRPr lang="en-US" altLang="zh-CN" sz="2000" dirty="0" smtClean="0"/>
          </a:p>
        </p:txBody>
      </p:sp>
      <p:sp>
        <p:nvSpPr>
          <p:cNvPr id="4" name="矩形 3"/>
          <p:cNvSpPr/>
          <p:nvPr/>
        </p:nvSpPr>
        <p:spPr>
          <a:xfrm>
            <a:off x="437932" y="6021168"/>
            <a:ext cx="609282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0" indent="0" fontAlgn="auto">
              <a:spcAft>
                <a:spcPts val="0"/>
              </a:spcAft>
              <a:buNone/>
            </a:pPr>
            <a:r>
              <a:rPr lang="en-US" altLang="zh-CN" dirty="0" err="1"/>
              <a:t>noRepeat.sort</a:t>
            </a:r>
            <a:r>
              <a:rPr lang="en-US" altLang="zh-CN" dirty="0"/>
              <a:t>(key=</a:t>
            </a:r>
            <a:r>
              <a:rPr lang="en-US" altLang="zh-CN" dirty="0" err="1"/>
              <a:t>listRandom.index</a:t>
            </a:r>
            <a:r>
              <a:rPr lang="en-US" altLang="zh-CN" dirty="0"/>
              <a:t>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zh-CN" dirty="0" err="1"/>
              <a:t>newList</a:t>
            </a:r>
            <a:r>
              <a:rPr lang="en-US" altLang="zh-CN" dirty="0"/>
              <a:t> = sorted(</a:t>
            </a:r>
            <a:r>
              <a:rPr lang="en-US" altLang="zh-CN" dirty="0" err="1"/>
              <a:t>noRepeat,key</a:t>
            </a:r>
            <a:r>
              <a:rPr lang="en-US" altLang="zh-CN" dirty="0"/>
              <a:t> = </a:t>
            </a:r>
            <a:r>
              <a:rPr lang="en-US" altLang="zh-CN" dirty="0" err="1"/>
              <a:t>listRandom.index</a:t>
            </a:r>
            <a:r>
              <a:rPr lang="en-US" altLang="zh-CN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2893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2.5 </a:t>
            </a:r>
            <a:r>
              <a:rPr lang="zh-CN" altLang="zh-CN" dirty="0" smtClean="0"/>
              <a:t>再</a:t>
            </a:r>
            <a:r>
              <a:rPr lang="zh-CN" altLang="zh-CN" dirty="0"/>
              <a:t>谈内置方法sorted()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62707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2.5 再谈内置方法sorted()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3300" dirty="0" smtClean="0">
                <a:latin typeface="宋体" pitchFamily="2" charset="-122"/>
              </a:rPr>
              <a:t>列表</a:t>
            </a:r>
            <a:r>
              <a:rPr lang="zh-CN" altLang="zh-CN" sz="3300" dirty="0">
                <a:latin typeface="宋体" pitchFamily="2" charset="-122"/>
              </a:rPr>
              <a:t>对象提供了sort()方法支持原地排序</a:t>
            </a:r>
            <a:r>
              <a:rPr lang="zh-CN" altLang="zh-CN" sz="3300" dirty="0" smtClean="0">
                <a:latin typeface="宋体" pitchFamily="2" charset="-122"/>
              </a:rPr>
              <a:t>，</a:t>
            </a:r>
            <a:endParaRPr lang="en-US" altLang="zh-CN" sz="3300" dirty="0" smtClean="0">
              <a:latin typeface="宋体" pitchFamily="2" charset="-122"/>
            </a:endParaRPr>
          </a:p>
          <a:p>
            <a:r>
              <a:rPr lang="zh-CN" altLang="zh-CN" sz="3300" dirty="0" smtClean="0">
                <a:latin typeface="宋体" pitchFamily="2" charset="-122"/>
              </a:rPr>
              <a:t>内置</a:t>
            </a:r>
            <a:r>
              <a:rPr lang="zh-CN" altLang="zh-CN" sz="3300" dirty="0">
                <a:latin typeface="宋体" pitchFamily="2" charset="-122"/>
              </a:rPr>
              <a:t>函数sorted()返回新的</a:t>
            </a:r>
            <a:r>
              <a:rPr lang="zh-CN" altLang="zh-CN" sz="3300" dirty="0" smtClean="0">
                <a:latin typeface="宋体" pitchFamily="2" charset="-122"/>
              </a:rPr>
              <a:t>列表</a:t>
            </a:r>
            <a:r>
              <a:rPr lang="zh-CN" altLang="en-US" dirty="0">
                <a:latin typeface="宋体" pitchFamily="2" charset="-122"/>
              </a:rPr>
              <a:t>，</a:t>
            </a:r>
            <a:r>
              <a:rPr lang="zh-CN" altLang="zh-CN" sz="3300" dirty="0" smtClean="0">
                <a:latin typeface="宋体" pitchFamily="2" charset="-122"/>
              </a:rPr>
              <a:t>可对</a:t>
            </a:r>
            <a:r>
              <a:rPr lang="zh-CN" altLang="zh-CN" sz="3300" dirty="0">
                <a:latin typeface="宋体" pitchFamily="2" charset="-122"/>
              </a:rPr>
              <a:t>元组</a:t>
            </a:r>
            <a:r>
              <a:rPr lang="zh-CN" altLang="zh-CN" sz="3300" dirty="0" smtClean="0">
                <a:latin typeface="宋体" pitchFamily="2" charset="-122"/>
              </a:rPr>
              <a:t>、</a:t>
            </a:r>
            <a:r>
              <a:rPr lang="zh-CN" altLang="en-US" sz="3300" dirty="0" smtClean="0">
                <a:latin typeface="宋体" pitchFamily="2" charset="-122"/>
              </a:rPr>
              <a:t>列表、</a:t>
            </a:r>
            <a:r>
              <a:rPr lang="zh-CN" altLang="zh-CN" sz="3300" dirty="0" smtClean="0">
                <a:latin typeface="宋体" pitchFamily="2" charset="-122"/>
              </a:rPr>
              <a:t>字典</a:t>
            </a:r>
            <a:r>
              <a:rPr lang="zh-CN" altLang="en-US" sz="3300" dirty="0" smtClean="0">
                <a:latin typeface="宋体" pitchFamily="2" charset="-122"/>
              </a:rPr>
              <a:t>等</a:t>
            </a:r>
            <a:r>
              <a:rPr lang="zh-CN" altLang="zh-CN" sz="3300" dirty="0" smtClean="0">
                <a:latin typeface="宋体" pitchFamily="2" charset="-122"/>
              </a:rPr>
              <a:t>进行</a:t>
            </a:r>
            <a:r>
              <a:rPr lang="zh-CN" altLang="zh-CN" sz="3300" dirty="0">
                <a:latin typeface="宋体" pitchFamily="2" charset="-122"/>
              </a:rPr>
              <a:t>排序</a:t>
            </a:r>
            <a:r>
              <a:rPr lang="zh-CN" altLang="zh-CN" sz="3300" dirty="0" smtClean="0">
                <a:latin typeface="宋体" pitchFamily="2" charset="-122"/>
              </a:rPr>
              <a:t>，借助于</a:t>
            </a:r>
            <a:r>
              <a:rPr lang="zh-CN" altLang="zh-CN" sz="3300" dirty="0">
                <a:latin typeface="宋体" pitchFamily="2" charset="-122"/>
              </a:rPr>
              <a:t>其</a:t>
            </a:r>
            <a:r>
              <a:rPr lang="zh-CN" altLang="zh-CN" sz="3300" dirty="0" smtClean="0">
                <a:latin typeface="宋体" pitchFamily="2" charset="-122"/>
              </a:rPr>
              <a:t>key参数可以实现</a:t>
            </a:r>
            <a:r>
              <a:rPr lang="zh-CN" altLang="en-US" sz="3300" dirty="0" smtClean="0">
                <a:latin typeface="宋体" pitchFamily="2" charset="-122"/>
              </a:rPr>
              <a:t>自定义的</a:t>
            </a:r>
            <a:r>
              <a:rPr lang="zh-CN" altLang="zh-CN" sz="3300" dirty="0" smtClean="0">
                <a:latin typeface="宋体" pitchFamily="2" charset="-122"/>
              </a:rPr>
              <a:t>的</a:t>
            </a:r>
            <a:r>
              <a:rPr lang="zh-CN" altLang="zh-CN" sz="3300" dirty="0">
                <a:latin typeface="宋体" pitchFamily="2" charset="-122"/>
              </a:rPr>
              <a:t>排序</a:t>
            </a:r>
            <a:r>
              <a:rPr lang="zh-CN" altLang="zh-CN" sz="3300" dirty="0" smtClean="0">
                <a:latin typeface="宋体" pitchFamily="2" charset="-122"/>
              </a:rPr>
              <a:t>。</a:t>
            </a:r>
            <a:endParaRPr lang="en-US" altLang="zh-CN" sz="3300" dirty="0" smtClean="0">
              <a:latin typeface="宋体" pitchFamily="2" charset="-122"/>
            </a:endParaRPr>
          </a:p>
          <a:p>
            <a:pPr marL="816376" lvl="2">
              <a:spcBef>
                <a:spcPts val="1190"/>
              </a:spcBef>
            </a:pPr>
            <a:r>
              <a:rPr lang="zh-CN" altLang="en-US" sz="2800" dirty="0"/>
              <a:t>调用 </a:t>
            </a:r>
            <a:r>
              <a:rPr lang="en-US" altLang="zh-CN" sz="2800" dirty="0"/>
              <a:t>key(value)</a:t>
            </a:r>
            <a:r>
              <a:rPr lang="zh-CN" altLang="en-US" sz="2800" dirty="0"/>
              <a:t>返回的值来确定顺序</a:t>
            </a:r>
            <a:endParaRPr lang="en-US" altLang="zh-CN" sz="2300" dirty="0"/>
          </a:p>
          <a:p>
            <a:endParaRPr lang="zh-CN" altLang="zh-CN" sz="3300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967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2.5 再谈内置方法sorted()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zh-CN" altLang="zh-CN" sz="2000" dirty="0">
                <a:latin typeface="宋体" pitchFamily="2" charset="-122"/>
              </a:rPr>
              <a:t>&gt;&gt;&gt; persons = [{'name':'Dong', 'age':37}, {'name':'Zhang', 'age':40}, {'name':'Li', 'age':50}, {'name':'Dong', 'age':43}]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000" dirty="0">
                <a:latin typeface="宋体" pitchFamily="2" charset="-122"/>
              </a:rPr>
              <a:t>&gt;&gt;&gt; print(persons)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itchFamily="2" charset="-122"/>
              </a:rPr>
              <a:t>[{'name': 'Dong', 'age': 37}, {'name': 'Zhang', 'age': 40}, {'name': 'Li', 'age': 50}, {'name': 'Dong', 'age': 43}]</a:t>
            </a:r>
            <a:endParaRPr lang="zh-CN" altLang="zh-CN" sz="2000" dirty="0">
              <a:solidFill>
                <a:srgbClr val="0070C0"/>
              </a:solidFill>
              <a:latin typeface="宋体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000" dirty="0">
                <a:latin typeface="宋体" pitchFamily="2" charset="-122"/>
              </a:rPr>
              <a:t>#使用key来指定排序依据，先按姓名升序排序，姓名相同的按年龄降序排序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000" dirty="0">
                <a:latin typeface="宋体" pitchFamily="2" charset="-122"/>
              </a:rPr>
              <a:t>&gt;&gt;&gt; print(sorted(persons, </a:t>
            </a:r>
            <a:r>
              <a:rPr lang="zh-CN" altLang="zh-CN" sz="2000" dirty="0">
                <a:solidFill>
                  <a:srgbClr val="C00000"/>
                </a:solidFill>
                <a:latin typeface="宋体" pitchFamily="2" charset="-122"/>
              </a:rPr>
              <a:t>key=lambda x:(x['name'], -x['age'])</a:t>
            </a:r>
            <a:r>
              <a:rPr lang="zh-CN" altLang="zh-CN" sz="2000" dirty="0">
                <a:latin typeface="宋体" pitchFamily="2" charset="-122"/>
              </a:rPr>
              <a:t>))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itchFamily="2" charset="-122"/>
              </a:rPr>
              <a:t>[{'name': 'Dong', 'age': 43}, {'name': 'Dong', 'age': 37}, {'name': 'Li', 'age': 50}, {'name': 'Zhang', 'age': 40}]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CN" sz="2000" dirty="0" smtClean="0">
              <a:latin typeface="宋体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 err="1" smtClean="0">
                <a:latin typeface="宋体" pitchFamily="2" charset="-122"/>
              </a:rPr>
              <a:t>def</a:t>
            </a:r>
            <a:r>
              <a:rPr lang="en-US" altLang="zh-CN" sz="2000" dirty="0" smtClean="0">
                <a:latin typeface="宋体" pitchFamily="2" charset="-122"/>
              </a:rPr>
              <a:t> </a:t>
            </a:r>
            <a:r>
              <a:rPr lang="en-US" altLang="zh-CN" sz="2000" dirty="0" err="1" smtClean="0">
                <a:latin typeface="宋体" pitchFamily="2" charset="-122"/>
              </a:rPr>
              <a:t>sort_by_name_age</a:t>
            </a:r>
            <a:r>
              <a:rPr lang="en-US" altLang="zh-CN" sz="2000" dirty="0" smtClean="0">
                <a:latin typeface="宋体" pitchFamily="2" charset="-122"/>
              </a:rPr>
              <a:t>(x):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latin typeface="宋体" pitchFamily="2" charset="-122"/>
              </a:rPr>
              <a:t>	</a:t>
            </a:r>
            <a:r>
              <a:rPr lang="en-US" altLang="zh-CN" sz="2000" dirty="0" smtClean="0">
                <a:latin typeface="宋体" pitchFamily="2" charset="-122"/>
              </a:rPr>
              <a:t>return x['name'],-x['age']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latin typeface="宋体" pitchFamily="2" charset="-122"/>
              </a:rPr>
              <a:t>print(sorted(persons, </a:t>
            </a:r>
            <a:r>
              <a:rPr lang="en-US" altLang="zh-CN" sz="2000" dirty="0">
                <a:solidFill>
                  <a:srgbClr val="C00000"/>
                </a:solidFill>
                <a:latin typeface="宋体" pitchFamily="2" charset="-122"/>
              </a:rPr>
              <a:t>key=</a:t>
            </a:r>
            <a:r>
              <a:rPr lang="en-US" altLang="zh-CN" sz="2000" dirty="0" err="1">
                <a:solidFill>
                  <a:srgbClr val="C00000"/>
                </a:solidFill>
                <a:latin typeface="宋体" pitchFamily="2" charset="-122"/>
              </a:rPr>
              <a:t>sort_by_name_age</a:t>
            </a:r>
            <a:r>
              <a:rPr lang="en-US" altLang="zh-CN" sz="2000" dirty="0">
                <a:latin typeface="宋体" pitchFamily="2" charset="-122"/>
              </a:rPr>
              <a:t>))</a:t>
            </a:r>
            <a:endParaRPr lang="en-US" altLang="zh-CN" sz="2000" dirty="0" smtClean="0">
              <a:latin typeface="宋体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zh-CN" altLang="zh-CN" sz="2000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088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2.5 再谈内置方法sorted</a:t>
            </a:r>
            <a:r>
              <a:rPr lang="zh-CN" altLang="zh-CN" dirty="0" smtClean="0"/>
              <a:t>()</a:t>
            </a:r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en-US" altLang="zh-CN" dirty="0">
                <a:solidFill>
                  <a:srgbClr val="FF0000"/>
                </a:solidFill>
              </a:rPr>
              <a:t>*</a:t>
            </a:r>
            <a:r>
              <a:rPr lang="zh-CN" altLang="en-US" dirty="0">
                <a:solidFill>
                  <a:srgbClr val="FF0000"/>
                </a:solidFill>
              </a:rPr>
              <a:t>选</a:t>
            </a:r>
            <a:r>
              <a:rPr lang="zh-CN" altLang="en-US" dirty="0" smtClean="0">
                <a:solidFill>
                  <a:srgbClr val="FF0000"/>
                </a:solidFill>
              </a:rPr>
              <a:t>讲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838091" y="1826048"/>
            <a:ext cx="9906109" cy="162956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2400" dirty="0" smtClean="0"/>
              <a:t>operator</a:t>
            </a:r>
            <a:r>
              <a:rPr lang="zh-CN" altLang="en-US" sz="2400" dirty="0" smtClean="0"/>
              <a:t>模块的</a:t>
            </a:r>
            <a:r>
              <a:rPr lang="en-US" altLang="zh-CN" sz="2400" dirty="0" err="1" smtClean="0"/>
              <a:t>itemgetter</a:t>
            </a:r>
            <a:r>
              <a:rPr lang="zh-CN" altLang="en-US" sz="2400" dirty="0" smtClean="0"/>
              <a:t>函数：</a:t>
            </a:r>
            <a:r>
              <a:rPr lang="en-US" altLang="zh-CN" sz="2400" dirty="0" err="1" smtClean="0"/>
              <a:t>itemgetter</a:t>
            </a:r>
            <a:r>
              <a:rPr lang="en-US" altLang="zh-CN" sz="2400" dirty="0" smtClean="0"/>
              <a:t>(item)     </a:t>
            </a:r>
            <a:r>
              <a:rPr lang="en-US" altLang="zh-CN" sz="2400" dirty="0" err="1" smtClean="0"/>
              <a:t>itemgetter</a:t>
            </a:r>
            <a:r>
              <a:rPr lang="en-US" altLang="zh-CN" sz="2400" dirty="0" smtClean="0"/>
              <a:t>(*items)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 smtClean="0"/>
              <a:t>返回的是一个函数对象，该函数对象在被调用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参数为</a:t>
            </a:r>
            <a:r>
              <a:rPr lang="en-US" altLang="zh-CN" sz="2400" dirty="0" err="1" smtClean="0"/>
              <a:t>obj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时将调用对应对象</a:t>
            </a:r>
            <a:r>
              <a:rPr lang="en-US" altLang="zh-CN" sz="2400" dirty="0" err="1" smtClean="0"/>
              <a:t>obj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__</a:t>
            </a:r>
            <a:r>
              <a:rPr lang="en-US" altLang="zh-CN" sz="2400" dirty="0" err="1" smtClean="0"/>
              <a:t>getitem</a:t>
            </a:r>
            <a:r>
              <a:rPr lang="en-US" altLang="zh-CN" sz="2400" dirty="0" smtClean="0"/>
              <a:t>__(item)</a:t>
            </a:r>
            <a:r>
              <a:rPr lang="zh-CN" altLang="en-US" sz="2400" dirty="0" smtClean="0"/>
              <a:t>方法，即</a:t>
            </a:r>
            <a:r>
              <a:rPr lang="en-US" altLang="zh-CN" sz="2400" dirty="0" err="1" smtClean="0"/>
              <a:t>obj</a:t>
            </a:r>
            <a:r>
              <a:rPr lang="en-US" altLang="zh-CN" sz="2400" dirty="0" smtClean="0"/>
              <a:t>[item]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CN" sz="2400" dirty="0"/>
          </a:p>
        </p:txBody>
      </p:sp>
      <p:sp>
        <p:nvSpPr>
          <p:cNvPr id="2" name="矩形 1"/>
          <p:cNvSpPr/>
          <p:nvPr/>
        </p:nvSpPr>
        <p:spPr>
          <a:xfrm>
            <a:off x="4476750" y="2920521"/>
            <a:ext cx="71247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zh-CN" sz="2000" dirty="0"/>
              <a:t>&gt;&gt;&gt; phonebook = {'Linda':'7750', 'Bob':'9345', 'Carol':'5834'}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000" dirty="0"/>
              <a:t>&gt;&gt;&gt; from operator import itemgetter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000" dirty="0"/>
              <a:t>&gt;&gt;&gt; sorted(phonebook.items(), key=itemgetter(1)) 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000" dirty="0" smtClean="0"/>
              <a:t>#</a:t>
            </a:r>
            <a:r>
              <a:rPr lang="zh-CN" altLang="zh-CN" sz="2000" dirty="0"/>
              <a:t>按字典中</a:t>
            </a:r>
            <a:r>
              <a:rPr lang="zh-CN" altLang="zh-CN" sz="2000" dirty="0" smtClean="0"/>
              <a:t>元素</a:t>
            </a:r>
            <a:r>
              <a:rPr lang="zh-CN" altLang="en-US" sz="2000" dirty="0" smtClean="0"/>
              <a:t>的</a:t>
            </a:r>
            <a:r>
              <a:rPr lang="zh-CN" altLang="zh-CN" sz="2000" dirty="0" smtClean="0"/>
              <a:t>值</a:t>
            </a:r>
            <a:r>
              <a:rPr lang="zh-CN" altLang="zh-CN" sz="2000" dirty="0"/>
              <a:t>进行排序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000" dirty="0">
                <a:solidFill>
                  <a:srgbClr val="0070C0"/>
                </a:solidFill>
              </a:rPr>
              <a:t>[('Carol', '5834'), ('Linda', '7750'), ('Bob', '9345')]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000" dirty="0"/>
              <a:t>&gt;&gt;&gt; sorted(phonebook.items(), key=itemgetter(0)) 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000" dirty="0" smtClean="0"/>
              <a:t>#</a:t>
            </a:r>
            <a:r>
              <a:rPr lang="zh-CN" altLang="zh-CN" sz="2000" dirty="0"/>
              <a:t>按字典中元素的键进行排序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000" dirty="0">
                <a:solidFill>
                  <a:srgbClr val="0070C0"/>
                </a:solidFill>
              </a:rPr>
              <a:t>[('Bob', '9345'), ('Carol', '5834'), ('Linda', '7750')]</a:t>
            </a:r>
          </a:p>
        </p:txBody>
      </p:sp>
      <p:sp>
        <p:nvSpPr>
          <p:cNvPr id="3" name="矩形 2"/>
          <p:cNvSpPr/>
          <p:nvPr/>
        </p:nvSpPr>
        <p:spPr>
          <a:xfrm>
            <a:off x="419100" y="3227010"/>
            <a:ext cx="4057650" cy="1879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f = </a:t>
            </a:r>
            <a:r>
              <a:rPr lang="en-US" altLang="zh-CN" sz="2000" dirty="0" err="1"/>
              <a:t>itemgetter</a:t>
            </a:r>
            <a:r>
              <a:rPr lang="en-US" altLang="zh-CN" sz="2000" dirty="0"/>
              <a:t>(2)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f(</a:t>
            </a:r>
            <a:r>
              <a:rPr lang="en-US" altLang="zh-CN" sz="2000" dirty="0" err="1">
                <a:solidFill>
                  <a:srgbClr val="0070C0"/>
                </a:solidFill>
              </a:rPr>
              <a:t>obj</a:t>
            </a:r>
            <a:r>
              <a:rPr lang="en-US" altLang="zh-CN" sz="2000" dirty="0">
                <a:solidFill>
                  <a:srgbClr val="0070C0"/>
                </a:solidFill>
              </a:rPr>
              <a:t>)</a:t>
            </a:r>
            <a:r>
              <a:rPr lang="zh-CN" altLang="en-US" sz="2000" dirty="0">
                <a:solidFill>
                  <a:srgbClr val="0070C0"/>
                </a:solidFill>
              </a:rPr>
              <a:t>将返回 </a:t>
            </a:r>
            <a:r>
              <a:rPr lang="en-US" altLang="zh-CN" sz="2000" dirty="0" err="1">
                <a:solidFill>
                  <a:srgbClr val="0070C0"/>
                </a:solidFill>
              </a:rPr>
              <a:t>obj</a:t>
            </a:r>
            <a:r>
              <a:rPr lang="en-US" altLang="zh-CN" sz="2000" dirty="0">
                <a:solidFill>
                  <a:srgbClr val="0070C0"/>
                </a:solidFill>
              </a:rPr>
              <a:t>[2]</a:t>
            </a:r>
            <a:r>
              <a:rPr lang="en-US" altLang="zh-CN" sz="2000" dirty="0"/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g=</a:t>
            </a:r>
            <a:r>
              <a:rPr lang="en-US" altLang="zh-CN" sz="2000" dirty="0" err="1"/>
              <a:t>itemgetter</a:t>
            </a:r>
            <a:r>
              <a:rPr lang="en-US" altLang="zh-CN" sz="2000" dirty="0"/>
              <a:t>(2,5,3)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g(</a:t>
            </a:r>
            <a:r>
              <a:rPr lang="en-US" altLang="zh-CN" sz="2000" dirty="0" err="1"/>
              <a:t>obj</a:t>
            </a:r>
            <a:r>
              <a:rPr lang="en-US" altLang="zh-CN" sz="2000" dirty="0"/>
              <a:t>)</a:t>
            </a:r>
            <a:r>
              <a:rPr lang="zh-CN" altLang="en-US" sz="2000" dirty="0"/>
              <a:t>将返回 </a:t>
            </a:r>
            <a:r>
              <a:rPr lang="en-US" altLang="zh-CN" sz="2000" dirty="0">
                <a:solidFill>
                  <a:srgbClr val="0070C0"/>
                </a:solidFill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</a:rPr>
              <a:t>obj</a:t>
            </a:r>
            <a:r>
              <a:rPr lang="en-US" altLang="zh-CN" sz="2000" dirty="0">
                <a:solidFill>
                  <a:srgbClr val="0070C0"/>
                </a:solidFill>
              </a:rPr>
              <a:t>[2],</a:t>
            </a:r>
            <a:r>
              <a:rPr lang="en-US" altLang="zh-CN" sz="2000" dirty="0" err="1">
                <a:solidFill>
                  <a:srgbClr val="0070C0"/>
                </a:solidFill>
              </a:rPr>
              <a:t>obj</a:t>
            </a:r>
            <a:r>
              <a:rPr lang="en-US" altLang="zh-CN" sz="2000" dirty="0">
                <a:solidFill>
                  <a:srgbClr val="0070C0"/>
                </a:solidFill>
              </a:rPr>
              <a:t>[5],</a:t>
            </a:r>
            <a:r>
              <a:rPr lang="en-US" altLang="zh-CN" sz="2000" dirty="0" err="1">
                <a:solidFill>
                  <a:srgbClr val="0070C0"/>
                </a:solidFill>
              </a:rPr>
              <a:t>obj</a:t>
            </a:r>
            <a:r>
              <a:rPr lang="en-US" altLang="zh-CN" sz="2000" dirty="0">
                <a:solidFill>
                  <a:srgbClr val="0070C0"/>
                </a:solidFill>
              </a:rPr>
              <a:t>[3]) </a:t>
            </a:r>
          </a:p>
        </p:txBody>
      </p:sp>
    </p:spTree>
    <p:extLst>
      <p:ext uri="{BB962C8B-B14F-4D97-AF65-F5344CB8AC3E}">
        <p14:creationId xmlns:p14="http://schemas.microsoft.com/office/powerpoint/2010/main" val="212650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2.5 再谈内置方法sorted</a:t>
            </a:r>
            <a:r>
              <a:rPr lang="zh-CN" altLang="zh-CN" dirty="0" smtClean="0"/>
              <a:t>()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FF0000"/>
                </a:solidFill>
              </a:rPr>
              <a:t>*</a:t>
            </a:r>
            <a:r>
              <a:rPr lang="zh-CN" altLang="en-US" dirty="0">
                <a:solidFill>
                  <a:srgbClr val="FF0000"/>
                </a:solidFill>
              </a:rPr>
              <a:t>选讲</a:t>
            </a:r>
            <a:endParaRPr lang="zh-CN" altLang="zh-CN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zh-CN" sz="2100" dirty="0"/>
              <a:t>&gt;&gt;&gt; gameresult = [['Bob', 95.0, 'A'], ['Alan', 86.0, 'C'], ['Mandy', 83.5, 'A'], ['Rob', 89.3, 'E']]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100" dirty="0"/>
              <a:t>&gt;&gt;&gt; sorted(gameresult, key=itemgetter(0, 1)) #按姓名升序，姓名相同按分数升序排序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100" dirty="0">
                <a:solidFill>
                  <a:srgbClr val="0070C0"/>
                </a:solidFill>
              </a:rPr>
              <a:t>[['Alan', 86.0, 'C'], ['Bob', 95.0, 'A'], ['Mandy', 83.5, 'A'], ['Rob', 89.3, 'E']]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100" dirty="0"/>
              <a:t>&gt;&gt;&gt; sorted(gameresult, key=itemgetter(1, 0)) #按分数升序，分数相同的按姓名升序排序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100" dirty="0">
                <a:solidFill>
                  <a:srgbClr val="0070C0"/>
                </a:solidFill>
              </a:rPr>
              <a:t>[['Mandy', 83.5, 'A'], ['Alan', 86.0, 'C'], ['Rob', 89.3, 'E'], ['Bob', 95.0, 'A']]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100" dirty="0"/>
              <a:t>&gt;&gt;&gt; sorted(gameresult, key=itemgetter(2, 0)) #按等级升序，等级相同的按姓名升序排序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100" dirty="0">
                <a:solidFill>
                  <a:srgbClr val="0070C0"/>
                </a:solidFill>
              </a:rPr>
              <a:t>[['Bob', 95.0, 'A'], ['Mandy', 83.5, 'A'], ['Alan', 86.0, 'C'], ['Rob', 89.3, 'E']]</a:t>
            </a:r>
          </a:p>
        </p:txBody>
      </p:sp>
    </p:spTree>
    <p:extLst>
      <p:ext uri="{BB962C8B-B14F-4D97-AF65-F5344CB8AC3E}">
        <p14:creationId xmlns:p14="http://schemas.microsoft.com/office/powerpoint/2010/main" val="168758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2.5 再谈内置方法sorted</a:t>
            </a:r>
            <a:r>
              <a:rPr lang="zh-CN" altLang="zh-CN" dirty="0" smtClean="0"/>
              <a:t>()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FF0000"/>
                </a:solidFill>
              </a:rPr>
              <a:t>*</a:t>
            </a:r>
            <a:r>
              <a:rPr lang="zh-CN" altLang="en-US" dirty="0">
                <a:solidFill>
                  <a:srgbClr val="FF0000"/>
                </a:solidFill>
              </a:rPr>
              <a:t>选讲</a:t>
            </a:r>
            <a:endParaRPr lang="zh-CN" altLang="zh-CN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/>
              <a:t>&gt;&gt;&gt; gameresult = [{'name':'Bob', 'wins':10, 'losses':3, 'rating':75.0},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/>
              <a:t>              {'name':'David', 'wins':3, 'losses':5, 'rating':57.0},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/>
              <a:t>              {'name':'Carol', 'wins':4, 'losses':5, 'rating':57.0},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/>
              <a:t>              {'name':'Patty', 'wins':9, 'losses':3, 'rating':72.8}]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CN" sz="24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 smtClean="0"/>
              <a:t>&gt;&gt;&gt; </a:t>
            </a:r>
            <a:r>
              <a:rPr lang="zh-CN" altLang="zh-CN" sz="2400" dirty="0"/>
              <a:t>sorted(gameresult, key=itemgetter('wins', 'name'))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/>
              <a:t>#按’wins’升序，该值相同的按’name’升序排序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solidFill>
                  <a:srgbClr val="0070C0"/>
                </a:solidFill>
              </a:rPr>
              <a:t>[{'wins': 3, 'rating': 57.0, 'name': 'David', 'losses': 5}, {'wins': 4, 'rating': 57.0, 'name': 'Carol', 'losses': 5}, {'wins': 9, 'rating': 72.8, 'name': 'Patty', 'losses': 3}, {'wins': 10, 'rating': 75.0, 'name': 'Bob', 'losses': 3}]</a:t>
            </a:r>
          </a:p>
        </p:txBody>
      </p:sp>
    </p:spTree>
    <p:extLst>
      <p:ext uri="{BB962C8B-B14F-4D97-AF65-F5344CB8AC3E}">
        <p14:creationId xmlns:p14="http://schemas.microsoft.com/office/powerpoint/2010/main" val="14785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2.5 再谈内置方法sorted</a:t>
            </a:r>
            <a:r>
              <a:rPr lang="zh-CN" altLang="zh-CN" dirty="0" smtClean="0"/>
              <a:t>()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FF0000"/>
                </a:solidFill>
              </a:rPr>
              <a:t>*</a:t>
            </a:r>
            <a:r>
              <a:rPr lang="zh-CN" altLang="en-US" dirty="0">
                <a:solidFill>
                  <a:srgbClr val="FF0000"/>
                </a:solidFill>
              </a:rPr>
              <a:t>选讲</a:t>
            </a:r>
            <a:endParaRPr lang="zh-CN" altLang="zh-CN" dirty="0"/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zh-CN" sz="2900" dirty="0">
                <a:latin typeface="宋体" pitchFamily="2" charset="-122"/>
              </a:rPr>
              <a:t>以下代码演示如何根据另外一个</a:t>
            </a:r>
            <a:r>
              <a:rPr lang="zh-CN" altLang="zh-CN" sz="2900" dirty="0" smtClean="0">
                <a:latin typeface="宋体" pitchFamily="2" charset="-122"/>
              </a:rPr>
              <a:t>列表</a:t>
            </a:r>
            <a:r>
              <a:rPr lang="en-US" altLang="zh-CN" sz="2900" dirty="0" smtClean="0">
                <a:latin typeface="宋体" pitchFamily="2" charset="-122"/>
              </a:rPr>
              <a:t>list1</a:t>
            </a:r>
            <a:r>
              <a:rPr lang="zh-CN" altLang="zh-CN" sz="2900" dirty="0" smtClean="0">
                <a:latin typeface="宋体" pitchFamily="2" charset="-122"/>
              </a:rPr>
              <a:t>的</a:t>
            </a:r>
            <a:r>
              <a:rPr lang="zh-CN" altLang="zh-CN" sz="2900" dirty="0">
                <a:latin typeface="宋体" pitchFamily="2" charset="-122"/>
              </a:rPr>
              <a:t>值来对当前</a:t>
            </a:r>
            <a:r>
              <a:rPr lang="zh-CN" altLang="zh-CN" sz="2900" dirty="0" smtClean="0">
                <a:latin typeface="宋体" pitchFamily="2" charset="-122"/>
              </a:rPr>
              <a:t>列表</a:t>
            </a:r>
            <a:r>
              <a:rPr lang="en-US" altLang="zh-CN" sz="2900" dirty="0" smtClean="0">
                <a:latin typeface="宋体" pitchFamily="2" charset="-122"/>
              </a:rPr>
              <a:t>list2</a:t>
            </a:r>
            <a:r>
              <a:rPr lang="zh-CN" altLang="zh-CN" sz="2900" dirty="0" smtClean="0">
                <a:latin typeface="宋体" pitchFamily="2" charset="-122"/>
              </a:rPr>
              <a:t>元素</a:t>
            </a:r>
            <a:r>
              <a:rPr lang="zh-CN" altLang="zh-CN" sz="2900" dirty="0">
                <a:latin typeface="宋体" pitchFamily="2" charset="-122"/>
              </a:rPr>
              <a:t>进行</a:t>
            </a:r>
            <a:r>
              <a:rPr lang="zh-CN" altLang="zh-CN" sz="2900" dirty="0" smtClean="0">
                <a:latin typeface="宋体" pitchFamily="2" charset="-122"/>
              </a:rPr>
              <a:t>排序</a:t>
            </a:r>
            <a:endParaRPr lang="en-US" altLang="zh-CN" sz="2900" dirty="0" smtClean="0">
              <a:latin typeface="宋体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500" dirty="0">
                <a:latin typeface="宋体" pitchFamily="2" charset="-122"/>
              </a:rPr>
              <a:t>先</a:t>
            </a:r>
            <a:r>
              <a:rPr lang="zh-CN" altLang="en-US" sz="2500" dirty="0" smtClean="0">
                <a:latin typeface="宋体" pitchFamily="2" charset="-122"/>
              </a:rPr>
              <a:t>用</a:t>
            </a:r>
            <a:r>
              <a:rPr lang="en-US" altLang="zh-CN" sz="2500" dirty="0" smtClean="0">
                <a:latin typeface="宋体" pitchFamily="2" charset="-122"/>
              </a:rPr>
              <a:t>zip</a:t>
            </a:r>
            <a:r>
              <a:rPr lang="zh-CN" altLang="en-US" sz="2500" dirty="0" smtClean="0">
                <a:latin typeface="宋体" pitchFamily="2" charset="-122"/>
              </a:rPr>
              <a:t>组合对应位置的元素对后排序（首先按</a:t>
            </a:r>
            <a:r>
              <a:rPr lang="en-US" altLang="zh-CN" sz="2500" dirty="0" smtClean="0">
                <a:latin typeface="宋体" pitchFamily="2" charset="-122"/>
              </a:rPr>
              <a:t>list1</a:t>
            </a:r>
            <a:r>
              <a:rPr lang="zh-CN" altLang="en-US" sz="2500" dirty="0" smtClean="0">
                <a:latin typeface="宋体" pitchFamily="2" charset="-122"/>
              </a:rPr>
              <a:t>其次</a:t>
            </a:r>
            <a:r>
              <a:rPr lang="en-US" altLang="zh-CN" sz="2500" dirty="0" smtClean="0">
                <a:latin typeface="宋体" pitchFamily="2" charset="-122"/>
              </a:rPr>
              <a:t>list2</a:t>
            </a:r>
            <a:r>
              <a:rPr lang="zh-CN" altLang="en-US" sz="2500" dirty="0" smtClean="0">
                <a:latin typeface="宋体" pitchFamily="2" charset="-122"/>
              </a:rPr>
              <a:t>）</a:t>
            </a:r>
            <a:endParaRPr lang="zh-CN" altLang="zh-CN" sz="2500" dirty="0">
              <a:latin typeface="宋体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sz="2900" dirty="0" smtClean="0">
              <a:latin typeface="宋体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zh-CN" altLang="zh-CN" sz="2900" dirty="0">
              <a:latin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38091" y="3429000"/>
            <a:ext cx="9639409" cy="30962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zh-CN" altLang="zh-CN" sz="2800" dirty="0">
                <a:latin typeface="宋体" pitchFamily="2" charset="-122"/>
              </a:rPr>
              <a:t>&gt;&gt;&gt; </a:t>
            </a:r>
            <a:r>
              <a:rPr lang="zh-CN" altLang="zh-CN" sz="2400" dirty="0">
                <a:latin typeface="宋体" pitchFamily="2" charset="-122"/>
              </a:rPr>
              <a:t>list1 = ["what", "I'm", "sorting", "by"]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latin typeface="宋体" pitchFamily="2" charset="-122"/>
              </a:rPr>
              <a:t>&gt;&gt;&gt; list2 = ["something", "else", "to", "sort"]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latin typeface="宋体" pitchFamily="2" charset="-122"/>
              </a:rPr>
              <a:t>&gt;&gt;&gt; pairs = zip(list1, list2)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latin typeface="宋体" pitchFamily="2" charset="-122"/>
              </a:rPr>
              <a:t>&gt;&gt;&gt; pairs = sorted(pairs)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latin typeface="宋体" pitchFamily="2" charset="-122"/>
              </a:rPr>
              <a:t>&gt;&gt;&gt; pairs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solidFill>
                  <a:srgbClr val="0070C0"/>
                </a:solidFill>
                <a:latin typeface="宋体" pitchFamily="2" charset="-122"/>
              </a:rPr>
              <a:t>[("I'm", 'else'), ('by', 'sort'), ('sorting', 'to'), ('what', 'something')]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latin typeface="宋体" pitchFamily="2" charset="-122"/>
              </a:rPr>
              <a:t>&gt;&gt;&gt; result = [x[1] for x in pairs]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latin typeface="宋体" pitchFamily="2" charset="-122"/>
              </a:rPr>
              <a:t>&gt;&gt;&gt; result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solidFill>
                  <a:srgbClr val="0070C0"/>
                </a:solidFill>
                <a:latin typeface="宋体" pitchFamily="2" charset="-122"/>
              </a:rPr>
              <a:t>['else', 'sort', 'to', 'something']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54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_2">
  <a:themeElements>
    <a:clrScheme name="默认设计模板_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eam">
  <a:themeElements>
    <a:clrScheme name="Beam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Beam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Beam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默认设计模板_3">
  <a:themeElements>
    <a:clrScheme name="默认设计模板_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3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_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4248</TotalTime>
  <Pages>0</Pages>
  <Words>12416</Words>
  <Characters>0</Characters>
  <Application>Microsoft Macintosh PowerPoint</Application>
  <DocSecurity>0</DocSecurity>
  <PresentationFormat>自定义</PresentationFormat>
  <Lines>0</Lines>
  <Paragraphs>1262</Paragraphs>
  <Slides>99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99</vt:i4>
      </vt:variant>
    </vt:vector>
  </HeadingPairs>
  <TitlesOfParts>
    <vt:vector size="113" baseType="lpstr">
      <vt:lpstr>Calibri</vt:lpstr>
      <vt:lpstr>Times New Roman</vt:lpstr>
      <vt:lpstr>Wingdings</vt:lpstr>
      <vt:lpstr>等线</vt:lpstr>
      <vt:lpstr>等线 Light</vt:lpstr>
      <vt:lpstr>宋体</vt:lpstr>
      <vt:lpstr>Arial</vt:lpstr>
      <vt:lpstr>默认设计模板</vt:lpstr>
      <vt:lpstr>默认设计模板_2</vt:lpstr>
      <vt:lpstr>Beam</vt:lpstr>
      <vt:lpstr>默认设计模板_3</vt:lpstr>
      <vt:lpstr>Office 主题​​</vt:lpstr>
      <vt:lpstr>1_Office 主题​​</vt:lpstr>
      <vt:lpstr>2_Office 主题​​</vt:lpstr>
      <vt:lpstr>第2章 Python序列</vt:lpstr>
      <vt:lpstr>2.0  序列</vt:lpstr>
      <vt:lpstr>2.0  序列</vt:lpstr>
      <vt:lpstr>2.1 列表</vt:lpstr>
      <vt:lpstr>2.1  列表</vt:lpstr>
      <vt:lpstr>2.1  列表</vt:lpstr>
      <vt:lpstr>2.1  列表</vt:lpstr>
      <vt:lpstr>2.1  列表</vt:lpstr>
      <vt:lpstr>2.1  列表</vt:lpstr>
      <vt:lpstr>列表方法</vt:lpstr>
      <vt:lpstr>2.1.1 列表创建与删除</vt:lpstr>
      <vt:lpstr>2.1.1 列表创建与删除</vt:lpstr>
      <vt:lpstr>2.1.1 列表创建与删除</vt:lpstr>
      <vt:lpstr>2.1.2 列表元素的增加</vt:lpstr>
      <vt:lpstr>2.1.2 列表元素的增加</vt:lpstr>
      <vt:lpstr>2.1.2 列表元素的增加</vt:lpstr>
      <vt:lpstr>2.1.2 列表元素的增加</vt:lpstr>
      <vt:lpstr>2.1.2 列表元素的增加</vt:lpstr>
      <vt:lpstr>2.1.2 列表元素的增加</vt:lpstr>
      <vt:lpstr>2.1.2 列表元素的增加</vt:lpstr>
      <vt:lpstr>2.1.3 列表元素的删除</vt:lpstr>
      <vt:lpstr>2.1.3 列表元素的删除</vt:lpstr>
      <vt:lpstr>2.1.3 列表元素的删除</vt:lpstr>
      <vt:lpstr>2.1.3 列表元素的删除</vt:lpstr>
      <vt:lpstr>for循环语法</vt:lpstr>
      <vt:lpstr>for循环流程(1)</vt:lpstr>
      <vt:lpstr>2.1.3 列表元素的删除</vt:lpstr>
      <vt:lpstr>2.1.3 列表元素的删除</vt:lpstr>
      <vt:lpstr>2.1.4 列表元素访问与计数</vt:lpstr>
      <vt:lpstr>2.1.4 列表元素访问与计数</vt:lpstr>
      <vt:lpstr>2.1.4 列表元素访问与计数</vt:lpstr>
      <vt:lpstr>2.1.5 成员资格判断</vt:lpstr>
      <vt:lpstr>2.1.6 切片操作</vt:lpstr>
      <vt:lpstr>2.1.6 切片操作</vt:lpstr>
      <vt:lpstr>2.1.6 切片操作</vt:lpstr>
      <vt:lpstr>2.1.6 切片操作</vt:lpstr>
      <vt:lpstr>2.1.6 切片操作</vt:lpstr>
      <vt:lpstr>2.1.6 切片操作</vt:lpstr>
      <vt:lpstr>2.1.7 列表排序</vt:lpstr>
      <vt:lpstr>2.1.7 列表排序</vt:lpstr>
      <vt:lpstr>2.1.7 列表排序</vt:lpstr>
      <vt:lpstr>2.1.7 列表排序</vt:lpstr>
      <vt:lpstr>2.1.8 用于序列操作的常用内置函数</vt:lpstr>
      <vt:lpstr>2.1.8 用于序列操作的常用内置函数</vt:lpstr>
      <vt:lpstr>2.1.8 用于序列操作的常用内置函数</vt:lpstr>
      <vt:lpstr>2.1.8 用于序列操作的常用内置函数</vt:lpstr>
      <vt:lpstr>2.1.9 列表推导式</vt:lpstr>
      <vt:lpstr>2.1.9 列表推导式</vt:lpstr>
      <vt:lpstr>2.1.9 列表推导式</vt:lpstr>
      <vt:lpstr>2.1.9 列表推导式</vt:lpstr>
      <vt:lpstr>2.1.9 列表推导式——例子*</vt:lpstr>
      <vt:lpstr>2.1.9 列表推导式——例子*</vt:lpstr>
      <vt:lpstr>2.1.9 列表推导式——例子*</vt:lpstr>
      <vt:lpstr>2.1.9 列表推导式——例子*</vt:lpstr>
      <vt:lpstr>2.2 元组</vt:lpstr>
      <vt:lpstr>2.2 元组</vt:lpstr>
      <vt:lpstr>2.2.1 元组创建与删除</vt:lpstr>
      <vt:lpstr>元组访问（补）</vt:lpstr>
      <vt:lpstr>元组访问（补）</vt:lpstr>
      <vt:lpstr>2.2.2 元组与列表的区别</vt:lpstr>
      <vt:lpstr>2.2.2 元组与列表的区别</vt:lpstr>
      <vt:lpstr>2.2.2 元组的优点</vt:lpstr>
      <vt:lpstr>2.2.3 序列解包(sequence unpacking)</vt:lpstr>
      <vt:lpstr>2.2.3 序列解包</vt:lpstr>
      <vt:lpstr>2.2.3 序列解包例子</vt:lpstr>
      <vt:lpstr>2.2.4 生成器推导式</vt:lpstr>
      <vt:lpstr>2.2.4 生成器推导式</vt:lpstr>
      <vt:lpstr>补充： 可迭代对象、迭代器和生成器</vt:lpstr>
      <vt:lpstr>补充： 可迭代对象、迭代器和生成器</vt:lpstr>
      <vt:lpstr>生成器推导式：例子 </vt:lpstr>
      <vt:lpstr>2.3 字典</vt:lpstr>
      <vt:lpstr>2.3 字典(dict)</vt:lpstr>
      <vt:lpstr>2.3.1 字典创建与删除</vt:lpstr>
      <vt:lpstr>2.3.1 字典创建与删除</vt:lpstr>
      <vt:lpstr>2.3.1 字典创建与删除</vt:lpstr>
      <vt:lpstr>2.3.2 字典元素的读取：下标</vt:lpstr>
      <vt:lpstr>字典支持的操作</vt:lpstr>
      <vt:lpstr>2.3.2 字典元素的读取: get() </vt:lpstr>
      <vt:lpstr>2.3.2 字典元素的读取</vt:lpstr>
      <vt:lpstr>2.3.3 字典元素的添加与修改：  d[key]=value</vt:lpstr>
      <vt:lpstr>2.3.3 字典元素的添加与修改：更新多个键值，d.update(another)</vt:lpstr>
      <vt:lpstr>2.3.3 字典元素的添加与修改</vt:lpstr>
      <vt:lpstr>2.3.4 字典应用案例</vt:lpstr>
      <vt:lpstr>2.3.4 字典应用案例（可选）</vt:lpstr>
      <vt:lpstr>2.3.4 字典应用案例（可选）</vt:lpstr>
      <vt:lpstr>2.3.5 有序字典（可选）</vt:lpstr>
      <vt:lpstr>2.4 集合</vt:lpstr>
      <vt:lpstr>2.4.1 集合(set)的创建与删除</vt:lpstr>
      <vt:lpstr>2.4.2 集合的运算</vt:lpstr>
      <vt:lpstr>2.4.2 集合的运算:比较运算和内置函数</vt:lpstr>
      <vt:lpstr>集合元素的更改</vt:lpstr>
      <vt:lpstr>2.4.2 集合操作:去除list重复元素</vt:lpstr>
      <vt:lpstr>2.5 再谈内置方法sorted()</vt:lpstr>
      <vt:lpstr>2.5 再谈内置方法sorted()</vt:lpstr>
      <vt:lpstr>2.5 再谈内置方法sorted()</vt:lpstr>
      <vt:lpstr>2.5 再谈内置方法sorted()  *选讲</vt:lpstr>
      <vt:lpstr>2.5 再谈内置方法sorted() *选讲</vt:lpstr>
      <vt:lpstr>2.5 再谈内置方法sorted() *选讲</vt:lpstr>
      <vt:lpstr>2.5 再谈内置方法sorted() *选讲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Dong</dc:creator>
  <cp:lastModifiedBy>Microsoft Office 用户</cp:lastModifiedBy>
  <cp:revision>195</cp:revision>
  <dcterms:created xsi:type="dcterms:W3CDTF">2013-01-25T01:44:32Z</dcterms:created>
  <dcterms:modified xsi:type="dcterms:W3CDTF">2016-03-22T11:46:11Z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2052-9.1.0.5060</vt:lpwstr>
  </property>
</Properties>
</file>