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1"/>
  </p:notesMasterIdLst>
  <p:sldIdLst>
    <p:sldId id="257" r:id="rId2"/>
    <p:sldId id="258" r:id="rId3"/>
    <p:sldId id="259" r:id="rId4"/>
    <p:sldId id="260" r:id="rId5"/>
    <p:sldId id="261" r:id="rId6"/>
    <p:sldId id="262" r:id="rId7"/>
    <p:sldId id="263" r:id="rId8"/>
    <p:sldId id="264" r:id="rId9"/>
    <p:sldId id="265" r:id="rId10"/>
    <p:sldId id="278" r:id="rId11"/>
    <p:sldId id="279" r:id="rId12"/>
    <p:sldId id="266" r:id="rId13"/>
    <p:sldId id="267" r:id="rId14"/>
    <p:sldId id="268" r:id="rId15"/>
    <p:sldId id="269" r:id="rId16"/>
    <p:sldId id="270" r:id="rId17"/>
    <p:sldId id="271" r:id="rId18"/>
    <p:sldId id="272" r:id="rId19"/>
    <p:sldId id="273" r:id="rId20"/>
    <p:sldId id="274" r:id="rId21"/>
    <p:sldId id="275" r:id="rId22"/>
    <p:sldId id="277" r:id="rId23"/>
    <p:sldId id="388" r:id="rId24"/>
    <p:sldId id="281" r:id="rId25"/>
    <p:sldId id="282" r:id="rId26"/>
    <p:sldId id="283" r:id="rId27"/>
    <p:sldId id="284" r:id="rId28"/>
    <p:sldId id="285" r:id="rId29"/>
    <p:sldId id="286" r:id="rId30"/>
    <p:sldId id="287" r:id="rId31"/>
    <p:sldId id="288" r:id="rId32"/>
    <p:sldId id="291" r:id="rId33"/>
    <p:sldId id="293" r:id="rId34"/>
    <p:sldId id="295" r:id="rId35"/>
    <p:sldId id="302" r:id="rId36"/>
    <p:sldId id="303" r:id="rId37"/>
    <p:sldId id="306" r:id="rId38"/>
    <p:sldId id="307" r:id="rId39"/>
    <p:sldId id="308" r:id="rId40"/>
    <p:sldId id="313" r:id="rId41"/>
    <p:sldId id="314" r:id="rId42"/>
    <p:sldId id="315" r:id="rId43"/>
    <p:sldId id="316" r:id="rId44"/>
    <p:sldId id="317" r:id="rId45"/>
    <p:sldId id="318" r:id="rId46"/>
    <p:sldId id="320" r:id="rId47"/>
    <p:sldId id="321" r:id="rId48"/>
    <p:sldId id="389" r:id="rId49"/>
    <p:sldId id="325" r:id="rId50"/>
    <p:sldId id="326" r:id="rId51"/>
    <p:sldId id="327" r:id="rId52"/>
    <p:sldId id="328" r:id="rId53"/>
    <p:sldId id="385" r:id="rId54"/>
    <p:sldId id="382" r:id="rId55"/>
    <p:sldId id="383" r:id="rId56"/>
    <p:sldId id="329" r:id="rId57"/>
    <p:sldId id="330" r:id="rId58"/>
    <p:sldId id="335" r:id="rId59"/>
    <p:sldId id="336" r:id="rId60"/>
    <p:sldId id="337" r:id="rId61"/>
    <p:sldId id="338" r:id="rId62"/>
    <p:sldId id="340" r:id="rId63"/>
    <p:sldId id="341" r:id="rId64"/>
    <p:sldId id="342" r:id="rId65"/>
    <p:sldId id="343" r:id="rId66"/>
    <p:sldId id="344" r:id="rId67"/>
    <p:sldId id="345" r:id="rId68"/>
    <p:sldId id="386" r:id="rId69"/>
    <p:sldId id="347" r:id="rId70"/>
    <p:sldId id="348" r:id="rId71"/>
    <p:sldId id="352" r:id="rId72"/>
    <p:sldId id="353" r:id="rId73"/>
    <p:sldId id="354" r:id="rId74"/>
    <p:sldId id="355" r:id="rId75"/>
    <p:sldId id="358" r:id="rId76"/>
    <p:sldId id="359" r:id="rId77"/>
    <p:sldId id="360" r:id="rId78"/>
    <p:sldId id="361" r:id="rId79"/>
    <p:sldId id="362" r:id="rId80"/>
    <p:sldId id="363" r:id="rId81"/>
    <p:sldId id="364" r:id="rId82"/>
    <p:sldId id="365" r:id="rId83"/>
    <p:sldId id="366" r:id="rId84"/>
    <p:sldId id="367" r:id="rId85"/>
    <p:sldId id="368" r:id="rId86"/>
    <p:sldId id="369" r:id="rId87"/>
    <p:sldId id="370" r:id="rId88"/>
    <p:sldId id="371" r:id="rId89"/>
    <p:sldId id="372" r:id="rId90"/>
    <p:sldId id="373" r:id="rId91"/>
    <p:sldId id="374" r:id="rId92"/>
    <p:sldId id="387" r:id="rId93"/>
    <p:sldId id="376" r:id="rId94"/>
    <p:sldId id="377" r:id="rId95"/>
    <p:sldId id="378" r:id="rId96"/>
    <p:sldId id="379" r:id="rId97"/>
    <p:sldId id="380" r:id="rId98"/>
    <p:sldId id="384" r:id="rId99"/>
    <p:sldId id="381"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791" autoAdjust="0"/>
  </p:normalViewPr>
  <p:slideViewPr>
    <p:cSldViewPr snapToGrid="0" snapToObjects="1">
      <p:cViewPr varScale="1">
        <p:scale>
          <a:sx n="50" d="100"/>
          <a:sy n="50" d="100"/>
        </p:scale>
        <p:origin x="-14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84078-2DC8-654E-8F69-692061FB5891}" type="datetimeFigureOut">
              <a:rPr kumimoji="1" lang="zh-CN" altLang="en-US" smtClean="0"/>
              <a:t>2016-4-6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04FD-7E7A-FF4B-9107-089DFBFD432B}" type="slidenum">
              <a:rPr kumimoji="1" lang="zh-CN" altLang="en-US" smtClean="0"/>
              <a:t>‹#›</a:t>
            </a:fld>
            <a:endParaRPr kumimoji="1" lang="zh-CN" altLang="en-US"/>
          </a:p>
        </p:txBody>
      </p:sp>
    </p:spTree>
    <p:extLst>
      <p:ext uri="{BB962C8B-B14F-4D97-AF65-F5344CB8AC3E}">
        <p14:creationId xmlns:p14="http://schemas.microsoft.com/office/powerpoint/2010/main" val="6996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10</a:t>
            </a:fld>
            <a:endParaRPr lang="en-US" altLang="zh-CN"/>
          </a:p>
        </p:txBody>
      </p:sp>
    </p:spTree>
    <p:extLst>
      <p:ext uri="{BB962C8B-B14F-4D97-AF65-F5344CB8AC3E}">
        <p14:creationId xmlns:p14="http://schemas.microsoft.com/office/powerpoint/2010/main" val="15542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宋体" charset="-122"/>
              </a:rPr>
              <a:t>a,b</a:t>
            </a:r>
            <a:r>
              <a:rPr lang="en-US" altLang="zh-CN" dirty="0" smtClean="0">
                <a:latin typeface="宋体" charset="-122"/>
              </a:rPr>
              <a:t>=input('Input two number:')</a:t>
            </a:r>
            <a:r>
              <a:rPr lang="zh-CN" altLang="en-US" dirty="0" smtClean="0">
                <a:latin typeface="宋体" charset="-122"/>
              </a:rPr>
              <a:t>只能接受‘</a:t>
            </a:r>
            <a:r>
              <a:rPr lang="en-US" altLang="zh-CN" dirty="0" smtClean="0">
                <a:latin typeface="宋体" charset="-122"/>
              </a:rPr>
              <a:t>12</a:t>
            </a:r>
            <a:r>
              <a:rPr lang="zh-CN" altLang="en-US" dirty="0" smtClean="0">
                <a:latin typeface="宋体" charset="-122"/>
              </a:rPr>
              <a:t>’这样的输入，结果</a:t>
            </a:r>
            <a:r>
              <a:rPr lang="en-US" altLang="zh-CN" dirty="0" smtClean="0">
                <a:latin typeface="宋体" charset="-122"/>
              </a:rPr>
              <a:t>a=‘1’,b=‘2’</a:t>
            </a:r>
            <a:endParaRPr lang="zh-CN" altLang="zh-CN" dirty="0" smtClean="0">
              <a:latin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宋体" charset="-122"/>
              </a:rPr>
              <a:t>要接受‘</a:t>
            </a:r>
            <a:r>
              <a:rPr lang="en-US" altLang="zh-CN" dirty="0" smtClean="0">
                <a:latin typeface="宋体" charset="-122"/>
              </a:rPr>
              <a:t>1</a:t>
            </a:r>
            <a:r>
              <a:rPr lang="en-US" altLang="zh-CN" baseline="0" dirty="0" smtClean="0">
                <a:latin typeface="宋体" charset="-122"/>
              </a:rPr>
              <a:t> 2</a:t>
            </a:r>
            <a:r>
              <a:rPr lang="zh-CN" altLang="en-US" baseline="0" dirty="0" smtClean="0">
                <a:latin typeface="宋体" charset="-122"/>
              </a:rPr>
              <a:t>’这样的输入，可以写为：</a:t>
            </a:r>
            <a:endParaRPr lang="en-US" altLang="zh-CN" baseline="0" dirty="0" smtClean="0">
              <a:latin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宋体" charset="-122"/>
              </a:rPr>
              <a:t>a,x,b</a:t>
            </a:r>
            <a:r>
              <a:rPr lang="en-US" altLang="zh-CN" dirty="0" smtClean="0">
                <a:latin typeface="宋体" charset="-122"/>
              </a:rPr>
              <a:t>=input('Input two number:')</a:t>
            </a:r>
            <a:r>
              <a:rPr lang="zh-CN" altLang="en-US" dirty="0" smtClean="0">
                <a:latin typeface="宋体" charset="-122"/>
              </a:rPr>
              <a:t> </a:t>
            </a:r>
            <a:endParaRPr lang="en-US" altLang="zh-CN" dirty="0" smtClean="0">
              <a:latin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或者</a:t>
            </a:r>
            <a:endParaRPr lang="en-US" altLang="zh-CN" dirty="0" smtClean="0"/>
          </a:p>
          <a:p>
            <a:r>
              <a:rPr lang="en-US" altLang="zh-CN" dirty="0" err="1" smtClean="0"/>
              <a:t>a,b</a:t>
            </a:r>
            <a:r>
              <a:rPr lang="en-US" altLang="zh-CN" dirty="0" smtClean="0"/>
              <a:t>=input('Input two number:').split(' ')</a:t>
            </a:r>
            <a:endParaRPr lang="zh-CN" altLang="en-US" dirty="0"/>
          </a:p>
        </p:txBody>
      </p:sp>
      <p:sp>
        <p:nvSpPr>
          <p:cNvPr id="4" name="灯片编号占位符 3"/>
          <p:cNvSpPr>
            <a:spLocks noGrp="1"/>
          </p:cNvSpPr>
          <p:nvPr>
            <p:ph type="sldNum" sz="quarter" idx="10"/>
          </p:nvPr>
        </p:nvSpPr>
        <p:spPr/>
        <p:txBody>
          <a:bodyPr/>
          <a:lstStyle/>
          <a:p>
            <a:fld id="{017304FD-7E7A-FF4B-9107-089DFBFD432B}" type="slidenum">
              <a:rPr kumimoji="1" lang="zh-CN" altLang="en-US" smtClean="0"/>
              <a:t>12</a:t>
            </a:fld>
            <a:endParaRPr kumimoji="1" lang="zh-CN" altLang="en-US"/>
          </a:p>
        </p:txBody>
      </p:sp>
    </p:spTree>
    <p:extLst>
      <p:ext uri="{BB962C8B-B14F-4D97-AF65-F5344CB8AC3E}">
        <p14:creationId xmlns:p14="http://schemas.microsoft.com/office/powerpoint/2010/main" val="3578769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23</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48</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EFFC55-F98C-4D43-BD28-C60195E5CD04}" type="slidenum">
              <a:rPr lang="zh-CN" altLang="en-US" smtClean="0"/>
              <a:pPr/>
              <a:t>52</a:t>
            </a:fld>
            <a:endParaRPr lang="en-US" altLang="zh-CN"/>
          </a:p>
        </p:txBody>
      </p:sp>
    </p:spTree>
    <p:extLst>
      <p:ext uri="{BB962C8B-B14F-4D97-AF65-F5344CB8AC3E}">
        <p14:creationId xmlns:p14="http://schemas.microsoft.com/office/powerpoint/2010/main" val="232732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7291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662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40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141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20479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6927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83504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76941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51708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6099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2016-4-6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6363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58E78-7503-1B40-A02D-4B949E346463}" type="datetimeFigureOut">
              <a:rPr kumimoji="1" lang="zh-CN" altLang="en-US" smtClean="0"/>
              <a:t>2016-4-6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19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a:t>第3章 选择与循环</a:t>
            </a:r>
          </a:p>
        </p:txBody>
      </p:sp>
      <p:sp>
        <p:nvSpPr>
          <p:cNvPr id="15363" name="Rectangle 3"/>
          <p:cNvSpPr>
            <a:spLocks noGrp="1" noChangeArrowheads="1"/>
          </p:cNvSpPr>
          <p:nvPr>
            <p:ph type="subTitle" idx="1"/>
          </p:nvPr>
        </p:nvSpPr>
        <p:spPr/>
        <p:txBody>
          <a:bodyPr/>
          <a:lstStyle/>
          <a:p>
            <a:endParaRPr lang="zh-CN" altLang="zh-CN"/>
          </a:p>
        </p:txBody>
      </p:sp>
    </p:spTree>
    <p:extLst>
      <p:ext uri="{BB962C8B-B14F-4D97-AF65-F5344CB8AC3E}">
        <p14:creationId xmlns:p14="http://schemas.microsoft.com/office/powerpoint/2010/main" val="1534980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3.2 </a:t>
            </a:r>
            <a:r>
              <a:rPr lang="zh-CN" altLang="en-US" dirty="0" smtClean="0"/>
              <a:t>选择结构</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837562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zh-CN" altLang="en-US" dirty="0" smtClean="0">
                <a:latin typeface="宋体" charset="-122"/>
              </a:rPr>
              <a:t>3.2</a:t>
            </a:r>
            <a:r>
              <a:rPr lang="zh-CN" altLang="en-US" dirty="0" smtClean="0"/>
              <a:t>选择</a:t>
            </a:r>
            <a:r>
              <a:rPr lang="zh-CN" altLang="en-US" dirty="0"/>
              <a:t>结构</a:t>
            </a:r>
          </a:p>
        </p:txBody>
      </p:sp>
      <p:sp>
        <p:nvSpPr>
          <p:cNvPr id="23555" name="Rectangle 3"/>
          <p:cNvSpPr>
            <a:spLocks noGrp="1" noChangeArrowheads="1"/>
          </p:cNvSpPr>
          <p:nvPr>
            <p:ph type="body" idx="1"/>
          </p:nvPr>
        </p:nvSpPr>
        <p:spPr/>
        <p:txBody>
          <a:bodyPr>
            <a:normAutofit/>
          </a:bodyPr>
          <a:lstStyle/>
          <a:p>
            <a:pPr>
              <a:lnSpc>
                <a:spcPct val="200000"/>
              </a:lnSpc>
              <a:spcBef>
                <a:spcPts val="100"/>
              </a:spcBef>
            </a:pPr>
            <a:r>
              <a:rPr lang="zh-CN" altLang="en-US" sz="2400" dirty="0"/>
              <a:t>单分支</a:t>
            </a:r>
            <a:endParaRPr lang="en-US" altLang="zh-CN" sz="2400" dirty="0"/>
          </a:p>
          <a:p>
            <a:pPr>
              <a:lnSpc>
                <a:spcPct val="200000"/>
              </a:lnSpc>
              <a:spcBef>
                <a:spcPts val="100"/>
              </a:spcBef>
            </a:pPr>
            <a:r>
              <a:rPr lang="zh-CN" altLang="en-US" sz="2400" dirty="0"/>
              <a:t>双分支</a:t>
            </a:r>
            <a:endParaRPr lang="en-US" altLang="zh-CN" sz="2400" dirty="0"/>
          </a:p>
          <a:p>
            <a:pPr>
              <a:lnSpc>
                <a:spcPct val="200000"/>
              </a:lnSpc>
              <a:spcBef>
                <a:spcPts val="100"/>
              </a:spcBef>
            </a:pPr>
            <a:r>
              <a:rPr lang="zh-CN" altLang="en-US" sz="2400" dirty="0"/>
              <a:t>多分支</a:t>
            </a:r>
            <a:endParaRPr lang="en-US" altLang="zh-CN" sz="2400" dirty="0"/>
          </a:p>
          <a:p>
            <a:pPr>
              <a:lnSpc>
                <a:spcPct val="200000"/>
              </a:lnSpc>
              <a:spcBef>
                <a:spcPts val="100"/>
              </a:spcBef>
            </a:pPr>
            <a:r>
              <a:rPr lang="zh-CN" altLang="en-US" sz="2400" dirty="0"/>
              <a:t>嵌套分支</a:t>
            </a:r>
            <a:endParaRPr lang="zh-CN" altLang="zh-CN" sz="2400" dirty="0"/>
          </a:p>
        </p:txBody>
      </p:sp>
    </p:spTree>
    <p:extLst>
      <p:ext uri="{BB962C8B-B14F-4D97-AF65-F5344CB8AC3E}">
        <p14:creationId xmlns:p14="http://schemas.microsoft.com/office/powerpoint/2010/main" val="169899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zh-CN" altLang="en-US">
                <a:latin typeface="宋体" charset="-122"/>
              </a:rPr>
              <a:t>3.2.1</a:t>
            </a:r>
            <a:r>
              <a:rPr lang="zh-CN" altLang="en-US"/>
              <a:t> 单分支选择结构</a:t>
            </a:r>
          </a:p>
        </p:txBody>
      </p:sp>
      <p:sp>
        <p:nvSpPr>
          <p:cNvPr id="23555" name="Rectangle 3"/>
          <p:cNvSpPr>
            <a:spLocks noGrp="1" noChangeArrowheads="1"/>
          </p:cNvSpPr>
          <p:nvPr>
            <p:ph type="body" idx="1"/>
          </p:nvPr>
        </p:nvSpPr>
        <p:spPr>
          <a:xfrm>
            <a:off x="838200" y="1825625"/>
            <a:ext cx="10515600" cy="1540145"/>
          </a:xfrm>
        </p:spPr>
        <p:txBody>
          <a:bodyPr>
            <a:normAutofit fontScale="92500" lnSpcReduction="10000"/>
          </a:bodyPr>
          <a:lstStyle/>
          <a:p>
            <a:pPr>
              <a:lnSpc>
                <a:spcPct val="120000"/>
              </a:lnSpc>
              <a:spcBef>
                <a:spcPts val="100"/>
              </a:spcBef>
              <a:buNone/>
            </a:pPr>
            <a:r>
              <a:rPr lang="zh-CN" altLang="zh-CN" sz="2400" i="1" dirty="0">
                <a:latin typeface="宋体" charset="-122"/>
              </a:rPr>
              <a:t>if 表达式:</a:t>
            </a:r>
          </a:p>
          <a:p>
            <a:pPr>
              <a:lnSpc>
                <a:spcPct val="120000"/>
              </a:lnSpc>
              <a:spcBef>
                <a:spcPts val="100"/>
              </a:spcBef>
              <a:buNone/>
            </a:pPr>
            <a:r>
              <a:rPr lang="zh-CN" altLang="zh-CN" sz="2400" i="1" dirty="0">
                <a:latin typeface="宋体" charset="-122"/>
              </a:rPr>
              <a:t>    语句块</a:t>
            </a:r>
          </a:p>
          <a:p>
            <a:pPr>
              <a:spcBef>
                <a:spcPts val="100"/>
              </a:spcBef>
              <a:buNone/>
            </a:pPr>
            <a:endParaRPr lang="zh-CN" altLang="zh-CN" sz="2400" dirty="0">
              <a:latin typeface="宋体" charset="-122"/>
            </a:endParaRPr>
          </a:p>
          <a:p>
            <a:pPr marL="0" indent="0">
              <a:lnSpc>
                <a:spcPct val="90000"/>
              </a:lnSpc>
              <a:buNone/>
            </a:pPr>
            <a:r>
              <a:rPr lang="zh-CN" altLang="en-US" sz="2200" dirty="0" smtClean="0">
                <a:latin typeface="宋体" charset="-122"/>
              </a:rPr>
              <a:t>下例按升序打印两个输入的数</a:t>
            </a:r>
            <a:endParaRPr lang="zh-CN" altLang="zh-CN" sz="2200" dirty="0">
              <a:latin typeface="宋体" charset="-122"/>
            </a:endParaRPr>
          </a:p>
        </p:txBody>
      </p:sp>
      <p:sp>
        <p:nvSpPr>
          <p:cNvPr id="2" name="文本框 1"/>
          <p:cNvSpPr txBox="1"/>
          <p:nvPr/>
        </p:nvSpPr>
        <p:spPr>
          <a:xfrm>
            <a:off x="838200" y="3365770"/>
            <a:ext cx="10515600" cy="1546577"/>
          </a:xfrm>
          <a:prstGeom prst="rect">
            <a:avLst/>
          </a:prstGeom>
          <a:solidFill>
            <a:schemeClr val="accent4">
              <a:lumMod val="20000"/>
              <a:lumOff val="80000"/>
            </a:schemeClr>
          </a:solidFill>
        </p:spPr>
        <p:txBody>
          <a:bodyPr wrap="square" rtlCol="0">
            <a:spAutoFit/>
          </a:bodyPr>
          <a:lstStyle/>
          <a:p>
            <a:pPr>
              <a:spcBef>
                <a:spcPts val="100"/>
              </a:spcBef>
              <a:buNone/>
            </a:pPr>
            <a:r>
              <a:rPr lang="zh-CN" altLang="zh-CN" dirty="0">
                <a:latin typeface="宋体" charset="-122"/>
              </a:rPr>
              <a:t>a,b=input</a:t>
            </a:r>
            <a:r>
              <a:rPr lang="zh-CN" altLang="zh-CN" dirty="0" smtClean="0">
                <a:latin typeface="宋体" charset="-122"/>
              </a:rPr>
              <a:t>(</a:t>
            </a:r>
            <a:r>
              <a:rPr lang="uk-UA" altLang="zh-CN" dirty="0" smtClean="0"/>
              <a:t>'</a:t>
            </a:r>
            <a:r>
              <a:rPr lang="zh-CN" altLang="zh-CN" dirty="0" smtClean="0">
                <a:latin typeface="宋体" charset="-122"/>
              </a:rPr>
              <a:t>Input </a:t>
            </a:r>
            <a:r>
              <a:rPr lang="zh-CN" altLang="zh-CN" dirty="0">
                <a:latin typeface="宋体" charset="-122"/>
              </a:rPr>
              <a:t>two number</a:t>
            </a:r>
            <a:r>
              <a:rPr lang="zh-CN" altLang="zh-CN" dirty="0" smtClean="0">
                <a:latin typeface="宋体" charset="-122"/>
              </a:rPr>
              <a:t>:</a:t>
            </a:r>
            <a:r>
              <a:rPr lang="uk-UA" altLang="zh-CN" dirty="0" smtClean="0"/>
              <a:t>'</a:t>
            </a:r>
            <a:r>
              <a:rPr lang="zh-CN" altLang="zh-CN" dirty="0" smtClean="0">
                <a:latin typeface="宋体" charset="-122"/>
              </a:rPr>
              <a:t>)</a:t>
            </a:r>
            <a:endParaRPr lang="zh-CN" altLang="zh-CN" dirty="0">
              <a:latin typeface="宋体" charset="-122"/>
            </a:endParaRPr>
          </a:p>
          <a:p>
            <a:pPr>
              <a:spcBef>
                <a:spcPts val="100"/>
              </a:spcBef>
              <a:buNone/>
            </a:pPr>
            <a:r>
              <a:rPr lang="zh-CN" altLang="zh-CN" dirty="0">
                <a:latin typeface="宋体" charset="-122"/>
              </a:rPr>
              <a:t>if a&gt;b:</a:t>
            </a:r>
          </a:p>
          <a:p>
            <a:pPr>
              <a:spcBef>
                <a:spcPts val="100"/>
              </a:spcBef>
              <a:buNone/>
            </a:pPr>
            <a:r>
              <a:rPr lang="zh-CN" altLang="zh-CN" dirty="0">
                <a:latin typeface="宋体" charset="-122"/>
              </a:rPr>
              <a:t>   a,b=b,a</a:t>
            </a:r>
          </a:p>
          <a:p>
            <a:pPr>
              <a:spcBef>
                <a:spcPts val="100"/>
              </a:spcBef>
              <a:buNone/>
            </a:pPr>
            <a:r>
              <a:rPr lang="zh-CN" altLang="zh-CN" dirty="0">
                <a:latin typeface="宋体" charset="-122"/>
              </a:rPr>
              <a:t>print a,b</a:t>
            </a:r>
          </a:p>
          <a:p>
            <a:endParaRPr kumimoji="1" lang="zh-CN" altLang="en-US" dirty="0"/>
          </a:p>
        </p:txBody>
      </p:sp>
      <p:sp>
        <p:nvSpPr>
          <p:cNvPr id="3" name="TextBox 2"/>
          <p:cNvSpPr txBox="1"/>
          <p:nvPr/>
        </p:nvSpPr>
        <p:spPr>
          <a:xfrm>
            <a:off x="838200" y="5003125"/>
            <a:ext cx="10372344" cy="1908215"/>
          </a:xfrm>
          <a:prstGeom prst="rect">
            <a:avLst/>
          </a:prstGeom>
          <a:noFill/>
        </p:spPr>
        <p:txBody>
          <a:bodyPr wrap="square" rtlCol="0">
            <a:spAutoFit/>
          </a:bodyPr>
          <a:lstStyle/>
          <a:p>
            <a:pPr>
              <a:defRPr/>
            </a:pPr>
            <a:r>
              <a:rPr lang="en-US" altLang="zh-CN" sz="2000" dirty="0" err="1">
                <a:latin typeface="宋体" charset="-122"/>
              </a:rPr>
              <a:t>a,b</a:t>
            </a:r>
            <a:r>
              <a:rPr lang="en-US" altLang="zh-CN" sz="2000" dirty="0">
                <a:latin typeface="宋体" charset="-122"/>
              </a:rPr>
              <a:t>=input('Input two number:')</a:t>
            </a:r>
            <a:r>
              <a:rPr lang="zh-CN" altLang="en-US" sz="2000" dirty="0">
                <a:latin typeface="宋体" charset="-122"/>
              </a:rPr>
              <a:t>只能接受‘</a:t>
            </a:r>
            <a:r>
              <a:rPr lang="en-US" altLang="zh-CN" sz="2000" dirty="0">
                <a:latin typeface="宋体" charset="-122"/>
              </a:rPr>
              <a:t>12</a:t>
            </a:r>
            <a:r>
              <a:rPr lang="zh-CN" altLang="en-US" sz="2000" dirty="0">
                <a:latin typeface="宋体" charset="-122"/>
              </a:rPr>
              <a:t>’这样的输入，结果</a:t>
            </a:r>
            <a:r>
              <a:rPr lang="en-US" altLang="zh-CN" sz="2000" dirty="0">
                <a:latin typeface="宋体" charset="-122"/>
              </a:rPr>
              <a:t>a=‘1’,b=‘2’</a:t>
            </a:r>
            <a:endParaRPr lang="zh-CN" altLang="zh-CN" sz="2000" dirty="0">
              <a:latin typeface="宋体" charset="-122"/>
            </a:endParaRPr>
          </a:p>
          <a:p>
            <a:pPr>
              <a:defRPr/>
            </a:pPr>
            <a:r>
              <a:rPr lang="zh-CN" altLang="en-US" sz="2000" dirty="0">
                <a:latin typeface="宋体" charset="-122"/>
              </a:rPr>
              <a:t>要接受‘</a:t>
            </a:r>
            <a:r>
              <a:rPr lang="en-US" altLang="zh-CN" sz="2000" dirty="0">
                <a:latin typeface="宋体" charset="-122"/>
              </a:rPr>
              <a:t>1 2</a:t>
            </a:r>
            <a:r>
              <a:rPr lang="zh-CN" altLang="en-US" sz="2000" dirty="0">
                <a:latin typeface="宋体" charset="-122"/>
              </a:rPr>
              <a:t>’这样的输入，可以写为：</a:t>
            </a:r>
            <a:endParaRPr lang="en-US" altLang="zh-CN" sz="2000" dirty="0">
              <a:latin typeface="宋体" charset="-122"/>
            </a:endParaRPr>
          </a:p>
          <a:p>
            <a:pPr>
              <a:defRPr/>
            </a:pPr>
            <a:r>
              <a:rPr lang="en-US" altLang="zh-CN" sz="2000" dirty="0" err="1">
                <a:latin typeface="宋体" charset="-122"/>
              </a:rPr>
              <a:t>a,x,b</a:t>
            </a:r>
            <a:r>
              <a:rPr lang="en-US" altLang="zh-CN" sz="2000" dirty="0">
                <a:latin typeface="宋体" charset="-122"/>
              </a:rPr>
              <a:t>=input('Input two number:')</a:t>
            </a:r>
            <a:r>
              <a:rPr lang="zh-CN" altLang="en-US" sz="2000" dirty="0">
                <a:latin typeface="宋体" charset="-122"/>
              </a:rPr>
              <a:t> </a:t>
            </a:r>
            <a:endParaRPr lang="en-US" altLang="zh-CN" sz="2000" dirty="0">
              <a:latin typeface="宋体" charset="-122"/>
            </a:endParaRPr>
          </a:p>
          <a:p>
            <a:pPr>
              <a:defRPr/>
            </a:pPr>
            <a:r>
              <a:rPr lang="zh-CN" altLang="en-US" sz="2000" dirty="0">
                <a:latin typeface="宋体" charset="-122"/>
              </a:rPr>
              <a:t>或者</a:t>
            </a:r>
            <a:endParaRPr lang="en-US" altLang="zh-CN" sz="2000" dirty="0">
              <a:latin typeface="宋体" charset="-122"/>
            </a:endParaRPr>
          </a:p>
          <a:p>
            <a:r>
              <a:rPr lang="en-US" altLang="zh-CN" sz="2000" dirty="0" err="1">
                <a:latin typeface="宋体" charset="-122"/>
              </a:rPr>
              <a:t>a,b</a:t>
            </a:r>
            <a:r>
              <a:rPr lang="en-US" altLang="zh-CN" sz="2000" dirty="0">
                <a:latin typeface="宋体" charset="-122"/>
              </a:rPr>
              <a:t>=input('Input two number:').split(' ')</a:t>
            </a:r>
            <a:endParaRPr lang="zh-CN" altLang="en-US" sz="2000" dirty="0">
              <a:latin typeface="宋体" charset="-122"/>
            </a:endParaRPr>
          </a:p>
          <a:p>
            <a:endParaRPr lang="zh-CN" altLang="en-US" dirty="0"/>
          </a:p>
        </p:txBody>
      </p:sp>
    </p:spTree>
    <p:extLst>
      <p:ext uri="{BB962C8B-B14F-4D97-AF65-F5344CB8AC3E}">
        <p14:creationId xmlns:p14="http://schemas.microsoft.com/office/powerpoint/2010/main" val="91732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zh-CN" altLang="en-US">
                <a:latin typeface="宋体" charset="-122"/>
              </a:rPr>
              <a:t>3.2.2 </a:t>
            </a:r>
            <a:r>
              <a:rPr lang="zh-CN" altLang="en-US"/>
              <a:t>双分支结构</a:t>
            </a:r>
          </a:p>
        </p:txBody>
      </p:sp>
      <p:sp>
        <p:nvSpPr>
          <p:cNvPr id="24579" name="Rectangle 3"/>
          <p:cNvSpPr>
            <a:spLocks noGrp="1" noChangeArrowheads="1"/>
          </p:cNvSpPr>
          <p:nvPr>
            <p:ph type="body" idx="1"/>
          </p:nvPr>
        </p:nvSpPr>
        <p:spPr>
          <a:xfrm>
            <a:off x="838200" y="1825625"/>
            <a:ext cx="10515600" cy="1870886"/>
          </a:xfrm>
        </p:spPr>
        <p:txBody>
          <a:bodyPr>
            <a:normAutofit/>
          </a:bodyPr>
          <a:lstStyle/>
          <a:p>
            <a:pPr>
              <a:lnSpc>
                <a:spcPct val="80000"/>
              </a:lnSpc>
              <a:buFont typeface="Wingdings" charset="2"/>
              <a:buNone/>
            </a:pPr>
            <a:r>
              <a:rPr lang="zh-CN" altLang="zh-CN" sz="2400" i="1" dirty="0">
                <a:latin typeface="宋体" charset="-122"/>
              </a:rPr>
              <a:t>if 表达式:</a:t>
            </a:r>
          </a:p>
          <a:p>
            <a:pPr>
              <a:lnSpc>
                <a:spcPct val="80000"/>
              </a:lnSpc>
              <a:buFont typeface="Wingdings" charset="2"/>
              <a:buNone/>
            </a:pPr>
            <a:r>
              <a:rPr lang="zh-CN" altLang="zh-CN" sz="2400" i="1" dirty="0">
                <a:latin typeface="宋体" charset="-122"/>
              </a:rPr>
              <a:t>    语句块1</a:t>
            </a:r>
          </a:p>
          <a:p>
            <a:pPr>
              <a:lnSpc>
                <a:spcPct val="80000"/>
              </a:lnSpc>
              <a:buFont typeface="Wingdings" charset="2"/>
              <a:buNone/>
            </a:pPr>
            <a:r>
              <a:rPr lang="zh-CN" altLang="zh-CN" sz="2400" i="1" dirty="0">
                <a:latin typeface="宋体" charset="-122"/>
              </a:rPr>
              <a:t>else:</a:t>
            </a:r>
          </a:p>
          <a:p>
            <a:pPr>
              <a:lnSpc>
                <a:spcPct val="80000"/>
              </a:lnSpc>
              <a:buFont typeface="Wingdings" charset="2"/>
              <a:buNone/>
            </a:pPr>
            <a:r>
              <a:rPr lang="zh-CN" altLang="zh-CN" sz="2400" i="1" dirty="0">
                <a:latin typeface="宋体" charset="-122"/>
              </a:rPr>
              <a:t>    语句块2</a:t>
            </a:r>
          </a:p>
          <a:p>
            <a:pPr>
              <a:lnSpc>
                <a:spcPct val="80000"/>
              </a:lnSpc>
              <a:buFont typeface="Wingdings" charset="2"/>
              <a:buNone/>
            </a:pPr>
            <a:endParaRPr lang="zh-CN" altLang="zh-CN" sz="2400" dirty="0">
              <a:latin typeface="宋体" charset="-122"/>
            </a:endParaRPr>
          </a:p>
        </p:txBody>
      </p:sp>
      <p:sp>
        <p:nvSpPr>
          <p:cNvPr id="2" name="文本框 1"/>
          <p:cNvSpPr txBox="1"/>
          <p:nvPr/>
        </p:nvSpPr>
        <p:spPr>
          <a:xfrm>
            <a:off x="838200" y="3929974"/>
            <a:ext cx="10515600" cy="2062103"/>
          </a:xfrm>
          <a:prstGeom prst="rect">
            <a:avLst/>
          </a:prstGeom>
          <a:solidFill>
            <a:schemeClr val="accent4">
              <a:lumMod val="20000"/>
              <a:lumOff val="80000"/>
            </a:schemeClr>
          </a:solidFill>
        </p:spPr>
        <p:txBody>
          <a:bodyPr wrap="square" rtlCol="0">
            <a:spAutoFit/>
          </a:bodyPr>
          <a:lstStyle/>
          <a:p>
            <a:pPr>
              <a:buFont typeface="Wingdings" charset="2"/>
              <a:buNone/>
            </a:pPr>
            <a:r>
              <a:rPr lang="zh-CN" altLang="zh-CN" dirty="0">
                <a:latin typeface="宋体" charset="-122"/>
              </a:rPr>
              <a:t>&gt;&gt;&gt; chTest = </a:t>
            </a:r>
            <a:r>
              <a:rPr lang="zh-CN" altLang="zh-CN" dirty="0" smtClean="0">
                <a:latin typeface="宋体" charset="-122"/>
              </a:rPr>
              <a:t>[</a:t>
            </a:r>
            <a:r>
              <a:rPr lang="uk-UA" altLang="zh-CN" dirty="0" smtClean="0"/>
              <a:t>'</a:t>
            </a:r>
            <a:r>
              <a:rPr lang="zh-CN" altLang="zh-CN" dirty="0" smtClean="0">
                <a:latin typeface="宋体" charset="-122"/>
              </a:rPr>
              <a:t>1</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2</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3</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4</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5</a:t>
            </a:r>
            <a:r>
              <a:rPr lang="uk-UA" altLang="zh-CN" dirty="0" smtClean="0"/>
              <a:t>'</a:t>
            </a:r>
            <a:r>
              <a:rPr lang="zh-CN" altLang="zh-CN" dirty="0" smtClean="0">
                <a:latin typeface="宋体" charset="-122"/>
              </a:rPr>
              <a:t>]</a:t>
            </a:r>
            <a:endParaRPr lang="zh-CN" altLang="zh-CN" dirty="0">
              <a:latin typeface="宋体" charset="-122"/>
            </a:endParaRPr>
          </a:p>
          <a:p>
            <a:pPr>
              <a:buFont typeface="Wingdings" charset="2"/>
              <a:buNone/>
            </a:pPr>
            <a:r>
              <a:rPr lang="zh-CN" altLang="zh-CN" dirty="0">
                <a:latin typeface="宋体" charset="-122"/>
              </a:rPr>
              <a:t>&gt;&gt;&gt; if chTest:</a:t>
            </a:r>
          </a:p>
          <a:p>
            <a:pPr>
              <a:buFont typeface="Wingdings" charset="2"/>
              <a:buNone/>
            </a:pPr>
            <a:r>
              <a:rPr lang="zh-CN" altLang="zh-CN" dirty="0">
                <a:latin typeface="宋体" charset="-122"/>
              </a:rPr>
              <a:t>	print(chTest)</a:t>
            </a:r>
          </a:p>
          <a:p>
            <a:pPr>
              <a:buFont typeface="Wingdings" charset="2"/>
              <a:buNone/>
            </a:pPr>
            <a:r>
              <a:rPr lang="zh-CN" altLang="zh-CN" dirty="0">
                <a:latin typeface="宋体" charset="-122"/>
              </a:rPr>
              <a:t>else:</a:t>
            </a:r>
          </a:p>
          <a:p>
            <a:pPr>
              <a:buFont typeface="Wingdings" charset="2"/>
              <a:buNone/>
            </a:pPr>
            <a:r>
              <a:rPr lang="zh-CN" altLang="zh-CN" dirty="0">
                <a:latin typeface="宋体" charset="-122"/>
              </a:rPr>
              <a:t>	print</a:t>
            </a:r>
            <a:r>
              <a:rPr lang="zh-CN" altLang="zh-CN" dirty="0" smtClean="0">
                <a:latin typeface="宋体" charset="-122"/>
              </a:rPr>
              <a:t>(</a:t>
            </a:r>
            <a:r>
              <a:rPr lang="uk-UA" altLang="zh-CN" dirty="0" smtClean="0"/>
              <a:t>'</a:t>
            </a:r>
            <a:r>
              <a:rPr lang="zh-CN" altLang="zh-CN" dirty="0" smtClean="0">
                <a:latin typeface="宋体" charset="-122"/>
              </a:rPr>
              <a:t>Empty</a:t>
            </a:r>
            <a:r>
              <a:rPr lang="uk-UA" altLang="zh-CN" dirty="0" smtClean="0"/>
              <a:t>'</a:t>
            </a:r>
            <a:r>
              <a:rPr lang="zh-CN" altLang="zh-CN" dirty="0" smtClean="0">
                <a:latin typeface="宋体" charset="-122"/>
              </a:rPr>
              <a:t>)</a:t>
            </a:r>
            <a:endParaRPr lang="zh-CN" altLang="zh-CN" dirty="0">
              <a:latin typeface="宋体" charset="-122"/>
            </a:endParaRPr>
          </a:p>
          <a:p>
            <a:pPr>
              <a:buFont typeface="Wingdings" charset="2"/>
              <a:buNone/>
            </a:pPr>
            <a:r>
              <a:rPr lang="zh-CN" altLang="zh-CN" dirty="0">
                <a:solidFill>
                  <a:srgbClr val="0070C0"/>
                </a:solidFill>
                <a:latin typeface="宋体" charset="-122"/>
              </a:rPr>
              <a:t>[</a:t>
            </a:r>
            <a:r>
              <a:rPr lang="uk-UA" altLang="zh-CN" dirty="0">
                <a:solidFill>
                  <a:srgbClr val="0070C0"/>
                </a:solidFill>
              </a:rPr>
              <a:t>'</a:t>
            </a:r>
            <a:r>
              <a:rPr lang="zh-CN" altLang="zh-CN" dirty="0">
                <a:solidFill>
                  <a:srgbClr val="0070C0"/>
                </a:solidFill>
                <a:latin typeface="宋体" charset="-122"/>
              </a:rPr>
              <a:t>1</a:t>
            </a:r>
            <a:r>
              <a:rPr lang="uk-UA" altLang="zh-CN" dirty="0">
                <a:solidFill>
                  <a:srgbClr val="0070C0"/>
                </a:solidFill>
              </a:rPr>
              <a:t>'</a:t>
            </a:r>
            <a:r>
              <a:rPr lang="zh-CN" altLang="zh-CN" dirty="0">
                <a:solidFill>
                  <a:srgbClr val="0070C0"/>
                </a:solidFill>
                <a:latin typeface="宋体" charset="-122"/>
              </a:rPr>
              <a:t>, </a:t>
            </a:r>
            <a:r>
              <a:rPr lang="uk-UA" altLang="zh-CN" dirty="0">
                <a:solidFill>
                  <a:srgbClr val="0070C0"/>
                </a:solidFill>
              </a:rPr>
              <a:t>'</a:t>
            </a:r>
            <a:r>
              <a:rPr lang="zh-CN" altLang="zh-CN" dirty="0">
                <a:solidFill>
                  <a:srgbClr val="0070C0"/>
                </a:solidFill>
                <a:latin typeface="宋体" charset="-122"/>
              </a:rPr>
              <a:t>2</a:t>
            </a:r>
            <a:r>
              <a:rPr lang="uk-UA" altLang="zh-CN" dirty="0">
                <a:solidFill>
                  <a:srgbClr val="0070C0"/>
                </a:solidFill>
              </a:rPr>
              <a:t>'</a:t>
            </a:r>
            <a:r>
              <a:rPr lang="zh-CN" altLang="zh-CN" dirty="0">
                <a:solidFill>
                  <a:srgbClr val="0070C0"/>
                </a:solidFill>
                <a:latin typeface="宋体" charset="-122"/>
              </a:rPr>
              <a:t>, </a:t>
            </a:r>
            <a:r>
              <a:rPr lang="uk-UA" altLang="zh-CN" dirty="0">
                <a:solidFill>
                  <a:srgbClr val="0070C0"/>
                </a:solidFill>
              </a:rPr>
              <a:t>'</a:t>
            </a:r>
            <a:r>
              <a:rPr lang="zh-CN" altLang="zh-CN" dirty="0">
                <a:solidFill>
                  <a:srgbClr val="0070C0"/>
                </a:solidFill>
                <a:latin typeface="宋体" charset="-122"/>
              </a:rPr>
              <a:t>3</a:t>
            </a:r>
            <a:r>
              <a:rPr lang="uk-UA" altLang="zh-CN" dirty="0">
                <a:solidFill>
                  <a:srgbClr val="0070C0"/>
                </a:solidFill>
              </a:rPr>
              <a:t>'</a:t>
            </a:r>
            <a:r>
              <a:rPr lang="zh-CN" altLang="zh-CN" dirty="0">
                <a:solidFill>
                  <a:srgbClr val="0070C0"/>
                </a:solidFill>
                <a:latin typeface="宋体" charset="-122"/>
              </a:rPr>
              <a:t>, </a:t>
            </a:r>
            <a:r>
              <a:rPr lang="uk-UA" altLang="zh-CN" dirty="0">
                <a:solidFill>
                  <a:srgbClr val="0070C0"/>
                </a:solidFill>
              </a:rPr>
              <a:t>'</a:t>
            </a:r>
            <a:r>
              <a:rPr lang="zh-CN" altLang="zh-CN" dirty="0">
                <a:solidFill>
                  <a:srgbClr val="0070C0"/>
                </a:solidFill>
                <a:latin typeface="宋体" charset="-122"/>
              </a:rPr>
              <a:t>4</a:t>
            </a:r>
            <a:r>
              <a:rPr lang="uk-UA" altLang="zh-CN" dirty="0">
                <a:solidFill>
                  <a:srgbClr val="0070C0"/>
                </a:solidFill>
              </a:rPr>
              <a:t>'</a:t>
            </a:r>
            <a:r>
              <a:rPr lang="zh-CN" altLang="zh-CN" dirty="0">
                <a:solidFill>
                  <a:srgbClr val="0070C0"/>
                </a:solidFill>
                <a:latin typeface="宋体" charset="-122"/>
              </a:rPr>
              <a:t>, </a:t>
            </a:r>
            <a:r>
              <a:rPr lang="uk-UA" altLang="zh-CN" dirty="0">
                <a:solidFill>
                  <a:srgbClr val="0070C0"/>
                </a:solidFill>
              </a:rPr>
              <a:t>'</a:t>
            </a:r>
            <a:r>
              <a:rPr lang="zh-CN" altLang="zh-CN" dirty="0">
                <a:solidFill>
                  <a:srgbClr val="0070C0"/>
                </a:solidFill>
                <a:latin typeface="宋体" charset="-122"/>
              </a:rPr>
              <a:t>5</a:t>
            </a:r>
            <a:r>
              <a:rPr lang="uk-UA" altLang="zh-CN" dirty="0">
                <a:solidFill>
                  <a:srgbClr val="0070C0"/>
                </a:solidFill>
              </a:rPr>
              <a:t>'</a:t>
            </a:r>
            <a:r>
              <a:rPr lang="zh-CN" altLang="zh-CN" dirty="0">
                <a:solidFill>
                  <a:srgbClr val="0070C0"/>
                </a:solidFill>
                <a:latin typeface="宋体" charset="-122"/>
              </a:rPr>
              <a:t>]</a:t>
            </a:r>
          </a:p>
          <a:p>
            <a:endParaRPr kumimoji="1" lang="zh-CN" altLang="en-US" dirty="0"/>
          </a:p>
        </p:txBody>
      </p:sp>
    </p:spTree>
    <p:extLst>
      <p:ext uri="{BB962C8B-B14F-4D97-AF65-F5344CB8AC3E}">
        <p14:creationId xmlns:p14="http://schemas.microsoft.com/office/powerpoint/2010/main" val="67266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zh-CN" altLang="en-US" dirty="0">
                <a:latin typeface="宋体" charset="-122"/>
              </a:rPr>
              <a:t>3.2.2 </a:t>
            </a:r>
            <a:r>
              <a:rPr lang="zh-CN" altLang="en-US" dirty="0"/>
              <a:t>双分支结构</a:t>
            </a:r>
          </a:p>
        </p:txBody>
      </p:sp>
      <p:sp>
        <p:nvSpPr>
          <p:cNvPr id="25603" name="Rectangle 3"/>
          <p:cNvSpPr>
            <a:spLocks noGrp="1" noChangeArrowheads="1"/>
          </p:cNvSpPr>
          <p:nvPr>
            <p:ph type="body" idx="1"/>
          </p:nvPr>
        </p:nvSpPr>
        <p:spPr>
          <a:xfrm>
            <a:off x="838200" y="1825625"/>
            <a:ext cx="10515600" cy="2191898"/>
          </a:xfrm>
        </p:spPr>
        <p:txBody>
          <a:bodyPr>
            <a:normAutofit/>
          </a:bodyPr>
          <a:lstStyle/>
          <a:p>
            <a:pPr marL="0" indent="0">
              <a:lnSpc>
                <a:spcPct val="110000"/>
              </a:lnSpc>
              <a:buNone/>
            </a:pPr>
            <a:r>
              <a:rPr lang="zh-CN" altLang="zh-CN" sz="1800" dirty="0">
                <a:latin typeface="宋体" charset="-122"/>
              </a:rPr>
              <a:t>Python还支持如下形式的表达式：</a:t>
            </a:r>
          </a:p>
          <a:p>
            <a:pPr marL="0" indent="0">
              <a:lnSpc>
                <a:spcPct val="110000"/>
              </a:lnSpc>
              <a:buNone/>
            </a:pPr>
            <a:r>
              <a:rPr lang="en-US" altLang="zh-CN" sz="1800" i="1" dirty="0" smtClean="0">
                <a:latin typeface="宋体" charset="-122"/>
              </a:rPr>
              <a:t>	</a:t>
            </a:r>
            <a:r>
              <a:rPr lang="zh-CN" altLang="zh-CN" sz="1800" i="1" dirty="0" smtClean="0">
                <a:latin typeface="宋体" charset="-122"/>
              </a:rPr>
              <a:t>value1 </a:t>
            </a:r>
            <a:r>
              <a:rPr lang="zh-CN" altLang="zh-CN" sz="1800" i="1" dirty="0">
                <a:latin typeface="宋体" charset="-122"/>
              </a:rPr>
              <a:t>if condition else value2</a:t>
            </a:r>
          </a:p>
          <a:p>
            <a:pPr marL="0" indent="0">
              <a:lnSpc>
                <a:spcPct val="110000"/>
              </a:lnSpc>
              <a:buNone/>
            </a:pPr>
            <a:r>
              <a:rPr lang="zh-CN" altLang="zh-CN" sz="1800" dirty="0">
                <a:latin typeface="宋体" charset="-122"/>
              </a:rPr>
              <a:t>当条件表达式condition的值与True等价时，表达式的值为value1，否则表达式的值为value2</a:t>
            </a:r>
            <a:r>
              <a:rPr lang="zh-CN" altLang="zh-CN" sz="1800" dirty="0" smtClean="0">
                <a:latin typeface="宋体" charset="-122"/>
              </a:rPr>
              <a:t>。</a:t>
            </a:r>
            <a:endParaRPr lang="en-US" altLang="zh-CN" sz="1800" dirty="0" smtClean="0">
              <a:latin typeface="宋体" charset="-122"/>
            </a:endParaRPr>
          </a:p>
          <a:p>
            <a:pPr marL="0" indent="0">
              <a:lnSpc>
                <a:spcPct val="110000"/>
              </a:lnSpc>
              <a:buNone/>
            </a:pPr>
            <a:r>
              <a:rPr lang="zh-CN" altLang="zh-CN" sz="1800" dirty="0" smtClean="0">
                <a:latin typeface="宋体" charset="-122"/>
              </a:rPr>
              <a:t>另外</a:t>
            </a:r>
            <a:r>
              <a:rPr lang="zh-CN" altLang="zh-CN" sz="1800" dirty="0">
                <a:latin typeface="宋体" charset="-122"/>
              </a:rPr>
              <a:t>，在value1和value2中还可以使用复杂表达式，包括函数调用和基本输出语句</a:t>
            </a:r>
            <a:r>
              <a:rPr lang="zh-CN" altLang="zh-CN" sz="1800" dirty="0" smtClean="0">
                <a:latin typeface="宋体" charset="-122"/>
              </a:rPr>
              <a:t>。</a:t>
            </a:r>
            <a:endParaRPr lang="en-US" altLang="zh-CN" sz="1800" dirty="0" smtClean="0">
              <a:latin typeface="宋体" charset="-122"/>
            </a:endParaRPr>
          </a:p>
          <a:p>
            <a:pPr marL="0" indent="0">
              <a:lnSpc>
                <a:spcPct val="110000"/>
              </a:lnSpc>
              <a:buNone/>
            </a:pPr>
            <a:r>
              <a:rPr lang="zh-CN" altLang="zh-CN" sz="1800" dirty="0" smtClean="0">
                <a:latin typeface="宋体" charset="-122"/>
              </a:rPr>
              <a:t>下面</a:t>
            </a:r>
            <a:r>
              <a:rPr lang="zh-CN" altLang="zh-CN" sz="1800" dirty="0">
                <a:latin typeface="宋体" charset="-122"/>
              </a:rPr>
              <a:t>的代码演示了上面的表达式的用法，从代码中可以看出，这个结构的表达式也具有惰性求值的特点</a:t>
            </a:r>
            <a:r>
              <a:rPr lang="zh-CN" altLang="zh-CN" sz="1800" dirty="0" smtClean="0">
                <a:latin typeface="宋体" charset="-122"/>
              </a:rPr>
              <a:t>。</a:t>
            </a:r>
            <a:endParaRPr lang="zh-CN" altLang="zh-CN" sz="1800" dirty="0">
              <a:latin typeface="宋体" charset="-122"/>
            </a:endParaRPr>
          </a:p>
        </p:txBody>
      </p:sp>
      <p:sp>
        <p:nvSpPr>
          <p:cNvPr id="2" name="文本框 1"/>
          <p:cNvSpPr txBox="1"/>
          <p:nvPr/>
        </p:nvSpPr>
        <p:spPr>
          <a:xfrm>
            <a:off x="838200" y="3939702"/>
            <a:ext cx="10515600" cy="2529923"/>
          </a:xfrm>
          <a:prstGeom prst="rect">
            <a:avLst/>
          </a:prstGeom>
          <a:solidFill>
            <a:schemeClr val="accent4">
              <a:lumMod val="20000"/>
              <a:lumOff val="80000"/>
            </a:schemeClr>
          </a:solidFill>
        </p:spPr>
        <p:txBody>
          <a:bodyPr wrap="square" rtlCol="0">
            <a:spAutoFit/>
          </a:bodyPr>
          <a:lstStyle/>
          <a:p>
            <a:pPr>
              <a:lnSpc>
                <a:spcPct val="110000"/>
              </a:lnSpc>
            </a:pPr>
            <a:r>
              <a:rPr lang="zh-CN" altLang="zh-CN" dirty="0">
                <a:latin typeface="宋体" charset="-122"/>
              </a:rPr>
              <a:t>&gt;&gt;&gt; a = 5</a:t>
            </a:r>
          </a:p>
          <a:p>
            <a:pPr>
              <a:lnSpc>
                <a:spcPct val="110000"/>
              </a:lnSpc>
            </a:pPr>
            <a:r>
              <a:rPr lang="zh-CN" altLang="zh-CN" dirty="0">
                <a:latin typeface="宋体" charset="-122"/>
              </a:rPr>
              <a:t>&gt;&gt;&gt; print(6) if a&gt;3 else print(5)</a:t>
            </a:r>
          </a:p>
          <a:p>
            <a:pPr>
              <a:lnSpc>
                <a:spcPct val="110000"/>
              </a:lnSpc>
            </a:pPr>
            <a:r>
              <a:rPr lang="zh-CN" altLang="zh-CN" dirty="0">
                <a:solidFill>
                  <a:srgbClr val="0070C0"/>
                </a:solidFill>
                <a:latin typeface="宋体" charset="-122"/>
              </a:rPr>
              <a:t>6</a:t>
            </a:r>
          </a:p>
          <a:p>
            <a:pPr>
              <a:lnSpc>
                <a:spcPct val="110000"/>
              </a:lnSpc>
            </a:pPr>
            <a:r>
              <a:rPr lang="zh-CN" altLang="zh-CN" dirty="0">
                <a:latin typeface="宋体" charset="-122"/>
              </a:rPr>
              <a:t>&gt;&gt;&gt; print(6 if a&gt;3 else 5)</a:t>
            </a:r>
          </a:p>
          <a:p>
            <a:pPr>
              <a:lnSpc>
                <a:spcPct val="110000"/>
              </a:lnSpc>
            </a:pPr>
            <a:r>
              <a:rPr lang="zh-CN" altLang="zh-CN" dirty="0">
                <a:solidFill>
                  <a:srgbClr val="0070C0"/>
                </a:solidFill>
                <a:latin typeface="宋体" charset="-122"/>
              </a:rPr>
              <a:t>6</a:t>
            </a:r>
          </a:p>
          <a:p>
            <a:pPr>
              <a:lnSpc>
                <a:spcPct val="110000"/>
              </a:lnSpc>
            </a:pPr>
            <a:r>
              <a:rPr lang="zh-CN" altLang="zh-CN" dirty="0">
                <a:latin typeface="宋体" charset="-122"/>
              </a:rPr>
              <a:t>&gt;&gt;&gt; b = 6 if a&gt;13 else 9</a:t>
            </a:r>
          </a:p>
          <a:p>
            <a:pPr>
              <a:lnSpc>
                <a:spcPct val="110000"/>
              </a:lnSpc>
            </a:pPr>
            <a:r>
              <a:rPr lang="zh-CN" altLang="zh-CN" dirty="0">
                <a:latin typeface="宋体" charset="-122"/>
              </a:rPr>
              <a:t>&gt;&gt;&gt; b</a:t>
            </a:r>
          </a:p>
          <a:p>
            <a:pPr>
              <a:lnSpc>
                <a:spcPct val="110000"/>
              </a:lnSpc>
            </a:pPr>
            <a:r>
              <a:rPr lang="zh-CN" altLang="zh-CN" dirty="0" smtClean="0">
                <a:solidFill>
                  <a:srgbClr val="0070C0"/>
                </a:solidFill>
                <a:latin typeface="宋体" charset="-122"/>
              </a:rPr>
              <a:t>9</a:t>
            </a:r>
            <a:endParaRPr lang="zh-CN" altLang="zh-CN" dirty="0">
              <a:solidFill>
                <a:srgbClr val="0070C0"/>
              </a:solidFill>
              <a:latin typeface="宋体" charset="-122"/>
            </a:endParaRPr>
          </a:p>
        </p:txBody>
      </p:sp>
    </p:spTree>
    <p:extLst>
      <p:ext uri="{BB962C8B-B14F-4D97-AF65-F5344CB8AC3E}">
        <p14:creationId xmlns:p14="http://schemas.microsoft.com/office/powerpoint/2010/main" val="10459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zh-CN" altLang="en-US" dirty="0">
                <a:latin typeface="宋体" charset="-122"/>
              </a:rPr>
              <a:t>3.2.2 </a:t>
            </a:r>
            <a:r>
              <a:rPr lang="zh-CN" altLang="en-US" dirty="0"/>
              <a:t>双分支结构</a:t>
            </a:r>
          </a:p>
        </p:txBody>
      </p:sp>
      <p:sp>
        <p:nvSpPr>
          <p:cNvPr id="26627" name="Rectangle 3"/>
          <p:cNvSpPr>
            <a:spLocks noGrp="1" noChangeArrowheads="1"/>
          </p:cNvSpPr>
          <p:nvPr>
            <p:ph type="body" idx="1"/>
          </p:nvPr>
        </p:nvSpPr>
        <p:spPr>
          <a:xfrm>
            <a:off x="838200" y="1420238"/>
            <a:ext cx="10515600" cy="5116749"/>
          </a:xfrm>
          <a:solidFill>
            <a:schemeClr val="accent4">
              <a:lumMod val="20000"/>
              <a:lumOff val="80000"/>
            </a:schemeClr>
          </a:solidFill>
        </p:spPr>
        <p:txBody>
          <a:bodyPr>
            <a:normAutofit lnSpcReduction="10000"/>
          </a:bodyPr>
          <a:lstStyle/>
          <a:p>
            <a:pPr marL="0" indent="0">
              <a:lnSpc>
                <a:spcPct val="80000"/>
              </a:lnSpc>
              <a:buNone/>
            </a:pPr>
            <a:endParaRPr lang="en-US" altLang="zh-CN" sz="1600" dirty="0" smtClean="0">
              <a:latin typeface="宋体" charset="-122"/>
            </a:endParaRPr>
          </a:p>
          <a:p>
            <a:pPr marL="0" indent="0">
              <a:lnSpc>
                <a:spcPct val="80000"/>
              </a:lnSpc>
              <a:buNone/>
            </a:pPr>
            <a:r>
              <a:rPr lang="zh-CN" altLang="zh-CN" sz="1600" dirty="0" smtClean="0">
                <a:latin typeface="宋体" charset="-122"/>
              </a:rPr>
              <a:t>&gt;</a:t>
            </a:r>
            <a:r>
              <a:rPr lang="zh-CN" altLang="zh-CN" sz="1600" dirty="0">
                <a:latin typeface="宋体" charset="-122"/>
              </a:rPr>
              <a:t>&gt;&gt; x = math.sqrt(9) if 5&gt;3 else random.randint(1, 100) #此时还没有导入math模块</a:t>
            </a:r>
          </a:p>
          <a:p>
            <a:pPr marL="0" indent="0">
              <a:lnSpc>
                <a:spcPct val="80000"/>
              </a:lnSpc>
              <a:buNone/>
            </a:pPr>
            <a:r>
              <a:rPr lang="zh-CN" altLang="zh-CN" sz="1600" dirty="0">
                <a:solidFill>
                  <a:srgbClr val="FF0000"/>
                </a:solidFill>
                <a:latin typeface="宋体" charset="-122"/>
              </a:rPr>
              <a:t>Traceback (most recent call last):</a:t>
            </a:r>
          </a:p>
          <a:p>
            <a:pPr marL="0" indent="0">
              <a:lnSpc>
                <a:spcPct val="80000"/>
              </a:lnSpc>
              <a:buNone/>
            </a:pPr>
            <a:r>
              <a:rPr lang="zh-CN" altLang="zh-CN" sz="1600" dirty="0">
                <a:solidFill>
                  <a:srgbClr val="FF0000"/>
                </a:solidFill>
                <a:latin typeface="宋体" charset="-122"/>
              </a:rPr>
              <a:t>  File "&lt;pyshell#23&gt;", line 1, in &lt;module&gt;</a:t>
            </a:r>
          </a:p>
          <a:p>
            <a:pPr marL="0" indent="0">
              <a:lnSpc>
                <a:spcPct val="80000"/>
              </a:lnSpc>
              <a:buNone/>
            </a:pPr>
            <a:r>
              <a:rPr lang="zh-CN" altLang="zh-CN" sz="1600" dirty="0">
                <a:solidFill>
                  <a:srgbClr val="FF0000"/>
                </a:solidFill>
                <a:latin typeface="宋体" charset="-122"/>
              </a:rPr>
              <a:t>    x = math.sqrt(9) if 5&gt;3 else random.randint(1,100)</a:t>
            </a:r>
          </a:p>
          <a:p>
            <a:pPr marL="0" indent="0">
              <a:lnSpc>
                <a:spcPct val="80000"/>
              </a:lnSpc>
              <a:buNone/>
            </a:pPr>
            <a:r>
              <a:rPr lang="zh-CN" altLang="zh-CN" sz="1600" dirty="0">
                <a:solidFill>
                  <a:srgbClr val="FF0000"/>
                </a:solidFill>
                <a:latin typeface="宋体" charset="-122"/>
              </a:rPr>
              <a:t>NameError: name </a:t>
            </a:r>
            <a:r>
              <a:rPr lang="uk-UA" altLang="zh-CN" sz="1600" dirty="0" smtClean="0">
                <a:solidFill>
                  <a:srgbClr val="FF0000"/>
                </a:solidFill>
                <a:latin typeface="宋体" charset="-122"/>
              </a:rPr>
              <a:t>'</a:t>
            </a:r>
            <a:r>
              <a:rPr lang="zh-CN" altLang="zh-CN" sz="1600" dirty="0" smtClean="0">
                <a:solidFill>
                  <a:srgbClr val="FF0000"/>
                </a:solidFill>
                <a:latin typeface="宋体" charset="-122"/>
              </a:rPr>
              <a:t>math</a:t>
            </a:r>
            <a:r>
              <a:rPr lang="uk-UA" altLang="zh-CN" sz="1600" dirty="0" smtClean="0">
                <a:solidFill>
                  <a:srgbClr val="FF0000"/>
                </a:solidFill>
                <a:latin typeface="宋体" charset="-122"/>
              </a:rPr>
              <a:t>'</a:t>
            </a:r>
            <a:r>
              <a:rPr lang="zh-CN" altLang="zh-CN" sz="1600" dirty="0" smtClean="0">
                <a:solidFill>
                  <a:srgbClr val="FF0000"/>
                </a:solidFill>
                <a:latin typeface="宋体" charset="-122"/>
              </a:rPr>
              <a:t> </a:t>
            </a:r>
            <a:r>
              <a:rPr lang="zh-CN" altLang="zh-CN" sz="1600" dirty="0">
                <a:solidFill>
                  <a:srgbClr val="FF0000"/>
                </a:solidFill>
                <a:latin typeface="宋体" charset="-122"/>
              </a:rPr>
              <a:t>is not defined</a:t>
            </a:r>
          </a:p>
          <a:p>
            <a:pPr marL="0" indent="0">
              <a:lnSpc>
                <a:spcPct val="80000"/>
              </a:lnSpc>
              <a:buNone/>
            </a:pPr>
            <a:r>
              <a:rPr lang="zh-CN" altLang="zh-CN" sz="1600" dirty="0">
                <a:latin typeface="宋体" charset="-122"/>
              </a:rPr>
              <a:t>&gt;&gt;&gt; import math</a:t>
            </a:r>
          </a:p>
          <a:p>
            <a:pPr marL="0" indent="0">
              <a:lnSpc>
                <a:spcPct val="80000"/>
              </a:lnSpc>
              <a:buNone/>
            </a:pPr>
            <a:r>
              <a:rPr lang="zh-CN" altLang="zh-CN" sz="1600" dirty="0">
                <a:latin typeface="宋体" charset="-122"/>
              </a:rPr>
              <a:t>#此时还没有导入random模块，但由于条件表达式5&gt;3的值为True，所以可以正常运行</a:t>
            </a:r>
          </a:p>
          <a:p>
            <a:pPr marL="0" indent="0">
              <a:lnSpc>
                <a:spcPct val="80000"/>
              </a:lnSpc>
              <a:buNone/>
            </a:pPr>
            <a:r>
              <a:rPr lang="zh-CN" altLang="zh-CN" sz="1600" dirty="0">
                <a:latin typeface="宋体" charset="-122"/>
              </a:rPr>
              <a:t>&gt;&gt;&gt; x = math.sqrt(9) if 5&gt;3 else random.randint(1,100) </a:t>
            </a:r>
          </a:p>
          <a:p>
            <a:pPr marL="0" indent="0">
              <a:lnSpc>
                <a:spcPct val="80000"/>
              </a:lnSpc>
              <a:buNone/>
            </a:pPr>
            <a:r>
              <a:rPr lang="zh-CN" altLang="zh-CN" sz="1600" dirty="0">
                <a:latin typeface="宋体" charset="-122"/>
              </a:rPr>
              <a:t>#此时还没有导入random模块，由于条件表达式2&gt;3的值为False，需要计算第二个表达式的值，因此出错</a:t>
            </a:r>
          </a:p>
          <a:p>
            <a:pPr marL="0" indent="0">
              <a:lnSpc>
                <a:spcPct val="80000"/>
              </a:lnSpc>
              <a:buNone/>
            </a:pPr>
            <a:r>
              <a:rPr lang="zh-CN" altLang="zh-CN" sz="1600" dirty="0">
                <a:latin typeface="宋体" charset="-122"/>
              </a:rPr>
              <a:t>&gt;&gt;&gt; x = math.sqrt(9) if 2&gt;3 else random.randint(1, 100)</a:t>
            </a:r>
          </a:p>
          <a:p>
            <a:pPr marL="0" indent="0">
              <a:lnSpc>
                <a:spcPct val="80000"/>
              </a:lnSpc>
              <a:buNone/>
            </a:pPr>
            <a:r>
              <a:rPr lang="zh-CN" altLang="zh-CN" sz="1600" dirty="0">
                <a:solidFill>
                  <a:srgbClr val="FF0000"/>
                </a:solidFill>
                <a:latin typeface="宋体" charset="-122"/>
              </a:rPr>
              <a:t>Traceback (most recent call last):</a:t>
            </a:r>
          </a:p>
          <a:p>
            <a:pPr marL="0" indent="0">
              <a:lnSpc>
                <a:spcPct val="80000"/>
              </a:lnSpc>
              <a:buNone/>
            </a:pPr>
            <a:r>
              <a:rPr lang="zh-CN" altLang="zh-CN" sz="1600" dirty="0">
                <a:solidFill>
                  <a:srgbClr val="FF0000"/>
                </a:solidFill>
                <a:latin typeface="宋体" charset="-122"/>
              </a:rPr>
              <a:t>  File "&lt;pyshell#26&gt;", line 1, in &lt;module&gt;</a:t>
            </a:r>
          </a:p>
          <a:p>
            <a:pPr marL="0" indent="0">
              <a:lnSpc>
                <a:spcPct val="80000"/>
              </a:lnSpc>
              <a:buNone/>
            </a:pPr>
            <a:r>
              <a:rPr lang="zh-CN" altLang="zh-CN" sz="1600" dirty="0">
                <a:solidFill>
                  <a:srgbClr val="FF0000"/>
                </a:solidFill>
                <a:latin typeface="宋体" charset="-122"/>
              </a:rPr>
              <a:t>    x = math.sqrt(9) if 2&gt;3 else random.randint(1,100)</a:t>
            </a:r>
          </a:p>
          <a:p>
            <a:pPr marL="0" indent="0">
              <a:lnSpc>
                <a:spcPct val="80000"/>
              </a:lnSpc>
              <a:buNone/>
            </a:pPr>
            <a:r>
              <a:rPr lang="zh-CN" altLang="zh-CN" sz="1600" dirty="0">
                <a:solidFill>
                  <a:srgbClr val="FF0000"/>
                </a:solidFill>
                <a:latin typeface="宋体" charset="-122"/>
              </a:rPr>
              <a:t>NameError: name </a:t>
            </a:r>
            <a:r>
              <a:rPr lang="uk-UA" altLang="zh-CN" sz="1600" dirty="0" smtClean="0">
                <a:solidFill>
                  <a:srgbClr val="FF0000"/>
                </a:solidFill>
                <a:latin typeface="宋体" charset="-122"/>
              </a:rPr>
              <a:t>'</a:t>
            </a:r>
            <a:r>
              <a:rPr lang="zh-CN" altLang="zh-CN" sz="1600" dirty="0" smtClean="0">
                <a:solidFill>
                  <a:srgbClr val="FF0000"/>
                </a:solidFill>
                <a:latin typeface="宋体" charset="-122"/>
              </a:rPr>
              <a:t>random</a:t>
            </a:r>
            <a:r>
              <a:rPr lang="uk-UA" altLang="zh-CN" sz="1600" dirty="0" smtClean="0">
                <a:solidFill>
                  <a:srgbClr val="FF0000"/>
                </a:solidFill>
                <a:latin typeface="宋体" charset="-122"/>
              </a:rPr>
              <a:t>'</a:t>
            </a:r>
            <a:r>
              <a:rPr lang="zh-CN" altLang="zh-CN" sz="1600" dirty="0" smtClean="0">
                <a:solidFill>
                  <a:srgbClr val="FF0000"/>
                </a:solidFill>
                <a:latin typeface="宋体" charset="-122"/>
              </a:rPr>
              <a:t> </a:t>
            </a:r>
            <a:r>
              <a:rPr lang="zh-CN" altLang="zh-CN" sz="1600" dirty="0">
                <a:solidFill>
                  <a:srgbClr val="FF0000"/>
                </a:solidFill>
                <a:latin typeface="宋体" charset="-122"/>
              </a:rPr>
              <a:t>is not defined</a:t>
            </a:r>
          </a:p>
          <a:p>
            <a:pPr marL="0" indent="0">
              <a:lnSpc>
                <a:spcPct val="80000"/>
              </a:lnSpc>
              <a:buNone/>
            </a:pPr>
            <a:r>
              <a:rPr lang="zh-CN" altLang="zh-CN" sz="1600" dirty="0">
                <a:latin typeface="宋体" charset="-122"/>
              </a:rPr>
              <a:t>&gt;&gt;&gt; import random</a:t>
            </a:r>
          </a:p>
          <a:p>
            <a:pPr marL="0" indent="0">
              <a:lnSpc>
                <a:spcPct val="80000"/>
              </a:lnSpc>
              <a:buNone/>
            </a:pPr>
            <a:r>
              <a:rPr lang="zh-CN" altLang="zh-CN" sz="1600" dirty="0">
                <a:latin typeface="宋体" charset="-122"/>
              </a:rPr>
              <a:t>&gt;&gt;&gt; x = math.sqrt(9) if 2&gt;3 else random.randint(1, 100)</a:t>
            </a:r>
          </a:p>
        </p:txBody>
      </p:sp>
    </p:spTree>
    <p:extLst>
      <p:ext uri="{BB962C8B-B14F-4D97-AF65-F5344CB8AC3E}">
        <p14:creationId xmlns:p14="http://schemas.microsoft.com/office/powerpoint/2010/main" val="19480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zh-CN" altLang="en-US">
                <a:latin typeface="宋体" charset="-122"/>
              </a:rPr>
              <a:t>3.2.3 </a:t>
            </a:r>
            <a:r>
              <a:rPr lang="zh-CN" altLang="en-US"/>
              <a:t>多分支结构</a:t>
            </a:r>
          </a:p>
        </p:txBody>
      </p:sp>
      <p:sp>
        <p:nvSpPr>
          <p:cNvPr id="27651" name="Rectangle 3"/>
          <p:cNvSpPr>
            <a:spLocks noGrp="1" noChangeArrowheads="1"/>
          </p:cNvSpPr>
          <p:nvPr>
            <p:ph type="body" idx="1"/>
          </p:nvPr>
        </p:nvSpPr>
        <p:spPr/>
        <p:txBody>
          <a:bodyPr>
            <a:normAutofit fontScale="85000" lnSpcReduction="20000"/>
          </a:bodyPr>
          <a:lstStyle/>
          <a:p>
            <a:pPr>
              <a:lnSpc>
                <a:spcPct val="110000"/>
              </a:lnSpc>
              <a:buFont typeface="Wingdings" charset="2"/>
              <a:buNone/>
            </a:pPr>
            <a:r>
              <a:rPr lang="zh-CN" altLang="zh-CN" sz="2400" i="1" dirty="0">
                <a:latin typeface="宋体" charset="-122"/>
              </a:rPr>
              <a:t>if 表达式1:</a:t>
            </a:r>
          </a:p>
          <a:p>
            <a:pPr>
              <a:lnSpc>
                <a:spcPct val="110000"/>
              </a:lnSpc>
              <a:buFont typeface="Wingdings" charset="2"/>
              <a:buNone/>
            </a:pPr>
            <a:r>
              <a:rPr lang="zh-CN" altLang="zh-CN" sz="2400" i="1" dirty="0">
                <a:latin typeface="宋体" charset="-122"/>
              </a:rPr>
              <a:t>    语句块1</a:t>
            </a:r>
          </a:p>
          <a:p>
            <a:pPr>
              <a:lnSpc>
                <a:spcPct val="110000"/>
              </a:lnSpc>
              <a:buFont typeface="Wingdings" charset="2"/>
              <a:buNone/>
            </a:pPr>
            <a:r>
              <a:rPr lang="zh-CN" altLang="zh-CN" sz="2400" i="1" dirty="0">
                <a:latin typeface="宋体" charset="-122"/>
              </a:rPr>
              <a:t>elif 表达式2:</a:t>
            </a:r>
          </a:p>
          <a:p>
            <a:pPr>
              <a:lnSpc>
                <a:spcPct val="110000"/>
              </a:lnSpc>
              <a:buFont typeface="Wingdings" charset="2"/>
              <a:buNone/>
            </a:pPr>
            <a:r>
              <a:rPr lang="zh-CN" altLang="zh-CN" sz="2400" i="1" dirty="0">
                <a:latin typeface="宋体" charset="-122"/>
              </a:rPr>
              <a:t>    语句块2</a:t>
            </a:r>
          </a:p>
          <a:p>
            <a:pPr>
              <a:lnSpc>
                <a:spcPct val="110000"/>
              </a:lnSpc>
              <a:buFont typeface="Wingdings" charset="2"/>
              <a:buNone/>
            </a:pPr>
            <a:r>
              <a:rPr lang="zh-CN" altLang="zh-CN" sz="2400" i="1" dirty="0">
                <a:latin typeface="宋体" charset="-122"/>
              </a:rPr>
              <a:t>elif 表达式3:</a:t>
            </a:r>
          </a:p>
          <a:p>
            <a:pPr>
              <a:lnSpc>
                <a:spcPct val="110000"/>
              </a:lnSpc>
              <a:buFont typeface="Wingdings" charset="2"/>
              <a:buNone/>
            </a:pPr>
            <a:r>
              <a:rPr lang="zh-CN" altLang="zh-CN" sz="2400" i="1" dirty="0">
                <a:latin typeface="宋体" charset="-122"/>
              </a:rPr>
              <a:t>    语句块3</a:t>
            </a:r>
          </a:p>
          <a:p>
            <a:pPr>
              <a:lnSpc>
                <a:spcPct val="110000"/>
              </a:lnSpc>
              <a:buFont typeface="Wingdings" charset="2"/>
              <a:buNone/>
            </a:pPr>
            <a:r>
              <a:rPr lang="zh-CN" altLang="zh-CN" sz="2400" i="1" dirty="0">
                <a:latin typeface="宋体" charset="-122"/>
              </a:rPr>
              <a:t>else:</a:t>
            </a:r>
          </a:p>
          <a:p>
            <a:pPr>
              <a:lnSpc>
                <a:spcPct val="110000"/>
              </a:lnSpc>
              <a:buFont typeface="Wingdings" charset="2"/>
              <a:buNone/>
            </a:pPr>
            <a:r>
              <a:rPr lang="zh-CN" altLang="zh-CN" sz="2400" i="1" dirty="0">
                <a:latin typeface="宋体" charset="-122"/>
              </a:rPr>
              <a:t>    语句块4</a:t>
            </a:r>
          </a:p>
          <a:p>
            <a:pPr>
              <a:lnSpc>
                <a:spcPct val="90000"/>
              </a:lnSpc>
              <a:buFont typeface="Wingdings" charset="2"/>
              <a:buNone/>
            </a:pPr>
            <a:endParaRPr lang="zh-CN" altLang="zh-CN" sz="2400" dirty="0">
              <a:latin typeface="宋体" charset="-122"/>
            </a:endParaRPr>
          </a:p>
          <a:p>
            <a:pPr>
              <a:lnSpc>
                <a:spcPct val="90000"/>
              </a:lnSpc>
              <a:buFont typeface="Wingdings" charset="2"/>
              <a:buNone/>
            </a:pPr>
            <a:endParaRPr lang="zh-CN" altLang="zh-CN" sz="2400" dirty="0">
              <a:latin typeface="宋体" charset="-122"/>
            </a:endParaRPr>
          </a:p>
          <a:p>
            <a:pPr>
              <a:lnSpc>
                <a:spcPct val="90000"/>
              </a:lnSpc>
              <a:buFont typeface="Wingdings" charset="2"/>
              <a:buNone/>
            </a:pPr>
            <a:r>
              <a:rPr lang="zh-CN" altLang="zh-CN" sz="2400" dirty="0">
                <a:latin typeface="宋体" charset="-122"/>
              </a:rPr>
              <a:t>其中，关键字elif是else if的缩写。</a:t>
            </a:r>
          </a:p>
        </p:txBody>
      </p:sp>
    </p:spTree>
    <p:extLst>
      <p:ext uri="{BB962C8B-B14F-4D97-AF65-F5344CB8AC3E}">
        <p14:creationId xmlns:p14="http://schemas.microsoft.com/office/powerpoint/2010/main" val="1321010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zh-CN" altLang="en-US">
                <a:latin typeface="宋体" charset="-122"/>
              </a:rPr>
              <a:t>3.2.3 </a:t>
            </a:r>
            <a:r>
              <a:rPr lang="zh-CN" altLang="en-US"/>
              <a:t>多分支结构</a:t>
            </a:r>
          </a:p>
        </p:txBody>
      </p:sp>
      <p:sp>
        <p:nvSpPr>
          <p:cNvPr id="28675" name="Rectangle 3"/>
          <p:cNvSpPr>
            <a:spLocks noGrp="1" noChangeArrowheads="1"/>
          </p:cNvSpPr>
          <p:nvPr>
            <p:ph type="body" idx="1"/>
          </p:nvPr>
        </p:nvSpPr>
        <p:spPr>
          <a:xfrm>
            <a:off x="838200" y="1825625"/>
            <a:ext cx="10515600" cy="479830"/>
          </a:xfrm>
        </p:spPr>
        <p:txBody>
          <a:bodyPr>
            <a:normAutofit fontScale="77500" lnSpcReduction="20000"/>
          </a:bodyPr>
          <a:lstStyle/>
          <a:p>
            <a:pPr marL="0" indent="0">
              <a:lnSpc>
                <a:spcPct val="80000"/>
              </a:lnSpc>
              <a:buNone/>
            </a:pPr>
            <a:r>
              <a:rPr lang="zh-CN" altLang="zh-CN" sz="1800" dirty="0" smtClean="0">
                <a:latin typeface="宋体" charset="-122"/>
              </a:rPr>
              <a:t>下面</a:t>
            </a:r>
            <a:r>
              <a:rPr lang="zh-CN" altLang="zh-CN" sz="1800" dirty="0">
                <a:latin typeface="宋体" charset="-122"/>
              </a:rPr>
              <a:t>的代码演示了利用多分支选择结构将成绩从百分制变换到等级制的用法。</a:t>
            </a:r>
          </a:p>
          <a:p>
            <a:pPr marL="0" indent="0">
              <a:lnSpc>
                <a:spcPct val="80000"/>
              </a:lnSpc>
              <a:buNone/>
            </a:pPr>
            <a:r>
              <a:rPr lang="zh-CN" altLang="zh-CN" sz="1800" dirty="0" smtClean="0">
                <a:latin typeface="宋体" charset="-122"/>
              </a:rPr>
              <a:t>	</a:t>
            </a:r>
            <a:endParaRPr lang="zh-CN" altLang="zh-CN" sz="1800" dirty="0">
              <a:latin typeface="宋体" charset="-122"/>
            </a:endParaRPr>
          </a:p>
        </p:txBody>
      </p:sp>
      <p:sp>
        <p:nvSpPr>
          <p:cNvPr id="2" name="文本框 1"/>
          <p:cNvSpPr txBox="1"/>
          <p:nvPr/>
        </p:nvSpPr>
        <p:spPr>
          <a:xfrm>
            <a:off x="838200" y="2490281"/>
            <a:ext cx="10515600" cy="3637919"/>
          </a:xfrm>
          <a:prstGeom prst="rect">
            <a:avLst/>
          </a:prstGeom>
          <a:solidFill>
            <a:schemeClr val="accent4">
              <a:lumMod val="20000"/>
              <a:lumOff val="80000"/>
            </a:schemeClr>
          </a:solidFill>
        </p:spPr>
        <p:txBody>
          <a:bodyPr wrap="square" rtlCol="0">
            <a:spAutoFit/>
          </a:bodyPr>
          <a:lstStyle/>
          <a:p>
            <a:pPr>
              <a:lnSpc>
                <a:spcPct val="80000"/>
              </a:lnSpc>
            </a:pPr>
            <a:endParaRPr lang="zh-CN" altLang="zh-CN" dirty="0">
              <a:latin typeface="宋体" charset="-122"/>
            </a:endParaRPr>
          </a:p>
          <a:p>
            <a:pPr>
              <a:lnSpc>
                <a:spcPct val="80000"/>
              </a:lnSpc>
            </a:pPr>
            <a:r>
              <a:rPr lang="zh-CN" altLang="zh-CN" dirty="0">
                <a:latin typeface="宋体" charset="-122"/>
              </a:rPr>
              <a:t>&gt;&gt;&gt; def func(score):</a:t>
            </a:r>
          </a:p>
          <a:p>
            <a:pPr>
              <a:lnSpc>
                <a:spcPct val="80000"/>
              </a:lnSpc>
            </a:pPr>
            <a:r>
              <a:rPr lang="zh-CN" altLang="zh-CN" dirty="0">
                <a:latin typeface="宋体" charset="-122"/>
              </a:rPr>
              <a:t>	if score &gt; 100: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wrong </a:t>
            </a:r>
            <a:r>
              <a:rPr lang="zh-CN" altLang="zh-CN" dirty="0">
                <a:latin typeface="宋体" charset="-122"/>
              </a:rPr>
              <a:t>score</a:t>
            </a:r>
            <a:r>
              <a:rPr lang="zh-CN" altLang="zh-CN" dirty="0" smtClean="0">
                <a:latin typeface="宋体" charset="-122"/>
              </a:rPr>
              <a:t>.</a:t>
            </a:r>
            <a:r>
              <a:rPr lang="zh-CN" altLang="en-US" dirty="0" smtClean="0">
                <a:latin typeface="宋体" charset="-122"/>
              </a:rPr>
              <a:t> </a:t>
            </a:r>
            <a:r>
              <a:rPr lang="zh-CN" altLang="zh-CN" dirty="0" smtClean="0">
                <a:latin typeface="宋体" charset="-122"/>
              </a:rPr>
              <a:t>must </a:t>
            </a:r>
            <a:r>
              <a:rPr lang="zh-CN" altLang="zh-CN" dirty="0">
                <a:latin typeface="宋体" charset="-122"/>
              </a:rPr>
              <a:t>&lt;= 100</a:t>
            </a:r>
            <a:r>
              <a:rPr lang="zh-CN" altLang="zh-CN" dirty="0" smtClean="0">
                <a:latin typeface="宋体" charset="-122"/>
              </a:rPr>
              <a:t>.</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90: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A</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80: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B</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70: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C</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60: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D</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elif score &gt;= 0:</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E</a:t>
            </a:r>
            <a:r>
              <a:rPr lang="uk-UA" altLang="zh-CN" dirty="0" smtClean="0">
                <a:latin typeface="宋体" charset="-122"/>
              </a:rPr>
              <a:t>'</a:t>
            </a:r>
            <a:endParaRPr lang="zh-CN" altLang="zh-CN" dirty="0">
              <a:latin typeface="宋体" charset="-122"/>
            </a:endParaRPr>
          </a:p>
          <a:p>
            <a:pPr>
              <a:lnSpc>
                <a:spcPct val="80000"/>
              </a:lnSpc>
            </a:pPr>
            <a:r>
              <a:rPr lang="zh-CN" altLang="zh-CN" dirty="0">
                <a:latin typeface="宋体" charset="-122"/>
              </a:rPr>
              <a:t>	else:</a:t>
            </a:r>
          </a:p>
          <a:p>
            <a:pPr>
              <a:lnSpc>
                <a:spcPct val="80000"/>
              </a:lnSpc>
            </a:pPr>
            <a:r>
              <a:rPr lang="zh-CN" altLang="zh-CN" dirty="0">
                <a:latin typeface="宋体" charset="-122"/>
              </a:rPr>
              <a:t>		return </a:t>
            </a:r>
            <a:r>
              <a:rPr lang="uk-UA" altLang="zh-CN" dirty="0" smtClean="0">
                <a:latin typeface="宋体" charset="-122"/>
              </a:rPr>
              <a:t>'</a:t>
            </a:r>
            <a:r>
              <a:rPr lang="zh-CN" altLang="zh-CN" dirty="0" smtClean="0">
                <a:latin typeface="宋体" charset="-122"/>
              </a:rPr>
              <a:t>wrong </a:t>
            </a:r>
            <a:r>
              <a:rPr lang="zh-CN" altLang="zh-CN" dirty="0">
                <a:latin typeface="宋体" charset="-122"/>
              </a:rPr>
              <a:t>score.must &gt;</a:t>
            </a:r>
            <a:r>
              <a:rPr lang="zh-CN" altLang="zh-CN" dirty="0" smtClean="0">
                <a:latin typeface="宋体" charset="-122"/>
              </a:rPr>
              <a:t>0</a:t>
            </a:r>
            <a:r>
              <a:rPr lang="uk-UA" altLang="zh-CN" dirty="0" smtClean="0">
                <a:latin typeface="宋体" charset="-122"/>
              </a:rPr>
              <a:t>'</a:t>
            </a:r>
            <a:endParaRPr kumimoji="1" lang="zh-CN" altLang="en-US" dirty="0"/>
          </a:p>
        </p:txBody>
      </p:sp>
    </p:spTree>
    <p:extLst>
      <p:ext uri="{BB962C8B-B14F-4D97-AF65-F5344CB8AC3E}">
        <p14:creationId xmlns:p14="http://schemas.microsoft.com/office/powerpoint/2010/main" val="1541362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zh-CN" altLang="en-US">
                <a:latin typeface="宋体" charset="-122"/>
              </a:rPr>
              <a:t>3.2.4 </a:t>
            </a:r>
            <a:r>
              <a:rPr lang="zh-CN" altLang="en-US"/>
              <a:t>选择结构的嵌套</a:t>
            </a:r>
          </a:p>
        </p:txBody>
      </p:sp>
      <p:sp>
        <p:nvSpPr>
          <p:cNvPr id="29699" name="Rectangle 3"/>
          <p:cNvSpPr>
            <a:spLocks noGrp="1" noChangeArrowheads="1"/>
          </p:cNvSpPr>
          <p:nvPr>
            <p:ph type="body" idx="1"/>
          </p:nvPr>
        </p:nvSpPr>
        <p:spPr/>
        <p:txBody>
          <a:bodyPr>
            <a:normAutofit fontScale="85000" lnSpcReduction="20000"/>
          </a:bodyPr>
          <a:lstStyle/>
          <a:p>
            <a:pPr>
              <a:lnSpc>
                <a:spcPct val="110000"/>
              </a:lnSpc>
              <a:buFont typeface="Wingdings" charset="2"/>
              <a:buNone/>
            </a:pPr>
            <a:r>
              <a:rPr lang="zh-CN" altLang="en-US" sz="2400" i="1" dirty="0">
                <a:latin typeface="宋体" charset="-122"/>
              </a:rPr>
              <a:t>if 表达式1:</a:t>
            </a:r>
          </a:p>
          <a:p>
            <a:pPr>
              <a:lnSpc>
                <a:spcPct val="110000"/>
              </a:lnSpc>
              <a:buFont typeface="Wingdings" charset="2"/>
              <a:buNone/>
            </a:pPr>
            <a:r>
              <a:rPr lang="zh-CN" altLang="en-US" sz="2400" i="1" dirty="0">
                <a:latin typeface="宋体" charset="-122"/>
              </a:rPr>
              <a:t>    语句块1</a:t>
            </a:r>
          </a:p>
          <a:p>
            <a:pPr>
              <a:lnSpc>
                <a:spcPct val="110000"/>
              </a:lnSpc>
              <a:buFont typeface="Wingdings" charset="2"/>
              <a:buNone/>
            </a:pPr>
            <a:r>
              <a:rPr lang="zh-CN" altLang="en-US" sz="2400" i="1" dirty="0">
                <a:latin typeface="宋体" charset="-122"/>
              </a:rPr>
              <a:t>    if 表达式2:</a:t>
            </a:r>
          </a:p>
          <a:p>
            <a:pPr>
              <a:lnSpc>
                <a:spcPct val="110000"/>
              </a:lnSpc>
              <a:buFont typeface="Wingdings" charset="2"/>
              <a:buNone/>
            </a:pPr>
            <a:r>
              <a:rPr lang="zh-CN" altLang="en-US" sz="2400" i="1" dirty="0">
                <a:latin typeface="宋体" charset="-122"/>
              </a:rPr>
              <a:t>        语句块2</a:t>
            </a:r>
          </a:p>
          <a:p>
            <a:pPr>
              <a:lnSpc>
                <a:spcPct val="110000"/>
              </a:lnSpc>
              <a:buFont typeface="Wingdings" charset="2"/>
              <a:buNone/>
            </a:pPr>
            <a:r>
              <a:rPr lang="zh-CN" altLang="en-US" sz="2400" i="1" dirty="0">
                <a:latin typeface="宋体" charset="-122"/>
              </a:rPr>
              <a:t>    else:</a:t>
            </a:r>
          </a:p>
          <a:p>
            <a:pPr>
              <a:lnSpc>
                <a:spcPct val="110000"/>
              </a:lnSpc>
              <a:buFont typeface="Wingdings" charset="2"/>
              <a:buNone/>
            </a:pPr>
            <a:r>
              <a:rPr lang="zh-CN" altLang="en-US" sz="2400" i="1" dirty="0">
                <a:latin typeface="宋体" charset="-122"/>
              </a:rPr>
              <a:t>        语句块3</a:t>
            </a:r>
          </a:p>
          <a:p>
            <a:pPr>
              <a:lnSpc>
                <a:spcPct val="110000"/>
              </a:lnSpc>
              <a:buFont typeface="Wingdings" charset="2"/>
              <a:buNone/>
            </a:pPr>
            <a:r>
              <a:rPr lang="zh-CN" altLang="en-US" sz="2400" i="1" dirty="0">
                <a:latin typeface="宋体" charset="-122"/>
              </a:rPr>
              <a:t>else:</a:t>
            </a:r>
          </a:p>
          <a:p>
            <a:pPr>
              <a:lnSpc>
                <a:spcPct val="110000"/>
              </a:lnSpc>
              <a:buFont typeface="Wingdings" charset="2"/>
              <a:buNone/>
            </a:pPr>
            <a:r>
              <a:rPr lang="zh-CN" altLang="en-US" sz="2400" i="1" dirty="0">
                <a:latin typeface="宋体" charset="-122"/>
              </a:rPr>
              <a:t>    if 表达式4:</a:t>
            </a:r>
          </a:p>
          <a:p>
            <a:pPr>
              <a:lnSpc>
                <a:spcPct val="110000"/>
              </a:lnSpc>
              <a:buFont typeface="Wingdings" charset="2"/>
              <a:buNone/>
            </a:pPr>
            <a:r>
              <a:rPr lang="zh-CN" altLang="en-US" sz="2400" i="1" dirty="0">
                <a:latin typeface="宋体" charset="-122"/>
              </a:rPr>
              <a:t>        语句块4</a:t>
            </a:r>
          </a:p>
          <a:p>
            <a:pPr>
              <a:lnSpc>
                <a:spcPct val="90000"/>
              </a:lnSpc>
              <a:buFont typeface="Wingdings" charset="2"/>
              <a:buNone/>
            </a:pPr>
            <a:endParaRPr lang="zh-CN" altLang="en-US" sz="2400" dirty="0">
              <a:latin typeface="宋体" charset="-122"/>
            </a:endParaRPr>
          </a:p>
          <a:p>
            <a:pPr>
              <a:lnSpc>
                <a:spcPct val="90000"/>
              </a:lnSpc>
              <a:buFont typeface="Wingdings" charset="2"/>
              <a:buNone/>
            </a:pPr>
            <a:r>
              <a:rPr lang="zh-CN" altLang="en-US" sz="2400" dirty="0">
                <a:latin typeface="宋体" charset="-122"/>
              </a:rPr>
              <a:t>注意：缩进必须要正确并且一致。</a:t>
            </a:r>
          </a:p>
        </p:txBody>
      </p:sp>
    </p:spTree>
    <p:extLst>
      <p:ext uri="{BB962C8B-B14F-4D97-AF65-F5344CB8AC3E}">
        <p14:creationId xmlns:p14="http://schemas.microsoft.com/office/powerpoint/2010/main" val="589513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zh-CN" altLang="en-US" dirty="0">
                <a:latin typeface="宋体" charset="-122"/>
              </a:rPr>
              <a:t>3.2.4 </a:t>
            </a:r>
            <a:r>
              <a:rPr lang="zh-CN" altLang="en-US" dirty="0"/>
              <a:t>选择结构的嵌套</a:t>
            </a:r>
          </a:p>
        </p:txBody>
      </p:sp>
      <p:sp>
        <p:nvSpPr>
          <p:cNvPr id="30723" name="Rectangle 3"/>
          <p:cNvSpPr>
            <a:spLocks noGrp="1" noChangeArrowheads="1"/>
          </p:cNvSpPr>
          <p:nvPr>
            <p:ph type="body" idx="1"/>
          </p:nvPr>
        </p:nvSpPr>
        <p:spPr>
          <a:solidFill>
            <a:schemeClr val="accent4">
              <a:lumMod val="20000"/>
              <a:lumOff val="80000"/>
            </a:schemeClr>
          </a:solidFill>
        </p:spPr>
        <p:txBody>
          <a:bodyPr/>
          <a:lstStyle/>
          <a:p>
            <a:pPr marL="0" indent="0">
              <a:lnSpc>
                <a:spcPct val="80000"/>
              </a:lnSpc>
              <a:buNone/>
            </a:pPr>
            <a:r>
              <a:rPr lang="zh-CN" altLang="zh-CN" sz="2000" dirty="0">
                <a:latin typeface="宋体" charset="-122"/>
              </a:rPr>
              <a:t>&gt;&gt;&gt; def func(score):</a:t>
            </a:r>
          </a:p>
          <a:p>
            <a:pPr marL="0" indent="0">
              <a:lnSpc>
                <a:spcPct val="80000"/>
              </a:lnSpc>
              <a:buNone/>
            </a:pPr>
            <a:r>
              <a:rPr lang="zh-CN" altLang="zh-CN" sz="2000" dirty="0">
                <a:latin typeface="宋体" charset="-122"/>
              </a:rPr>
              <a:t>	degree = </a:t>
            </a:r>
            <a:r>
              <a:rPr lang="uk-UA" altLang="zh-CN" sz="2000" dirty="0" smtClean="0">
                <a:latin typeface="宋体" charset="-122"/>
              </a:rPr>
              <a:t>'</a:t>
            </a:r>
            <a:r>
              <a:rPr lang="zh-CN" altLang="zh-CN" sz="2000" dirty="0" smtClean="0">
                <a:latin typeface="宋体" charset="-122"/>
              </a:rPr>
              <a:t>DCBAA</a:t>
            </a:r>
            <a:r>
              <a:rPr lang="en-US" altLang="zh-CN" sz="2000" dirty="0" smtClean="0">
                <a:latin typeface="宋体" charset="-122"/>
              </a:rPr>
              <a:t>F</a:t>
            </a:r>
            <a:r>
              <a:rPr lang="uk-UA" altLang="zh-CN" sz="2000" dirty="0" smtClean="0">
                <a:latin typeface="宋体" charset="-122"/>
              </a:rPr>
              <a:t>'</a:t>
            </a:r>
            <a:endParaRPr lang="zh-CN" altLang="zh-CN" sz="2000" dirty="0">
              <a:latin typeface="宋体" charset="-122"/>
            </a:endParaRPr>
          </a:p>
          <a:p>
            <a:pPr marL="0" indent="0">
              <a:lnSpc>
                <a:spcPct val="80000"/>
              </a:lnSpc>
              <a:buNone/>
            </a:pPr>
            <a:r>
              <a:rPr lang="zh-CN" altLang="zh-CN" sz="2000" dirty="0">
                <a:latin typeface="宋体" charset="-122"/>
              </a:rPr>
              <a:t>	if score &gt; 100 or score &lt; 0:</a:t>
            </a:r>
          </a:p>
          <a:p>
            <a:pPr marL="0" indent="0">
              <a:lnSpc>
                <a:spcPct val="80000"/>
              </a:lnSpc>
              <a:buNone/>
            </a:pPr>
            <a:r>
              <a:rPr lang="zh-CN" altLang="zh-CN" sz="2000" dirty="0">
                <a:latin typeface="宋体" charset="-122"/>
              </a:rPr>
              <a:t>		return </a:t>
            </a:r>
            <a:r>
              <a:rPr lang="uk-UA" altLang="zh-CN" sz="2000" dirty="0" smtClean="0">
                <a:latin typeface="宋体" charset="-122"/>
              </a:rPr>
              <a:t>'</a:t>
            </a:r>
            <a:r>
              <a:rPr lang="zh-CN" altLang="zh-CN" sz="2000" dirty="0" smtClean="0">
                <a:latin typeface="宋体" charset="-122"/>
              </a:rPr>
              <a:t>wrong </a:t>
            </a:r>
            <a:r>
              <a:rPr lang="zh-CN" altLang="zh-CN" sz="2000" dirty="0">
                <a:latin typeface="宋体" charset="-122"/>
              </a:rPr>
              <a:t>score.must between 0 and 100</a:t>
            </a:r>
            <a:r>
              <a:rPr lang="zh-CN" altLang="zh-CN" sz="2000" dirty="0" smtClean="0">
                <a:latin typeface="宋体" charset="-122"/>
              </a:rPr>
              <a:t>.</a:t>
            </a:r>
            <a:r>
              <a:rPr lang="uk-UA" altLang="zh-CN" sz="2000" dirty="0" smtClean="0">
                <a:latin typeface="宋体" charset="-122"/>
              </a:rPr>
              <a:t>'</a:t>
            </a:r>
            <a:endParaRPr lang="zh-CN" altLang="zh-CN" sz="2000" dirty="0">
              <a:latin typeface="宋体" charset="-122"/>
            </a:endParaRPr>
          </a:p>
          <a:p>
            <a:pPr marL="0" indent="0">
              <a:lnSpc>
                <a:spcPct val="80000"/>
              </a:lnSpc>
              <a:buNone/>
            </a:pPr>
            <a:r>
              <a:rPr lang="zh-CN" altLang="zh-CN" sz="2000" dirty="0">
                <a:latin typeface="宋体" charset="-122"/>
              </a:rPr>
              <a:t>	else:</a:t>
            </a:r>
          </a:p>
          <a:p>
            <a:pPr marL="0" indent="0">
              <a:lnSpc>
                <a:spcPct val="80000"/>
              </a:lnSpc>
              <a:buNone/>
            </a:pPr>
            <a:r>
              <a:rPr lang="zh-CN" altLang="zh-CN" sz="2000" dirty="0">
                <a:latin typeface="宋体" charset="-122"/>
              </a:rPr>
              <a:t>		index = (score - 60)//10</a:t>
            </a:r>
          </a:p>
          <a:p>
            <a:pPr marL="0" indent="0">
              <a:lnSpc>
                <a:spcPct val="80000"/>
              </a:lnSpc>
              <a:buNone/>
            </a:pPr>
            <a:r>
              <a:rPr lang="zh-CN" altLang="zh-CN" sz="2000" dirty="0">
                <a:latin typeface="宋体" charset="-122"/>
              </a:rPr>
              <a:t>		if index &gt;= 0:</a:t>
            </a:r>
          </a:p>
          <a:p>
            <a:pPr marL="0" indent="0">
              <a:lnSpc>
                <a:spcPct val="80000"/>
              </a:lnSpc>
              <a:buNone/>
            </a:pPr>
            <a:r>
              <a:rPr lang="zh-CN" altLang="zh-CN" sz="2000" dirty="0">
                <a:latin typeface="宋体" charset="-122"/>
              </a:rPr>
              <a:t>			return degree[index]</a:t>
            </a:r>
          </a:p>
          <a:p>
            <a:pPr marL="0" indent="0">
              <a:lnSpc>
                <a:spcPct val="80000"/>
              </a:lnSpc>
              <a:buNone/>
            </a:pPr>
            <a:r>
              <a:rPr lang="zh-CN" altLang="zh-CN" sz="2000" dirty="0">
                <a:latin typeface="宋体" charset="-122"/>
              </a:rPr>
              <a:t>		else:</a:t>
            </a:r>
          </a:p>
          <a:p>
            <a:pPr marL="0" indent="0">
              <a:lnSpc>
                <a:spcPct val="80000"/>
              </a:lnSpc>
              <a:buNone/>
            </a:pPr>
            <a:r>
              <a:rPr lang="zh-CN" altLang="zh-CN" sz="2000" dirty="0">
                <a:latin typeface="宋体" charset="-122"/>
              </a:rPr>
              <a:t>			return degree[-1]</a:t>
            </a:r>
          </a:p>
        </p:txBody>
      </p:sp>
    </p:spTree>
    <p:extLst>
      <p:ext uri="{BB962C8B-B14F-4D97-AF65-F5344CB8AC3E}">
        <p14:creationId xmlns:p14="http://schemas.microsoft.com/office/powerpoint/2010/main" val="1618204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3.1 </a:t>
            </a:r>
            <a:r>
              <a:rPr lang="zh-CN" altLang="en-US" dirty="0" smtClean="0"/>
              <a:t>条件表达式</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82361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a:latin typeface="宋体" charset="-122"/>
              </a:rPr>
              <a:t>3.2.5 </a:t>
            </a:r>
            <a:r>
              <a:rPr lang="zh-CN" altLang="en-US"/>
              <a:t>选择结构应用</a:t>
            </a:r>
          </a:p>
        </p:txBody>
      </p:sp>
      <p:sp>
        <p:nvSpPr>
          <p:cNvPr id="31747" name="Rectangle 3"/>
          <p:cNvSpPr>
            <a:spLocks noGrp="1" noChangeArrowheads="1"/>
          </p:cNvSpPr>
          <p:nvPr>
            <p:ph type="body" idx="1"/>
          </p:nvPr>
        </p:nvSpPr>
        <p:spPr>
          <a:xfrm>
            <a:off x="838200" y="1825625"/>
            <a:ext cx="10515600" cy="742477"/>
          </a:xfrm>
        </p:spPr>
        <p:txBody>
          <a:bodyPr/>
          <a:lstStyle/>
          <a:p>
            <a:r>
              <a:rPr lang="zh-CN" altLang="en-US" sz="2400" dirty="0">
                <a:latin typeface="宋体" charset="-122"/>
              </a:rPr>
              <a:t>例1：面试资格确认。</a:t>
            </a:r>
          </a:p>
          <a:p>
            <a:pPr>
              <a:lnSpc>
                <a:spcPct val="80000"/>
              </a:lnSpc>
              <a:buFont typeface="Wingdings" charset="2"/>
              <a:buNone/>
            </a:pPr>
            <a:endParaRPr lang="zh-CN" altLang="en-US" sz="2400" dirty="0">
              <a:latin typeface="宋体" charset="-122"/>
            </a:endParaRPr>
          </a:p>
          <a:p>
            <a:endParaRPr lang="zh-CN" altLang="en-US" sz="2400" dirty="0">
              <a:latin typeface="宋体" charset="-122"/>
            </a:endParaRPr>
          </a:p>
        </p:txBody>
      </p:sp>
      <p:sp>
        <p:nvSpPr>
          <p:cNvPr id="2" name="文本框 1"/>
          <p:cNvSpPr txBox="1"/>
          <p:nvPr/>
        </p:nvSpPr>
        <p:spPr>
          <a:xfrm>
            <a:off x="838200" y="2879387"/>
            <a:ext cx="10515600" cy="2585323"/>
          </a:xfrm>
          <a:prstGeom prst="rect">
            <a:avLst/>
          </a:prstGeom>
          <a:solidFill>
            <a:schemeClr val="accent4">
              <a:lumMod val="20000"/>
              <a:lumOff val="80000"/>
            </a:schemeClr>
          </a:solidFill>
        </p:spPr>
        <p:txBody>
          <a:bodyPr wrap="square" rtlCol="0">
            <a:spAutoFit/>
          </a:bodyPr>
          <a:lstStyle/>
          <a:p>
            <a:pPr>
              <a:buFont typeface="Wingdings" charset="2"/>
              <a:buNone/>
            </a:pPr>
            <a:r>
              <a:rPr lang="zh-CN" altLang="en-US" dirty="0">
                <a:latin typeface="宋体" charset="-122"/>
              </a:rPr>
              <a:t>age=24</a:t>
            </a:r>
          </a:p>
          <a:p>
            <a:pPr>
              <a:buFont typeface="Wingdings" charset="2"/>
              <a:buNone/>
            </a:pPr>
            <a:r>
              <a:rPr lang="zh-CN" altLang="en-US" dirty="0">
                <a:latin typeface="宋体" charset="-122"/>
              </a:rPr>
              <a:t>subject="计算机"</a:t>
            </a:r>
          </a:p>
          <a:p>
            <a:pPr>
              <a:buFont typeface="Wingdings" charset="2"/>
              <a:buNone/>
            </a:pPr>
            <a:r>
              <a:rPr lang="zh-CN" altLang="en-US" dirty="0">
                <a:latin typeface="宋体" charset="-122"/>
              </a:rPr>
              <a:t>college="非重点"</a:t>
            </a:r>
          </a:p>
          <a:p>
            <a:pPr>
              <a:buFont typeface="Wingdings" charset="2"/>
              <a:buNone/>
            </a:pPr>
            <a:r>
              <a:rPr lang="zh-CN" altLang="en-US" dirty="0">
                <a:latin typeface="宋体" charset="-122"/>
              </a:rPr>
              <a:t>if (age &gt; 25 and subject=="电子信息工程") or (college=="重点" and subject=="电子信息工程" ) or (age&lt;=28 and subject=="计算机"):</a:t>
            </a:r>
          </a:p>
          <a:p>
            <a:pPr>
              <a:buFont typeface="Wingdings" charset="2"/>
              <a:buNone/>
            </a:pPr>
            <a:r>
              <a:rPr lang="zh-CN" altLang="en-US" dirty="0">
                <a:latin typeface="宋体" charset="-122"/>
              </a:rPr>
              <a:t>    print("恭喜，你已获得我公司的面试机会!")</a:t>
            </a:r>
          </a:p>
          <a:p>
            <a:pPr>
              <a:buFont typeface="Wingdings" charset="2"/>
              <a:buNone/>
            </a:pPr>
            <a:r>
              <a:rPr lang="zh-CN" altLang="en-US" dirty="0">
                <a:latin typeface="宋体" charset="-122"/>
              </a:rPr>
              <a:t>else:</a:t>
            </a:r>
          </a:p>
          <a:p>
            <a:pPr>
              <a:buFont typeface="Wingdings" charset="2"/>
              <a:buNone/>
            </a:pPr>
            <a:r>
              <a:rPr lang="zh-CN" altLang="en-US" dirty="0">
                <a:latin typeface="宋体" charset="-122"/>
              </a:rPr>
              <a:t>    print("抱歉，你未达到面试要求")</a:t>
            </a:r>
          </a:p>
          <a:p>
            <a:endParaRPr kumimoji="1" lang="zh-CN" altLang="en-US" dirty="0"/>
          </a:p>
        </p:txBody>
      </p:sp>
    </p:spTree>
    <p:extLst>
      <p:ext uri="{BB962C8B-B14F-4D97-AF65-F5344CB8AC3E}">
        <p14:creationId xmlns:p14="http://schemas.microsoft.com/office/powerpoint/2010/main" val="1437722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zh-CN" altLang="en-US">
                <a:latin typeface="宋体" charset="-122"/>
              </a:rPr>
              <a:t>3.2.5 </a:t>
            </a:r>
            <a:r>
              <a:rPr lang="zh-CN" altLang="en-US"/>
              <a:t>选择结构应用</a:t>
            </a:r>
          </a:p>
        </p:txBody>
      </p:sp>
      <p:sp>
        <p:nvSpPr>
          <p:cNvPr id="32771" name="Rectangle 3"/>
          <p:cNvSpPr>
            <a:spLocks noGrp="1" noChangeArrowheads="1"/>
          </p:cNvSpPr>
          <p:nvPr>
            <p:ph type="body" idx="1"/>
          </p:nvPr>
        </p:nvSpPr>
        <p:spPr/>
        <p:txBody>
          <a:bodyPr/>
          <a:lstStyle/>
          <a:p>
            <a:r>
              <a:rPr lang="zh-CN" altLang="en-US" sz="2400" dirty="0">
                <a:latin typeface="宋体" charset="-122"/>
              </a:rPr>
              <a:t>例2：用户输入若干个分数，求所有分数的平均分。每输入一个分数后询问是否继续输入下一个分数，回答“</a:t>
            </a:r>
            <a:r>
              <a:rPr lang="en-US" altLang="zh-CN" sz="2400" dirty="0">
                <a:latin typeface="宋体" charset="-122"/>
              </a:rPr>
              <a:t>yes”</a:t>
            </a:r>
            <a:r>
              <a:rPr lang="zh-CN" altLang="en-US" sz="2400" dirty="0">
                <a:latin typeface="宋体" charset="-122"/>
              </a:rPr>
              <a:t>就继续输入下一个分数，回答“</a:t>
            </a:r>
            <a:r>
              <a:rPr lang="en-US" altLang="zh-CN" sz="2400" dirty="0">
                <a:latin typeface="宋体" charset="-122"/>
              </a:rPr>
              <a:t>no”</a:t>
            </a:r>
            <a:r>
              <a:rPr lang="zh-CN" altLang="en-US" sz="2400" dirty="0">
                <a:latin typeface="宋体" charset="-122"/>
              </a:rPr>
              <a:t>就停止输入分数。</a:t>
            </a:r>
          </a:p>
        </p:txBody>
      </p:sp>
      <p:sp>
        <p:nvSpPr>
          <p:cNvPr id="4" name="Rectangle 3"/>
          <p:cNvSpPr txBox="1">
            <a:spLocks noChangeArrowheads="1"/>
          </p:cNvSpPr>
          <p:nvPr/>
        </p:nvSpPr>
        <p:spPr>
          <a:xfrm>
            <a:off x="990600" y="2986391"/>
            <a:ext cx="10515600" cy="3342972"/>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ct val="10000"/>
              </a:spcBef>
              <a:buFont typeface="Wingdings" charset="2"/>
              <a:buNone/>
            </a:pPr>
            <a:r>
              <a:rPr lang="zh-CN" altLang="zh-CN" sz="2000" dirty="0" smtClean="0">
                <a:latin typeface="宋体" charset="-122"/>
              </a:rPr>
              <a:t>endFlag = </a:t>
            </a:r>
            <a:r>
              <a:rPr lang="uk-UA" altLang="zh-CN" sz="2000" dirty="0" smtClean="0">
                <a:latin typeface="宋体" charset="-122"/>
              </a:rPr>
              <a:t>'</a:t>
            </a:r>
            <a:r>
              <a:rPr lang="zh-CN" altLang="zh-CN" sz="2000" dirty="0" smtClean="0">
                <a:latin typeface="宋体" charset="-122"/>
              </a:rPr>
              <a:t>yes</a:t>
            </a:r>
            <a:r>
              <a:rPr lang="uk-UA" altLang="zh-CN" sz="2000" dirty="0" smtClean="0">
                <a:latin typeface="宋体" charset="-122"/>
              </a:rPr>
              <a:t>'</a:t>
            </a:r>
            <a:endParaRPr lang="zh-CN" altLang="zh-CN" sz="2000" dirty="0" smtClean="0">
              <a:latin typeface="宋体" charset="-122"/>
            </a:endParaRPr>
          </a:p>
          <a:p>
            <a:pPr>
              <a:lnSpc>
                <a:spcPct val="100000"/>
              </a:lnSpc>
              <a:spcBef>
                <a:spcPct val="10000"/>
              </a:spcBef>
              <a:buFont typeface="Wingdings" charset="2"/>
              <a:buNone/>
            </a:pPr>
            <a:r>
              <a:rPr lang="zh-CN" altLang="zh-CN" sz="2000" dirty="0" smtClean="0">
                <a:latin typeface="宋体" charset="-122"/>
              </a:rPr>
              <a:t>s = 0</a:t>
            </a:r>
          </a:p>
          <a:p>
            <a:pPr>
              <a:lnSpc>
                <a:spcPct val="100000"/>
              </a:lnSpc>
              <a:spcBef>
                <a:spcPct val="10000"/>
              </a:spcBef>
              <a:buFont typeface="Wingdings" charset="2"/>
              <a:buNone/>
            </a:pPr>
            <a:r>
              <a:rPr lang="zh-CN" altLang="zh-CN" sz="2000" dirty="0" smtClean="0">
                <a:latin typeface="宋体" charset="-122"/>
              </a:rPr>
              <a:t>while endFlag.lower() ==</a:t>
            </a:r>
            <a:r>
              <a:rPr lang="uk-UA" altLang="zh-CN" sz="2000" dirty="0" smtClean="0">
                <a:latin typeface="宋体" charset="-122"/>
              </a:rPr>
              <a:t>'</a:t>
            </a:r>
            <a:r>
              <a:rPr lang="zh-CN" altLang="zh-CN" sz="2000" dirty="0" smtClean="0">
                <a:latin typeface="宋体" charset="-122"/>
              </a:rPr>
              <a:t> yes</a:t>
            </a:r>
            <a:r>
              <a:rPr lang="uk-UA" altLang="zh-CN" sz="2000" dirty="0" smtClean="0">
                <a:latin typeface="宋体" charset="-122"/>
              </a:rPr>
              <a:t>'</a:t>
            </a:r>
            <a:r>
              <a:rPr lang="zh-CN" altLang="zh-CN" sz="2000" dirty="0" smtClean="0">
                <a:latin typeface="宋体" charset="-122"/>
              </a:rPr>
              <a:t>:</a:t>
            </a:r>
          </a:p>
          <a:p>
            <a:pPr>
              <a:lnSpc>
                <a:spcPct val="100000"/>
              </a:lnSpc>
              <a:spcBef>
                <a:spcPct val="10000"/>
              </a:spcBef>
              <a:buFont typeface="Wingdings" charset="2"/>
              <a:buNone/>
            </a:pPr>
            <a:r>
              <a:rPr lang="zh-CN" altLang="zh-CN" sz="2000" dirty="0">
                <a:latin typeface="宋体" charset="-122"/>
              </a:rPr>
              <a:t> </a:t>
            </a:r>
            <a:r>
              <a:rPr lang="en-US" altLang="zh-CN" sz="2000" dirty="0" smtClean="0">
                <a:latin typeface="宋体" charset="-122"/>
              </a:rPr>
              <a:t>   </a:t>
            </a:r>
            <a:r>
              <a:rPr lang="zh-CN" altLang="zh-CN" sz="2000" dirty="0" smtClean="0">
                <a:latin typeface="宋体" charset="-122"/>
              </a:rPr>
              <a:t>x = input("请输入一个正整数: ")</a:t>
            </a:r>
          </a:p>
          <a:p>
            <a:pPr>
              <a:lnSpc>
                <a:spcPct val="100000"/>
              </a:lnSpc>
              <a:spcBef>
                <a:spcPct val="10000"/>
              </a:spcBef>
              <a:buFont typeface="Wingdings" charset="2"/>
              <a:buNone/>
            </a:pPr>
            <a:r>
              <a:rPr lang="en-US" altLang="zh-CN" sz="2000" dirty="0" smtClean="0">
                <a:latin typeface="宋体" charset="-122"/>
              </a:rPr>
              <a:t>    </a:t>
            </a:r>
            <a:r>
              <a:rPr lang="zh-CN" altLang="zh-CN" sz="2000" dirty="0" smtClean="0">
                <a:latin typeface="宋体" charset="-122"/>
              </a:rPr>
              <a:t>x = eval(x)</a:t>
            </a:r>
          </a:p>
          <a:p>
            <a:pPr>
              <a:lnSpc>
                <a:spcPct val="100000"/>
              </a:lnSpc>
              <a:spcBef>
                <a:spcPct val="10000"/>
              </a:spcBef>
              <a:buFont typeface="Wingdings" charset="2"/>
              <a:buNone/>
            </a:pPr>
            <a:r>
              <a:rPr lang="zh-CN" altLang="zh-CN" sz="2000" dirty="0" smtClean="0">
                <a:latin typeface="宋体" charset="-122"/>
              </a:rPr>
              <a:t>    if isinstance(x, int) and 0&lt;=x&lt;=100:</a:t>
            </a:r>
          </a:p>
          <a:p>
            <a:pPr>
              <a:lnSpc>
                <a:spcPct val="100000"/>
              </a:lnSpc>
              <a:spcBef>
                <a:spcPct val="10000"/>
              </a:spcBef>
              <a:buFont typeface="Wingdings" charset="2"/>
              <a:buNone/>
            </a:pPr>
            <a:r>
              <a:rPr lang="zh-CN" altLang="zh-CN" sz="2000" dirty="0" smtClean="0">
                <a:latin typeface="宋体" charset="-122"/>
              </a:rPr>
              <a:t>        s = s + x</a:t>
            </a:r>
          </a:p>
          <a:p>
            <a:pPr>
              <a:lnSpc>
                <a:spcPct val="100000"/>
              </a:lnSpc>
              <a:spcBef>
                <a:spcPct val="10000"/>
              </a:spcBef>
              <a:buFont typeface="Wingdings" charset="2"/>
              <a:buNone/>
            </a:pPr>
            <a:r>
              <a:rPr lang="zh-CN" altLang="zh-CN" sz="2000" dirty="0" smtClean="0">
                <a:latin typeface="宋体" charset="-122"/>
              </a:rPr>
              <a:t>    else:</a:t>
            </a:r>
          </a:p>
          <a:p>
            <a:pPr>
              <a:lnSpc>
                <a:spcPct val="100000"/>
              </a:lnSpc>
              <a:spcBef>
                <a:spcPct val="10000"/>
              </a:spcBef>
              <a:buFont typeface="Wingdings" charset="2"/>
              <a:buNone/>
            </a:pPr>
            <a:r>
              <a:rPr lang="zh-CN" altLang="zh-CN" sz="2000" dirty="0" smtClean="0">
                <a:latin typeface="宋体" charset="-122"/>
              </a:rPr>
              <a:t>        print(</a:t>
            </a:r>
            <a:r>
              <a:rPr lang="uk-UA" altLang="zh-CN" sz="2000" dirty="0" smtClean="0">
                <a:latin typeface="宋体" charset="-122"/>
              </a:rPr>
              <a:t>'</a:t>
            </a:r>
            <a:r>
              <a:rPr lang="zh-CN" altLang="zh-CN" sz="2000" dirty="0" smtClean="0">
                <a:latin typeface="宋体" charset="-122"/>
              </a:rPr>
              <a:t>不是数字或不符合要求</a:t>
            </a:r>
            <a:r>
              <a:rPr lang="uk-UA" altLang="zh-CN" sz="2000" dirty="0" smtClean="0">
                <a:latin typeface="宋体" charset="-122"/>
              </a:rPr>
              <a:t>'</a:t>
            </a:r>
            <a:r>
              <a:rPr lang="zh-CN" altLang="zh-CN" sz="2000" dirty="0" smtClean="0">
                <a:latin typeface="宋体" charset="-122"/>
              </a:rPr>
              <a:t>)</a:t>
            </a:r>
          </a:p>
          <a:p>
            <a:pPr>
              <a:lnSpc>
                <a:spcPct val="100000"/>
              </a:lnSpc>
              <a:spcBef>
                <a:spcPct val="10000"/>
              </a:spcBef>
              <a:buFont typeface="Wingdings" charset="2"/>
              <a:buNone/>
            </a:pPr>
            <a:r>
              <a:rPr lang="zh-CN" altLang="zh-CN" sz="2000" dirty="0" smtClean="0">
                <a:latin typeface="宋体" charset="-122"/>
              </a:rPr>
              <a:t>    endFlag = raw_input(</a:t>
            </a:r>
            <a:r>
              <a:rPr lang="uk-UA" altLang="zh-CN" sz="2000" dirty="0" smtClean="0">
                <a:latin typeface="宋体" charset="-122"/>
              </a:rPr>
              <a:t>'</a:t>
            </a:r>
            <a:r>
              <a:rPr lang="zh-CN" altLang="zh-CN" sz="2000" dirty="0" smtClean="0">
                <a:latin typeface="宋体" charset="-122"/>
              </a:rPr>
              <a:t>继续输入？(yes or no)</a:t>
            </a:r>
            <a:r>
              <a:rPr lang="uk-UA" altLang="zh-CN" sz="2000" dirty="0" smtClean="0">
                <a:latin typeface="宋体" charset="-122"/>
              </a:rPr>
              <a:t>'</a:t>
            </a:r>
            <a:r>
              <a:rPr lang="zh-CN" altLang="zh-CN" sz="2000" dirty="0" smtClean="0">
                <a:latin typeface="宋体" charset="-122"/>
              </a:rPr>
              <a:t>)</a:t>
            </a:r>
          </a:p>
          <a:p>
            <a:pPr>
              <a:lnSpc>
                <a:spcPct val="100000"/>
              </a:lnSpc>
              <a:spcBef>
                <a:spcPct val="10000"/>
              </a:spcBef>
              <a:buFont typeface="Wingdings" charset="2"/>
              <a:buNone/>
            </a:pPr>
            <a:r>
              <a:rPr lang="zh-CN" altLang="zh-CN" sz="2000" dirty="0" smtClean="0">
                <a:latin typeface="宋体" charset="-122"/>
              </a:rPr>
              <a:t>print(</a:t>
            </a:r>
            <a:r>
              <a:rPr lang="uk-UA" altLang="zh-CN" sz="2000" dirty="0" smtClean="0">
                <a:latin typeface="宋体" charset="-122"/>
              </a:rPr>
              <a:t>'</a:t>
            </a:r>
            <a:r>
              <a:rPr lang="zh-CN" altLang="zh-CN" sz="2000" dirty="0" smtClean="0">
                <a:latin typeface="宋体" charset="-122"/>
              </a:rPr>
              <a:t>整数之和=</a:t>
            </a:r>
            <a:r>
              <a:rPr lang="uk-UA" altLang="zh-CN" sz="2000" dirty="0" smtClean="0">
                <a:latin typeface="宋体" charset="-122"/>
              </a:rPr>
              <a:t>'</a:t>
            </a:r>
            <a:r>
              <a:rPr lang="zh-CN" altLang="zh-CN" sz="2000" dirty="0" smtClean="0">
                <a:latin typeface="宋体" charset="-122"/>
              </a:rPr>
              <a:t>, s)</a:t>
            </a:r>
            <a:endParaRPr lang="zh-CN" altLang="zh-CN" sz="2000" dirty="0">
              <a:latin typeface="宋体" charset="-122"/>
            </a:endParaRPr>
          </a:p>
        </p:txBody>
      </p:sp>
    </p:spTree>
    <p:extLst>
      <p:ext uri="{BB962C8B-B14F-4D97-AF65-F5344CB8AC3E}">
        <p14:creationId xmlns:p14="http://schemas.microsoft.com/office/powerpoint/2010/main" val="318683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zh-CN" altLang="en-US" dirty="0">
                <a:latin typeface="宋体" charset="-122"/>
              </a:rPr>
              <a:t>3.2.5 </a:t>
            </a:r>
            <a:r>
              <a:rPr lang="zh-CN" altLang="en-US" dirty="0"/>
              <a:t>选择结构应用</a:t>
            </a:r>
          </a:p>
        </p:txBody>
      </p:sp>
      <p:sp>
        <p:nvSpPr>
          <p:cNvPr id="34819" name="Rectangle 3"/>
          <p:cNvSpPr>
            <a:spLocks noGrp="1" noChangeArrowheads="1"/>
          </p:cNvSpPr>
          <p:nvPr>
            <p:ph type="body" idx="1"/>
          </p:nvPr>
        </p:nvSpPr>
        <p:spPr>
          <a:xfrm>
            <a:off x="838200" y="1825625"/>
            <a:ext cx="10515600" cy="460375"/>
          </a:xfrm>
        </p:spPr>
        <p:txBody>
          <a:bodyPr>
            <a:normAutofit/>
          </a:bodyPr>
          <a:lstStyle/>
          <a:p>
            <a:pPr marL="0" indent="0">
              <a:lnSpc>
                <a:spcPct val="80000"/>
              </a:lnSpc>
              <a:buNone/>
            </a:pPr>
            <a:r>
              <a:rPr lang="zh-CN" altLang="zh-CN" sz="2000" dirty="0">
                <a:latin typeface="宋体" charset="-122"/>
              </a:rPr>
              <a:t>例3：编写程序，判断今天是今年的第几</a:t>
            </a:r>
            <a:r>
              <a:rPr lang="zh-CN" altLang="zh-CN" sz="2000">
                <a:latin typeface="宋体" charset="-122"/>
              </a:rPr>
              <a:t>天</a:t>
            </a:r>
            <a:r>
              <a:rPr lang="zh-CN" altLang="zh-CN" sz="2000" smtClean="0">
                <a:latin typeface="宋体" charset="-122"/>
              </a:rPr>
              <a:t>。</a:t>
            </a:r>
            <a:endParaRPr lang="zh-CN" altLang="zh-CN" sz="2000" dirty="0">
              <a:latin typeface="宋体" charset="-122"/>
            </a:endParaRPr>
          </a:p>
        </p:txBody>
      </p:sp>
      <p:sp>
        <p:nvSpPr>
          <p:cNvPr id="2" name="文本框 1"/>
          <p:cNvSpPr txBox="1"/>
          <p:nvPr/>
        </p:nvSpPr>
        <p:spPr>
          <a:xfrm>
            <a:off x="838200" y="2451370"/>
            <a:ext cx="10515600" cy="3693319"/>
          </a:xfrm>
          <a:prstGeom prst="rect">
            <a:avLst/>
          </a:prstGeom>
          <a:solidFill>
            <a:schemeClr val="accent4">
              <a:lumMod val="20000"/>
              <a:lumOff val="80000"/>
            </a:schemeClr>
          </a:solidFill>
        </p:spPr>
        <p:txBody>
          <a:bodyPr wrap="square" rtlCol="0">
            <a:spAutoFit/>
          </a:bodyPr>
          <a:lstStyle/>
          <a:p>
            <a:r>
              <a:rPr lang="zh-CN" altLang="zh-CN" dirty="0">
                <a:latin typeface="宋体" charset="-122"/>
              </a:rPr>
              <a:t>import time</a:t>
            </a:r>
          </a:p>
          <a:p>
            <a:r>
              <a:rPr lang="zh-CN" altLang="zh-CN" dirty="0">
                <a:latin typeface="宋体" charset="-122"/>
              </a:rPr>
              <a:t>date = time.localtime()</a:t>
            </a:r>
          </a:p>
          <a:p>
            <a:r>
              <a:rPr lang="zh-CN" altLang="zh-CN" dirty="0">
                <a:latin typeface="宋体" charset="-122"/>
              </a:rPr>
              <a:t>year = date[0]</a:t>
            </a:r>
          </a:p>
          <a:p>
            <a:r>
              <a:rPr lang="zh-CN" altLang="zh-CN" dirty="0">
                <a:latin typeface="宋体" charset="-122"/>
              </a:rPr>
              <a:t>month = date[1]</a:t>
            </a:r>
          </a:p>
          <a:p>
            <a:r>
              <a:rPr lang="zh-CN" altLang="zh-CN" dirty="0">
                <a:latin typeface="宋体" charset="-122"/>
              </a:rPr>
              <a:t>day = date[2]</a:t>
            </a:r>
          </a:p>
          <a:p>
            <a:r>
              <a:rPr lang="zh-CN" altLang="zh-CN" dirty="0">
                <a:latin typeface="宋体" charset="-122"/>
              </a:rPr>
              <a:t>day_month = [31, 28, 31, 30, 31, 30, 31, 31, 30, 31, 30, 31]</a:t>
            </a:r>
          </a:p>
          <a:p>
            <a:r>
              <a:rPr lang="zh-CN" altLang="zh-CN" dirty="0">
                <a:latin typeface="宋体" charset="-122"/>
              </a:rPr>
              <a:t>if year%400==0 or (year%4==0 and year%100!=0): #判断是否为闰年</a:t>
            </a:r>
          </a:p>
          <a:p>
            <a:r>
              <a:rPr lang="zh-CN" altLang="zh-CN" dirty="0">
                <a:latin typeface="宋体" charset="-122"/>
              </a:rPr>
              <a:t>    day_month[1] = 29</a:t>
            </a:r>
          </a:p>
          <a:p>
            <a:r>
              <a:rPr lang="zh-CN" altLang="zh-CN" dirty="0">
                <a:latin typeface="宋体" charset="-122"/>
              </a:rPr>
              <a:t>if month==1:</a:t>
            </a:r>
          </a:p>
          <a:p>
            <a:r>
              <a:rPr lang="zh-CN" altLang="zh-CN" dirty="0">
                <a:latin typeface="宋体" charset="-122"/>
              </a:rPr>
              <a:t>    print(day)</a:t>
            </a:r>
          </a:p>
          <a:p>
            <a:r>
              <a:rPr lang="zh-CN" altLang="zh-CN" dirty="0">
                <a:latin typeface="宋体" charset="-122"/>
              </a:rPr>
              <a:t>else:</a:t>
            </a:r>
          </a:p>
          <a:p>
            <a:r>
              <a:rPr lang="zh-CN" altLang="zh-CN" dirty="0">
                <a:latin typeface="宋体" charset="-122"/>
              </a:rPr>
              <a:t>    print(sum(day_month[:month-1])+day)</a:t>
            </a:r>
          </a:p>
          <a:p>
            <a:endParaRPr kumimoji="1" lang="zh-CN" altLang="en-US" dirty="0"/>
          </a:p>
        </p:txBody>
      </p:sp>
    </p:spTree>
    <p:extLst>
      <p:ext uri="{BB962C8B-B14F-4D97-AF65-F5344CB8AC3E}">
        <p14:creationId xmlns:p14="http://schemas.microsoft.com/office/powerpoint/2010/main" val="1533258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3.3 </a:t>
            </a:r>
            <a:r>
              <a:rPr lang="zh-CN" altLang="en-US" dirty="0" smtClean="0"/>
              <a:t>循环</a:t>
            </a:r>
            <a:r>
              <a:rPr lang="zh-CN" altLang="en-US" dirty="0"/>
              <a:t>结构</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2326648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zh-CN" altLang="en-US" dirty="0" smtClean="0">
                <a:latin typeface="宋体" pitchFamily="2" charset="-122"/>
              </a:rPr>
              <a:t>for</a:t>
            </a:r>
            <a:r>
              <a:rPr lang="zh-CN" altLang="en-US" dirty="0">
                <a:latin typeface="宋体" pitchFamily="2" charset="-122"/>
              </a:rPr>
              <a:t>循环与while循环</a:t>
            </a:r>
          </a:p>
        </p:txBody>
      </p:sp>
      <p:sp>
        <p:nvSpPr>
          <p:cNvPr id="35843" name="Rectangle 3"/>
          <p:cNvSpPr>
            <a:spLocks noGrp="1" noChangeArrowheads="1"/>
          </p:cNvSpPr>
          <p:nvPr>
            <p:ph idx="1"/>
          </p:nvPr>
        </p:nvSpPr>
        <p:spPr/>
        <p:txBody>
          <a:bodyPr>
            <a:noAutofit/>
          </a:bodyPr>
          <a:lstStyle/>
          <a:p>
            <a:r>
              <a:rPr lang="zh-CN" altLang="en-US" sz="2800" dirty="0" smtClean="0">
                <a:latin typeface="Times New Roman" pitchFamily="18" charset="0"/>
              </a:rPr>
              <a:t>两种</a:t>
            </a:r>
            <a:r>
              <a:rPr lang="zh-CN" altLang="en-US" sz="2800" dirty="0">
                <a:latin typeface="Times New Roman" pitchFamily="18" charset="0"/>
              </a:rPr>
              <a:t>基本的循环结构</a:t>
            </a:r>
            <a:r>
              <a:rPr lang="zh-CN" altLang="en-US" sz="2800" dirty="0" smtClean="0">
                <a:latin typeface="Times New Roman" pitchFamily="18" charset="0"/>
              </a:rPr>
              <a:t>语句</a:t>
            </a:r>
            <a:endParaRPr lang="en-US" altLang="zh-CN" sz="2800" dirty="0">
              <a:latin typeface="Times New Roman" pitchFamily="18" charset="0"/>
            </a:endParaRPr>
          </a:p>
          <a:p>
            <a:pPr lvl="1"/>
            <a:r>
              <a:rPr lang="en-US" altLang="zh-CN" sz="2400" dirty="0" smtClean="0">
                <a:latin typeface="Times New Roman" pitchFamily="18" charset="0"/>
                <a:sym typeface="Arial" pitchFamily="34" charset="0"/>
              </a:rPr>
              <a:t>while</a:t>
            </a:r>
            <a:r>
              <a:rPr lang="zh-CN" altLang="en-US" sz="2400" dirty="0" smtClean="0">
                <a:latin typeface="Times New Roman" pitchFamily="18" charset="0"/>
                <a:sym typeface="Arial" pitchFamily="34" charset="0"/>
              </a:rPr>
              <a:t>语句</a:t>
            </a:r>
            <a:endParaRPr lang="en-US" altLang="zh-CN" sz="2400" dirty="0" smtClean="0">
              <a:latin typeface="Times New Roman" pitchFamily="18" charset="0"/>
              <a:sym typeface="Arial" pitchFamily="34" charset="0"/>
            </a:endParaRPr>
          </a:p>
          <a:p>
            <a:pPr lvl="1"/>
            <a:r>
              <a:rPr lang="en-US" altLang="zh-CN" sz="2400" dirty="0" smtClean="0">
                <a:latin typeface="Times New Roman" pitchFamily="18" charset="0"/>
                <a:sym typeface="Arial" pitchFamily="34" charset="0"/>
              </a:rPr>
              <a:t>for</a:t>
            </a:r>
            <a:r>
              <a:rPr lang="zh-CN" altLang="en-US" sz="2400" dirty="0" smtClean="0">
                <a:latin typeface="Times New Roman" pitchFamily="18" charset="0"/>
                <a:sym typeface="Arial" pitchFamily="34" charset="0"/>
              </a:rPr>
              <a:t>语句</a:t>
            </a:r>
            <a:endParaRPr lang="zh-CN" altLang="en-US" sz="2400" dirty="0">
              <a:latin typeface="Times New Roman" pitchFamily="18" charset="0"/>
              <a:sym typeface="Arial" pitchFamily="34" charset="0"/>
            </a:endParaRPr>
          </a:p>
          <a:p>
            <a:r>
              <a:rPr lang="zh-CN" altLang="en-US" sz="2800" dirty="0">
                <a:latin typeface="Times New Roman" pitchFamily="18" charset="0"/>
                <a:sym typeface="Arial" pitchFamily="34" charset="0"/>
              </a:rPr>
              <a:t>while循环一般用于循环次数难以提前确定的情况，也可以用于循环次数确定的情况；</a:t>
            </a:r>
          </a:p>
          <a:p>
            <a:r>
              <a:rPr lang="zh-CN" altLang="en-US" sz="2800" dirty="0">
                <a:latin typeface="Times New Roman" pitchFamily="18" charset="0"/>
                <a:sym typeface="Arial" pitchFamily="34" charset="0"/>
              </a:rPr>
              <a:t>for循环一般用于循环次数可以提前确定的情况，尤其是用于枚举序列或迭代对象中的元素；</a:t>
            </a:r>
          </a:p>
          <a:p>
            <a:r>
              <a:rPr lang="zh-CN" altLang="en-US" sz="2800" dirty="0">
                <a:latin typeface="Times New Roman" pitchFamily="18" charset="0"/>
                <a:sym typeface="Arial" pitchFamily="34" charset="0"/>
              </a:rPr>
              <a:t>一般优先考虑</a:t>
            </a:r>
            <a:r>
              <a:rPr lang="zh-CN" altLang="en-US" sz="2800" dirty="0" smtClean="0">
                <a:latin typeface="Times New Roman" pitchFamily="18" charset="0"/>
                <a:sym typeface="Arial" pitchFamily="34" charset="0"/>
              </a:rPr>
              <a:t>使用 for循环 </a:t>
            </a:r>
            <a:r>
              <a:rPr lang="en-US" altLang="zh-CN" sz="2800" dirty="0" smtClean="0">
                <a:latin typeface="Times New Roman" pitchFamily="18" charset="0"/>
                <a:sym typeface="Arial" pitchFamily="34" charset="0"/>
              </a:rPr>
              <a:t>+ </a:t>
            </a:r>
            <a:r>
              <a:rPr lang="zh-CN" altLang="en-US" sz="2800" dirty="0" smtClean="0">
                <a:latin typeface="Times New Roman" pitchFamily="18" charset="0"/>
                <a:sym typeface="Arial" pitchFamily="34" charset="0"/>
              </a:rPr>
              <a:t>序列。</a:t>
            </a:r>
            <a:endParaRPr lang="zh-CN" altLang="en-US" sz="2800" dirty="0">
              <a:latin typeface="Times New Roman" pitchFamily="18" charset="0"/>
              <a:sym typeface="Arial" pitchFamily="34" charset="0"/>
            </a:endParaRPr>
          </a:p>
          <a:p>
            <a:r>
              <a:rPr lang="zh-CN" altLang="en-US" sz="2800" dirty="0">
                <a:latin typeface="Times New Roman" pitchFamily="18" charset="0"/>
                <a:sym typeface="Arial" pitchFamily="34" charset="0"/>
              </a:rPr>
              <a:t>相同或不同的循环结构之间都可以互相嵌套，实现更为复杂的逻辑。</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24</a:t>
            </a:fld>
            <a:endParaRPr lang="zh-CN" altLang="zh-CN"/>
          </a:p>
        </p:txBody>
      </p:sp>
    </p:spTree>
    <p:extLst>
      <p:ext uri="{BB962C8B-B14F-4D97-AF65-F5344CB8AC3E}">
        <p14:creationId xmlns:p14="http://schemas.microsoft.com/office/powerpoint/2010/main" val="3813236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zh-CN" altLang="en-US" dirty="0" smtClean="0">
                <a:latin typeface="宋体" pitchFamily="2" charset="-122"/>
              </a:rPr>
              <a:t>while循环语法</a:t>
            </a:r>
            <a:endParaRPr lang="zh-CN" altLang="en-US" dirty="0">
              <a:latin typeface="宋体" pitchFamily="2" charset="-122"/>
            </a:endParaRPr>
          </a:p>
        </p:txBody>
      </p:sp>
      <p:sp>
        <p:nvSpPr>
          <p:cNvPr id="36867" name="Rectangle 3"/>
          <p:cNvSpPr>
            <a:spLocks noGrp="1" noChangeArrowheads="1"/>
          </p:cNvSpPr>
          <p:nvPr>
            <p:ph idx="1"/>
          </p:nvPr>
        </p:nvSpPr>
        <p:spPr/>
        <p:txBody>
          <a:bodyPr>
            <a:noAutofit/>
          </a:bodyPr>
          <a:lstStyle/>
          <a:p>
            <a:pPr eaLnBrk="0" hangingPunct="0">
              <a:spcBef>
                <a:spcPct val="10000"/>
              </a:spcBef>
              <a:buFont typeface="Wingdings" pitchFamily="2" charset="2"/>
              <a:buNone/>
            </a:pPr>
            <a:r>
              <a:rPr lang="zh-CN" altLang="en-US" sz="3600" i="1" dirty="0">
                <a:latin typeface="宋体" pitchFamily="2" charset="-122"/>
                <a:sym typeface="Arial" pitchFamily="34" charset="0"/>
              </a:rPr>
              <a:t>while 表达式:</a:t>
            </a:r>
          </a:p>
          <a:p>
            <a:pPr eaLnBrk="0" hangingPunct="0">
              <a:spcBef>
                <a:spcPct val="10000"/>
              </a:spcBef>
              <a:buFont typeface="Wingdings" pitchFamily="2" charset="2"/>
              <a:buNone/>
            </a:pPr>
            <a:r>
              <a:rPr lang="zh-CN" altLang="en-US" sz="3600" i="1" dirty="0">
                <a:latin typeface="宋体" pitchFamily="2" charset="-122"/>
                <a:sym typeface="Arial" pitchFamily="34" charset="0"/>
              </a:rPr>
              <a:t>	</a:t>
            </a:r>
            <a:r>
              <a:rPr lang="zh-CN" altLang="en-US" sz="3600" i="1" dirty="0" smtClean="0">
                <a:latin typeface="宋体" pitchFamily="2" charset="-122"/>
                <a:sym typeface="Arial" pitchFamily="34" charset="0"/>
              </a:rPr>
              <a:t> 循环体</a:t>
            </a:r>
            <a:endParaRPr lang="zh-CN" altLang="en-US" sz="3600" i="1" dirty="0">
              <a:latin typeface="宋体" pitchFamily="2" charset="-122"/>
              <a:sym typeface="Arial" pitchFamily="34" charset="0"/>
            </a:endParaRPr>
          </a:p>
          <a:p>
            <a:pPr eaLnBrk="0" hangingPunct="0">
              <a:spcBef>
                <a:spcPct val="10000"/>
              </a:spcBef>
              <a:buFont typeface="Wingdings" pitchFamily="2" charset="2"/>
              <a:buNone/>
            </a:pPr>
            <a:endParaRPr lang="zh-CN" altLang="en-US" sz="3600" dirty="0">
              <a:latin typeface="宋体" pitchFamily="2" charset="-122"/>
              <a:sym typeface="Arial" pitchFamily="34" charset="0"/>
            </a:endParaRPr>
          </a:p>
          <a:p>
            <a:pPr eaLnBrk="0" hangingPunct="0">
              <a:spcBef>
                <a:spcPct val="10000"/>
              </a:spcBef>
              <a:buFont typeface="Wingdings" pitchFamily="2" charset="2"/>
              <a:buNone/>
            </a:pPr>
            <a:r>
              <a:rPr lang="zh-CN" altLang="en-US" sz="3600" b="1" dirty="0" smtClean="0">
                <a:latin typeface="宋体" pitchFamily="2" charset="-122"/>
                <a:sym typeface="Arial" pitchFamily="34" charset="0"/>
              </a:rPr>
              <a:t>或</a:t>
            </a:r>
            <a:endParaRPr lang="zh-CN" altLang="en-US" sz="3600" b="1" dirty="0">
              <a:latin typeface="宋体" pitchFamily="2" charset="-122"/>
              <a:sym typeface="Arial" pitchFamily="34" charset="0"/>
            </a:endParaRPr>
          </a:p>
          <a:p>
            <a:pPr eaLnBrk="0" hangingPunct="0">
              <a:spcBef>
                <a:spcPct val="10000"/>
              </a:spcBef>
              <a:buFont typeface="Wingdings" pitchFamily="2" charset="2"/>
              <a:buNone/>
            </a:pPr>
            <a:r>
              <a:rPr lang="zh-CN" altLang="en-US" sz="3600" i="1" dirty="0">
                <a:latin typeface="宋体" pitchFamily="2" charset="-122"/>
              </a:rPr>
              <a:t>while 表达式:</a:t>
            </a:r>
          </a:p>
          <a:p>
            <a:pPr eaLnBrk="0" hangingPunct="0">
              <a:spcBef>
                <a:spcPct val="10000"/>
              </a:spcBef>
              <a:buFont typeface="Wingdings" pitchFamily="2" charset="2"/>
              <a:buNone/>
            </a:pPr>
            <a:r>
              <a:rPr lang="zh-CN" altLang="en-US" sz="3600" i="1" dirty="0">
                <a:latin typeface="宋体" pitchFamily="2" charset="-122"/>
              </a:rPr>
              <a:t>	</a:t>
            </a:r>
            <a:r>
              <a:rPr lang="zh-CN" altLang="en-US" sz="3600" i="1" dirty="0" smtClean="0">
                <a:latin typeface="宋体" pitchFamily="2" charset="-122"/>
              </a:rPr>
              <a:t> 循环体</a:t>
            </a:r>
            <a:endParaRPr lang="zh-CN" altLang="en-US" sz="3600" i="1" dirty="0">
              <a:latin typeface="宋体" pitchFamily="2" charset="-122"/>
            </a:endParaRPr>
          </a:p>
          <a:p>
            <a:pPr eaLnBrk="0" hangingPunct="0">
              <a:spcBef>
                <a:spcPct val="10000"/>
              </a:spcBef>
              <a:buFont typeface="Wingdings" pitchFamily="2" charset="2"/>
              <a:buNone/>
            </a:pPr>
            <a:r>
              <a:rPr lang="zh-CN" altLang="en-US" sz="3600" i="1" dirty="0">
                <a:latin typeface="宋体" pitchFamily="2" charset="-122"/>
              </a:rPr>
              <a:t>else:</a:t>
            </a:r>
          </a:p>
          <a:p>
            <a:pPr eaLnBrk="0" hangingPunct="0">
              <a:spcBef>
                <a:spcPct val="10000"/>
              </a:spcBef>
              <a:buFont typeface="Wingdings" pitchFamily="2" charset="2"/>
              <a:buNone/>
            </a:pPr>
            <a:r>
              <a:rPr lang="zh-CN" altLang="en-US" sz="3600" i="1" dirty="0">
                <a:latin typeface="宋体" pitchFamily="2" charset="-122"/>
              </a:rPr>
              <a:t>	</a:t>
            </a:r>
            <a:r>
              <a:rPr lang="zh-CN" altLang="en-US" sz="3600" i="1" dirty="0" smtClean="0">
                <a:latin typeface="宋体" pitchFamily="2" charset="-122"/>
              </a:rPr>
              <a:t> else</a:t>
            </a:r>
            <a:r>
              <a:rPr lang="zh-CN" altLang="en-US" sz="3600" i="1" dirty="0">
                <a:latin typeface="宋体" pitchFamily="2" charset="-122"/>
              </a:rPr>
              <a:t>子句</a:t>
            </a:r>
          </a:p>
        </p:txBody>
      </p:sp>
      <p:grpSp>
        <p:nvGrpSpPr>
          <p:cNvPr id="19" name="组合 18"/>
          <p:cNvGrpSpPr/>
          <p:nvPr/>
        </p:nvGrpSpPr>
        <p:grpSpPr>
          <a:xfrm>
            <a:off x="3139858" y="5253098"/>
            <a:ext cx="8409140" cy="646331"/>
            <a:chOff x="2527863" y="5684140"/>
            <a:chExt cx="6306855" cy="646331"/>
          </a:xfrm>
        </p:grpSpPr>
        <p:sp>
          <p:nvSpPr>
            <p:cNvPr id="20" name="矩形 19"/>
            <p:cNvSpPr/>
            <p:nvPr/>
          </p:nvSpPr>
          <p:spPr>
            <a:xfrm>
              <a:off x="4424084" y="5684140"/>
              <a:ext cx="4410634" cy="646331"/>
            </a:xfrm>
            <a:prstGeom prst="rect">
              <a:avLst/>
            </a:prstGeom>
          </p:spPr>
          <p:txBody>
            <a:bodyPr wrap="square">
              <a:spAutoFit/>
            </a:bodyPr>
            <a:lstStyle/>
            <a:p>
              <a:r>
                <a:rPr lang="zh-CN" altLang="en-US" dirty="0">
                  <a:latin typeface="宋体" pitchFamily="2" charset="-122"/>
                </a:rPr>
                <a:t>当循环自然</a:t>
              </a:r>
              <a:r>
                <a:rPr lang="zh-CN" altLang="en-US" dirty="0" smtClean="0">
                  <a:latin typeface="宋体" pitchFamily="2" charset="-122"/>
                </a:rPr>
                <a:t>结束（</a:t>
              </a:r>
              <a:r>
                <a:rPr lang="zh-CN" altLang="en-US" dirty="0">
                  <a:latin typeface="宋体" pitchFamily="2" charset="-122"/>
                </a:rPr>
                <a:t>不是因为执行了break而结束</a:t>
              </a:r>
              <a:r>
                <a:rPr lang="zh-CN" altLang="en-US" dirty="0" smtClean="0">
                  <a:latin typeface="宋体" pitchFamily="2" charset="-122"/>
                </a:rPr>
                <a:t>）时执行</a:t>
              </a:r>
              <a:r>
                <a:rPr lang="zh-CN" altLang="en-US" dirty="0">
                  <a:latin typeface="宋体" pitchFamily="2" charset="-122"/>
                </a:rPr>
                <a:t>else结构中的语句</a:t>
              </a:r>
              <a:endParaRPr lang="zh-CN" altLang="en-US" dirty="0"/>
            </a:p>
          </p:txBody>
        </p:sp>
        <p:cxnSp>
          <p:nvCxnSpPr>
            <p:cNvPr id="21" name="直接箭头连接符 20"/>
            <p:cNvCxnSpPr>
              <a:stCxn id="20" idx="1"/>
            </p:cNvCxnSpPr>
            <p:nvPr/>
          </p:nvCxnSpPr>
          <p:spPr>
            <a:xfrm flipH="1" flipV="1">
              <a:off x="2527863" y="6007305"/>
              <a:ext cx="1896221"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E8613353-9371-4039-B692-C669DE521740}" type="slidenum">
              <a:rPr lang="zh-CN" altLang="zh-CN" smtClean="0"/>
              <a:pPr/>
              <a:t>25</a:t>
            </a:fld>
            <a:endParaRPr lang="zh-CN" altLang="zh-CN"/>
          </a:p>
        </p:txBody>
      </p:sp>
    </p:spTree>
    <p:extLst>
      <p:ext uri="{BB962C8B-B14F-4D97-AF65-F5344CB8AC3E}">
        <p14:creationId xmlns:p14="http://schemas.microsoft.com/office/powerpoint/2010/main" val="2197087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l"/>
            <a:r>
              <a:rPr lang="zh-CN" altLang="en-US" dirty="0" smtClean="0">
                <a:latin typeface="宋体" pitchFamily="2" charset="-122"/>
              </a:rPr>
              <a:t>while循环流程</a:t>
            </a:r>
            <a:r>
              <a:rPr lang="en-US" altLang="zh-CN" dirty="0" smtClean="0">
                <a:latin typeface="宋体" pitchFamily="2" charset="-122"/>
              </a:rPr>
              <a:t>(1)</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eaLnBrk="0" hangingPunct="0">
              <a:spcBef>
                <a:spcPct val="10000"/>
              </a:spcBef>
              <a:buFont typeface="Wingdings" pitchFamily="2" charset="2"/>
              <a:buNone/>
            </a:pPr>
            <a:r>
              <a:rPr lang="zh-CN" altLang="en-US" sz="3600" b="1" i="1" dirty="0">
                <a:latin typeface="宋体" pitchFamily="2" charset="-122"/>
                <a:sym typeface="Arial" pitchFamily="34" charset="0"/>
              </a:rPr>
              <a:t>while</a:t>
            </a:r>
            <a:r>
              <a:rPr lang="zh-CN" altLang="en-US" sz="3600" i="1" dirty="0">
                <a:latin typeface="宋体" pitchFamily="2" charset="-122"/>
                <a:sym typeface="Arial" pitchFamily="34" charset="0"/>
              </a:rPr>
              <a:t> 表达式:</a:t>
            </a:r>
          </a:p>
          <a:p>
            <a:pPr eaLnBrk="0" hangingPunct="0">
              <a:spcBef>
                <a:spcPct val="10000"/>
              </a:spcBef>
              <a:buFont typeface="Wingdings" pitchFamily="2" charset="2"/>
              <a:buNone/>
            </a:pPr>
            <a:r>
              <a:rPr lang="zh-CN" altLang="en-US" sz="3600" i="1" dirty="0">
                <a:latin typeface="宋体" pitchFamily="2" charset="-122"/>
                <a:sym typeface="Arial" pitchFamily="34" charset="0"/>
              </a:rPr>
              <a:t>	</a:t>
            </a:r>
            <a:r>
              <a:rPr lang="zh-CN" altLang="en-US" sz="3600" i="1" dirty="0" smtClean="0">
                <a:latin typeface="宋体" pitchFamily="2" charset="-122"/>
                <a:sym typeface="Arial" pitchFamily="34" charset="0"/>
              </a:rPr>
              <a:t> 循环体</a:t>
            </a:r>
            <a:endParaRPr lang="zh-CN" altLang="en-US" sz="3600" i="1" dirty="0">
              <a:latin typeface="宋体" pitchFamily="2" charset="-122"/>
              <a:sym typeface="Arial" pitchFamily="34" charset="0"/>
            </a:endParaRPr>
          </a:p>
          <a:p>
            <a:pPr eaLnBrk="0" hangingPunct="0">
              <a:spcBef>
                <a:spcPct val="10000"/>
              </a:spcBef>
              <a:buFont typeface="Wingdings" pitchFamily="2" charset="2"/>
              <a:buNone/>
            </a:pPr>
            <a:endParaRPr lang="zh-CN" altLang="en-US" sz="3600" dirty="0">
              <a:latin typeface="宋体" pitchFamily="2" charset="-122"/>
              <a:sym typeface="Arial" pitchFamily="34" charset="0"/>
            </a:endParaRPr>
          </a:p>
          <a:p>
            <a:pPr eaLnBrk="0" hangingPunct="0">
              <a:spcBef>
                <a:spcPct val="10000"/>
              </a:spcBef>
              <a:buFont typeface="Wingdings" pitchFamily="2" charset="2"/>
              <a:buNone/>
            </a:pPr>
            <a:endParaRPr lang="zh-CN" altLang="en-US" sz="3600" dirty="0">
              <a:latin typeface="宋体" pitchFamily="2" charset="-122"/>
              <a:sym typeface="Arial" pitchFamily="34" charset="0"/>
            </a:endParaRPr>
          </a:p>
        </p:txBody>
      </p:sp>
      <p:sp>
        <p:nvSpPr>
          <p:cNvPr id="2" name="菱形 1"/>
          <p:cNvSpPr/>
          <p:nvPr/>
        </p:nvSpPr>
        <p:spPr>
          <a:xfrm>
            <a:off x="7189695" y="1653991"/>
            <a:ext cx="2707341" cy="860612"/>
          </a:xfrm>
          <a:prstGeom prst="diamond">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表达式</a:t>
            </a:r>
          </a:p>
        </p:txBody>
      </p:sp>
      <p:cxnSp>
        <p:nvCxnSpPr>
          <p:cNvPr id="4" name="直接箭头连接符 3"/>
          <p:cNvCxnSpPr>
            <a:endCxn id="2" idx="0"/>
          </p:cNvCxnSpPr>
          <p:nvPr/>
        </p:nvCxnSpPr>
        <p:spPr>
          <a:xfrm>
            <a:off x="8543365" y="799077"/>
            <a:ext cx="0" cy="854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68989" y="3334873"/>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循环体</a:t>
            </a:r>
            <a:endParaRPr lang="zh-CN" altLang="en-US" b="1" dirty="0">
              <a:solidFill>
                <a:schemeClr val="tx1"/>
              </a:solidFill>
            </a:endParaRPr>
          </a:p>
        </p:txBody>
      </p:sp>
      <p:cxnSp>
        <p:nvCxnSpPr>
          <p:cNvPr id="9" name="肘形连接符 8"/>
          <p:cNvCxnSpPr>
            <a:stCxn id="7" idx="2"/>
            <a:endCxn id="2" idx="1"/>
          </p:cNvCxnSpPr>
          <p:nvPr/>
        </p:nvCxnSpPr>
        <p:spPr>
          <a:xfrm rot="5400000" flipH="1">
            <a:off x="6898343" y="2375651"/>
            <a:ext cx="1936376" cy="1353671"/>
          </a:xfrm>
          <a:prstGeom prst="bentConnector4">
            <a:avLst>
              <a:gd name="adj1" fmla="val -11806"/>
              <a:gd name="adj2" fmla="val 19830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2"/>
            <a:endCxn id="7" idx="0"/>
          </p:cNvCxnSpPr>
          <p:nvPr/>
        </p:nvCxnSpPr>
        <p:spPr>
          <a:xfrm>
            <a:off x="8543365" y="2514603"/>
            <a:ext cx="0" cy="820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368988" y="5061132"/>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5" name="肘形连接符 14"/>
          <p:cNvCxnSpPr>
            <a:stCxn id="2" idx="3"/>
            <a:endCxn id="16" idx="0"/>
          </p:cNvCxnSpPr>
          <p:nvPr/>
        </p:nvCxnSpPr>
        <p:spPr>
          <a:xfrm flipH="1">
            <a:off x="8543364" y="2084298"/>
            <a:ext cx="1353672" cy="2976835"/>
          </a:xfrm>
          <a:prstGeom prst="bentConnector4">
            <a:avLst>
              <a:gd name="adj1" fmla="val -90374"/>
              <a:gd name="adj2" fmla="val 820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15"/>
          <p:cNvSpPr txBox="1">
            <a:spLocks noChangeArrowheads="1"/>
          </p:cNvSpPr>
          <p:nvPr/>
        </p:nvSpPr>
        <p:spPr bwMode="auto">
          <a:xfrm>
            <a:off x="7718230" y="2490013"/>
            <a:ext cx="672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True</a:t>
            </a:r>
            <a:endParaRPr lang="zh-CN" altLang="en-US" sz="1800" b="1" dirty="0"/>
          </a:p>
        </p:txBody>
      </p:sp>
      <p:sp>
        <p:nvSpPr>
          <p:cNvPr id="32" name="Text Box 15"/>
          <p:cNvSpPr txBox="1">
            <a:spLocks noChangeArrowheads="1"/>
          </p:cNvSpPr>
          <p:nvPr/>
        </p:nvSpPr>
        <p:spPr bwMode="auto">
          <a:xfrm>
            <a:off x="9829804" y="1733359"/>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False</a:t>
            </a:r>
            <a:endParaRPr lang="zh-CN" altLang="en-US" sz="1800" b="1" dirty="0"/>
          </a:p>
        </p:txBody>
      </p:sp>
      <p:grpSp>
        <p:nvGrpSpPr>
          <p:cNvPr id="30" name="组合 29"/>
          <p:cNvGrpSpPr/>
          <p:nvPr/>
        </p:nvGrpSpPr>
        <p:grpSpPr>
          <a:xfrm>
            <a:off x="8543364" y="3362722"/>
            <a:ext cx="1941191" cy="1698411"/>
            <a:chOff x="6407523" y="3362721"/>
            <a:chExt cx="1455893" cy="1698411"/>
          </a:xfrm>
        </p:grpSpPr>
        <p:cxnSp>
          <p:nvCxnSpPr>
            <p:cNvPr id="17" name="肘形连接符 16"/>
            <p:cNvCxnSpPr>
              <a:stCxn id="7" idx="3"/>
              <a:endCxn id="16" idx="0"/>
            </p:cNvCxnSpPr>
            <p:nvPr/>
          </p:nvCxnSpPr>
          <p:spPr>
            <a:xfrm flipH="1">
              <a:off x="6407523" y="3677773"/>
              <a:ext cx="880783" cy="1383359"/>
            </a:xfrm>
            <a:prstGeom prst="bentConnector4">
              <a:avLst>
                <a:gd name="adj1" fmla="val -87106"/>
                <a:gd name="adj2" fmla="val 7688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 Box 15"/>
            <p:cNvSpPr txBox="1">
              <a:spLocks noChangeArrowheads="1"/>
            </p:cNvSpPr>
            <p:nvPr/>
          </p:nvSpPr>
          <p:spPr bwMode="auto">
            <a:xfrm>
              <a:off x="7263252" y="3362721"/>
              <a:ext cx="600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solidFill>
                    <a:srgbClr val="FF0000"/>
                  </a:solidFill>
                </a:rPr>
                <a:t>break</a:t>
              </a:r>
              <a:endParaRPr lang="zh-CN" altLang="en-US" sz="1800" b="1" dirty="0">
                <a:solidFill>
                  <a:srgbClr val="FF0000"/>
                </a:solidFill>
              </a:endParaRPr>
            </a:p>
          </p:txBody>
        </p:sp>
      </p:grpSp>
      <p:sp>
        <p:nvSpPr>
          <p:cNvPr id="3" name="灯片编号占位符 2"/>
          <p:cNvSpPr>
            <a:spLocks noGrp="1"/>
          </p:cNvSpPr>
          <p:nvPr>
            <p:ph type="sldNum" sz="quarter" idx="12"/>
          </p:nvPr>
        </p:nvSpPr>
        <p:spPr/>
        <p:txBody>
          <a:bodyPr/>
          <a:lstStyle/>
          <a:p>
            <a:fld id="{E8613353-9371-4039-B692-C669DE521740}" type="slidenum">
              <a:rPr lang="zh-CN" altLang="zh-CN" smtClean="0"/>
              <a:pPr/>
              <a:t>26</a:t>
            </a:fld>
            <a:endParaRPr lang="zh-CN" altLang="zh-CN"/>
          </a:p>
        </p:txBody>
      </p:sp>
    </p:spTree>
    <p:extLst>
      <p:ext uri="{BB962C8B-B14F-4D97-AF65-F5344CB8AC3E}">
        <p14:creationId xmlns:p14="http://schemas.microsoft.com/office/powerpoint/2010/main" val="4228865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l"/>
            <a:r>
              <a:rPr lang="zh-CN" altLang="en-US" dirty="0" smtClean="0">
                <a:latin typeface="宋体" pitchFamily="2" charset="-122"/>
              </a:rPr>
              <a:t>while循环流程</a:t>
            </a:r>
            <a:r>
              <a:rPr lang="en-US" altLang="zh-CN" dirty="0" smtClean="0">
                <a:latin typeface="宋体" pitchFamily="2" charset="-122"/>
              </a:rPr>
              <a:t>(2)</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eaLnBrk="0" hangingPunct="0">
              <a:spcBef>
                <a:spcPct val="10000"/>
              </a:spcBef>
              <a:buFont typeface="Wingdings" pitchFamily="2" charset="2"/>
              <a:buNone/>
            </a:pPr>
            <a:r>
              <a:rPr lang="zh-CN" altLang="en-US" sz="3600" b="1" i="1" dirty="0" smtClean="0">
                <a:latin typeface="宋体" pitchFamily="2" charset="-122"/>
              </a:rPr>
              <a:t>while</a:t>
            </a:r>
            <a:r>
              <a:rPr lang="zh-CN" altLang="en-US" sz="3600" i="1" dirty="0" smtClean="0">
                <a:latin typeface="宋体" pitchFamily="2" charset="-122"/>
              </a:rPr>
              <a:t> </a:t>
            </a:r>
            <a:r>
              <a:rPr lang="zh-CN" altLang="en-US" sz="3600" i="1" dirty="0">
                <a:latin typeface="宋体" pitchFamily="2" charset="-122"/>
              </a:rPr>
              <a:t>表达式:</a:t>
            </a:r>
          </a:p>
          <a:p>
            <a:pPr eaLnBrk="0" hangingPunct="0">
              <a:spcBef>
                <a:spcPct val="10000"/>
              </a:spcBef>
              <a:buFont typeface="Wingdings" pitchFamily="2" charset="2"/>
              <a:buNone/>
            </a:pPr>
            <a:r>
              <a:rPr lang="zh-CN" altLang="en-US" sz="3600" i="1" dirty="0">
                <a:latin typeface="宋体" pitchFamily="2" charset="-122"/>
              </a:rPr>
              <a:t>	</a:t>
            </a:r>
            <a:r>
              <a:rPr lang="zh-CN" altLang="en-US" sz="3600" i="1" dirty="0" smtClean="0">
                <a:latin typeface="宋体" pitchFamily="2" charset="-122"/>
              </a:rPr>
              <a:t> 循环体</a:t>
            </a:r>
            <a:endParaRPr lang="zh-CN" altLang="en-US" sz="3600" i="1" dirty="0">
              <a:latin typeface="宋体" pitchFamily="2" charset="-122"/>
            </a:endParaRPr>
          </a:p>
          <a:p>
            <a:pPr eaLnBrk="0" hangingPunct="0">
              <a:spcBef>
                <a:spcPct val="10000"/>
              </a:spcBef>
              <a:buFont typeface="Wingdings" pitchFamily="2" charset="2"/>
              <a:buNone/>
            </a:pPr>
            <a:r>
              <a:rPr lang="zh-CN" altLang="en-US" sz="3600" b="1" i="1" dirty="0">
                <a:latin typeface="宋体" pitchFamily="2" charset="-122"/>
              </a:rPr>
              <a:t>else:</a:t>
            </a:r>
          </a:p>
          <a:p>
            <a:pPr eaLnBrk="0" hangingPunct="0">
              <a:spcBef>
                <a:spcPct val="10000"/>
              </a:spcBef>
              <a:buFont typeface="Wingdings" pitchFamily="2" charset="2"/>
              <a:buNone/>
            </a:pPr>
            <a:r>
              <a:rPr lang="zh-CN" altLang="en-US" sz="3600" i="1" dirty="0">
                <a:latin typeface="宋体" pitchFamily="2" charset="-122"/>
              </a:rPr>
              <a:t>	</a:t>
            </a:r>
            <a:r>
              <a:rPr lang="zh-CN" altLang="en-US" sz="3600" i="1" dirty="0" smtClean="0">
                <a:latin typeface="宋体" pitchFamily="2" charset="-122"/>
              </a:rPr>
              <a:t> else</a:t>
            </a:r>
            <a:r>
              <a:rPr lang="zh-CN" altLang="en-US" sz="3600" i="1" dirty="0">
                <a:latin typeface="宋体" pitchFamily="2" charset="-122"/>
              </a:rPr>
              <a:t>子句</a:t>
            </a:r>
          </a:p>
        </p:txBody>
      </p:sp>
      <p:sp>
        <p:nvSpPr>
          <p:cNvPr id="50" name="菱形 49"/>
          <p:cNvSpPr/>
          <p:nvPr/>
        </p:nvSpPr>
        <p:spPr>
          <a:xfrm>
            <a:off x="7189695" y="1653991"/>
            <a:ext cx="2707341" cy="860612"/>
          </a:xfrm>
          <a:prstGeom prst="diamond">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表达式</a:t>
            </a:r>
          </a:p>
        </p:txBody>
      </p:sp>
      <p:cxnSp>
        <p:nvCxnSpPr>
          <p:cNvPr id="51" name="直接箭头连接符 50"/>
          <p:cNvCxnSpPr>
            <a:endCxn id="50" idx="0"/>
          </p:cNvCxnSpPr>
          <p:nvPr/>
        </p:nvCxnSpPr>
        <p:spPr>
          <a:xfrm>
            <a:off x="8543365" y="799077"/>
            <a:ext cx="0" cy="854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7368989" y="3334873"/>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循环体</a:t>
            </a:r>
            <a:endParaRPr lang="zh-CN" altLang="en-US" b="1" dirty="0">
              <a:solidFill>
                <a:schemeClr val="tx1"/>
              </a:solidFill>
            </a:endParaRPr>
          </a:p>
        </p:txBody>
      </p:sp>
      <p:cxnSp>
        <p:nvCxnSpPr>
          <p:cNvPr id="53" name="肘形连接符 52"/>
          <p:cNvCxnSpPr>
            <a:stCxn id="52" idx="2"/>
            <a:endCxn id="50" idx="1"/>
          </p:cNvCxnSpPr>
          <p:nvPr/>
        </p:nvCxnSpPr>
        <p:spPr>
          <a:xfrm rot="5400000" flipH="1">
            <a:off x="6898343" y="2375651"/>
            <a:ext cx="1936376" cy="1353671"/>
          </a:xfrm>
          <a:prstGeom prst="bentConnector4">
            <a:avLst>
              <a:gd name="adj1" fmla="val -11806"/>
              <a:gd name="adj2" fmla="val 19830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0" idx="2"/>
            <a:endCxn id="52" idx="0"/>
          </p:cNvCxnSpPr>
          <p:nvPr/>
        </p:nvCxnSpPr>
        <p:spPr>
          <a:xfrm>
            <a:off x="8543365" y="2514603"/>
            <a:ext cx="0" cy="820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368988" y="5061132"/>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56" name="肘形连接符 55"/>
          <p:cNvCxnSpPr>
            <a:stCxn id="50" idx="3"/>
            <a:endCxn id="19" idx="0"/>
          </p:cNvCxnSpPr>
          <p:nvPr/>
        </p:nvCxnSpPr>
        <p:spPr>
          <a:xfrm>
            <a:off x="9897037" y="2084298"/>
            <a:ext cx="1226900" cy="48649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 Box 15"/>
          <p:cNvSpPr txBox="1">
            <a:spLocks noChangeArrowheads="1"/>
          </p:cNvSpPr>
          <p:nvPr/>
        </p:nvSpPr>
        <p:spPr bwMode="auto">
          <a:xfrm>
            <a:off x="7718230" y="2490013"/>
            <a:ext cx="672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True</a:t>
            </a:r>
            <a:endParaRPr lang="zh-CN" altLang="en-US" sz="1800" b="1" dirty="0"/>
          </a:p>
        </p:txBody>
      </p:sp>
      <p:sp>
        <p:nvSpPr>
          <p:cNvPr id="58" name="Text Box 15"/>
          <p:cNvSpPr txBox="1">
            <a:spLocks noChangeArrowheads="1"/>
          </p:cNvSpPr>
          <p:nvPr/>
        </p:nvSpPr>
        <p:spPr bwMode="auto">
          <a:xfrm>
            <a:off x="9829804" y="1733359"/>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False</a:t>
            </a:r>
            <a:endParaRPr lang="zh-CN" altLang="en-US" sz="1800" b="1" dirty="0"/>
          </a:p>
        </p:txBody>
      </p:sp>
      <p:grpSp>
        <p:nvGrpSpPr>
          <p:cNvPr id="59" name="组合 58"/>
          <p:cNvGrpSpPr/>
          <p:nvPr/>
        </p:nvGrpSpPr>
        <p:grpSpPr>
          <a:xfrm>
            <a:off x="8543364" y="3362722"/>
            <a:ext cx="1941191" cy="1698411"/>
            <a:chOff x="6407523" y="3362721"/>
            <a:chExt cx="1455893" cy="1698411"/>
          </a:xfrm>
        </p:grpSpPr>
        <p:cxnSp>
          <p:nvCxnSpPr>
            <p:cNvPr id="60" name="肘形连接符 59"/>
            <p:cNvCxnSpPr>
              <a:stCxn id="52" idx="3"/>
              <a:endCxn id="55" idx="0"/>
            </p:cNvCxnSpPr>
            <p:nvPr/>
          </p:nvCxnSpPr>
          <p:spPr>
            <a:xfrm flipH="1">
              <a:off x="6407523" y="3677773"/>
              <a:ext cx="880783" cy="1383359"/>
            </a:xfrm>
            <a:prstGeom prst="bentConnector4">
              <a:avLst>
                <a:gd name="adj1" fmla="val -87106"/>
                <a:gd name="adj2" fmla="val 7688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 Box 15"/>
            <p:cNvSpPr txBox="1">
              <a:spLocks noChangeArrowheads="1"/>
            </p:cNvSpPr>
            <p:nvPr/>
          </p:nvSpPr>
          <p:spPr bwMode="auto">
            <a:xfrm>
              <a:off x="7263252" y="3362721"/>
              <a:ext cx="600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solidFill>
                    <a:srgbClr val="FF0000"/>
                  </a:solidFill>
                </a:rPr>
                <a:t>break</a:t>
              </a:r>
              <a:endParaRPr lang="zh-CN" altLang="en-US" sz="1800" b="1" dirty="0">
                <a:solidFill>
                  <a:srgbClr val="FF0000"/>
                </a:solidFill>
              </a:endParaRPr>
            </a:p>
          </p:txBody>
        </p:sp>
      </p:grpSp>
      <p:cxnSp>
        <p:nvCxnSpPr>
          <p:cNvPr id="62" name="肘形连接符 61"/>
          <p:cNvCxnSpPr>
            <a:stCxn id="19" idx="2"/>
            <a:endCxn id="55" idx="0"/>
          </p:cNvCxnSpPr>
          <p:nvPr/>
        </p:nvCxnSpPr>
        <p:spPr>
          <a:xfrm rot="5400000">
            <a:off x="8931379" y="2868575"/>
            <a:ext cx="1804544" cy="2580572"/>
          </a:xfrm>
          <a:prstGeom prst="bentConnector3">
            <a:avLst>
              <a:gd name="adj1" fmla="val 701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0217816" y="2570788"/>
            <a:ext cx="1812241"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e</a:t>
            </a:r>
            <a:r>
              <a:rPr lang="en-US" altLang="zh-CN" b="1" dirty="0" smtClean="0">
                <a:solidFill>
                  <a:schemeClr val="tx1"/>
                </a:solidFill>
              </a:rPr>
              <a:t>lse</a:t>
            </a:r>
            <a:r>
              <a:rPr lang="zh-CN" altLang="en-US" b="1" dirty="0" smtClean="0">
                <a:solidFill>
                  <a:schemeClr val="tx1"/>
                </a:solidFill>
              </a:rPr>
              <a:t>子句</a:t>
            </a:r>
            <a:endParaRPr lang="zh-CN" altLang="en-US" b="1" dirty="0">
              <a:solidFill>
                <a:schemeClr val="tx1"/>
              </a:solidFill>
            </a:endParaRP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27</a:t>
            </a:fld>
            <a:endParaRPr lang="zh-CN" altLang="zh-CN"/>
          </a:p>
        </p:txBody>
      </p:sp>
    </p:spTree>
    <p:extLst>
      <p:ext uri="{BB962C8B-B14F-4D97-AF65-F5344CB8AC3E}">
        <p14:creationId xmlns:p14="http://schemas.microsoft.com/office/powerpoint/2010/main" val="2296774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zh-CN" altLang="en-US" dirty="0" smtClean="0">
                <a:latin typeface="宋体" pitchFamily="2" charset="-122"/>
              </a:rPr>
              <a:t>for循环语法</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a:buFont typeface="Wingdings" pitchFamily="2" charset="2"/>
              <a:buNone/>
            </a:pPr>
            <a:r>
              <a:rPr lang="en-US" altLang="zh-CN" i="1" dirty="0" smtClean="0">
                <a:latin typeface="宋体" pitchFamily="2" charset="-122"/>
                <a:sym typeface="Arial" pitchFamily="34" charset="0"/>
              </a:rPr>
              <a:t>for </a:t>
            </a:r>
            <a:r>
              <a:rPr lang="zh-CN" altLang="en-US" i="1" dirty="0" smtClean="0">
                <a:latin typeface="宋体" pitchFamily="2" charset="-122"/>
                <a:sym typeface="Arial" pitchFamily="34" charset="0"/>
              </a:rPr>
              <a:t>变量 </a:t>
            </a:r>
            <a:r>
              <a:rPr lang="en-US" altLang="zh-CN" i="1" dirty="0">
                <a:latin typeface="宋体" pitchFamily="2" charset="-122"/>
                <a:sym typeface="Arial" pitchFamily="34" charset="0"/>
              </a:rPr>
              <a:t>in </a:t>
            </a:r>
            <a:r>
              <a:rPr lang="zh-CN" altLang="en-US" i="1" dirty="0">
                <a:latin typeface="宋体" pitchFamily="2" charset="-122"/>
                <a:sym typeface="Arial" pitchFamily="34" charset="0"/>
              </a:rPr>
              <a:t>序列或迭代对象</a:t>
            </a:r>
            <a:r>
              <a:rPr lang="en-US" altLang="zh-CN" i="1" dirty="0">
                <a:latin typeface="宋体" pitchFamily="2" charset="-122"/>
                <a:sym typeface="Arial" pitchFamily="34" charset="0"/>
              </a:rPr>
              <a:t>:</a:t>
            </a:r>
          </a:p>
          <a:p>
            <a:pPr>
              <a:buFont typeface="Wingdings" pitchFamily="2" charset="2"/>
              <a:buNone/>
            </a:pPr>
            <a:r>
              <a:rPr lang="en-US" altLang="zh-CN" i="1" dirty="0">
                <a:latin typeface="宋体" pitchFamily="2" charset="-122"/>
                <a:sym typeface="Arial" pitchFamily="34" charset="0"/>
              </a:rPr>
              <a:t>	</a:t>
            </a:r>
            <a:r>
              <a:rPr lang="en-US" altLang="zh-CN" i="1" dirty="0" smtClean="0">
                <a:latin typeface="宋体" pitchFamily="2" charset="-122"/>
                <a:sym typeface="Arial" pitchFamily="34" charset="0"/>
              </a:rPr>
              <a:t>  </a:t>
            </a:r>
            <a:r>
              <a:rPr lang="zh-CN" altLang="en-US" i="1" dirty="0" smtClean="0">
                <a:latin typeface="宋体" pitchFamily="2" charset="-122"/>
                <a:sym typeface="Arial" pitchFamily="34" charset="0"/>
              </a:rPr>
              <a:t>循环体</a:t>
            </a:r>
            <a:endParaRPr lang="en-US" altLang="zh-CN" i="1" dirty="0" smtClean="0">
              <a:latin typeface="宋体" pitchFamily="2" charset="-122"/>
              <a:sym typeface="Arial" pitchFamily="34" charset="0"/>
            </a:endParaRPr>
          </a:p>
          <a:p>
            <a:pPr>
              <a:buFont typeface="Wingdings" pitchFamily="2" charset="2"/>
              <a:buNone/>
            </a:pPr>
            <a:endParaRPr lang="en-US" altLang="zh-CN" dirty="0" smtClean="0">
              <a:latin typeface="宋体" pitchFamily="2" charset="-122"/>
              <a:sym typeface="Arial" pitchFamily="34" charset="0"/>
            </a:endParaRPr>
          </a:p>
          <a:p>
            <a:pPr>
              <a:buFont typeface="Wingdings" pitchFamily="2" charset="2"/>
              <a:buNone/>
            </a:pPr>
            <a:r>
              <a:rPr lang="zh-CN" altLang="en-US" sz="3600" b="1" dirty="0" smtClean="0">
                <a:latin typeface="宋体" pitchFamily="2" charset="-122"/>
                <a:sym typeface="Arial" pitchFamily="34" charset="0"/>
              </a:rPr>
              <a:t>或</a:t>
            </a:r>
            <a:endParaRPr lang="en-US" altLang="zh-CN" sz="3600" b="1" dirty="0">
              <a:latin typeface="宋体" pitchFamily="2" charset="-122"/>
              <a:sym typeface="Arial" pitchFamily="34" charset="0"/>
            </a:endParaRPr>
          </a:p>
          <a:p>
            <a:pPr>
              <a:buFont typeface="Wingdings" pitchFamily="2" charset="2"/>
              <a:buNone/>
            </a:pPr>
            <a:r>
              <a:rPr lang="en-US" altLang="zh-CN" i="1" dirty="0">
                <a:latin typeface="宋体" pitchFamily="2" charset="-122"/>
              </a:rPr>
              <a:t>for </a:t>
            </a:r>
            <a:r>
              <a:rPr lang="zh-CN" altLang="en-US" i="1" dirty="0">
                <a:latin typeface="宋体" pitchFamily="2" charset="-122"/>
              </a:rPr>
              <a:t>变量</a:t>
            </a:r>
            <a:r>
              <a:rPr lang="zh-CN" altLang="en-US" i="1" dirty="0" smtClean="0">
                <a:latin typeface="宋体" pitchFamily="2" charset="-122"/>
              </a:rPr>
              <a:t> </a:t>
            </a:r>
            <a:r>
              <a:rPr lang="en-US" altLang="zh-CN" i="1" dirty="0">
                <a:latin typeface="宋体" pitchFamily="2" charset="-122"/>
              </a:rPr>
              <a:t>in </a:t>
            </a:r>
            <a:r>
              <a:rPr lang="zh-CN" altLang="en-US" i="1" dirty="0">
                <a:latin typeface="宋体" pitchFamily="2" charset="-122"/>
              </a:rPr>
              <a:t>序列或迭代对象</a:t>
            </a:r>
            <a:r>
              <a:rPr lang="en-US" altLang="zh-CN" i="1" dirty="0">
                <a:latin typeface="宋体" pitchFamily="2" charset="-122"/>
              </a:rPr>
              <a:t>:</a:t>
            </a:r>
          </a:p>
          <a:p>
            <a:pPr>
              <a:buFont typeface="Wingdings" pitchFamily="2" charset="2"/>
              <a:buNone/>
            </a:pPr>
            <a:r>
              <a:rPr lang="en-US" altLang="zh-CN" i="1" dirty="0">
                <a:latin typeface="宋体" pitchFamily="2" charset="-122"/>
              </a:rPr>
              <a:t>	</a:t>
            </a:r>
            <a:r>
              <a:rPr lang="en-US" altLang="zh-CN" i="1" dirty="0" smtClean="0">
                <a:latin typeface="宋体" pitchFamily="2" charset="-122"/>
              </a:rPr>
              <a:t>  </a:t>
            </a:r>
            <a:r>
              <a:rPr lang="zh-CN" altLang="en-US" i="1" dirty="0" smtClean="0">
                <a:latin typeface="宋体" pitchFamily="2" charset="-122"/>
              </a:rPr>
              <a:t>循环体</a:t>
            </a:r>
            <a:endParaRPr lang="zh-CN" altLang="en-US" i="1" dirty="0">
              <a:latin typeface="宋体" pitchFamily="2" charset="-122"/>
            </a:endParaRPr>
          </a:p>
          <a:p>
            <a:pPr>
              <a:buFont typeface="Wingdings" pitchFamily="2" charset="2"/>
              <a:buNone/>
            </a:pPr>
            <a:r>
              <a:rPr lang="zh-CN" altLang="en-US" i="1" dirty="0">
                <a:latin typeface="宋体" pitchFamily="2" charset="-122"/>
              </a:rPr>
              <a:t>else:</a:t>
            </a:r>
          </a:p>
          <a:p>
            <a:pPr>
              <a:buFont typeface="Wingdings" pitchFamily="2" charset="2"/>
              <a:buNone/>
            </a:pPr>
            <a:r>
              <a:rPr lang="zh-CN" altLang="en-US" i="1" dirty="0">
                <a:latin typeface="宋体" pitchFamily="2" charset="-122"/>
              </a:rPr>
              <a:t>   </a:t>
            </a:r>
            <a:r>
              <a:rPr lang="zh-CN" altLang="en-US" i="1" dirty="0" smtClean="0">
                <a:latin typeface="宋体" pitchFamily="2" charset="-122"/>
              </a:rPr>
              <a:t> else子句</a:t>
            </a:r>
            <a:r>
              <a:rPr lang="zh-CN" altLang="en-US" i="1" dirty="0" smtClean="0">
                <a:latin typeface="宋体" pitchFamily="2" charset="-122"/>
                <a:sym typeface="Arial" pitchFamily="34" charset="0"/>
              </a:rPr>
              <a:t> </a:t>
            </a:r>
            <a:endParaRPr lang="zh-CN" altLang="en-US" i="1" dirty="0">
              <a:latin typeface="宋体" pitchFamily="2" charset="-122"/>
              <a:sym typeface="Arial" pitchFamily="34" charset="0"/>
            </a:endParaRPr>
          </a:p>
        </p:txBody>
      </p:sp>
      <p:grpSp>
        <p:nvGrpSpPr>
          <p:cNvPr id="2" name="组合 1"/>
          <p:cNvGrpSpPr/>
          <p:nvPr/>
        </p:nvGrpSpPr>
        <p:grpSpPr>
          <a:xfrm>
            <a:off x="3173261" y="4859769"/>
            <a:ext cx="8409140" cy="646331"/>
            <a:chOff x="2527863" y="5684140"/>
            <a:chExt cx="6306855" cy="646331"/>
          </a:xfrm>
        </p:grpSpPr>
        <p:sp>
          <p:nvSpPr>
            <p:cNvPr id="4" name="矩形 3"/>
            <p:cNvSpPr/>
            <p:nvPr/>
          </p:nvSpPr>
          <p:spPr>
            <a:xfrm>
              <a:off x="4424084" y="5684140"/>
              <a:ext cx="4410634" cy="646331"/>
            </a:xfrm>
            <a:prstGeom prst="rect">
              <a:avLst/>
            </a:prstGeom>
          </p:spPr>
          <p:txBody>
            <a:bodyPr wrap="square">
              <a:spAutoFit/>
            </a:bodyPr>
            <a:lstStyle/>
            <a:p>
              <a:r>
                <a:rPr lang="zh-CN" altLang="en-US" dirty="0">
                  <a:latin typeface="宋体" pitchFamily="2" charset="-122"/>
                </a:rPr>
                <a:t>当循环自然</a:t>
              </a:r>
              <a:r>
                <a:rPr lang="zh-CN" altLang="en-US" dirty="0" smtClean="0">
                  <a:latin typeface="宋体" pitchFamily="2" charset="-122"/>
                </a:rPr>
                <a:t>结束（</a:t>
              </a:r>
              <a:r>
                <a:rPr lang="zh-CN" altLang="en-US" dirty="0">
                  <a:latin typeface="宋体" pitchFamily="2" charset="-122"/>
                </a:rPr>
                <a:t>不是因为执行了break而结束</a:t>
              </a:r>
              <a:r>
                <a:rPr lang="zh-CN" altLang="en-US" dirty="0" smtClean="0">
                  <a:latin typeface="宋体" pitchFamily="2" charset="-122"/>
                </a:rPr>
                <a:t>）时执行</a:t>
              </a:r>
              <a:r>
                <a:rPr lang="zh-CN" altLang="en-US" dirty="0">
                  <a:latin typeface="宋体" pitchFamily="2" charset="-122"/>
                </a:rPr>
                <a:t>else结构中的语句</a:t>
              </a:r>
              <a:endParaRPr lang="zh-CN" altLang="en-US" dirty="0"/>
            </a:p>
          </p:txBody>
        </p:sp>
        <p:cxnSp>
          <p:nvCxnSpPr>
            <p:cNvPr id="3" name="直接箭头连接符 2"/>
            <p:cNvCxnSpPr>
              <a:stCxn id="4" idx="1"/>
            </p:cNvCxnSpPr>
            <p:nvPr/>
          </p:nvCxnSpPr>
          <p:spPr>
            <a:xfrm flipH="1" flipV="1">
              <a:off x="2527863" y="6007305"/>
              <a:ext cx="1896221"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5" name="灯片编号占位符 4"/>
          <p:cNvSpPr>
            <a:spLocks noGrp="1"/>
          </p:cNvSpPr>
          <p:nvPr>
            <p:ph type="sldNum" sz="quarter" idx="12"/>
          </p:nvPr>
        </p:nvSpPr>
        <p:spPr/>
        <p:txBody>
          <a:bodyPr/>
          <a:lstStyle/>
          <a:p>
            <a:fld id="{E8613353-9371-4039-B692-C669DE521740}" type="slidenum">
              <a:rPr lang="zh-CN" altLang="zh-CN" smtClean="0"/>
              <a:pPr/>
              <a:t>28</a:t>
            </a:fld>
            <a:endParaRPr lang="zh-CN" altLang="zh-CN"/>
          </a:p>
        </p:txBody>
      </p:sp>
    </p:spTree>
    <p:extLst>
      <p:ext uri="{BB962C8B-B14F-4D97-AF65-F5344CB8AC3E}">
        <p14:creationId xmlns:p14="http://schemas.microsoft.com/office/powerpoint/2010/main" val="2716982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l"/>
            <a:r>
              <a:rPr lang="en-US" altLang="zh-CN" dirty="0" smtClean="0">
                <a:latin typeface="宋体" pitchFamily="2" charset="-122"/>
              </a:rPr>
              <a:t>for</a:t>
            </a:r>
            <a:r>
              <a:rPr lang="zh-CN" altLang="en-US" dirty="0" smtClean="0">
                <a:latin typeface="宋体" pitchFamily="2" charset="-122"/>
              </a:rPr>
              <a:t>循环流程</a:t>
            </a:r>
            <a:r>
              <a:rPr lang="en-US" altLang="zh-CN" dirty="0" smtClean="0">
                <a:latin typeface="宋体" pitchFamily="2" charset="-122"/>
              </a:rPr>
              <a:t>(1)</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eaLnBrk="0" hangingPunct="0">
              <a:spcBef>
                <a:spcPct val="10000"/>
              </a:spcBef>
              <a:buFont typeface="Wingdings" pitchFamily="2" charset="2"/>
              <a:buNone/>
            </a:pPr>
            <a:r>
              <a:rPr lang="en-US" altLang="zh-CN" b="1" i="1" dirty="0">
                <a:latin typeface="宋体" pitchFamily="2" charset="-122"/>
                <a:sym typeface="Arial" pitchFamily="34" charset="0"/>
              </a:rPr>
              <a:t>f</a:t>
            </a:r>
            <a:r>
              <a:rPr lang="en-US" altLang="zh-CN" b="1" i="1" dirty="0" smtClean="0">
                <a:latin typeface="宋体" pitchFamily="2" charset="-122"/>
                <a:sym typeface="Arial" pitchFamily="34" charset="0"/>
              </a:rPr>
              <a:t>or</a:t>
            </a:r>
            <a:r>
              <a:rPr lang="en-US" altLang="zh-CN" i="1" dirty="0" smtClean="0">
                <a:latin typeface="宋体" pitchFamily="2" charset="-122"/>
                <a:sym typeface="Arial" pitchFamily="34" charset="0"/>
              </a:rPr>
              <a:t> x</a:t>
            </a:r>
            <a:r>
              <a:rPr lang="zh-CN" altLang="en-US" i="1" dirty="0" smtClean="0">
                <a:latin typeface="宋体" pitchFamily="2" charset="-122"/>
                <a:sym typeface="Arial" pitchFamily="34" charset="0"/>
              </a:rPr>
              <a:t> </a:t>
            </a:r>
            <a:r>
              <a:rPr lang="en-US" altLang="zh-CN" b="1" i="1" dirty="0" smtClean="0">
                <a:latin typeface="宋体" pitchFamily="2" charset="-122"/>
                <a:sym typeface="Arial" pitchFamily="34" charset="0"/>
              </a:rPr>
              <a:t>in</a:t>
            </a:r>
            <a:r>
              <a:rPr lang="en-US" altLang="zh-CN" i="1" dirty="0" smtClean="0">
                <a:latin typeface="宋体" pitchFamily="2" charset="-122"/>
                <a:sym typeface="Arial" pitchFamily="34" charset="0"/>
              </a:rPr>
              <a:t> sequence</a:t>
            </a:r>
            <a:r>
              <a:rPr lang="zh-CN" altLang="en-US" b="1" i="1" dirty="0" smtClean="0">
                <a:latin typeface="宋体" pitchFamily="2" charset="-122"/>
                <a:sym typeface="Arial" pitchFamily="34" charset="0"/>
              </a:rPr>
              <a:t>:</a:t>
            </a:r>
            <a:endParaRPr lang="zh-CN" altLang="en-US" b="1" i="1" dirty="0">
              <a:latin typeface="宋体" pitchFamily="2" charset="-122"/>
              <a:sym typeface="Arial" pitchFamily="34" charset="0"/>
            </a:endParaRPr>
          </a:p>
          <a:p>
            <a:pPr eaLnBrk="0" hangingPunct="0">
              <a:spcBef>
                <a:spcPct val="10000"/>
              </a:spcBef>
              <a:buFont typeface="Wingdings" pitchFamily="2" charset="2"/>
              <a:buNone/>
            </a:pPr>
            <a:r>
              <a:rPr lang="zh-CN" altLang="en-US" i="1" dirty="0">
                <a:latin typeface="宋体" pitchFamily="2" charset="-122"/>
                <a:sym typeface="Arial" pitchFamily="34" charset="0"/>
              </a:rPr>
              <a:t>	</a:t>
            </a:r>
            <a:r>
              <a:rPr lang="zh-CN" altLang="en-US" i="1" dirty="0" smtClean="0">
                <a:latin typeface="宋体" pitchFamily="2" charset="-122"/>
                <a:sym typeface="Arial" pitchFamily="34" charset="0"/>
              </a:rPr>
              <a:t> 循环体</a:t>
            </a:r>
            <a:endParaRPr lang="zh-CN" altLang="en-US" i="1" dirty="0">
              <a:latin typeface="宋体" pitchFamily="2" charset="-122"/>
              <a:sym typeface="Arial" pitchFamily="34" charset="0"/>
            </a:endParaRPr>
          </a:p>
          <a:p>
            <a:pPr eaLnBrk="0" hangingPunct="0">
              <a:spcBef>
                <a:spcPct val="10000"/>
              </a:spcBef>
              <a:buFont typeface="Wingdings" pitchFamily="2" charset="2"/>
              <a:buNone/>
            </a:pPr>
            <a:endParaRPr lang="zh-CN" altLang="en-US" dirty="0">
              <a:latin typeface="宋体" pitchFamily="2" charset="-122"/>
              <a:sym typeface="Arial" pitchFamily="34" charset="0"/>
            </a:endParaRPr>
          </a:p>
          <a:p>
            <a:pPr eaLnBrk="0" hangingPunct="0">
              <a:spcBef>
                <a:spcPct val="10000"/>
              </a:spcBef>
              <a:buFont typeface="Wingdings" pitchFamily="2" charset="2"/>
              <a:buNone/>
            </a:pPr>
            <a:endParaRPr lang="zh-CN" altLang="en-US" dirty="0">
              <a:latin typeface="宋体" pitchFamily="2" charset="-122"/>
              <a:sym typeface="Arial" pitchFamily="34" charset="0"/>
            </a:endParaRPr>
          </a:p>
        </p:txBody>
      </p:sp>
      <p:sp>
        <p:nvSpPr>
          <p:cNvPr id="2" name="菱形 1"/>
          <p:cNvSpPr/>
          <p:nvPr/>
        </p:nvSpPr>
        <p:spPr>
          <a:xfrm>
            <a:off x="6476264" y="1910248"/>
            <a:ext cx="4075133" cy="883057"/>
          </a:xfrm>
          <a:prstGeom prst="diamond">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smtClean="0">
                <a:solidFill>
                  <a:schemeClr val="tx1"/>
                </a:solidFill>
              </a:rPr>
              <a:t>index</a:t>
            </a:r>
            <a:r>
              <a:rPr lang="en-US" altLang="zh-CN" b="1" dirty="0" smtClean="0">
                <a:solidFill>
                  <a:schemeClr val="tx1"/>
                </a:solidFill>
              </a:rPr>
              <a:t> &lt; </a:t>
            </a:r>
            <a:r>
              <a:rPr lang="en-US" altLang="zh-CN" b="1" dirty="0" err="1" smtClean="0">
                <a:solidFill>
                  <a:schemeClr val="tx1"/>
                </a:solidFill>
              </a:rPr>
              <a:t>len</a:t>
            </a:r>
            <a:r>
              <a:rPr lang="en-US" altLang="zh-CN" b="1" dirty="0" smtClean="0">
                <a:solidFill>
                  <a:schemeClr val="tx1"/>
                </a:solidFill>
              </a:rPr>
              <a:t>(sequence)</a:t>
            </a:r>
            <a:endParaRPr lang="zh-CN" altLang="en-US" b="1" dirty="0">
              <a:solidFill>
                <a:schemeClr val="tx1"/>
              </a:solidFill>
            </a:endParaRPr>
          </a:p>
        </p:txBody>
      </p:sp>
      <p:cxnSp>
        <p:nvCxnSpPr>
          <p:cNvPr id="4" name="直接箭头连接符 3"/>
          <p:cNvCxnSpPr/>
          <p:nvPr/>
        </p:nvCxnSpPr>
        <p:spPr>
          <a:xfrm>
            <a:off x="8493255" y="338204"/>
            <a:ext cx="7" cy="651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339456" y="3897335"/>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循环体</a:t>
            </a:r>
            <a:endParaRPr lang="en-US" altLang="zh-CN" b="1" dirty="0" smtClean="0">
              <a:solidFill>
                <a:schemeClr val="tx1"/>
              </a:solidFill>
            </a:endParaRPr>
          </a:p>
          <a:p>
            <a:pPr algn="ctr"/>
            <a:r>
              <a:rPr lang="en-US" altLang="zh-CN" b="1" dirty="0" smtClean="0">
                <a:solidFill>
                  <a:schemeClr val="tx1"/>
                </a:solidFill>
              </a:rPr>
              <a:t>(</a:t>
            </a:r>
            <a:r>
              <a:rPr lang="zh-CN" altLang="en-US" b="1" dirty="0" smtClean="0">
                <a:solidFill>
                  <a:schemeClr val="tx1"/>
                </a:solidFill>
              </a:rPr>
              <a:t>使用</a:t>
            </a:r>
            <a:r>
              <a:rPr lang="en-US" altLang="zh-CN" b="1" dirty="0" smtClean="0">
                <a:solidFill>
                  <a:schemeClr val="tx1"/>
                </a:solidFill>
              </a:rPr>
              <a:t>x)</a:t>
            </a:r>
            <a:endParaRPr lang="zh-CN" altLang="en-US" b="1" dirty="0">
              <a:solidFill>
                <a:schemeClr val="tx1"/>
              </a:solidFill>
            </a:endParaRPr>
          </a:p>
        </p:txBody>
      </p:sp>
      <p:cxnSp>
        <p:nvCxnSpPr>
          <p:cNvPr id="9" name="肘形连接符 8"/>
          <p:cNvCxnSpPr>
            <a:stCxn id="66" idx="2"/>
            <a:endCxn id="2" idx="1"/>
          </p:cNvCxnSpPr>
          <p:nvPr/>
        </p:nvCxnSpPr>
        <p:spPr>
          <a:xfrm rot="5400000" flipH="1">
            <a:off x="6022937" y="2805104"/>
            <a:ext cx="2944223" cy="2037568"/>
          </a:xfrm>
          <a:prstGeom prst="bentConnector4">
            <a:avLst>
              <a:gd name="adj1" fmla="val -7764"/>
              <a:gd name="adj2" fmla="val 1313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2" idx="2"/>
            <a:endCxn id="150" idx="0"/>
          </p:cNvCxnSpPr>
          <p:nvPr/>
        </p:nvCxnSpPr>
        <p:spPr>
          <a:xfrm>
            <a:off x="8513832" y="2793304"/>
            <a:ext cx="1" cy="372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318885" y="6154442"/>
            <a:ext cx="2348753" cy="456001"/>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15" name="肘形连接符 14"/>
          <p:cNvCxnSpPr>
            <a:stCxn id="2" idx="3"/>
            <a:endCxn id="16" idx="0"/>
          </p:cNvCxnSpPr>
          <p:nvPr/>
        </p:nvCxnSpPr>
        <p:spPr>
          <a:xfrm flipH="1">
            <a:off x="8493261" y="2351777"/>
            <a:ext cx="2058136" cy="3802665"/>
          </a:xfrm>
          <a:prstGeom prst="bentConnector4">
            <a:avLst>
              <a:gd name="adj1" fmla="val -40778"/>
              <a:gd name="adj2" fmla="val 8742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15"/>
          <p:cNvSpPr txBox="1">
            <a:spLocks noChangeArrowheads="1"/>
          </p:cNvSpPr>
          <p:nvPr/>
        </p:nvSpPr>
        <p:spPr bwMode="auto">
          <a:xfrm>
            <a:off x="7688262" y="2771136"/>
            <a:ext cx="672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True</a:t>
            </a:r>
            <a:endParaRPr lang="zh-CN" altLang="en-US" sz="1800" b="1" dirty="0"/>
          </a:p>
        </p:txBody>
      </p:sp>
      <p:sp>
        <p:nvSpPr>
          <p:cNvPr id="32" name="Text Box 15"/>
          <p:cNvSpPr txBox="1">
            <a:spLocks noChangeArrowheads="1"/>
          </p:cNvSpPr>
          <p:nvPr/>
        </p:nvSpPr>
        <p:spPr bwMode="auto">
          <a:xfrm>
            <a:off x="10466133" y="2007441"/>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False</a:t>
            </a:r>
            <a:endParaRPr lang="zh-CN" altLang="en-US" sz="1800" b="1" dirty="0"/>
          </a:p>
        </p:txBody>
      </p:sp>
      <p:sp>
        <p:nvSpPr>
          <p:cNvPr id="17" name="矩形 16"/>
          <p:cNvSpPr/>
          <p:nvPr/>
        </p:nvSpPr>
        <p:spPr>
          <a:xfrm>
            <a:off x="7154509" y="990113"/>
            <a:ext cx="2718644" cy="577975"/>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smtClean="0">
                <a:solidFill>
                  <a:schemeClr val="tx1"/>
                </a:solidFill>
              </a:rPr>
              <a:t>index </a:t>
            </a:r>
            <a:r>
              <a:rPr lang="en-US" altLang="zh-CN" b="1" dirty="0" smtClean="0">
                <a:solidFill>
                  <a:schemeClr val="tx1"/>
                </a:solidFill>
              </a:rPr>
              <a:t>= 0</a:t>
            </a:r>
            <a:endParaRPr lang="zh-CN" altLang="en-US" b="1" dirty="0">
              <a:solidFill>
                <a:schemeClr val="tx1"/>
              </a:solidFill>
            </a:endParaRPr>
          </a:p>
        </p:txBody>
      </p:sp>
      <p:cxnSp>
        <p:nvCxnSpPr>
          <p:cNvPr id="45" name="直接箭头连接符 44"/>
          <p:cNvCxnSpPr>
            <a:stCxn id="17" idx="2"/>
            <a:endCxn id="2" idx="0"/>
          </p:cNvCxnSpPr>
          <p:nvPr/>
        </p:nvCxnSpPr>
        <p:spPr>
          <a:xfrm>
            <a:off x="8513831" y="1568087"/>
            <a:ext cx="0" cy="342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7293219" y="4812997"/>
            <a:ext cx="2441227" cy="483002"/>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rPr>
              <a:t>i</a:t>
            </a:r>
            <a:r>
              <a:rPr lang="en-US" altLang="zh-CN" b="1" i="1" dirty="0" smtClean="0">
                <a:solidFill>
                  <a:schemeClr val="tx1"/>
                </a:solidFill>
              </a:rPr>
              <a:t>ndex = index +1</a:t>
            </a:r>
            <a:endParaRPr lang="zh-CN" altLang="en-US" b="1" i="1" dirty="0">
              <a:solidFill>
                <a:schemeClr val="tx1"/>
              </a:solidFill>
            </a:endParaRPr>
          </a:p>
        </p:txBody>
      </p:sp>
      <p:cxnSp>
        <p:nvCxnSpPr>
          <p:cNvPr id="93" name="直接箭头连接符 92"/>
          <p:cNvCxnSpPr>
            <a:stCxn id="7" idx="2"/>
            <a:endCxn id="66" idx="0"/>
          </p:cNvCxnSpPr>
          <p:nvPr/>
        </p:nvCxnSpPr>
        <p:spPr>
          <a:xfrm>
            <a:off x="8513832" y="4583135"/>
            <a:ext cx="0" cy="229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887" name="组合 36886"/>
          <p:cNvGrpSpPr/>
          <p:nvPr/>
        </p:nvGrpSpPr>
        <p:grpSpPr>
          <a:xfrm>
            <a:off x="8476560" y="3897335"/>
            <a:ext cx="2006239" cy="2257106"/>
            <a:chOff x="6394998" y="3947439"/>
            <a:chExt cx="1504679" cy="2257106"/>
          </a:xfrm>
        </p:grpSpPr>
        <p:cxnSp>
          <p:nvCxnSpPr>
            <p:cNvPr id="105" name="肘形连接符 104"/>
            <p:cNvCxnSpPr>
              <a:stCxn id="7" idx="3"/>
              <a:endCxn id="16" idx="0"/>
            </p:cNvCxnSpPr>
            <p:nvPr/>
          </p:nvCxnSpPr>
          <p:spPr>
            <a:xfrm flipH="1">
              <a:off x="6394998" y="4290339"/>
              <a:ext cx="896210" cy="1914206"/>
            </a:xfrm>
            <a:prstGeom prst="bentConnector4">
              <a:avLst>
                <a:gd name="adj1" fmla="val -88402"/>
                <a:gd name="adj2" fmla="val 84477"/>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2" name="Text Box 15"/>
            <p:cNvSpPr txBox="1">
              <a:spLocks noChangeArrowheads="1"/>
            </p:cNvSpPr>
            <p:nvPr/>
          </p:nvSpPr>
          <p:spPr bwMode="auto">
            <a:xfrm>
              <a:off x="7299513" y="3947439"/>
              <a:ext cx="600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solidFill>
                    <a:srgbClr val="FF0000"/>
                  </a:solidFill>
                </a:rPr>
                <a:t>break</a:t>
              </a:r>
              <a:endParaRPr lang="zh-CN" altLang="en-US" sz="1800" b="1" dirty="0">
                <a:solidFill>
                  <a:srgbClr val="FF0000"/>
                </a:solidFill>
              </a:endParaRPr>
            </a:p>
          </p:txBody>
        </p:sp>
      </p:grpSp>
      <p:sp>
        <p:nvSpPr>
          <p:cNvPr id="101" name="圆角矩形标注 100"/>
          <p:cNvSpPr/>
          <p:nvPr/>
        </p:nvSpPr>
        <p:spPr>
          <a:xfrm>
            <a:off x="1970762" y="5362894"/>
            <a:ext cx="3473885" cy="1247549"/>
          </a:xfrm>
          <a:prstGeom prst="wedgeRoundRectCallout">
            <a:avLst>
              <a:gd name="adj1" fmla="val 53392"/>
              <a:gd name="adj2" fmla="val -115939"/>
              <a:gd name="adj3" fmla="val 16667"/>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ltLang="zh-CN" sz="1400" dirty="0">
                <a:solidFill>
                  <a:schemeClr val="tx1"/>
                </a:solidFill>
              </a:rPr>
              <a:t>i</a:t>
            </a:r>
            <a:r>
              <a:rPr lang="en-US" altLang="zh-CN" sz="1400" dirty="0" smtClean="0">
                <a:solidFill>
                  <a:schemeClr val="tx1"/>
                </a:solidFill>
              </a:rPr>
              <a:t>ndex</a:t>
            </a:r>
            <a:r>
              <a:rPr lang="zh-CN" altLang="en-US" sz="1400" dirty="0" smtClean="0">
                <a:solidFill>
                  <a:schemeClr val="tx1"/>
                </a:solidFill>
              </a:rPr>
              <a:t>表示内部隐含变量，灰色框表示内部隐含操作；</a:t>
            </a:r>
            <a:endParaRPr lang="en-US" altLang="zh-CN" sz="1400" dirty="0" smtClean="0">
              <a:solidFill>
                <a:schemeClr val="tx1"/>
              </a:solidFill>
            </a:endParaRPr>
          </a:p>
          <a:p>
            <a:pPr marL="342900" indent="-342900">
              <a:buAutoNum type="arabicPeriod"/>
            </a:pPr>
            <a:r>
              <a:rPr lang="zh-CN" altLang="en-US" sz="1400" dirty="0" smtClean="0">
                <a:solidFill>
                  <a:schemeClr val="tx1"/>
                </a:solidFill>
              </a:rPr>
              <a:t>每次比较时都是重新计算</a:t>
            </a:r>
            <a:r>
              <a:rPr lang="en-US" altLang="zh-CN" sz="1400" dirty="0" err="1" smtClean="0">
                <a:solidFill>
                  <a:schemeClr val="tx1"/>
                </a:solidFill>
              </a:rPr>
              <a:t>len</a:t>
            </a:r>
            <a:r>
              <a:rPr lang="en-US" altLang="zh-CN" sz="1400" dirty="0" smtClean="0">
                <a:solidFill>
                  <a:schemeClr val="tx1"/>
                </a:solidFill>
              </a:rPr>
              <a:t>(sequence)</a:t>
            </a:r>
            <a:r>
              <a:rPr lang="zh-CN" altLang="en-US" sz="1400" dirty="0" smtClean="0">
                <a:solidFill>
                  <a:schemeClr val="tx1"/>
                </a:solidFill>
              </a:rPr>
              <a:t>；</a:t>
            </a:r>
            <a:endParaRPr lang="en-US" altLang="zh-CN" sz="1400" dirty="0" smtClean="0">
              <a:solidFill>
                <a:schemeClr val="tx1"/>
              </a:solidFill>
            </a:endParaRPr>
          </a:p>
          <a:p>
            <a:pPr marL="342900" indent="-342900">
              <a:buAutoNum type="arabicPeriod"/>
            </a:pPr>
            <a:r>
              <a:rPr lang="en-US" altLang="zh-CN" sz="1400" dirty="0">
                <a:solidFill>
                  <a:schemeClr val="tx1"/>
                </a:solidFill>
              </a:rPr>
              <a:t>x</a:t>
            </a:r>
            <a:r>
              <a:rPr lang="zh-CN" altLang="en-US" sz="1400" dirty="0" smtClean="0">
                <a:solidFill>
                  <a:schemeClr val="tx1"/>
                </a:solidFill>
              </a:rPr>
              <a:t>可以是任意合法变量名。</a:t>
            </a:r>
            <a:endParaRPr lang="zh-CN" altLang="en-US" sz="1400" dirty="0">
              <a:solidFill>
                <a:schemeClr val="tx1"/>
              </a:solidFill>
            </a:endParaRPr>
          </a:p>
        </p:txBody>
      </p:sp>
      <p:sp>
        <p:nvSpPr>
          <p:cNvPr id="150" name="矩形 149"/>
          <p:cNvSpPr/>
          <p:nvPr/>
        </p:nvSpPr>
        <p:spPr>
          <a:xfrm>
            <a:off x="7246983" y="3165520"/>
            <a:ext cx="2533699" cy="483002"/>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x</a:t>
            </a:r>
            <a:r>
              <a:rPr lang="en-US" altLang="zh-CN" sz="1600" b="1" dirty="0" smtClean="0">
                <a:solidFill>
                  <a:schemeClr val="tx1"/>
                </a:solidFill>
              </a:rPr>
              <a:t> = sequence[</a:t>
            </a:r>
            <a:r>
              <a:rPr lang="en-US" altLang="zh-CN" sz="1600" b="1" i="1" dirty="0" smtClean="0">
                <a:solidFill>
                  <a:schemeClr val="tx1"/>
                </a:solidFill>
              </a:rPr>
              <a:t>index</a:t>
            </a:r>
            <a:r>
              <a:rPr lang="en-US" altLang="zh-CN" sz="1600" b="1" dirty="0" smtClean="0">
                <a:solidFill>
                  <a:schemeClr val="tx1"/>
                </a:solidFill>
              </a:rPr>
              <a:t>]</a:t>
            </a:r>
            <a:endParaRPr lang="zh-CN" altLang="en-US" sz="1600" b="1" dirty="0">
              <a:solidFill>
                <a:schemeClr val="tx1"/>
              </a:solidFill>
            </a:endParaRPr>
          </a:p>
        </p:txBody>
      </p:sp>
      <p:cxnSp>
        <p:nvCxnSpPr>
          <p:cNvPr id="157" name="直接箭头连接符 156"/>
          <p:cNvCxnSpPr>
            <a:stCxn id="150" idx="2"/>
            <a:endCxn id="7" idx="0"/>
          </p:cNvCxnSpPr>
          <p:nvPr/>
        </p:nvCxnSpPr>
        <p:spPr>
          <a:xfrm>
            <a:off x="8513832" y="3648523"/>
            <a:ext cx="0" cy="248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E8613353-9371-4039-B692-C669DE521740}" type="slidenum">
              <a:rPr lang="zh-CN" altLang="zh-CN" smtClean="0"/>
              <a:pPr/>
              <a:t>29</a:t>
            </a:fld>
            <a:endParaRPr lang="zh-CN" altLang="zh-CN"/>
          </a:p>
        </p:txBody>
      </p:sp>
    </p:spTree>
    <p:extLst>
      <p:ext uri="{BB962C8B-B14F-4D97-AF65-F5344CB8AC3E}">
        <p14:creationId xmlns:p14="http://schemas.microsoft.com/office/powerpoint/2010/main" val="190608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zh-CN"/>
              <a:t>3.1 条件表达式</a:t>
            </a:r>
          </a:p>
        </p:txBody>
      </p:sp>
      <p:sp>
        <p:nvSpPr>
          <p:cNvPr id="4" name="Rectangle 3"/>
          <p:cNvSpPr txBox="1">
            <a:spLocks noChangeArrowheads="1"/>
          </p:cNvSpPr>
          <p:nvPr/>
        </p:nvSpPr>
        <p:spPr>
          <a:xfrm>
            <a:off x="930391" y="1458821"/>
            <a:ext cx="10511798" cy="4351339"/>
          </a:xfrm>
          <a:prstGeom prst="rect">
            <a:avLst/>
          </a:prstGeom>
          <a:noFill/>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a:latin typeface="宋体" charset="-122"/>
                <a:sym typeface="Arial" charset="0"/>
              </a:rPr>
              <a:t>算术运算符：+、-、*、/、//、%、**、~</a:t>
            </a:r>
          </a:p>
          <a:p>
            <a:pPr>
              <a:lnSpc>
                <a:spcPct val="80000"/>
              </a:lnSpc>
            </a:pPr>
            <a:r>
              <a:rPr lang="zh-CN" altLang="en-US" sz="2400" dirty="0">
                <a:latin typeface="宋体" charset="-122"/>
                <a:sym typeface="Arial" charset="0"/>
              </a:rPr>
              <a:t>关系运算符：&gt;、&lt;、==、&lt;=、&gt;=、!=，可以连续使用，如</a:t>
            </a: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endParaRPr lang="en-US" altLang="zh-CN" sz="2400" dirty="0">
              <a:latin typeface="宋体" charset="-122"/>
              <a:sym typeface="Arial" charset="0"/>
            </a:endParaRPr>
          </a:p>
          <a:p>
            <a:pPr>
              <a:lnSpc>
                <a:spcPct val="80000"/>
              </a:lnSpc>
            </a:pPr>
            <a:r>
              <a:rPr lang="zh-CN" altLang="en-US" sz="2400" dirty="0">
                <a:latin typeface="宋体" charset="-122"/>
                <a:sym typeface="Arial" charset="0"/>
              </a:rPr>
              <a:t>测试运算符：in、not in、is、is not</a:t>
            </a:r>
          </a:p>
          <a:p>
            <a:pPr>
              <a:lnSpc>
                <a:spcPct val="80000"/>
              </a:lnSpc>
            </a:pPr>
            <a:r>
              <a:rPr lang="zh-CN" altLang="en-US" sz="2400" dirty="0">
                <a:latin typeface="宋体" charset="-122"/>
                <a:sym typeface="Arial" charset="0"/>
              </a:rPr>
              <a:t>逻辑运算符：and、or、not，注意短路求值</a:t>
            </a:r>
          </a:p>
          <a:p>
            <a:pPr>
              <a:lnSpc>
                <a:spcPct val="80000"/>
              </a:lnSpc>
            </a:pPr>
            <a:r>
              <a:rPr lang="zh-CN" altLang="en-US" sz="2400" dirty="0">
                <a:latin typeface="宋体" charset="-122"/>
                <a:sym typeface="Arial" charset="0"/>
              </a:rPr>
              <a:t>位运算符：</a:t>
            </a:r>
            <a:r>
              <a:rPr lang="en-US" altLang="zh-CN" sz="2400" dirty="0">
                <a:latin typeface="宋体" charset="-122"/>
                <a:sym typeface="Arial" charset="0"/>
              </a:rPr>
              <a:t>~</a:t>
            </a:r>
            <a:r>
              <a:rPr lang="zh-CN" altLang="en-US" sz="2400" dirty="0">
                <a:latin typeface="宋体" charset="-122"/>
                <a:sym typeface="Arial" charset="0"/>
              </a:rPr>
              <a:t>、</a:t>
            </a:r>
            <a:r>
              <a:rPr lang="en-US" altLang="zh-CN" sz="2400" dirty="0">
                <a:latin typeface="宋体" charset="-122"/>
                <a:sym typeface="Arial" charset="0"/>
              </a:rPr>
              <a:t>&amp;</a:t>
            </a:r>
            <a:r>
              <a:rPr lang="zh-CN" altLang="en-US" sz="2400" dirty="0">
                <a:latin typeface="宋体" charset="-122"/>
                <a:sym typeface="Arial" charset="0"/>
              </a:rPr>
              <a:t>、</a:t>
            </a:r>
            <a:r>
              <a:rPr lang="en-US" altLang="zh-CN" sz="2400" dirty="0">
                <a:latin typeface="宋体" charset="-122"/>
                <a:sym typeface="Arial" charset="0"/>
              </a:rPr>
              <a:t>|</a:t>
            </a:r>
            <a:r>
              <a:rPr lang="zh-CN" altLang="en-US" sz="2400" dirty="0">
                <a:latin typeface="宋体" charset="-122"/>
                <a:sym typeface="Arial" charset="0"/>
              </a:rPr>
              <a:t>、 </a:t>
            </a:r>
            <a:r>
              <a:rPr lang="en-US" altLang="zh-CN" sz="2400" dirty="0">
                <a:latin typeface="宋体" charset="-122"/>
                <a:sym typeface="Arial" charset="0"/>
              </a:rPr>
              <a:t>^</a:t>
            </a:r>
            <a:r>
              <a:rPr lang="zh-CN" altLang="en-US" sz="2400" dirty="0">
                <a:latin typeface="宋体" charset="-122"/>
                <a:sym typeface="Arial" charset="0"/>
              </a:rPr>
              <a:t>、 </a:t>
            </a:r>
            <a:r>
              <a:rPr lang="en-US" altLang="zh-CN" sz="2400" dirty="0">
                <a:latin typeface="宋体" charset="-122"/>
                <a:sym typeface="Arial" charset="0"/>
              </a:rPr>
              <a:t>&lt;&lt;</a:t>
            </a:r>
            <a:r>
              <a:rPr lang="zh-CN" altLang="en-US" sz="2400" dirty="0">
                <a:latin typeface="宋体" charset="-122"/>
                <a:sym typeface="Arial" charset="0"/>
              </a:rPr>
              <a:t>、</a:t>
            </a:r>
            <a:r>
              <a:rPr lang="en-US" altLang="zh-CN" sz="2400" dirty="0">
                <a:latin typeface="宋体" charset="-122"/>
                <a:sym typeface="Arial" charset="0"/>
              </a:rPr>
              <a:t>&gt;&gt;</a:t>
            </a:r>
            <a:endParaRPr lang="zh-CN" altLang="en-US" sz="2400" dirty="0">
              <a:latin typeface="宋体" charset="-122"/>
              <a:sym typeface="Arial" charset="0"/>
            </a:endParaRPr>
          </a:p>
        </p:txBody>
      </p:sp>
      <p:sp>
        <p:nvSpPr>
          <p:cNvPr id="16387" name="Rectangle 3"/>
          <p:cNvSpPr>
            <a:spLocks noGrp="1" noChangeArrowheads="1"/>
          </p:cNvSpPr>
          <p:nvPr>
            <p:ph type="body" idx="1"/>
          </p:nvPr>
        </p:nvSpPr>
        <p:spPr>
          <a:xfrm>
            <a:off x="930390" y="2186786"/>
            <a:ext cx="10511798" cy="2271293"/>
          </a:xfrm>
          <a:solidFill>
            <a:schemeClr val="accent4">
              <a:lumMod val="20000"/>
              <a:lumOff val="80000"/>
            </a:schemeClr>
          </a:solidFill>
        </p:spPr>
        <p:txBody>
          <a:bodyPr>
            <a:normAutofit fontScale="92500" lnSpcReduction="10000"/>
          </a:bodyPr>
          <a:lstStyle/>
          <a:p>
            <a:pPr marL="0" indent="0">
              <a:lnSpc>
                <a:spcPct val="80000"/>
              </a:lnSpc>
              <a:buNone/>
            </a:pPr>
            <a:r>
              <a:rPr lang="en-US" altLang="zh-CN" sz="2400" dirty="0">
                <a:latin typeface="宋体" charset="-122"/>
                <a:sym typeface="Arial" charset="0"/>
              </a:rPr>
              <a:t>&gt;&gt;&gt; </a:t>
            </a:r>
            <a:r>
              <a:rPr lang="en-US" altLang="zh-CN" sz="2400" dirty="0" smtClean="0">
                <a:latin typeface="宋体" charset="-122"/>
                <a:sym typeface="Arial" charset="0"/>
              </a:rPr>
              <a:t>print(1&lt;2&lt;3)</a:t>
            </a:r>
            <a:endParaRPr lang="en-US" altLang="zh-CN" sz="2400" dirty="0">
              <a:latin typeface="宋体" charset="-122"/>
              <a:sym typeface="Arial" charset="0"/>
            </a:endParaRPr>
          </a:p>
          <a:p>
            <a:pPr marL="0" indent="0">
              <a:lnSpc>
                <a:spcPct val="80000"/>
              </a:lnSpc>
              <a:buNone/>
            </a:pPr>
            <a:r>
              <a:rPr lang="en-US" altLang="zh-CN" sz="2400" dirty="0">
                <a:solidFill>
                  <a:srgbClr val="0070C0"/>
                </a:solidFill>
                <a:latin typeface="宋体" charset="-122"/>
                <a:sym typeface="Arial" charset="0"/>
              </a:rPr>
              <a:t>True</a:t>
            </a:r>
          </a:p>
          <a:p>
            <a:pPr marL="0" indent="0">
              <a:lnSpc>
                <a:spcPct val="80000"/>
              </a:lnSpc>
              <a:buNone/>
            </a:pPr>
            <a:r>
              <a:rPr lang="en-US" altLang="zh-CN" sz="2400" dirty="0">
                <a:latin typeface="宋体" charset="-122"/>
                <a:sym typeface="Arial" charset="0"/>
              </a:rPr>
              <a:t>&gt;&gt;&gt; </a:t>
            </a:r>
            <a:r>
              <a:rPr lang="en-US" altLang="zh-CN" sz="2400" dirty="0" smtClean="0">
                <a:latin typeface="宋体" charset="-122"/>
                <a:sym typeface="Arial" charset="0"/>
              </a:rPr>
              <a:t>print(1&lt;2&gt;3)</a:t>
            </a:r>
            <a:endParaRPr lang="en-US" altLang="zh-CN" sz="2400" dirty="0">
              <a:latin typeface="宋体" charset="-122"/>
              <a:sym typeface="Arial" charset="0"/>
            </a:endParaRPr>
          </a:p>
          <a:p>
            <a:pPr marL="0" indent="0">
              <a:lnSpc>
                <a:spcPct val="80000"/>
              </a:lnSpc>
              <a:buNone/>
            </a:pPr>
            <a:r>
              <a:rPr lang="en-US" altLang="zh-CN" sz="2400" dirty="0">
                <a:solidFill>
                  <a:srgbClr val="0070C0"/>
                </a:solidFill>
                <a:latin typeface="宋体" charset="-122"/>
                <a:sym typeface="Arial" charset="0"/>
              </a:rPr>
              <a:t>False</a:t>
            </a:r>
          </a:p>
          <a:p>
            <a:pPr marL="0" indent="0">
              <a:lnSpc>
                <a:spcPct val="80000"/>
              </a:lnSpc>
              <a:buNone/>
            </a:pPr>
            <a:r>
              <a:rPr lang="en-US" altLang="zh-CN" sz="2400" dirty="0">
                <a:latin typeface="宋体" charset="-122"/>
                <a:sym typeface="Arial" charset="0"/>
              </a:rPr>
              <a:t>&gt;&gt;&gt; </a:t>
            </a:r>
            <a:r>
              <a:rPr lang="en-US" altLang="zh-CN" sz="2400" dirty="0" smtClean="0">
                <a:latin typeface="宋体" charset="-122"/>
                <a:sym typeface="Arial" charset="0"/>
              </a:rPr>
              <a:t>print(1&lt;3&gt;2)</a:t>
            </a:r>
            <a:endParaRPr lang="en-US" altLang="zh-CN" sz="2400" dirty="0">
              <a:latin typeface="宋体" charset="-122"/>
              <a:sym typeface="Arial" charset="0"/>
            </a:endParaRPr>
          </a:p>
          <a:p>
            <a:pPr marL="0" indent="0">
              <a:lnSpc>
                <a:spcPct val="80000"/>
              </a:lnSpc>
              <a:buNone/>
            </a:pPr>
            <a:r>
              <a:rPr lang="en-US" altLang="zh-CN" sz="2400" dirty="0">
                <a:solidFill>
                  <a:srgbClr val="0070C0"/>
                </a:solidFill>
                <a:latin typeface="宋体" charset="-122"/>
                <a:sym typeface="Arial" charset="0"/>
              </a:rPr>
              <a:t>True</a:t>
            </a:r>
            <a:endParaRPr lang="zh-CN" altLang="en-US" sz="2400" dirty="0">
              <a:solidFill>
                <a:srgbClr val="0070C0"/>
              </a:solidFill>
              <a:latin typeface="宋体" charset="-122"/>
              <a:sym typeface="Arial" charset="0"/>
            </a:endParaRPr>
          </a:p>
        </p:txBody>
      </p:sp>
    </p:spTree>
    <p:extLst>
      <p:ext uri="{BB962C8B-B14F-4D97-AF65-F5344CB8AC3E}">
        <p14:creationId xmlns:p14="http://schemas.microsoft.com/office/powerpoint/2010/main" val="183678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pPr algn="l"/>
            <a:r>
              <a:rPr lang="en-US" altLang="zh-CN" dirty="0" smtClean="0">
                <a:latin typeface="宋体" pitchFamily="2" charset="-122"/>
              </a:rPr>
              <a:t>for</a:t>
            </a:r>
            <a:r>
              <a:rPr lang="zh-CN" altLang="en-US" dirty="0" smtClean="0">
                <a:latin typeface="宋体" pitchFamily="2" charset="-122"/>
              </a:rPr>
              <a:t>循环流程</a:t>
            </a:r>
            <a:r>
              <a:rPr lang="en-US" altLang="zh-CN" dirty="0" smtClean="0">
                <a:latin typeface="宋体" pitchFamily="2" charset="-122"/>
              </a:rPr>
              <a:t>(2)</a:t>
            </a:r>
            <a:endParaRPr lang="zh-CN" altLang="en-US" dirty="0">
              <a:latin typeface="宋体" pitchFamily="2" charset="-122"/>
            </a:endParaRPr>
          </a:p>
        </p:txBody>
      </p:sp>
      <p:sp>
        <p:nvSpPr>
          <p:cNvPr id="36867" name="Rectangle 3"/>
          <p:cNvSpPr>
            <a:spLocks noGrp="1" noChangeArrowheads="1"/>
          </p:cNvSpPr>
          <p:nvPr>
            <p:ph idx="1"/>
          </p:nvPr>
        </p:nvSpPr>
        <p:spPr/>
        <p:txBody>
          <a:bodyPr>
            <a:normAutofit/>
          </a:bodyPr>
          <a:lstStyle/>
          <a:p>
            <a:pPr eaLnBrk="0" hangingPunct="0">
              <a:spcBef>
                <a:spcPct val="10000"/>
              </a:spcBef>
              <a:buFont typeface="Wingdings" pitchFamily="2" charset="2"/>
              <a:buNone/>
            </a:pPr>
            <a:r>
              <a:rPr lang="en-US" altLang="zh-CN" b="1" i="1" dirty="0" smtClean="0">
                <a:latin typeface="宋体" pitchFamily="2" charset="-122"/>
              </a:rPr>
              <a:t>for</a:t>
            </a:r>
            <a:r>
              <a:rPr lang="en-US" altLang="zh-CN" i="1" dirty="0" smtClean="0">
                <a:latin typeface="宋体" pitchFamily="2" charset="-122"/>
              </a:rPr>
              <a:t> x </a:t>
            </a:r>
            <a:r>
              <a:rPr lang="en-US" altLang="zh-CN" b="1" i="1" dirty="0" smtClean="0">
                <a:latin typeface="宋体" pitchFamily="2" charset="-122"/>
              </a:rPr>
              <a:t>in</a:t>
            </a:r>
            <a:r>
              <a:rPr lang="en-US" altLang="zh-CN" i="1" dirty="0" smtClean="0">
                <a:latin typeface="宋体" pitchFamily="2" charset="-122"/>
              </a:rPr>
              <a:t> sequence</a:t>
            </a:r>
            <a:r>
              <a:rPr lang="zh-CN" altLang="en-US" b="1" i="1" dirty="0" smtClean="0">
                <a:latin typeface="宋体" pitchFamily="2" charset="-122"/>
              </a:rPr>
              <a:t>:</a:t>
            </a:r>
            <a:endParaRPr lang="zh-CN" altLang="en-US" b="1" i="1" dirty="0">
              <a:latin typeface="宋体" pitchFamily="2" charset="-122"/>
            </a:endParaRPr>
          </a:p>
          <a:p>
            <a:pPr eaLnBrk="0" hangingPunct="0">
              <a:spcBef>
                <a:spcPct val="10000"/>
              </a:spcBef>
              <a:buFont typeface="Wingdings" pitchFamily="2" charset="2"/>
              <a:buNone/>
            </a:pPr>
            <a:r>
              <a:rPr lang="zh-CN" altLang="en-US" i="1" dirty="0">
                <a:latin typeface="宋体" pitchFamily="2" charset="-122"/>
              </a:rPr>
              <a:t>	</a:t>
            </a:r>
            <a:r>
              <a:rPr lang="zh-CN" altLang="en-US" i="1" dirty="0" smtClean="0">
                <a:latin typeface="宋体" pitchFamily="2" charset="-122"/>
              </a:rPr>
              <a:t> 循环体</a:t>
            </a:r>
            <a:endParaRPr lang="zh-CN" altLang="en-US" i="1" dirty="0">
              <a:latin typeface="宋体" pitchFamily="2" charset="-122"/>
            </a:endParaRPr>
          </a:p>
          <a:p>
            <a:pPr eaLnBrk="0" hangingPunct="0">
              <a:spcBef>
                <a:spcPct val="10000"/>
              </a:spcBef>
              <a:buFont typeface="Wingdings" pitchFamily="2" charset="2"/>
              <a:buNone/>
            </a:pPr>
            <a:r>
              <a:rPr lang="zh-CN" altLang="en-US" b="1" i="1" dirty="0">
                <a:latin typeface="宋体" pitchFamily="2" charset="-122"/>
              </a:rPr>
              <a:t>else:</a:t>
            </a:r>
          </a:p>
          <a:p>
            <a:pPr eaLnBrk="0" hangingPunct="0">
              <a:spcBef>
                <a:spcPct val="10000"/>
              </a:spcBef>
              <a:buFont typeface="Wingdings" pitchFamily="2" charset="2"/>
              <a:buNone/>
            </a:pPr>
            <a:r>
              <a:rPr lang="zh-CN" altLang="en-US" i="1" dirty="0">
                <a:latin typeface="宋体" pitchFamily="2" charset="-122"/>
              </a:rPr>
              <a:t>	</a:t>
            </a:r>
            <a:r>
              <a:rPr lang="zh-CN" altLang="en-US" i="1" dirty="0" smtClean="0">
                <a:latin typeface="宋体" pitchFamily="2" charset="-122"/>
              </a:rPr>
              <a:t> else</a:t>
            </a:r>
            <a:r>
              <a:rPr lang="zh-CN" altLang="en-US" i="1" dirty="0">
                <a:latin typeface="宋体" pitchFamily="2" charset="-122"/>
              </a:rPr>
              <a:t>子句</a:t>
            </a:r>
          </a:p>
        </p:txBody>
      </p:sp>
      <p:sp>
        <p:nvSpPr>
          <p:cNvPr id="87" name="圆角矩形标注 86"/>
          <p:cNvSpPr/>
          <p:nvPr/>
        </p:nvSpPr>
        <p:spPr>
          <a:xfrm>
            <a:off x="1970762" y="5362894"/>
            <a:ext cx="3473885" cy="1247549"/>
          </a:xfrm>
          <a:prstGeom prst="wedgeRoundRectCallout">
            <a:avLst>
              <a:gd name="adj1" fmla="val 53392"/>
              <a:gd name="adj2" fmla="val -115939"/>
              <a:gd name="adj3" fmla="val 16667"/>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altLang="zh-CN" sz="1400" dirty="0">
                <a:solidFill>
                  <a:schemeClr val="tx1"/>
                </a:solidFill>
              </a:rPr>
              <a:t>i</a:t>
            </a:r>
            <a:r>
              <a:rPr lang="en-US" altLang="zh-CN" sz="1400" dirty="0" smtClean="0">
                <a:solidFill>
                  <a:schemeClr val="tx1"/>
                </a:solidFill>
              </a:rPr>
              <a:t>ndex</a:t>
            </a:r>
            <a:r>
              <a:rPr lang="zh-CN" altLang="en-US" sz="1400" dirty="0" smtClean="0">
                <a:solidFill>
                  <a:schemeClr val="tx1"/>
                </a:solidFill>
              </a:rPr>
              <a:t>表示内部隐含变量，灰色框表示内部隐含操作；</a:t>
            </a:r>
            <a:endParaRPr lang="en-US" altLang="zh-CN" sz="1400" dirty="0" smtClean="0">
              <a:solidFill>
                <a:schemeClr val="tx1"/>
              </a:solidFill>
            </a:endParaRPr>
          </a:p>
          <a:p>
            <a:pPr marL="342900" indent="-342900">
              <a:buAutoNum type="arabicPeriod"/>
            </a:pPr>
            <a:r>
              <a:rPr lang="zh-CN" altLang="en-US" sz="1400" dirty="0" smtClean="0">
                <a:solidFill>
                  <a:schemeClr val="tx1"/>
                </a:solidFill>
              </a:rPr>
              <a:t>每次比较时都是重新计算</a:t>
            </a:r>
            <a:r>
              <a:rPr lang="en-US" altLang="zh-CN" sz="1400" dirty="0" err="1" smtClean="0">
                <a:solidFill>
                  <a:schemeClr val="tx1"/>
                </a:solidFill>
              </a:rPr>
              <a:t>len</a:t>
            </a:r>
            <a:r>
              <a:rPr lang="en-US" altLang="zh-CN" sz="1400" dirty="0" smtClean="0">
                <a:solidFill>
                  <a:schemeClr val="tx1"/>
                </a:solidFill>
              </a:rPr>
              <a:t>(sequence)</a:t>
            </a:r>
            <a:r>
              <a:rPr lang="zh-CN" altLang="en-US" sz="1400" dirty="0" smtClean="0">
                <a:solidFill>
                  <a:schemeClr val="tx1"/>
                </a:solidFill>
              </a:rPr>
              <a:t>；</a:t>
            </a:r>
            <a:endParaRPr lang="en-US" altLang="zh-CN" sz="1400" dirty="0" smtClean="0">
              <a:solidFill>
                <a:schemeClr val="tx1"/>
              </a:solidFill>
            </a:endParaRPr>
          </a:p>
          <a:p>
            <a:pPr marL="342900" indent="-342900">
              <a:buAutoNum type="arabicPeriod"/>
            </a:pPr>
            <a:r>
              <a:rPr lang="en-US" altLang="zh-CN" sz="1400" dirty="0">
                <a:solidFill>
                  <a:schemeClr val="tx1"/>
                </a:solidFill>
              </a:rPr>
              <a:t>x</a:t>
            </a:r>
            <a:r>
              <a:rPr lang="zh-CN" altLang="en-US" sz="1400" dirty="0" smtClean="0">
                <a:solidFill>
                  <a:schemeClr val="tx1"/>
                </a:solidFill>
              </a:rPr>
              <a:t>可以是任意合法变量名。</a:t>
            </a:r>
            <a:endParaRPr lang="zh-CN" altLang="en-US" sz="1400" dirty="0">
              <a:solidFill>
                <a:schemeClr val="tx1"/>
              </a:solidFill>
            </a:endParaRPr>
          </a:p>
        </p:txBody>
      </p:sp>
      <p:sp>
        <p:nvSpPr>
          <p:cNvPr id="66" name="菱形 65"/>
          <p:cNvSpPr/>
          <p:nvPr/>
        </p:nvSpPr>
        <p:spPr>
          <a:xfrm>
            <a:off x="6476264" y="1910248"/>
            <a:ext cx="4075133" cy="883057"/>
          </a:xfrm>
          <a:prstGeom prst="diamond">
            <a:avLst/>
          </a:prstGeom>
          <a:solidFill>
            <a:schemeClr val="bg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smtClean="0">
                <a:solidFill>
                  <a:schemeClr val="tx1"/>
                </a:solidFill>
              </a:rPr>
              <a:t>index</a:t>
            </a:r>
            <a:r>
              <a:rPr lang="en-US" altLang="zh-CN" b="1" dirty="0" smtClean="0">
                <a:solidFill>
                  <a:schemeClr val="tx1"/>
                </a:solidFill>
              </a:rPr>
              <a:t> &lt; </a:t>
            </a:r>
            <a:r>
              <a:rPr lang="en-US" altLang="zh-CN" b="1" dirty="0" err="1" smtClean="0">
                <a:solidFill>
                  <a:schemeClr val="tx1"/>
                </a:solidFill>
              </a:rPr>
              <a:t>len</a:t>
            </a:r>
            <a:r>
              <a:rPr lang="en-US" altLang="zh-CN" b="1" dirty="0" smtClean="0">
                <a:solidFill>
                  <a:schemeClr val="tx1"/>
                </a:solidFill>
              </a:rPr>
              <a:t>(sequence)</a:t>
            </a:r>
            <a:endParaRPr lang="zh-CN" altLang="en-US" b="1" dirty="0">
              <a:solidFill>
                <a:schemeClr val="tx1"/>
              </a:solidFill>
            </a:endParaRPr>
          </a:p>
        </p:txBody>
      </p:sp>
      <p:cxnSp>
        <p:nvCxnSpPr>
          <p:cNvPr id="67" name="直接箭头连接符 66"/>
          <p:cNvCxnSpPr/>
          <p:nvPr/>
        </p:nvCxnSpPr>
        <p:spPr>
          <a:xfrm>
            <a:off x="8493255" y="338204"/>
            <a:ext cx="7" cy="6519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339456" y="3897335"/>
            <a:ext cx="2348753" cy="68580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循环体</a:t>
            </a:r>
            <a:endParaRPr lang="en-US" altLang="zh-CN" b="1" dirty="0" smtClean="0">
              <a:solidFill>
                <a:schemeClr val="tx1"/>
              </a:solidFill>
            </a:endParaRPr>
          </a:p>
          <a:p>
            <a:pPr algn="ctr"/>
            <a:r>
              <a:rPr lang="en-US" altLang="zh-CN" b="1" dirty="0" smtClean="0">
                <a:solidFill>
                  <a:schemeClr val="tx1"/>
                </a:solidFill>
              </a:rPr>
              <a:t>(</a:t>
            </a:r>
            <a:r>
              <a:rPr lang="zh-CN" altLang="en-US" b="1" dirty="0" smtClean="0">
                <a:solidFill>
                  <a:schemeClr val="tx1"/>
                </a:solidFill>
              </a:rPr>
              <a:t>使用</a:t>
            </a:r>
            <a:r>
              <a:rPr lang="en-US" altLang="zh-CN" b="1" dirty="0" smtClean="0">
                <a:solidFill>
                  <a:schemeClr val="tx1"/>
                </a:solidFill>
              </a:rPr>
              <a:t>x)</a:t>
            </a:r>
            <a:endParaRPr lang="zh-CN" altLang="en-US" b="1" dirty="0">
              <a:solidFill>
                <a:schemeClr val="tx1"/>
              </a:solidFill>
            </a:endParaRPr>
          </a:p>
        </p:txBody>
      </p:sp>
      <p:cxnSp>
        <p:nvCxnSpPr>
          <p:cNvPr id="69" name="肘形连接符 68"/>
          <p:cNvCxnSpPr>
            <a:stCxn id="77" idx="2"/>
            <a:endCxn id="66" idx="1"/>
          </p:cNvCxnSpPr>
          <p:nvPr/>
        </p:nvCxnSpPr>
        <p:spPr>
          <a:xfrm rot="5400000" flipH="1">
            <a:off x="6022937" y="2805104"/>
            <a:ext cx="2944223" cy="2037568"/>
          </a:xfrm>
          <a:prstGeom prst="bentConnector4">
            <a:avLst>
              <a:gd name="adj1" fmla="val -7764"/>
              <a:gd name="adj2" fmla="val 1313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6" idx="2"/>
            <a:endCxn id="82" idx="0"/>
          </p:cNvCxnSpPr>
          <p:nvPr/>
        </p:nvCxnSpPr>
        <p:spPr>
          <a:xfrm>
            <a:off x="8513832" y="2793304"/>
            <a:ext cx="1" cy="372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318885" y="6154442"/>
            <a:ext cx="2348753" cy="456001"/>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endParaRPr>
          </a:p>
        </p:txBody>
      </p:sp>
      <p:cxnSp>
        <p:nvCxnSpPr>
          <p:cNvPr id="72" name="肘形连接符 71"/>
          <p:cNvCxnSpPr>
            <a:stCxn id="51" idx="2"/>
            <a:endCxn id="71" idx="0"/>
          </p:cNvCxnSpPr>
          <p:nvPr/>
        </p:nvCxnSpPr>
        <p:spPr>
          <a:xfrm rot="5400000">
            <a:off x="8762244" y="3530558"/>
            <a:ext cx="2354901" cy="2892864"/>
          </a:xfrm>
          <a:prstGeom prst="bentConnector3">
            <a:avLst>
              <a:gd name="adj1" fmla="val 7978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 Box 15"/>
          <p:cNvSpPr txBox="1">
            <a:spLocks noChangeArrowheads="1"/>
          </p:cNvSpPr>
          <p:nvPr/>
        </p:nvSpPr>
        <p:spPr bwMode="auto">
          <a:xfrm>
            <a:off x="7688262" y="2771136"/>
            <a:ext cx="672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True</a:t>
            </a:r>
            <a:endParaRPr lang="zh-CN" altLang="en-US" sz="1800" b="1" dirty="0"/>
          </a:p>
        </p:txBody>
      </p:sp>
      <p:sp>
        <p:nvSpPr>
          <p:cNvPr id="74" name="Text Box 15"/>
          <p:cNvSpPr txBox="1">
            <a:spLocks noChangeArrowheads="1"/>
          </p:cNvSpPr>
          <p:nvPr/>
        </p:nvSpPr>
        <p:spPr bwMode="auto">
          <a:xfrm>
            <a:off x="10466133" y="2007441"/>
            <a:ext cx="7745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t>False</a:t>
            </a:r>
            <a:endParaRPr lang="zh-CN" altLang="en-US" sz="1800" b="1" dirty="0"/>
          </a:p>
        </p:txBody>
      </p:sp>
      <p:sp>
        <p:nvSpPr>
          <p:cNvPr id="75" name="矩形 74"/>
          <p:cNvSpPr/>
          <p:nvPr/>
        </p:nvSpPr>
        <p:spPr>
          <a:xfrm>
            <a:off x="7154509" y="990113"/>
            <a:ext cx="2718644" cy="577975"/>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smtClean="0">
                <a:solidFill>
                  <a:schemeClr val="tx1"/>
                </a:solidFill>
              </a:rPr>
              <a:t>index </a:t>
            </a:r>
            <a:r>
              <a:rPr lang="en-US" altLang="zh-CN" b="1" dirty="0" smtClean="0">
                <a:solidFill>
                  <a:schemeClr val="tx1"/>
                </a:solidFill>
              </a:rPr>
              <a:t>= 0</a:t>
            </a:r>
            <a:endParaRPr lang="zh-CN" altLang="en-US" b="1" dirty="0">
              <a:solidFill>
                <a:schemeClr val="tx1"/>
              </a:solidFill>
            </a:endParaRPr>
          </a:p>
        </p:txBody>
      </p:sp>
      <p:cxnSp>
        <p:nvCxnSpPr>
          <p:cNvPr id="76" name="直接箭头连接符 75"/>
          <p:cNvCxnSpPr>
            <a:stCxn id="75" idx="2"/>
            <a:endCxn id="66" idx="0"/>
          </p:cNvCxnSpPr>
          <p:nvPr/>
        </p:nvCxnSpPr>
        <p:spPr>
          <a:xfrm>
            <a:off x="8513831" y="1568087"/>
            <a:ext cx="0" cy="342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7293219" y="4812997"/>
            <a:ext cx="2441227" cy="483002"/>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solidFill>
                  <a:schemeClr val="tx1"/>
                </a:solidFill>
              </a:rPr>
              <a:t>i</a:t>
            </a:r>
            <a:r>
              <a:rPr lang="en-US" altLang="zh-CN" b="1" i="1" dirty="0" smtClean="0">
                <a:solidFill>
                  <a:schemeClr val="tx1"/>
                </a:solidFill>
              </a:rPr>
              <a:t>ndex = index +1</a:t>
            </a:r>
            <a:endParaRPr lang="zh-CN" altLang="en-US" b="1" i="1" dirty="0">
              <a:solidFill>
                <a:schemeClr val="tx1"/>
              </a:solidFill>
            </a:endParaRPr>
          </a:p>
        </p:txBody>
      </p:sp>
      <p:cxnSp>
        <p:nvCxnSpPr>
          <p:cNvPr id="78" name="直接箭头连接符 77"/>
          <p:cNvCxnSpPr>
            <a:stCxn id="68" idx="2"/>
            <a:endCxn id="77" idx="0"/>
          </p:cNvCxnSpPr>
          <p:nvPr/>
        </p:nvCxnSpPr>
        <p:spPr>
          <a:xfrm>
            <a:off x="8513832" y="4583135"/>
            <a:ext cx="0" cy="229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8476560" y="3897335"/>
            <a:ext cx="2006239" cy="2257106"/>
            <a:chOff x="6394998" y="3947439"/>
            <a:chExt cx="1504679" cy="2257106"/>
          </a:xfrm>
        </p:grpSpPr>
        <p:cxnSp>
          <p:nvCxnSpPr>
            <p:cNvPr id="80" name="肘形连接符 79"/>
            <p:cNvCxnSpPr>
              <a:stCxn id="68" idx="3"/>
              <a:endCxn id="71" idx="0"/>
            </p:cNvCxnSpPr>
            <p:nvPr/>
          </p:nvCxnSpPr>
          <p:spPr>
            <a:xfrm flipH="1">
              <a:off x="6394998" y="4290339"/>
              <a:ext cx="896210" cy="1914206"/>
            </a:xfrm>
            <a:prstGeom prst="bentConnector4">
              <a:avLst>
                <a:gd name="adj1" fmla="val -88402"/>
                <a:gd name="adj2" fmla="val 84477"/>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Text Box 15"/>
            <p:cNvSpPr txBox="1">
              <a:spLocks noChangeArrowheads="1"/>
            </p:cNvSpPr>
            <p:nvPr/>
          </p:nvSpPr>
          <p:spPr bwMode="auto">
            <a:xfrm>
              <a:off x="7299513" y="3947439"/>
              <a:ext cx="6001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1800" b="1" dirty="0" smtClean="0">
                  <a:solidFill>
                    <a:srgbClr val="FF0000"/>
                  </a:solidFill>
                </a:rPr>
                <a:t>break</a:t>
              </a:r>
              <a:endParaRPr lang="zh-CN" altLang="en-US" sz="1800" b="1" dirty="0">
                <a:solidFill>
                  <a:srgbClr val="FF0000"/>
                </a:solidFill>
              </a:endParaRPr>
            </a:p>
          </p:txBody>
        </p:sp>
      </p:grpSp>
      <p:sp>
        <p:nvSpPr>
          <p:cNvPr id="82" name="矩形 81"/>
          <p:cNvSpPr/>
          <p:nvPr/>
        </p:nvSpPr>
        <p:spPr>
          <a:xfrm>
            <a:off x="7246983" y="3165520"/>
            <a:ext cx="2533699" cy="483002"/>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x</a:t>
            </a:r>
            <a:r>
              <a:rPr lang="en-US" altLang="zh-CN" sz="1600" b="1" dirty="0" smtClean="0">
                <a:solidFill>
                  <a:schemeClr val="tx1"/>
                </a:solidFill>
              </a:rPr>
              <a:t> = sequence[</a:t>
            </a:r>
            <a:r>
              <a:rPr lang="en-US" altLang="zh-CN" sz="1600" b="1" i="1" dirty="0" smtClean="0">
                <a:solidFill>
                  <a:schemeClr val="tx1"/>
                </a:solidFill>
              </a:rPr>
              <a:t>index</a:t>
            </a:r>
            <a:r>
              <a:rPr lang="en-US" altLang="zh-CN" sz="1600" b="1" dirty="0" smtClean="0">
                <a:solidFill>
                  <a:schemeClr val="tx1"/>
                </a:solidFill>
              </a:rPr>
              <a:t>]</a:t>
            </a:r>
            <a:endParaRPr lang="zh-CN" altLang="en-US" sz="1600" b="1" dirty="0">
              <a:solidFill>
                <a:schemeClr val="tx1"/>
              </a:solidFill>
            </a:endParaRPr>
          </a:p>
        </p:txBody>
      </p:sp>
      <p:cxnSp>
        <p:nvCxnSpPr>
          <p:cNvPr id="83" name="直接箭头连接符 82"/>
          <p:cNvCxnSpPr>
            <a:stCxn id="82" idx="2"/>
            <a:endCxn id="68" idx="0"/>
          </p:cNvCxnSpPr>
          <p:nvPr/>
        </p:nvCxnSpPr>
        <p:spPr>
          <a:xfrm>
            <a:off x="8513832" y="3648523"/>
            <a:ext cx="0" cy="248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肘形连接符 83"/>
          <p:cNvCxnSpPr>
            <a:stCxn id="66" idx="3"/>
            <a:endCxn id="51" idx="0"/>
          </p:cNvCxnSpPr>
          <p:nvPr/>
        </p:nvCxnSpPr>
        <p:spPr>
          <a:xfrm>
            <a:off x="10551397" y="2351776"/>
            <a:ext cx="834728" cy="817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0666032" y="3168970"/>
            <a:ext cx="1440187" cy="63057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else</a:t>
            </a:r>
            <a:r>
              <a:rPr lang="zh-CN" altLang="en-US" b="1" dirty="0" smtClean="0">
                <a:solidFill>
                  <a:schemeClr val="tx1"/>
                </a:solidFill>
              </a:rPr>
              <a:t>子句</a:t>
            </a:r>
            <a:endParaRPr lang="zh-CN" altLang="en-US" b="1" dirty="0">
              <a:solidFill>
                <a:schemeClr val="tx1"/>
              </a:solidFill>
            </a:endParaRP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30</a:t>
            </a:fld>
            <a:endParaRPr lang="zh-CN" altLang="zh-CN"/>
          </a:p>
        </p:txBody>
      </p:sp>
    </p:spTree>
    <p:extLst>
      <p:ext uri="{BB962C8B-B14F-4D97-AF65-F5344CB8AC3E}">
        <p14:creationId xmlns:p14="http://schemas.microsoft.com/office/powerpoint/2010/main" val="1982828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1</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335" y="1294101"/>
            <a:ext cx="4768770" cy="5405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72EAC52D-26ED-43C5-8547-0C530C4AEE32}" type="slidenum">
              <a:rPr lang="zh-CN" altLang="zh-CN" smtClean="0"/>
              <a:pPr/>
              <a:t>31</a:t>
            </a:fld>
            <a:endParaRPr lang="zh-CN" altLang="zh-CN"/>
          </a:p>
        </p:txBody>
      </p:sp>
    </p:spTree>
    <p:extLst>
      <p:ext uri="{BB962C8B-B14F-4D97-AF65-F5344CB8AC3E}">
        <p14:creationId xmlns:p14="http://schemas.microsoft.com/office/powerpoint/2010/main" val="3966906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while </a:t>
            </a:r>
            <a:r>
              <a:rPr lang="zh-CN" altLang="en-US" dirty="0"/>
              <a:t>语句</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09" y="1714500"/>
            <a:ext cx="11283307" cy="22340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72EAC52D-26ED-43C5-8547-0C530C4AEE32}" type="slidenum">
              <a:rPr lang="zh-CN" altLang="zh-CN" smtClean="0"/>
              <a:pPr/>
              <a:t>32</a:t>
            </a:fld>
            <a:endParaRPr lang="zh-CN" altLang="zh-CN"/>
          </a:p>
        </p:txBody>
      </p:sp>
    </p:spTree>
    <p:extLst>
      <p:ext uri="{BB962C8B-B14F-4D97-AF65-F5344CB8AC3E}">
        <p14:creationId xmlns:p14="http://schemas.microsoft.com/office/powerpoint/2010/main" val="35010312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a:t>
            </a:r>
            <a:r>
              <a:rPr lang="en-US" altLang="zh-CN" dirty="0" smtClean="0"/>
              <a:t>for</a:t>
            </a:r>
            <a:r>
              <a:rPr lang="zh-CN" altLang="en-US" dirty="0" smtClean="0"/>
              <a:t>语句实现</a:t>
            </a:r>
            <a:endParaRPr lang="zh-CN"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09" y="4319154"/>
            <a:ext cx="11283307" cy="22340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下箭头 3"/>
          <p:cNvSpPr/>
          <p:nvPr/>
        </p:nvSpPr>
        <p:spPr>
          <a:xfrm>
            <a:off x="5043055" y="3629891"/>
            <a:ext cx="1791855" cy="872836"/>
          </a:xfrm>
          <a:prstGeom prst="downArrow">
            <a:avLst>
              <a:gd name="adj1" fmla="val 664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对照</a:t>
            </a:r>
            <a:endParaRPr lang="zh-CN" alt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08" y="1899982"/>
            <a:ext cx="11239501" cy="1173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72EAC52D-26ED-43C5-8547-0C530C4AEE32}" type="slidenum">
              <a:rPr lang="zh-CN" altLang="zh-CN" smtClean="0"/>
              <a:pPr/>
              <a:t>33</a:t>
            </a:fld>
            <a:endParaRPr lang="zh-CN" altLang="zh-CN"/>
          </a:p>
        </p:txBody>
      </p:sp>
    </p:spTree>
    <p:extLst>
      <p:ext uri="{BB962C8B-B14F-4D97-AF65-F5344CB8AC3E}">
        <p14:creationId xmlns:p14="http://schemas.microsoft.com/office/powerpoint/2010/main" val="948278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另一种思路</a:t>
            </a: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1" y="1965164"/>
            <a:ext cx="11465983" cy="1819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72EAC52D-26ED-43C5-8547-0C530C4AEE32}" type="slidenum">
              <a:rPr lang="zh-CN" altLang="zh-CN" smtClean="0"/>
              <a:pPr/>
              <a:t>34</a:t>
            </a:fld>
            <a:endParaRPr lang="zh-CN" altLang="zh-CN"/>
          </a:p>
        </p:txBody>
      </p:sp>
    </p:spTree>
    <p:extLst>
      <p:ext uri="{BB962C8B-B14F-4D97-AF65-F5344CB8AC3E}">
        <p14:creationId xmlns:p14="http://schemas.microsoft.com/office/powerpoint/2010/main" val="4082658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85000"/>
              <a:buFont typeface="Wingdings 2" pitchFamily="18" charset="2"/>
              <a:buChar char="¡"/>
              <a:defRPr sz="3200">
                <a:solidFill>
                  <a:schemeClr val="tx1"/>
                </a:solidFill>
                <a:latin typeface="Arial" charset="0"/>
                <a:ea typeface="宋体" charset="-122"/>
              </a:defRPr>
            </a:lvl1pPr>
            <a:lvl2pPr marL="742950" indent="-285750" eaLnBrk="0" hangingPunct="0">
              <a:spcBef>
                <a:spcPct val="20000"/>
              </a:spcBef>
              <a:buClr>
                <a:schemeClr val="hlink"/>
              </a:buClr>
              <a:buSzPct val="85000"/>
              <a:buFont typeface="Wingdings" pitchFamily="2" charset="2"/>
              <a:buChar char=""/>
              <a:defRPr sz="2800">
                <a:solidFill>
                  <a:schemeClr val="tx1"/>
                </a:solidFill>
                <a:latin typeface="Arial" charset="0"/>
                <a:ea typeface="宋体" charset="-122"/>
              </a:defRPr>
            </a:lvl2pPr>
            <a:lvl3pPr marL="1143000" indent="-228600" eaLnBrk="0" hangingPunct="0">
              <a:spcBef>
                <a:spcPct val="20000"/>
              </a:spcBef>
              <a:buClr>
                <a:schemeClr val="folHlink"/>
              </a:buClr>
              <a:buSzPct val="90000"/>
              <a:buFont typeface="Wingdings 2" pitchFamily="18" charset="2"/>
              <a:buChar char="¡"/>
              <a:defRPr sz="2400">
                <a:solidFill>
                  <a:schemeClr val="tx1"/>
                </a:solidFill>
                <a:latin typeface="Arial" charset="0"/>
                <a:ea typeface="宋体" charset="-122"/>
              </a:defRPr>
            </a:lvl3pPr>
            <a:lvl4pPr marL="1600200" indent="-228600" eaLnBrk="0" hangingPunct="0">
              <a:spcBef>
                <a:spcPct val="20000"/>
              </a:spcBef>
              <a:buClr>
                <a:schemeClr val="hlink"/>
              </a:buClr>
              <a:buSzPct val="90000"/>
              <a:buFont typeface="Wingdings" pitchFamily="2" charset="2"/>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2" pitchFamily="18"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2" pitchFamily="18" charset="2"/>
              <a:buChar char="¡"/>
              <a:defRPr sz="2000">
                <a:solidFill>
                  <a:schemeClr val="tx1"/>
                </a:solidFill>
                <a:latin typeface="Arial" charset="0"/>
                <a:ea typeface="宋体" charset="-122"/>
              </a:defRPr>
            </a:lvl9pPr>
          </a:lstStyle>
          <a:p>
            <a:pPr eaLnBrk="1" hangingPunct="1">
              <a:spcBef>
                <a:spcPct val="0"/>
              </a:spcBef>
              <a:buClrTx/>
              <a:buSzTx/>
              <a:buFontTx/>
              <a:buNone/>
            </a:pPr>
            <a:fld id="{941F47A2-5B21-465D-A1C3-5C3795CE0D02}" type="slidenum">
              <a:rPr lang="en-US" altLang="zh-CN" sz="1400" smtClean="0"/>
              <a:pPr eaLnBrk="1" hangingPunct="1">
                <a:spcBef>
                  <a:spcPct val="0"/>
                </a:spcBef>
                <a:buClrTx/>
                <a:buSzTx/>
                <a:buFontTx/>
                <a:buNone/>
              </a:pPr>
              <a:t>35</a:t>
            </a:fld>
            <a:endParaRPr lang="en-US" altLang="zh-CN" sz="1400" smtClean="0"/>
          </a:p>
        </p:txBody>
      </p:sp>
      <p:sp>
        <p:nvSpPr>
          <p:cNvPr id="41987" name="Rectangle 2"/>
          <p:cNvSpPr>
            <a:spLocks noGrp="1" noRot="1" noChangeArrowheads="1"/>
          </p:cNvSpPr>
          <p:nvPr>
            <p:ph type="title"/>
          </p:nvPr>
        </p:nvSpPr>
        <p:spPr/>
        <p:txBody>
          <a:bodyPr/>
          <a:lstStyle/>
          <a:p>
            <a:pPr eaLnBrk="1" hangingPunct="1"/>
            <a:r>
              <a:rPr lang="zh-CN" altLang="en-US" dirty="0" smtClean="0"/>
              <a:t>示例</a:t>
            </a:r>
            <a:r>
              <a:rPr lang="en-US" altLang="zh-CN" dirty="0"/>
              <a:t>2</a:t>
            </a:r>
            <a:endParaRPr lang="en-US" altLang="zh-CN" dirty="0" smtClean="0"/>
          </a:p>
        </p:txBody>
      </p:sp>
      <p:sp>
        <p:nvSpPr>
          <p:cNvPr id="41988" name="Rectangle 3"/>
          <p:cNvSpPr>
            <a:spLocks noGrp="1" noRot="1" noChangeArrowheads="1"/>
          </p:cNvSpPr>
          <p:nvPr>
            <p:ph type="body" idx="1"/>
          </p:nvPr>
        </p:nvSpPr>
        <p:spPr/>
        <p:txBody>
          <a:bodyPr>
            <a:normAutofit/>
          </a:bodyPr>
          <a:lstStyle/>
          <a:p>
            <a:pPr eaLnBrk="1" hangingPunct="1">
              <a:lnSpc>
                <a:spcPct val="150000"/>
              </a:lnSpc>
            </a:pPr>
            <a:r>
              <a:rPr lang="zh-CN" altLang="en-US" dirty="0" smtClean="0"/>
              <a:t>由用户输入一个正整数</a:t>
            </a:r>
            <a:r>
              <a:rPr lang="en-US" altLang="zh-CN" dirty="0" smtClean="0"/>
              <a:t>n</a:t>
            </a:r>
            <a:r>
              <a:rPr lang="zh-CN" altLang="en-US" dirty="0" smtClean="0"/>
              <a:t>，求从</a:t>
            </a:r>
            <a:r>
              <a:rPr lang="en-US" altLang="zh-CN" dirty="0" smtClean="0"/>
              <a:t>1</a:t>
            </a:r>
            <a:r>
              <a:rPr lang="zh-CN" altLang="en-US" dirty="0" smtClean="0"/>
              <a:t>到</a:t>
            </a:r>
            <a:r>
              <a:rPr lang="en-US" altLang="zh-CN" dirty="0" smtClean="0"/>
              <a:t>n</a:t>
            </a:r>
            <a:r>
              <a:rPr lang="zh-CN" altLang="en-US" dirty="0" smtClean="0"/>
              <a:t>各数平方和，如用户输入的整数为</a:t>
            </a:r>
            <a:r>
              <a:rPr lang="en-US" altLang="zh-CN" dirty="0" smtClean="0"/>
              <a:t>15</a:t>
            </a:r>
            <a:r>
              <a:rPr lang="zh-CN" altLang="en-US" dirty="0" smtClean="0"/>
              <a:t>，则求</a:t>
            </a:r>
            <a:r>
              <a:rPr lang="en-US" altLang="zh-CN" dirty="0" smtClean="0"/>
              <a:t>1</a:t>
            </a:r>
            <a:r>
              <a:rPr lang="en-US" altLang="zh-CN" baseline="30000" dirty="0" smtClean="0"/>
              <a:t>2</a:t>
            </a:r>
            <a:r>
              <a:rPr lang="en-US" altLang="zh-CN" dirty="0" smtClean="0"/>
              <a:t>+2</a:t>
            </a:r>
            <a:r>
              <a:rPr lang="en-US" altLang="zh-CN" baseline="30000" dirty="0" smtClean="0"/>
              <a:t>2</a:t>
            </a:r>
            <a:r>
              <a:rPr lang="en-US" altLang="zh-CN" dirty="0" smtClean="0"/>
              <a:t>+3</a:t>
            </a:r>
            <a:r>
              <a:rPr lang="en-US" altLang="zh-CN" baseline="30000" dirty="0" smtClean="0"/>
              <a:t>2</a:t>
            </a:r>
            <a:r>
              <a:rPr lang="en-US" altLang="zh-CN" dirty="0" smtClean="0"/>
              <a:t>+…+14</a:t>
            </a:r>
            <a:r>
              <a:rPr lang="en-US" altLang="zh-CN" baseline="30000" dirty="0" smtClean="0"/>
              <a:t>2</a:t>
            </a:r>
            <a:r>
              <a:rPr lang="en-US" altLang="zh-CN" dirty="0" smtClean="0"/>
              <a:t>+15</a:t>
            </a:r>
            <a:r>
              <a:rPr lang="en-US" altLang="zh-CN" baseline="30000" dirty="0" smtClean="0"/>
              <a:t>2</a:t>
            </a:r>
            <a:r>
              <a:rPr lang="en-US" altLang="zh-CN" dirty="0" smtClean="0"/>
              <a: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655" y="4093586"/>
            <a:ext cx="7568619" cy="19989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9828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2808" y="124257"/>
            <a:ext cx="11814464" cy="660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32" y="132049"/>
            <a:ext cx="10062629" cy="697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32" y="6098966"/>
            <a:ext cx="10062629" cy="55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432" y="842961"/>
            <a:ext cx="10323368" cy="23255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433" y="3317944"/>
            <a:ext cx="10323368" cy="14285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433" y="4913378"/>
            <a:ext cx="10323368" cy="1003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流程图: 文档 5"/>
          <p:cNvSpPr/>
          <p:nvPr/>
        </p:nvSpPr>
        <p:spPr>
          <a:xfrm>
            <a:off x="10049162" y="720438"/>
            <a:ext cx="1847273" cy="720436"/>
          </a:xfrm>
          <a:prstGeom prst="flowChartDocument">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while</a:t>
            </a:r>
            <a:endParaRPr lang="zh-CN" altLang="en-US" sz="2800" dirty="0">
              <a:solidFill>
                <a:schemeClr val="tx1"/>
              </a:solidFill>
            </a:endParaRPr>
          </a:p>
        </p:txBody>
      </p:sp>
      <p:sp>
        <p:nvSpPr>
          <p:cNvPr id="13" name="流程图: 文档 12"/>
          <p:cNvSpPr/>
          <p:nvPr/>
        </p:nvSpPr>
        <p:spPr>
          <a:xfrm>
            <a:off x="10049165" y="3255903"/>
            <a:ext cx="1847273" cy="720436"/>
          </a:xfrm>
          <a:prstGeom prst="flowChartDocument">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rPr>
              <a:t>for</a:t>
            </a:r>
            <a:endParaRPr lang="zh-CN" altLang="en-US" sz="2800" dirty="0">
              <a:solidFill>
                <a:schemeClr val="tx1"/>
              </a:solidFill>
            </a:endParaRPr>
          </a:p>
        </p:txBody>
      </p:sp>
      <p:sp>
        <p:nvSpPr>
          <p:cNvPr id="14" name="流程图: 文档 13"/>
          <p:cNvSpPr/>
          <p:nvPr/>
        </p:nvSpPr>
        <p:spPr>
          <a:xfrm>
            <a:off x="10049165" y="5493704"/>
            <a:ext cx="1847273" cy="605262"/>
          </a:xfrm>
          <a:prstGeom prst="flowChartDocument">
            <a:avLst/>
          </a:prstGeom>
          <a:solidFill>
            <a:schemeClr val="bg2">
              <a:lumMod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列表</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36</a:t>
            </a:fld>
            <a:endParaRPr lang="zh-CN" altLang="zh-CN"/>
          </a:p>
        </p:txBody>
      </p:sp>
    </p:spTree>
    <p:extLst>
      <p:ext uri="{BB962C8B-B14F-4D97-AF65-F5344CB8AC3E}">
        <p14:creationId xmlns:p14="http://schemas.microsoft.com/office/powerpoint/2010/main" val="3026022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示例</a:t>
            </a:r>
            <a:r>
              <a:rPr lang="en-US" altLang="zh-CN" dirty="0">
                <a:latin typeface="宋体" charset="-122"/>
              </a:rPr>
              <a:t>3</a:t>
            </a:r>
            <a:r>
              <a:rPr lang="zh-CN" altLang="en-US" dirty="0" smtClean="0">
                <a:latin typeface="宋体" charset="-122"/>
              </a:rPr>
              <a:t>：求</a:t>
            </a:r>
            <a:r>
              <a:rPr lang="en-US" altLang="zh-CN" dirty="0">
                <a:cs typeface="Times New Roman" pitchFamily="18" charset="0"/>
              </a:rPr>
              <a:t>Fibonacci</a:t>
            </a:r>
            <a:r>
              <a:rPr lang="zh-CN" altLang="en-US" dirty="0">
                <a:latin typeface="宋体" charset="-122"/>
              </a:rPr>
              <a:t>数列的</a:t>
            </a:r>
            <a:r>
              <a:rPr lang="zh-CN" altLang="en-US" dirty="0" smtClean="0">
                <a:latin typeface="宋体" charset="-122"/>
              </a:rPr>
              <a:t>前</a:t>
            </a:r>
            <a:r>
              <a:rPr lang="en-US" altLang="zh-CN" dirty="0" smtClean="0">
                <a:cs typeface="Times New Roman" pitchFamily="18" charset="0"/>
              </a:rPr>
              <a:t>n</a:t>
            </a:r>
            <a:r>
              <a:rPr lang="zh-CN" altLang="en-US" dirty="0" smtClean="0">
                <a:latin typeface="宋体" charset="-122"/>
              </a:rPr>
              <a:t>项</a:t>
            </a:r>
            <a:endParaRPr lang="zh-CN" alt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22946"/>
            <a:ext cx="10972800" cy="34407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5290028"/>
            <a:ext cx="8506884" cy="1238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37</a:t>
            </a:fld>
            <a:endParaRPr lang="zh-CN" altLang="zh-CN"/>
          </a:p>
        </p:txBody>
      </p:sp>
    </p:spTree>
    <p:extLst>
      <p:ext uri="{BB962C8B-B14F-4D97-AF65-F5344CB8AC3E}">
        <p14:creationId xmlns:p14="http://schemas.microsoft.com/office/powerpoint/2010/main" val="2663471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4</a:t>
            </a:r>
            <a:endParaRPr lang="zh-CN" altLang="en-US" dirty="0"/>
          </a:p>
        </p:txBody>
      </p:sp>
      <p:sp>
        <p:nvSpPr>
          <p:cNvPr id="3" name="内容占位符 2"/>
          <p:cNvSpPr>
            <a:spLocks noGrp="1"/>
          </p:cNvSpPr>
          <p:nvPr>
            <p:ph idx="1"/>
          </p:nvPr>
        </p:nvSpPr>
        <p:spPr/>
        <p:txBody>
          <a:bodyPr/>
          <a:lstStyle/>
          <a:p>
            <a:r>
              <a:rPr lang="zh-CN" altLang="en-US" dirty="0"/>
              <a:t>输入</a:t>
            </a:r>
            <a:r>
              <a:rPr lang="zh-CN" altLang="en-US" dirty="0" smtClean="0"/>
              <a:t>一</a:t>
            </a:r>
            <a:r>
              <a:rPr lang="zh-CN" altLang="en-US" dirty="0"/>
              <a:t>个</a:t>
            </a:r>
            <a:r>
              <a:rPr lang="zh-CN" altLang="en-US" dirty="0" smtClean="0"/>
              <a:t>字符串，输出以空格间隔的字符序列</a:t>
            </a:r>
            <a:endParaRPr lang="zh-CN" altLang="en-US"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870" y="3276599"/>
            <a:ext cx="9365892" cy="17664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38</a:t>
            </a:fld>
            <a:endParaRPr lang="zh-CN" altLang="zh-CN"/>
          </a:p>
        </p:txBody>
      </p:sp>
    </p:spTree>
    <p:extLst>
      <p:ext uri="{BB962C8B-B14F-4D97-AF65-F5344CB8AC3E}">
        <p14:creationId xmlns:p14="http://schemas.microsoft.com/office/powerpoint/2010/main" val="9157984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a:r>
            <a:r>
              <a:rPr lang="en-US" altLang="zh-CN" dirty="0" smtClean="0"/>
              <a:t>or 1</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581" y="365125"/>
            <a:ext cx="8310225" cy="32019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39</a:t>
            </a:fld>
            <a:endParaRPr lang="zh-CN" altLang="zh-CN"/>
          </a:p>
        </p:txBody>
      </p:sp>
      <p:sp>
        <p:nvSpPr>
          <p:cNvPr id="6" name="标题 1"/>
          <p:cNvSpPr txBox="1">
            <a:spLocks/>
          </p:cNvSpPr>
          <p:nvPr/>
        </p:nvSpPr>
        <p:spPr>
          <a:xfrm>
            <a:off x="838200" y="35671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for 2</a:t>
            </a:r>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581" y="3873790"/>
            <a:ext cx="8310225" cy="28476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8519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r>
              <a:rPr lang="zh-CN" altLang="zh-CN"/>
              <a:t>3.1 条件表达式</a:t>
            </a:r>
          </a:p>
        </p:txBody>
      </p:sp>
      <p:sp>
        <p:nvSpPr>
          <p:cNvPr id="17411" name="Rectangle 3"/>
          <p:cNvSpPr>
            <a:spLocks noGrp="1" noChangeArrowheads="1"/>
          </p:cNvSpPr>
          <p:nvPr>
            <p:ph type="body" idx="1"/>
          </p:nvPr>
        </p:nvSpPr>
        <p:spPr/>
        <p:txBody>
          <a:bodyPr>
            <a:normAutofit/>
          </a:bodyPr>
          <a:lstStyle/>
          <a:p>
            <a:pPr>
              <a:lnSpc>
                <a:spcPct val="100000"/>
              </a:lnSpc>
            </a:pPr>
            <a:r>
              <a:rPr lang="zh-CN" altLang="en-US" dirty="0" smtClean="0">
                <a:latin typeface="宋体" charset="-122"/>
              </a:rPr>
              <a:t>条件表达式的运算结果（值）只有两种：</a:t>
            </a:r>
            <a:r>
              <a:rPr lang="en-US" altLang="zh-CN" dirty="0" smtClean="0">
                <a:latin typeface="宋体" charset="-122"/>
              </a:rPr>
              <a:t>True</a:t>
            </a:r>
            <a:r>
              <a:rPr lang="zh-CN" altLang="en-US" dirty="0" smtClean="0">
                <a:latin typeface="宋体" charset="-122"/>
              </a:rPr>
              <a:t>、</a:t>
            </a:r>
            <a:r>
              <a:rPr lang="en-US" altLang="zh-CN" dirty="0" smtClean="0">
                <a:latin typeface="宋体" charset="-122"/>
              </a:rPr>
              <a:t>False</a:t>
            </a:r>
          </a:p>
          <a:p>
            <a:pPr>
              <a:lnSpc>
                <a:spcPct val="100000"/>
              </a:lnSpc>
            </a:pPr>
            <a:r>
              <a:rPr lang="zh-CN" altLang="zh-CN" dirty="0" smtClean="0">
                <a:latin typeface="宋体" charset="-122"/>
              </a:rPr>
              <a:t>在</a:t>
            </a:r>
            <a:r>
              <a:rPr lang="zh-CN" altLang="zh-CN" dirty="0">
                <a:latin typeface="宋体" charset="-122"/>
              </a:rPr>
              <a:t>选择和循环结构中，条件表达式的值只要不</a:t>
            </a:r>
            <a:r>
              <a:rPr lang="zh-CN" altLang="zh-CN" dirty="0" smtClean="0">
                <a:latin typeface="宋体" charset="-122"/>
              </a:rPr>
              <a:t>是</a:t>
            </a:r>
            <a:r>
              <a:rPr lang="zh-CN" altLang="en-US" dirty="0" smtClean="0">
                <a:latin typeface="宋体" charset="-122"/>
              </a:rPr>
              <a:t>相当于</a:t>
            </a:r>
            <a:r>
              <a:rPr lang="en-US" altLang="zh-CN" dirty="0" smtClean="0">
                <a:latin typeface="宋体" charset="-122"/>
              </a:rPr>
              <a:t>0</a:t>
            </a:r>
            <a:r>
              <a:rPr lang="zh-CN" altLang="en-US" dirty="0" smtClean="0">
                <a:latin typeface="宋体" charset="-122"/>
              </a:rPr>
              <a:t>或者空，</a:t>
            </a:r>
            <a:r>
              <a:rPr lang="zh-CN" altLang="zh-CN" dirty="0" smtClean="0">
                <a:latin typeface="宋体" charset="-122"/>
              </a:rPr>
              <a:t>Python</a:t>
            </a:r>
            <a:r>
              <a:rPr lang="zh-CN" altLang="zh-CN" dirty="0">
                <a:latin typeface="宋体" charset="-122"/>
              </a:rPr>
              <a:t>解释器均认为与True等价</a:t>
            </a:r>
            <a:r>
              <a:rPr lang="zh-CN" altLang="zh-CN" dirty="0" smtClean="0">
                <a:latin typeface="宋体" charset="-122"/>
              </a:rPr>
              <a:t>。</a:t>
            </a:r>
            <a:endParaRPr lang="en-US" altLang="zh-CN" dirty="0" smtClean="0">
              <a:latin typeface="宋体" charset="-122"/>
            </a:endParaRPr>
          </a:p>
          <a:p>
            <a:pPr lvl="1">
              <a:lnSpc>
                <a:spcPct val="100000"/>
              </a:lnSpc>
            </a:pPr>
            <a:r>
              <a:rPr lang="zh-CN" altLang="zh-CN" dirty="0" smtClean="0">
                <a:latin typeface="宋体" charset="-122"/>
              </a:rPr>
              <a:t>False</a:t>
            </a:r>
            <a:endParaRPr lang="en-US" altLang="zh-CN" dirty="0" smtClean="0">
              <a:latin typeface="宋体" charset="-122"/>
            </a:endParaRPr>
          </a:p>
          <a:p>
            <a:pPr lvl="1">
              <a:lnSpc>
                <a:spcPct val="100000"/>
              </a:lnSpc>
            </a:pPr>
            <a:r>
              <a:rPr lang="zh-CN" altLang="zh-CN" dirty="0" smtClean="0">
                <a:latin typeface="宋体" charset="-122"/>
              </a:rPr>
              <a:t>0</a:t>
            </a:r>
            <a:r>
              <a:rPr lang="zh-CN" altLang="zh-CN" dirty="0">
                <a:latin typeface="宋体" charset="-122"/>
              </a:rPr>
              <a:t>（或0.0、0j等</a:t>
            </a:r>
            <a:r>
              <a:rPr lang="zh-CN" altLang="zh-CN" dirty="0" smtClean="0">
                <a:latin typeface="宋体" charset="-122"/>
              </a:rPr>
              <a:t>）</a:t>
            </a:r>
            <a:endParaRPr lang="en-US" altLang="zh-CN" dirty="0" smtClean="0">
              <a:latin typeface="宋体" charset="-122"/>
            </a:endParaRPr>
          </a:p>
          <a:p>
            <a:pPr lvl="1">
              <a:lnSpc>
                <a:spcPct val="100000"/>
              </a:lnSpc>
            </a:pPr>
            <a:r>
              <a:rPr lang="zh-CN" altLang="zh-CN" dirty="0" smtClean="0">
                <a:latin typeface="宋体" charset="-122"/>
              </a:rPr>
              <a:t>空值None</a:t>
            </a:r>
            <a:r>
              <a:rPr lang="zh-CN" altLang="en-US" dirty="0">
                <a:latin typeface="宋体" charset="-122"/>
              </a:rPr>
              <a:t>、</a:t>
            </a:r>
            <a:r>
              <a:rPr lang="zh-CN" altLang="zh-CN" dirty="0" smtClean="0">
                <a:latin typeface="宋体" charset="-122"/>
              </a:rPr>
              <a:t>空列表</a:t>
            </a:r>
            <a:r>
              <a:rPr lang="zh-CN" altLang="zh-CN" dirty="0">
                <a:latin typeface="宋体" charset="-122"/>
              </a:rPr>
              <a:t>、空元组、空集合、空字典、空字符串、空range对象或其他空迭代</a:t>
            </a:r>
            <a:r>
              <a:rPr lang="zh-CN" altLang="zh-CN" dirty="0" smtClean="0">
                <a:latin typeface="宋体" charset="-122"/>
              </a:rPr>
              <a:t>对象</a:t>
            </a:r>
            <a:endParaRPr lang="en-US" altLang="zh-CN" dirty="0" smtClean="0">
              <a:latin typeface="宋体" charset="-122"/>
            </a:endParaRPr>
          </a:p>
          <a:p>
            <a:pPr>
              <a:lnSpc>
                <a:spcPct val="100000"/>
              </a:lnSpc>
            </a:pPr>
            <a:r>
              <a:rPr lang="zh-CN" altLang="zh-CN" dirty="0" smtClean="0">
                <a:latin typeface="宋体" charset="-122"/>
              </a:rPr>
              <a:t>从</a:t>
            </a:r>
            <a:r>
              <a:rPr lang="zh-CN" altLang="zh-CN" dirty="0">
                <a:latin typeface="宋体" charset="-122"/>
              </a:rPr>
              <a:t>这个意义上来讲，几乎所有的Python合法表达式都可以作为条件表达式，包括含有函数调用的表达式。</a:t>
            </a:r>
          </a:p>
        </p:txBody>
      </p:sp>
    </p:spTree>
    <p:extLst>
      <p:ext uri="{BB962C8B-B14F-4D97-AF65-F5344CB8AC3E}">
        <p14:creationId xmlns:p14="http://schemas.microsoft.com/office/powerpoint/2010/main" val="1158011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5</a:t>
            </a:r>
            <a:endParaRPr lang="zh-CN" altLang="en-US" dirty="0"/>
          </a:p>
        </p:txBody>
      </p:sp>
      <p:sp>
        <p:nvSpPr>
          <p:cNvPr id="3" name="内容占位符 2"/>
          <p:cNvSpPr>
            <a:spLocks noGrp="1"/>
          </p:cNvSpPr>
          <p:nvPr>
            <p:ph idx="1"/>
          </p:nvPr>
        </p:nvSpPr>
        <p:spPr/>
        <p:txBody>
          <a:bodyPr/>
          <a:lstStyle/>
          <a:p>
            <a:pPr algn="just">
              <a:lnSpc>
                <a:spcPct val="80000"/>
              </a:lnSpc>
            </a:pPr>
            <a:r>
              <a:rPr lang="zh-CN" altLang="en-US" dirty="0"/>
              <a:t>查找一个</a:t>
            </a:r>
            <a:r>
              <a:rPr lang="zh-CN" altLang="en-US" dirty="0" smtClean="0"/>
              <a:t>最小正整数</a:t>
            </a:r>
            <a:r>
              <a:rPr lang="zh-CN" altLang="en-US" dirty="0"/>
              <a:t>，要求满足以下条件：</a:t>
            </a:r>
          </a:p>
          <a:p>
            <a:pPr marL="0" indent="0" algn="just">
              <a:lnSpc>
                <a:spcPct val="80000"/>
              </a:lnSpc>
              <a:buNone/>
            </a:pPr>
            <a:r>
              <a:rPr lang="zh-CN" altLang="en-US" dirty="0"/>
              <a:t>   </a:t>
            </a:r>
            <a:r>
              <a:rPr lang="zh-CN" altLang="en-US" dirty="0" smtClean="0"/>
              <a:t> </a:t>
            </a:r>
            <a:r>
              <a:rPr lang="zh-CN" altLang="en-US" sz="2800" dirty="0" smtClean="0"/>
              <a:t>被</a:t>
            </a:r>
            <a:r>
              <a:rPr lang="en-US" altLang="zh-CN" sz="2800" dirty="0"/>
              <a:t>3</a:t>
            </a:r>
            <a:r>
              <a:rPr lang="zh-CN" altLang="en-US" sz="2800" dirty="0"/>
              <a:t>除余</a:t>
            </a:r>
            <a:r>
              <a:rPr lang="en-US" altLang="zh-CN" sz="2800" dirty="0"/>
              <a:t>2</a:t>
            </a:r>
            <a:r>
              <a:rPr lang="zh-CN" altLang="en-US" sz="2800" dirty="0"/>
              <a:t>，被</a:t>
            </a:r>
            <a:r>
              <a:rPr lang="en-US" altLang="zh-CN" sz="2800" dirty="0"/>
              <a:t>5</a:t>
            </a:r>
            <a:r>
              <a:rPr lang="zh-CN" altLang="en-US" sz="2800" dirty="0"/>
              <a:t>除余</a:t>
            </a:r>
            <a:r>
              <a:rPr lang="en-US" altLang="zh-CN" sz="2800" dirty="0"/>
              <a:t>3</a:t>
            </a:r>
            <a:r>
              <a:rPr lang="zh-CN" altLang="en-US" sz="2800" dirty="0"/>
              <a:t>，被</a:t>
            </a:r>
            <a:r>
              <a:rPr lang="en-US" altLang="zh-CN" sz="2800" dirty="0"/>
              <a:t>7</a:t>
            </a:r>
            <a:r>
              <a:rPr lang="zh-CN" altLang="en-US" sz="2800" dirty="0"/>
              <a:t>除余</a:t>
            </a:r>
            <a:r>
              <a:rPr lang="en-US" altLang="zh-CN" sz="2800" dirty="0"/>
              <a:t>4</a:t>
            </a:r>
            <a:r>
              <a:rPr lang="zh-CN" altLang="en-US" sz="2800" dirty="0"/>
              <a:t>。</a:t>
            </a:r>
            <a:endParaRPr lang="zh-CN" altLang="en-US" dirty="0"/>
          </a:p>
          <a:p>
            <a:endParaRPr lang="zh-CN" alt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70" y="2907722"/>
            <a:ext cx="11355940" cy="23280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1597" y="4782516"/>
            <a:ext cx="3821705" cy="15317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40</a:t>
            </a:fld>
            <a:endParaRPr lang="zh-CN" altLang="zh-CN"/>
          </a:p>
        </p:txBody>
      </p:sp>
    </p:spTree>
    <p:extLst>
      <p:ext uri="{BB962C8B-B14F-4D97-AF65-F5344CB8AC3E}">
        <p14:creationId xmlns:p14="http://schemas.microsoft.com/office/powerpoint/2010/main" val="2053578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改用</a:t>
            </a:r>
            <a:r>
              <a:rPr lang="zh-CN" altLang="en-US" dirty="0" smtClean="0"/>
              <a:t>标志来控制循环</a:t>
            </a:r>
            <a:endParaRPr lang="zh-CN" altLang="en-US" dirty="0"/>
          </a:p>
        </p:txBody>
      </p:sp>
      <p:sp>
        <p:nvSpPr>
          <p:cNvPr id="3" name="内容占位符 2"/>
          <p:cNvSpPr>
            <a:spLocks noGrp="1"/>
          </p:cNvSpPr>
          <p:nvPr>
            <p:ph idx="1"/>
          </p:nvPr>
        </p:nvSpPr>
        <p:spPr/>
        <p:txBody>
          <a:bodyPr/>
          <a:lstStyle/>
          <a:p>
            <a:endParaRPr lang="zh-CN" alt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600201"/>
            <a:ext cx="10972800" cy="36506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6614" y="5044835"/>
            <a:ext cx="3821705" cy="15317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41</a:t>
            </a:fld>
            <a:endParaRPr lang="zh-CN" altLang="zh-CN"/>
          </a:p>
        </p:txBody>
      </p:sp>
    </p:spTree>
    <p:extLst>
      <p:ext uri="{BB962C8B-B14F-4D97-AF65-F5344CB8AC3E}">
        <p14:creationId xmlns:p14="http://schemas.microsoft.com/office/powerpoint/2010/main" val="1725806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6</a:t>
            </a:r>
            <a:endParaRPr lang="zh-CN" altLang="en-US" dirty="0"/>
          </a:p>
        </p:txBody>
      </p:sp>
      <p:sp>
        <p:nvSpPr>
          <p:cNvPr id="3" name="内容占位符 2"/>
          <p:cNvSpPr>
            <a:spLocks noGrp="1"/>
          </p:cNvSpPr>
          <p:nvPr>
            <p:ph idx="1"/>
          </p:nvPr>
        </p:nvSpPr>
        <p:spPr/>
        <p:txBody>
          <a:bodyPr/>
          <a:lstStyle/>
          <a:p>
            <a:pPr algn="just">
              <a:lnSpc>
                <a:spcPct val="80000"/>
              </a:lnSpc>
            </a:pPr>
            <a:r>
              <a:rPr lang="zh-CN" altLang="en-US" dirty="0" smtClean="0"/>
              <a:t>查找要求</a:t>
            </a:r>
            <a:r>
              <a:rPr lang="zh-CN" altLang="en-US" dirty="0"/>
              <a:t>满足以下</a:t>
            </a:r>
            <a:r>
              <a:rPr lang="zh-CN" altLang="en-US" dirty="0" smtClean="0"/>
              <a:t>条件的前</a:t>
            </a:r>
            <a:r>
              <a:rPr lang="en-US" altLang="zh-CN" dirty="0" smtClean="0"/>
              <a:t>n</a:t>
            </a:r>
            <a:r>
              <a:rPr lang="zh-CN" altLang="en-US" dirty="0" smtClean="0"/>
              <a:t>个正整数：</a:t>
            </a:r>
            <a:endParaRPr lang="zh-CN" altLang="en-US" dirty="0"/>
          </a:p>
          <a:p>
            <a:pPr marL="0" indent="0" algn="just">
              <a:lnSpc>
                <a:spcPct val="80000"/>
              </a:lnSpc>
              <a:buNone/>
            </a:pPr>
            <a:r>
              <a:rPr lang="zh-CN" altLang="en-US" dirty="0"/>
              <a:t>   </a:t>
            </a:r>
            <a:r>
              <a:rPr lang="zh-CN" altLang="en-US" dirty="0" smtClean="0"/>
              <a:t> </a:t>
            </a:r>
            <a:r>
              <a:rPr lang="zh-CN" altLang="en-US" sz="2800" dirty="0" smtClean="0"/>
              <a:t>被</a:t>
            </a:r>
            <a:r>
              <a:rPr lang="en-US" altLang="zh-CN" sz="2800" dirty="0"/>
              <a:t>3</a:t>
            </a:r>
            <a:r>
              <a:rPr lang="zh-CN" altLang="en-US" sz="2800" dirty="0"/>
              <a:t>除余</a:t>
            </a:r>
            <a:r>
              <a:rPr lang="en-US" altLang="zh-CN" sz="2800" dirty="0"/>
              <a:t>2</a:t>
            </a:r>
            <a:r>
              <a:rPr lang="zh-CN" altLang="en-US" sz="2800" dirty="0"/>
              <a:t>，被</a:t>
            </a:r>
            <a:r>
              <a:rPr lang="en-US" altLang="zh-CN" sz="2800" dirty="0"/>
              <a:t>5</a:t>
            </a:r>
            <a:r>
              <a:rPr lang="zh-CN" altLang="en-US" sz="2800" dirty="0"/>
              <a:t>除余</a:t>
            </a:r>
            <a:r>
              <a:rPr lang="en-US" altLang="zh-CN" sz="2800" dirty="0"/>
              <a:t>3</a:t>
            </a:r>
            <a:r>
              <a:rPr lang="zh-CN" altLang="en-US" sz="2800" dirty="0"/>
              <a:t>，被</a:t>
            </a:r>
            <a:r>
              <a:rPr lang="en-US" altLang="zh-CN" sz="2800" dirty="0"/>
              <a:t>7</a:t>
            </a:r>
            <a:r>
              <a:rPr lang="zh-CN" altLang="en-US" sz="2800" dirty="0"/>
              <a:t>除余</a:t>
            </a:r>
            <a:r>
              <a:rPr lang="en-US" altLang="zh-CN" sz="2800" dirty="0"/>
              <a:t>4</a:t>
            </a:r>
            <a:r>
              <a:rPr lang="zh-CN" altLang="en-US" sz="2800" dirty="0" smtClean="0"/>
              <a:t>。</a:t>
            </a:r>
            <a:endParaRPr lang="en-US" altLang="zh-CN" sz="2800" dirty="0" smtClean="0"/>
          </a:p>
          <a:p>
            <a:pPr marL="0" indent="0" algn="just">
              <a:lnSpc>
                <a:spcPct val="80000"/>
              </a:lnSpc>
              <a:buNone/>
            </a:pPr>
            <a:r>
              <a:rPr lang="en-US" altLang="zh-CN" sz="2800" dirty="0" smtClean="0"/>
              <a:t>     n</a:t>
            </a:r>
            <a:r>
              <a:rPr lang="zh-CN" altLang="en-US" sz="2800" dirty="0" smtClean="0"/>
              <a:t>由用户指定。</a:t>
            </a:r>
            <a:endParaRPr lang="zh-CN" altLang="en-US" dirty="0"/>
          </a:p>
          <a:p>
            <a:endParaRPr lang="zh-CN" alt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22" y="3429000"/>
            <a:ext cx="10552223"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42</a:t>
            </a:fld>
            <a:endParaRPr lang="zh-CN" altLang="zh-CN"/>
          </a:p>
        </p:txBody>
      </p:sp>
    </p:spTree>
    <p:extLst>
      <p:ext uri="{BB962C8B-B14F-4D97-AF65-F5344CB8AC3E}">
        <p14:creationId xmlns:p14="http://schemas.microsoft.com/office/powerpoint/2010/main" val="28864627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代码</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972800" cy="4925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1" y="207964"/>
            <a:ext cx="6645799" cy="10943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43</a:t>
            </a:fld>
            <a:endParaRPr lang="zh-CN" altLang="zh-CN"/>
          </a:p>
        </p:txBody>
      </p:sp>
    </p:spTree>
    <p:extLst>
      <p:ext uri="{BB962C8B-B14F-4D97-AF65-F5344CB8AC3E}">
        <p14:creationId xmlns:p14="http://schemas.microsoft.com/office/powerpoint/2010/main" val="17339886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优化（</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971867" cy="4177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34177" y="4558146"/>
            <a:ext cx="4416594" cy="400110"/>
          </a:xfrm>
          <a:prstGeom prst="rect">
            <a:avLst/>
          </a:prstGeom>
          <a:noFill/>
        </p:spPr>
        <p:txBody>
          <a:bodyPr wrap="none" rtlCol="0">
            <a:spAutoFit/>
          </a:bodyPr>
          <a:lstStyle/>
          <a:p>
            <a:r>
              <a:rPr lang="en-US" altLang="zh-CN" sz="2000" dirty="0" smtClean="0">
                <a:solidFill>
                  <a:srgbClr val="FF0000"/>
                </a:solidFill>
                <a:latin typeface="仿宋" panose="02010609060101010101" pitchFamily="49" charset="-122"/>
                <a:ea typeface="仿宋" panose="02010609060101010101" pitchFamily="49" charset="-122"/>
              </a:rPr>
              <a:t># </a:t>
            </a:r>
            <a:r>
              <a:rPr lang="zh-CN" altLang="en-US" sz="2000" dirty="0" smtClean="0">
                <a:solidFill>
                  <a:srgbClr val="FF0000"/>
                </a:solidFill>
                <a:latin typeface="仿宋" panose="02010609060101010101" pitchFamily="49" charset="-122"/>
                <a:ea typeface="仿宋" panose="02010609060101010101" pitchFamily="49" charset="-122"/>
              </a:rPr>
              <a:t>不论</a:t>
            </a:r>
            <a:r>
              <a:rPr lang="zh-CN" altLang="en-US" sz="2000" dirty="0">
                <a:solidFill>
                  <a:srgbClr val="FF0000"/>
                </a:solidFill>
                <a:latin typeface="仿宋" panose="02010609060101010101" pitchFamily="49" charset="-122"/>
                <a:ea typeface="仿宋" panose="02010609060101010101" pitchFamily="49" charset="-122"/>
              </a:rPr>
              <a:t>当前</a:t>
            </a:r>
            <a:r>
              <a:rPr lang="en-US" altLang="zh-CN" sz="2000" dirty="0" err="1">
                <a:solidFill>
                  <a:srgbClr val="FF0000"/>
                </a:solidFill>
                <a:latin typeface="仿宋" panose="02010609060101010101" pitchFamily="49" charset="-122"/>
                <a:ea typeface="仿宋" panose="02010609060101010101" pitchFamily="49" charset="-122"/>
              </a:rPr>
              <a:t>num</a:t>
            </a:r>
            <a:r>
              <a:rPr lang="zh-CN" altLang="en-US" sz="2000" dirty="0">
                <a:solidFill>
                  <a:srgbClr val="FF0000"/>
                </a:solidFill>
                <a:latin typeface="仿宋" panose="02010609060101010101" pitchFamily="49" charset="-122"/>
                <a:ea typeface="仿宋" panose="02010609060101010101" pitchFamily="49" charset="-122"/>
              </a:rPr>
              <a:t>是否合格，检查下一个</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1" y="207964"/>
            <a:ext cx="6645799" cy="10943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E8613353-9371-4039-B692-C669DE521740}" type="slidenum">
              <a:rPr lang="zh-CN" altLang="zh-CN" smtClean="0"/>
              <a:pPr/>
              <a:t>44</a:t>
            </a:fld>
            <a:endParaRPr lang="zh-CN" altLang="zh-CN"/>
          </a:p>
        </p:txBody>
      </p:sp>
    </p:spTree>
    <p:extLst>
      <p:ext uri="{BB962C8B-B14F-4D97-AF65-F5344CB8AC3E}">
        <p14:creationId xmlns:p14="http://schemas.microsoft.com/office/powerpoint/2010/main" val="3889630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优化（</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972800" cy="48870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207964"/>
            <a:ext cx="6604000" cy="1209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84659" y="4572001"/>
            <a:ext cx="2858475" cy="369332"/>
          </a:xfrm>
          <a:prstGeom prst="rect">
            <a:avLst/>
          </a:prstGeom>
          <a:noFill/>
        </p:spPr>
        <p:txBody>
          <a:bodyPr wrap="none" rtlCol="0">
            <a:spAutoFit/>
          </a:bodyPr>
          <a:lstStyle/>
          <a:p>
            <a:r>
              <a:rPr lang="en-US" altLang="zh-CN" b="1" dirty="0" smtClean="0">
                <a:solidFill>
                  <a:srgbClr val="FF0000"/>
                </a:solidFill>
                <a:latin typeface="仿宋" panose="02010609060101010101" pitchFamily="49" charset="-122"/>
                <a:ea typeface="仿宋" panose="02010609060101010101" pitchFamily="49" charset="-122"/>
              </a:rPr>
              <a:t>#</a:t>
            </a:r>
            <a:r>
              <a:rPr lang="zh-CN" altLang="en-US" b="1" dirty="0" smtClean="0">
                <a:solidFill>
                  <a:srgbClr val="FF0000"/>
                </a:solidFill>
                <a:latin typeface="仿宋" panose="02010609060101010101" pitchFamily="49" charset="-122"/>
                <a:ea typeface="仿宋" panose="02010609060101010101" pitchFamily="49" charset="-122"/>
              </a:rPr>
              <a:t>不存放于列表，直接</a:t>
            </a:r>
            <a:r>
              <a:rPr lang="zh-CN" altLang="en-US" b="1" dirty="0">
                <a:solidFill>
                  <a:srgbClr val="FF0000"/>
                </a:solidFill>
                <a:latin typeface="仿宋" panose="02010609060101010101" pitchFamily="49" charset="-122"/>
                <a:ea typeface="仿宋" panose="02010609060101010101" pitchFamily="49" charset="-122"/>
              </a:rPr>
              <a:t>显示</a:t>
            </a:r>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45</a:t>
            </a:fld>
            <a:endParaRPr lang="zh-CN" altLang="zh-CN"/>
          </a:p>
        </p:txBody>
      </p:sp>
    </p:spTree>
    <p:extLst>
      <p:ext uri="{BB962C8B-B14F-4D97-AF65-F5344CB8AC3E}">
        <p14:creationId xmlns:p14="http://schemas.microsoft.com/office/powerpoint/2010/main" val="1977154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a:t>7</a:t>
            </a:r>
            <a:endParaRPr lang="zh-CN" altLang="en-US" dirty="0"/>
          </a:p>
        </p:txBody>
      </p:sp>
      <p:sp>
        <p:nvSpPr>
          <p:cNvPr id="3" name="内容占位符 2"/>
          <p:cNvSpPr>
            <a:spLocks noGrp="1"/>
          </p:cNvSpPr>
          <p:nvPr>
            <p:ph idx="1"/>
          </p:nvPr>
        </p:nvSpPr>
        <p:spPr>
          <a:xfrm>
            <a:off x="609601" y="1600200"/>
            <a:ext cx="5576047" cy="4686320"/>
          </a:xfrm>
        </p:spPr>
        <p:txBody>
          <a:bodyPr/>
          <a:lstStyle/>
          <a:p>
            <a:pPr>
              <a:lnSpc>
                <a:spcPct val="150000"/>
              </a:lnSpc>
            </a:pPr>
            <a:r>
              <a:rPr lang="zh-CN" altLang="en-US" dirty="0"/>
              <a:t>用户输入一个数，程序输出</a:t>
            </a:r>
            <a:r>
              <a:rPr lang="zh-CN" altLang="en-US" dirty="0" smtClean="0"/>
              <a:t>其</a:t>
            </a:r>
            <a:r>
              <a:rPr lang="zh-CN" altLang="en-US" dirty="0"/>
              <a:t>平方</a:t>
            </a:r>
            <a:r>
              <a:rPr lang="zh-CN" altLang="en-US" dirty="0" smtClean="0"/>
              <a:t>数</a:t>
            </a:r>
            <a:r>
              <a:rPr lang="zh-CN" altLang="en-US" dirty="0"/>
              <a:t>；</a:t>
            </a:r>
            <a:r>
              <a:rPr lang="zh-CN" altLang="en-US" dirty="0" smtClean="0"/>
              <a:t>重复上述过程，当</a:t>
            </a:r>
            <a:r>
              <a:rPr lang="zh-CN" altLang="en-US" dirty="0"/>
              <a:t>用户输入</a:t>
            </a:r>
            <a:r>
              <a:rPr lang="en-US" altLang="zh-CN" dirty="0"/>
              <a:t>0</a:t>
            </a:r>
            <a:r>
              <a:rPr lang="zh-CN" altLang="en-US" dirty="0"/>
              <a:t>时程序才</a:t>
            </a:r>
            <a:r>
              <a:rPr lang="zh-CN" altLang="en-US" dirty="0" smtClean="0"/>
              <a:t>退出。</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705" y="1600200"/>
            <a:ext cx="4826000" cy="4914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46</a:t>
            </a:fld>
            <a:endParaRPr lang="zh-CN" altLang="zh-CN"/>
          </a:p>
        </p:txBody>
      </p:sp>
    </p:spTree>
    <p:extLst>
      <p:ext uri="{BB962C8B-B14F-4D97-AF65-F5344CB8AC3E}">
        <p14:creationId xmlns:p14="http://schemas.microsoft.com/office/powerpoint/2010/main" val="9341313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a:t>
            </a:r>
            <a:endParaRPr lang="zh-CN" altLang="en-US" dirty="0"/>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1061291" cy="33617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47</a:t>
            </a:fld>
            <a:endParaRPr lang="zh-CN" altLang="zh-CN"/>
          </a:p>
        </p:txBody>
      </p:sp>
    </p:spTree>
    <p:extLst>
      <p:ext uri="{BB962C8B-B14F-4D97-AF65-F5344CB8AC3E}">
        <p14:creationId xmlns:p14="http://schemas.microsoft.com/office/powerpoint/2010/main" val="4197158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smtClean="0"/>
              <a:t>3.4 </a:t>
            </a:r>
            <a:r>
              <a:rPr lang="en-US" altLang="zh-CN" dirty="0"/>
              <a:t>break </a:t>
            </a:r>
            <a:r>
              <a:rPr lang="zh-CN" altLang="en-US" dirty="0"/>
              <a:t>和 </a:t>
            </a:r>
            <a:r>
              <a:rPr lang="en-US" altLang="zh-CN" dirty="0"/>
              <a:t>continue</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763966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1987" name="Rectangle 3"/>
          <p:cNvSpPr>
            <a:spLocks noGrp="1" noChangeArrowheads="1"/>
          </p:cNvSpPr>
          <p:nvPr>
            <p:ph idx="1"/>
          </p:nvPr>
        </p:nvSpPr>
        <p:spPr/>
        <p:txBody>
          <a:bodyPr/>
          <a:lstStyle/>
          <a:p>
            <a:pPr>
              <a:lnSpc>
                <a:spcPct val="150000"/>
              </a:lnSpc>
            </a:pPr>
            <a:r>
              <a:rPr lang="zh-CN" altLang="en-US" sz="2400" dirty="0">
                <a:latin typeface="宋体" pitchFamily="2" charset="-122"/>
              </a:rPr>
              <a:t>break语句在while循环和for循环中都可以使用，一般放在if选择</a:t>
            </a:r>
            <a:r>
              <a:rPr lang="zh-CN" altLang="en-US" sz="2400" dirty="0" smtClean="0">
                <a:latin typeface="宋体" pitchFamily="2" charset="-122"/>
              </a:rPr>
              <a:t>结构（</a:t>
            </a:r>
            <a:r>
              <a:rPr lang="en-US" altLang="zh-CN" sz="2400" dirty="0" smtClean="0">
                <a:latin typeface="宋体" pitchFamily="2" charset="-122"/>
              </a:rPr>
              <a:t>if</a:t>
            </a:r>
            <a:r>
              <a:rPr lang="zh-CN" altLang="en-US" sz="2400" dirty="0" smtClean="0">
                <a:latin typeface="宋体" pitchFamily="2" charset="-122"/>
              </a:rPr>
              <a:t>嵌套于</a:t>
            </a:r>
            <a:r>
              <a:rPr lang="en-US" altLang="zh-CN" sz="2400" dirty="0" smtClean="0">
                <a:latin typeface="宋体" pitchFamily="2" charset="-122"/>
              </a:rPr>
              <a:t>while</a:t>
            </a:r>
            <a:r>
              <a:rPr lang="zh-CN" altLang="en-US" sz="2400" dirty="0" smtClean="0">
                <a:latin typeface="宋体" pitchFamily="2" charset="-122"/>
              </a:rPr>
              <a:t>或</a:t>
            </a:r>
            <a:r>
              <a:rPr lang="en-US" altLang="zh-CN" sz="2400" dirty="0" smtClean="0">
                <a:latin typeface="宋体" pitchFamily="2" charset="-122"/>
              </a:rPr>
              <a:t>for</a:t>
            </a:r>
            <a:r>
              <a:rPr lang="zh-CN" altLang="en-US" sz="2400" dirty="0" smtClean="0">
                <a:latin typeface="宋体" pitchFamily="2" charset="-122"/>
              </a:rPr>
              <a:t>内）中</a:t>
            </a:r>
            <a:r>
              <a:rPr lang="zh-CN" altLang="en-US" sz="2400" dirty="0">
                <a:latin typeface="宋体" pitchFamily="2" charset="-122"/>
              </a:rPr>
              <a:t>，一旦break语句被执行，将</a:t>
            </a:r>
            <a:r>
              <a:rPr lang="zh-CN" altLang="en-US" sz="2400" dirty="0" smtClean="0">
                <a:latin typeface="宋体" pitchFamily="2" charset="-122"/>
              </a:rPr>
              <a:t>使得</a:t>
            </a:r>
            <a:r>
              <a:rPr lang="zh-CN" altLang="en-US" sz="2400" dirty="0" smtClean="0">
                <a:solidFill>
                  <a:srgbClr val="FF0000"/>
                </a:solidFill>
                <a:latin typeface="宋体" pitchFamily="2" charset="-122"/>
              </a:rPr>
              <a:t>当前</a:t>
            </a:r>
            <a:r>
              <a:rPr lang="zh-CN" altLang="en-US" sz="2400" dirty="0" smtClean="0">
                <a:latin typeface="宋体" pitchFamily="2" charset="-122"/>
              </a:rPr>
              <a:t>整个</a:t>
            </a:r>
            <a:r>
              <a:rPr lang="zh-CN" altLang="en-US" sz="2400" dirty="0">
                <a:latin typeface="宋体" pitchFamily="2" charset="-122"/>
              </a:rPr>
              <a:t>循环提前结束。</a:t>
            </a:r>
          </a:p>
          <a:p>
            <a:pPr>
              <a:lnSpc>
                <a:spcPct val="150000"/>
              </a:lnSpc>
            </a:pPr>
            <a:r>
              <a:rPr lang="en-US" altLang="zh-CN" sz="2400" dirty="0">
                <a:latin typeface="宋体" pitchFamily="2" charset="-122"/>
              </a:rPr>
              <a:t>continue</a:t>
            </a:r>
            <a:r>
              <a:rPr lang="zh-CN" altLang="en-US" sz="2400" dirty="0">
                <a:latin typeface="宋体" pitchFamily="2" charset="-122"/>
              </a:rPr>
              <a:t>语句的作用是终止当前循环，并忽略</a:t>
            </a:r>
            <a:r>
              <a:rPr lang="en-US" altLang="zh-CN" sz="2400" dirty="0">
                <a:latin typeface="宋体" pitchFamily="2" charset="-122"/>
              </a:rPr>
              <a:t>continue</a:t>
            </a:r>
            <a:r>
              <a:rPr lang="zh-CN" altLang="en-US" sz="2400" dirty="0">
                <a:latin typeface="宋体" pitchFamily="2" charset="-122"/>
              </a:rPr>
              <a:t>之后的语句，然后回到循环的顶端，提前进入下</a:t>
            </a:r>
            <a:r>
              <a:rPr lang="zh-CN" altLang="en-US" sz="2400" dirty="0" smtClean="0">
                <a:latin typeface="宋体" pitchFamily="2" charset="-122"/>
              </a:rPr>
              <a:t>一轮循环</a:t>
            </a:r>
            <a:r>
              <a:rPr lang="zh-CN" altLang="en-US" sz="2400" dirty="0"/>
              <a:t>。</a:t>
            </a:r>
          </a:p>
          <a:p>
            <a:pPr>
              <a:lnSpc>
                <a:spcPct val="150000"/>
              </a:lnSpc>
            </a:pPr>
            <a:r>
              <a:rPr lang="zh-CN" altLang="en-US" sz="2400" dirty="0">
                <a:latin typeface="宋体" pitchFamily="2" charset="-122"/>
              </a:rPr>
              <a:t>除非</a:t>
            </a:r>
            <a:r>
              <a:rPr lang="en-US" altLang="zh-CN" sz="2400" dirty="0">
                <a:latin typeface="宋体" pitchFamily="2" charset="-122"/>
              </a:rPr>
              <a:t>break</a:t>
            </a:r>
            <a:r>
              <a:rPr lang="zh-CN" altLang="en-US" sz="2400" dirty="0">
                <a:latin typeface="宋体" pitchFamily="2" charset="-122"/>
              </a:rPr>
              <a:t>语句让代码更简单或更清晰，否则不要轻易使用。</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49</a:t>
            </a:fld>
            <a:endParaRPr lang="zh-CN" altLang="zh-CN"/>
          </a:p>
        </p:txBody>
      </p:sp>
    </p:spTree>
    <p:extLst>
      <p:ext uri="{BB962C8B-B14F-4D97-AF65-F5344CB8AC3E}">
        <p14:creationId xmlns:p14="http://schemas.microsoft.com/office/powerpoint/2010/main" val="2050108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r>
              <a:rPr lang="zh-CN" altLang="zh-CN" dirty="0"/>
              <a:t>3.1 条件表达式</a:t>
            </a:r>
          </a:p>
        </p:txBody>
      </p:sp>
      <p:sp>
        <p:nvSpPr>
          <p:cNvPr id="18435" name="Rectangle 3"/>
          <p:cNvSpPr>
            <a:spLocks noGrp="1" noChangeArrowheads="1"/>
          </p:cNvSpPr>
          <p:nvPr>
            <p:ph type="body" idx="1"/>
          </p:nvPr>
        </p:nvSpPr>
        <p:spPr>
          <a:xfrm>
            <a:off x="838200" y="1690688"/>
            <a:ext cx="10515600" cy="4486275"/>
          </a:xfrm>
          <a:solidFill>
            <a:schemeClr val="accent4">
              <a:lumMod val="20000"/>
              <a:lumOff val="80000"/>
            </a:schemeClr>
          </a:solidFill>
        </p:spPr>
        <p:txBody>
          <a:bodyPr>
            <a:normAutofit fontScale="92500" lnSpcReduction="20000"/>
          </a:bodyPr>
          <a:lstStyle/>
          <a:p>
            <a:pPr marL="0" indent="0">
              <a:lnSpc>
                <a:spcPct val="80000"/>
              </a:lnSpc>
              <a:buNone/>
            </a:pPr>
            <a:endParaRPr lang="en-US" altLang="zh-CN" sz="2000" dirty="0" smtClean="0">
              <a:latin typeface="宋体" charset="-122"/>
            </a:endParaRPr>
          </a:p>
          <a:p>
            <a:pPr marL="0" indent="0">
              <a:lnSpc>
                <a:spcPct val="80000"/>
              </a:lnSpc>
              <a:buNone/>
            </a:pPr>
            <a:r>
              <a:rPr lang="zh-CN" altLang="zh-CN" sz="2000" dirty="0" smtClean="0">
                <a:latin typeface="宋体" charset="-122"/>
              </a:rPr>
              <a:t>&gt;</a:t>
            </a:r>
            <a:r>
              <a:rPr lang="zh-CN" altLang="zh-CN" sz="2000" dirty="0">
                <a:latin typeface="宋体" charset="-122"/>
              </a:rPr>
              <a:t>&gt;&gt; if 3: #使用整数作为条件表达式</a:t>
            </a:r>
          </a:p>
          <a:p>
            <a:pPr marL="0" indent="0">
              <a:lnSpc>
                <a:spcPct val="80000"/>
              </a:lnSpc>
              <a:buNone/>
            </a:pPr>
            <a:r>
              <a:rPr lang="zh-CN" altLang="zh-CN" sz="2000" dirty="0">
                <a:latin typeface="宋体" charset="-122"/>
              </a:rPr>
              <a:t>	print(5)</a:t>
            </a:r>
          </a:p>
          <a:p>
            <a:pPr marL="0" indent="0">
              <a:lnSpc>
                <a:spcPct val="80000"/>
              </a:lnSpc>
              <a:buNone/>
            </a:pPr>
            <a:r>
              <a:rPr lang="zh-CN" altLang="zh-CN" sz="2000" dirty="0">
                <a:solidFill>
                  <a:srgbClr val="0070C0"/>
                </a:solidFill>
                <a:latin typeface="宋体" charset="-122"/>
              </a:rPr>
              <a:t>5</a:t>
            </a:r>
          </a:p>
          <a:p>
            <a:pPr marL="0" indent="0">
              <a:lnSpc>
                <a:spcPct val="80000"/>
              </a:lnSpc>
              <a:buNone/>
            </a:pPr>
            <a:r>
              <a:rPr lang="zh-CN" altLang="zh-CN" sz="2000" dirty="0">
                <a:latin typeface="宋体" charset="-122"/>
              </a:rPr>
              <a:t>&gt;&gt;&gt; a = [1, 2, 3]</a:t>
            </a:r>
          </a:p>
          <a:p>
            <a:pPr marL="0" indent="0">
              <a:lnSpc>
                <a:spcPct val="80000"/>
              </a:lnSpc>
              <a:buNone/>
            </a:pPr>
            <a:r>
              <a:rPr lang="zh-CN" altLang="zh-CN" sz="2000" dirty="0">
                <a:latin typeface="宋体" charset="-122"/>
              </a:rPr>
              <a:t>&gt;&gt;&gt; if a: #使用列表作为条件表达式</a:t>
            </a:r>
          </a:p>
          <a:p>
            <a:pPr marL="0" indent="0">
              <a:lnSpc>
                <a:spcPct val="80000"/>
              </a:lnSpc>
              <a:buNone/>
            </a:pPr>
            <a:r>
              <a:rPr lang="zh-CN" altLang="zh-CN" sz="2000" dirty="0">
                <a:latin typeface="宋体" charset="-122"/>
              </a:rPr>
              <a:t>	print(a)	</a:t>
            </a:r>
          </a:p>
          <a:p>
            <a:pPr marL="0" indent="0">
              <a:lnSpc>
                <a:spcPct val="80000"/>
              </a:lnSpc>
              <a:buNone/>
            </a:pPr>
            <a:r>
              <a:rPr lang="zh-CN" altLang="zh-CN" sz="2000" dirty="0">
                <a:solidFill>
                  <a:srgbClr val="0070C0"/>
                </a:solidFill>
                <a:latin typeface="宋体" charset="-122"/>
              </a:rPr>
              <a:t>[1, 2, 3]</a:t>
            </a:r>
          </a:p>
          <a:p>
            <a:pPr marL="0" indent="0">
              <a:lnSpc>
                <a:spcPct val="80000"/>
              </a:lnSpc>
              <a:buNone/>
            </a:pPr>
            <a:r>
              <a:rPr lang="zh-CN" altLang="zh-CN" sz="2000" dirty="0">
                <a:latin typeface="宋体" charset="-122"/>
              </a:rPr>
              <a:t>&gt;&gt;&gt; a = []</a:t>
            </a:r>
          </a:p>
          <a:p>
            <a:pPr marL="0" indent="0">
              <a:lnSpc>
                <a:spcPct val="80000"/>
              </a:lnSpc>
              <a:buNone/>
            </a:pPr>
            <a:r>
              <a:rPr lang="zh-CN" altLang="zh-CN" sz="2000" dirty="0">
                <a:latin typeface="宋体" charset="-122"/>
              </a:rPr>
              <a:t>&gt;&gt;&gt; if a:</a:t>
            </a:r>
          </a:p>
          <a:p>
            <a:pPr marL="0" indent="0">
              <a:lnSpc>
                <a:spcPct val="80000"/>
              </a:lnSpc>
              <a:buNone/>
            </a:pPr>
            <a:r>
              <a:rPr lang="zh-CN" altLang="zh-CN" sz="2000" dirty="0">
                <a:latin typeface="宋体" charset="-122"/>
              </a:rPr>
              <a:t>	print(a)</a:t>
            </a:r>
          </a:p>
          <a:p>
            <a:pPr marL="0" indent="0">
              <a:lnSpc>
                <a:spcPct val="80000"/>
              </a:lnSpc>
              <a:buNone/>
            </a:pPr>
            <a:r>
              <a:rPr lang="zh-CN" altLang="zh-CN" sz="2000" dirty="0">
                <a:latin typeface="宋体" charset="-122"/>
              </a:rPr>
              <a:t>else:</a:t>
            </a:r>
          </a:p>
          <a:p>
            <a:pPr marL="0" indent="0">
              <a:lnSpc>
                <a:spcPct val="80000"/>
              </a:lnSpc>
              <a:buNone/>
            </a:pPr>
            <a:r>
              <a:rPr lang="zh-CN" altLang="zh-CN" sz="2000" dirty="0">
                <a:latin typeface="宋体" charset="-122"/>
              </a:rPr>
              <a:t>	print</a:t>
            </a:r>
            <a:r>
              <a:rPr lang="zh-CN" altLang="zh-CN" sz="2000" dirty="0" smtClean="0">
                <a:latin typeface="宋体" charset="-122"/>
              </a:rPr>
              <a:t>(</a:t>
            </a:r>
            <a:r>
              <a:rPr lang="uk-UA" altLang="zh-CN" sz="2000" dirty="0" smtClean="0"/>
              <a:t>'</a:t>
            </a:r>
            <a:r>
              <a:rPr lang="zh-CN" altLang="zh-CN" sz="2000" dirty="0" smtClean="0">
                <a:latin typeface="宋体" charset="-122"/>
              </a:rPr>
              <a:t>empty</a:t>
            </a:r>
            <a:r>
              <a:rPr lang="uk-UA" altLang="zh-CN" sz="2000" dirty="0" smtClean="0"/>
              <a:t>'</a:t>
            </a:r>
            <a:r>
              <a:rPr lang="zh-CN" altLang="zh-CN" sz="2000" dirty="0" smtClean="0">
                <a:latin typeface="宋体" charset="-122"/>
              </a:rPr>
              <a:t>)</a:t>
            </a:r>
            <a:endParaRPr lang="zh-CN" altLang="zh-CN" sz="2000" dirty="0">
              <a:latin typeface="宋体" charset="-122"/>
            </a:endParaRPr>
          </a:p>
          <a:p>
            <a:pPr marL="0" indent="0">
              <a:lnSpc>
                <a:spcPct val="80000"/>
              </a:lnSpc>
              <a:buNone/>
            </a:pPr>
            <a:endParaRPr lang="zh-CN" altLang="zh-CN" sz="2000" dirty="0">
              <a:latin typeface="宋体" charset="-122"/>
            </a:endParaRPr>
          </a:p>
          <a:p>
            <a:pPr marL="0" indent="0">
              <a:lnSpc>
                <a:spcPct val="80000"/>
              </a:lnSpc>
              <a:buNone/>
            </a:pPr>
            <a:r>
              <a:rPr lang="zh-CN" altLang="zh-CN" sz="2000" dirty="0">
                <a:solidFill>
                  <a:srgbClr val="0070C0"/>
                </a:solidFill>
                <a:latin typeface="宋体" charset="-122"/>
              </a:rPr>
              <a:t>empty</a:t>
            </a:r>
          </a:p>
        </p:txBody>
      </p:sp>
    </p:spTree>
    <p:extLst>
      <p:ext uri="{BB962C8B-B14F-4D97-AF65-F5344CB8AC3E}">
        <p14:creationId xmlns:p14="http://schemas.microsoft.com/office/powerpoint/2010/main" val="47743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
            </a:r>
            <a:r>
              <a:rPr lang="en-US" altLang="zh-CN" dirty="0" smtClean="0"/>
              <a:t>reak </a:t>
            </a:r>
            <a:r>
              <a:rPr lang="zh-CN" altLang="en-US" dirty="0" smtClean="0"/>
              <a:t>和 </a:t>
            </a:r>
            <a:r>
              <a:rPr lang="en-US" altLang="zh-CN" dirty="0" smtClean="0"/>
              <a:t>continue</a:t>
            </a:r>
            <a:endParaRPr lang="zh-CN" altLang="en-US" dirty="0"/>
          </a:p>
        </p:txBody>
      </p:sp>
      <p:sp>
        <p:nvSpPr>
          <p:cNvPr id="4" name="矩形 3"/>
          <p:cNvSpPr/>
          <p:nvPr/>
        </p:nvSpPr>
        <p:spPr>
          <a:xfrm>
            <a:off x="448238" y="1417638"/>
            <a:ext cx="4930588" cy="2347538"/>
          </a:xfrm>
          <a:prstGeom prst="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rPr>
              <a:t>w</a:t>
            </a:r>
            <a:r>
              <a:rPr lang="en-US" altLang="zh-CN" b="1" dirty="0" smtClean="0">
                <a:solidFill>
                  <a:schemeClr val="tx1"/>
                </a:solidFill>
              </a:rPr>
              <a:t>hile /for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break    </a:t>
            </a:r>
            <a:r>
              <a:rPr lang="en-US" altLang="zh-CN" dirty="0" smtClean="0">
                <a:solidFill>
                  <a:schemeClr val="tx1"/>
                </a:solidFill>
                <a:latin typeface="仿宋" panose="02010609060101010101" pitchFamily="49" charset="-122"/>
                <a:ea typeface="仿宋" panose="02010609060101010101" pitchFamily="49" charset="-122"/>
              </a:rPr>
              <a:t>#</a:t>
            </a:r>
            <a:r>
              <a:rPr lang="zh-CN" altLang="en-US" dirty="0" smtClean="0">
                <a:solidFill>
                  <a:schemeClr val="tx1"/>
                </a:solidFill>
                <a:latin typeface="仿宋" panose="02010609060101010101" pitchFamily="49" charset="-122"/>
                <a:ea typeface="仿宋" panose="02010609060101010101" pitchFamily="49" charset="-122"/>
              </a:rPr>
              <a:t>跳出循环</a:t>
            </a:r>
            <a:endParaRPr lang="en-US" altLang="zh-CN" dirty="0" smtClean="0">
              <a:solidFill>
                <a:schemeClr val="tx1"/>
              </a:solidFill>
              <a:latin typeface="仿宋" panose="02010609060101010101" pitchFamily="49" charset="-122"/>
              <a:ea typeface="仿宋" panose="02010609060101010101" pitchFamily="49" charset="-122"/>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smtClean="0">
                <a:solidFill>
                  <a:schemeClr val="tx1"/>
                </a:solidFill>
              </a:rPr>
              <a:t>         -——---------------------</a:t>
            </a:r>
            <a:endParaRPr lang="zh-CN" altLang="en-US" b="1" dirty="0">
              <a:solidFill>
                <a:schemeClr val="tx1"/>
              </a:solidFill>
            </a:endParaRPr>
          </a:p>
        </p:txBody>
      </p:sp>
      <p:sp>
        <p:nvSpPr>
          <p:cNvPr id="5" name="矩形 4"/>
          <p:cNvSpPr/>
          <p:nvPr/>
        </p:nvSpPr>
        <p:spPr>
          <a:xfrm>
            <a:off x="5994402" y="1417638"/>
            <a:ext cx="5767293" cy="2347538"/>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rPr>
              <a:t>w</a:t>
            </a:r>
            <a:r>
              <a:rPr lang="en-US" altLang="zh-CN" b="1" dirty="0" smtClean="0">
                <a:solidFill>
                  <a:schemeClr val="tx1"/>
                </a:solidFill>
              </a:rPr>
              <a:t>hile/for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if</a:t>
            </a:r>
            <a:r>
              <a:rPr lang="en-US" altLang="zh-CN" b="1" dirty="0" smtClean="0">
                <a:solidFill>
                  <a:schemeClr val="tx1"/>
                </a:solidFill>
              </a:rPr>
              <a:t>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break</a:t>
            </a:r>
            <a:r>
              <a:rPr lang="en-US" altLang="zh-CN" b="1" dirty="0" smtClean="0">
                <a:solidFill>
                  <a:schemeClr val="tx1"/>
                </a:solidFill>
              </a:rPr>
              <a:t>     </a:t>
            </a:r>
            <a:r>
              <a:rPr lang="en-US" altLang="zh-CN" dirty="0" smtClean="0">
                <a:solidFill>
                  <a:schemeClr val="tx1"/>
                </a:solidFill>
                <a:latin typeface="仿宋" panose="02010609060101010101" pitchFamily="49" charset="-122"/>
                <a:ea typeface="仿宋" panose="02010609060101010101" pitchFamily="49" charset="-122"/>
              </a:rPr>
              <a:t>#if</a:t>
            </a:r>
            <a:r>
              <a:rPr lang="zh-CN" altLang="en-US" dirty="0" smtClean="0">
                <a:solidFill>
                  <a:schemeClr val="tx1"/>
                </a:solidFill>
                <a:latin typeface="仿宋" panose="02010609060101010101" pitchFamily="49" charset="-122"/>
                <a:ea typeface="仿宋" panose="02010609060101010101" pitchFamily="49" charset="-122"/>
              </a:rPr>
              <a:t>块内最后一条语句</a:t>
            </a:r>
            <a:endParaRPr lang="en-US" altLang="zh-CN" dirty="0" smtClean="0">
              <a:solidFill>
                <a:schemeClr val="tx1"/>
              </a:solidFill>
              <a:latin typeface="仿宋" panose="02010609060101010101" pitchFamily="49" charset="-122"/>
              <a:ea typeface="仿宋" panose="02010609060101010101" pitchFamily="49" charset="-122"/>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endParaRPr lang="zh-CN" altLang="en-US" b="1" dirty="0">
              <a:solidFill>
                <a:schemeClr val="tx1"/>
              </a:solidFill>
            </a:endParaRPr>
          </a:p>
        </p:txBody>
      </p:sp>
      <p:sp>
        <p:nvSpPr>
          <p:cNvPr id="6" name="矩形 5"/>
          <p:cNvSpPr/>
          <p:nvPr/>
        </p:nvSpPr>
        <p:spPr>
          <a:xfrm>
            <a:off x="448238" y="4138426"/>
            <a:ext cx="4930588" cy="2347538"/>
          </a:xfrm>
          <a:prstGeom prst="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rPr>
              <a:t>w</a:t>
            </a:r>
            <a:r>
              <a:rPr lang="en-US" altLang="zh-CN" b="1" dirty="0" smtClean="0">
                <a:solidFill>
                  <a:schemeClr val="tx1"/>
                </a:solidFill>
              </a:rPr>
              <a:t>hile/for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continue   </a:t>
            </a:r>
            <a:r>
              <a:rPr lang="en-US" altLang="zh-CN" dirty="0" smtClean="0">
                <a:solidFill>
                  <a:schemeClr val="tx1"/>
                </a:solidFill>
                <a:latin typeface="仿宋" panose="02010609060101010101" pitchFamily="49" charset="-122"/>
                <a:ea typeface="仿宋" panose="02010609060101010101" pitchFamily="49" charset="-122"/>
              </a:rPr>
              <a:t>#</a:t>
            </a:r>
            <a:r>
              <a:rPr lang="zh-CN" altLang="en-US" dirty="0" smtClean="0">
                <a:solidFill>
                  <a:schemeClr val="tx1"/>
                </a:solidFill>
                <a:latin typeface="仿宋" panose="02010609060101010101" pitchFamily="49" charset="-122"/>
                <a:ea typeface="仿宋" panose="02010609060101010101" pitchFamily="49" charset="-122"/>
              </a:rPr>
              <a:t>开始下一轮循环</a:t>
            </a:r>
            <a:endParaRPr lang="en-US" altLang="zh-CN" b="1" dirty="0" smtClean="0">
              <a:solidFill>
                <a:srgbClr val="FF0000"/>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endParaRPr lang="zh-CN" altLang="en-US" b="1" dirty="0">
              <a:solidFill>
                <a:schemeClr val="tx1"/>
              </a:solidFill>
            </a:endParaRPr>
          </a:p>
        </p:txBody>
      </p:sp>
      <p:sp>
        <p:nvSpPr>
          <p:cNvPr id="7" name="矩形 6"/>
          <p:cNvSpPr/>
          <p:nvPr/>
        </p:nvSpPr>
        <p:spPr>
          <a:xfrm>
            <a:off x="5994402" y="4138426"/>
            <a:ext cx="5767293" cy="2347538"/>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b="1" dirty="0">
                <a:solidFill>
                  <a:schemeClr val="tx1"/>
                </a:solidFill>
              </a:rPr>
              <a:t>w</a:t>
            </a:r>
            <a:r>
              <a:rPr lang="en-US" altLang="zh-CN" b="1" dirty="0" smtClean="0">
                <a:solidFill>
                  <a:schemeClr val="tx1"/>
                </a:solidFill>
              </a:rPr>
              <a:t>hile/for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if</a:t>
            </a:r>
            <a:r>
              <a:rPr lang="en-US" altLang="zh-CN" b="1" dirty="0" smtClean="0">
                <a:solidFill>
                  <a:schemeClr val="tx1"/>
                </a:solidFill>
              </a:rPr>
              <a:t> ——————— </a:t>
            </a:r>
            <a:r>
              <a:rPr lang="zh-CN" altLang="en-US" b="1" dirty="0" smtClean="0">
                <a:solidFill>
                  <a:schemeClr val="tx1"/>
                </a:solidFill>
              </a:rPr>
              <a:t>：</a:t>
            </a:r>
            <a:endParaRPr lang="en-US" altLang="zh-CN" b="1" dirty="0" smtClean="0">
              <a:solidFill>
                <a:schemeClr val="tx1"/>
              </a:solidFill>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r>
              <a:rPr lang="en-US" altLang="zh-CN" b="1" dirty="0" smtClean="0">
                <a:solidFill>
                  <a:srgbClr val="FF0000"/>
                </a:solidFill>
              </a:rPr>
              <a:t>continue </a:t>
            </a:r>
            <a:r>
              <a:rPr lang="en-US" altLang="zh-CN" b="1" dirty="0" smtClean="0">
                <a:solidFill>
                  <a:schemeClr val="tx1"/>
                </a:solidFill>
              </a:rPr>
              <a:t> </a:t>
            </a:r>
            <a:r>
              <a:rPr lang="en-US" altLang="zh-CN" dirty="0" smtClean="0">
                <a:solidFill>
                  <a:schemeClr val="tx1"/>
                </a:solidFill>
                <a:latin typeface="仿宋" panose="02010609060101010101" pitchFamily="49" charset="-122"/>
                <a:ea typeface="仿宋" panose="02010609060101010101" pitchFamily="49" charset="-122"/>
              </a:rPr>
              <a:t>#</a:t>
            </a:r>
            <a:r>
              <a:rPr lang="en-US" altLang="zh-CN" dirty="0">
                <a:solidFill>
                  <a:schemeClr val="tx1"/>
                </a:solidFill>
                <a:latin typeface="仿宋" panose="02010609060101010101" pitchFamily="49" charset="-122"/>
                <a:ea typeface="仿宋" panose="02010609060101010101" pitchFamily="49" charset="-122"/>
              </a:rPr>
              <a:t>if</a:t>
            </a:r>
            <a:r>
              <a:rPr lang="zh-CN" altLang="en-US" dirty="0">
                <a:solidFill>
                  <a:schemeClr val="tx1"/>
                </a:solidFill>
                <a:latin typeface="仿宋" panose="02010609060101010101" pitchFamily="49" charset="-122"/>
                <a:ea typeface="仿宋" panose="02010609060101010101" pitchFamily="49" charset="-122"/>
              </a:rPr>
              <a:t>块内最后一条语句</a:t>
            </a:r>
            <a:endParaRPr lang="en-US" altLang="zh-CN" dirty="0" smtClean="0">
              <a:solidFill>
                <a:schemeClr val="tx1"/>
              </a:solidFill>
              <a:latin typeface="仿宋" panose="02010609060101010101" pitchFamily="49" charset="-122"/>
              <a:ea typeface="仿宋" panose="02010609060101010101" pitchFamily="49" charset="-122"/>
            </a:endParaRPr>
          </a:p>
          <a:p>
            <a:r>
              <a:rPr lang="en-US" altLang="zh-CN" b="1" dirty="0">
                <a:solidFill>
                  <a:schemeClr val="tx1"/>
                </a:solidFill>
              </a:rPr>
              <a:t> </a:t>
            </a:r>
            <a:r>
              <a:rPr lang="en-US" altLang="zh-CN" b="1" dirty="0" smtClean="0">
                <a:solidFill>
                  <a:schemeClr val="tx1"/>
                </a:solidFill>
              </a:rPr>
              <a:t>        -——---------------------</a:t>
            </a:r>
          </a:p>
          <a:p>
            <a:r>
              <a:rPr lang="en-US" altLang="zh-CN" b="1" dirty="0">
                <a:solidFill>
                  <a:schemeClr val="tx1"/>
                </a:solidFill>
              </a:rPr>
              <a:t> </a:t>
            </a:r>
            <a:r>
              <a:rPr lang="en-US" altLang="zh-CN" b="1" dirty="0" smtClean="0">
                <a:solidFill>
                  <a:schemeClr val="tx1"/>
                </a:solidFill>
              </a:rPr>
              <a:t>        -——---------------------</a:t>
            </a:r>
            <a:endParaRPr lang="zh-CN" altLang="en-US" b="1" dirty="0">
              <a:solidFill>
                <a:schemeClr val="tx1"/>
              </a:solidFill>
            </a:endParaRPr>
          </a:p>
        </p:txBody>
      </p:sp>
      <p:sp>
        <p:nvSpPr>
          <p:cNvPr id="14" name="右箭头 13"/>
          <p:cNvSpPr/>
          <p:nvPr/>
        </p:nvSpPr>
        <p:spPr>
          <a:xfrm>
            <a:off x="5145742" y="2268678"/>
            <a:ext cx="848660" cy="645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5145741" y="4989466"/>
            <a:ext cx="848660" cy="645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E8613353-9371-4039-B692-C669DE521740}" type="slidenum">
              <a:rPr lang="zh-CN" altLang="zh-CN" smtClean="0"/>
              <a:pPr/>
              <a:t>50</a:t>
            </a:fld>
            <a:endParaRPr lang="zh-CN" altLang="zh-CN"/>
          </a:p>
        </p:txBody>
      </p:sp>
    </p:spTree>
    <p:extLst>
      <p:ext uri="{BB962C8B-B14F-4D97-AF65-F5344CB8AC3E}">
        <p14:creationId xmlns:p14="http://schemas.microsoft.com/office/powerpoint/2010/main" val="21799130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zh-CN" altLang="en-US" dirty="0" smtClean="0">
                <a:latin typeface="宋体" pitchFamily="2" charset="-122"/>
              </a:rPr>
              <a:t>示例</a:t>
            </a:r>
            <a:endParaRPr lang="zh-CN" altLang="en-US" dirty="0">
              <a:latin typeface="宋体" pitchFamily="2" charset="-122"/>
            </a:endParaRPr>
          </a:p>
        </p:txBody>
      </p:sp>
      <p:sp>
        <p:nvSpPr>
          <p:cNvPr id="54275" name="Rectangle 3"/>
          <p:cNvSpPr>
            <a:spLocks noGrp="1" noChangeArrowheads="1"/>
          </p:cNvSpPr>
          <p:nvPr>
            <p:ph idx="1"/>
          </p:nvPr>
        </p:nvSpPr>
        <p:spPr/>
        <p:txBody>
          <a:bodyPr>
            <a:normAutofit/>
          </a:bodyPr>
          <a:lstStyle/>
          <a:p>
            <a:r>
              <a:rPr lang="zh-CN" altLang="en-US" dirty="0" smtClean="0">
                <a:latin typeface="宋体" pitchFamily="2" charset="-122"/>
              </a:rPr>
              <a:t>求</a:t>
            </a:r>
            <a:r>
              <a:rPr lang="en-US" altLang="zh-CN" dirty="0">
                <a:latin typeface="宋体" pitchFamily="2" charset="-122"/>
              </a:rPr>
              <a:t>200</a:t>
            </a:r>
            <a:r>
              <a:rPr lang="zh-CN" altLang="en-US" dirty="0">
                <a:latin typeface="宋体" pitchFamily="2" charset="-122"/>
              </a:rPr>
              <a:t>以内能被</a:t>
            </a:r>
            <a:r>
              <a:rPr lang="en-US" altLang="zh-CN" dirty="0">
                <a:latin typeface="宋体" pitchFamily="2" charset="-122"/>
              </a:rPr>
              <a:t>17</a:t>
            </a:r>
            <a:r>
              <a:rPr lang="zh-CN" altLang="en-US" dirty="0">
                <a:latin typeface="宋体" pitchFamily="2" charset="-122"/>
              </a:rPr>
              <a:t>整除的最大正整数</a:t>
            </a:r>
            <a:r>
              <a:rPr lang="zh-CN" altLang="en-US" dirty="0" smtClean="0">
                <a:latin typeface="宋体" pitchFamily="2" charset="-122"/>
              </a:rPr>
              <a:t>。</a:t>
            </a:r>
            <a:endParaRPr lang="zh-CN" altLang="en-US" dirty="0">
              <a:latin typeface="宋体" pitchFamily="2" charset="-122"/>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107" y="2370419"/>
            <a:ext cx="10247508" cy="25272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107" y="5265386"/>
            <a:ext cx="1879600" cy="9429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E8613353-9371-4039-B692-C669DE521740}" type="slidenum">
              <a:rPr lang="zh-CN" altLang="zh-CN" smtClean="0"/>
              <a:pPr/>
              <a:t>51</a:t>
            </a:fld>
            <a:endParaRPr lang="zh-CN" altLang="zh-CN"/>
          </a:p>
        </p:txBody>
      </p:sp>
    </p:spTree>
    <p:extLst>
      <p:ext uri="{BB962C8B-B14F-4D97-AF65-F5344CB8AC3E}">
        <p14:creationId xmlns:p14="http://schemas.microsoft.com/office/powerpoint/2010/main" val="29246419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zh-CN" altLang="en-US" dirty="0" smtClean="0">
                <a:latin typeface="宋体" pitchFamily="2" charset="-122"/>
              </a:rPr>
              <a:t>示例</a:t>
            </a:r>
            <a:endParaRPr lang="zh-CN" altLang="en-US" dirty="0">
              <a:latin typeface="宋体" pitchFamily="2" charset="-122"/>
            </a:endParaRPr>
          </a:p>
        </p:txBody>
      </p:sp>
      <p:sp>
        <p:nvSpPr>
          <p:cNvPr id="55299" name="Rectangle 3"/>
          <p:cNvSpPr>
            <a:spLocks noGrp="1" noChangeArrowheads="1"/>
          </p:cNvSpPr>
          <p:nvPr>
            <p:ph idx="1"/>
          </p:nvPr>
        </p:nvSpPr>
        <p:spPr>
          <a:xfrm>
            <a:off x="609600" y="1447795"/>
            <a:ext cx="10972800" cy="4686320"/>
          </a:xfrm>
        </p:spPr>
        <p:txBody>
          <a:bodyPr>
            <a:noAutofit/>
          </a:bodyPr>
          <a:lstStyle/>
          <a:p>
            <a:r>
              <a:rPr lang="zh-CN" altLang="en-US" sz="2800" dirty="0" smtClean="0">
                <a:latin typeface="宋体" pitchFamily="2" charset="-122"/>
              </a:rPr>
              <a:t>判断</a:t>
            </a:r>
            <a:r>
              <a:rPr lang="zh-CN" altLang="en-US" sz="2800" dirty="0">
                <a:latin typeface="宋体" pitchFamily="2" charset="-122"/>
              </a:rPr>
              <a:t>一个数是否为素数</a:t>
            </a:r>
            <a:r>
              <a:rPr lang="zh-CN" altLang="en-US" sz="2800" dirty="0" smtClean="0">
                <a:latin typeface="宋体" pitchFamily="2" charset="-122"/>
              </a:rPr>
              <a:t>。</a:t>
            </a:r>
            <a:endParaRPr lang="zh-CN" altLang="en-US" sz="2800" dirty="0">
              <a:latin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00262"/>
            <a:ext cx="10972800" cy="36795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E8613353-9371-4039-B692-C669DE521740}" type="slidenum">
              <a:rPr lang="zh-CN" altLang="zh-CN" smtClean="0"/>
              <a:pPr/>
              <a:t>52</a:t>
            </a:fld>
            <a:endParaRPr lang="zh-CN" altLang="zh-CN"/>
          </a:p>
        </p:txBody>
      </p:sp>
    </p:spTree>
    <p:extLst>
      <p:ext uri="{BB962C8B-B14F-4D97-AF65-F5344CB8AC3E}">
        <p14:creationId xmlns:p14="http://schemas.microsoft.com/office/powerpoint/2010/main" val="40293546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示例</a:t>
            </a:r>
          </a:p>
        </p:txBody>
      </p:sp>
      <p:sp>
        <p:nvSpPr>
          <p:cNvPr id="3" name="内容占位符 2"/>
          <p:cNvSpPr>
            <a:spLocks noGrp="1"/>
          </p:cNvSpPr>
          <p:nvPr>
            <p:ph idx="1"/>
          </p:nvPr>
        </p:nvSpPr>
        <p:spPr/>
        <p:txBody>
          <a:bodyPr/>
          <a:lstStyle/>
          <a:p>
            <a:r>
              <a:rPr lang="zh-CN" altLang="en-US" dirty="0" smtClean="0"/>
              <a:t>不用列表的</a:t>
            </a:r>
            <a:r>
              <a:rPr lang="en-US" altLang="zh-CN" dirty="0" smtClean="0"/>
              <a:t>index()</a:t>
            </a:r>
            <a:r>
              <a:rPr lang="zh-CN" altLang="en-US" dirty="0" smtClean="0"/>
              <a:t>方法，在列表中查找某指定值首次出现的下标位置。</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55" y="2713872"/>
            <a:ext cx="10928756" cy="39123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426" y="158226"/>
            <a:ext cx="4813300" cy="685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8426" y="1074738"/>
            <a:ext cx="4813300" cy="6949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53</a:t>
            </a:fld>
            <a:endParaRPr lang="zh-CN" altLang="zh-CN"/>
          </a:p>
        </p:txBody>
      </p:sp>
    </p:spTree>
    <p:extLst>
      <p:ext uri="{BB962C8B-B14F-4D97-AF65-F5344CB8AC3E}">
        <p14:creationId xmlns:p14="http://schemas.microsoft.com/office/powerpoint/2010/main" val="39238771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再做示例</a:t>
            </a:r>
            <a:r>
              <a:rPr lang="en-US" altLang="zh-CN" dirty="0" smtClean="0"/>
              <a:t>6</a:t>
            </a:r>
            <a:r>
              <a:rPr lang="zh-CN" altLang="en-US" dirty="0" smtClean="0"/>
              <a:t>（改用</a:t>
            </a:r>
            <a:r>
              <a:rPr lang="en-US" altLang="zh-CN" dirty="0" smtClean="0"/>
              <a:t>break</a:t>
            </a:r>
            <a:r>
              <a:rPr lang="zh-CN" altLang="en-US" dirty="0" smtClean="0"/>
              <a:t>）</a:t>
            </a:r>
            <a:endParaRPr lang="zh-CN" altLang="en-US" dirty="0"/>
          </a:p>
        </p:txBody>
      </p:sp>
      <p:sp>
        <p:nvSpPr>
          <p:cNvPr id="3" name="内容占位符 2"/>
          <p:cNvSpPr>
            <a:spLocks noGrp="1"/>
          </p:cNvSpPr>
          <p:nvPr>
            <p:ph idx="1"/>
          </p:nvPr>
        </p:nvSpPr>
        <p:spPr/>
        <p:txBody>
          <a:bodyPr/>
          <a:lstStyle/>
          <a:p>
            <a:pPr algn="just">
              <a:lnSpc>
                <a:spcPct val="80000"/>
              </a:lnSpc>
            </a:pPr>
            <a:r>
              <a:rPr lang="zh-CN" altLang="en-US" dirty="0"/>
              <a:t>查找一个</a:t>
            </a:r>
            <a:r>
              <a:rPr lang="zh-CN" altLang="en-US" dirty="0" smtClean="0"/>
              <a:t>最小正整数</a:t>
            </a:r>
            <a:r>
              <a:rPr lang="zh-CN" altLang="en-US" dirty="0"/>
              <a:t>，要求满足以下条件：</a:t>
            </a:r>
          </a:p>
          <a:p>
            <a:pPr marL="0" indent="0" algn="just">
              <a:lnSpc>
                <a:spcPct val="80000"/>
              </a:lnSpc>
              <a:buNone/>
            </a:pPr>
            <a:r>
              <a:rPr lang="zh-CN" altLang="en-US" dirty="0"/>
              <a:t>   </a:t>
            </a:r>
            <a:r>
              <a:rPr lang="zh-CN" altLang="en-US" dirty="0" smtClean="0"/>
              <a:t> </a:t>
            </a:r>
            <a:r>
              <a:rPr lang="zh-CN" altLang="en-US" sz="2800" dirty="0" smtClean="0"/>
              <a:t>被</a:t>
            </a:r>
            <a:r>
              <a:rPr lang="en-US" altLang="zh-CN" sz="2800" dirty="0"/>
              <a:t>3</a:t>
            </a:r>
            <a:r>
              <a:rPr lang="zh-CN" altLang="en-US" sz="2800" dirty="0"/>
              <a:t>除余</a:t>
            </a:r>
            <a:r>
              <a:rPr lang="en-US" altLang="zh-CN" sz="2800" dirty="0"/>
              <a:t>2</a:t>
            </a:r>
            <a:r>
              <a:rPr lang="zh-CN" altLang="en-US" sz="2800" dirty="0"/>
              <a:t>，被</a:t>
            </a:r>
            <a:r>
              <a:rPr lang="en-US" altLang="zh-CN" sz="2800" dirty="0"/>
              <a:t>5</a:t>
            </a:r>
            <a:r>
              <a:rPr lang="zh-CN" altLang="en-US" sz="2800" dirty="0"/>
              <a:t>除余</a:t>
            </a:r>
            <a:r>
              <a:rPr lang="en-US" altLang="zh-CN" sz="2800" dirty="0"/>
              <a:t>3</a:t>
            </a:r>
            <a:r>
              <a:rPr lang="zh-CN" altLang="en-US" sz="2800" dirty="0"/>
              <a:t>，被</a:t>
            </a:r>
            <a:r>
              <a:rPr lang="en-US" altLang="zh-CN" sz="2800" dirty="0"/>
              <a:t>7</a:t>
            </a:r>
            <a:r>
              <a:rPr lang="zh-CN" altLang="en-US" sz="2800" dirty="0"/>
              <a:t>除余</a:t>
            </a:r>
            <a:r>
              <a:rPr lang="en-US" altLang="zh-CN" sz="2800" dirty="0"/>
              <a:t>4</a:t>
            </a:r>
            <a:r>
              <a:rPr lang="zh-CN" altLang="en-US" sz="2800"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54</a:t>
            </a:fld>
            <a:endParaRPr lang="zh-CN" altLang="zh-CN"/>
          </a:p>
        </p:txBody>
      </p:sp>
    </p:spTree>
    <p:extLst>
      <p:ext uri="{BB962C8B-B14F-4D97-AF65-F5344CB8AC3E}">
        <p14:creationId xmlns:p14="http://schemas.microsoft.com/office/powerpoint/2010/main" val="15441273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4000" dirty="0" smtClean="0"/>
              <a:t>改用</a:t>
            </a:r>
            <a:r>
              <a:rPr lang="en-US" altLang="zh-CN" sz="4000" dirty="0" smtClean="0"/>
              <a:t/>
            </a:r>
            <a:br>
              <a:rPr lang="en-US" altLang="zh-CN" sz="4000" dirty="0" smtClean="0"/>
            </a:br>
            <a:r>
              <a:rPr lang="en-US" altLang="zh-CN" sz="4000" dirty="0" smtClean="0"/>
              <a:t>break</a:t>
            </a:r>
            <a:endParaRPr lang="zh-CN" altLang="en-US" sz="4000"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730" y="170018"/>
            <a:ext cx="7859124" cy="26147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22" y="2942349"/>
            <a:ext cx="11609132" cy="33337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48" y="2942347"/>
            <a:ext cx="11604005" cy="36615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55</a:t>
            </a:fld>
            <a:endParaRPr lang="zh-CN" altLang="zh-CN"/>
          </a:p>
        </p:txBody>
      </p:sp>
      <p:sp>
        <p:nvSpPr>
          <p:cNvPr id="5" name="上箭头 4"/>
          <p:cNvSpPr/>
          <p:nvPr/>
        </p:nvSpPr>
        <p:spPr>
          <a:xfrm>
            <a:off x="9258796" y="2309753"/>
            <a:ext cx="1702129" cy="831272"/>
          </a:xfrm>
          <a:prstGeom prst="upArrow">
            <a:avLst>
              <a:gd name="adj1" fmla="val 6674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对照</a:t>
            </a:r>
            <a:endParaRPr lang="zh-CN" altLang="en-US" dirty="0"/>
          </a:p>
        </p:txBody>
      </p:sp>
    </p:spTree>
    <p:extLst>
      <p:ext uri="{BB962C8B-B14F-4D97-AF65-F5344CB8AC3E}">
        <p14:creationId xmlns:p14="http://schemas.microsoft.com/office/powerpoint/2010/main" val="220646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再做示例</a:t>
            </a:r>
            <a:r>
              <a:rPr lang="en-US" altLang="zh-CN" dirty="0" smtClean="0"/>
              <a:t>7</a:t>
            </a:r>
            <a:r>
              <a:rPr lang="zh-CN" altLang="en-US" dirty="0" smtClean="0"/>
              <a:t>（改用</a:t>
            </a:r>
            <a:r>
              <a:rPr lang="en-US" altLang="zh-CN" dirty="0" smtClean="0"/>
              <a:t>break</a:t>
            </a:r>
            <a:r>
              <a:rPr lang="zh-CN" altLang="en-US" dirty="0" smtClean="0"/>
              <a:t>）</a:t>
            </a:r>
            <a:endParaRPr lang="zh-CN" altLang="en-US" dirty="0"/>
          </a:p>
        </p:txBody>
      </p:sp>
      <p:sp>
        <p:nvSpPr>
          <p:cNvPr id="3" name="内容占位符 2"/>
          <p:cNvSpPr>
            <a:spLocks noGrp="1"/>
          </p:cNvSpPr>
          <p:nvPr>
            <p:ph idx="1"/>
          </p:nvPr>
        </p:nvSpPr>
        <p:spPr>
          <a:xfrm>
            <a:off x="609601" y="1600200"/>
            <a:ext cx="5576047" cy="4686320"/>
          </a:xfrm>
        </p:spPr>
        <p:txBody>
          <a:bodyPr/>
          <a:lstStyle/>
          <a:p>
            <a:pPr>
              <a:lnSpc>
                <a:spcPct val="150000"/>
              </a:lnSpc>
            </a:pPr>
            <a:r>
              <a:rPr lang="zh-CN" altLang="en-US" dirty="0"/>
              <a:t>用户输入一个数，程序输出</a:t>
            </a:r>
            <a:r>
              <a:rPr lang="zh-CN" altLang="en-US" dirty="0" smtClean="0"/>
              <a:t>其</a:t>
            </a:r>
            <a:r>
              <a:rPr lang="zh-CN" altLang="en-US" dirty="0"/>
              <a:t>平方</a:t>
            </a:r>
            <a:r>
              <a:rPr lang="zh-CN" altLang="en-US" dirty="0" smtClean="0"/>
              <a:t>数</a:t>
            </a:r>
            <a:r>
              <a:rPr lang="zh-CN" altLang="en-US" dirty="0"/>
              <a:t>；</a:t>
            </a:r>
            <a:r>
              <a:rPr lang="zh-CN" altLang="en-US" dirty="0" smtClean="0"/>
              <a:t>重复上述过程，当</a:t>
            </a:r>
            <a:r>
              <a:rPr lang="zh-CN" altLang="en-US" dirty="0"/>
              <a:t>用户输入</a:t>
            </a:r>
            <a:r>
              <a:rPr lang="en-US" altLang="zh-CN" dirty="0"/>
              <a:t>0</a:t>
            </a:r>
            <a:r>
              <a:rPr lang="zh-CN" altLang="en-US" dirty="0"/>
              <a:t>时程序才</a:t>
            </a:r>
            <a:r>
              <a:rPr lang="zh-CN" altLang="en-US" dirty="0" smtClean="0"/>
              <a:t>退出。</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705" y="1600200"/>
            <a:ext cx="4826000" cy="4914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56</a:t>
            </a:fld>
            <a:endParaRPr lang="zh-CN" altLang="zh-CN"/>
          </a:p>
        </p:txBody>
      </p:sp>
    </p:spTree>
    <p:extLst>
      <p:ext uri="{BB962C8B-B14F-4D97-AF65-F5344CB8AC3E}">
        <p14:creationId xmlns:p14="http://schemas.microsoft.com/office/powerpoint/2010/main" val="124369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代码</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626" y="274638"/>
            <a:ext cx="8039937" cy="24435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3065338"/>
            <a:ext cx="11007961" cy="32211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57</a:t>
            </a:fld>
            <a:endParaRPr lang="zh-CN" altLang="zh-CN"/>
          </a:p>
        </p:txBody>
      </p:sp>
      <p:sp>
        <p:nvSpPr>
          <p:cNvPr id="9" name="上箭头 8"/>
          <p:cNvSpPr/>
          <p:nvPr/>
        </p:nvSpPr>
        <p:spPr>
          <a:xfrm>
            <a:off x="9258796" y="2309753"/>
            <a:ext cx="1702129" cy="831272"/>
          </a:xfrm>
          <a:prstGeom prst="upArrow">
            <a:avLst>
              <a:gd name="adj1" fmla="val 6674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对照</a:t>
            </a:r>
            <a:endParaRPr lang="zh-CN" altLang="en-US" dirty="0"/>
          </a:p>
        </p:txBody>
      </p:sp>
    </p:spTree>
    <p:extLst>
      <p:ext uri="{BB962C8B-B14F-4D97-AF65-F5344CB8AC3E}">
        <p14:creationId xmlns:p14="http://schemas.microsoft.com/office/powerpoint/2010/main" val="25265550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示例：比较两段代码的功能差异</a:t>
            </a:r>
            <a:endParaRPr lang="zh-CN" alt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262765"/>
            <a:ext cx="5001492" cy="2729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7704" y="2262765"/>
            <a:ext cx="5507896" cy="2729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58</a:t>
            </a:fld>
            <a:endParaRPr lang="zh-CN" altLang="zh-CN"/>
          </a:p>
        </p:txBody>
      </p:sp>
    </p:spTree>
    <p:extLst>
      <p:ext uri="{BB962C8B-B14F-4D97-AF65-F5344CB8AC3E}">
        <p14:creationId xmlns:p14="http://schemas.microsoft.com/office/powerpoint/2010/main" val="9890540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641782"/>
            <a:ext cx="5001492" cy="27299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626" y="630380"/>
            <a:ext cx="1612900" cy="27527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2775" y="4118366"/>
            <a:ext cx="1498600" cy="18573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 y="3807588"/>
            <a:ext cx="5001492" cy="24789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6520873" y="1625743"/>
            <a:ext cx="1514763"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520873" y="4666052"/>
            <a:ext cx="1514763"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59</a:t>
            </a:fld>
            <a:endParaRPr lang="zh-CN" altLang="zh-CN"/>
          </a:p>
        </p:txBody>
      </p:sp>
    </p:spTree>
    <p:extLst>
      <p:ext uri="{BB962C8B-B14F-4D97-AF65-F5344CB8AC3E}">
        <p14:creationId xmlns:p14="http://schemas.microsoft.com/office/powerpoint/2010/main" val="2360663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zh-CN" dirty="0"/>
              <a:t>3.1 条件表达式</a:t>
            </a:r>
          </a:p>
        </p:txBody>
      </p:sp>
      <p:sp>
        <p:nvSpPr>
          <p:cNvPr id="19459" name="Rectangle 3"/>
          <p:cNvSpPr>
            <a:spLocks noGrp="1" noChangeArrowheads="1"/>
          </p:cNvSpPr>
          <p:nvPr>
            <p:ph type="body" idx="1"/>
          </p:nvPr>
        </p:nvSpPr>
        <p:spPr>
          <a:xfrm>
            <a:off x="838200" y="1381328"/>
            <a:ext cx="10515600" cy="5282119"/>
          </a:xfrm>
          <a:solidFill>
            <a:schemeClr val="accent4">
              <a:lumMod val="20000"/>
              <a:lumOff val="80000"/>
            </a:schemeClr>
          </a:solidFill>
        </p:spPr>
        <p:txBody>
          <a:bodyPr>
            <a:normAutofit fontScale="85000" lnSpcReduction="20000"/>
          </a:bodyPr>
          <a:lstStyle/>
          <a:p>
            <a:pPr marL="0" indent="0">
              <a:lnSpc>
                <a:spcPct val="80000"/>
              </a:lnSpc>
              <a:buNone/>
            </a:pPr>
            <a:endParaRPr lang="en-US" altLang="zh-CN" sz="1600" smtClean="0">
              <a:latin typeface="宋体" charset="-122"/>
            </a:endParaRPr>
          </a:p>
          <a:p>
            <a:pPr marL="0" indent="0">
              <a:lnSpc>
                <a:spcPct val="80000"/>
              </a:lnSpc>
              <a:buNone/>
            </a:pPr>
            <a:r>
              <a:rPr lang="zh-CN" altLang="zh-CN" sz="1600" dirty="0" smtClean="0">
                <a:latin typeface="宋体" charset="-122"/>
              </a:rPr>
              <a:t>&gt;</a:t>
            </a:r>
            <a:r>
              <a:rPr lang="zh-CN" altLang="zh-CN" sz="1600" dirty="0">
                <a:latin typeface="宋体" charset="-122"/>
              </a:rPr>
              <a:t>&gt;&gt; i = s = 0</a:t>
            </a:r>
          </a:p>
          <a:p>
            <a:pPr marL="0" indent="0">
              <a:lnSpc>
                <a:spcPct val="80000"/>
              </a:lnSpc>
              <a:buNone/>
            </a:pPr>
            <a:r>
              <a:rPr lang="zh-CN" altLang="zh-CN" sz="1600" dirty="0">
                <a:latin typeface="宋体" charset="-122"/>
              </a:rPr>
              <a:t>&gt;&gt;&gt; while i &lt;= 10: #使用关系表达式作为条件表达式</a:t>
            </a:r>
          </a:p>
          <a:p>
            <a:pPr marL="0" indent="0">
              <a:lnSpc>
                <a:spcPct val="80000"/>
              </a:lnSpc>
              <a:buNone/>
            </a:pPr>
            <a:r>
              <a:rPr lang="zh-CN" altLang="zh-CN" sz="1600" dirty="0">
                <a:latin typeface="宋体" charset="-122"/>
              </a:rPr>
              <a:t>	s += i</a:t>
            </a:r>
          </a:p>
          <a:p>
            <a:pPr marL="0" indent="0">
              <a:lnSpc>
                <a:spcPct val="80000"/>
              </a:lnSpc>
              <a:buNone/>
            </a:pPr>
            <a:r>
              <a:rPr lang="zh-CN" altLang="zh-CN" sz="1600" dirty="0">
                <a:latin typeface="宋体" charset="-122"/>
              </a:rPr>
              <a:t>	i += 1</a:t>
            </a:r>
          </a:p>
          <a:p>
            <a:pPr marL="0" indent="0">
              <a:lnSpc>
                <a:spcPct val="80000"/>
              </a:lnSpc>
              <a:buNone/>
            </a:pPr>
            <a:r>
              <a:rPr lang="zh-CN" altLang="zh-CN" sz="1600" dirty="0">
                <a:latin typeface="宋体" charset="-122"/>
              </a:rPr>
              <a:t>&gt;&gt;&gt; print(s)</a:t>
            </a:r>
          </a:p>
          <a:p>
            <a:pPr marL="0" indent="0">
              <a:lnSpc>
                <a:spcPct val="80000"/>
              </a:lnSpc>
              <a:buNone/>
            </a:pPr>
            <a:r>
              <a:rPr lang="zh-CN" altLang="zh-CN" sz="1600" dirty="0">
                <a:solidFill>
                  <a:srgbClr val="0070C0"/>
                </a:solidFill>
                <a:latin typeface="宋体" charset="-122"/>
              </a:rPr>
              <a:t>55</a:t>
            </a:r>
          </a:p>
          <a:p>
            <a:pPr marL="0" indent="0">
              <a:lnSpc>
                <a:spcPct val="80000"/>
              </a:lnSpc>
              <a:buNone/>
            </a:pPr>
            <a:r>
              <a:rPr lang="zh-CN" altLang="zh-CN" sz="1600" dirty="0">
                <a:latin typeface="宋体" charset="-122"/>
              </a:rPr>
              <a:t>&gt;&gt;&gt; i = s = 0</a:t>
            </a:r>
          </a:p>
          <a:p>
            <a:pPr marL="0" indent="0">
              <a:lnSpc>
                <a:spcPct val="80000"/>
              </a:lnSpc>
              <a:buNone/>
            </a:pPr>
            <a:r>
              <a:rPr lang="zh-CN" altLang="zh-CN" sz="1600" dirty="0">
                <a:latin typeface="宋体" charset="-122"/>
              </a:rPr>
              <a:t>&gt;&gt;&gt; while True: #使用常量True作为条件表达式</a:t>
            </a:r>
          </a:p>
          <a:p>
            <a:pPr marL="0" indent="0">
              <a:lnSpc>
                <a:spcPct val="80000"/>
              </a:lnSpc>
              <a:buNone/>
            </a:pPr>
            <a:r>
              <a:rPr lang="zh-CN" altLang="zh-CN" sz="1600" dirty="0">
                <a:latin typeface="宋体" charset="-122"/>
              </a:rPr>
              <a:t>	s += i</a:t>
            </a:r>
          </a:p>
          <a:p>
            <a:pPr marL="0" indent="0">
              <a:lnSpc>
                <a:spcPct val="80000"/>
              </a:lnSpc>
              <a:buNone/>
            </a:pPr>
            <a:r>
              <a:rPr lang="zh-CN" altLang="zh-CN" sz="1600" dirty="0">
                <a:latin typeface="宋体" charset="-122"/>
              </a:rPr>
              <a:t>	i += 1</a:t>
            </a:r>
          </a:p>
          <a:p>
            <a:pPr marL="0" indent="0">
              <a:lnSpc>
                <a:spcPct val="80000"/>
              </a:lnSpc>
              <a:buNone/>
            </a:pPr>
            <a:r>
              <a:rPr lang="zh-CN" altLang="zh-CN" sz="1600" dirty="0">
                <a:latin typeface="宋体" charset="-122"/>
              </a:rPr>
              <a:t>	if i &gt; 10:</a:t>
            </a:r>
          </a:p>
          <a:p>
            <a:pPr marL="0" indent="0">
              <a:lnSpc>
                <a:spcPct val="80000"/>
              </a:lnSpc>
              <a:buNone/>
            </a:pPr>
            <a:r>
              <a:rPr lang="zh-CN" altLang="zh-CN" sz="1600" dirty="0">
                <a:latin typeface="宋体" charset="-122"/>
              </a:rPr>
              <a:t>		break</a:t>
            </a:r>
          </a:p>
          <a:p>
            <a:pPr marL="0" indent="0">
              <a:lnSpc>
                <a:spcPct val="80000"/>
              </a:lnSpc>
              <a:buNone/>
            </a:pPr>
            <a:r>
              <a:rPr lang="zh-CN" altLang="zh-CN" sz="1600" dirty="0">
                <a:latin typeface="宋体" charset="-122"/>
              </a:rPr>
              <a:t>&gt;&gt;&gt; print(s)</a:t>
            </a:r>
          </a:p>
          <a:p>
            <a:pPr marL="0" indent="0">
              <a:lnSpc>
                <a:spcPct val="80000"/>
              </a:lnSpc>
              <a:buNone/>
            </a:pPr>
            <a:r>
              <a:rPr lang="zh-CN" altLang="zh-CN" sz="1600" dirty="0">
                <a:solidFill>
                  <a:srgbClr val="0070C0"/>
                </a:solidFill>
                <a:latin typeface="宋体" charset="-122"/>
              </a:rPr>
              <a:t>55</a:t>
            </a:r>
          </a:p>
          <a:p>
            <a:pPr marL="0" indent="0">
              <a:lnSpc>
                <a:spcPct val="80000"/>
              </a:lnSpc>
              <a:buNone/>
            </a:pPr>
            <a:r>
              <a:rPr lang="zh-CN" altLang="zh-CN" sz="1600" dirty="0">
                <a:latin typeface="宋体" charset="-122"/>
              </a:rPr>
              <a:t>&gt;&gt;&gt; s = 0</a:t>
            </a:r>
          </a:p>
          <a:p>
            <a:pPr marL="0" indent="0">
              <a:lnSpc>
                <a:spcPct val="80000"/>
              </a:lnSpc>
              <a:buNone/>
            </a:pPr>
            <a:r>
              <a:rPr lang="zh-CN" altLang="zh-CN" sz="1600" dirty="0">
                <a:latin typeface="宋体" charset="-122"/>
              </a:rPr>
              <a:t>&gt;&gt;&gt; for i in range(0, 11, 1):</a:t>
            </a:r>
          </a:p>
          <a:p>
            <a:pPr marL="0" indent="0">
              <a:lnSpc>
                <a:spcPct val="80000"/>
              </a:lnSpc>
              <a:buNone/>
            </a:pPr>
            <a:r>
              <a:rPr lang="zh-CN" altLang="zh-CN" sz="1600" dirty="0">
                <a:latin typeface="宋体" charset="-122"/>
              </a:rPr>
              <a:t>	s += i</a:t>
            </a:r>
          </a:p>
          <a:p>
            <a:pPr marL="0" indent="0">
              <a:lnSpc>
                <a:spcPct val="80000"/>
              </a:lnSpc>
              <a:buNone/>
            </a:pPr>
            <a:r>
              <a:rPr lang="zh-CN" altLang="zh-CN" sz="1600" dirty="0">
                <a:latin typeface="宋体" charset="-122"/>
              </a:rPr>
              <a:t>&gt;&gt;&gt; print(s)</a:t>
            </a:r>
          </a:p>
          <a:p>
            <a:pPr marL="0" indent="0">
              <a:lnSpc>
                <a:spcPct val="80000"/>
              </a:lnSpc>
              <a:buNone/>
            </a:pPr>
            <a:r>
              <a:rPr lang="zh-CN" altLang="zh-CN" sz="1600" dirty="0">
                <a:solidFill>
                  <a:srgbClr val="0070C0"/>
                </a:solidFill>
                <a:latin typeface="宋体" charset="-122"/>
              </a:rPr>
              <a:t>55</a:t>
            </a:r>
          </a:p>
        </p:txBody>
      </p:sp>
    </p:spTree>
    <p:extLst>
      <p:ext uri="{BB962C8B-B14F-4D97-AF65-F5344CB8AC3E}">
        <p14:creationId xmlns:p14="http://schemas.microsoft.com/office/powerpoint/2010/main" val="1420696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2C0DC2-2F02-4ACA-8459-CE950775C69C}" type="slidenum">
              <a:rPr lang="en-US" altLang="zh-CN" smtClean="0"/>
              <a:pPr eaLnBrk="1" hangingPunct="1"/>
              <a:t>60</a:t>
            </a:fld>
            <a:endParaRPr lang="en-US" altLang="zh-CN" smtClean="0"/>
          </a:p>
        </p:txBody>
      </p:sp>
      <p:sp>
        <p:nvSpPr>
          <p:cNvPr id="12291" name="Rectangle 2"/>
          <p:cNvSpPr>
            <a:spLocks noGrp="1" noRot="1" noChangeArrowheads="1"/>
          </p:cNvSpPr>
          <p:nvPr>
            <p:ph type="title"/>
          </p:nvPr>
        </p:nvSpPr>
        <p:spPr/>
        <p:txBody>
          <a:bodyPr/>
          <a:lstStyle/>
          <a:p>
            <a:pPr eaLnBrk="1" hangingPunct="1"/>
            <a:r>
              <a:rPr lang="zh-CN" altLang="en-US" dirty="0" smtClean="0"/>
              <a:t>比较结论</a:t>
            </a:r>
            <a:endParaRPr lang="zh-CN" altLang="zh-CN" dirty="0" smtClean="0"/>
          </a:p>
        </p:txBody>
      </p:sp>
      <p:sp>
        <p:nvSpPr>
          <p:cNvPr id="12292" name="Rectangle 3"/>
          <p:cNvSpPr>
            <a:spLocks noGrp="1" noRot="1" noChangeArrowheads="1"/>
          </p:cNvSpPr>
          <p:nvPr>
            <p:ph type="body" idx="1"/>
          </p:nvPr>
        </p:nvSpPr>
        <p:spPr/>
        <p:txBody>
          <a:bodyPr>
            <a:noAutofit/>
          </a:bodyPr>
          <a:lstStyle/>
          <a:p>
            <a:pPr eaLnBrk="1" hangingPunct="1"/>
            <a:r>
              <a:rPr lang="zh-CN" altLang="en-US" sz="3600" dirty="0" smtClean="0"/>
              <a:t>当输入</a:t>
            </a:r>
            <a:r>
              <a:rPr lang="en-US" altLang="zh-CN" sz="3600" dirty="0" smtClean="0"/>
              <a:t>0(</a:t>
            </a:r>
            <a:r>
              <a:rPr lang="zh-CN" altLang="en-US" sz="3600" dirty="0" smtClean="0"/>
              <a:t>即</a:t>
            </a:r>
            <a:r>
              <a:rPr lang="en-US" altLang="zh-CN" sz="3600" dirty="0" err="1"/>
              <a:t>x</a:t>
            </a:r>
            <a:r>
              <a:rPr lang="zh-CN" altLang="en-US" sz="3600" dirty="0" smtClean="0"/>
              <a:t>等于</a:t>
            </a:r>
            <a:r>
              <a:rPr lang="en-US" altLang="zh-CN" sz="3600" dirty="0" smtClean="0"/>
              <a:t>0)</a:t>
            </a:r>
            <a:r>
              <a:rPr lang="zh-CN" altLang="en-US" sz="3600" dirty="0" smtClean="0"/>
              <a:t>时，左边循环并没有对</a:t>
            </a:r>
            <a:r>
              <a:rPr lang="en-US" altLang="zh-CN" sz="3600" dirty="0"/>
              <a:t>i</a:t>
            </a:r>
            <a:r>
              <a:rPr lang="zh-CN" altLang="en-US" sz="3600" dirty="0" smtClean="0"/>
              <a:t>进行自增操作，但是右边循环却做了。</a:t>
            </a:r>
            <a:endParaRPr lang="en-US" altLang="zh-CN" sz="3600" dirty="0" smtClean="0"/>
          </a:p>
          <a:p>
            <a:pPr eaLnBrk="1" hangingPunct="1"/>
            <a:r>
              <a:rPr lang="zh-CN" altLang="en-US" sz="3600" dirty="0" smtClean="0"/>
              <a:t>执行左边程序，用户输入</a:t>
            </a:r>
            <a:r>
              <a:rPr lang="en-US" altLang="zh-CN" sz="3600" dirty="0" smtClean="0"/>
              <a:t>3</a:t>
            </a:r>
            <a:r>
              <a:rPr lang="zh-CN" altLang="en-US" sz="3600" dirty="0" smtClean="0"/>
              <a:t>个非零的整数后才结束，用户输入</a:t>
            </a:r>
            <a:r>
              <a:rPr lang="en-US" altLang="zh-CN" sz="3600" dirty="0" smtClean="0"/>
              <a:t>0</a:t>
            </a:r>
            <a:r>
              <a:rPr lang="zh-CN" altLang="en-US" sz="3600" dirty="0" smtClean="0"/>
              <a:t>时不计入用户输入次数。</a:t>
            </a:r>
            <a:endParaRPr lang="en-US" altLang="zh-CN" sz="3600" dirty="0" smtClean="0"/>
          </a:p>
          <a:p>
            <a:pPr eaLnBrk="1" hangingPunct="1"/>
            <a:r>
              <a:rPr lang="zh-CN" altLang="en-US" sz="3600" dirty="0" smtClean="0"/>
              <a:t>执行右边程序，用户输入</a:t>
            </a:r>
            <a:r>
              <a:rPr lang="en-US" altLang="zh-CN" sz="3600" dirty="0" smtClean="0"/>
              <a:t>3</a:t>
            </a:r>
            <a:r>
              <a:rPr lang="zh-CN" altLang="en-US" sz="3600" dirty="0" smtClean="0"/>
              <a:t>次就结束，用户输入</a:t>
            </a:r>
            <a:r>
              <a:rPr lang="en-US" altLang="zh-CN" sz="3600" dirty="0" smtClean="0"/>
              <a:t>0</a:t>
            </a:r>
            <a:r>
              <a:rPr lang="zh-CN" altLang="en-US" sz="3600" dirty="0" smtClean="0"/>
              <a:t>时也计入用户输入次数。</a:t>
            </a:r>
          </a:p>
        </p:txBody>
      </p:sp>
    </p:spTree>
    <p:extLst>
      <p:ext uri="{BB962C8B-B14F-4D97-AF65-F5344CB8AC3E}">
        <p14:creationId xmlns:p14="http://schemas.microsoft.com/office/powerpoint/2010/main" val="3393530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lstStyle/>
          <a:p>
            <a:r>
              <a:rPr lang="zh-CN" altLang="en-US" dirty="0"/>
              <a:t>下面的</a:t>
            </a:r>
            <a:r>
              <a:rPr lang="zh-CN" altLang="en-US" dirty="0" smtClean="0"/>
              <a:t>程序输出什么？</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064" y="2602027"/>
            <a:ext cx="7477872" cy="33617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46260" y="1627094"/>
            <a:ext cx="595035" cy="584775"/>
          </a:xfrm>
          <a:prstGeom prst="rect">
            <a:avLst/>
          </a:prstGeom>
          <a:noFill/>
        </p:spPr>
        <p:txBody>
          <a:bodyPr wrap="none" rtlCol="0">
            <a:spAutoFit/>
          </a:bodyPr>
          <a:lstStyle/>
          <a:p>
            <a:r>
              <a:rPr lang="en-US" altLang="zh-CN" sz="3200" dirty="0" smtClean="0"/>
              <a:t>20</a:t>
            </a:r>
            <a:endParaRPr lang="zh-CN" altLang="en-US" sz="3200" dirty="0"/>
          </a:p>
        </p:txBody>
      </p:sp>
      <p:sp>
        <p:nvSpPr>
          <p:cNvPr id="5" name="灯片编号占位符 4"/>
          <p:cNvSpPr>
            <a:spLocks noGrp="1"/>
          </p:cNvSpPr>
          <p:nvPr>
            <p:ph type="sldNum" sz="quarter" idx="12"/>
          </p:nvPr>
        </p:nvSpPr>
        <p:spPr/>
        <p:txBody>
          <a:bodyPr/>
          <a:lstStyle/>
          <a:p>
            <a:fld id="{E8613353-9371-4039-B692-C669DE521740}" type="slidenum">
              <a:rPr lang="zh-CN" altLang="zh-CN" smtClean="0"/>
              <a:pPr/>
              <a:t>61</a:t>
            </a:fld>
            <a:endParaRPr lang="zh-CN" altLang="zh-CN"/>
          </a:p>
        </p:txBody>
      </p:sp>
    </p:spTree>
    <p:extLst>
      <p:ext uri="{BB962C8B-B14F-4D97-AF65-F5344CB8AC3E}">
        <p14:creationId xmlns:p14="http://schemas.microsoft.com/office/powerpoint/2010/main" val="203830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3011" name="Rectangle 3"/>
          <p:cNvSpPr>
            <a:spLocks noGrp="1" noChangeArrowheads="1"/>
          </p:cNvSpPr>
          <p:nvPr>
            <p:ph idx="1"/>
          </p:nvPr>
        </p:nvSpPr>
        <p:spPr>
          <a:xfrm>
            <a:off x="609599" y="1600199"/>
            <a:ext cx="11157527" cy="5022274"/>
          </a:xfrm>
        </p:spPr>
        <p:txBody>
          <a:bodyPr>
            <a:normAutofit fontScale="92500" lnSpcReduction="20000"/>
          </a:bodyPr>
          <a:lstStyle/>
          <a:p>
            <a:r>
              <a:rPr lang="zh-CN" altLang="en-US" sz="2000" dirty="0" smtClean="0">
                <a:latin typeface="宋体" pitchFamily="2" charset="-122"/>
              </a:rPr>
              <a:t>下面的代码计算小于</a:t>
            </a:r>
            <a:r>
              <a:rPr lang="zh-CN" altLang="en-US" sz="2000" dirty="0">
                <a:latin typeface="宋体" pitchFamily="2" charset="-122"/>
              </a:rPr>
              <a:t>100的最大素数，请注意break语句和else子句的用法。</a:t>
            </a:r>
          </a:p>
          <a:p>
            <a:pPr marL="0" indent="0">
              <a:buFont typeface="Wingdings" pitchFamily="2" charset="2"/>
              <a:buNone/>
            </a:pPr>
            <a:r>
              <a:rPr lang="zh-CN" altLang="en-US" sz="1600" dirty="0">
                <a:latin typeface="宋体" pitchFamily="2" charset="-122"/>
              </a:rPr>
              <a:t>&gt;&gt;&gt; for n in range(100, 1, -1)</a:t>
            </a:r>
            <a:r>
              <a:rPr lang="zh-CN" altLang="en-US" sz="1600" dirty="0" smtClean="0">
                <a:latin typeface="宋体" pitchFamily="2" charset="-122"/>
              </a:rPr>
              <a:t>:</a:t>
            </a:r>
            <a:r>
              <a:rPr lang="en-US" altLang="zh-CN" sz="1600" dirty="0" smtClean="0">
                <a:latin typeface="宋体" pitchFamily="2" charset="-122"/>
              </a:rPr>
              <a:t>	# </a:t>
            </a:r>
            <a:r>
              <a:rPr lang="zh-CN" altLang="en-US" sz="1600" dirty="0" smtClean="0">
                <a:latin typeface="宋体" pitchFamily="2" charset="-122"/>
              </a:rPr>
              <a:t>考察</a:t>
            </a:r>
            <a:r>
              <a:rPr lang="en-US" altLang="zh-CN" sz="1600" dirty="0" smtClean="0">
                <a:latin typeface="宋体" pitchFamily="2" charset="-122"/>
              </a:rPr>
              <a:t>100</a:t>
            </a:r>
            <a:r>
              <a:rPr lang="zh-CN" altLang="en-US" sz="1600" dirty="0" smtClean="0">
                <a:latin typeface="宋体" pitchFamily="2" charset="-122"/>
              </a:rPr>
              <a:t>～</a:t>
            </a:r>
            <a:r>
              <a:rPr lang="en-US" altLang="zh-CN" sz="1600" dirty="0" smtClean="0">
                <a:latin typeface="宋体" pitchFamily="2" charset="-122"/>
              </a:rPr>
              <a:t>2</a:t>
            </a:r>
            <a:r>
              <a:rPr lang="zh-CN" altLang="en-US" sz="1600" dirty="0" smtClean="0">
                <a:latin typeface="宋体" pitchFamily="2" charset="-122"/>
              </a:rPr>
              <a:t>之间从大到小的每个数</a:t>
            </a:r>
            <a:r>
              <a:rPr lang="en-US" altLang="zh-CN" sz="1600" dirty="0" smtClean="0">
                <a:latin typeface="宋体" pitchFamily="2" charset="-122"/>
              </a:rPr>
              <a:t>n</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for i in range(2, n)</a:t>
            </a:r>
            <a:r>
              <a:rPr lang="zh-CN" altLang="en-US" sz="1600" dirty="0" smtClean="0">
                <a:latin typeface="宋体" pitchFamily="2" charset="-122"/>
              </a:rPr>
              <a:t>:</a:t>
            </a:r>
            <a:r>
              <a:rPr lang="en-US" altLang="zh-CN" sz="1600" dirty="0" smtClean="0">
                <a:latin typeface="宋体" pitchFamily="2" charset="-122"/>
              </a:rPr>
              <a:t>	# </a:t>
            </a:r>
            <a:r>
              <a:rPr lang="zh-CN" altLang="en-US" sz="1600" dirty="0" smtClean="0">
                <a:latin typeface="宋体" pitchFamily="2" charset="-122"/>
              </a:rPr>
              <a:t>检查</a:t>
            </a:r>
            <a:r>
              <a:rPr lang="en-US" altLang="zh-CN" sz="1600" dirty="0" smtClean="0">
                <a:latin typeface="宋体" pitchFamily="2" charset="-122"/>
              </a:rPr>
              <a:t>n</a:t>
            </a:r>
            <a:r>
              <a:rPr lang="zh-CN" altLang="en-US" sz="1600" dirty="0" smtClean="0">
                <a:latin typeface="宋体" pitchFamily="2" charset="-122"/>
              </a:rPr>
              <a:t>是否有因子</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a:t>
            </a:r>
            <a:r>
              <a:rPr lang="en-US" altLang="zh-CN" sz="1600" dirty="0" smtClean="0">
                <a:latin typeface="宋体" pitchFamily="2" charset="-122"/>
              </a:rPr>
              <a:t>	</a:t>
            </a:r>
            <a:r>
              <a:rPr lang="zh-CN" altLang="en-US" sz="1600" dirty="0" smtClean="0">
                <a:latin typeface="宋体" pitchFamily="2" charset="-122"/>
              </a:rPr>
              <a:t>if </a:t>
            </a:r>
            <a:r>
              <a:rPr lang="zh-CN" altLang="en-US" sz="1600" dirty="0">
                <a:latin typeface="宋体" pitchFamily="2" charset="-122"/>
              </a:rPr>
              <a:t>n%i == 0</a:t>
            </a:r>
            <a:r>
              <a:rPr lang="zh-CN" altLang="en-US" sz="1600" dirty="0" smtClean="0">
                <a:latin typeface="宋体" pitchFamily="2" charset="-122"/>
              </a:rPr>
              <a:t>:</a:t>
            </a:r>
            <a:r>
              <a:rPr lang="en-US" altLang="zh-CN" sz="1600" dirty="0" smtClean="0">
                <a:latin typeface="宋体" pitchFamily="2" charset="-122"/>
              </a:rPr>
              <a:t>	# </a:t>
            </a:r>
            <a:r>
              <a:rPr lang="zh-CN" altLang="en-US" sz="1600" dirty="0" smtClean="0">
                <a:latin typeface="宋体" pitchFamily="2" charset="-122"/>
              </a:rPr>
              <a:t>只要</a:t>
            </a:r>
            <a:r>
              <a:rPr lang="en-US" altLang="zh-CN" sz="1600" dirty="0" smtClean="0">
                <a:latin typeface="宋体" pitchFamily="2" charset="-122"/>
              </a:rPr>
              <a:t>n</a:t>
            </a:r>
            <a:r>
              <a:rPr lang="zh-CN" altLang="en-US" sz="1600" dirty="0" smtClean="0">
                <a:latin typeface="宋体" pitchFamily="2" charset="-122"/>
              </a:rPr>
              <a:t>有一个因子，则不再检查</a:t>
            </a:r>
            <a:r>
              <a:rPr lang="en-US" altLang="zh-CN" sz="1600" dirty="0" smtClean="0">
                <a:latin typeface="宋体" pitchFamily="2" charset="-122"/>
              </a:rPr>
              <a:t>n</a:t>
            </a:r>
            <a:r>
              <a:rPr lang="zh-CN" altLang="en-US" sz="1600" dirty="0" smtClean="0">
                <a:latin typeface="宋体" pitchFamily="2" charset="-122"/>
              </a:rPr>
              <a:t>是否有因子</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a:t>
            </a:r>
            <a:r>
              <a:rPr lang="en-US" altLang="zh-CN" sz="1600" dirty="0">
                <a:latin typeface="宋体" pitchFamily="2" charset="-122"/>
              </a:rPr>
              <a:t>	</a:t>
            </a:r>
            <a:r>
              <a:rPr lang="zh-CN" altLang="en-US" sz="1600" dirty="0" smtClean="0">
                <a:latin typeface="宋体" pitchFamily="2" charset="-122"/>
              </a:rPr>
              <a:t>break</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else</a:t>
            </a:r>
            <a:r>
              <a:rPr lang="zh-CN" altLang="en-US" sz="1600" dirty="0" smtClean="0">
                <a:latin typeface="宋体" pitchFamily="2" charset="-122"/>
              </a:rPr>
              <a:t>:</a:t>
            </a:r>
            <a:r>
              <a:rPr lang="en-US" altLang="zh-CN" sz="1600" dirty="0" smtClean="0">
                <a:latin typeface="宋体" pitchFamily="2" charset="-122"/>
              </a:rPr>
              <a:t>			# n</a:t>
            </a:r>
            <a:r>
              <a:rPr lang="zh-CN" altLang="en-US" sz="1600" dirty="0" smtClean="0">
                <a:latin typeface="宋体" pitchFamily="2" charset="-122"/>
              </a:rPr>
              <a:t>没有因子，</a:t>
            </a:r>
            <a:r>
              <a:rPr lang="en-US" altLang="zh-CN" sz="1600" dirty="0" smtClean="0">
                <a:latin typeface="宋体" pitchFamily="2" charset="-122"/>
              </a:rPr>
              <a:t>n</a:t>
            </a:r>
            <a:r>
              <a:rPr lang="zh-CN" altLang="en-US" sz="1600" dirty="0" smtClean="0">
                <a:latin typeface="宋体" pitchFamily="2" charset="-122"/>
              </a:rPr>
              <a:t>是要找的最大素数</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		print(n)</a:t>
            </a:r>
          </a:p>
          <a:p>
            <a:pPr marL="0" indent="0">
              <a:buFont typeface="Wingdings" pitchFamily="2" charset="2"/>
              <a:buNone/>
            </a:pPr>
            <a:r>
              <a:rPr lang="zh-CN" altLang="en-US" sz="1600" dirty="0">
                <a:latin typeface="宋体" pitchFamily="2" charset="-122"/>
              </a:rPr>
              <a:t>		</a:t>
            </a:r>
            <a:r>
              <a:rPr lang="zh-CN" altLang="en-US" sz="1600" dirty="0" smtClean="0">
                <a:latin typeface="宋体" pitchFamily="2" charset="-122"/>
              </a:rPr>
              <a:t>break</a:t>
            </a:r>
            <a:r>
              <a:rPr lang="en-US" altLang="zh-CN" sz="1600" dirty="0" smtClean="0">
                <a:latin typeface="宋体" pitchFamily="2" charset="-122"/>
              </a:rPr>
              <a:t>		# </a:t>
            </a:r>
            <a:r>
              <a:rPr lang="zh-CN" altLang="en-US" sz="1600" dirty="0" smtClean="0">
                <a:latin typeface="宋体" pitchFamily="2" charset="-122"/>
              </a:rPr>
              <a:t>提前退出</a:t>
            </a:r>
            <a:r>
              <a:rPr lang="en-US" altLang="zh-CN" sz="1600" dirty="0" smtClean="0">
                <a:latin typeface="宋体" pitchFamily="2" charset="-122"/>
              </a:rPr>
              <a:t>for n</a:t>
            </a:r>
            <a:r>
              <a:rPr lang="zh-CN" altLang="en-US" sz="1600" dirty="0" smtClean="0">
                <a:latin typeface="宋体" pitchFamily="2" charset="-122"/>
              </a:rPr>
              <a:t>循环</a:t>
            </a:r>
            <a:r>
              <a:rPr lang="zh-CN" altLang="en-US" sz="1600" dirty="0">
                <a:latin typeface="宋体" pitchFamily="2" charset="-122"/>
              </a:rPr>
              <a:t>	</a:t>
            </a:r>
          </a:p>
          <a:p>
            <a:pPr marL="0" indent="0">
              <a:buFont typeface="Wingdings" pitchFamily="2" charset="2"/>
              <a:buNone/>
            </a:pPr>
            <a:r>
              <a:rPr lang="zh-CN" altLang="en-US" sz="1600" b="1" dirty="0">
                <a:latin typeface="宋体" pitchFamily="2" charset="-122"/>
              </a:rPr>
              <a:t>97</a:t>
            </a:r>
          </a:p>
          <a:p>
            <a:r>
              <a:rPr lang="zh-CN" altLang="en-US" sz="2000" dirty="0">
                <a:latin typeface="宋体" pitchFamily="2" charset="-122"/>
              </a:rPr>
              <a:t>删除上面代码中最后一个break语句，则可以用来输出100以内的所有素数。</a:t>
            </a:r>
          </a:p>
          <a:p>
            <a:pPr marL="0" indent="0">
              <a:buFont typeface="Wingdings" pitchFamily="2" charset="2"/>
              <a:buNone/>
            </a:pPr>
            <a:r>
              <a:rPr lang="zh-CN" altLang="en-US" sz="1600" dirty="0">
                <a:latin typeface="宋体" pitchFamily="2" charset="-122"/>
              </a:rPr>
              <a:t>&gt;&gt;&gt; for n in range(100, 1, -1):</a:t>
            </a:r>
          </a:p>
          <a:p>
            <a:pPr marL="0" indent="0">
              <a:buFont typeface="Wingdings" pitchFamily="2" charset="2"/>
              <a:buNone/>
            </a:pPr>
            <a:r>
              <a:rPr lang="zh-CN" altLang="en-US" sz="1600" dirty="0">
                <a:latin typeface="宋体" pitchFamily="2" charset="-122"/>
              </a:rPr>
              <a:t>	for i in range(2, n):</a:t>
            </a:r>
          </a:p>
          <a:p>
            <a:pPr marL="0" indent="0">
              <a:buFont typeface="Wingdings" pitchFamily="2" charset="2"/>
              <a:buNone/>
            </a:pPr>
            <a:r>
              <a:rPr lang="zh-CN" altLang="en-US" sz="1600" dirty="0">
                <a:latin typeface="宋体" pitchFamily="2" charset="-122"/>
              </a:rPr>
              <a:t>		if n%i == 0:</a:t>
            </a:r>
          </a:p>
          <a:p>
            <a:pPr marL="0" indent="0">
              <a:buFont typeface="Wingdings" pitchFamily="2" charset="2"/>
              <a:buNone/>
            </a:pPr>
            <a:r>
              <a:rPr lang="zh-CN" altLang="en-US" sz="1600" dirty="0">
                <a:latin typeface="宋体" pitchFamily="2" charset="-122"/>
              </a:rPr>
              <a:t>			break</a:t>
            </a:r>
          </a:p>
          <a:p>
            <a:pPr marL="0" indent="0">
              <a:buFont typeface="Wingdings" pitchFamily="2" charset="2"/>
              <a:buNone/>
            </a:pPr>
            <a:r>
              <a:rPr lang="zh-CN" altLang="en-US" sz="1600" dirty="0">
                <a:latin typeface="宋体" pitchFamily="2" charset="-122"/>
              </a:rPr>
              <a:t>	else:</a:t>
            </a:r>
          </a:p>
          <a:p>
            <a:pPr marL="0" indent="0">
              <a:buFont typeface="Wingdings" pitchFamily="2" charset="2"/>
              <a:buNone/>
            </a:pPr>
            <a:r>
              <a:rPr lang="zh-CN" altLang="en-US" sz="1600" dirty="0">
                <a:latin typeface="宋体" pitchFamily="2" charset="-122"/>
              </a:rPr>
              <a:t>		print(n, end</a:t>
            </a:r>
            <a:r>
              <a:rPr lang="zh-CN" altLang="en-US" sz="1600" dirty="0" smtClean="0">
                <a:latin typeface="宋体" pitchFamily="2" charset="-122"/>
              </a:rPr>
              <a:t>=‘ ’)</a:t>
            </a:r>
            <a:r>
              <a:rPr lang="en-US" altLang="zh-CN" sz="1600" dirty="0" smtClean="0">
                <a:latin typeface="宋体" pitchFamily="2" charset="-122"/>
              </a:rPr>
              <a:t>	    # </a:t>
            </a:r>
            <a:r>
              <a:rPr lang="zh-CN" altLang="en-US" sz="1600" dirty="0" smtClean="0">
                <a:latin typeface="宋体" pitchFamily="2" charset="-122"/>
              </a:rPr>
              <a:t>参数</a:t>
            </a:r>
            <a:r>
              <a:rPr lang="en-US" altLang="zh-CN" sz="1600" dirty="0" smtClean="0">
                <a:latin typeface="宋体" pitchFamily="2" charset="-122"/>
              </a:rPr>
              <a:t>end=</a:t>
            </a:r>
            <a:r>
              <a:rPr lang="zh-CN" altLang="en-US" sz="1600" dirty="0" smtClean="0">
                <a:latin typeface="宋体" pitchFamily="2" charset="-122"/>
              </a:rPr>
              <a:t>‘ ’</a:t>
            </a:r>
            <a:r>
              <a:rPr lang="en-US" altLang="zh-CN" sz="1600" dirty="0" smtClean="0">
                <a:latin typeface="宋体" pitchFamily="2" charset="-122"/>
              </a:rPr>
              <a:t>,</a:t>
            </a:r>
            <a:r>
              <a:rPr lang="zh-CN" altLang="en-US" sz="1600" dirty="0" smtClean="0">
                <a:latin typeface="宋体" pitchFamily="2" charset="-122"/>
              </a:rPr>
              <a:t>使得在一行内显示各数</a:t>
            </a:r>
            <a:endParaRPr lang="zh-CN" altLang="en-US" sz="1600" dirty="0">
              <a:latin typeface="宋体" pitchFamily="2" charset="-122"/>
            </a:endParaRPr>
          </a:p>
          <a:p>
            <a:pPr marL="0" indent="0">
              <a:buFont typeface="Wingdings" pitchFamily="2" charset="2"/>
              <a:buNone/>
            </a:pPr>
            <a:r>
              <a:rPr lang="zh-CN" altLang="en-US" sz="1600" dirty="0">
                <a:latin typeface="宋体" pitchFamily="2" charset="-122"/>
              </a:rPr>
              <a:t>97 89 83 79 73 71 67 61 59 53 47 43 41 37 31 29 23 19 17 13 11 7 5 3 2</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62</a:t>
            </a:fld>
            <a:endParaRPr lang="zh-CN" altLang="zh-CN"/>
          </a:p>
        </p:txBody>
      </p:sp>
    </p:spTree>
    <p:extLst>
      <p:ext uri="{BB962C8B-B14F-4D97-AF65-F5344CB8AC3E}">
        <p14:creationId xmlns:p14="http://schemas.microsoft.com/office/powerpoint/2010/main" val="34089232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4035" name="Rectangle 3"/>
          <p:cNvSpPr>
            <a:spLocks noGrp="1" noChangeArrowheads="1"/>
          </p:cNvSpPr>
          <p:nvPr>
            <p:ph idx="1"/>
          </p:nvPr>
        </p:nvSpPr>
        <p:spPr/>
        <p:txBody>
          <a:bodyPr/>
          <a:lstStyle/>
          <a:p>
            <a:r>
              <a:rPr lang="zh-CN" altLang="en-US" sz="2400" dirty="0">
                <a:latin typeface="宋体" pitchFamily="2" charset="-122"/>
              </a:rPr>
              <a:t>警惕</a:t>
            </a:r>
            <a:r>
              <a:rPr lang="en-US" altLang="zh-CN" sz="2400" dirty="0">
                <a:latin typeface="宋体" pitchFamily="2" charset="-122"/>
              </a:rPr>
              <a:t>continue</a:t>
            </a:r>
            <a:r>
              <a:rPr lang="zh-CN" altLang="en-US" sz="2400" dirty="0">
                <a:latin typeface="宋体" pitchFamily="2" charset="-122"/>
              </a:rPr>
              <a:t>可能带来的问题：</a:t>
            </a:r>
          </a:p>
          <a:p>
            <a:pPr>
              <a:buFont typeface="Wingdings" pitchFamily="2" charset="2"/>
              <a:buNone/>
            </a:pPr>
            <a:r>
              <a:rPr lang="en-US" altLang="zh-CN" sz="2400" dirty="0">
                <a:latin typeface="宋体" pitchFamily="2" charset="-122"/>
              </a:rPr>
              <a:t>&gt;&gt;&gt; </a:t>
            </a:r>
            <a:r>
              <a:rPr lang="en-US" altLang="zh-CN" sz="2400" dirty="0" err="1">
                <a:latin typeface="宋体" pitchFamily="2" charset="-122"/>
              </a:rPr>
              <a:t>i</a:t>
            </a:r>
            <a:r>
              <a:rPr lang="en-US" altLang="zh-CN" sz="2400" dirty="0">
                <a:latin typeface="宋体" pitchFamily="2" charset="-122"/>
              </a:rPr>
              <a:t>=0</a:t>
            </a:r>
          </a:p>
          <a:p>
            <a:pPr>
              <a:buFont typeface="Wingdings" pitchFamily="2" charset="2"/>
              <a:buNone/>
            </a:pPr>
            <a:r>
              <a:rPr lang="en-US" altLang="zh-CN" sz="2400" dirty="0">
                <a:latin typeface="宋体" pitchFamily="2" charset="-122"/>
              </a:rPr>
              <a:t>&gt;&gt;&gt; while </a:t>
            </a:r>
            <a:r>
              <a:rPr lang="en-US" altLang="zh-CN" sz="2400" dirty="0" err="1">
                <a:latin typeface="宋体" pitchFamily="2" charset="-122"/>
              </a:rPr>
              <a:t>i</a:t>
            </a:r>
            <a:r>
              <a:rPr lang="en-US" altLang="zh-CN" sz="2400" dirty="0">
                <a:latin typeface="宋体" pitchFamily="2" charset="-122"/>
              </a:rPr>
              <a:t>&lt;10: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if </a:t>
            </a:r>
            <a:r>
              <a:rPr lang="en-US" altLang="zh-CN" sz="2400" dirty="0">
                <a:latin typeface="宋体" pitchFamily="2" charset="-122"/>
              </a:rPr>
              <a:t>i%2==0: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continue</a:t>
            </a:r>
            <a:endParaRPr lang="en-US" altLang="zh-CN"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print(</a:t>
            </a:r>
            <a:r>
              <a:rPr lang="en-US" altLang="zh-CN" sz="2400" dirty="0" err="1" smtClean="0">
                <a:latin typeface="宋体" pitchFamily="2" charset="-122"/>
              </a:rPr>
              <a:t>i</a:t>
            </a:r>
            <a:r>
              <a:rPr lang="en-US" altLang="zh-CN" sz="2400" dirty="0" smtClean="0">
                <a:latin typeface="宋体" pitchFamily="2" charset="-122"/>
              </a:rPr>
              <a:t>)</a:t>
            </a:r>
            <a:endParaRPr lang="en-US" altLang="zh-CN"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a:t>
            </a:r>
            <a:r>
              <a:rPr lang="en-US" altLang="zh-CN" sz="2400" dirty="0" err="1" smtClean="0">
                <a:latin typeface="宋体" pitchFamily="2" charset="-122"/>
              </a:rPr>
              <a:t>i</a:t>
            </a:r>
            <a:r>
              <a:rPr lang="en-US" altLang="zh-CN" sz="2400" dirty="0">
                <a:latin typeface="宋体" pitchFamily="2" charset="-122"/>
              </a:rPr>
              <a:t>+=1</a:t>
            </a:r>
          </a:p>
          <a:p>
            <a:pPr>
              <a:buFont typeface="Wingdings" pitchFamily="2" charset="2"/>
              <a:buNone/>
            </a:pPr>
            <a:r>
              <a:rPr lang="zh-CN" altLang="en-US" sz="2400" dirty="0">
                <a:latin typeface="宋体" pitchFamily="2" charset="-122"/>
              </a:rPr>
              <a:t>永不结束的死循环</a:t>
            </a:r>
            <a:r>
              <a:rPr lang="en-US" altLang="zh-CN" sz="2400" dirty="0">
                <a:latin typeface="宋体" pitchFamily="2" charset="-122"/>
              </a:rPr>
              <a:t>,</a:t>
            </a:r>
            <a:r>
              <a:rPr lang="en-US" altLang="zh-CN" sz="2400" dirty="0" err="1">
                <a:latin typeface="宋体" pitchFamily="2" charset="-122"/>
              </a:rPr>
              <a:t>Ctrl+C</a:t>
            </a:r>
            <a:r>
              <a:rPr lang="zh-CN" altLang="en-US" sz="2400" dirty="0">
                <a:latin typeface="宋体" pitchFamily="2" charset="-122"/>
              </a:rPr>
              <a:t>强行终止。</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63</a:t>
            </a:fld>
            <a:endParaRPr lang="zh-CN" altLang="zh-CN"/>
          </a:p>
        </p:txBody>
      </p:sp>
    </p:spTree>
    <p:extLst>
      <p:ext uri="{BB962C8B-B14F-4D97-AF65-F5344CB8AC3E}">
        <p14:creationId xmlns:p14="http://schemas.microsoft.com/office/powerpoint/2010/main" val="70206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5059" name="Rectangle 3"/>
          <p:cNvSpPr>
            <a:spLocks noGrp="1" noChangeArrowheads="1"/>
          </p:cNvSpPr>
          <p:nvPr>
            <p:ph idx="1"/>
          </p:nvPr>
        </p:nvSpPr>
        <p:spPr/>
        <p:txBody>
          <a:bodyPr/>
          <a:lstStyle/>
          <a:p>
            <a:r>
              <a:rPr lang="zh-CN" altLang="en-US" sz="2400" dirty="0">
                <a:latin typeface="宋体" pitchFamily="2" charset="-122"/>
              </a:rPr>
              <a:t>这样子就不会有问题</a:t>
            </a:r>
          </a:p>
          <a:p>
            <a:pPr>
              <a:buFont typeface="Wingdings" pitchFamily="2" charset="2"/>
              <a:buNone/>
            </a:pPr>
            <a:r>
              <a:rPr lang="en-US" altLang="zh-CN" sz="2400" dirty="0">
                <a:latin typeface="宋体" pitchFamily="2" charset="-122"/>
              </a:rPr>
              <a:t>&gt;&gt;&gt; for </a:t>
            </a:r>
            <a:r>
              <a:rPr lang="en-US" altLang="zh-CN" sz="2400" dirty="0" err="1">
                <a:latin typeface="宋体" pitchFamily="2" charset="-122"/>
              </a:rPr>
              <a:t>i</a:t>
            </a:r>
            <a:r>
              <a:rPr lang="en-US" altLang="zh-CN" sz="2400" dirty="0">
                <a:latin typeface="宋体" pitchFamily="2" charset="-122"/>
              </a:rPr>
              <a:t> in range(10):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if </a:t>
            </a:r>
            <a:r>
              <a:rPr lang="en-US" altLang="zh-CN" sz="2400" dirty="0">
                <a:latin typeface="宋体" pitchFamily="2" charset="-122"/>
              </a:rPr>
              <a:t>i%2==0: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continue</a:t>
            </a:r>
            <a:endParaRPr lang="en-US" altLang="zh-CN"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print(</a:t>
            </a:r>
            <a:r>
              <a:rPr lang="en-US" altLang="zh-CN" sz="2400" dirty="0" err="1" smtClean="0">
                <a:latin typeface="宋体" pitchFamily="2" charset="-122"/>
              </a:rPr>
              <a:t>i</a:t>
            </a:r>
            <a:r>
              <a:rPr lang="en-US" altLang="zh-CN" sz="2400" dirty="0" smtClean="0">
                <a:latin typeface="宋体" pitchFamily="2" charset="-122"/>
              </a:rPr>
              <a:t>)</a:t>
            </a:r>
            <a:endParaRPr lang="en-US" altLang="zh-CN" sz="2400" dirty="0">
              <a:latin typeface="宋体" pitchFamily="2" charset="-122"/>
            </a:endParaRPr>
          </a:p>
          <a:p>
            <a:pPr>
              <a:buFont typeface="Wingdings" pitchFamily="2" charset="2"/>
              <a:buNone/>
            </a:pPr>
            <a:endParaRPr lang="en-US" altLang="zh-CN" sz="2400" dirty="0">
              <a:latin typeface="宋体" pitchFamily="2" charset="-122"/>
            </a:endParaRPr>
          </a:p>
          <a:p>
            <a:pPr>
              <a:buFont typeface="Wingdings" pitchFamily="2" charset="2"/>
              <a:buNone/>
            </a:pPr>
            <a:r>
              <a:rPr lang="en-US" altLang="zh-CN" sz="2400" dirty="0">
                <a:latin typeface="宋体" pitchFamily="2" charset="-122"/>
              </a:rPr>
              <a:t>1 3 5 7 9</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64</a:t>
            </a:fld>
            <a:endParaRPr lang="zh-CN" altLang="zh-CN"/>
          </a:p>
        </p:txBody>
      </p:sp>
    </p:spTree>
    <p:extLst>
      <p:ext uri="{BB962C8B-B14F-4D97-AF65-F5344CB8AC3E}">
        <p14:creationId xmlns:p14="http://schemas.microsoft.com/office/powerpoint/2010/main" val="11299179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6083" name="Rectangle 3"/>
          <p:cNvSpPr>
            <a:spLocks noGrp="1" noChangeArrowheads="1"/>
          </p:cNvSpPr>
          <p:nvPr>
            <p:ph idx="1"/>
          </p:nvPr>
        </p:nvSpPr>
        <p:spPr/>
        <p:txBody>
          <a:bodyPr/>
          <a:lstStyle/>
          <a:p>
            <a:pPr>
              <a:buNone/>
            </a:pPr>
            <a:r>
              <a:rPr lang="en-US" altLang="zh-CN" sz="2400" dirty="0">
                <a:latin typeface="宋体" pitchFamily="2" charset="-122"/>
              </a:rPr>
              <a:t>&gt;&gt;&gt; for </a:t>
            </a:r>
            <a:r>
              <a:rPr lang="en-US" altLang="zh-CN" sz="2400" dirty="0" err="1">
                <a:latin typeface="宋体" pitchFamily="2" charset="-122"/>
              </a:rPr>
              <a:t>i</a:t>
            </a:r>
            <a:r>
              <a:rPr lang="en-US" altLang="zh-CN" sz="2400" dirty="0">
                <a:latin typeface="宋体" pitchFamily="2" charset="-122"/>
              </a:rPr>
              <a:t> in range(10</a:t>
            </a:r>
            <a:r>
              <a:rPr lang="en-US" altLang="zh-CN" sz="2400" dirty="0" smtClean="0">
                <a:latin typeface="宋体" pitchFamily="2" charset="-122"/>
              </a:rPr>
              <a:t>):	# </a:t>
            </a:r>
            <a:r>
              <a:rPr lang="en-US" altLang="zh-CN" sz="2400" dirty="0" err="1" smtClean="0">
                <a:latin typeface="宋体" pitchFamily="2" charset="-122"/>
              </a:rPr>
              <a:t>i</a:t>
            </a:r>
            <a:r>
              <a:rPr lang="en-US" altLang="zh-CN" sz="2400" dirty="0" smtClean="0">
                <a:latin typeface="宋体" pitchFamily="2" charset="-122"/>
              </a:rPr>
              <a:t> </a:t>
            </a:r>
            <a:r>
              <a:rPr lang="en-US" altLang="zh-CN" sz="2400" dirty="0">
                <a:latin typeface="宋体" pitchFamily="2" charset="-122"/>
              </a:rPr>
              <a:t>= sequence[index]</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if </a:t>
            </a:r>
            <a:r>
              <a:rPr lang="en-US" altLang="zh-CN" sz="2400" dirty="0">
                <a:latin typeface="宋体" pitchFamily="2" charset="-122"/>
              </a:rPr>
              <a:t>i%2==0:</a:t>
            </a: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a:t>
            </a:r>
            <a:r>
              <a:rPr lang="en-US" altLang="zh-CN" sz="2400" dirty="0" err="1" smtClean="0">
                <a:latin typeface="宋体" pitchFamily="2" charset="-122"/>
              </a:rPr>
              <a:t>i</a:t>
            </a:r>
            <a:r>
              <a:rPr lang="en-US" altLang="zh-CN" sz="2400" dirty="0">
                <a:latin typeface="宋体" pitchFamily="2" charset="-122"/>
              </a:rPr>
              <a:t>+=1 #</a:t>
            </a:r>
            <a:r>
              <a:rPr lang="zh-CN" altLang="en-US" sz="2400" dirty="0" smtClean="0">
                <a:latin typeface="宋体" pitchFamily="2" charset="-122"/>
              </a:rPr>
              <a:t>没有用</a:t>
            </a:r>
            <a:endParaRPr lang="zh-CN" altLang="en-US"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continue</a:t>
            </a:r>
            <a:endParaRPr lang="en-US" altLang="zh-CN" sz="2400" dirty="0">
              <a:latin typeface="宋体" pitchFamily="2" charset="-122"/>
            </a:endParaRPr>
          </a:p>
          <a:p>
            <a:pPr>
              <a:buFont typeface="Wingdings" pitchFamily="2" charset="2"/>
              <a:buNone/>
            </a:pPr>
            <a:r>
              <a:rPr lang="en-US" altLang="zh-CN" sz="2400" dirty="0">
                <a:latin typeface="宋体" pitchFamily="2" charset="-122"/>
              </a:rPr>
              <a:t>	</a:t>
            </a:r>
            <a:r>
              <a:rPr lang="en-US" altLang="zh-CN" sz="2400" dirty="0" smtClean="0">
                <a:latin typeface="宋体" pitchFamily="2" charset="-122"/>
              </a:rPr>
              <a:t>	  print(</a:t>
            </a:r>
            <a:r>
              <a:rPr lang="en-US" altLang="zh-CN" sz="2400" dirty="0" err="1" smtClean="0">
                <a:latin typeface="宋体" pitchFamily="2" charset="-122"/>
              </a:rPr>
              <a:t>i</a:t>
            </a:r>
            <a:r>
              <a:rPr lang="en-US" altLang="zh-CN" sz="2400" dirty="0" smtClean="0">
                <a:latin typeface="宋体" pitchFamily="2" charset="-122"/>
              </a:rPr>
              <a:t>)</a:t>
            </a:r>
            <a:endParaRPr lang="en-US" altLang="zh-CN" sz="2400" dirty="0">
              <a:latin typeface="宋体" pitchFamily="2" charset="-122"/>
            </a:endParaRPr>
          </a:p>
          <a:p>
            <a:pPr>
              <a:buFont typeface="Wingdings" pitchFamily="2" charset="2"/>
              <a:buNone/>
            </a:pPr>
            <a:endParaRPr lang="en-US" altLang="zh-CN" sz="2400" dirty="0">
              <a:latin typeface="宋体" pitchFamily="2" charset="-122"/>
            </a:endParaRPr>
          </a:p>
          <a:p>
            <a:pPr>
              <a:buFont typeface="Wingdings" pitchFamily="2" charset="2"/>
              <a:buNone/>
            </a:pPr>
            <a:r>
              <a:rPr lang="en-US" altLang="zh-CN" sz="2400" dirty="0">
                <a:latin typeface="宋体" pitchFamily="2" charset="-122"/>
              </a:rPr>
              <a:t>1 3 5 7 9</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65</a:t>
            </a:fld>
            <a:endParaRPr lang="zh-CN" altLang="zh-CN"/>
          </a:p>
        </p:txBody>
      </p:sp>
    </p:spTree>
    <p:extLst>
      <p:ext uri="{BB962C8B-B14F-4D97-AF65-F5344CB8AC3E}">
        <p14:creationId xmlns:p14="http://schemas.microsoft.com/office/powerpoint/2010/main" val="2667793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altLang="zh-CN" dirty="0" smtClean="0">
                <a:latin typeface="宋体" pitchFamily="2" charset="-122"/>
              </a:rPr>
              <a:t>break</a:t>
            </a:r>
            <a:r>
              <a:rPr lang="zh-CN" altLang="en-US" dirty="0">
                <a:latin typeface="宋体" pitchFamily="2" charset="-122"/>
              </a:rPr>
              <a:t>和continue语句</a:t>
            </a:r>
          </a:p>
        </p:txBody>
      </p:sp>
      <p:sp>
        <p:nvSpPr>
          <p:cNvPr id="47107" name="Rectangle 3"/>
          <p:cNvSpPr>
            <a:spLocks noGrp="1" noChangeArrowheads="1"/>
          </p:cNvSpPr>
          <p:nvPr>
            <p:ph idx="1"/>
          </p:nvPr>
        </p:nvSpPr>
        <p:spPr>
          <a:xfrm>
            <a:off x="609600" y="1600199"/>
            <a:ext cx="10972800" cy="5133109"/>
          </a:xfrm>
        </p:spPr>
        <p:txBody>
          <a:bodyPr>
            <a:normAutofit lnSpcReduction="10000"/>
          </a:bodyPr>
          <a:lstStyle/>
          <a:p>
            <a:pPr>
              <a:spcBef>
                <a:spcPct val="30000"/>
              </a:spcBef>
            </a:pPr>
            <a:r>
              <a:rPr lang="zh-CN" altLang="en-US" sz="2400" dirty="0">
                <a:latin typeface="宋体" pitchFamily="2" charset="-122"/>
              </a:rPr>
              <a:t>每次进入循环时的i已经不再是上一次的i，所以修改其值并不会影响循环的执行。</a:t>
            </a:r>
            <a:endParaRPr lang="nn-NO" altLang="en-US" sz="2400" dirty="0">
              <a:latin typeface="宋体" pitchFamily="2" charset="-122"/>
            </a:endParaRPr>
          </a:p>
          <a:p>
            <a:pPr>
              <a:spcBef>
                <a:spcPct val="30000"/>
              </a:spcBef>
              <a:buFont typeface="Wingdings" pitchFamily="2" charset="2"/>
              <a:buNone/>
            </a:pPr>
            <a:r>
              <a:rPr lang="nn-NO" altLang="en-US" sz="2400" dirty="0">
                <a:latin typeface="宋体" pitchFamily="2" charset="-122"/>
              </a:rPr>
              <a:t>&gt;&gt;&gt; for i in range(</a:t>
            </a:r>
            <a:r>
              <a:rPr lang="zh-CN" altLang="en-US" sz="2400" dirty="0">
                <a:latin typeface="宋体" pitchFamily="2" charset="-122"/>
              </a:rPr>
              <a:t>7</a:t>
            </a:r>
            <a:r>
              <a:rPr lang="nn-NO" altLang="en-US" sz="2400" dirty="0">
                <a:latin typeface="宋体" pitchFamily="2" charset="-122"/>
              </a:rPr>
              <a:t>):	</a:t>
            </a:r>
          </a:p>
          <a:p>
            <a:pPr>
              <a:spcBef>
                <a:spcPct val="30000"/>
              </a:spcBef>
              <a:buFont typeface="Wingdings" pitchFamily="2" charset="2"/>
              <a:buNone/>
            </a:pPr>
            <a:r>
              <a:rPr lang="nn-NO" altLang="en-US" sz="2400" dirty="0">
                <a:latin typeface="宋体" pitchFamily="2" charset="-122"/>
              </a:rPr>
              <a:t>	</a:t>
            </a:r>
            <a:r>
              <a:rPr lang="nn-NO" altLang="en-US" sz="2400" dirty="0" smtClean="0">
                <a:latin typeface="宋体" pitchFamily="2" charset="-122"/>
              </a:rPr>
              <a:t>	  print(id(i</a:t>
            </a:r>
            <a:r>
              <a:rPr lang="nn-NO" altLang="en-US" sz="2400" dirty="0">
                <a:latin typeface="宋体" pitchFamily="2" charset="-122"/>
              </a:rPr>
              <a:t>),':',</a:t>
            </a:r>
            <a:r>
              <a:rPr lang="nn-NO" altLang="en-US" sz="2400" dirty="0" smtClean="0">
                <a:latin typeface="宋体" pitchFamily="2" charset="-122"/>
              </a:rPr>
              <a:t>i)</a:t>
            </a:r>
          </a:p>
          <a:p>
            <a:pPr>
              <a:spcBef>
                <a:spcPct val="30000"/>
              </a:spcBef>
              <a:buFont typeface="Wingdings" pitchFamily="2" charset="2"/>
              <a:buNone/>
            </a:pPr>
            <a:r>
              <a:rPr lang="nn-NO" altLang="en-US" sz="2400" dirty="0">
                <a:latin typeface="宋体" pitchFamily="2" charset="-122"/>
              </a:rPr>
              <a:t>	</a:t>
            </a:r>
            <a:r>
              <a:rPr lang="nn-NO" altLang="en-US" sz="2400" dirty="0" smtClean="0">
                <a:latin typeface="宋体" pitchFamily="2" charset="-122"/>
              </a:rPr>
              <a:t>	  i = i + 3</a:t>
            </a:r>
            <a:r>
              <a:rPr lang="nn-NO" altLang="en-US" sz="2400" dirty="0">
                <a:latin typeface="宋体" pitchFamily="2" charset="-122"/>
              </a:rPr>
              <a:t>	</a:t>
            </a:r>
          </a:p>
          <a:p>
            <a:pPr>
              <a:spcBef>
                <a:spcPct val="30000"/>
              </a:spcBef>
              <a:buFont typeface="Wingdings" pitchFamily="2" charset="2"/>
              <a:buNone/>
            </a:pPr>
            <a:r>
              <a:rPr lang="nn-NO" altLang="en-US" sz="2400" dirty="0">
                <a:latin typeface="宋体" pitchFamily="2" charset="-122"/>
              </a:rPr>
              <a:t>10416692 : 0</a:t>
            </a:r>
          </a:p>
          <a:p>
            <a:pPr>
              <a:spcBef>
                <a:spcPct val="30000"/>
              </a:spcBef>
              <a:buFont typeface="Wingdings" pitchFamily="2" charset="2"/>
              <a:buNone/>
            </a:pPr>
            <a:r>
              <a:rPr lang="nn-NO" altLang="en-US" sz="2400" dirty="0">
                <a:latin typeface="宋体" pitchFamily="2" charset="-122"/>
              </a:rPr>
              <a:t>10416680 : 1</a:t>
            </a:r>
          </a:p>
          <a:p>
            <a:pPr>
              <a:spcBef>
                <a:spcPct val="30000"/>
              </a:spcBef>
              <a:buFont typeface="Wingdings" pitchFamily="2" charset="2"/>
              <a:buNone/>
            </a:pPr>
            <a:r>
              <a:rPr lang="nn-NO" altLang="en-US" sz="2400" dirty="0">
                <a:latin typeface="宋体" pitchFamily="2" charset="-122"/>
              </a:rPr>
              <a:t>10416668 : 2</a:t>
            </a:r>
          </a:p>
          <a:p>
            <a:pPr>
              <a:spcBef>
                <a:spcPct val="30000"/>
              </a:spcBef>
              <a:buFont typeface="Wingdings" pitchFamily="2" charset="2"/>
              <a:buNone/>
            </a:pPr>
            <a:r>
              <a:rPr lang="nn-NO" altLang="en-US" sz="2400" dirty="0">
                <a:latin typeface="宋体" pitchFamily="2" charset="-122"/>
              </a:rPr>
              <a:t>10416656 : 3</a:t>
            </a:r>
          </a:p>
          <a:p>
            <a:pPr>
              <a:spcBef>
                <a:spcPct val="30000"/>
              </a:spcBef>
              <a:buFont typeface="Wingdings" pitchFamily="2" charset="2"/>
              <a:buNone/>
            </a:pPr>
            <a:r>
              <a:rPr lang="nn-NO" altLang="en-US" sz="2400" dirty="0">
                <a:latin typeface="宋体" pitchFamily="2" charset="-122"/>
              </a:rPr>
              <a:t>10416644 : 4</a:t>
            </a:r>
          </a:p>
          <a:p>
            <a:pPr>
              <a:spcBef>
                <a:spcPct val="30000"/>
              </a:spcBef>
              <a:buFont typeface="Wingdings" pitchFamily="2" charset="2"/>
              <a:buNone/>
            </a:pPr>
            <a:r>
              <a:rPr lang="nn-NO" altLang="en-US" sz="2400" dirty="0">
                <a:latin typeface="宋体" pitchFamily="2" charset="-122"/>
              </a:rPr>
              <a:t>10416632 : 5</a:t>
            </a:r>
          </a:p>
          <a:p>
            <a:pPr>
              <a:spcBef>
                <a:spcPct val="30000"/>
              </a:spcBef>
              <a:buFont typeface="Wingdings" pitchFamily="2" charset="2"/>
              <a:buNone/>
            </a:pPr>
            <a:r>
              <a:rPr lang="nn-NO" altLang="en-US" sz="2400" dirty="0">
                <a:latin typeface="宋体" pitchFamily="2" charset="-122"/>
              </a:rPr>
              <a:t>10416620 : 6</a:t>
            </a:r>
            <a:endParaRPr lang="zh-CN" altLang="en-US" sz="2400" dirty="0">
              <a:latin typeface="宋体" pitchFamily="2" charset="-122"/>
            </a:endParaRP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66</a:t>
            </a:fld>
            <a:endParaRPr lang="zh-CN" altLang="zh-CN"/>
          </a:p>
        </p:txBody>
      </p:sp>
    </p:spTree>
    <p:extLst>
      <p:ext uri="{BB962C8B-B14F-4D97-AF65-F5344CB8AC3E}">
        <p14:creationId xmlns:p14="http://schemas.microsoft.com/office/powerpoint/2010/main" val="3792824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循环嵌套</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F96A831E-F07F-4730-B4B3-589EC0FF60E7}" type="slidenum">
              <a:rPr lang="zh-CN" altLang="zh-CN" smtClean="0"/>
              <a:pPr/>
              <a:t>67</a:t>
            </a:fld>
            <a:endParaRPr lang="zh-CN" altLang="zh-CN"/>
          </a:p>
        </p:txBody>
      </p:sp>
    </p:spTree>
    <p:extLst>
      <p:ext uri="{BB962C8B-B14F-4D97-AF65-F5344CB8AC3E}">
        <p14:creationId xmlns:p14="http://schemas.microsoft.com/office/powerpoint/2010/main" val="4749206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循环嵌套</a:t>
            </a:r>
            <a:endParaRPr lang="zh-CN" altLang="en-US" dirty="0"/>
          </a:p>
        </p:txBody>
      </p:sp>
      <p:sp>
        <p:nvSpPr>
          <p:cNvPr id="3" name="灯片编号占位符 2"/>
          <p:cNvSpPr>
            <a:spLocks noGrp="1"/>
          </p:cNvSpPr>
          <p:nvPr>
            <p:ph type="sldNum" sz="quarter" idx="12"/>
          </p:nvPr>
        </p:nvSpPr>
        <p:spPr/>
        <p:txBody>
          <a:bodyPr/>
          <a:lstStyle/>
          <a:p>
            <a:fld id="{E8613353-9371-4039-B692-C669DE521740}" type="slidenum">
              <a:rPr lang="zh-CN" altLang="zh-CN" smtClean="0"/>
              <a:pPr/>
              <a:t>68</a:t>
            </a:fld>
            <a:endParaRPr lang="zh-CN"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314" y="1490958"/>
            <a:ext cx="7749083" cy="4951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10013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884" y="348859"/>
            <a:ext cx="1198133" cy="3182546"/>
          </a:xfrm>
        </p:spPr>
        <p:txBody>
          <a:bodyPr>
            <a:normAutofit/>
          </a:bodyPr>
          <a:lstStyle/>
          <a:p>
            <a:r>
              <a:rPr lang="zh-CN" altLang="en-US" dirty="0" smtClean="0">
                <a:latin typeface="宋体" pitchFamily="2" charset="-122"/>
              </a:rPr>
              <a:t>乘法表</a:t>
            </a:r>
            <a:r>
              <a:rPr lang="en-US" altLang="zh-CN" dirty="0" smtClean="0">
                <a:latin typeface="宋体" pitchFamily="2" charset="-122"/>
              </a:rPr>
              <a:t>(1)</a:t>
            </a:r>
            <a:endParaRPr lang="zh-CN" altLang="en-US" dirty="0"/>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16" y="4108537"/>
            <a:ext cx="11769528" cy="25636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303" y="362320"/>
            <a:ext cx="10142641" cy="33829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69</a:t>
            </a:fld>
            <a:endParaRPr lang="zh-CN" altLang="zh-CN"/>
          </a:p>
        </p:txBody>
      </p:sp>
    </p:spTree>
    <p:extLst>
      <p:ext uri="{BB962C8B-B14F-4D97-AF65-F5344CB8AC3E}">
        <p14:creationId xmlns:p14="http://schemas.microsoft.com/office/powerpoint/2010/main" val="1659664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zh-CN" dirty="0"/>
              <a:t>3.1 条件表达式</a:t>
            </a:r>
          </a:p>
        </p:txBody>
      </p:sp>
      <p:sp>
        <p:nvSpPr>
          <p:cNvPr id="20483" name="Rectangle 3"/>
          <p:cNvSpPr>
            <a:spLocks noGrp="1" noChangeArrowheads="1"/>
          </p:cNvSpPr>
          <p:nvPr>
            <p:ph type="body" idx="1"/>
          </p:nvPr>
        </p:nvSpPr>
        <p:spPr/>
        <p:txBody>
          <a:bodyPr/>
          <a:lstStyle/>
          <a:p>
            <a:pPr>
              <a:lnSpc>
                <a:spcPct val="100000"/>
              </a:lnSpc>
            </a:pPr>
            <a:r>
              <a:rPr lang="zh-CN" altLang="zh-CN" sz="2400" dirty="0">
                <a:latin typeface="宋体" charset="-122"/>
              </a:rPr>
              <a:t>比较特殊的运算符还有逻辑运算符“and”和“or”，这两个运算符具有</a:t>
            </a:r>
            <a:r>
              <a:rPr lang="zh-CN" altLang="zh-CN" sz="2400" dirty="0">
                <a:solidFill>
                  <a:srgbClr val="C00000"/>
                </a:solidFill>
                <a:latin typeface="宋体" charset="-122"/>
              </a:rPr>
              <a:t>短路求值</a:t>
            </a:r>
            <a:r>
              <a:rPr lang="zh-CN" altLang="zh-CN" sz="2400" dirty="0">
                <a:latin typeface="宋体" charset="-122"/>
              </a:rPr>
              <a:t>或惰性求值的特点，简单地说，就是只计算必须计算的表达式的值</a:t>
            </a:r>
            <a:r>
              <a:rPr lang="zh-CN" altLang="zh-CN" sz="2400" dirty="0" smtClean="0">
                <a:latin typeface="宋体" charset="-122"/>
              </a:rPr>
              <a:t>。</a:t>
            </a:r>
            <a:endParaRPr lang="en-US" altLang="zh-CN" sz="2400" dirty="0" smtClean="0">
              <a:latin typeface="宋体" charset="-122"/>
            </a:endParaRPr>
          </a:p>
          <a:p>
            <a:pPr>
              <a:lnSpc>
                <a:spcPct val="100000"/>
              </a:lnSpc>
            </a:pPr>
            <a:r>
              <a:rPr lang="zh-CN" altLang="zh-CN" sz="2400" dirty="0" smtClean="0">
                <a:latin typeface="宋体" charset="-122"/>
              </a:rPr>
              <a:t>在</a:t>
            </a:r>
            <a:r>
              <a:rPr lang="zh-CN" altLang="zh-CN" sz="2400" dirty="0">
                <a:latin typeface="宋体" charset="-122"/>
              </a:rPr>
              <a:t>设计条件表达式时，在表示复杂条件时如果能够巧妙利用逻辑运算符“and”和“or”的短路求值或惰性求值特性，可以大幅度</a:t>
            </a:r>
            <a:r>
              <a:rPr lang="zh-CN" altLang="zh-CN" sz="2400" dirty="0">
                <a:solidFill>
                  <a:srgbClr val="C00000"/>
                </a:solidFill>
                <a:latin typeface="宋体" charset="-122"/>
              </a:rPr>
              <a:t>提高</a:t>
            </a:r>
            <a:r>
              <a:rPr lang="zh-CN" altLang="zh-CN" sz="2400" dirty="0">
                <a:latin typeface="宋体" charset="-122"/>
              </a:rPr>
              <a:t>程序的</a:t>
            </a:r>
            <a:r>
              <a:rPr lang="zh-CN" altLang="zh-CN" sz="2400" dirty="0">
                <a:solidFill>
                  <a:srgbClr val="C00000"/>
                </a:solidFill>
                <a:latin typeface="宋体" charset="-122"/>
              </a:rPr>
              <a:t>运行效率</a:t>
            </a:r>
            <a:r>
              <a:rPr lang="zh-CN" altLang="zh-CN" sz="2400" dirty="0">
                <a:latin typeface="宋体" charset="-122"/>
              </a:rPr>
              <a:t>，减少不必要的计算与判断</a:t>
            </a:r>
            <a:r>
              <a:rPr lang="zh-CN" altLang="zh-CN" sz="2400" dirty="0" smtClean="0">
                <a:latin typeface="宋体" charset="-122"/>
              </a:rPr>
              <a:t>。</a:t>
            </a:r>
            <a:endParaRPr lang="en-US" altLang="zh-CN" sz="2400" dirty="0" smtClean="0">
              <a:latin typeface="宋体" charset="-122"/>
            </a:endParaRPr>
          </a:p>
          <a:p>
            <a:pPr>
              <a:lnSpc>
                <a:spcPct val="100000"/>
              </a:lnSpc>
            </a:pPr>
            <a:r>
              <a:rPr lang="zh-CN" altLang="zh-CN" sz="2400" dirty="0" smtClean="0">
                <a:latin typeface="宋体" charset="-122"/>
              </a:rPr>
              <a:t>以</a:t>
            </a:r>
            <a:r>
              <a:rPr lang="zh-CN" altLang="zh-CN" sz="2400" dirty="0">
                <a:latin typeface="宋体" charset="-122"/>
              </a:rPr>
              <a:t>“and”为例，对于表达式“表达式1 and 表达式2”而言，如果“表达式1”的值为“False”或其他等价值时，不论“表达式2”的值是什么，整个表达式的值都是“False”，此时“表达式2”的值无论是什么都不影响整个表达式的值，因此将不会被计算，从而减少不必要的计算和判断。</a:t>
            </a:r>
          </a:p>
        </p:txBody>
      </p:sp>
    </p:spTree>
    <p:extLst>
      <p:ext uri="{BB962C8B-B14F-4D97-AF65-F5344CB8AC3E}">
        <p14:creationId xmlns:p14="http://schemas.microsoft.com/office/powerpoint/2010/main" val="19266361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303" y="362320"/>
            <a:ext cx="10142641" cy="35255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17" y="4108537"/>
            <a:ext cx="11769528" cy="25636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425884" y="348859"/>
            <a:ext cx="1198133" cy="3182546"/>
          </a:xfrm>
        </p:spPr>
        <p:txBody>
          <a:bodyPr>
            <a:normAutofit/>
          </a:bodyPr>
          <a:lstStyle/>
          <a:p>
            <a:r>
              <a:rPr lang="zh-CN" altLang="en-US" dirty="0" smtClean="0">
                <a:latin typeface="宋体" pitchFamily="2" charset="-122"/>
              </a:rPr>
              <a:t>乘法表</a:t>
            </a:r>
            <a:r>
              <a:rPr lang="en-US" altLang="zh-CN" dirty="0" smtClean="0">
                <a:latin typeface="宋体" pitchFamily="2" charset="-122"/>
              </a:rPr>
              <a:t>(2)</a:t>
            </a:r>
            <a:endParaRPr lang="zh-CN" altLang="en-US" dirty="0"/>
          </a:p>
        </p:txBody>
      </p:sp>
      <p:sp>
        <p:nvSpPr>
          <p:cNvPr id="3" name="灯片编号占位符 2"/>
          <p:cNvSpPr>
            <a:spLocks noGrp="1"/>
          </p:cNvSpPr>
          <p:nvPr>
            <p:ph type="sldNum" sz="quarter" idx="12"/>
          </p:nvPr>
        </p:nvSpPr>
        <p:spPr/>
        <p:txBody>
          <a:bodyPr/>
          <a:lstStyle/>
          <a:p>
            <a:fld id="{E8613353-9371-4039-B692-C669DE521740}" type="slidenum">
              <a:rPr lang="zh-CN" altLang="zh-CN" smtClean="0"/>
              <a:pPr/>
              <a:t>70</a:t>
            </a:fld>
            <a:endParaRPr lang="zh-CN" altLang="zh-CN"/>
          </a:p>
        </p:txBody>
      </p:sp>
    </p:spTree>
    <p:extLst>
      <p:ext uri="{BB962C8B-B14F-4D97-AF65-F5344CB8AC3E}">
        <p14:creationId xmlns:p14="http://schemas.microsoft.com/office/powerpoint/2010/main" val="26393231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鸡兔同笼</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rPr>
              <a:t>假设</a:t>
            </a:r>
            <a:r>
              <a:rPr lang="zh-CN" altLang="en-US" dirty="0">
                <a:latin typeface="宋体" pitchFamily="2" charset="-122"/>
              </a:rPr>
              <a:t>共有鸡、兔30只，脚90只，求鸡、兔各有多少只。</a:t>
            </a:r>
          </a:p>
          <a:p>
            <a:endParaRPr lang="zh-CN"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13" y="2807071"/>
            <a:ext cx="11872383" cy="3248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400" y="2340345"/>
            <a:ext cx="3937000" cy="933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71</a:t>
            </a:fld>
            <a:endParaRPr lang="zh-CN" altLang="zh-CN"/>
          </a:p>
        </p:txBody>
      </p:sp>
    </p:spTree>
    <p:extLst>
      <p:ext uri="{BB962C8B-B14F-4D97-AF65-F5344CB8AC3E}">
        <p14:creationId xmlns:p14="http://schemas.microsoft.com/office/powerpoint/2010/main" val="79634735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鸡兔同笼</a:t>
            </a:r>
            <a:r>
              <a:rPr lang="en-US" altLang="zh-CN" dirty="0" smtClean="0"/>
              <a:t>(2)</a:t>
            </a:r>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1" y="1600200"/>
            <a:ext cx="11250084" cy="2362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984" y="4369561"/>
            <a:ext cx="3937000" cy="933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72</a:t>
            </a:fld>
            <a:endParaRPr lang="zh-CN" altLang="zh-CN"/>
          </a:p>
        </p:txBody>
      </p:sp>
    </p:spTree>
    <p:extLst>
      <p:ext uri="{BB962C8B-B14F-4D97-AF65-F5344CB8AC3E}">
        <p14:creationId xmlns:p14="http://schemas.microsoft.com/office/powerpoint/2010/main" val="4422387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r>
              <a:rPr lang="zh-CN" altLang="en-US" dirty="0" smtClean="0">
                <a:latin typeface="宋体" pitchFamily="2" charset="-122"/>
              </a:rPr>
              <a:t>水仙花数</a:t>
            </a:r>
            <a:endParaRPr lang="zh-CN" altLang="en-US" dirty="0">
              <a:latin typeface="宋体" pitchFamily="2" charset="-122"/>
            </a:endParaRPr>
          </a:p>
        </p:txBody>
      </p:sp>
      <p:sp>
        <p:nvSpPr>
          <p:cNvPr id="51203" name="Rectangle 3"/>
          <p:cNvSpPr>
            <a:spLocks noGrp="1" noChangeArrowheads="1"/>
          </p:cNvSpPr>
          <p:nvPr>
            <p:ph idx="1"/>
          </p:nvPr>
        </p:nvSpPr>
        <p:spPr>
          <a:xfrm>
            <a:off x="609600" y="1600200"/>
            <a:ext cx="11164865" cy="4686320"/>
          </a:xfrm>
        </p:spPr>
        <p:txBody>
          <a:bodyPr>
            <a:noAutofit/>
          </a:bodyPr>
          <a:lstStyle/>
          <a:p>
            <a:r>
              <a:rPr lang="zh-CN" altLang="en-US" dirty="0" smtClean="0">
                <a:latin typeface="宋体" pitchFamily="2" charset="-122"/>
              </a:rPr>
              <a:t>水仙花</a:t>
            </a:r>
            <a:r>
              <a:rPr lang="zh-CN" altLang="en-US" dirty="0">
                <a:latin typeface="宋体" pitchFamily="2" charset="-122"/>
              </a:rPr>
              <a:t>数是指1个3位的十进制数，其各位数字的立方和等于该数本身</a:t>
            </a:r>
            <a:r>
              <a:rPr lang="zh-CN" altLang="en-US" dirty="0" smtClean="0">
                <a:latin typeface="宋体" pitchFamily="2" charset="-122"/>
              </a:rPr>
              <a:t>。</a:t>
            </a:r>
            <a:endParaRPr lang="en-US" altLang="zh-CN" dirty="0" smtClean="0">
              <a:latin typeface="宋体" pitchFamily="2" charset="-122"/>
            </a:endParaRPr>
          </a:p>
          <a:p>
            <a:pPr lvl="1"/>
            <a:r>
              <a:rPr lang="zh-CN" altLang="en-US" dirty="0" smtClean="0">
                <a:latin typeface="宋体" pitchFamily="2" charset="-122"/>
              </a:rPr>
              <a:t>例如</a:t>
            </a:r>
            <a:r>
              <a:rPr lang="zh-CN" altLang="en-US" dirty="0">
                <a:latin typeface="宋体" pitchFamily="2" charset="-122"/>
              </a:rPr>
              <a:t>：153是水仙花数，因为153 = </a:t>
            </a:r>
            <a:r>
              <a:rPr lang="zh-CN" altLang="en-US" dirty="0" smtClean="0">
                <a:latin typeface="宋体" pitchFamily="2" charset="-122"/>
              </a:rPr>
              <a:t>1</a:t>
            </a:r>
            <a:r>
              <a:rPr lang="zh-CN" altLang="en-US" baseline="30000" dirty="0" smtClean="0">
                <a:latin typeface="宋体" pitchFamily="2" charset="-122"/>
              </a:rPr>
              <a:t>3 </a:t>
            </a:r>
            <a:r>
              <a:rPr lang="zh-CN" altLang="en-US" dirty="0" smtClean="0">
                <a:latin typeface="宋体" pitchFamily="2" charset="-122"/>
              </a:rPr>
              <a:t>+ 5</a:t>
            </a:r>
            <a:r>
              <a:rPr lang="zh-CN" altLang="en-US" baseline="30000" dirty="0" smtClean="0">
                <a:latin typeface="宋体" pitchFamily="2" charset="-122"/>
              </a:rPr>
              <a:t>3</a:t>
            </a:r>
            <a:r>
              <a:rPr lang="zh-CN" altLang="en-US" dirty="0" smtClean="0">
                <a:latin typeface="宋体" pitchFamily="2" charset="-122"/>
              </a:rPr>
              <a:t> </a:t>
            </a:r>
            <a:r>
              <a:rPr lang="zh-CN" altLang="en-US" dirty="0">
                <a:latin typeface="宋体" pitchFamily="2" charset="-122"/>
              </a:rPr>
              <a:t>+ </a:t>
            </a:r>
            <a:r>
              <a:rPr lang="zh-CN" altLang="en-US" dirty="0" smtClean="0">
                <a:latin typeface="宋体" pitchFamily="2" charset="-122"/>
              </a:rPr>
              <a:t>3</a:t>
            </a:r>
            <a:r>
              <a:rPr lang="zh-CN" altLang="en-US" baseline="30000" dirty="0" smtClean="0">
                <a:latin typeface="宋体" pitchFamily="2" charset="-122"/>
              </a:rPr>
              <a:t>3</a:t>
            </a:r>
            <a:endParaRPr lang="en-US" altLang="zh-CN" dirty="0" smtClean="0">
              <a:latin typeface="宋体" pitchFamily="2" charset="-122"/>
            </a:endParaRPr>
          </a:p>
          <a:p>
            <a:r>
              <a:rPr lang="zh-CN" altLang="en-US" dirty="0" smtClean="0">
                <a:latin typeface="宋体" pitchFamily="2" charset="-122"/>
              </a:rPr>
              <a:t>输出全部的“水仙花数”。</a:t>
            </a:r>
            <a:endParaRPr lang="en-US" altLang="zh-CN" dirty="0" smtClean="0">
              <a:latin typeface="宋体" pitchFamily="2" charset="-122"/>
            </a:endParaRPr>
          </a:p>
          <a:p>
            <a:endParaRPr lang="en-US" altLang="zh-CN" sz="2800" dirty="0">
              <a:latin typeface="宋体" pitchFamily="2" charset="-122"/>
            </a:endParaRPr>
          </a:p>
          <a:p>
            <a:r>
              <a:rPr lang="zh-CN" altLang="en-US" dirty="0" smtClean="0">
                <a:latin typeface="宋体" pitchFamily="2" charset="-122"/>
              </a:rPr>
              <a:t>两种思路</a:t>
            </a:r>
            <a:endParaRPr lang="en-US" altLang="zh-CN" dirty="0" smtClean="0">
              <a:latin typeface="宋体" pitchFamily="2" charset="-122"/>
            </a:endParaRPr>
          </a:p>
          <a:p>
            <a:pPr lvl="1"/>
            <a:r>
              <a:rPr lang="zh-CN" altLang="en-US" dirty="0" smtClean="0">
                <a:latin typeface="宋体" pitchFamily="2" charset="-122"/>
              </a:rPr>
              <a:t>分解法</a:t>
            </a:r>
            <a:endParaRPr lang="en-US" altLang="zh-CN" dirty="0" smtClean="0">
              <a:latin typeface="宋体" pitchFamily="2" charset="-122"/>
            </a:endParaRPr>
          </a:p>
          <a:p>
            <a:pPr lvl="1"/>
            <a:r>
              <a:rPr lang="zh-CN" altLang="en-US" dirty="0">
                <a:latin typeface="宋体" pitchFamily="2" charset="-122"/>
              </a:rPr>
              <a:t>组合</a:t>
            </a:r>
            <a:r>
              <a:rPr lang="zh-CN" altLang="en-US" dirty="0" smtClean="0">
                <a:latin typeface="宋体" pitchFamily="2" charset="-122"/>
              </a:rPr>
              <a:t>法</a:t>
            </a:r>
            <a:endParaRPr lang="en-US" altLang="zh-CN" dirty="0">
              <a:latin typeface="宋体" pitchFamily="2" charset="-122"/>
            </a:endParaRP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73</a:t>
            </a:fld>
            <a:endParaRPr lang="zh-CN" altLang="zh-CN"/>
          </a:p>
        </p:txBody>
      </p:sp>
    </p:spTree>
    <p:extLst>
      <p:ext uri="{BB962C8B-B14F-4D97-AF65-F5344CB8AC3E}">
        <p14:creationId xmlns:p14="http://schemas.microsoft.com/office/powerpoint/2010/main" val="28826209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24587"/>
            <a:ext cx="7175500" cy="2276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2568358"/>
            <a:ext cx="8887884" cy="2095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8067" y="2696946"/>
            <a:ext cx="1447800" cy="18383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0767" y="338898"/>
            <a:ext cx="1435100" cy="1847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302" y="4839222"/>
            <a:ext cx="8875183" cy="1981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0767" y="4905897"/>
            <a:ext cx="1435100" cy="18478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9497481" y="937147"/>
            <a:ext cx="860583" cy="651353"/>
          </a:xfrm>
          <a:prstGeom prst="rightArrow">
            <a:avLst>
              <a:gd name="adj1" fmla="val 65385"/>
              <a:gd name="adj2" fmla="val 34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9510185" y="3290432"/>
            <a:ext cx="860583" cy="651353"/>
          </a:xfrm>
          <a:prstGeom prst="rightArrow">
            <a:avLst>
              <a:gd name="adj1" fmla="val 65385"/>
              <a:gd name="adj2" fmla="val 34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9510185" y="5504146"/>
            <a:ext cx="860583" cy="651353"/>
          </a:xfrm>
          <a:prstGeom prst="rightArrow">
            <a:avLst>
              <a:gd name="adj1" fmla="val 65385"/>
              <a:gd name="adj2" fmla="val 34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74</a:t>
            </a:fld>
            <a:endParaRPr lang="zh-CN" altLang="zh-CN"/>
          </a:p>
        </p:txBody>
      </p:sp>
    </p:spTree>
    <p:extLst>
      <p:ext uri="{BB962C8B-B14F-4D97-AF65-F5344CB8AC3E}">
        <p14:creationId xmlns:p14="http://schemas.microsoft.com/office/powerpoint/2010/main" val="38228692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225469" y="166472"/>
            <a:ext cx="6614612" cy="1374231"/>
          </a:xfrm>
        </p:spPr>
        <p:txBody>
          <a:bodyPr>
            <a:noAutofit/>
          </a:bodyPr>
          <a:lstStyle/>
          <a:p>
            <a:pPr marL="0" indent="0">
              <a:buNone/>
            </a:pPr>
            <a:r>
              <a:rPr lang="zh-CN" altLang="en-US" sz="2400" dirty="0" smtClean="0">
                <a:latin typeface="宋体" pitchFamily="2" charset="-122"/>
              </a:rPr>
              <a:t>例：</a:t>
            </a:r>
            <a:r>
              <a:rPr lang="zh-CN" altLang="zh-CN" sz="2400" dirty="0" smtClean="0">
                <a:latin typeface="宋体" pitchFamily="2" charset="-122"/>
              </a:rPr>
              <a:t>编写</a:t>
            </a:r>
            <a:r>
              <a:rPr lang="zh-CN" altLang="zh-CN" sz="2400" dirty="0">
                <a:latin typeface="宋体" pitchFamily="2" charset="-122"/>
              </a:rPr>
              <a:t>程序，输出由1、2、3、4这四个数字组成的每位数都不相同的所有三</a:t>
            </a:r>
            <a:r>
              <a:rPr lang="zh-CN" altLang="zh-CN" sz="2400" dirty="0" smtClean="0">
                <a:latin typeface="宋体" pitchFamily="2" charset="-122"/>
              </a:rPr>
              <a:t>位数</a:t>
            </a:r>
            <a:r>
              <a:rPr lang="zh-CN" altLang="en-US" sz="2400" dirty="0" smtClean="0">
                <a:latin typeface="宋体" pitchFamily="2" charset="-122"/>
              </a:rPr>
              <a:t>，一行显示</a:t>
            </a:r>
            <a:r>
              <a:rPr lang="en-US" altLang="zh-CN" sz="2400" dirty="0" smtClean="0">
                <a:latin typeface="宋体" pitchFamily="2" charset="-122"/>
              </a:rPr>
              <a:t>5</a:t>
            </a:r>
            <a:r>
              <a:rPr lang="zh-CN" altLang="en-US" sz="2400" dirty="0" smtClean="0">
                <a:latin typeface="宋体" pitchFamily="2" charset="-122"/>
              </a:rPr>
              <a:t>个数。</a:t>
            </a:r>
            <a:endParaRPr lang="zh-CN" altLang="zh-CN" sz="2400" dirty="0">
              <a:latin typeface="宋体" pitchFamily="2" charset="-122"/>
            </a:endParaRPr>
          </a:p>
          <a:p>
            <a:pPr marL="0" indent="0">
              <a:buFont typeface="Wingdings" pitchFamily="2" charset="2"/>
              <a:buNone/>
            </a:pPr>
            <a:endParaRPr lang="zh-CN" altLang="zh-CN" sz="2400" dirty="0">
              <a:latin typeface="宋体" pitchFamily="2" charset="-122"/>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237" y="2598563"/>
            <a:ext cx="11298476" cy="40829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4213" y="274639"/>
            <a:ext cx="4508500" cy="2181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E8613353-9371-4039-B692-C669DE521740}" type="slidenum">
              <a:rPr lang="zh-CN" altLang="zh-CN" smtClean="0"/>
              <a:pPr/>
              <a:t>75</a:t>
            </a:fld>
            <a:endParaRPr lang="zh-CN" altLang="zh-CN"/>
          </a:p>
        </p:txBody>
      </p:sp>
    </p:spTree>
    <p:extLst>
      <p:ext uri="{BB962C8B-B14F-4D97-AF65-F5344CB8AC3E}">
        <p14:creationId xmlns:p14="http://schemas.microsoft.com/office/powerpoint/2010/main" val="38018364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734" y="149378"/>
            <a:ext cx="4508500" cy="2181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45" y="2078537"/>
            <a:ext cx="9091216" cy="46184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a:xfrm>
            <a:off x="225470" y="166472"/>
            <a:ext cx="5352789" cy="1374231"/>
          </a:xfrm>
          <a:prstGeom prst="rect">
            <a:avLst/>
          </a:prstGeom>
        </p:spPr>
        <p:txBody>
          <a:bodyPr vert="horz" rtlCol="0">
            <a:no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fontAlgn="auto">
              <a:spcAft>
                <a:spcPts val="0"/>
              </a:spcAft>
              <a:buNone/>
            </a:pPr>
            <a:r>
              <a:rPr lang="zh-CN" altLang="en-US" sz="2400" dirty="0" smtClean="0">
                <a:latin typeface="宋体" pitchFamily="2" charset="-122"/>
              </a:rPr>
              <a:t>优化：</a:t>
            </a:r>
            <a:r>
              <a:rPr lang="zh-CN" altLang="zh-CN" sz="2400" dirty="0">
                <a:latin typeface="宋体" pitchFamily="2" charset="-122"/>
              </a:rPr>
              <a:t>其中有些判断完全可以在外层循环来做，从而提高运行效率</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76</a:t>
            </a:fld>
            <a:endParaRPr lang="zh-CN" altLang="zh-CN"/>
          </a:p>
        </p:txBody>
      </p:sp>
    </p:spTree>
    <p:extLst>
      <p:ext uri="{BB962C8B-B14F-4D97-AF65-F5344CB8AC3E}">
        <p14:creationId xmlns:p14="http://schemas.microsoft.com/office/powerpoint/2010/main" val="552173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两维列表 与 循环嵌套</a:t>
            </a:r>
          </a:p>
        </p:txBody>
      </p:sp>
      <p:sp>
        <p:nvSpPr>
          <p:cNvPr id="5" name="文本占位符 4"/>
          <p:cNvSpPr>
            <a:spLocks noGrp="1"/>
          </p:cNvSpPr>
          <p:nvPr>
            <p:ph type="body"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F96A831E-F07F-4730-B4B3-589EC0FF60E7}" type="slidenum">
              <a:rPr lang="zh-CN" altLang="zh-CN" smtClean="0"/>
              <a:pPr/>
              <a:t>77</a:t>
            </a:fld>
            <a:endParaRPr lang="zh-CN" altLang="zh-CN"/>
          </a:p>
        </p:txBody>
      </p:sp>
    </p:spTree>
    <p:extLst>
      <p:ext uri="{BB962C8B-B14F-4D97-AF65-F5344CB8AC3E}">
        <p14:creationId xmlns:p14="http://schemas.microsoft.com/office/powerpoint/2010/main" val="905083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679" y="377669"/>
            <a:ext cx="1451020" cy="2764776"/>
          </a:xfrm>
        </p:spPr>
        <p:txBody>
          <a:bodyPr>
            <a:noAutofit/>
          </a:bodyPr>
          <a:lstStyle/>
          <a:p>
            <a:pPr algn="l"/>
            <a:r>
              <a:rPr lang="zh-CN" altLang="en-US" sz="4800" dirty="0" smtClean="0"/>
              <a:t>两维列表</a:t>
            </a:r>
            <a:endParaRPr lang="zh-CN" altLang="en-US" sz="4800" dirty="0"/>
          </a:p>
        </p:txBody>
      </p:sp>
      <p:sp>
        <p:nvSpPr>
          <p:cNvPr id="3" name="内容占位符 2"/>
          <p:cNvSpPr>
            <a:spLocks noGrp="1"/>
          </p:cNvSpPr>
          <p:nvPr>
            <p:ph idx="1"/>
          </p:nvPr>
        </p:nvSpPr>
        <p:spPr>
          <a:xfrm>
            <a:off x="214647" y="4194219"/>
            <a:ext cx="3545981" cy="1704304"/>
          </a:xfrm>
        </p:spPr>
        <p:txBody>
          <a:bodyPr>
            <a:noAutofit/>
          </a:bodyPr>
          <a:lstStyle/>
          <a:p>
            <a:pPr marL="0" indent="0">
              <a:buNone/>
            </a:pPr>
            <a:r>
              <a:rPr lang="zh-CN" altLang="en-US" dirty="0" smtClean="0"/>
              <a:t>表格或者矩阵中的数据可用两维列表存储。</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699" y="384589"/>
            <a:ext cx="10062693" cy="27836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864" y="3780282"/>
            <a:ext cx="7847528" cy="25682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78</a:t>
            </a:fld>
            <a:endParaRPr lang="zh-CN" altLang="zh-CN"/>
          </a:p>
        </p:txBody>
      </p:sp>
    </p:spTree>
    <p:extLst>
      <p:ext uri="{BB962C8B-B14F-4D97-AF65-F5344CB8AC3E}">
        <p14:creationId xmlns:p14="http://schemas.microsoft.com/office/powerpoint/2010/main" val="25126852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两维列表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两维列表中的值可以通过行下标和列下标来访问。</a:t>
            </a:r>
            <a:endParaRPr lang="en-US" altLang="zh-CN" dirty="0" smtClean="0"/>
          </a:p>
          <a:p>
            <a:pPr lvl="1"/>
            <a:r>
              <a:rPr lang="zh-CN" altLang="en-US" dirty="0" smtClean="0"/>
              <a:t>列表</a:t>
            </a:r>
            <a:r>
              <a:rPr lang="en-US" altLang="zh-CN" dirty="0" smtClean="0"/>
              <a:t>matrix</a:t>
            </a:r>
            <a:r>
              <a:rPr lang="zh-CN" altLang="en-US" dirty="0" smtClean="0"/>
              <a:t>中的每个值可以用</a:t>
            </a:r>
            <a:r>
              <a:rPr lang="en-US" altLang="zh-CN" dirty="0" smtClean="0"/>
              <a:t>matrix[</a:t>
            </a:r>
            <a:r>
              <a:rPr lang="en-US" altLang="zh-CN" dirty="0" err="1" smtClean="0"/>
              <a:t>i</a:t>
            </a:r>
            <a:r>
              <a:rPr lang="en-US" altLang="zh-CN" dirty="0" smtClean="0"/>
              <a:t>][j]</a:t>
            </a:r>
            <a:r>
              <a:rPr lang="zh-CN" altLang="en-US" dirty="0" smtClean="0"/>
              <a:t>来访问，</a:t>
            </a:r>
            <a:r>
              <a:rPr lang="en-US" altLang="zh-CN" dirty="0" err="1" smtClean="0"/>
              <a:t>i</a:t>
            </a:r>
            <a:r>
              <a:rPr lang="zh-CN" altLang="en-US" dirty="0" smtClean="0"/>
              <a:t>、</a:t>
            </a:r>
            <a:r>
              <a:rPr lang="en-US" altLang="zh-CN" dirty="0" smtClean="0"/>
              <a:t>j</a:t>
            </a:r>
            <a:r>
              <a:rPr lang="zh-CN" altLang="en-US" dirty="0" smtClean="0"/>
              <a:t>分别是行下标和列下标。</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95" y="4071567"/>
            <a:ext cx="11582400" cy="23425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79</a:t>
            </a:fld>
            <a:endParaRPr lang="zh-CN" altLang="zh-CN"/>
          </a:p>
        </p:txBody>
      </p:sp>
    </p:spTree>
    <p:extLst>
      <p:ext uri="{BB962C8B-B14F-4D97-AF65-F5344CB8AC3E}">
        <p14:creationId xmlns:p14="http://schemas.microsoft.com/office/powerpoint/2010/main" val="1682203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zh-CN" altLang="zh-CN" dirty="0"/>
              <a:t>3.1 条件表达式</a:t>
            </a:r>
          </a:p>
        </p:txBody>
      </p:sp>
      <p:sp>
        <p:nvSpPr>
          <p:cNvPr id="21507" name="Rectangle 3"/>
          <p:cNvSpPr>
            <a:spLocks noGrp="1" noChangeArrowheads="1"/>
          </p:cNvSpPr>
          <p:nvPr>
            <p:ph type="body" idx="1"/>
          </p:nvPr>
        </p:nvSpPr>
        <p:spPr>
          <a:xfrm>
            <a:off x="838200" y="1825625"/>
            <a:ext cx="10515600" cy="1530418"/>
          </a:xfrm>
        </p:spPr>
        <p:txBody>
          <a:bodyPr>
            <a:normAutofit lnSpcReduction="10000"/>
          </a:bodyPr>
          <a:lstStyle/>
          <a:p>
            <a:pPr>
              <a:lnSpc>
                <a:spcPct val="110000"/>
              </a:lnSpc>
            </a:pPr>
            <a:r>
              <a:rPr lang="zh-CN" altLang="zh-CN" sz="2000" dirty="0">
                <a:latin typeface="宋体" charset="-122"/>
              </a:rPr>
              <a:t>在设计条件表达式时，如果能够大概预测不同条件失败的概率，并将多个条件根据“and”和“or”运算的短路求值特性进行组织，可以大幅度提高程序运行效率</a:t>
            </a:r>
            <a:r>
              <a:rPr lang="zh-CN" altLang="zh-CN" sz="2000" dirty="0" smtClean="0">
                <a:latin typeface="宋体" charset="-122"/>
              </a:rPr>
              <a:t>。</a:t>
            </a:r>
            <a:endParaRPr lang="en-US" altLang="zh-CN" sz="2000" dirty="0" smtClean="0">
              <a:latin typeface="宋体" charset="-122"/>
            </a:endParaRPr>
          </a:p>
          <a:p>
            <a:pPr marL="0" indent="0">
              <a:lnSpc>
                <a:spcPct val="110000"/>
              </a:lnSpc>
              <a:buNone/>
            </a:pPr>
            <a:r>
              <a:rPr lang="zh-CN" altLang="zh-CN" sz="2000" dirty="0" smtClean="0">
                <a:latin typeface="宋体" charset="-122"/>
              </a:rPr>
              <a:t>例如</a:t>
            </a:r>
            <a:r>
              <a:rPr lang="zh-CN" altLang="zh-CN" sz="2000" dirty="0">
                <a:latin typeface="宋体" charset="-122"/>
              </a:rPr>
              <a:t>，下面的</a:t>
            </a:r>
            <a:r>
              <a:rPr lang="zh-CN" altLang="zh-CN" sz="2000" dirty="0" smtClean="0">
                <a:latin typeface="宋体" charset="-122"/>
              </a:rPr>
              <a:t>函数</a:t>
            </a:r>
            <a:r>
              <a:rPr lang="zh-CN" altLang="en-US" sz="2000" dirty="0" smtClean="0">
                <a:latin typeface="宋体" charset="-122"/>
              </a:rPr>
              <a:t>根据</a:t>
            </a:r>
            <a:r>
              <a:rPr lang="zh-CN" altLang="zh-CN" sz="2000" dirty="0" smtClean="0">
                <a:latin typeface="宋体" charset="-122"/>
              </a:rPr>
              <a:t>用户</a:t>
            </a:r>
            <a:r>
              <a:rPr lang="zh-CN" altLang="zh-CN" sz="2000" dirty="0">
                <a:latin typeface="宋体" charset="-122"/>
              </a:rPr>
              <a:t>指定的分隔符将多个字符串连接成一个字符串，如果用户没有指定分隔符则使用逗号</a:t>
            </a:r>
            <a:r>
              <a:rPr lang="zh-CN" altLang="zh-CN" sz="2000" dirty="0" smtClean="0">
                <a:latin typeface="宋体" charset="-122"/>
              </a:rPr>
              <a:t>。</a:t>
            </a:r>
            <a:endParaRPr lang="zh-CN" altLang="zh-CN" sz="2000" dirty="0">
              <a:latin typeface="宋体" charset="-122"/>
            </a:endParaRPr>
          </a:p>
        </p:txBody>
      </p:sp>
      <p:sp>
        <p:nvSpPr>
          <p:cNvPr id="2" name="文本框 1"/>
          <p:cNvSpPr txBox="1"/>
          <p:nvPr/>
        </p:nvSpPr>
        <p:spPr>
          <a:xfrm>
            <a:off x="838201" y="3356043"/>
            <a:ext cx="10515600" cy="2893100"/>
          </a:xfrm>
          <a:prstGeom prst="rect">
            <a:avLst/>
          </a:prstGeom>
          <a:solidFill>
            <a:schemeClr val="accent4">
              <a:lumMod val="20000"/>
              <a:lumOff val="80000"/>
            </a:schemeClr>
          </a:solidFill>
        </p:spPr>
        <p:txBody>
          <a:bodyPr wrap="square" rtlCol="0">
            <a:spAutoFit/>
          </a:bodyPr>
          <a:lstStyle/>
          <a:p>
            <a:r>
              <a:rPr lang="zh-CN" altLang="zh-CN" dirty="0">
                <a:latin typeface="宋体" charset="-122"/>
              </a:rPr>
              <a:t>&gt;&gt;&gt; def Join(chList, sep=None):</a:t>
            </a:r>
          </a:p>
          <a:p>
            <a:r>
              <a:rPr lang="zh-CN" altLang="zh-CN" dirty="0">
                <a:latin typeface="宋体" charset="-122"/>
              </a:rPr>
              <a:t>	return (sep or </a:t>
            </a:r>
            <a:r>
              <a:rPr lang="uk-UA" altLang="zh-CN" dirty="0" smtClean="0"/>
              <a:t>'</a:t>
            </a:r>
            <a:r>
              <a:rPr lang="zh-CN" altLang="zh-CN" dirty="0" smtClean="0">
                <a:latin typeface="宋体" charset="-122"/>
              </a:rPr>
              <a:t>,</a:t>
            </a:r>
            <a:r>
              <a:rPr lang="uk-UA" altLang="zh-CN" dirty="0" smtClean="0"/>
              <a:t>'</a:t>
            </a:r>
            <a:r>
              <a:rPr lang="zh-CN" altLang="zh-CN" dirty="0" smtClean="0">
                <a:latin typeface="宋体" charset="-122"/>
              </a:rPr>
              <a:t>)</a:t>
            </a:r>
            <a:r>
              <a:rPr lang="zh-CN" altLang="zh-CN" dirty="0">
                <a:latin typeface="宋体" charset="-122"/>
              </a:rPr>
              <a:t>.join(chList)</a:t>
            </a:r>
          </a:p>
          <a:p>
            <a:r>
              <a:rPr lang="zh-CN" altLang="zh-CN" dirty="0">
                <a:latin typeface="宋体" charset="-122"/>
              </a:rPr>
              <a:t>&gt;&gt;&gt; chTest = </a:t>
            </a:r>
            <a:r>
              <a:rPr lang="zh-CN" altLang="zh-CN" dirty="0" smtClean="0">
                <a:latin typeface="宋体" charset="-122"/>
              </a:rPr>
              <a:t>[</a:t>
            </a:r>
            <a:r>
              <a:rPr lang="uk-UA" altLang="zh-CN" dirty="0" smtClean="0"/>
              <a:t>'</a:t>
            </a:r>
            <a:r>
              <a:rPr lang="zh-CN" altLang="zh-CN" dirty="0" smtClean="0">
                <a:latin typeface="宋体" charset="-122"/>
              </a:rPr>
              <a:t>1</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2</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3</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4</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5</a:t>
            </a:r>
            <a:r>
              <a:rPr lang="uk-UA" altLang="zh-CN" dirty="0" smtClean="0"/>
              <a:t>'</a:t>
            </a:r>
            <a:r>
              <a:rPr lang="zh-CN" altLang="zh-CN" dirty="0" smtClean="0">
                <a:latin typeface="宋体" charset="-122"/>
              </a:rPr>
              <a:t>]</a:t>
            </a:r>
            <a:endParaRPr lang="zh-CN" altLang="zh-CN" dirty="0">
              <a:latin typeface="宋体" charset="-122"/>
            </a:endParaRPr>
          </a:p>
          <a:p>
            <a:r>
              <a:rPr lang="zh-CN" altLang="zh-CN" dirty="0">
                <a:latin typeface="宋体" charset="-122"/>
              </a:rPr>
              <a:t>&gt;&gt;&gt; Join(chTest)</a:t>
            </a:r>
          </a:p>
          <a:p>
            <a:r>
              <a:rPr lang="uk-UA" altLang="zh-CN" dirty="0" smtClean="0">
                <a:solidFill>
                  <a:srgbClr val="0070C0"/>
                </a:solidFill>
              </a:rPr>
              <a:t>'</a:t>
            </a:r>
            <a:r>
              <a:rPr lang="zh-CN" altLang="zh-CN" dirty="0" smtClean="0">
                <a:solidFill>
                  <a:srgbClr val="0070C0"/>
                </a:solidFill>
                <a:latin typeface="宋体" charset="-122"/>
              </a:rPr>
              <a:t>1,2,3,4,5</a:t>
            </a:r>
            <a:r>
              <a:rPr lang="uk-UA" altLang="zh-CN" dirty="0" smtClean="0">
                <a:solidFill>
                  <a:srgbClr val="0070C0"/>
                </a:solidFill>
              </a:rPr>
              <a:t>'</a:t>
            </a:r>
            <a:endParaRPr lang="zh-CN" altLang="zh-CN" dirty="0">
              <a:solidFill>
                <a:srgbClr val="0070C0"/>
              </a:solidFill>
              <a:latin typeface="宋体" charset="-122"/>
            </a:endParaRPr>
          </a:p>
          <a:p>
            <a:r>
              <a:rPr lang="zh-CN" altLang="zh-CN" dirty="0">
                <a:latin typeface="宋体" charset="-122"/>
              </a:rPr>
              <a:t>&gt;&gt;&gt; Join(chTest, </a:t>
            </a:r>
            <a:r>
              <a:rPr lang="uk-UA" altLang="zh-CN" dirty="0" smtClean="0"/>
              <a:t>'</a:t>
            </a:r>
            <a:r>
              <a:rPr lang="zh-CN" altLang="zh-CN" dirty="0" smtClean="0">
                <a:latin typeface="宋体" charset="-122"/>
              </a:rPr>
              <a:t>:</a:t>
            </a:r>
            <a:r>
              <a:rPr lang="uk-UA" altLang="zh-CN" dirty="0" smtClean="0"/>
              <a:t>'</a:t>
            </a:r>
            <a:r>
              <a:rPr lang="zh-CN" altLang="zh-CN" dirty="0" smtClean="0">
                <a:latin typeface="宋体" charset="-122"/>
              </a:rPr>
              <a:t>)</a:t>
            </a:r>
            <a:endParaRPr lang="zh-CN" altLang="zh-CN" dirty="0">
              <a:latin typeface="宋体" charset="-122"/>
            </a:endParaRPr>
          </a:p>
          <a:p>
            <a:r>
              <a:rPr lang="uk-UA" altLang="zh-CN" dirty="0" smtClean="0">
                <a:solidFill>
                  <a:srgbClr val="0070C0"/>
                </a:solidFill>
              </a:rPr>
              <a:t>'</a:t>
            </a:r>
            <a:r>
              <a:rPr lang="zh-CN" altLang="zh-CN" dirty="0" smtClean="0">
                <a:solidFill>
                  <a:srgbClr val="0070C0"/>
                </a:solidFill>
                <a:latin typeface="宋体" charset="-122"/>
              </a:rPr>
              <a:t>1</a:t>
            </a:r>
            <a:r>
              <a:rPr lang="zh-CN" altLang="zh-CN" dirty="0">
                <a:solidFill>
                  <a:srgbClr val="0070C0"/>
                </a:solidFill>
                <a:latin typeface="宋体" charset="-122"/>
              </a:rPr>
              <a:t>:2:3:4:</a:t>
            </a:r>
            <a:r>
              <a:rPr lang="zh-CN" altLang="zh-CN" dirty="0" smtClean="0">
                <a:solidFill>
                  <a:srgbClr val="0070C0"/>
                </a:solidFill>
                <a:latin typeface="宋体" charset="-122"/>
              </a:rPr>
              <a:t>5</a:t>
            </a:r>
            <a:r>
              <a:rPr lang="uk-UA" altLang="zh-CN" dirty="0" smtClean="0">
                <a:solidFill>
                  <a:srgbClr val="0070C0"/>
                </a:solidFill>
              </a:rPr>
              <a:t>'</a:t>
            </a:r>
            <a:endParaRPr lang="zh-CN" altLang="zh-CN" dirty="0">
              <a:solidFill>
                <a:srgbClr val="0070C0"/>
              </a:solidFill>
              <a:latin typeface="宋体" charset="-122"/>
            </a:endParaRPr>
          </a:p>
          <a:p>
            <a:r>
              <a:rPr lang="zh-CN" altLang="zh-CN" dirty="0">
                <a:latin typeface="宋体" charset="-122"/>
              </a:rPr>
              <a:t>&gt;&gt;&gt; Join(chTest, </a:t>
            </a:r>
            <a:r>
              <a:rPr lang="uk-UA" altLang="zh-CN" dirty="0" smtClean="0"/>
              <a:t>'</a:t>
            </a:r>
            <a:r>
              <a:rPr lang="zh-CN" altLang="zh-CN" dirty="0" smtClean="0">
                <a:latin typeface="宋体" charset="-122"/>
              </a:rPr>
              <a:t> </a:t>
            </a:r>
            <a:r>
              <a:rPr lang="uk-UA" altLang="zh-CN" dirty="0" smtClean="0"/>
              <a:t>'</a:t>
            </a:r>
            <a:r>
              <a:rPr lang="zh-CN" altLang="zh-CN" dirty="0" smtClean="0">
                <a:latin typeface="宋体" charset="-122"/>
              </a:rPr>
              <a:t>)</a:t>
            </a:r>
            <a:endParaRPr lang="zh-CN" altLang="zh-CN" dirty="0">
              <a:latin typeface="宋体" charset="-122"/>
            </a:endParaRPr>
          </a:p>
          <a:p>
            <a:r>
              <a:rPr lang="uk-UA" altLang="zh-CN" dirty="0" smtClean="0">
                <a:solidFill>
                  <a:srgbClr val="0070C0"/>
                </a:solidFill>
              </a:rPr>
              <a:t>'</a:t>
            </a:r>
            <a:r>
              <a:rPr lang="zh-CN" altLang="zh-CN" dirty="0" smtClean="0">
                <a:solidFill>
                  <a:srgbClr val="0070C0"/>
                </a:solidFill>
                <a:latin typeface="宋体" charset="-122"/>
              </a:rPr>
              <a:t>1 </a:t>
            </a:r>
            <a:r>
              <a:rPr lang="zh-CN" altLang="zh-CN" dirty="0">
                <a:solidFill>
                  <a:srgbClr val="0070C0"/>
                </a:solidFill>
                <a:latin typeface="宋体" charset="-122"/>
              </a:rPr>
              <a:t>2 3 4 </a:t>
            </a:r>
            <a:r>
              <a:rPr lang="zh-CN" altLang="zh-CN" dirty="0" smtClean="0">
                <a:solidFill>
                  <a:srgbClr val="0070C0"/>
                </a:solidFill>
                <a:latin typeface="宋体" charset="-122"/>
              </a:rPr>
              <a:t>5</a:t>
            </a:r>
            <a:r>
              <a:rPr lang="uk-UA" altLang="zh-CN" dirty="0" smtClean="0">
                <a:solidFill>
                  <a:srgbClr val="0070C0"/>
                </a:solidFill>
              </a:rPr>
              <a:t>'</a:t>
            </a:r>
            <a:endParaRPr lang="zh-CN" altLang="zh-CN" dirty="0">
              <a:solidFill>
                <a:srgbClr val="0070C0"/>
              </a:solidFill>
              <a:latin typeface="宋体" charset="-122"/>
            </a:endParaRPr>
          </a:p>
          <a:p>
            <a:endParaRPr kumimoji="1" lang="zh-CN" altLang="en-US" dirty="0">
              <a:solidFill>
                <a:srgbClr val="0070C0"/>
              </a:solidFill>
            </a:endParaRPr>
          </a:p>
        </p:txBody>
      </p:sp>
    </p:spTree>
    <p:extLst>
      <p:ext uri="{BB962C8B-B14F-4D97-AF65-F5344CB8AC3E}">
        <p14:creationId xmlns:p14="http://schemas.microsoft.com/office/powerpoint/2010/main" val="1214755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使用输入值来构建二维列表</a:t>
            </a:r>
            <a:endParaRPr lang="zh-CN" altLang="en-US" dirty="0"/>
          </a:p>
        </p:txBody>
      </p:sp>
      <p:sp>
        <p:nvSpPr>
          <p:cNvPr id="3" name="内容占位符 2"/>
          <p:cNvSpPr>
            <a:spLocks noGrp="1"/>
          </p:cNvSpPr>
          <p:nvPr>
            <p:ph idx="1"/>
          </p:nvPr>
        </p:nvSpPr>
        <p:spPr/>
        <p:txBody>
          <a:bodyPr/>
          <a:lstStyle/>
          <a:p>
            <a:r>
              <a:rPr lang="zh-CN" altLang="en-US" dirty="0" smtClean="0"/>
              <a:t>用户输入矩阵的行数和列数，之后输入矩阵内每个数值。</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04" y="2884875"/>
            <a:ext cx="11966800" cy="32246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80</a:t>
            </a:fld>
            <a:endParaRPr lang="zh-CN" altLang="zh-CN"/>
          </a:p>
        </p:txBody>
      </p:sp>
    </p:spTree>
    <p:extLst>
      <p:ext uri="{BB962C8B-B14F-4D97-AF65-F5344CB8AC3E}">
        <p14:creationId xmlns:p14="http://schemas.microsoft.com/office/powerpoint/2010/main" val="14449224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zh-CN" altLang="en-US" dirty="0"/>
              <a:t>随机数</a:t>
            </a:r>
            <a:r>
              <a:rPr lang="zh-CN" altLang="en-US" dirty="0" smtClean="0"/>
              <a:t>来</a:t>
            </a:r>
            <a:r>
              <a:rPr lang="zh-CN" altLang="en-US" dirty="0"/>
              <a:t>构建二维列表</a:t>
            </a:r>
          </a:p>
        </p:txBody>
      </p:sp>
      <p:sp>
        <p:nvSpPr>
          <p:cNvPr id="3" name="内容占位符 2"/>
          <p:cNvSpPr>
            <a:spLocks noGrp="1"/>
          </p:cNvSpPr>
          <p:nvPr>
            <p:ph idx="1"/>
          </p:nvPr>
        </p:nvSpPr>
        <p:spPr/>
        <p:txBody>
          <a:bodyPr/>
          <a:lstStyle/>
          <a:p>
            <a:r>
              <a:rPr lang="zh-CN" altLang="en-US" dirty="0" smtClean="0"/>
              <a:t>矩阵的每个元素都是</a:t>
            </a:r>
            <a:r>
              <a:rPr lang="en-US" altLang="zh-CN" dirty="0" smtClean="0"/>
              <a:t>0</a:t>
            </a:r>
            <a:r>
              <a:rPr lang="zh-CN" altLang="en-US" dirty="0" smtClean="0"/>
              <a:t>到</a:t>
            </a:r>
            <a:r>
              <a:rPr lang="en-US" altLang="zh-CN" dirty="0" smtClean="0"/>
              <a:t>99</a:t>
            </a:r>
            <a:r>
              <a:rPr lang="zh-CN" altLang="en-US" dirty="0" smtClean="0"/>
              <a:t>之间的随机整数。</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9" y="2493979"/>
            <a:ext cx="11882907" cy="35829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81</a:t>
            </a:fld>
            <a:endParaRPr lang="zh-CN" altLang="zh-CN"/>
          </a:p>
        </p:txBody>
      </p:sp>
    </p:spTree>
    <p:extLst>
      <p:ext uri="{BB962C8B-B14F-4D97-AF65-F5344CB8AC3E}">
        <p14:creationId xmlns:p14="http://schemas.microsoft.com/office/powerpoint/2010/main" val="27533628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a:t>
            </a:r>
            <a:r>
              <a:rPr lang="zh-CN" altLang="en-US" dirty="0" smtClean="0"/>
              <a:t>矩阵</a:t>
            </a:r>
            <a:endParaRPr lang="zh-CN" altLang="en-US" dirty="0"/>
          </a:p>
        </p:txBody>
      </p:sp>
      <p:sp>
        <p:nvSpPr>
          <p:cNvPr id="3" name="内容占位符 2"/>
          <p:cNvSpPr>
            <a:spLocks noGrp="1"/>
          </p:cNvSpPr>
          <p:nvPr>
            <p:ph idx="1"/>
          </p:nvPr>
        </p:nvSpPr>
        <p:spPr>
          <a:xfrm>
            <a:off x="609600" y="1728990"/>
            <a:ext cx="10972800" cy="4686320"/>
          </a:xfrm>
        </p:spPr>
        <p:txBody>
          <a:bodyPr/>
          <a:lstStyle/>
          <a:p>
            <a:endParaRPr lang="en-US" altLang="zh-CN" dirty="0" smtClean="0"/>
          </a:p>
          <a:p>
            <a:endParaRPr lang="en-US" altLang="zh-CN" dirty="0"/>
          </a:p>
          <a:p>
            <a:endParaRPr lang="en-US" altLang="zh-CN" dirty="0" smtClean="0"/>
          </a:p>
          <a:p>
            <a:endParaRPr lang="en-US" altLang="zh-CN" dirty="0" smtClean="0"/>
          </a:p>
          <a:p>
            <a:r>
              <a:rPr lang="zh-CN" altLang="en-US" sz="2000" b="1" dirty="0" smtClean="0">
                <a:solidFill>
                  <a:srgbClr val="FF0000"/>
                </a:solidFill>
              </a:rPr>
              <a:t>或者</a:t>
            </a:r>
            <a:endParaRPr lang="zh-CN" altLang="en-US" sz="2000" b="1" dirty="0">
              <a:solidFill>
                <a:srgbClr val="FF0000"/>
              </a:solidFill>
            </a:endParaRP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49" y="1498349"/>
            <a:ext cx="10828680" cy="21832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49" y="4093399"/>
            <a:ext cx="10828680" cy="25747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82</a:t>
            </a:fld>
            <a:endParaRPr lang="zh-CN" altLang="zh-CN"/>
          </a:p>
        </p:txBody>
      </p:sp>
    </p:spTree>
    <p:extLst>
      <p:ext uri="{BB962C8B-B14F-4D97-AF65-F5344CB8AC3E}">
        <p14:creationId xmlns:p14="http://schemas.microsoft.com/office/powerpoint/2010/main" val="248334233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对矩阵所有元素求和</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49" y="1581183"/>
            <a:ext cx="11917251" cy="36479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609600" y="5628066"/>
            <a:ext cx="10972800" cy="785612"/>
          </a:xfrm>
        </p:spPr>
        <p:txBody>
          <a:bodyPr/>
          <a:lstStyle/>
          <a:p>
            <a:r>
              <a:rPr lang="zh-CN" altLang="en-US" dirty="0" smtClean="0"/>
              <a:t>也可用一层循环，循环内对每行调用</a:t>
            </a:r>
            <a:r>
              <a:rPr lang="en-US" altLang="zh-CN" dirty="0" smtClean="0"/>
              <a:t>sum()</a:t>
            </a:r>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83</a:t>
            </a:fld>
            <a:endParaRPr lang="zh-CN" altLang="zh-CN"/>
          </a:p>
        </p:txBody>
      </p:sp>
    </p:spTree>
    <p:extLst>
      <p:ext uri="{BB962C8B-B14F-4D97-AF65-F5344CB8AC3E}">
        <p14:creationId xmlns:p14="http://schemas.microsoft.com/office/powerpoint/2010/main" val="38444663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按列求和</a:t>
            </a:r>
            <a:endParaRPr lang="zh-CN" altLang="en-US" dirty="0"/>
          </a:p>
        </p:txBody>
      </p:sp>
      <p:sp>
        <p:nvSpPr>
          <p:cNvPr id="3" name="内容占位符 2"/>
          <p:cNvSpPr>
            <a:spLocks noGrp="1"/>
          </p:cNvSpPr>
          <p:nvPr>
            <p:ph idx="1"/>
          </p:nvPr>
        </p:nvSpPr>
        <p:spPr/>
        <p:txBody>
          <a:bodyPr/>
          <a:lstStyle/>
          <a:p>
            <a:r>
              <a:rPr lang="zh-CN" altLang="en-US" dirty="0" smtClean="0"/>
              <a:t>输出矩阵各列之和</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35" y="2396361"/>
            <a:ext cx="11745532" cy="26538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84</a:t>
            </a:fld>
            <a:endParaRPr lang="zh-CN" altLang="zh-CN"/>
          </a:p>
        </p:txBody>
      </p:sp>
    </p:spTree>
    <p:extLst>
      <p:ext uri="{BB962C8B-B14F-4D97-AF65-F5344CB8AC3E}">
        <p14:creationId xmlns:p14="http://schemas.microsoft.com/office/powerpoint/2010/main" val="14089462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找出和最大的行</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err="1" smtClean="0"/>
              <a:t>maxRow</a:t>
            </a:r>
            <a:r>
              <a:rPr lang="zh-CN" altLang="en-US" dirty="0" smtClean="0"/>
              <a:t>和</a:t>
            </a:r>
            <a:r>
              <a:rPr lang="en-US" altLang="zh-CN" dirty="0" err="1" smtClean="0"/>
              <a:t>indexOfMaxRow</a:t>
            </a:r>
            <a:r>
              <a:rPr lang="zh-CN" altLang="en-US" dirty="0" smtClean="0"/>
              <a:t>来记录最大的和及对应的行下标。</a:t>
            </a: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21" y="2848436"/>
            <a:ext cx="11814219" cy="34582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85</a:t>
            </a:fld>
            <a:endParaRPr lang="zh-CN" altLang="zh-CN"/>
          </a:p>
        </p:txBody>
      </p:sp>
    </p:spTree>
    <p:extLst>
      <p:ext uri="{BB962C8B-B14F-4D97-AF65-F5344CB8AC3E}">
        <p14:creationId xmlns:p14="http://schemas.microsoft.com/office/powerpoint/2010/main" val="26321820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打乱矩阵</a:t>
            </a:r>
            <a:endParaRPr lang="zh-CN" altLang="en-US" dirty="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44" y="1532589"/>
            <a:ext cx="11943008" cy="51460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86</a:t>
            </a:fld>
            <a:endParaRPr lang="zh-CN" altLang="zh-CN"/>
          </a:p>
        </p:txBody>
      </p:sp>
    </p:spTree>
    <p:extLst>
      <p:ext uri="{BB962C8B-B14F-4D97-AF65-F5344CB8AC3E}">
        <p14:creationId xmlns:p14="http://schemas.microsoft.com/office/powerpoint/2010/main" val="28373545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矩阵转置</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使用列表推导式实现矩阵转置</a:t>
            </a:r>
          </a:p>
          <a:p>
            <a:pPr>
              <a:lnSpc>
                <a:spcPct val="150000"/>
              </a:lnSpc>
              <a:buFont typeface="Wingdings" pitchFamily="2" charset="2"/>
              <a:buNone/>
            </a:pPr>
            <a:r>
              <a:rPr lang="en-US" altLang="zh-CN" dirty="0"/>
              <a:t>&gt;&gt;&gt;matrix = [ [1, 2, 3, 4], [5, 6, 7, 8], [9, 10, 11, 12]] </a:t>
            </a:r>
          </a:p>
          <a:p>
            <a:pPr>
              <a:lnSpc>
                <a:spcPct val="150000"/>
              </a:lnSpc>
              <a:buFont typeface="Wingdings" pitchFamily="2" charset="2"/>
              <a:buNone/>
            </a:pPr>
            <a:r>
              <a:rPr lang="en-US" altLang="zh-CN" dirty="0"/>
              <a:t>&gt;&gt;&gt; [ [ row[</a:t>
            </a:r>
            <a:r>
              <a:rPr lang="en-US" altLang="zh-CN" dirty="0" err="1"/>
              <a:t>i</a:t>
            </a:r>
            <a:r>
              <a:rPr lang="en-US" altLang="zh-CN" dirty="0"/>
              <a:t>] for row in matrix ] for </a:t>
            </a:r>
            <a:r>
              <a:rPr lang="en-US" altLang="zh-CN" dirty="0" err="1"/>
              <a:t>i</a:t>
            </a:r>
            <a:r>
              <a:rPr lang="en-US" altLang="zh-CN" dirty="0"/>
              <a:t> in </a:t>
            </a:r>
            <a:r>
              <a:rPr lang="zh-CN" altLang="en-US" dirty="0"/>
              <a:t>range</a:t>
            </a:r>
            <a:r>
              <a:rPr lang="en-US" altLang="zh-CN" dirty="0"/>
              <a:t>(4) ] </a:t>
            </a:r>
          </a:p>
          <a:p>
            <a:pPr>
              <a:lnSpc>
                <a:spcPct val="150000"/>
              </a:lnSpc>
              <a:buFont typeface="Wingdings" pitchFamily="2" charset="2"/>
              <a:buNone/>
            </a:pPr>
            <a:r>
              <a:rPr lang="en-US" altLang="zh-CN" dirty="0"/>
              <a:t>[[1, 5, 9], [2, 6, 10], [3, 7, 11], [4, 8, 12]] </a:t>
            </a:r>
          </a:p>
          <a:p>
            <a:pPr>
              <a:lnSpc>
                <a:spcPct val="150000"/>
              </a:lnSpc>
            </a:pPr>
            <a:r>
              <a:rPr lang="zh-CN" altLang="en-US" dirty="0"/>
              <a:t>也可以使用内置函数来实现矩阵转置</a:t>
            </a:r>
          </a:p>
          <a:p>
            <a:pPr>
              <a:lnSpc>
                <a:spcPct val="150000"/>
              </a:lnSpc>
              <a:buFont typeface="Wingdings" pitchFamily="2" charset="2"/>
              <a:buNone/>
            </a:pPr>
            <a:r>
              <a:rPr lang="en-US" altLang="zh-CN" dirty="0"/>
              <a:t>&gt;&gt;&gt;list(zip(*matrix)) 		</a:t>
            </a:r>
            <a:r>
              <a:rPr lang="zh-CN" altLang="en-US" dirty="0"/>
              <a:t>#序列解包</a:t>
            </a:r>
            <a:endParaRPr lang="en-US" altLang="zh-CN" dirty="0"/>
          </a:p>
          <a:p>
            <a:pPr>
              <a:lnSpc>
                <a:spcPct val="150000"/>
              </a:lnSpc>
              <a:buFont typeface="Wingdings" pitchFamily="2" charset="2"/>
              <a:buNone/>
            </a:pPr>
            <a:r>
              <a:rPr lang="en-US" altLang="zh-CN" dirty="0"/>
              <a:t> [(1, 5, 9), (2, 6, 10), (3, 7, 11), (4, 8, 12)] </a:t>
            </a:r>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87</a:t>
            </a:fld>
            <a:endParaRPr lang="zh-CN" altLang="zh-CN"/>
          </a:p>
        </p:txBody>
      </p:sp>
    </p:spTree>
    <p:extLst>
      <p:ext uri="{BB962C8B-B14F-4D97-AF65-F5344CB8AC3E}">
        <p14:creationId xmlns:p14="http://schemas.microsoft.com/office/powerpoint/2010/main" val="15997809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a:t>
            </a:r>
            <a:endParaRPr lang="zh-CN" altLang="en-US" dirty="0"/>
          </a:p>
        </p:txBody>
      </p:sp>
      <p:sp>
        <p:nvSpPr>
          <p:cNvPr id="3" name="内容占位符 2"/>
          <p:cNvSpPr>
            <a:spLocks noGrp="1"/>
          </p:cNvSpPr>
          <p:nvPr>
            <p:ph idx="1"/>
          </p:nvPr>
        </p:nvSpPr>
        <p:spPr/>
        <p:txBody>
          <a:bodyPr/>
          <a:lstStyle/>
          <a:p>
            <a:r>
              <a:rPr lang="en-US" altLang="zh-CN" dirty="0"/>
              <a:t>s</a:t>
            </a:r>
            <a:r>
              <a:rPr lang="en-US" altLang="zh-CN" dirty="0" smtClean="0"/>
              <a:t>ort()</a:t>
            </a:r>
            <a:r>
              <a:rPr lang="zh-CN" altLang="en-US" dirty="0" smtClean="0"/>
              <a:t>方法可以对一个二维列表排序。</a:t>
            </a:r>
            <a:endParaRPr lang="en-US" altLang="zh-CN" dirty="0" smtClean="0"/>
          </a:p>
          <a:p>
            <a:r>
              <a:rPr lang="zh-CN" altLang="en-US" dirty="0" smtClean="0"/>
              <a:t>它通过每一行的第一个元素进行排序；对于第一个元素相同的行，则通过它们的第二个元素进行排序；如果行中的第一个和第二个元素都相同，则利用它们的第三个元素进行排序；依此类推。</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6" y="4848532"/>
            <a:ext cx="12071797" cy="10894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6" y="6212466"/>
            <a:ext cx="7823200" cy="457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88</a:t>
            </a:fld>
            <a:endParaRPr lang="zh-CN" altLang="zh-CN"/>
          </a:p>
        </p:txBody>
      </p:sp>
    </p:spTree>
    <p:extLst>
      <p:ext uri="{BB962C8B-B14F-4D97-AF65-F5344CB8AC3E}">
        <p14:creationId xmlns:p14="http://schemas.microsoft.com/office/powerpoint/2010/main" val="19519377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 </a:t>
            </a:r>
            <a:r>
              <a:rPr lang="en-US" altLang="zh-CN" dirty="0" smtClean="0"/>
              <a:t>—— </a:t>
            </a:r>
            <a:r>
              <a:rPr lang="zh-CN" altLang="en-US" dirty="0" smtClean="0"/>
              <a:t>给学生答案评分</a:t>
            </a:r>
            <a:endParaRPr lang="zh-CN" altLang="en-US" dirty="0"/>
          </a:p>
        </p:txBody>
      </p:sp>
      <p:sp>
        <p:nvSpPr>
          <p:cNvPr id="3" name="内容占位符 2"/>
          <p:cNvSpPr>
            <a:spLocks noGrp="1"/>
          </p:cNvSpPr>
          <p:nvPr>
            <p:ph idx="1"/>
          </p:nvPr>
        </p:nvSpPr>
        <p:spPr>
          <a:xfrm>
            <a:off x="609600" y="1600200"/>
            <a:ext cx="11153104" cy="4686320"/>
          </a:xfrm>
        </p:spPr>
        <p:txBody>
          <a:bodyPr>
            <a:normAutofit/>
          </a:bodyPr>
          <a:lstStyle/>
          <a:p>
            <a:r>
              <a:rPr lang="zh-CN" altLang="en-US" sz="2800" dirty="0" smtClean="0"/>
              <a:t>假设有</a:t>
            </a:r>
            <a:r>
              <a:rPr lang="en-US" altLang="zh-CN" sz="2800" dirty="0" smtClean="0"/>
              <a:t>8</a:t>
            </a:r>
            <a:r>
              <a:rPr lang="zh-CN" altLang="en-US" sz="2800" dirty="0" smtClean="0"/>
              <a:t>名学生和</a:t>
            </a:r>
            <a:r>
              <a:rPr lang="en-US" altLang="zh-CN" sz="2800" dirty="0" smtClean="0"/>
              <a:t>10</a:t>
            </a:r>
            <a:r>
              <a:rPr lang="zh-CN" altLang="en-US" sz="2800" dirty="0" smtClean="0"/>
              <a:t>道选择题，他们的答案存储在一个表格中，每一行记录了一位学生对这些问题的答案，如下图所示：</a:t>
            </a:r>
            <a:r>
              <a:rPr lang="zh-CN" altLang="en-US" sz="2800" dirty="0"/>
              <a:t>每</a:t>
            </a:r>
            <a:r>
              <a:rPr lang="zh-CN" altLang="en-US" sz="2800" dirty="0" smtClean="0"/>
              <a:t>题</a:t>
            </a:r>
            <a:r>
              <a:rPr lang="en-US" altLang="zh-CN" sz="2800" dirty="0" smtClean="0"/>
              <a:t>1</a:t>
            </a:r>
            <a:r>
              <a:rPr lang="zh-CN" altLang="en-US" sz="2800" dirty="0" smtClean="0"/>
              <a:t>分，程序显示评分结果。</a:t>
            </a:r>
            <a:endParaRPr lang="zh-CN" altLang="en-US" sz="2800"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610" y="3005472"/>
            <a:ext cx="6999759" cy="28689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665" y="5921071"/>
            <a:ext cx="5666703" cy="765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76781" y="6144670"/>
            <a:ext cx="1988045" cy="523220"/>
          </a:xfrm>
          <a:prstGeom prst="rect">
            <a:avLst/>
          </a:prstGeom>
          <a:noFill/>
        </p:spPr>
        <p:txBody>
          <a:bodyPr wrap="none" rtlCol="0">
            <a:spAutoFit/>
          </a:bodyPr>
          <a:lstStyle/>
          <a:p>
            <a:r>
              <a:rPr lang="zh-CN" altLang="en-US" sz="2800" b="1" dirty="0" smtClean="0"/>
              <a:t>标准答案：</a:t>
            </a:r>
            <a:endParaRPr lang="zh-CN" altLang="en-US" sz="2800" b="1" dirty="0"/>
          </a:p>
        </p:txBody>
      </p:sp>
      <p:sp>
        <p:nvSpPr>
          <p:cNvPr id="5" name="灯片编号占位符 4"/>
          <p:cNvSpPr>
            <a:spLocks noGrp="1"/>
          </p:cNvSpPr>
          <p:nvPr>
            <p:ph type="sldNum" sz="quarter" idx="12"/>
          </p:nvPr>
        </p:nvSpPr>
        <p:spPr/>
        <p:txBody>
          <a:bodyPr/>
          <a:lstStyle/>
          <a:p>
            <a:fld id="{E8613353-9371-4039-B692-C669DE521740}" type="slidenum">
              <a:rPr lang="zh-CN" altLang="zh-CN" smtClean="0"/>
              <a:pPr/>
              <a:t>89</a:t>
            </a:fld>
            <a:endParaRPr lang="zh-CN" altLang="zh-CN"/>
          </a:p>
        </p:txBody>
      </p:sp>
    </p:spTree>
    <p:extLst>
      <p:ext uri="{BB962C8B-B14F-4D97-AF65-F5344CB8AC3E}">
        <p14:creationId xmlns:p14="http://schemas.microsoft.com/office/powerpoint/2010/main" val="2256090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r>
              <a:rPr lang="zh-CN" altLang="zh-CN"/>
              <a:t>3.1 条件表达式</a:t>
            </a:r>
          </a:p>
        </p:txBody>
      </p:sp>
      <p:sp>
        <p:nvSpPr>
          <p:cNvPr id="22531" name="Rectangle 3"/>
          <p:cNvSpPr>
            <a:spLocks noGrp="1" noChangeArrowheads="1"/>
          </p:cNvSpPr>
          <p:nvPr>
            <p:ph type="body" idx="1"/>
          </p:nvPr>
        </p:nvSpPr>
        <p:spPr>
          <a:xfrm>
            <a:off x="838200" y="1825625"/>
            <a:ext cx="10515600" cy="1744426"/>
          </a:xfrm>
        </p:spPr>
        <p:txBody>
          <a:bodyPr/>
          <a:lstStyle/>
          <a:p>
            <a:pPr>
              <a:lnSpc>
                <a:spcPct val="100000"/>
              </a:lnSpc>
            </a:pPr>
            <a:r>
              <a:rPr lang="zh-CN" altLang="zh-CN" sz="2400" dirty="0">
                <a:latin typeface="宋体" charset="-122"/>
              </a:rPr>
              <a:t>另外，在Python中，条件表达式中</a:t>
            </a:r>
            <a:r>
              <a:rPr lang="zh-CN" altLang="zh-CN" sz="2400" dirty="0">
                <a:solidFill>
                  <a:srgbClr val="C00000"/>
                </a:solidFill>
                <a:latin typeface="宋体" charset="-122"/>
              </a:rPr>
              <a:t>不允许使用</a:t>
            </a:r>
            <a:r>
              <a:rPr lang="zh-CN" altLang="zh-CN" sz="2400" dirty="0">
                <a:latin typeface="宋体" charset="-122"/>
              </a:rPr>
              <a:t>赋值运算符“</a:t>
            </a:r>
            <a:r>
              <a:rPr lang="zh-CN" altLang="zh-CN" sz="2400" dirty="0">
                <a:solidFill>
                  <a:srgbClr val="C00000"/>
                </a:solidFill>
                <a:latin typeface="宋体" charset="-122"/>
              </a:rPr>
              <a:t>=</a:t>
            </a:r>
            <a:r>
              <a:rPr lang="zh-CN" altLang="zh-CN" sz="2400" dirty="0">
                <a:latin typeface="宋体" charset="-122"/>
              </a:rPr>
              <a:t>”，避免了其他语言中误将关系运算符“==”写作赋值运算符“=”带来的麻烦，例如下面的代码，在条件表达式中使用赋值运算符“=”将抛出异常，提示语法错误。</a:t>
            </a:r>
          </a:p>
          <a:p>
            <a:pPr marL="0" indent="0">
              <a:lnSpc>
                <a:spcPct val="80000"/>
              </a:lnSpc>
              <a:buNone/>
            </a:pPr>
            <a:endParaRPr lang="zh-CN" altLang="zh-CN" sz="2400" dirty="0">
              <a:latin typeface="宋体" charset="-122"/>
            </a:endParaRPr>
          </a:p>
        </p:txBody>
      </p:sp>
      <p:sp>
        <p:nvSpPr>
          <p:cNvPr id="2" name="文本框 1"/>
          <p:cNvSpPr txBox="1"/>
          <p:nvPr/>
        </p:nvSpPr>
        <p:spPr>
          <a:xfrm>
            <a:off x="838200" y="3871609"/>
            <a:ext cx="10515600" cy="1477328"/>
          </a:xfrm>
          <a:prstGeom prst="rect">
            <a:avLst/>
          </a:prstGeom>
          <a:solidFill>
            <a:schemeClr val="accent4">
              <a:lumMod val="20000"/>
              <a:lumOff val="80000"/>
            </a:schemeClr>
          </a:solidFill>
        </p:spPr>
        <p:txBody>
          <a:bodyPr wrap="square" rtlCol="0">
            <a:spAutoFit/>
          </a:bodyPr>
          <a:lstStyle/>
          <a:p>
            <a:pPr>
              <a:lnSpc>
                <a:spcPct val="80000"/>
              </a:lnSpc>
            </a:pPr>
            <a:r>
              <a:rPr lang="zh-CN" altLang="zh-CN" dirty="0">
                <a:latin typeface="宋体" charset="-122"/>
              </a:rPr>
              <a:t>&gt;&gt;&gt; if a=3:</a:t>
            </a:r>
          </a:p>
          <a:p>
            <a:pPr>
              <a:lnSpc>
                <a:spcPct val="80000"/>
              </a:lnSpc>
            </a:pPr>
            <a:r>
              <a:rPr lang="zh-CN" altLang="zh-CN" dirty="0">
                <a:solidFill>
                  <a:srgbClr val="FF0000"/>
                </a:solidFill>
                <a:latin typeface="宋体" charset="-122"/>
              </a:rPr>
              <a:t>SyntaxError: invalid syntax</a:t>
            </a:r>
          </a:p>
          <a:p>
            <a:pPr>
              <a:lnSpc>
                <a:spcPct val="80000"/>
              </a:lnSpc>
            </a:pPr>
            <a:endParaRPr lang="en-US" altLang="zh-CN" dirty="0" smtClean="0">
              <a:latin typeface="宋体" charset="-122"/>
            </a:endParaRPr>
          </a:p>
          <a:p>
            <a:pPr>
              <a:lnSpc>
                <a:spcPct val="80000"/>
              </a:lnSpc>
            </a:pPr>
            <a:r>
              <a:rPr lang="zh-CN" altLang="zh-CN" dirty="0" smtClean="0">
                <a:latin typeface="宋体" charset="-122"/>
              </a:rPr>
              <a:t>&gt;</a:t>
            </a:r>
            <a:r>
              <a:rPr lang="zh-CN" altLang="zh-CN" dirty="0">
                <a:latin typeface="宋体" charset="-122"/>
              </a:rPr>
              <a:t>&gt;&gt; if (a=3) and (b=4):	</a:t>
            </a:r>
          </a:p>
          <a:p>
            <a:pPr>
              <a:lnSpc>
                <a:spcPct val="80000"/>
              </a:lnSpc>
            </a:pPr>
            <a:r>
              <a:rPr lang="zh-CN" altLang="zh-CN" dirty="0">
                <a:solidFill>
                  <a:srgbClr val="FF0000"/>
                </a:solidFill>
                <a:latin typeface="宋体" charset="-122"/>
              </a:rPr>
              <a:t>SyntaxError: invalid syntax</a:t>
            </a:r>
          </a:p>
          <a:p>
            <a:endParaRPr kumimoji="1" lang="zh-CN" altLang="en-US" dirty="0"/>
          </a:p>
        </p:txBody>
      </p:sp>
    </p:spTree>
    <p:extLst>
      <p:ext uri="{BB962C8B-B14F-4D97-AF65-F5344CB8AC3E}">
        <p14:creationId xmlns:p14="http://schemas.microsoft.com/office/powerpoint/2010/main" val="2659505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a:t>
            </a:r>
            <a:r>
              <a:rPr lang="en-US" altLang="zh-CN" dirty="0" smtClean="0"/>
              <a:t>(1)</a:t>
            </a:r>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17638"/>
            <a:ext cx="12191999" cy="46313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90</a:t>
            </a:fld>
            <a:endParaRPr lang="zh-CN" altLang="zh-CN"/>
          </a:p>
        </p:txBody>
      </p:sp>
    </p:spTree>
    <p:extLst>
      <p:ext uri="{BB962C8B-B14F-4D97-AF65-F5344CB8AC3E}">
        <p14:creationId xmlns:p14="http://schemas.microsoft.com/office/powerpoint/2010/main" val="19518049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713" y="274638"/>
            <a:ext cx="5392849" cy="21738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pPr algn="l"/>
            <a:r>
              <a:rPr lang="zh-CN" altLang="en-US" dirty="0" smtClean="0"/>
              <a:t>代码</a:t>
            </a:r>
            <a:r>
              <a:rPr lang="en-US" altLang="zh-CN" dirty="0" smtClean="0"/>
              <a:t>(2)</a:t>
            </a:r>
            <a:endParaRPr lang="zh-CN" alt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53239"/>
            <a:ext cx="12192000" cy="2968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91</a:t>
            </a:fld>
            <a:endParaRPr lang="zh-CN" altLang="zh-CN"/>
          </a:p>
        </p:txBody>
      </p:sp>
    </p:spTree>
    <p:extLst>
      <p:ext uri="{BB962C8B-B14F-4D97-AF65-F5344CB8AC3E}">
        <p14:creationId xmlns:p14="http://schemas.microsoft.com/office/powerpoint/2010/main" val="17673276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循环嵌套的</a:t>
            </a:r>
            <a:r>
              <a:rPr lang="en-US" altLang="zh-CN" dirty="0"/>
              <a:t>break</a:t>
            </a:r>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284" y="1690688"/>
            <a:ext cx="9174999" cy="4733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8787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示例</a:t>
            </a:r>
            <a:endParaRPr lang="zh-CN" altLang="en-US" dirty="0"/>
          </a:p>
        </p:txBody>
      </p:sp>
      <p:sp>
        <p:nvSpPr>
          <p:cNvPr id="3" name="内容占位符 2"/>
          <p:cNvSpPr>
            <a:spLocks noGrp="1"/>
          </p:cNvSpPr>
          <p:nvPr>
            <p:ph idx="1"/>
          </p:nvPr>
        </p:nvSpPr>
        <p:spPr/>
        <p:txBody>
          <a:bodyPr>
            <a:normAutofit/>
          </a:bodyPr>
          <a:lstStyle/>
          <a:p>
            <a:r>
              <a:rPr lang="zh-CN" altLang="en-US" sz="2800" dirty="0">
                <a:latin typeface="宋体" charset="-122"/>
              </a:rPr>
              <a:t>输入一整数，输出小于等于该整数的全部</a:t>
            </a:r>
            <a:r>
              <a:rPr lang="zh-CN" altLang="en-US" sz="2800" dirty="0" smtClean="0">
                <a:latin typeface="宋体" charset="-122"/>
              </a:rPr>
              <a:t>质数。</a:t>
            </a:r>
            <a:endParaRPr lang="zh-CN" alt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752" y="2230827"/>
            <a:ext cx="10171048" cy="44204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095" y="203115"/>
            <a:ext cx="4991100" cy="1266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E8613353-9371-4039-B692-C669DE521740}" type="slidenum">
              <a:rPr lang="zh-CN" altLang="zh-CN" smtClean="0"/>
              <a:pPr/>
              <a:t>93</a:t>
            </a:fld>
            <a:endParaRPr lang="zh-CN" altLang="zh-CN"/>
          </a:p>
        </p:txBody>
      </p:sp>
    </p:spTree>
    <p:extLst>
      <p:ext uri="{BB962C8B-B14F-4D97-AF65-F5344CB8AC3E}">
        <p14:creationId xmlns:p14="http://schemas.microsoft.com/office/powerpoint/2010/main" val="39503716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优化</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1" y="203115"/>
            <a:ext cx="4991100" cy="1266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43" y="1600201"/>
            <a:ext cx="10957157" cy="42228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E8613353-9371-4039-B692-C669DE521740}" type="slidenum">
              <a:rPr lang="zh-CN" altLang="zh-CN" smtClean="0"/>
              <a:pPr/>
              <a:t>94</a:t>
            </a:fld>
            <a:endParaRPr lang="zh-CN" altLang="zh-CN"/>
          </a:p>
        </p:txBody>
      </p:sp>
    </p:spTree>
    <p:extLst>
      <p:ext uri="{BB962C8B-B14F-4D97-AF65-F5344CB8AC3E}">
        <p14:creationId xmlns:p14="http://schemas.microsoft.com/office/powerpoint/2010/main" val="146136608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zh-CN" altLang="zh-CN" dirty="0" smtClean="0"/>
              <a:t>循环</a:t>
            </a:r>
            <a:r>
              <a:rPr lang="zh-CN" altLang="zh-CN" dirty="0"/>
              <a:t>结构的优化</a:t>
            </a:r>
          </a:p>
        </p:txBody>
      </p:sp>
      <p:sp>
        <p:nvSpPr>
          <p:cNvPr id="38915" name="Rectangle 3"/>
          <p:cNvSpPr>
            <a:spLocks noGrp="1" noChangeArrowheads="1"/>
          </p:cNvSpPr>
          <p:nvPr>
            <p:ph idx="1"/>
          </p:nvPr>
        </p:nvSpPr>
        <p:spPr/>
        <p:txBody>
          <a:bodyPr/>
          <a:lstStyle/>
          <a:p>
            <a:pPr>
              <a:lnSpc>
                <a:spcPct val="150000"/>
              </a:lnSpc>
            </a:pPr>
            <a:r>
              <a:rPr lang="zh-CN" altLang="zh-CN" sz="2800" dirty="0"/>
              <a:t>为了优化程序以获得更高的效率和运行速度，在编写循环语句时，应尽量减少循环内部不必要的计算，将与循环变量无关的代码尽可能地提取到循环之外。对于使用多重循环嵌套的情况，应尽量减少内层循环中不必要的计算，尽可能地向外提。</a:t>
            </a:r>
          </a:p>
        </p:txBody>
      </p:sp>
      <p:sp>
        <p:nvSpPr>
          <p:cNvPr id="2" name="灯片编号占位符 1"/>
          <p:cNvSpPr>
            <a:spLocks noGrp="1"/>
          </p:cNvSpPr>
          <p:nvPr>
            <p:ph type="sldNum" sz="quarter" idx="12"/>
          </p:nvPr>
        </p:nvSpPr>
        <p:spPr/>
        <p:txBody>
          <a:bodyPr/>
          <a:lstStyle/>
          <a:p>
            <a:fld id="{E8613353-9371-4039-B692-C669DE521740}" type="slidenum">
              <a:rPr lang="zh-CN" altLang="zh-CN" smtClean="0"/>
              <a:pPr/>
              <a:t>95</a:t>
            </a:fld>
            <a:endParaRPr lang="zh-CN" altLang="zh-CN"/>
          </a:p>
        </p:txBody>
      </p:sp>
    </p:spTree>
    <p:extLst>
      <p:ext uri="{BB962C8B-B14F-4D97-AF65-F5344CB8AC3E}">
        <p14:creationId xmlns:p14="http://schemas.microsoft.com/office/powerpoint/2010/main" val="279333510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zh-CN" altLang="zh-CN" dirty="0" smtClean="0"/>
              <a:t>循环</a:t>
            </a:r>
            <a:r>
              <a:rPr lang="zh-CN" altLang="zh-CN" dirty="0"/>
              <a:t>结构的优化</a:t>
            </a:r>
          </a:p>
        </p:txBody>
      </p:sp>
      <p:sp>
        <p:nvSpPr>
          <p:cNvPr id="39939" name="Rectangle 3"/>
          <p:cNvSpPr>
            <a:spLocks noGrp="1" noChangeArrowheads="1"/>
          </p:cNvSpPr>
          <p:nvPr>
            <p:ph sz="half" idx="1"/>
          </p:nvPr>
        </p:nvSpPr>
        <p:spPr/>
        <p:txBody>
          <a:bodyPr>
            <a:normAutofit/>
          </a:bodyPr>
          <a:lstStyle/>
          <a:p>
            <a:pPr marL="0" indent="0">
              <a:lnSpc>
                <a:spcPct val="110000"/>
              </a:lnSpc>
              <a:buFont typeface="Wingdings" pitchFamily="2" charset="2"/>
              <a:buNone/>
            </a:pPr>
            <a:r>
              <a:rPr lang="zh-CN" altLang="zh-CN" sz="1400" dirty="0">
                <a:latin typeface="宋体" pitchFamily="2" charset="-122"/>
              </a:rPr>
              <a:t>import time</a:t>
            </a:r>
          </a:p>
          <a:p>
            <a:pPr marL="0" indent="0">
              <a:lnSpc>
                <a:spcPct val="110000"/>
              </a:lnSpc>
              <a:buFont typeface="Wingdings" pitchFamily="2" charset="2"/>
              <a:buNone/>
            </a:pPr>
            <a:r>
              <a:rPr lang="zh-CN" altLang="zh-CN" sz="1400" dirty="0">
                <a:latin typeface="宋体" pitchFamily="2" charset="-122"/>
              </a:rPr>
              <a:t>digits = (1, 2, 3, 4)</a:t>
            </a:r>
          </a:p>
          <a:p>
            <a:pPr marL="0" indent="0">
              <a:lnSpc>
                <a:spcPct val="110000"/>
              </a:lnSpc>
              <a:buFont typeface="Wingdings" pitchFamily="2" charset="2"/>
              <a:buNone/>
            </a:pPr>
            <a:r>
              <a:rPr lang="zh-CN" altLang="zh-CN" sz="1400" dirty="0">
                <a:latin typeface="宋体" pitchFamily="2" charset="-122"/>
              </a:rPr>
              <a:t>start = time.time()</a:t>
            </a:r>
          </a:p>
          <a:p>
            <a:pPr marL="0" indent="0">
              <a:lnSpc>
                <a:spcPct val="110000"/>
              </a:lnSpc>
              <a:buFont typeface="Wingdings" pitchFamily="2" charset="2"/>
              <a:buNone/>
            </a:pPr>
            <a:r>
              <a:rPr lang="zh-CN" altLang="zh-CN" sz="1400" dirty="0">
                <a:latin typeface="宋体" pitchFamily="2" charset="-122"/>
              </a:rPr>
              <a:t>for i in range(1000):</a:t>
            </a:r>
          </a:p>
          <a:p>
            <a:pPr marL="0" indent="0">
              <a:lnSpc>
                <a:spcPct val="110000"/>
              </a:lnSpc>
              <a:buFont typeface="Wingdings" pitchFamily="2" charset="2"/>
              <a:buNone/>
            </a:pPr>
            <a:r>
              <a:rPr lang="zh-CN" altLang="zh-CN" sz="1400" dirty="0">
                <a:latin typeface="宋体" pitchFamily="2" charset="-122"/>
              </a:rPr>
              <a:t>    result = []</a:t>
            </a:r>
          </a:p>
          <a:p>
            <a:pPr marL="0" indent="0">
              <a:lnSpc>
                <a:spcPct val="110000"/>
              </a:lnSpc>
              <a:buFont typeface="Wingdings" pitchFamily="2" charset="2"/>
              <a:buNone/>
            </a:pPr>
            <a:r>
              <a:rPr lang="zh-CN" altLang="zh-CN" sz="1400" dirty="0">
                <a:latin typeface="宋体" pitchFamily="2" charset="-122"/>
              </a:rPr>
              <a:t>    for i in digits:</a:t>
            </a:r>
          </a:p>
          <a:p>
            <a:pPr marL="0" indent="0">
              <a:lnSpc>
                <a:spcPct val="110000"/>
              </a:lnSpc>
              <a:buFont typeface="Wingdings" pitchFamily="2" charset="2"/>
              <a:buNone/>
            </a:pPr>
            <a:r>
              <a:rPr lang="zh-CN" altLang="zh-CN" sz="1400" dirty="0">
                <a:latin typeface="宋体" pitchFamily="2" charset="-122"/>
              </a:rPr>
              <a:t>        for j in digits:</a:t>
            </a:r>
          </a:p>
          <a:p>
            <a:pPr marL="0" indent="0">
              <a:lnSpc>
                <a:spcPct val="110000"/>
              </a:lnSpc>
              <a:buFont typeface="Wingdings" pitchFamily="2" charset="2"/>
              <a:buNone/>
            </a:pPr>
            <a:r>
              <a:rPr lang="zh-CN" altLang="zh-CN" sz="1400" dirty="0">
                <a:latin typeface="宋体" pitchFamily="2" charset="-122"/>
              </a:rPr>
              <a:t>            for k in digits:</a:t>
            </a:r>
          </a:p>
          <a:p>
            <a:pPr marL="0" indent="0">
              <a:lnSpc>
                <a:spcPct val="110000"/>
              </a:lnSpc>
              <a:buFont typeface="Wingdings" pitchFamily="2" charset="2"/>
              <a:buNone/>
            </a:pPr>
            <a:r>
              <a:rPr lang="zh-CN" altLang="zh-CN" sz="1400" dirty="0">
                <a:latin typeface="宋体" pitchFamily="2" charset="-122"/>
              </a:rPr>
              <a:t>                result.append(i*100+j*10</a:t>
            </a:r>
            <a:r>
              <a:rPr lang="zh-CN" altLang="zh-CN" sz="1400" dirty="0" smtClean="0">
                <a:latin typeface="宋体" pitchFamily="2" charset="-122"/>
              </a:rPr>
              <a:t>+k</a:t>
            </a:r>
            <a:r>
              <a:rPr lang="zh-CN" altLang="zh-CN" sz="1400" dirty="0">
                <a:latin typeface="宋体" pitchFamily="2" charset="-122"/>
              </a:rPr>
              <a:t>)</a:t>
            </a:r>
          </a:p>
          <a:p>
            <a:pPr marL="0" indent="0">
              <a:lnSpc>
                <a:spcPct val="110000"/>
              </a:lnSpc>
              <a:buFont typeface="Wingdings" pitchFamily="2" charset="2"/>
              <a:buNone/>
            </a:pPr>
            <a:r>
              <a:rPr lang="zh-CN" altLang="zh-CN" sz="1400" dirty="0">
                <a:latin typeface="宋体" pitchFamily="2" charset="-122"/>
              </a:rPr>
              <a:t>print(time.time()-start)</a:t>
            </a:r>
          </a:p>
          <a:p>
            <a:pPr marL="0" indent="0">
              <a:lnSpc>
                <a:spcPct val="110000"/>
              </a:lnSpc>
              <a:buFont typeface="Wingdings" pitchFamily="2" charset="2"/>
              <a:buNone/>
            </a:pPr>
            <a:r>
              <a:rPr lang="zh-CN" altLang="zh-CN" sz="1400" dirty="0">
                <a:latin typeface="宋体" pitchFamily="2" charset="-122"/>
              </a:rPr>
              <a:t>print(result)</a:t>
            </a:r>
          </a:p>
          <a:p>
            <a:pPr marL="0" indent="0">
              <a:lnSpc>
                <a:spcPct val="110000"/>
              </a:lnSpc>
              <a:buFont typeface="Wingdings" pitchFamily="2" charset="2"/>
              <a:buNone/>
            </a:pPr>
            <a:endParaRPr lang="zh-CN" altLang="zh-CN" sz="1400" dirty="0">
              <a:latin typeface="宋体" pitchFamily="2" charset="-122"/>
            </a:endParaRPr>
          </a:p>
        </p:txBody>
      </p:sp>
      <p:sp>
        <p:nvSpPr>
          <p:cNvPr id="2" name="内容占位符 1"/>
          <p:cNvSpPr>
            <a:spLocks noGrp="1"/>
          </p:cNvSpPr>
          <p:nvPr>
            <p:ph sz="half" idx="2"/>
          </p:nvPr>
        </p:nvSpPr>
        <p:spPr>
          <a:xfrm>
            <a:off x="6326913" y="1600201"/>
            <a:ext cx="5384800" cy="4525963"/>
          </a:xfrm>
        </p:spPr>
        <p:txBody>
          <a:bodyPr>
            <a:normAutofit/>
          </a:bodyPr>
          <a:lstStyle/>
          <a:p>
            <a:pPr marL="0" indent="0">
              <a:lnSpc>
                <a:spcPct val="110000"/>
              </a:lnSpc>
              <a:buFont typeface="Wingdings" pitchFamily="2" charset="2"/>
              <a:buNone/>
            </a:pPr>
            <a:r>
              <a:rPr lang="zh-CN" altLang="zh-CN" sz="1400" dirty="0">
                <a:latin typeface="宋体" pitchFamily="2" charset="-122"/>
              </a:rPr>
              <a:t>start = time.time()</a:t>
            </a:r>
          </a:p>
          <a:p>
            <a:pPr marL="0" indent="0">
              <a:lnSpc>
                <a:spcPct val="110000"/>
              </a:lnSpc>
              <a:buFont typeface="Wingdings" pitchFamily="2" charset="2"/>
              <a:buNone/>
            </a:pPr>
            <a:r>
              <a:rPr lang="zh-CN" altLang="zh-CN" sz="1400" dirty="0">
                <a:latin typeface="宋体" pitchFamily="2" charset="-122"/>
              </a:rPr>
              <a:t>for i in range(1000):</a:t>
            </a:r>
          </a:p>
          <a:p>
            <a:pPr marL="0" indent="0">
              <a:lnSpc>
                <a:spcPct val="110000"/>
              </a:lnSpc>
              <a:buFont typeface="Wingdings" pitchFamily="2" charset="2"/>
              <a:buNone/>
            </a:pPr>
            <a:r>
              <a:rPr lang="zh-CN" altLang="zh-CN" sz="1400" dirty="0">
                <a:latin typeface="宋体" pitchFamily="2" charset="-122"/>
              </a:rPr>
              <a:t>    result = []</a:t>
            </a:r>
          </a:p>
          <a:p>
            <a:pPr marL="0" indent="0">
              <a:lnSpc>
                <a:spcPct val="110000"/>
              </a:lnSpc>
              <a:buFont typeface="Wingdings" pitchFamily="2" charset="2"/>
              <a:buNone/>
            </a:pPr>
            <a:r>
              <a:rPr lang="zh-CN" altLang="zh-CN" sz="1400" dirty="0">
                <a:latin typeface="宋体" pitchFamily="2" charset="-122"/>
              </a:rPr>
              <a:t>    for i in digits:</a:t>
            </a:r>
          </a:p>
          <a:p>
            <a:pPr marL="0" indent="0">
              <a:lnSpc>
                <a:spcPct val="110000"/>
              </a:lnSpc>
              <a:buFont typeface="Wingdings" pitchFamily="2" charset="2"/>
              <a:buNone/>
            </a:pPr>
            <a:r>
              <a:rPr lang="zh-CN" altLang="zh-CN" sz="1400" dirty="0">
                <a:latin typeface="宋体" pitchFamily="2" charset="-122"/>
              </a:rPr>
              <a:t>        i = i*100</a:t>
            </a:r>
          </a:p>
          <a:p>
            <a:pPr marL="0" indent="0">
              <a:lnSpc>
                <a:spcPct val="110000"/>
              </a:lnSpc>
              <a:buFont typeface="Wingdings" pitchFamily="2" charset="2"/>
              <a:buNone/>
            </a:pPr>
            <a:r>
              <a:rPr lang="zh-CN" altLang="zh-CN" sz="1400" dirty="0">
                <a:latin typeface="宋体" pitchFamily="2" charset="-122"/>
              </a:rPr>
              <a:t>        for j in digits:</a:t>
            </a:r>
          </a:p>
          <a:p>
            <a:pPr marL="0" indent="0">
              <a:lnSpc>
                <a:spcPct val="110000"/>
              </a:lnSpc>
              <a:buFont typeface="Wingdings" pitchFamily="2" charset="2"/>
              <a:buNone/>
            </a:pPr>
            <a:r>
              <a:rPr lang="zh-CN" altLang="zh-CN" sz="1400" dirty="0">
                <a:latin typeface="宋体" pitchFamily="2" charset="-122"/>
              </a:rPr>
              <a:t>            j = j*10</a:t>
            </a:r>
          </a:p>
          <a:p>
            <a:pPr marL="0" indent="0">
              <a:lnSpc>
                <a:spcPct val="110000"/>
              </a:lnSpc>
              <a:buFont typeface="Wingdings" pitchFamily="2" charset="2"/>
              <a:buNone/>
            </a:pPr>
            <a:r>
              <a:rPr lang="zh-CN" altLang="zh-CN" sz="1400" dirty="0">
                <a:latin typeface="宋体" pitchFamily="2" charset="-122"/>
              </a:rPr>
              <a:t>            for k in digits:</a:t>
            </a:r>
          </a:p>
          <a:p>
            <a:pPr marL="0" indent="0">
              <a:lnSpc>
                <a:spcPct val="110000"/>
              </a:lnSpc>
              <a:buFont typeface="Wingdings" pitchFamily="2" charset="2"/>
              <a:buNone/>
            </a:pPr>
            <a:r>
              <a:rPr lang="zh-CN" altLang="zh-CN" sz="1400" dirty="0">
                <a:latin typeface="宋体" pitchFamily="2" charset="-122"/>
              </a:rPr>
              <a:t>                result.append</a:t>
            </a:r>
            <a:r>
              <a:rPr lang="zh-CN" altLang="zh-CN" sz="1400" dirty="0" smtClean="0">
                <a:latin typeface="宋体" pitchFamily="2" charset="-122"/>
              </a:rPr>
              <a:t>(</a:t>
            </a:r>
            <a:r>
              <a:rPr lang="en-US" altLang="zh-CN" sz="1400" dirty="0" smtClean="0">
                <a:latin typeface="宋体" pitchFamily="2" charset="-122"/>
              </a:rPr>
              <a:t>i</a:t>
            </a:r>
            <a:r>
              <a:rPr lang="zh-CN" altLang="zh-CN" sz="1400" dirty="0" smtClean="0">
                <a:latin typeface="宋体" pitchFamily="2" charset="-122"/>
              </a:rPr>
              <a:t>+</a:t>
            </a:r>
            <a:r>
              <a:rPr lang="zh-CN" altLang="zh-CN" sz="1400" dirty="0">
                <a:latin typeface="宋体" pitchFamily="2" charset="-122"/>
              </a:rPr>
              <a:t>j+k)</a:t>
            </a:r>
          </a:p>
          <a:p>
            <a:pPr marL="0" indent="0">
              <a:lnSpc>
                <a:spcPct val="110000"/>
              </a:lnSpc>
              <a:buFont typeface="Wingdings" pitchFamily="2" charset="2"/>
              <a:buNone/>
            </a:pPr>
            <a:r>
              <a:rPr lang="zh-CN" altLang="zh-CN" sz="1400" dirty="0">
                <a:latin typeface="宋体" pitchFamily="2" charset="-122"/>
              </a:rPr>
              <a:t>print(time.time()-start)</a:t>
            </a:r>
          </a:p>
          <a:p>
            <a:pPr marL="0" indent="0">
              <a:lnSpc>
                <a:spcPct val="110000"/>
              </a:lnSpc>
              <a:buFont typeface="Wingdings" pitchFamily="2" charset="2"/>
              <a:buNone/>
            </a:pPr>
            <a:r>
              <a:rPr lang="zh-CN" altLang="zh-CN" sz="1400" dirty="0">
                <a:latin typeface="宋体" pitchFamily="2" charset="-122"/>
              </a:rPr>
              <a:t>print(result)</a:t>
            </a:r>
          </a:p>
          <a:p>
            <a:endParaRPr lang="zh-CN" altLang="en-US" sz="1400" dirty="0"/>
          </a:p>
        </p:txBody>
      </p:sp>
      <p:cxnSp>
        <p:nvCxnSpPr>
          <p:cNvPr id="5" name="直接连接符 4"/>
          <p:cNvCxnSpPr>
            <a:stCxn id="39938" idx="2"/>
          </p:cNvCxnSpPr>
          <p:nvPr/>
        </p:nvCxnSpPr>
        <p:spPr>
          <a:xfrm>
            <a:off x="6096000" y="1417638"/>
            <a:ext cx="0" cy="4900035"/>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57508A32-9A86-4552-BC8B-5477E07547DE}" type="slidenum">
              <a:rPr lang="zh-CN" altLang="zh-CN" smtClean="0"/>
              <a:pPr/>
              <a:t>96</a:t>
            </a:fld>
            <a:endParaRPr lang="zh-CN" altLang="zh-CN"/>
          </a:p>
        </p:txBody>
      </p:sp>
    </p:spTree>
    <p:extLst>
      <p:ext uri="{BB962C8B-B14F-4D97-AF65-F5344CB8AC3E}">
        <p14:creationId xmlns:p14="http://schemas.microsoft.com/office/powerpoint/2010/main" val="37569090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循环作业（</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输入任意一个正整数，显示相应大小的菱形。下图为输入</a:t>
            </a:r>
            <a:r>
              <a:rPr lang="en-US" altLang="zh-CN" dirty="0" smtClean="0"/>
              <a:t>5</a:t>
            </a:r>
            <a:r>
              <a:rPr lang="zh-CN" altLang="en-US" dirty="0" smtClean="0"/>
              <a:t>和</a:t>
            </a:r>
            <a:r>
              <a:rPr lang="en-US" altLang="zh-CN" dirty="0" smtClean="0"/>
              <a:t>8</a:t>
            </a:r>
            <a:r>
              <a:rPr lang="zh-CN" altLang="en-US" dirty="0" smtClean="0"/>
              <a:t>的结果：以此类推。</a:t>
            </a:r>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254" y="3297904"/>
            <a:ext cx="3544029" cy="28175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273" y="2687356"/>
            <a:ext cx="5327127" cy="40386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97</a:t>
            </a:fld>
            <a:endParaRPr lang="zh-CN" altLang="zh-CN"/>
          </a:p>
        </p:txBody>
      </p:sp>
    </p:spTree>
    <p:extLst>
      <p:ext uri="{BB962C8B-B14F-4D97-AF65-F5344CB8AC3E}">
        <p14:creationId xmlns:p14="http://schemas.microsoft.com/office/powerpoint/2010/main" val="248352026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循环作业（</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今有鸡翁一，值钱伍；鸡母一，值钱三；</a:t>
            </a:r>
            <a:r>
              <a:rPr lang="zh-CN" altLang="en-US" dirty="0" smtClean="0"/>
              <a:t>鸡雏三</a:t>
            </a:r>
            <a:r>
              <a:rPr lang="zh-CN" altLang="en-US" dirty="0"/>
              <a:t>，值钱一。凡百钱买鸡百只，问鸡翁、母</a:t>
            </a:r>
            <a:r>
              <a:rPr lang="zh-CN" altLang="en-US" dirty="0" smtClean="0"/>
              <a:t>、雏各</a:t>
            </a:r>
            <a:r>
              <a:rPr lang="zh-CN" altLang="en-US" dirty="0"/>
              <a:t>几何</a:t>
            </a:r>
            <a:r>
              <a:rPr lang="zh-CN" altLang="en-US" dirty="0" smtClean="0"/>
              <a:t>？ 出自</a:t>
            </a:r>
            <a:r>
              <a:rPr lang="en-US" altLang="zh-CN" dirty="0"/>
              <a:t>《</a:t>
            </a:r>
            <a:r>
              <a:rPr lang="zh-CN" altLang="en-US" dirty="0"/>
              <a:t>张邱建算经</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E8613353-9371-4039-B692-C669DE521740}" type="slidenum">
              <a:rPr lang="zh-CN" altLang="zh-CN" smtClean="0"/>
              <a:pPr/>
              <a:t>98</a:t>
            </a:fld>
            <a:endParaRPr lang="zh-CN" altLang="zh-CN"/>
          </a:p>
        </p:txBody>
      </p:sp>
    </p:spTree>
    <p:extLst>
      <p:ext uri="{BB962C8B-B14F-4D97-AF65-F5344CB8AC3E}">
        <p14:creationId xmlns:p14="http://schemas.microsoft.com/office/powerpoint/2010/main" val="275685631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循环作业（</a:t>
            </a:r>
            <a:r>
              <a:rPr lang="en-US" altLang="zh-CN" dirty="0"/>
              <a:t>3</a:t>
            </a:r>
            <a:r>
              <a:rPr lang="zh-CN" altLang="en-US" dirty="0" smtClean="0"/>
              <a:t>）</a:t>
            </a:r>
            <a:endParaRPr lang="zh-CN" altLang="en-US" dirty="0"/>
          </a:p>
        </p:txBody>
      </p:sp>
      <p:sp>
        <p:nvSpPr>
          <p:cNvPr id="3" name="内容占位符 2"/>
          <p:cNvSpPr>
            <a:spLocks noGrp="1"/>
          </p:cNvSpPr>
          <p:nvPr>
            <p:ph idx="1"/>
          </p:nvPr>
        </p:nvSpPr>
        <p:spPr>
          <a:xfrm>
            <a:off x="138176" y="1577662"/>
            <a:ext cx="7856115" cy="4990563"/>
          </a:xfrm>
        </p:spPr>
        <p:txBody>
          <a:bodyPr>
            <a:normAutofit/>
          </a:bodyPr>
          <a:lstStyle/>
          <a:p>
            <a:pPr>
              <a:lnSpc>
                <a:spcPct val="110000"/>
              </a:lnSpc>
            </a:pPr>
            <a:r>
              <a:rPr lang="en-US" altLang="zh-CN" sz="2800" dirty="0" smtClean="0"/>
              <a:t>K</a:t>
            </a:r>
            <a:r>
              <a:rPr lang="zh-CN" altLang="zh-CN" sz="2800" dirty="0" smtClean="0"/>
              <a:t>数定义</a:t>
            </a:r>
            <a:r>
              <a:rPr lang="zh-CN" altLang="zh-CN" sz="2800" dirty="0"/>
              <a:t>为：若正整数</a:t>
            </a:r>
            <a:r>
              <a:rPr lang="en-US" altLang="zh-CN" sz="2800" dirty="0" smtClean="0"/>
              <a:t>n</a:t>
            </a:r>
            <a:r>
              <a:rPr lang="zh-CN" altLang="zh-CN" sz="2800" dirty="0" smtClean="0"/>
              <a:t>可以</a:t>
            </a:r>
            <a:r>
              <a:rPr lang="zh-CN" altLang="zh-CN" sz="2800" dirty="0"/>
              <a:t>分割为二个数</a:t>
            </a:r>
            <a:r>
              <a:rPr lang="en-US" altLang="zh-CN" sz="2800" dirty="0"/>
              <a:t>(</a:t>
            </a:r>
            <a:r>
              <a:rPr lang="zh-CN" altLang="zh-CN" sz="2800" dirty="0"/>
              <a:t>不一定是在中间位分割</a:t>
            </a:r>
            <a:r>
              <a:rPr lang="en-US" altLang="zh-CN" sz="2800" dirty="0"/>
              <a:t>)</a:t>
            </a:r>
            <a:r>
              <a:rPr lang="zh-CN" altLang="zh-CN" sz="2800" dirty="0"/>
              <a:t>，而这二个数</a:t>
            </a:r>
            <a:r>
              <a:rPr lang="zh-CN" altLang="zh-CN" sz="2800" dirty="0" smtClean="0"/>
              <a:t>相加</a:t>
            </a:r>
            <a:r>
              <a:rPr lang="zh-CN" altLang="en-US" sz="2800" dirty="0" smtClean="0"/>
              <a:t>之</a:t>
            </a:r>
            <a:r>
              <a:rPr lang="zh-CN" altLang="zh-CN" sz="2800" dirty="0" smtClean="0"/>
              <a:t>和</a:t>
            </a:r>
            <a:r>
              <a:rPr lang="zh-CN" altLang="zh-CN" sz="2800" dirty="0"/>
              <a:t>的平方恰好等于</a:t>
            </a:r>
            <a:r>
              <a:rPr lang="en-US" altLang="zh-CN" sz="2800" dirty="0"/>
              <a:t>n</a:t>
            </a:r>
            <a:r>
              <a:rPr lang="zh-CN" altLang="zh-CN" sz="2800" dirty="0"/>
              <a:t>，那么</a:t>
            </a:r>
            <a:r>
              <a:rPr lang="en-US" altLang="zh-CN" sz="2800" dirty="0"/>
              <a:t>n</a:t>
            </a:r>
            <a:r>
              <a:rPr lang="zh-CN" altLang="zh-CN" sz="2800" dirty="0" smtClean="0"/>
              <a:t>就是</a:t>
            </a:r>
            <a:r>
              <a:rPr lang="en-US" altLang="zh-CN" sz="2800" dirty="0" smtClean="0"/>
              <a:t>K</a:t>
            </a:r>
            <a:r>
              <a:rPr lang="zh-CN" altLang="zh-CN" sz="2800" dirty="0" smtClean="0"/>
              <a:t>数。</a:t>
            </a:r>
            <a:endParaRPr lang="en-US" altLang="zh-CN" sz="2800" dirty="0" smtClean="0"/>
          </a:p>
          <a:p>
            <a:pPr>
              <a:lnSpc>
                <a:spcPct val="110000"/>
              </a:lnSpc>
            </a:pPr>
            <a:r>
              <a:rPr lang="zh-CN" altLang="zh-CN" sz="2800" dirty="0" smtClean="0"/>
              <a:t>例如</a:t>
            </a:r>
            <a:r>
              <a:rPr lang="zh-CN" altLang="en-US" sz="2800" dirty="0" smtClean="0"/>
              <a:t>：</a:t>
            </a:r>
            <a:r>
              <a:rPr lang="en-US" altLang="zh-CN" sz="2800" dirty="0" smtClean="0"/>
              <a:t>3025</a:t>
            </a:r>
            <a:r>
              <a:rPr lang="zh-CN" altLang="zh-CN" sz="2800" dirty="0"/>
              <a:t>可以分割为</a:t>
            </a:r>
            <a:r>
              <a:rPr lang="en-US" altLang="zh-CN" sz="2800" dirty="0"/>
              <a:t>30</a:t>
            </a:r>
            <a:r>
              <a:rPr lang="zh-CN" altLang="zh-CN" sz="2800" dirty="0"/>
              <a:t>和</a:t>
            </a:r>
            <a:r>
              <a:rPr lang="en-US" altLang="zh-CN" sz="2800" dirty="0"/>
              <a:t>25</a:t>
            </a:r>
            <a:r>
              <a:rPr lang="zh-CN" altLang="zh-CN" sz="2800" dirty="0"/>
              <a:t>，而</a:t>
            </a:r>
            <a:r>
              <a:rPr lang="en-US" altLang="zh-CN" sz="2800" dirty="0"/>
              <a:t>30+25=55</a:t>
            </a:r>
            <a:r>
              <a:rPr lang="zh-CN" altLang="zh-CN" sz="2800" dirty="0"/>
              <a:t>，并且</a:t>
            </a:r>
            <a:r>
              <a:rPr lang="en-US" altLang="zh-CN" sz="2800" dirty="0" smtClean="0"/>
              <a:t>55</a:t>
            </a:r>
            <a:r>
              <a:rPr lang="zh-CN" altLang="en-US" sz="2800" dirty="0" smtClean="0"/>
              <a:t>的平方</a:t>
            </a:r>
            <a:r>
              <a:rPr lang="zh-CN" altLang="en-US" sz="2800" dirty="0"/>
              <a:t>等于</a:t>
            </a:r>
            <a:r>
              <a:rPr lang="en-US" altLang="zh-CN" sz="2800" dirty="0" smtClean="0"/>
              <a:t>3025</a:t>
            </a:r>
            <a:r>
              <a:rPr lang="zh-CN" altLang="en-US" sz="2800" dirty="0"/>
              <a:t>；</a:t>
            </a:r>
            <a:r>
              <a:rPr lang="zh-CN" altLang="zh-CN" sz="2800" dirty="0" smtClean="0"/>
              <a:t>再</a:t>
            </a:r>
            <a:r>
              <a:rPr lang="en-US" altLang="zh-CN" sz="2800" dirty="0"/>
              <a:t>88209</a:t>
            </a:r>
            <a:r>
              <a:rPr lang="zh-CN" altLang="zh-CN" sz="2800" dirty="0"/>
              <a:t>可以分割为</a:t>
            </a:r>
            <a:r>
              <a:rPr lang="en-US" altLang="zh-CN" sz="2800" dirty="0"/>
              <a:t>88</a:t>
            </a:r>
            <a:r>
              <a:rPr lang="zh-CN" altLang="zh-CN" sz="2800" dirty="0"/>
              <a:t>和</a:t>
            </a:r>
            <a:r>
              <a:rPr lang="en-US" altLang="zh-CN" sz="2800" dirty="0"/>
              <a:t>209</a:t>
            </a:r>
            <a:r>
              <a:rPr lang="zh-CN" altLang="zh-CN" sz="2800" dirty="0"/>
              <a:t>，而</a:t>
            </a:r>
            <a:r>
              <a:rPr lang="en-US" altLang="zh-CN" sz="2800" dirty="0"/>
              <a:t>88</a:t>
            </a:r>
            <a:r>
              <a:rPr lang="zh-CN" altLang="zh-CN" sz="2800" dirty="0"/>
              <a:t>与</a:t>
            </a:r>
            <a:r>
              <a:rPr lang="en-US" altLang="zh-CN" sz="2800" dirty="0"/>
              <a:t>209</a:t>
            </a:r>
            <a:r>
              <a:rPr lang="zh-CN" altLang="zh-CN" sz="2800" dirty="0"/>
              <a:t>之和为</a:t>
            </a:r>
            <a:r>
              <a:rPr lang="en-US" altLang="zh-CN" sz="2800" dirty="0"/>
              <a:t>297</a:t>
            </a:r>
            <a:r>
              <a:rPr lang="zh-CN" altLang="zh-CN" sz="2800" dirty="0"/>
              <a:t>，其平方正好等于</a:t>
            </a:r>
            <a:r>
              <a:rPr lang="en-US" altLang="zh-CN" sz="2800" dirty="0"/>
              <a:t>88209</a:t>
            </a:r>
            <a:r>
              <a:rPr lang="zh-CN" altLang="zh-CN" sz="2800" dirty="0" smtClean="0"/>
              <a:t>。</a:t>
            </a:r>
            <a:endParaRPr lang="en-US" altLang="zh-CN" sz="2800" dirty="0" smtClean="0"/>
          </a:p>
          <a:p>
            <a:pPr>
              <a:lnSpc>
                <a:spcPct val="110000"/>
              </a:lnSpc>
            </a:pPr>
            <a:r>
              <a:rPr lang="zh-CN" altLang="zh-CN" sz="2800" dirty="0" smtClean="0"/>
              <a:t>请</a:t>
            </a:r>
            <a:r>
              <a:rPr lang="zh-CN" altLang="zh-CN" sz="2800" dirty="0"/>
              <a:t>找出</a:t>
            </a:r>
            <a:r>
              <a:rPr lang="en-US" altLang="zh-CN" sz="2800" dirty="0" smtClean="0"/>
              <a:t>100000</a:t>
            </a:r>
            <a:r>
              <a:rPr lang="zh-CN" altLang="zh-CN" sz="2800" dirty="0" smtClean="0"/>
              <a:t>以内</a:t>
            </a:r>
            <a:r>
              <a:rPr lang="zh-CN" altLang="zh-CN" sz="2800" dirty="0"/>
              <a:t>的</a:t>
            </a:r>
            <a:r>
              <a:rPr lang="zh-CN" altLang="zh-CN" sz="2800" dirty="0" smtClean="0"/>
              <a:t>全部</a:t>
            </a:r>
            <a:r>
              <a:rPr lang="en-US" altLang="zh-CN" sz="2800" dirty="0" smtClean="0"/>
              <a:t>K</a:t>
            </a:r>
            <a:r>
              <a:rPr lang="zh-CN" altLang="zh-CN" sz="2800" dirty="0" smtClean="0"/>
              <a:t>数</a:t>
            </a:r>
            <a:r>
              <a:rPr lang="zh-CN" altLang="en-US" sz="2800" dirty="0"/>
              <a:t>。</a:t>
            </a:r>
            <a:r>
              <a:rPr lang="zh-CN" altLang="en-US" sz="2800" dirty="0" smtClean="0"/>
              <a:t>程序输出如右图：</a:t>
            </a:r>
            <a:endParaRPr lang="zh-CN" altLang="en-US" sz="2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7322" y="2706845"/>
            <a:ext cx="4000500" cy="3067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E8613353-9371-4039-B692-C669DE521740}" type="slidenum">
              <a:rPr lang="zh-CN" altLang="zh-CN" smtClean="0"/>
              <a:pPr/>
              <a:t>99</a:t>
            </a:fld>
            <a:endParaRPr lang="zh-CN" altLang="zh-CN"/>
          </a:p>
        </p:txBody>
      </p:sp>
    </p:spTree>
    <p:extLst>
      <p:ext uri="{BB962C8B-B14F-4D97-AF65-F5344CB8AC3E}">
        <p14:creationId xmlns:p14="http://schemas.microsoft.com/office/powerpoint/2010/main" val="3010790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3748</Words>
  <Application>Microsoft Office PowerPoint</Application>
  <PresentationFormat>自定义</PresentationFormat>
  <Paragraphs>646</Paragraphs>
  <Slides>99</Slides>
  <Notes>6</Notes>
  <HiddenSlides>0</HiddenSlides>
  <MMClips>0</MMClips>
  <ScaleCrop>false</ScaleCrop>
  <HeadingPairs>
    <vt:vector size="4" baseType="variant">
      <vt:variant>
        <vt:lpstr>主题</vt:lpstr>
      </vt:variant>
      <vt:variant>
        <vt:i4>1</vt:i4>
      </vt:variant>
      <vt:variant>
        <vt:lpstr>幻灯片标题</vt:lpstr>
      </vt:variant>
      <vt:variant>
        <vt:i4>99</vt:i4>
      </vt:variant>
    </vt:vector>
  </HeadingPairs>
  <TitlesOfParts>
    <vt:vector size="100" baseType="lpstr">
      <vt:lpstr>Office 主题</vt:lpstr>
      <vt:lpstr>第3章 选择与循环</vt:lpstr>
      <vt:lpstr>3.1 条件表达式</vt:lpstr>
      <vt:lpstr>3.1 条件表达式</vt:lpstr>
      <vt:lpstr>3.1 条件表达式</vt:lpstr>
      <vt:lpstr>3.1 条件表达式</vt:lpstr>
      <vt:lpstr>3.1 条件表达式</vt:lpstr>
      <vt:lpstr>3.1 条件表达式</vt:lpstr>
      <vt:lpstr>3.1 条件表达式</vt:lpstr>
      <vt:lpstr>3.1 条件表达式</vt:lpstr>
      <vt:lpstr>3.2 选择结构</vt:lpstr>
      <vt:lpstr>3.2选择结构</vt:lpstr>
      <vt:lpstr>3.2.1 单分支选择结构</vt:lpstr>
      <vt:lpstr>3.2.2 双分支结构</vt:lpstr>
      <vt:lpstr>3.2.2 双分支结构</vt:lpstr>
      <vt:lpstr>3.2.2 双分支结构</vt:lpstr>
      <vt:lpstr>3.2.3 多分支结构</vt:lpstr>
      <vt:lpstr>3.2.3 多分支结构</vt:lpstr>
      <vt:lpstr>3.2.4 选择结构的嵌套</vt:lpstr>
      <vt:lpstr>3.2.4 选择结构的嵌套</vt:lpstr>
      <vt:lpstr>3.2.5 选择结构应用</vt:lpstr>
      <vt:lpstr>3.2.5 选择结构应用</vt:lpstr>
      <vt:lpstr>3.2.5 选择结构应用</vt:lpstr>
      <vt:lpstr>3.3 循环结构</vt:lpstr>
      <vt:lpstr>for循环与while循环</vt:lpstr>
      <vt:lpstr>while循环语法</vt:lpstr>
      <vt:lpstr>while循环流程(1)</vt:lpstr>
      <vt:lpstr>while循环流程(2)</vt:lpstr>
      <vt:lpstr>for循环语法</vt:lpstr>
      <vt:lpstr>for循环流程(1)</vt:lpstr>
      <vt:lpstr>for循环流程(2)</vt:lpstr>
      <vt:lpstr>示例1</vt:lpstr>
      <vt:lpstr>while 语句</vt:lpstr>
      <vt:lpstr>用for语句实现</vt:lpstr>
      <vt:lpstr>另一种思路</vt:lpstr>
      <vt:lpstr>示例2</vt:lpstr>
      <vt:lpstr>PowerPoint 演示文稿</vt:lpstr>
      <vt:lpstr>示例3：求Fibonacci数列的前n项</vt:lpstr>
      <vt:lpstr>示例4</vt:lpstr>
      <vt:lpstr>for 1</vt:lpstr>
      <vt:lpstr>示例5</vt:lpstr>
      <vt:lpstr>改用标志来控制循环</vt:lpstr>
      <vt:lpstr>示例6</vt:lpstr>
      <vt:lpstr>代码</vt:lpstr>
      <vt:lpstr>优化（1）</vt:lpstr>
      <vt:lpstr>优化（2）</vt:lpstr>
      <vt:lpstr>示例7</vt:lpstr>
      <vt:lpstr>代码</vt:lpstr>
      <vt:lpstr>3.4 break 和 continue</vt:lpstr>
      <vt:lpstr>break和continue语句</vt:lpstr>
      <vt:lpstr>break 和 continue</vt:lpstr>
      <vt:lpstr>示例</vt:lpstr>
      <vt:lpstr>示例</vt:lpstr>
      <vt:lpstr>示例</vt:lpstr>
      <vt:lpstr>再做示例6（改用break）</vt:lpstr>
      <vt:lpstr>改用 break</vt:lpstr>
      <vt:lpstr>再做示例7（改用break）</vt:lpstr>
      <vt:lpstr>代码</vt:lpstr>
      <vt:lpstr>示例：比较两段代码的功能差异</vt:lpstr>
      <vt:lpstr>PowerPoint 演示文稿</vt:lpstr>
      <vt:lpstr>比较结论</vt:lpstr>
      <vt:lpstr>课堂练习</vt:lpstr>
      <vt:lpstr>break和continue语句</vt:lpstr>
      <vt:lpstr>break和continue语句</vt:lpstr>
      <vt:lpstr>break和continue语句</vt:lpstr>
      <vt:lpstr>break和continue语句</vt:lpstr>
      <vt:lpstr>break和continue语句</vt:lpstr>
      <vt:lpstr>循环嵌套</vt:lpstr>
      <vt:lpstr>循环嵌套</vt:lpstr>
      <vt:lpstr>乘法表(1)</vt:lpstr>
      <vt:lpstr>乘法表(2)</vt:lpstr>
      <vt:lpstr>鸡兔同笼(1)</vt:lpstr>
      <vt:lpstr>鸡兔同笼(2)</vt:lpstr>
      <vt:lpstr>水仙花数</vt:lpstr>
      <vt:lpstr>PowerPoint 演示文稿</vt:lpstr>
      <vt:lpstr>PowerPoint 演示文稿</vt:lpstr>
      <vt:lpstr>PowerPoint 演示文稿</vt:lpstr>
      <vt:lpstr>两维列表 与 循环嵌套</vt:lpstr>
      <vt:lpstr>两维列表</vt:lpstr>
      <vt:lpstr>两维列表</vt:lpstr>
      <vt:lpstr>使用输入值来构建二维列表</vt:lpstr>
      <vt:lpstr>使用随机数来构建二维列表</vt:lpstr>
      <vt:lpstr>输出矩阵</vt:lpstr>
      <vt:lpstr>对矩阵所有元素求和</vt:lpstr>
      <vt:lpstr>按列求和</vt:lpstr>
      <vt:lpstr>找出和最大的行</vt:lpstr>
      <vt:lpstr>打乱矩阵</vt:lpstr>
      <vt:lpstr>矩阵转置</vt:lpstr>
      <vt:lpstr>排序</vt:lpstr>
      <vt:lpstr>示例 —— 给学生答案评分</vt:lpstr>
      <vt:lpstr>代码(1)</vt:lpstr>
      <vt:lpstr>代码(2)</vt:lpstr>
      <vt:lpstr>循环嵌套的break</vt:lpstr>
      <vt:lpstr>示例</vt:lpstr>
      <vt:lpstr>优化</vt:lpstr>
      <vt:lpstr>循环结构的优化</vt:lpstr>
      <vt:lpstr>循环结构的优化</vt:lpstr>
      <vt:lpstr>循环作业（1）</vt:lpstr>
      <vt:lpstr>循环作业（2）</vt:lpstr>
      <vt:lpstr>循环作业（3）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user</cp:lastModifiedBy>
  <cp:revision>24</cp:revision>
  <dcterms:created xsi:type="dcterms:W3CDTF">2016-03-26T05:46:57Z</dcterms:created>
  <dcterms:modified xsi:type="dcterms:W3CDTF">2016-04-06T07:30:30Z</dcterms:modified>
</cp:coreProperties>
</file>