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1"/>
  </p:notesMasterIdLst>
  <p:sldIdLst>
    <p:sldId id="256" r:id="rId2"/>
    <p:sldId id="374" r:id="rId3"/>
    <p:sldId id="373" r:id="rId4"/>
    <p:sldId id="375" r:id="rId5"/>
    <p:sldId id="398" r:id="rId6"/>
    <p:sldId id="399" r:id="rId7"/>
    <p:sldId id="376" r:id="rId8"/>
    <p:sldId id="378" r:id="rId9"/>
    <p:sldId id="382" r:id="rId10"/>
    <p:sldId id="383" r:id="rId11"/>
    <p:sldId id="379" r:id="rId12"/>
    <p:sldId id="384" r:id="rId13"/>
    <p:sldId id="380" r:id="rId14"/>
    <p:sldId id="385" r:id="rId15"/>
    <p:sldId id="386" r:id="rId16"/>
    <p:sldId id="381" r:id="rId17"/>
    <p:sldId id="387" r:id="rId18"/>
    <p:sldId id="388" r:id="rId19"/>
    <p:sldId id="389" r:id="rId20"/>
    <p:sldId id="377" r:id="rId21"/>
    <p:sldId id="390" r:id="rId22"/>
    <p:sldId id="391" r:id="rId23"/>
    <p:sldId id="392" r:id="rId24"/>
    <p:sldId id="393" r:id="rId25"/>
    <p:sldId id="395" r:id="rId26"/>
    <p:sldId id="400" r:id="rId27"/>
    <p:sldId id="396" r:id="rId28"/>
    <p:sldId id="394" r:id="rId29"/>
    <p:sldId id="397"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94" autoAdjust="0"/>
    <p:restoredTop sz="51942" autoAdjust="0"/>
  </p:normalViewPr>
  <p:slideViewPr>
    <p:cSldViewPr snapToGrid="0">
      <p:cViewPr varScale="1">
        <p:scale>
          <a:sx n="46" d="100"/>
          <a:sy n="46" d="100"/>
        </p:scale>
        <p:origin x="2256" y="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39C429-6529-49CC-AB7B-4852A0082CDD}" type="datetimeFigureOut">
              <a:rPr lang="zh-CN" altLang="en-US" smtClean="0"/>
              <a:t>2016/4/10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C5252-401E-47EC-B9EA-313A0BAE78E1}" type="slidenum">
              <a:rPr lang="zh-CN" altLang="en-US" smtClean="0"/>
              <a:t>‹#›</a:t>
            </a:fld>
            <a:endParaRPr lang="zh-CN" altLang="en-US"/>
          </a:p>
        </p:txBody>
      </p:sp>
    </p:spTree>
    <p:extLst>
      <p:ext uri="{BB962C8B-B14F-4D97-AF65-F5344CB8AC3E}">
        <p14:creationId xmlns:p14="http://schemas.microsoft.com/office/powerpoint/2010/main" val="2402228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5C5252-401E-47EC-B9EA-313A0BAE78E1}" type="slidenum">
              <a:rPr lang="zh-CN" altLang="en-US" smtClean="0"/>
              <a:t>1</a:t>
            </a:fld>
            <a:endParaRPr lang="zh-CN" altLang="en-US"/>
          </a:p>
        </p:txBody>
      </p:sp>
    </p:spTree>
    <p:extLst>
      <p:ext uri="{BB962C8B-B14F-4D97-AF65-F5344CB8AC3E}">
        <p14:creationId xmlns:p14="http://schemas.microsoft.com/office/powerpoint/2010/main" val="3759643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kern="0" dirty="0" smtClean="0">
                <a:solidFill>
                  <a:srgbClr val="0000FF"/>
                </a:solidFill>
                <a:latin typeface="Courier New" panose="02070309020205020404" pitchFamily="49" charset="0"/>
                <a:ea typeface="宋体" panose="02010600030101010101" pitchFamily="2" charset="-122"/>
                <a:cs typeface="Times New Roman" panose="02020603050405020304" pitchFamily="18" charset="0"/>
              </a:rPr>
              <a:t>可能需要如下的代码：</a:t>
            </a:r>
            <a:endParaRPr lang="en-US" altLang="zh-CN" b="1" kern="0" dirty="0" smtClean="0">
              <a:solidFill>
                <a:srgbClr val="0000FF"/>
              </a:solidFill>
              <a:latin typeface="Courier New" panose="02070309020205020404" pitchFamily="49" charset="0"/>
              <a:ea typeface="宋体" panose="02010600030101010101" pitchFamily="2" charset="-122"/>
              <a:cs typeface="Times New Roman" panose="02020603050405020304" pitchFamily="18" charset="0"/>
            </a:endParaRPr>
          </a:p>
          <a:p>
            <a:r>
              <a:rPr lang="en-US" altLang="zh-CN" b="1" kern="0" dirty="0" err="1" smtClean="0">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fa(</a:t>
            </a:r>
            <a:r>
              <a:rPr lang="en-US" altLang="zh-CN" kern="0" dirty="0" err="1"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fname</a:t>
            </a:r>
            <a:r>
              <a:rPr lang="en-US" altLang="zh-CN"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a:t>
            </a:r>
          </a:p>
          <a:p>
            <a:r>
              <a:rPr lang="en-US" altLang="zh-CN"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f </a:t>
            </a:r>
            <a:r>
              <a:rPr lang="en-US" altLang="zh-CN" b="1" kern="0" dirty="0"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open</a:t>
            </a:r>
            <a:r>
              <a:rPr lang="en-US" altLang="zh-CN" b="1" kern="0" dirty="0"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err="1"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fname</a:t>
            </a:r>
            <a:r>
              <a:rPr lang="en-US" altLang="zh-CN" b="1" kern="0" dirty="0"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smtClean="0">
              <a:latin typeface="Calibri" panose="020F0502020204030204" pitchFamily="34" charset="0"/>
              <a:ea typeface="宋体" panose="02010600030101010101" pitchFamily="2" charset="-122"/>
              <a:cs typeface="Times New Roman" panose="02020603050405020304" pitchFamily="18" charset="0"/>
            </a:endParaRPr>
          </a:p>
          <a:p>
            <a:r>
              <a:rPr lang="en-US" altLang="zh-CN" b="1" kern="0" dirty="0" smtClean="0">
                <a:solidFill>
                  <a:srgbClr val="0000FF"/>
                </a:solidFill>
                <a:latin typeface="Courier New" panose="02070309020205020404" pitchFamily="49" charset="0"/>
                <a:ea typeface="宋体" panose="02010600030101010101" pitchFamily="2" charset="-122"/>
                <a:cs typeface="Times New Roman" panose="02020603050405020304" pitchFamily="18" charset="0"/>
              </a:rPr>
              <a:t>  while</a:t>
            </a:r>
            <a:r>
              <a:rPr lang="en-US" altLang="zh-CN"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smtClean="0">
                <a:solidFill>
                  <a:srgbClr val="0000FF"/>
                </a:solidFill>
                <a:latin typeface="Courier New" panose="02070309020205020404" pitchFamily="49" charset="0"/>
                <a:ea typeface="宋体" panose="02010600030101010101" pitchFamily="2" charset="-122"/>
                <a:cs typeface="Times New Roman" panose="02020603050405020304" pitchFamily="18" charset="0"/>
              </a:rPr>
              <a:t>True</a:t>
            </a:r>
            <a:r>
              <a:rPr lang="en-US" altLang="zh-CN" b="1" kern="0" dirty="0"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smtClean="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line </a:t>
            </a:r>
            <a:r>
              <a:rPr lang="en-US" altLang="zh-CN" b="1" kern="0" dirty="0"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f</a:t>
            </a:r>
            <a:r>
              <a:rPr lang="en-US" altLang="zh-CN" b="1" kern="0" dirty="0" err="1"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readline</a:t>
            </a:r>
            <a:r>
              <a:rPr lang="en-US" altLang="zh-CN" b="1" kern="0" dirty="0"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smtClean="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smtClean="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line </a:t>
            </a:r>
            <a:r>
              <a:rPr lang="en-US" altLang="zh-CN" b="1" kern="0" dirty="0"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smtClean="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smtClean="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smtClean="0">
                <a:solidFill>
                  <a:srgbClr val="0000FF"/>
                </a:solidFill>
                <a:latin typeface="Courier New" panose="02070309020205020404" pitchFamily="49" charset="0"/>
                <a:ea typeface="宋体" panose="02010600030101010101" pitchFamily="2" charset="-122"/>
                <a:cs typeface="Times New Roman" panose="02020603050405020304" pitchFamily="18" charset="0"/>
              </a:rPr>
              <a:t>break</a:t>
            </a:r>
            <a:endParaRPr lang="zh-CN" altLang="zh-CN" sz="1400" kern="100" dirty="0" smtClean="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smtClean="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line</a:t>
            </a:r>
            <a:r>
              <a:rPr lang="en-US" altLang="zh-CN" b="1" kern="0" dirty="0" err="1"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err="1" smtClean="0">
                <a:solidFill>
                  <a:srgbClr val="FF0000"/>
                </a:solidFill>
                <a:latin typeface="Courier New" panose="02070309020205020404" pitchFamily="49" charset="0"/>
                <a:ea typeface="宋体" panose="02010600030101010101" pitchFamily="2" charset="-122"/>
                <a:cs typeface="Times New Roman" panose="02020603050405020304" pitchFamily="18" charset="0"/>
              </a:rPr>
              <a:t>strip</a:t>
            </a:r>
            <a:r>
              <a:rPr lang="en-US" altLang="zh-CN" b="1" kern="0" dirty="0" smtClean="0">
                <a:solidFill>
                  <a:srgbClr val="FF000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smtClean="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smtClean="0">
                <a:solidFill>
                  <a:srgbClr val="008000"/>
                </a:solidFill>
                <a:latin typeface="Courier New" panose="02070309020205020404" pitchFamily="49" charset="0"/>
                <a:ea typeface="宋体" panose="02010600030101010101" pitchFamily="2" charset="-122"/>
                <a:cs typeface="Times New Roman" panose="02020603050405020304" pitchFamily="18" charset="0"/>
              </a:rPr>
              <a:t>  #end while</a:t>
            </a:r>
            <a:endParaRPr lang="zh-CN" altLang="zh-CN" sz="1400" kern="100" dirty="0" smtClean="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f</a:t>
            </a:r>
            <a:r>
              <a:rPr lang="en-US" altLang="zh-CN" b="1" kern="0" dirty="0" err="1"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close</a:t>
            </a:r>
            <a:r>
              <a:rPr lang="en-US" altLang="zh-CN" b="1" kern="0" dirty="0"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p>
          <a:p>
            <a:endParaRPr lang="en-US" altLang="zh-CN" dirty="0" smtClean="0"/>
          </a:p>
          <a:p>
            <a:r>
              <a:rPr lang="en-US" altLang="zh-CN" dirty="0" smtClean="0"/>
              <a:t>fa(</a:t>
            </a:r>
            <a:r>
              <a:rPr lang="en-US" altLang="zh-CN" kern="0" dirty="0" smtClean="0">
                <a:solidFill>
                  <a:srgbClr val="808080"/>
                </a:solidFill>
                <a:latin typeface="Courier New" panose="02070309020205020404" pitchFamily="49" charset="0"/>
                <a:cs typeface="Times New Roman" panose="02020603050405020304" pitchFamily="18" charset="0"/>
              </a:rPr>
              <a:t>“sample.txt-</a:t>
            </a:r>
            <a:r>
              <a:rPr lang="en-US" altLang="zh-CN" kern="0" dirty="0" err="1" smtClean="0">
                <a:solidFill>
                  <a:srgbClr val="808080"/>
                </a:solidFill>
                <a:latin typeface="Courier New" panose="02070309020205020404" pitchFamily="49" charset="0"/>
                <a:cs typeface="Times New Roman" panose="02020603050405020304" pitchFamily="18" charset="0"/>
              </a:rPr>
              <a:t>bk</a:t>
            </a:r>
            <a:r>
              <a:rPr lang="en-US" altLang="zh-CN" kern="0" dirty="0" smtClean="0">
                <a:solidFill>
                  <a:srgbClr val="808080"/>
                </a:solidFill>
                <a:latin typeface="Courier New" panose="02070309020205020404" pitchFamily="49" charset="0"/>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445C5252-401E-47EC-B9EA-313A0BAE78E1}" type="slidenum">
              <a:rPr lang="zh-CN" altLang="en-US" smtClean="0"/>
              <a:t>27</a:t>
            </a:fld>
            <a:endParaRPr lang="zh-CN" altLang="en-US"/>
          </a:p>
        </p:txBody>
      </p:sp>
    </p:spTree>
    <p:extLst>
      <p:ext uri="{BB962C8B-B14F-4D97-AF65-F5344CB8AC3E}">
        <p14:creationId xmlns:p14="http://schemas.microsoft.com/office/powerpoint/2010/main" val="2030566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27C3970-F629-4164-8ED3-C6E3D19F5871}" type="datetimeFigureOut">
              <a:rPr lang="zh-CN" altLang="en-US" smtClean="0"/>
              <a:t>2016/4/10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03F02A-5DFD-446D-8B83-A8486F512C0C}" type="slidenum">
              <a:rPr lang="zh-CN" altLang="en-US" smtClean="0"/>
              <a:t>‹#›</a:t>
            </a:fld>
            <a:endParaRPr lang="zh-CN" altLang="en-US"/>
          </a:p>
        </p:txBody>
      </p:sp>
    </p:spTree>
    <p:extLst>
      <p:ext uri="{BB962C8B-B14F-4D97-AF65-F5344CB8AC3E}">
        <p14:creationId xmlns:p14="http://schemas.microsoft.com/office/powerpoint/2010/main" val="2710442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27C3970-F629-4164-8ED3-C6E3D19F5871}" type="datetimeFigureOut">
              <a:rPr lang="zh-CN" altLang="en-US" smtClean="0"/>
              <a:t>2016/4/10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03F02A-5DFD-446D-8B83-A8486F512C0C}" type="slidenum">
              <a:rPr lang="zh-CN" altLang="en-US" smtClean="0"/>
              <a:t>‹#›</a:t>
            </a:fld>
            <a:endParaRPr lang="zh-CN" altLang="en-US"/>
          </a:p>
        </p:txBody>
      </p:sp>
    </p:spTree>
    <p:extLst>
      <p:ext uri="{BB962C8B-B14F-4D97-AF65-F5344CB8AC3E}">
        <p14:creationId xmlns:p14="http://schemas.microsoft.com/office/powerpoint/2010/main" val="2850642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27C3970-F629-4164-8ED3-C6E3D19F5871}" type="datetimeFigureOut">
              <a:rPr lang="zh-CN" altLang="en-US" smtClean="0"/>
              <a:t>2016/4/10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03F02A-5DFD-446D-8B83-A8486F512C0C}" type="slidenum">
              <a:rPr lang="zh-CN" altLang="en-US" smtClean="0"/>
              <a:t>‹#›</a:t>
            </a:fld>
            <a:endParaRPr lang="zh-CN" altLang="en-US"/>
          </a:p>
        </p:txBody>
      </p:sp>
    </p:spTree>
    <p:extLst>
      <p:ext uri="{BB962C8B-B14F-4D97-AF65-F5344CB8AC3E}">
        <p14:creationId xmlns:p14="http://schemas.microsoft.com/office/powerpoint/2010/main" val="1089250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27C3970-F629-4164-8ED3-C6E3D19F5871}" type="datetimeFigureOut">
              <a:rPr lang="zh-CN" altLang="en-US" smtClean="0"/>
              <a:t>2016/4/10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03F02A-5DFD-446D-8B83-A8486F512C0C}" type="slidenum">
              <a:rPr lang="zh-CN" altLang="en-US" smtClean="0"/>
              <a:t>‹#›</a:t>
            </a:fld>
            <a:endParaRPr lang="zh-CN" altLang="en-US"/>
          </a:p>
        </p:txBody>
      </p:sp>
    </p:spTree>
    <p:extLst>
      <p:ext uri="{BB962C8B-B14F-4D97-AF65-F5344CB8AC3E}">
        <p14:creationId xmlns:p14="http://schemas.microsoft.com/office/powerpoint/2010/main" val="1249600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27C3970-F629-4164-8ED3-C6E3D19F5871}" type="datetimeFigureOut">
              <a:rPr lang="zh-CN" altLang="en-US" smtClean="0"/>
              <a:t>2016/4/10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03F02A-5DFD-446D-8B83-A8486F512C0C}" type="slidenum">
              <a:rPr lang="zh-CN" altLang="en-US" smtClean="0"/>
              <a:t>‹#›</a:t>
            </a:fld>
            <a:endParaRPr lang="zh-CN" altLang="en-US"/>
          </a:p>
        </p:txBody>
      </p:sp>
    </p:spTree>
    <p:extLst>
      <p:ext uri="{BB962C8B-B14F-4D97-AF65-F5344CB8AC3E}">
        <p14:creationId xmlns:p14="http://schemas.microsoft.com/office/powerpoint/2010/main" val="2576702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27C3970-F629-4164-8ED3-C6E3D19F5871}" type="datetimeFigureOut">
              <a:rPr lang="zh-CN" altLang="en-US" smtClean="0"/>
              <a:t>2016/4/10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E03F02A-5DFD-446D-8B83-A8486F512C0C}" type="slidenum">
              <a:rPr lang="zh-CN" altLang="en-US" smtClean="0"/>
              <a:t>‹#›</a:t>
            </a:fld>
            <a:endParaRPr lang="zh-CN" altLang="en-US"/>
          </a:p>
        </p:txBody>
      </p:sp>
    </p:spTree>
    <p:extLst>
      <p:ext uri="{BB962C8B-B14F-4D97-AF65-F5344CB8AC3E}">
        <p14:creationId xmlns:p14="http://schemas.microsoft.com/office/powerpoint/2010/main" val="878653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27C3970-F629-4164-8ED3-C6E3D19F5871}" type="datetimeFigureOut">
              <a:rPr lang="zh-CN" altLang="en-US" smtClean="0"/>
              <a:t>2016/4/10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E03F02A-5DFD-446D-8B83-A8486F512C0C}" type="slidenum">
              <a:rPr lang="zh-CN" altLang="en-US" smtClean="0"/>
              <a:t>‹#›</a:t>
            </a:fld>
            <a:endParaRPr lang="zh-CN" altLang="en-US"/>
          </a:p>
        </p:txBody>
      </p:sp>
    </p:spTree>
    <p:extLst>
      <p:ext uri="{BB962C8B-B14F-4D97-AF65-F5344CB8AC3E}">
        <p14:creationId xmlns:p14="http://schemas.microsoft.com/office/powerpoint/2010/main" val="3077840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27C3970-F629-4164-8ED3-C6E3D19F5871}" type="datetimeFigureOut">
              <a:rPr lang="zh-CN" altLang="en-US" smtClean="0"/>
              <a:t>2016/4/10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E03F02A-5DFD-446D-8B83-A8486F512C0C}" type="slidenum">
              <a:rPr lang="zh-CN" altLang="en-US" smtClean="0"/>
              <a:t>‹#›</a:t>
            </a:fld>
            <a:endParaRPr lang="zh-CN" altLang="en-US"/>
          </a:p>
        </p:txBody>
      </p:sp>
    </p:spTree>
    <p:extLst>
      <p:ext uri="{BB962C8B-B14F-4D97-AF65-F5344CB8AC3E}">
        <p14:creationId xmlns:p14="http://schemas.microsoft.com/office/powerpoint/2010/main" val="1501685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7C3970-F629-4164-8ED3-C6E3D19F5871}" type="datetimeFigureOut">
              <a:rPr lang="zh-CN" altLang="en-US" smtClean="0"/>
              <a:t>2016/4/10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E03F02A-5DFD-446D-8B83-A8486F512C0C}" type="slidenum">
              <a:rPr lang="zh-CN" altLang="en-US" smtClean="0"/>
              <a:t>‹#›</a:t>
            </a:fld>
            <a:endParaRPr lang="zh-CN" altLang="en-US"/>
          </a:p>
        </p:txBody>
      </p:sp>
    </p:spTree>
    <p:extLst>
      <p:ext uri="{BB962C8B-B14F-4D97-AF65-F5344CB8AC3E}">
        <p14:creationId xmlns:p14="http://schemas.microsoft.com/office/powerpoint/2010/main" val="848085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27C3970-F629-4164-8ED3-C6E3D19F5871}" type="datetimeFigureOut">
              <a:rPr lang="zh-CN" altLang="en-US" smtClean="0"/>
              <a:t>2016/4/10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E03F02A-5DFD-446D-8B83-A8486F512C0C}" type="slidenum">
              <a:rPr lang="zh-CN" altLang="en-US" smtClean="0"/>
              <a:t>‹#›</a:t>
            </a:fld>
            <a:endParaRPr lang="zh-CN" altLang="en-US"/>
          </a:p>
        </p:txBody>
      </p:sp>
    </p:spTree>
    <p:extLst>
      <p:ext uri="{BB962C8B-B14F-4D97-AF65-F5344CB8AC3E}">
        <p14:creationId xmlns:p14="http://schemas.microsoft.com/office/powerpoint/2010/main" val="381291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27C3970-F629-4164-8ED3-C6E3D19F5871}" type="datetimeFigureOut">
              <a:rPr lang="zh-CN" altLang="en-US" smtClean="0"/>
              <a:t>2016/4/10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E03F02A-5DFD-446D-8B83-A8486F512C0C}" type="slidenum">
              <a:rPr lang="zh-CN" altLang="en-US" smtClean="0"/>
              <a:t>‹#›</a:t>
            </a:fld>
            <a:endParaRPr lang="zh-CN" altLang="en-US"/>
          </a:p>
        </p:txBody>
      </p:sp>
    </p:spTree>
    <p:extLst>
      <p:ext uri="{BB962C8B-B14F-4D97-AF65-F5344CB8AC3E}">
        <p14:creationId xmlns:p14="http://schemas.microsoft.com/office/powerpoint/2010/main" val="1284287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C3970-F629-4164-8ED3-C6E3D19F5871}" type="datetimeFigureOut">
              <a:rPr lang="zh-CN" altLang="en-US" smtClean="0"/>
              <a:t>2016/4/10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03F02A-5DFD-446D-8B83-A8486F512C0C}" type="slidenum">
              <a:rPr lang="zh-CN" altLang="en-US" smtClean="0"/>
              <a:t>‹#›</a:t>
            </a:fld>
            <a:endParaRPr lang="zh-CN" altLang="en-US"/>
          </a:p>
        </p:txBody>
      </p:sp>
    </p:spTree>
    <p:extLst>
      <p:ext uri="{BB962C8B-B14F-4D97-AF65-F5344CB8AC3E}">
        <p14:creationId xmlns:p14="http://schemas.microsoft.com/office/powerpoint/2010/main" val="37166617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t/>
            </a:r>
            <a:br>
              <a:rPr lang="en-US" altLang="zh-CN" dirty="0" smtClean="0"/>
            </a:br>
            <a:r>
              <a:rPr lang="zh-CN" altLang="en-US" dirty="0"/>
              <a:t>第</a:t>
            </a:r>
            <a:r>
              <a:rPr lang="en-US" altLang="zh-CN" dirty="0"/>
              <a:t>8</a:t>
            </a:r>
            <a:r>
              <a:rPr lang="zh-CN" altLang="en-US" dirty="0"/>
              <a:t>章 </a:t>
            </a:r>
            <a:r>
              <a:rPr lang="en-US" altLang="zh-CN" dirty="0" smtClean="0"/>
              <a:t/>
            </a:r>
            <a:br>
              <a:rPr lang="en-US" altLang="zh-CN" dirty="0" smtClean="0"/>
            </a:br>
            <a:r>
              <a:rPr lang="zh-CN" altLang="en-US" smtClean="0"/>
              <a:t>异常处理</a:t>
            </a:r>
            <a:r>
              <a:rPr lang="zh-CN" altLang="en-US" dirty="0"/>
              <a:t>结构与</a:t>
            </a:r>
            <a:r>
              <a:rPr lang="zh-CN" altLang="en-US"/>
              <a:t>程序</a:t>
            </a:r>
            <a:r>
              <a:rPr lang="zh-CN" altLang="en-US" smtClean="0"/>
              <a:t>调试</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994858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a:t>
            </a:r>
            <a:r>
              <a:rPr lang="en-US" altLang="zh-CN" dirty="0" smtClean="0"/>
              <a:t>except</a:t>
            </a:r>
            <a:r>
              <a:rPr lang="zh-CN" altLang="en-US" dirty="0"/>
              <a:t> ：</a:t>
            </a:r>
            <a:r>
              <a:rPr lang="zh-CN" altLang="en-US" dirty="0" smtClean="0"/>
              <a:t>示例</a:t>
            </a:r>
            <a:r>
              <a:rPr lang="en-US" altLang="zh-CN" dirty="0" smtClean="0"/>
              <a:t>2</a:t>
            </a:r>
            <a:endParaRPr lang="zh-CN" altLang="en-US" dirty="0"/>
          </a:p>
        </p:txBody>
      </p:sp>
      <p:sp>
        <p:nvSpPr>
          <p:cNvPr id="4" name="矩形 3"/>
          <p:cNvSpPr/>
          <p:nvPr/>
        </p:nvSpPr>
        <p:spPr>
          <a:xfrm>
            <a:off x="949376" y="1732458"/>
            <a:ext cx="10578060" cy="4678204"/>
          </a:xfrm>
          <a:prstGeom prst="rect">
            <a:avLst/>
          </a:prstGeom>
        </p:spPr>
        <p:txBody>
          <a:bodyPr wrap="square">
            <a:spAutoFit/>
          </a:bodyPr>
          <a:lstStyle/>
          <a:p>
            <a:r>
              <a:rPr lang="en-US" altLang="zh-CN" b="1" kern="0" dirty="0">
                <a:solidFill>
                  <a:srgbClr val="000080"/>
                </a:solidFill>
                <a:latin typeface="Courier New" panose="02070309020205020404" pitchFamily="49" charset="0"/>
                <a:cs typeface="Times New Roman" panose="02020603050405020304" pitchFamily="18" charset="0"/>
              </a:rPr>
              <a:t>&gt;&gt;&gt;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smtClean="0">
                <a:solidFill>
                  <a:srgbClr val="0000FF"/>
                </a:solidFill>
                <a:latin typeface="Courier New" panose="02070309020205020404" pitchFamily="49" charset="0"/>
                <a:cs typeface="Times New Roman" panose="02020603050405020304" pitchFamily="18" charset="0"/>
              </a:rPr>
              <a:t>raise</a:t>
            </a:r>
            <a:r>
              <a:rPr lang="en-US" altLang="zh-CN" kern="0" dirty="0" smtClean="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00"/>
                </a:solidFill>
                <a:latin typeface="Courier New" panose="02070309020205020404" pitchFamily="49" charset="0"/>
                <a:cs typeface="Times New Roman" panose="02020603050405020304" pitchFamily="18" charset="0"/>
              </a:rPr>
              <a:t>Exception</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'spam'</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'eggs</a:t>
            </a:r>
            <a:r>
              <a:rPr lang="en-US" altLang="zh-CN" kern="0" dirty="0" smtClean="0">
                <a:solidFill>
                  <a:srgbClr val="808080"/>
                </a:solidFill>
                <a:latin typeface="Courier New" panose="02070309020205020404" pitchFamily="49" charset="0"/>
                <a:cs typeface="Times New Roman" panose="02020603050405020304" pitchFamily="18" charset="0"/>
              </a:rPr>
              <a:t>'</a:t>
            </a:r>
            <a:r>
              <a:rPr lang="en-US" altLang="zh-CN" b="1" kern="0" dirty="0" smtClean="0">
                <a:solidFill>
                  <a:srgbClr val="000080"/>
                </a:solidFill>
                <a:latin typeface="Courier New" panose="02070309020205020404" pitchFamily="49" charset="0"/>
                <a:cs typeface="Times New Roman" panose="02020603050405020304" pitchFamily="18" charset="0"/>
              </a:rPr>
              <a:t>)</a:t>
            </a:r>
            <a:endParaRPr lang="en-US" altLang="zh-CN" sz="2000" kern="100" dirty="0" smtClean="0">
              <a:latin typeface="Calibri" panose="020F0502020204030204" pitchFamily="34" charset="0"/>
              <a:cs typeface="Times New Roman" panose="02020603050405020304" pitchFamily="18" charset="0"/>
            </a:endParaRPr>
          </a:p>
          <a:p>
            <a:r>
              <a:rPr lang="en-US" altLang="zh-CN" b="1" kern="0" dirty="0" smtClean="0">
                <a:solidFill>
                  <a:srgbClr val="0000FF"/>
                </a:solidFill>
                <a:latin typeface="Courier New" panose="02070309020205020404" pitchFamily="49" charset="0"/>
                <a:cs typeface="Times New Roman" panose="02020603050405020304" pitchFamily="18" charset="0"/>
              </a:rPr>
              <a:t>except</a:t>
            </a:r>
            <a:r>
              <a:rPr lang="en-US" altLang="zh-CN" kern="0" dirty="0" smtClean="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00"/>
                </a:solidFill>
                <a:latin typeface="Courier New" panose="02070309020205020404" pitchFamily="49" charset="0"/>
                <a:cs typeface="Times New Roman" panose="02020603050405020304" pitchFamily="18" charset="0"/>
              </a:rPr>
              <a:t>Exception </a:t>
            </a:r>
            <a:r>
              <a:rPr lang="en-US" altLang="zh-CN" b="1" kern="0" dirty="0">
                <a:solidFill>
                  <a:srgbClr val="0000FF"/>
                </a:solidFill>
                <a:latin typeface="Courier New" panose="02070309020205020404" pitchFamily="49" charset="0"/>
                <a:cs typeface="Times New Roman" panose="02020603050405020304" pitchFamily="18" charset="0"/>
              </a:rPr>
              <a:t>as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inst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smtClean="0">
                <a:solidFill>
                  <a:srgbClr val="0000FF"/>
                </a:solidFill>
                <a:latin typeface="Courier New" panose="02070309020205020404" pitchFamily="49" charset="0"/>
                <a:cs typeface="Times New Roman" panose="02020603050405020304" pitchFamily="18" charset="0"/>
              </a:rPr>
              <a:t>print</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000000"/>
                </a:solidFill>
                <a:latin typeface="Courier New" panose="02070309020205020404" pitchFamily="49" charset="0"/>
                <a:cs typeface="Times New Roman" panose="02020603050405020304" pitchFamily="18" charset="0"/>
              </a:rPr>
              <a:t>type</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err="1" smtClean="0">
                <a:solidFill>
                  <a:srgbClr val="000000"/>
                </a:solidFill>
                <a:latin typeface="Courier New" panose="02070309020205020404" pitchFamily="49" charset="0"/>
                <a:cs typeface="Times New Roman" panose="02020603050405020304" pitchFamily="18" charset="0"/>
              </a:rPr>
              <a:t>inst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 the exception instance</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smtClean="0">
                <a:solidFill>
                  <a:srgbClr val="0000FF"/>
                </a:solidFill>
                <a:latin typeface="Courier New" panose="02070309020205020404" pitchFamily="49" charset="0"/>
                <a:cs typeface="Times New Roman" panose="02020603050405020304" pitchFamily="18" charset="0"/>
              </a:rPr>
              <a:t>print</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err="1" smtClean="0">
                <a:solidFill>
                  <a:srgbClr val="000000"/>
                </a:solidFill>
                <a:latin typeface="Courier New" panose="02070309020205020404" pitchFamily="49" charset="0"/>
                <a:cs typeface="Times New Roman" panose="02020603050405020304" pitchFamily="18" charset="0"/>
              </a:rPr>
              <a:t>inst</a:t>
            </a:r>
            <a:r>
              <a:rPr lang="en-US" altLang="zh-CN" b="1" kern="0" dirty="0" err="1" smtClean="0">
                <a:solidFill>
                  <a:srgbClr val="000080"/>
                </a:solidFill>
                <a:latin typeface="Courier New" panose="02070309020205020404" pitchFamily="49" charset="0"/>
                <a:cs typeface="Times New Roman" panose="02020603050405020304" pitchFamily="18" charset="0"/>
              </a:rPr>
              <a:t>.</a:t>
            </a:r>
            <a:r>
              <a:rPr lang="en-US" altLang="zh-CN" kern="0" dirty="0" err="1" smtClean="0">
                <a:solidFill>
                  <a:srgbClr val="000000"/>
                </a:solidFill>
                <a:latin typeface="Courier New" panose="02070309020205020404" pitchFamily="49" charset="0"/>
                <a:cs typeface="Times New Roman" panose="02020603050405020304" pitchFamily="18" charset="0"/>
              </a:rPr>
              <a:t>args</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 arguments stored in .</a:t>
            </a:r>
            <a:r>
              <a:rPr lang="en-US" altLang="zh-CN" kern="0" dirty="0" err="1">
                <a:solidFill>
                  <a:srgbClr val="008000"/>
                </a:solidFill>
                <a:latin typeface="Courier New" panose="02070309020205020404" pitchFamily="49" charset="0"/>
                <a:cs typeface="Times New Roman" panose="02020603050405020304" pitchFamily="18" charset="0"/>
              </a:rPr>
              <a:t>args</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smtClean="0">
                <a:solidFill>
                  <a:srgbClr val="0000FF"/>
                </a:solidFill>
                <a:latin typeface="Courier New" panose="02070309020205020404" pitchFamily="49" charset="0"/>
                <a:cs typeface="Times New Roman" panose="02020603050405020304" pitchFamily="18" charset="0"/>
              </a:rPr>
              <a:t>print</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err="1" smtClean="0">
                <a:solidFill>
                  <a:srgbClr val="000000"/>
                </a:solidFill>
                <a:latin typeface="Courier New" panose="02070309020205020404" pitchFamily="49" charset="0"/>
                <a:cs typeface="Times New Roman" panose="02020603050405020304" pitchFamily="18" charset="0"/>
              </a:rPr>
              <a:t>inst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 __</a:t>
            </a:r>
            <a:r>
              <a:rPr lang="en-US" altLang="zh-CN" kern="0" dirty="0" err="1">
                <a:solidFill>
                  <a:srgbClr val="008000"/>
                </a:solidFill>
                <a:latin typeface="Courier New" panose="02070309020205020404" pitchFamily="49" charset="0"/>
                <a:cs typeface="Times New Roman" panose="02020603050405020304" pitchFamily="18" charset="0"/>
              </a:rPr>
              <a:t>str</a:t>
            </a:r>
            <a:r>
              <a:rPr lang="en-US" altLang="zh-CN" kern="0" dirty="0">
                <a:solidFill>
                  <a:srgbClr val="008000"/>
                </a:solidFill>
                <a:latin typeface="Courier New" panose="02070309020205020404" pitchFamily="49" charset="0"/>
                <a:cs typeface="Times New Roman" panose="02020603050405020304" pitchFamily="18" charset="0"/>
              </a:rPr>
              <a:t>__ allows </a:t>
            </a:r>
            <a:r>
              <a:rPr lang="en-US" altLang="zh-CN" kern="0" dirty="0" err="1">
                <a:solidFill>
                  <a:srgbClr val="008000"/>
                </a:solidFill>
                <a:latin typeface="Courier New" panose="02070309020205020404" pitchFamily="49" charset="0"/>
                <a:cs typeface="Times New Roman" panose="02020603050405020304" pitchFamily="18" charset="0"/>
              </a:rPr>
              <a:t>args</a:t>
            </a:r>
            <a:r>
              <a:rPr lang="en-US" altLang="zh-CN" kern="0" dirty="0">
                <a:solidFill>
                  <a:srgbClr val="008000"/>
                </a:solidFill>
                <a:latin typeface="Courier New" panose="02070309020205020404" pitchFamily="49" charset="0"/>
                <a:cs typeface="Times New Roman" panose="02020603050405020304" pitchFamily="18" charset="0"/>
              </a:rPr>
              <a:t> to be printed directly,</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 but may be overridden in exception subclasses</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smtClean="0">
                <a:solidFill>
                  <a:srgbClr val="000000"/>
                </a:solidFill>
                <a:latin typeface="Courier New" panose="02070309020205020404" pitchFamily="49" charset="0"/>
                <a:cs typeface="Times New Roman" panose="02020603050405020304" pitchFamily="18" charset="0"/>
              </a:rPr>
              <a:t>x</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y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inst</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args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 unpack </a:t>
            </a:r>
            <a:r>
              <a:rPr lang="en-US" altLang="zh-CN" kern="0" dirty="0" err="1">
                <a:solidFill>
                  <a:srgbClr val="008000"/>
                </a:solidFill>
                <a:latin typeface="Courier New" panose="02070309020205020404" pitchFamily="49" charset="0"/>
                <a:cs typeface="Times New Roman" panose="02020603050405020304" pitchFamily="18" charset="0"/>
              </a:rPr>
              <a:t>args</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smtClean="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'x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x</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smtClean="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'y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y</a:t>
            </a:r>
            <a:r>
              <a:rPr lang="en-US" altLang="zh-CN" b="1" kern="0" dirty="0" smtClean="0">
                <a:solidFill>
                  <a:srgbClr val="000080"/>
                </a:solidFill>
                <a:latin typeface="Courier New" panose="02070309020205020404" pitchFamily="49" charset="0"/>
                <a:cs typeface="Times New Roman" panose="02020603050405020304" pitchFamily="18" charset="0"/>
              </a:rPr>
              <a:t>)</a:t>
            </a:r>
          </a:p>
          <a:p>
            <a:endParaRPr lang="en-US" altLang="zh-CN" b="1" kern="0" dirty="0" smtClean="0">
              <a:solidFill>
                <a:srgbClr val="000080"/>
              </a:solidFill>
              <a:latin typeface="Courier New" panose="02070309020205020404" pitchFamily="49" charset="0"/>
              <a:cs typeface="Times New Roman" panose="02020603050405020304" pitchFamily="18" charset="0"/>
            </a:endParaRPr>
          </a:p>
          <a:p>
            <a:r>
              <a:rPr lang="en-US" altLang="zh-CN" sz="2000" b="1" kern="0" dirty="0">
                <a:solidFill>
                  <a:srgbClr val="000080"/>
                </a:solidFill>
                <a:latin typeface="Courier New" panose="02070309020205020404" pitchFamily="49" charset="0"/>
                <a:cs typeface="Times New Roman" panose="02020603050405020304" pitchFamily="18" charset="0"/>
              </a:rPr>
              <a:t>&lt;</a:t>
            </a:r>
            <a:r>
              <a:rPr lang="en-US" altLang="zh-CN" sz="2000" b="1" kern="0" dirty="0">
                <a:solidFill>
                  <a:srgbClr val="0000FF"/>
                </a:solidFill>
                <a:latin typeface="Courier New" panose="02070309020205020404" pitchFamily="49" charset="0"/>
                <a:cs typeface="Times New Roman" panose="02020603050405020304" pitchFamily="18" charset="0"/>
              </a:rPr>
              <a:t>class</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a:solidFill>
                  <a:srgbClr val="808080"/>
                </a:solidFill>
                <a:latin typeface="Courier New" panose="02070309020205020404" pitchFamily="49" charset="0"/>
                <a:cs typeface="Times New Roman" panose="02020603050405020304" pitchFamily="18" charset="0"/>
              </a:rPr>
              <a:t>'Exception'</a:t>
            </a:r>
            <a:r>
              <a:rPr lang="en-US" altLang="zh-CN" sz="2000" b="1" kern="0" dirty="0">
                <a:solidFill>
                  <a:srgbClr val="000080"/>
                </a:solidFill>
                <a:latin typeface="Courier New" panose="02070309020205020404" pitchFamily="49" charset="0"/>
                <a:cs typeface="Times New Roman" panose="02020603050405020304" pitchFamily="18" charset="0"/>
              </a:rPr>
              <a:t>&gt;</a:t>
            </a:r>
            <a:endParaRPr lang="zh-CN" altLang="zh-CN" sz="2400" kern="100" dirty="0">
              <a:latin typeface="Calibri" panose="020F0502020204030204" pitchFamily="34" charset="0"/>
              <a:cs typeface="Times New Roman" panose="02020603050405020304" pitchFamily="18" charset="0"/>
            </a:endParaRPr>
          </a:p>
          <a:p>
            <a:r>
              <a:rPr lang="en-US" altLang="zh-CN" sz="2000" b="1" kern="0" dirty="0">
                <a:solidFill>
                  <a:srgbClr val="000080"/>
                </a:solidFill>
                <a:latin typeface="Courier New" panose="02070309020205020404" pitchFamily="49" charset="0"/>
                <a:cs typeface="Times New Roman" panose="02020603050405020304" pitchFamily="18" charset="0"/>
              </a:rPr>
              <a:t>(</a:t>
            </a:r>
            <a:r>
              <a:rPr lang="en-US" altLang="zh-CN" sz="2000" kern="0" dirty="0">
                <a:solidFill>
                  <a:srgbClr val="808080"/>
                </a:solidFill>
                <a:latin typeface="Courier New" panose="02070309020205020404" pitchFamily="49" charset="0"/>
                <a:cs typeface="Times New Roman" panose="02020603050405020304" pitchFamily="18" charset="0"/>
              </a:rPr>
              <a:t>'spam'</a:t>
            </a:r>
            <a:r>
              <a:rPr lang="en-US" altLang="zh-CN" sz="2000" b="1" kern="0" dirty="0">
                <a:solidFill>
                  <a:srgbClr val="000080"/>
                </a:solidFill>
                <a:latin typeface="Courier New" panose="02070309020205020404" pitchFamily="49" charset="0"/>
                <a:cs typeface="Times New Roman" panose="02020603050405020304" pitchFamily="18" charset="0"/>
              </a:rPr>
              <a:t>,</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a:solidFill>
                  <a:srgbClr val="808080"/>
                </a:solidFill>
                <a:latin typeface="Courier New" panose="02070309020205020404" pitchFamily="49" charset="0"/>
                <a:cs typeface="Times New Roman" panose="02020603050405020304" pitchFamily="18" charset="0"/>
              </a:rPr>
              <a:t>'eggs'</a:t>
            </a:r>
            <a:r>
              <a:rPr lang="en-US" altLang="zh-CN" sz="2000" b="1" kern="0" dirty="0">
                <a:solidFill>
                  <a:srgbClr val="000080"/>
                </a:solidFill>
                <a:latin typeface="Courier New" panose="02070309020205020404" pitchFamily="49" charset="0"/>
                <a:cs typeface="Times New Roman" panose="02020603050405020304" pitchFamily="18" charset="0"/>
              </a:rPr>
              <a:t>)</a:t>
            </a:r>
            <a:endParaRPr lang="zh-CN" altLang="zh-CN" sz="2400" kern="100" dirty="0">
              <a:latin typeface="Calibri" panose="020F0502020204030204" pitchFamily="34" charset="0"/>
              <a:cs typeface="Times New Roman" panose="02020603050405020304" pitchFamily="18" charset="0"/>
            </a:endParaRPr>
          </a:p>
          <a:p>
            <a:r>
              <a:rPr lang="en-US" altLang="zh-CN" sz="2000" b="1" kern="0" dirty="0">
                <a:solidFill>
                  <a:srgbClr val="000080"/>
                </a:solidFill>
                <a:latin typeface="Courier New" panose="02070309020205020404" pitchFamily="49" charset="0"/>
                <a:cs typeface="Times New Roman" panose="02020603050405020304" pitchFamily="18" charset="0"/>
              </a:rPr>
              <a:t>(</a:t>
            </a:r>
            <a:r>
              <a:rPr lang="en-US" altLang="zh-CN" sz="2000" kern="0" dirty="0">
                <a:solidFill>
                  <a:srgbClr val="808080"/>
                </a:solidFill>
                <a:latin typeface="Courier New" panose="02070309020205020404" pitchFamily="49" charset="0"/>
                <a:cs typeface="Times New Roman" panose="02020603050405020304" pitchFamily="18" charset="0"/>
              </a:rPr>
              <a:t>'spam'</a:t>
            </a:r>
            <a:r>
              <a:rPr lang="en-US" altLang="zh-CN" sz="2000" b="1" kern="0" dirty="0">
                <a:solidFill>
                  <a:srgbClr val="000080"/>
                </a:solidFill>
                <a:latin typeface="Courier New" panose="02070309020205020404" pitchFamily="49" charset="0"/>
                <a:cs typeface="Times New Roman" panose="02020603050405020304" pitchFamily="18" charset="0"/>
              </a:rPr>
              <a:t>,</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a:solidFill>
                  <a:srgbClr val="808080"/>
                </a:solidFill>
                <a:latin typeface="Courier New" panose="02070309020205020404" pitchFamily="49" charset="0"/>
                <a:cs typeface="Times New Roman" panose="02020603050405020304" pitchFamily="18" charset="0"/>
              </a:rPr>
              <a:t>'eggs'</a:t>
            </a:r>
            <a:r>
              <a:rPr lang="en-US" altLang="zh-CN" sz="2000" b="1" kern="0" dirty="0">
                <a:solidFill>
                  <a:srgbClr val="000080"/>
                </a:solidFill>
                <a:latin typeface="Courier New" panose="02070309020205020404" pitchFamily="49" charset="0"/>
                <a:cs typeface="Times New Roman" panose="02020603050405020304" pitchFamily="18" charset="0"/>
              </a:rPr>
              <a:t>)</a:t>
            </a:r>
            <a:endParaRPr lang="zh-CN" altLang="zh-CN" sz="2400" kern="100" dirty="0">
              <a:latin typeface="Calibri" panose="020F0502020204030204" pitchFamily="34" charset="0"/>
              <a:cs typeface="Times New Roman" panose="02020603050405020304" pitchFamily="18" charset="0"/>
            </a:endParaRPr>
          </a:p>
          <a:p>
            <a:r>
              <a:rPr lang="en-US" altLang="zh-CN" sz="2000" kern="0" dirty="0">
                <a:solidFill>
                  <a:srgbClr val="000000"/>
                </a:solidFill>
                <a:latin typeface="Courier New" panose="02070309020205020404" pitchFamily="49" charset="0"/>
                <a:cs typeface="Times New Roman" panose="02020603050405020304" pitchFamily="18" charset="0"/>
              </a:rPr>
              <a:t>x </a:t>
            </a:r>
            <a:r>
              <a:rPr lang="en-US" altLang="zh-CN" sz="2000" b="1" kern="0" dirty="0">
                <a:solidFill>
                  <a:srgbClr val="000080"/>
                </a:solidFill>
                <a:latin typeface="Courier New" panose="02070309020205020404" pitchFamily="49" charset="0"/>
                <a:cs typeface="Times New Roman" panose="02020603050405020304" pitchFamily="18" charset="0"/>
              </a:rPr>
              <a:t>=</a:t>
            </a:r>
            <a:r>
              <a:rPr lang="en-US" altLang="zh-CN" sz="2000" kern="0" dirty="0">
                <a:solidFill>
                  <a:srgbClr val="000000"/>
                </a:solidFill>
                <a:latin typeface="Courier New" panose="02070309020205020404" pitchFamily="49" charset="0"/>
                <a:cs typeface="Times New Roman" panose="02020603050405020304" pitchFamily="18" charset="0"/>
              </a:rPr>
              <a:t> spam</a:t>
            </a:r>
            <a:endParaRPr lang="zh-CN" altLang="zh-CN" sz="2400" kern="100" dirty="0">
              <a:latin typeface="Calibri" panose="020F0502020204030204" pitchFamily="34" charset="0"/>
              <a:cs typeface="Times New Roman" panose="02020603050405020304" pitchFamily="18" charset="0"/>
            </a:endParaRPr>
          </a:p>
          <a:p>
            <a:r>
              <a:rPr lang="en-US" altLang="zh-CN" sz="2000" kern="0" dirty="0">
                <a:solidFill>
                  <a:srgbClr val="000000"/>
                </a:solidFill>
                <a:latin typeface="Courier New" panose="02070309020205020404" pitchFamily="49" charset="0"/>
                <a:cs typeface="Times New Roman" panose="02020603050405020304" pitchFamily="18" charset="0"/>
              </a:rPr>
              <a:t>y </a:t>
            </a:r>
            <a:r>
              <a:rPr lang="en-US" altLang="zh-CN" sz="2000" b="1" kern="0" dirty="0">
                <a:solidFill>
                  <a:srgbClr val="000080"/>
                </a:solidFill>
                <a:latin typeface="Courier New" panose="02070309020205020404" pitchFamily="49" charset="0"/>
                <a:cs typeface="Times New Roman" panose="02020603050405020304" pitchFamily="18" charset="0"/>
              </a:rPr>
              <a:t>=</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smtClean="0">
                <a:solidFill>
                  <a:srgbClr val="000000"/>
                </a:solidFill>
                <a:latin typeface="Courier New" panose="02070309020205020404" pitchFamily="49" charset="0"/>
                <a:cs typeface="Times New Roman" panose="02020603050405020304" pitchFamily="18" charset="0"/>
              </a:rPr>
              <a:t>eggs</a:t>
            </a:r>
            <a:endParaRPr lang="zh-CN" altLang="zh-CN" sz="24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10925175" y="6303804"/>
            <a:ext cx="1266825" cy="523875"/>
          </a:xfrm>
          <a:prstGeom prst="rect">
            <a:avLst/>
          </a:prstGeom>
        </p:spPr>
      </p:pic>
    </p:spTree>
    <p:extLst>
      <p:ext uri="{BB962C8B-B14F-4D97-AF65-F5344CB8AC3E}">
        <p14:creationId xmlns:p14="http://schemas.microsoft.com/office/powerpoint/2010/main" val="2578745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8.3.2 try</a:t>
            </a:r>
            <a:r>
              <a:rPr lang="en-US" altLang="zh-CN" dirty="0"/>
              <a:t>.......except .......</a:t>
            </a:r>
            <a:r>
              <a:rPr lang="en-US" altLang="zh-CN" dirty="0" smtClean="0"/>
              <a:t>else</a:t>
            </a:r>
            <a:r>
              <a:rPr lang="zh-CN" altLang="en-US" dirty="0" smtClean="0"/>
              <a:t>：</a:t>
            </a:r>
            <a:r>
              <a:rPr lang="zh-CN" altLang="en-US" dirty="0"/>
              <a:t>示例</a:t>
            </a:r>
            <a:r>
              <a:rPr lang="en-US" altLang="zh-CN" dirty="0"/>
              <a:t>1</a:t>
            </a:r>
            <a:endParaRPr lang="zh-CN" altLang="en-US" dirty="0"/>
          </a:p>
        </p:txBody>
      </p:sp>
      <p:sp>
        <p:nvSpPr>
          <p:cNvPr id="3" name="内容占位符 2"/>
          <p:cNvSpPr>
            <a:spLocks noGrp="1"/>
          </p:cNvSpPr>
          <p:nvPr>
            <p:ph idx="1"/>
          </p:nvPr>
        </p:nvSpPr>
        <p:spPr>
          <a:xfrm>
            <a:off x="838200" y="4553010"/>
            <a:ext cx="10515600" cy="2027672"/>
          </a:xfrm>
        </p:spPr>
        <p:txBody>
          <a:bodyPr>
            <a:normAutofit/>
          </a:bodyPr>
          <a:lstStyle/>
          <a:p>
            <a:r>
              <a:rPr lang="zh-CN" altLang="en-US" dirty="0" smtClean="0"/>
              <a:t>分析上述的代码</a:t>
            </a:r>
            <a:endParaRPr lang="en-US" altLang="zh-CN" dirty="0" smtClean="0"/>
          </a:p>
          <a:p>
            <a:pPr lvl="1"/>
            <a:r>
              <a:rPr lang="zh-CN" altLang="en-US" dirty="0" smtClean="0"/>
              <a:t>输入错误：例如输入了非数值，或者输入的数值超出了正常的序号，会产生异常；执行红色</a:t>
            </a:r>
            <a:r>
              <a:rPr lang="en-US" altLang="zh-CN" dirty="0" smtClean="0"/>
              <a:t>print</a:t>
            </a:r>
            <a:r>
              <a:rPr lang="zh-CN" altLang="en-US" dirty="0" smtClean="0"/>
              <a:t>语句，并继续循环；</a:t>
            </a:r>
            <a:endParaRPr lang="en-US" altLang="zh-CN" dirty="0" smtClean="0"/>
          </a:p>
          <a:p>
            <a:pPr lvl="1"/>
            <a:r>
              <a:rPr lang="zh-CN" altLang="en-US" dirty="0" smtClean="0"/>
              <a:t>其他的情况：输出列表中正确的字符串，并且退出循环。</a:t>
            </a:r>
            <a:endParaRPr lang="en-US" altLang="zh-CN" dirty="0" smtClean="0"/>
          </a:p>
          <a:p>
            <a:pPr lvl="1"/>
            <a:endParaRPr lang="zh-CN" altLang="en-US" dirty="0"/>
          </a:p>
        </p:txBody>
      </p:sp>
      <p:sp>
        <p:nvSpPr>
          <p:cNvPr id="4" name="矩形 3"/>
          <p:cNvSpPr/>
          <p:nvPr/>
        </p:nvSpPr>
        <p:spPr>
          <a:xfrm>
            <a:off x="1024328" y="1690688"/>
            <a:ext cx="7220262" cy="2893100"/>
          </a:xfrm>
          <a:prstGeom prst="rect">
            <a:avLst/>
          </a:prstGeom>
        </p:spPr>
        <p:txBody>
          <a:bodyPr wrap="square">
            <a:spAutoFit/>
          </a:bodyPr>
          <a:lstStyle/>
          <a:p>
            <a:r>
              <a:rPr lang="en-US" altLang="zh-CN" kern="0" dirty="0" err="1">
                <a:solidFill>
                  <a:srgbClr val="000000"/>
                </a:solidFill>
                <a:latin typeface="Courier New" panose="02070309020205020404" pitchFamily="49" charset="0"/>
                <a:cs typeface="Times New Roman" panose="02020603050405020304" pitchFamily="18" charset="0"/>
              </a:rPr>
              <a:t>a_list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'China'</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'America'</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'England'</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'France'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smtClean="0">
                <a:solidFill>
                  <a:srgbClr val="0000FF"/>
                </a:solidFill>
                <a:latin typeface="Courier New" panose="02070309020205020404" pitchFamily="49" charset="0"/>
                <a:cs typeface="Times New Roman" panose="02020603050405020304" pitchFamily="18" charset="0"/>
              </a:rPr>
              <a:t>while</a:t>
            </a:r>
            <a:r>
              <a:rPr lang="en-US" altLang="zh-CN" kern="0" dirty="0" smtClean="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True</a:t>
            </a:r>
            <a:r>
              <a:rPr lang="en-US" altLang="zh-CN" b="1" kern="0" dirty="0" smtClean="0">
                <a:solidFill>
                  <a:srgbClr val="000080"/>
                </a:solidFill>
                <a:latin typeface="Courier New" panose="02070309020205020404" pitchFamily="49" charset="0"/>
                <a:cs typeface="Times New Roman" panose="02020603050405020304" pitchFamily="18" charset="0"/>
              </a:rPr>
              <a:t>:</a:t>
            </a:r>
          </a:p>
          <a:p>
            <a:r>
              <a:rPr lang="en-US" altLang="zh-CN" sz="2000" b="1" kern="0" dirty="0">
                <a:solidFill>
                  <a:srgbClr val="000080"/>
                </a:solidFill>
                <a:latin typeface="Courier New" panose="02070309020205020404" pitchFamily="49" charset="0"/>
                <a:cs typeface="Times New Roman" panose="02020603050405020304" pitchFamily="18" charset="0"/>
              </a:rPr>
              <a:t> </a:t>
            </a:r>
            <a:r>
              <a:rPr lang="en-US" altLang="zh-CN" sz="2000" b="1" kern="0" dirty="0" smtClean="0">
                <a:solidFill>
                  <a:srgbClr val="000080"/>
                </a:solidFill>
                <a:latin typeface="Courier New" panose="02070309020205020404" pitchFamily="49" charset="0"/>
                <a:cs typeface="Times New Roman" panose="02020603050405020304" pitchFamily="18" charset="0"/>
              </a:rPr>
              <a:t> </a:t>
            </a:r>
            <a:r>
              <a:rPr lang="en-US" altLang="zh-CN" sz="2000" b="1" kern="0" dirty="0" smtClean="0">
                <a:solidFill>
                  <a:srgbClr val="0000FF"/>
                </a:solidFill>
                <a:latin typeface="Courier New" panose="02070309020205020404" pitchFamily="49" charset="0"/>
                <a:cs typeface="Times New Roman" panose="02020603050405020304" pitchFamily="18" charset="0"/>
              </a:rPr>
              <a:t>print</a:t>
            </a:r>
            <a:r>
              <a:rPr lang="en-US" altLang="zh-CN" sz="2000" kern="0" dirty="0">
                <a:solidFill>
                  <a:srgbClr val="000000"/>
                </a:solidFill>
                <a:latin typeface="Courier New" panose="02070309020205020404" pitchFamily="49" charset="0"/>
                <a:cs typeface="Times New Roman" panose="02020603050405020304" pitchFamily="18" charset="0"/>
              </a:rPr>
              <a:t>(</a:t>
            </a:r>
            <a:r>
              <a:rPr lang="en-US" altLang="zh-CN" sz="2000" kern="0" dirty="0">
                <a:solidFill>
                  <a:srgbClr val="808080"/>
                </a:solidFill>
                <a:latin typeface="Courier New" panose="02070309020205020404" pitchFamily="49" charset="0"/>
                <a:cs typeface="Times New Roman" panose="02020603050405020304" pitchFamily="18" charset="0"/>
              </a:rPr>
              <a:t>'</a:t>
            </a:r>
            <a:r>
              <a:rPr lang="zh-CN" altLang="zh-CN" sz="2000" kern="0" dirty="0">
                <a:solidFill>
                  <a:srgbClr val="808080"/>
                </a:solidFill>
                <a:latin typeface="Courier New" panose="02070309020205020404" pitchFamily="49" charset="0"/>
                <a:cs typeface="Courier New" panose="02070309020205020404" pitchFamily="49" charset="0"/>
              </a:rPr>
              <a:t>请输入字符串的序号</a:t>
            </a:r>
            <a:r>
              <a:rPr lang="en-US" altLang="zh-CN" sz="2000" kern="0" dirty="0">
                <a:solidFill>
                  <a:srgbClr val="808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n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smtClean="0">
                <a:solidFill>
                  <a:srgbClr val="000000"/>
                </a:solidFill>
                <a:latin typeface="Courier New" panose="02070309020205020404" pitchFamily="49" charset="0"/>
                <a:cs typeface="Times New Roman" panose="02020603050405020304" pitchFamily="18" charset="0"/>
              </a:rPr>
              <a:t>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000000"/>
                </a:solidFill>
                <a:latin typeface="Courier New" panose="02070309020205020404" pitchFamily="49" charset="0"/>
                <a:cs typeface="Times New Roman" panose="02020603050405020304" pitchFamily="18" charset="0"/>
              </a:rPr>
              <a:t>input</a:t>
            </a:r>
            <a:r>
              <a:rPr lang="en-US" altLang="zh-CN" b="1" kern="0" dirty="0" smtClean="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smtClean="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smtClean="0">
                <a:solidFill>
                  <a:srgbClr val="000000"/>
                </a:solidFill>
                <a:latin typeface="Courier New" panose="02070309020205020404" pitchFamily="49" charset="0"/>
                <a:cs typeface="Times New Roman" panose="02020603050405020304" pitchFamily="18" charset="0"/>
              </a:rPr>
              <a:t>a_list</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000000"/>
                </a:solidFill>
                <a:latin typeface="Courier New" panose="02070309020205020404" pitchFamily="49" charset="0"/>
                <a:cs typeface="Times New Roman" panose="02020603050405020304" pitchFamily="18" charset="0"/>
              </a:rPr>
              <a:t>n</a:t>
            </a:r>
            <a:r>
              <a:rPr lang="en-US" altLang="zh-CN" b="1" kern="0" dirty="0" smtClean="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IndexError</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smtClean="0">
                <a:solidFill>
                  <a:srgbClr val="FF0000"/>
                </a:solidFill>
                <a:latin typeface="Courier New" panose="02070309020205020404" pitchFamily="49" charset="0"/>
                <a:cs typeface="Times New Roman" panose="02020603050405020304" pitchFamily="18" charset="0"/>
              </a:rPr>
              <a:t>print(</a:t>
            </a:r>
            <a:r>
              <a:rPr lang="en-US" altLang="zh-CN" kern="0" dirty="0">
                <a:solidFill>
                  <a:srgbClr val="808080"/>
                </a:solidFill>
                <a:latin typeface="Courier New" panose="02070309020205020404" pitchFamily="49" charset="0"/>
                <a:cs typeface="Times New Roman" panose="02020603050405020304" pitchFamily="18" charset="0"/>
              </a:rPr>
              <a:t>'</a:t>
            </a:r>
            <a:r>
              <a:rPr lang="zh-CN" altLang="zh-CN" b="1" kern="0" dirty="0" smtClean="0">
                <a:solidFill>
                  <a:srgbClr val="FF0000"/>
                </a:solidFill>
                <a:latin typeface="Courier New" panose="02070309020205020404" pitchFamily="49" charset="0"/>
                <a:cs typeface="Courier New" panose="02070309020205020404" pitchFamily="49" charset="0"/>
              </a:rPr>
              <a:t>列表</a:t>
            </a:r>
            <a:r>
              <a:rPr lang="zh-CN" altLang="zh-CN" b="1" kern="0" dirty="0">
                <a:solidFill>
                  <a:srgbClr val="FF0000"/>
                </a:solidFill>
                <a:latin typeface="Courier New" panose="02070309020205020404" pitchFamily="49" charset="0"/>
                <a:cs typeface="Courier New" panose="02070309020205020404" pitchFamily="49" charset="0"/>
              </a:rPr>
              <a:t>元素的下标越界，请重新输入字符串的</a:t>
            </a:r>
            <a:r>
              <a:rPr lang="zh-CN" altLang="zh-CN" b="1" kern="0" dirty="0" smtClean="0">
                <a:solidFill>
                  <a:srgbClr val="FF0000"/>
                </a:solidFill>
                <a:latin typeface="Courier New" panose="02070309020205020404" pitchFamily="49" charset="0"/>
                <a:cs typeface="Courier New" panose="02070309020205020404" pitchFamily="49" charset="0"/>
              </a:rPr>
              <a:t>序号</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b="1" kern="0" dirty="0" smtClean="0">
                <a:solidFill>
                  <a:srgbClr val="FF0000"/>
                </a:solidFill>
                <a:latin typeface="Courier New" panose="02070309020205020404" pitchFamily="49" charset="0"/>
                <a:cs typeface="Times New Roman" panose="02020603050405020304" pitchFamily="18" charset="0"/>
              </a:rPr>
              <a:t>)</a:t>
            </a:r>
            <a:endParaRPr lang="zh-CN" altLang="zh-CN" sz="2000" b="1" kern="100" dirty="0">
              <a:solidFill>
                <a:srgbClr val="FF0000"/>
              </a:solidFill>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else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break</a:t>
            </a:r>
            <a:endParaRPr lang="zh-CN" altLang="zh-CN" sz="20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10925175" y="6303804"/>
            <a:ext cx="1266825" cy="523875"/>
          </a:xfrm>
          <a:prstGeom prst="rect">
            <a:avLst/>
          </a:prstGeom>
        </p:spPr>
      </p:pic>
    </p:spTree>
    <p:extLst>
      <p:ext uri="{BB962C8B-B14F-4D97-AF65-F5344CB8AC3E}">
        <p14:creationId xmlns:p14="http://schemas.microsoft.com/office/powerpoint/2010/main" val="25051286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try.......except .......</a:t>
            </a:r>
            <a:r>
              <a:rPr lang="en-US" altLang="zh-CN" dirty="0" smtClean="0"/>
              <a:t>else</a:t>
            </a:r>
            <a:r>
              <a:rPr lang="zh-CN" altLang="en-US" dirty="0" smtClean="0"/>
              <a:t>：示例</a:t>
            </a:r>
            <a:r>
              <a:rPr lang="en-US" altLang="zh-CN" dirty="0" smtClean="0"/>
              <a:t>2</a:t>
            </a:r>
            <a:endParaRPr lang="zh-CN" altLang="en-US" dirty="0"/>
          </a:p>
        </p:txBody>
      </p:sp>
      <p:sp>
        <p:nvSpPr>
          <p:cNvPr id="3" name="内容占位符 2"/>
          <p:cNvSpPr>
            <a:spLocks noGrp="1"/>
          </p:cNvSpPr>
          <p:nvPr>
            <p:ph idx="1"/>
          </p:nvPr>
        </p:nvSpPr>
        <p:spPr>
          <a:xfrm>
            <a:off x="838200" y="4441725"/>
            <a:ext cx="10515600" cy="1735237"/>
          </a:xfrm>
        </p:spPr>
        <p:txBody>
          <a:bodyPr/>
          <a:lstStyle/>
          <a:p>
            <a:r>
              <a:rPr lang="zh-CN" altLang="en-US" dirty="0" smtClean="0"/>
              <a:t>分析</a:t>
            </a:r>
            <a:endParaRPr lang="en-US" altLang="zh-CN" dirty="0" smtClean="0"/>
          </a:p>
          <a:p>
            <a:pPr lvl="1"/>
            <a:r>
              <a:rPr lang="zh-CN" altLang="en-US" dirty="0" smtClean="0"/>
              <a:t>功能：读取并输出文件的内容。</a:t>
            </a:r>
            <a:endParaRPr lang="en-US" altLang="zh-CN" dirty="0" smtClean="0"/>
          </a:p>
          <a:p>
            <a:pPr lvl="1"/>
            <a:r>
              <a:rPr lang="zh-CN" altLang="en-US" dirty="0" smtClean="0"/>
              <a:t>在出现例外的情况下，执行红色的</a:t>
            </a:r>
            <a:r>
              <a:rPr lang="en-US" altLang="zh-CN" dirty="0" smtClean="0"/>
              <a:t>print</a:t>
            </a:r>
            <a:r>
              <a:rPr lang="zh-CN" altLang="en-US" dirty="0" smtClean="0"/>
              <a:t>语句后，结束程序的执行；</a:t>
            </a:r>
            <a:endParaRPr lang="en-US" altLang="zh-CN" dirty="0" smtClean="0"/>
          </a:p>
          <a:p>
            <a:pPr lvl="1"/>
            <a:r>
              <a:rPr lang="zh-CN" altLang="en-US" dirty="0" smtClean="0"/>
              <a:t>在没有例外的情况下，执行</a:t>
            </a:r>
            <a:r>
              <a:rPr lang="en-US" altLang="zh-CN" dirty="0" smtClean="0"/>
              <a:t>else</a:t>
            </a:r>
            <a:r>
              <a:rPr lang="zh-CN" altLang="en-US" dirty="0" smtClean="0"/>
              <a:t>块的内容。</a:t>
            </a:r>
            <a:endParaRPr lang="zh-CN" altLang="en-US" dirty="0"/>
          </a:p>
        </p:txBody>
      </p:sp>
      <p:sp>
        <p:nvSpPr>
          <p:cNvPr id="4" name="矩形 3"/>
          <p:cNvSpPr/>
          <p:nvPr/>
        </p:nvSpPr>
        <p:spPr>
          <a:xfrm>
            <a:off x="838200" y="1825625"/>
            <a:ext cx="8860436" cy="2616101"/>
          </a:xfrm>
          <a:prstGeom prst="rect">
            <a:avLst/>
          </a:prstGeom>
        </p:spPr>
        <p:txBody>
          <a:bodyPr wrap="square">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for</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arg</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sys</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argv</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1</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open</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arg</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'r'</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IOError</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FF0000"/>
                </a:solidFill>
                <a:latin typeface="Courier New" panose="02070309020205020404" pitchFamily="49" charset="0"/>
                <a:cs typeface="Times New Roman" panose="02020603050405020304" pitchFamily="18" charset="0"/>
              </a:rPr>
              <a:t>print('cannot open', </a:t>
            </a:r>
            <a:r>
              <a:rPr lang="en-US" altLang="zh-CN" b="1" kern="0" dirty="0" err="1">
                <a:solidFill>
                  <a:srgbClr val="FF0000"/>
                </a:solidFill>
                <a:latin typeface="Courier New" panose="02070309020205020404" pitchFamily="49" charset="0"/>
                <a:cs typeface="Times New Roman" panose="02020603050405020304" pitchFamily="18" charset="0"/>
              </a:rPr>
              <a:t>arg</a:t>
            </a:r>
            <a:r>
              <a:rPr lang="en-US" altLang="zh-CN" b="1" kern="0" dirty="0">
                <a:solidFill>
                  <a:srgbClr val="FF0000"/>
                </a:solidFill>
                <a:latin typeface="Courier New" panose="02070309020205020404" pitchFamily="49" charset="0"/>
                <a:cs typeface="Times New Roman" panose="02020603050405020304" pitchFamily="18" charset="0"/>
              </a:rPr>
              <a:t>)</a:t>
            </a:r>
            <a:endParaRPr lang="zh-CN" altLang="zh-CN" sz="2000" b="1" kern="100" dirty="0">
              <a:solidFill>
                <a:srgbClr val="FF0000"/>
              </a:solidFill>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else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arg</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'has'</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len</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f</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readlines</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'lines'</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f</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close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en-US" altLang="zh-CN" sz="2000" kern="100" dirty="0">
                <a:latin typeface="Calibri" panose="020F0502020204030204" pitchFamily="34"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4210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8.3.3 </a:t>
            </a:r>
            <a:r>
              <a:rPr lang="zh-CN" altLang="en-US" dirty="0" smtClean="0"/>
              <a:t>带有</a:t>
            </a:r>
            <a:r>
              <a:rPr lang="zh-CN" altLang="en-US" dirty="0"/>
              <a:t>多个</a:t>
            </a:r>
            <a:r>
              <a:rPr lang="en-US" altLang="zh-CN" dirty="0"/>
              <a:t>except</a:t>
            </a:r>
            <a:r>
              <a:rPr lang="zh-CN" altLang="en-US" dirty="0"/>
              <a:t>的</a:t>
            </a:r>
            <a:r>
              <a:rPr lang="en-US" altLang="zh-CN" dirty="0"/>
              <a:t>try</a:t>
            </a:r>
            <a:r>
              <a:rPr lang="zh-CN" altLang="en-US" dirty="0"/>
              <a:t>结构</a:t>
            </a:r>
          </a:p>
        </p:txBody>
      </p:sp>
      <p:sp>
        <p:nvSpPr>
          <p:cNvPr id="3" name="内容占位符 2"/>
          <p:cNvSpPr>
            <a:spLocks noGrp="1"/>
          </p:cNvSpPr>
          <p:nvPr>
            <p:ph idx="1"/>
          </p:nvPr>
        </p:nvSpPr>
        <p:spPr>
          <a:xfrm>
            <a:off x="838200" y="4407107"/>
            <a:ext cx="10515600" cy="1769855"/>
          </a:xfrm>
        </p:spPr>
        <p:txBody>
          <a:bodyPr/>
          <a:lstStyle/>
          <a:p>
            <a:r>
              <a:rPr lang="zh-CN" altLang="en-US" dirty="0" smtClean="0"/>
              <a:t>功能：</a:t>
            </a:r>
            <a:endParaRPr lang="en-US" altLang="zh-CN" dirty="0" smtClean="0"/>
          </a:p>
          <a:p>
            <a:pPr lvl="1"/>
            <a:r>
              <a:rPr lang="zh-CN" altLang="en-US" dirty="0" smtClean="0"/>
              <a:t>根据实际产生的例外，执行其中的例外程序块</a:t>
            </a:r>
            <a:r>
              <a:rPr lang="zh-CN" altLang="en-US" dirty="0"/>
              <a:t>。</a:t>
            </a:r>
          </a:p>
        </p:txBody>
      </p:sp>
      <p:sp>
        <p:nvSpPr>
          <p:cNvPr id="4" name="矩形 3"/>
          <p:cNvSpPr/>
          <p:nvPr/>
        </p:nvSpPr>
        <p:spPr>
          <a:xfrm>
            <a:off x="838200" y="1825625"/>
            <a:ext cx="6096000" cy="2031325"/>
          </a:xfrm>
          <a:prstGeom prst="rect">
            <a:avLst/>
          </a:prstGeom>
        </p:spPr>
        <p:txBody>
          <a:bodyPr>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try_block</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a:t>
            </a:r>
            <a:r>
              <a:rPr lang="zh-CN" altLang="zh-CN" kern="0" dirty="0">
                <a:solidFill>
                  <a:srgbClr val="008000"/>
                </a:solidFill>
                <a:latin typeface="Courier New" panose="02070309020205020404" pitchFamily="49" charset="0"/>
                <a:cs typeface="Courier New" panose="02070309020205020404" pitchFamily="49" charset="0"/>
              </a:rPr>
              <a:t>被监控的语句</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kern="0" dirty="0">
                <a:solidFill>
                  <a:srgbClr val="000000"/>
                </a:solidFill>
                <a:latin typeface="Courier New" panose="02070309020205020404" pitchFamily="49" charset="0"/>
                <a:cs typeface="Times New Roman" panose="02020603050405020304" pitchFamily="18" charset="0"/>
              </a:rPr>
              <a:t> Exception1</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except_block_1    </a:t>
            </a:r>
            <a:r>
              <a:rPr lang="en-US" altLang="zh-CN" kern="0" dirty="0">
                <a:solidFill>
                  <a:srgbClr val="008000"/>
                </a:solidFill>
                <a:latin typeface="Courier New" panose="02070309020205020404" pitchFamily="49" charset="0"/>
                <a:cs typeface="Times New Roman" panose="02020603050405020304" pitchFamily="18" charset="0"/>
              </a:rPr>
              <a:t>#</a:t>
            </a:r>
            <a:r>
              <a:rPr lang="zh-CN" altLang="zh-CN" kern="0" dirty="0">
                <a:solidFill>
                  <a:srgbClr val="008000"/>
                </a:solidFill>
                <a:latin typeface="Courier New" panose="02070309020205020404" pitchFamily="49" charset="0"/>
                <a:cs typeface="Courier New" panose="02070309020205020404" pitchFamily="49" charset="0"/>
              </a:rPr>
              <a:t>处理异常</a:t>
            </a:r>
            <a:r>
              <a:rPr lang="en-US" altLang="zh-CN" kern="0" dirty="0">
                <a:solidFill>
                  <a:srgbClr val="008000"/>
                </a:solidFill>
                <a:latin typeface="Courier New" panose="02070309020205020404" pitchFamily="49" charset="0"/>
                <a:cs typeface="Times New Roman" panose="02020603050405020304" pitchFamily="18" charset="0"/>
              </a:rPr>
              <a:t>1</a:t>
            </a:r>
            <a:r>
              <a:rPr lang="zh-CN" altLang="zh-CN" kern="0" dirty="0">
                <a:solidFill>
                  <a:srgbClr val="008000"/>
                </a:solidFill>
                <a:latin typeface="Courier New" panose="02070309020205020404" pitchFamily="49" charset="0"/>
                <a:cs typeface="Courier New" panose="02070309020205020404" pitchFamily="49" charset="0"/>
              </a:rPr>
              <a:t>的语句</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kern="0" dirty="0">
                <a:solidFill>
                  <a:srgbClr val="000000"/>
                </a:solidFill>
                <a:latin typeface="Courier New" panose="02070309020205020404" pitchFamily="49" charset="0"/>
                <a:cs typeface="Times New Roman" panose="02020603050405020304" pitchFamily="18" charset="0"/>
              </a:rPr>
              <a:t> Exception2</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except_block_2    </a:t>
            </a:r>
            <a:r>
              <a:rPr lang="en-US" altLang="zh-CN" kern="0" dirty="0">
                <a:solidFill>
                  <a:srgbClr val="008000"/>
                </a:solidFill>
                <a:latin typeface="Courier New" panose="02070309020205020404" pitchFamily="49" charset="0"/>
                <a:cs typeface="Times New Roman" panose="02020603050405020304" pitchFamily="18" charset="0"/>
              </a:rPr>
              <a:t>#</a:t>
            </a:r>
            <a:r>
              <a:rPr lang="zh-CN" altLang="zh-CN" kern="0" dirty="0">
                <a:solidFill>
                  <a:srgbClr val="008000"/>
                </a:solidFill>
                <a:latin typeface="Courier New" panose="02070309020205020404" pitchFamily="49" charset="0"/>
                <a:cs typeface="Courier New" panose="02070309020205020404" pitchFamily="49" charset="0"/>
              </a:rPr>
              <a:t>处理异常</a:t>
            </a:r>
            <a:r>
              <a:rPr lang="en-US" altLang="zh-CN" kern="0" dirty="0">
                <a:solidFill>
                  <a:srgbClr val="008000"/>
                </a:solidFill>
                <a:latin typeface="Courier New" panose="02070309020205020404" pitchFamily="49" charset="0"/>
                <a:cs typeface="Times New Roman" panose="02020603050405020304" pitchFamily="18" charset="0"/>
              </a:rPr>
              <a:t>2</a:t>
            </a:r>
            <a:r>
              <a:rPr lang="zh-CN" altLang="zh-CN" kern="0" dirty="0">
                <a:solidFill>
                  <a:srgbClr val="008000"/>
                </a:solidFill>
                <a:latin typeface="Courier New" panose="02070309020205020404" pitchFamily="49" charset="0"/>
                <a:cs typeface="Courier New" panose="02070309020205020404" pitchFamily="49" charset="0"/>
              </a:rPr>
              <a:t>的语句</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3998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带有多个</a:t>
            </a:r>
            <a:r>
              <a:rPr lang="en-US" altLang="zh-CN" dirty="0"/>
              <a:t>except</a:t>
            </a:r>
            <a:r>
              <a:rPr lang="zh-CN" altLang="en-US" dirty="0"/>
              <a:t>的</a:t>
            </a:r>
            <a:r>
              <a:rPr lang="en-US" altLang="zh-CN" dirty="0" smtClean="0"/>
              <a:t>try</a:t>
            </a:r>
            <a:r>
              <a:rPr lang="zh-CN" altLang="en-US" dirty="0" smtClean="0"/>
              <a:t>：示例</a:t>
            </a:r>
            <a:r>
              <a:rPr lang="en-US" altLang="zh-CN" dirty="0" smtClean="0"/>
              <a:t>1</a:t>
            </a:r>
            <a:endParaRPr lang="zh-CN" altLang="en-US" dirty="0"/>
          </a:p>
        </p:txBody>
      </p:sp>
      <p:sp>
        <p:nvSpPr>
          <p:cNvPr id="3" name="内容占位符 2"/>
          <p:cNvSpPr>
            <a:spLocks noGrp="1"/>
          </p:cNvSpPr>
          <p:nvPr>
            <p:ph idx="1"/>
          </p:nvPr>
        </p:nvSpPr>
        <p:spPr>
          <a:xfrm>
            <a:off x="838200" y="1825625"/>
            <a:ext cx="10515600" cy="719528"/>
          </a:xfrm>
        </p:spPr>
        <p:txBody>
          <a:bodyPr/>
          <a:lstStyle/>
          <a:p>
            <a:r>
              <a:rPr lang="zh-CN" altLang="en-US" dirty="0" smtClean="0"/>
              <a:t>典型例子：除法。</a:t>
            </a:r>
            <a:endParaRPr lang="zh-CN" altLang="en-US" dirty="0"/>
          </a:p>
        </p:txBody>
      </p:sp>
      <p:sp>
        <p:nvSpPr>
          <p:cNvPr id="4" name="矩形 3"/>
          <p:cNvSpPr/>
          <p:nvPr/>
        </p:nvSpPr>
        <p:spPr>
          <a:xfrm>
            <a:off x="838200" y="2545153"/>
            <a:ext cx="6096000" cy="3416320"/>
          </a:xfrm>
          <a:prstGeom prst="rect">
            <a:avLst/>
          </a:prstGeom>
        </p:spPr>
        <p:txBody>
          <a:bodyPr>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smtClean="0">
                <a:solidFill>
                  <a:srgbClr val="000000"/>
                </a:solidFill>
                <a:latin typeface="Courier New" panose="02070309020205020404" pitchFamily="49" charset="0"/>
                <a:cs typeface="Times New Roman" panose="02020603050405020304" pitchFamily="18" charset="0"/>
              </a:rPr>
              <a:t>x</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b="1" kern="0" dirty="0" err="1" smtClean="0">
                <a:solidFill>
                  <a:srgbClr val="000080"/>
                </a:solidFill>
                <a:latin typeface="Courier New" panose="02070309020205020404" pitchFamily="49" charset="0"/>
                <a:cs typeface="Times New Roman" panose="02020603050405020304" pitchFamily="18" charset="0"/>
              </a:rPr>
              <a:t>int</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000000"/>
                </a:solidFill>
                <a:latin typeface="Courier New" panose="02070309020205020404" pitchFamily="49" charset="0"/>
                <a:cs typeface="Times New Roman" panose="02020603050405020304" pitchFamily="18" charset="0"/>
              </a:rPr>
              <a:t>input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a:t>
            </a:r>
            <a:r>
              <a:rPr lang="zh-CN" altLang="zh-CN" kern="0" dirty="0">
                <a:solidFill>
                  <a:srgbClr val="808080"/>
                </a:solidFill>
                <a:latin typeface="Courier New" panose="02070309020205020404" pitchFamily="49" charset="0"/>
                <a:cs typeface="Courier New" panose="02070309020205020404" pitchFamily="49" charset="0"/>
              </a:rPr>
              <a:t>请输入被除数</a:t>
            </a:r>
            <a:r>
              <a:rPr lang="en-US" altLang="zh-CN" kern="0" dirty="0">
                <a:solidFill>
                  <a:srgbClr val="808080"/>
                </a:solidFill>
                <a:latin typeface="Courier New" panose="02070309020205020404" pitchFamily="49" charset="0"/>
                <a:cs typeface="Times New Roman" panose="02020603050405020304" pitchFamily="18" charset="0"/>
              </a:rPr>
              <a:t>: </a:t>
            </a:r>
            <a:r>
              <a:rPr lang="en-US" altLang="zh-CN" kern="0" dirty="0" smtClean="0">
                <a:solidFill>
                  <a:srgbClr val="808080"/>
                </a:solidFill>
                <a:latin typeface="Courier New" panose="02070309020205020404" pitchFamily="49" charset="0"/>
                <a:cs typeface="Times New Roman" panose="02020603050405020304" pitchFamily="18" charset="0"/>
              </a:rPr>
              <a:t>'</a:t>
            </a:r>
            <a:r>
              <a:rPr lang="en-US" altLang="zh-CN" b="1" kern="0" dirty="0" smtClean="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smtClean="0">
                <a:solidFill>
                  <a:srgbClr val="000000"/>
                </a:solidFill>
                <a:latin typeface="Courier New" panose="02070309020205020404" pitchFamily="49" charset="0"/>
                <a:cs typeface="Times New Roman" panose="02020603050405020304" pitchFamily="18" charset="0"/>
              </a:rPr>
              <a:t>y</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b="1" kern="0" dirty="0" err="1" smtClean="0">
                <a:solidFill>
                  <a:srgbClr val="000080"/>
                </a:solidFill>
                <a:latin typeface="Courier New" panose="02070309020205020404" pitchFamily="49" charset="0"/>
                <a:cs typeface="Times New Roman" panose="02020603050405020304" pitchFamily="18" charset="0"/>
              </a:rPr>
              <a:t>int</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000000"/>
                </a:solidFill>
                <a:latin typeface="Courier New" panose="02070309020205020404" pitchFamily="49" charset="0"/>
                <a:cs typeface="Times New Roman" panose="02020603050405020304" pitchFamily="18" charset="0"/>
              </a:rPr>
              <a:t>input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a:t>
            </a:r>
            <a:r>
              <a:rPr lang="zh-CN" altLang="zh-CN" kern="0" dirty="0">
                <a:solidFill>
                  <a:srgbClr val="808080"/>
                </a:solidFill>
                <a:latin typeface="Courier New" panose="02070309020205020404" pitchFamily="49" charset="0"/>
                <a:cs typeface="Courier New" panose="02070309020205020404" pitchFamily="49" charset="0"/>
              </a:rPr>
              <a:t>请输入除数</a:t>
            </a:r>
            <a:r>
              <a:rPr lang="en-US" altLang="zh-CN" kern="0" dirty="0">
                <a:solidFill>
                  <a:srgbClr val="808080"/>
                </a:solidFill>
                <a:latin typeface="Courier New" panose="02070309020205020404" pitchFamily="49" charset="0"/>
                <a:cs typeface="Times New Roman" panose="02020603050405020304" pitchFamily="18" charset="0"/>
              </a:rPr>
              <a:t>: </a:t>
            </a:r>
            <a:r>
              <a:rPr lang="en-US" altLang="zh-CN" kern="0" dirty="0" smtClean="0">
                <a:solidFill>
                  <a:srgbClr val="808080"/>
                </a:solidFill>
                <a:latin typeface="Courier New" panose="02070309020205020404" pitchFamily="49" charset="0"/>
                <a:cs typeface="Times New Roman" panose="02020603050405020304" pitchFamily="18" charset="0"/>
              </a:rPr>
              <a:t>'</a:t>
            </a:r>
            <a:r>
              <a:rPr lang="en-US" altLang="zh-CN" b="1" kern="0" dirty="0" smtClean="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z</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float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x</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y</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ZeroDivisionError</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a:t>
            </a:r>
            <a:r>
              <a:rPr lang="zh-CN" altLang="zh-CN" kern="0" dirty="0">
                <a:solidFill>
                  <a:srgbClr val="808080"/>
                </a:solidFill>
                <a:latin typeface="Courier New" panose="02070309020205020404" pitchFamily="49" charset="0"/>
                <a:cs typeface="Courier New" panose="02070309020205020404" pitchFamily="49" charset="0"/>
              </a:rPr>
              <a:t>除数不能为零</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TypeError</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a:t>
            </a:r>
            <a:r>
              <a:rPr lang="zh-CN" altLang="zh-CN" kern="0" dirty="0">
                <a:solidFill>
                  <a:srgbClr val="808080"/>
                </a:solidFill>
                <a:latin typeface="Courier New" panose="02070309020205020404" pitchFamily="49" charset="0"/>
                <a:cs typeface="Courier New" panose="02070309020205020404" pitchFamily="49" charset="0"/>
              </a:rPr>
              <a:t>被除数和除数应为数值类型</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NameError</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a:t>
            </a:r>
            <a:r>
              <a:rPr lang="zh-CN" altLang="zh-CN" kern="0" dirty="0">
                <a:solidFill>
                  <a:srgbClr val="808080"/>
                </a:solidFill>
                <a:latin typeface="Courier New" panose="02070309020205020404" pitchFamily="49" charset="0"/>
                <a:cs typeface="Courier New" panose="02070309020205020404" pitchFamily="49" charset="0"/>
              </a:rPr>
              <a:t>变量不存在</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else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x</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y</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z</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10925175" y="6303804"/>
            <a:ext cx="1266825" cy="523875"/>
          </a:xfrm>
          <a:prstGeom prst="rect">
            <a:avLst/>
          </a:prstGeom>
        </p:spPr>
      </p:pic>
    </p:spTree>
    <p:extLst>
      <p:ext uri="{BB962C8B-B14F-4D97-AF65-F5344CB8AC3E}">
        <p14:creationId xmlns:p14="http://schemas.microsoft.com/office/powerpoint/2010/main" val="4025586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带有多个</a:t>
            </a:r>
            <a:r>
              <a:rPr lang="en-US" altLang="zh-CN" dirty="0"/>
              <a:t>except</a:t>
            </a:r>
            <a:r>
              <a:rPr lang="zh-CN" altLang="en-US" dirty="0"/>
              <a:t>的</a:t>
            </a:r>
            <a:r>
              <a:rPr lang="en-US" altLang="zh-CN" dirty="0" smtClean="0"/>
              <a:t>try</a:t>
            </a:r>
            <a:r>
              <a:rPr lang="zh-CN" altLang="en-US" dirty="0"/>
              <a:t> ：</a:t>
            </a:r>
            <a:r>
              <a:rPr lang="zh-CN" altLang="en-US" dirty="0" smtClean="0"/>
              <a:t>示例</a:t>
            </a:r>
            <a:r>
              <a:rPr lang="en-US" altLang="zh-CN" dirty="0" smtClean="0"/>
              <a:t>2</a:t>
            </a:r>
            <a:endParaRPr lang="zh-CN" altLang="en-US" dirty="0"/>
          </a:p>
        </p:txBody>
      </p:sp>
      <p:sp>
        <p:nvSpPr>
          <p:cNvPr id="3" name="内容占位符 2"/>
          <p:cNvSpPr>
            <a:spLocks noGrp="1"/>
          </p:cNvSpPr>
          <p:nvPr>
            <p:ph idx="1"/>
          </p:nvPr>
        </p:nvSpPr>
        <p:spPr>
          <a:xfrm>
            <a:off x="838200" y="1825625"/>
            <a:ext cx="10515600" cy="407909"/>
          </a:xfrm>
        </p:spPr>
        <p:txBody>
          <a:bodyPr>
            <a:normAutofit fontScale="92500" lnSpcReduction="20000"/>
          </a:bodyPr>
          <a:lstStyle/>
          <a:p>
            <a:r>
              <a:rPr lang="zh-CN" altLang="en-US" dirty="0"/>
              <a:t>当</a:t>
            </a:r>
            <a:r>
              <a:rPr lang="zh-CN" altLang="en-US" dirty="0" smtClean="0"/>
              <a:t>有多个</a:t>
            </a:r>
            <a:r>
              <a:rPr lang="en-US" altLang="zh-CN" dirty="0" smtClean="0"/>
              <a:t>except</a:t>
            </a:r>
            <a:r>
              <a:rPr lang="zh-CN" altLang="en-US" dirty="0" smtClean="0"/>
              <a:t>块而且处理相同时，可以使用元组的形式处理。</a:t>
            </a:r>
            <a:endParaRPr lang="zh-CN" altLang="en-US" dirty="0"/>
          </a:p>
        </p:txBody>
      </p:sp>
      <p:sp>
        <p:nvSpPr>
          <p:cNvPr id="4" name="矩形 3"/>
          <p:cNvSpPr/>
          <p:nvPr/>
        </p:nvSpPr>
        <p:spPr>
          <a:xfrm>
            <a:off x="838199" y="2341582"/>
            <a:ext cx="6753225" cy="3724096"/>
          </a:xfrm>
          <a:prstGeom prst="rect">
            <a:avLst/>
          </a:prstGeom>
        </p:spPr>
        <p:txBody>
          <a:bodyPr wrap="square">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import</a:t>
            </a:r>
            <a:r>
              <a:rPr lang="en-US" altLang="zh-CN" kern="0" dirty="0">
                <a:solidFill>
                  <a:srgbClr val="000000"/>
                </a:solidFill>
                <a:latin typeface="Courier New" panose="02070309020205020404" pitchFamily="49" charset="0"/>
                <a:cs typeface="Times New Roman" panose="02020603050405020304" pitchFamily="18" charset="0"/>
              </a:rPr>
              <a:t> sys</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open</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808080"/>
                </a:solidFill>
                <a:latin typeface="Courier New" panose="02070309020205020404" pitchFamily="49" charset="0"/>
                <a:cs typeface="Times New Roman" panose="02020603050405020304" pitchFamily="18" charset="0"/>
              </a:rPr>
              <a:t>'sample.txt</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s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f</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readline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i</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s</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strip</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OSError</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as</a:t>
            </a:r>
            <a:r>
              <a:rPr lang="en-US" altLang="zh-CN" kern="0" dirty="0">
                <a:solidFill>
                  <a:srgbClr val="000000"/>
                </a:solidFill>
                <a:latin typeface="Courier New" panose="02070309020205020404" pitchFamily="49" charset="0"/>
                <a:cs typeface="Times New Roman" panose="02020603050405020304" pitchFamily="18" charset="0"/>
              </a:rPr>
              <a:t> err</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"OS error: {0}"</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format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err</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ValueError</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"Could not convert data to an integer."</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"Unexpected error:"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sys</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exc_info</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0</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smtClean="0">
                <a:solidFill>
                  <a:srgbClr val="0000FF"/>
                </a:solidFill>
                <a:latin typeface="Courier New" panose="02070309020205020404" pitchFamily="49" charset="0"/>
                <a:cs typeface="Times New Roman" panose="02020603050405020304" pitchFamily="18" charset="0"/>
              </a:rPr>
              <a:t>raise</a:t>
            </a:r>
          </a:p>
          <a:p>
            <a:endParaRPr lang="zh-CN" altLang="zh-CN" sz="2000" kern="100" dirty="0">
              <a:latin typeface="Calibri" panose="020F0502020204030204" pitchFamily="34" charset="0"/>
              <a:cs typeface="Times New Roman" panose="02020603050405020304" pitchFamily="18" charset="0"/>
            </a:endParaRPr>
          </a:p>
        </p:txBody>
      </p:sp>
      <p:sp>
        <p:nvSpPr>
          <p:cNvPr id="5" name="矩形 4"/>
          <p:cNvSpPr/>
          <p:nvPr/>
        </p:nvSpPr>
        <p:spPr>
          <a:xfrm>
            <a:off x="7419974" y="2458412"/>
            <a:ext cx="4772025" cy="2585323"/>
          </a:xfrm>
          <a:prstGeom prst="rect">
            <a:avLst/>
          </a:prstGeom>
        </p:spPr>
        <p:txBody>
          <a:bodyPr wrap="square">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import</a:t>
            </a:r>
            <a:r>
              <a:rPr lang="en-US" altLang="zh-CN" kern="0" dirty="0">
                <a:solidFill>
                  <a:srgbClr val="000000"/>
                </a:solidFill>
                <a:latin typeface="Courier New" panose="02070309020205020404" pitchFamily="49" charset="0"/>
                <a:cs typeface="Times New Roman" panose="02020603050405020304" pitchFamily="18" charset="0"/>
              </a:rPr>
              <a:t> sys</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open</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808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sample</a:t>
            </a:r>
            <a:r>
              <a:rPr lang="en-US" altLang="zh-CN" kern="0" dirty="0" smtClean="0">
                <a:solidFill>
                  <a:srgbClr val="808080"/>
                </a:solidFill>
                <a:latin typeface="Courier New" panose="02070309020205020404" pitchFamily="49" charset="0"/>
                <a:cs typeface="Times New Roman" panose="02020603050405020304" pitchFamily="18" charset="0"/>
              </a:rPr>
              <a:t>.txt</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s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f</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readline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i</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s</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strip</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B050"/>
                </a:solidFill>
                <a:latin typeface="Courier New" panose="02070309020205020404" pitchFamily="49" charset="0"/>
                <a:cs typeface="Times New Roman" panose="02020603050405020304" pitchFamily="18" charset="0"/>
              </a:rPr>
              <a:t>except (</a:t>
            </a:r>
            <a:r>
              <a:rPr lang="en-US" altLang="zh-CN" b="1" kern="0" dirty="0" err="1">
                <a:solidFill>
                  <a:srgbClr val="00B050"/>
                </a:solidFill>
                <a:latin typeface="Courier New" panose="02070309020205020404" pitchFamily="49" charset="0"/>
                <a:cs typeface="Times New Roman" panose="02020603050405020304" pitchFamily="18" charset="0"/>
              </a:rPr>
              <a:t>OSError</a:t>
            </a:r>
            <a:r>
              <a:rPr lang="en-US" altLang="zh-CN" b="1" kern="0" dirty="0">
                <a:solidFill>
                  <a:srgbClr val="00B050"/>
                </a:solidFill>
                <a:latin typeface="Courier New" panose="02070309020205020404" pitchFamily="49" charset="0"/>
                <a:cs typeface="Times New Roman" panose="02020603050405020304" pitchFamily="18" charset="0"/>
              </a:rPr>
              <a:t>, </a:t>
            </a:r>
            <a:r>
              <a:rPr lang="en-US" altLang="zh-CN" b="1" kern="0" dirty="0" err="1">
                <a:solidFill>
                  <a:srgbClr val="00B050"/>
                </a:solidFill>
                <a:latin typeface="Courier New" panose="02070309020205020404" pitchFamily="49" charset="0"/>
                <a:cs typeface="Times New Roman" panose="02020603050405020304" pitchFamily="18" charset="0"/>
              </a:rPr>
              <a:t>ValueError</a:t>
            </a:r>
            <a:r>
              <a:rPr lang="en-US" altLang="zh-CN" b="1" kern="0" dirty="0" smtClean="0">
                <a:solidFill>
                  <a:srgbClr val="00B050"/>
                </a:solidFill>
                <a:latin typeface="Courier New" panose="02070309020205020404" pitchFamily="49" charset="0"/>
                <a:cs typeface="Times New Roman" panose="02020603050405020304" pitchFamily="18" charset="0"/>
              </a:rPr>
              <a:t>, </a:t>
            </a:r>
            <a:r>
              <a:rPr lang="en-US" altLang="zh-CN" b="1" kern="0" dirty="0" err="1" smtClean="0">
                <a:solidFill>
                  <a:srgbClr val="00B050"/>
                </a:solidFill>
                <a:latin typeface="Courier New" panose="02070309020205020404" pitchFamily="49" charset="0"/>
                <a:cs typeface="Times New Roman" panose="02020603050405020304" pitchFamily="18" charset="0"/>
              </a:rPr>
              <a:t>RuntimeError</a:t>
            </a:r>
            <a:r>
              <a:rPr lang="en-US" altLang="zh-CN" b="1" kern="0" dirty="0">
                <a:solidFill>
                  <a:srgbClr val="00B050"/>
                </a:solidFill>
                <a:latin typeface="Courier New" panose="02070309020205020404" pitchFamily="49" charset="0"/>
                <a:cs typeface="Times New Roman" panose="02020603050405020304" pitchFamily="18" charset="0"/>
              </a:rPr>
              <a:t>, </a:t>
            </a:r>
            <a:r>
              <a:rPr lang="en-US" altLang="zh-CN" b="1" kern="0" dirty="0" err="1">
                <a:solidFill>
                  <a:srgbClr val="00B050"/>
                </a:solidFill>
                <a:latin typeface="Courier New" panose="02070309020205020404" pitchFamily="49" charset="0"/>
                <a:cs typeface="Times New Roman" panose="02020603050405020304" pitchFamily="18" charset="0"/>
              </a:rPr>
              <a:t>NameError</a:t>
            </a:r>
            <a:r>
              <a:rPr lang="en-US" altLang="zh-CN" b="1" kern="0" dirty="0">
                <a:solidFill>
                  <a:srgbClr val="00B050"/>
                </a:solidFill>
                <a:latin typeface="Courier New" panose="02070309020205020404" pitchFamily="49" charset="0"/>
                <a:cs typeface="Times New Roman" panose="02020603050405020304" pitchFamily="18" charset="0"/>
              </a:rPr>
              <a:t>):</a:t>
            </a:r>
            <a:endParaRPr lang="zh-CN" altLang="zh-CN" sz="2000" b="1" kern="100" dirty="0">
              <a:solidFill>
                <a:srgbClr val="00B050"/>
              </a:solidFill>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pass</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10925175" y="6303804"/>
            <a:ext cx="1266825" cy="523875"/>
          </a:xfrm>
          <a:prstGeom prst="rect">
            <a:avLst/>
          </a:prstGeom>
        </p:spPr>
      </p:pic>
    </p:spTree>
    <p:extLst>
      <p:ext uri="{BB962C8B-B14F-4D97-AF65-F5344CB8AC3E}">
        <p14:creationId xmlns:p14="http://schemas.microsoft.com/office/powerpoint/2010/main" val="3715265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8.3.4 try</a:t>
            </a:r>
            <a:r>
              <a:rPr lang="en-US" altLang="zh-CN" dirty="0"/>
              <a:t>.......except .......finally</a:t>
            </a:r>
            <a:r>
              <a:rPr lang="zh-CN" altLang="en-US" dirty="0"/>
              <a:t>结构</a:t>
            </a:r>
          </a:p>
        </p:txBody>
      </p:sp>
      <p:sp>
        <p:nvSpPr>
          <p:cNvPr id="3" name="内容占位符 2"/>
          <p:cNvSpPr>
            <a:spLocks noGrp="1"/>
          </p:cNvSpPr>
          <p:nvPr>
            <p:ph idx="1"/>
          </p:nvPr>
        </p:nvSpPr>
        <p:spPr>
          <a:xfrm>
            <a:off x="838200" y="1825625"/>
            <a:ext cx="10515600" cy="1966886"/>
          </a:xfrm>
        </p:spPr>
        <p:txBody>
          <a:bodyPr/>
          <a:lstStyle/>
          <a:p>
            <a:r>
              <a:rPr lang="zh-CN" altLang="en-US" dirty="0" smtClean="0"/>
              <a:t>特点</a:t>
            </a:r>
            <a:endParaRPr lang="en-US" altLang="zh-CN" dirty="0" smtClean="0"/>
          </a:p>
          <a:p>
            <a:pPr lvl="1"/>
            <a:r>
              <a:rPr lang="en-US" altLang="zh-CN" dirty="0" smtClean="0"/>
              <a:t>Finally</a:t>
            </a:r>
            <a:r>
              <a:rPr lang="zh-CN" altLang="en-US" dirty="0" smtClean="0"/>
              <a:t>中的语句总会执行；</a:t>
            </a:r>
            <a:endParaRPr lang="en-US" altLang="zh-CN" dirty="0" smtClean="0"/>
          </a:p>
          <a:p>
            <a:pPr lvl="1"/>
            <a:r>
              <a:rPr lang="zh-CN" altLang="en-US" dirty="0" smtClean="0"/>
              <a:t>可以用于清理工作，以便释放资源。</a:t>
            </a:r>
            <a:endParaRPr lang="en-US" altLang="zh-CN" dirty="0" smtClean="0"/>
          </a:p>
          <a:p>
            <a:r>
              <a:rPr lang="zh-CN" altLang="en-US" dirty="0" smtClean="0"/>
              <a:t>典型结构如下</a:t>
            </a:r>
            <a:endParaRPr lang="zh-CN" altLang="en-US" dirty="0"/>
          </a:p>
        </p:txBody>
      </p:sp>
      <p:sp>
        <p:nvSpPr>
          <p:cNvPr id="5" name="矩形 4"/>
          <p:cNvSpPr/>
          <p:nvPr/>
        </p:nvSpPr>
        <p:spPr>
          <a:xfrm>
            <a:off x="1857531" y="3792511"/>
            <a:ext cx="6096000" cy="1754326"/>
          </a:xfrm>
          <a:prstGeom prst="rect">
            <a:avLst/>
          </a:prstGeom>
        </p:spPr>
        <p:txBody>
          <a:bodyPr>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try_block</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a:t>
            </a:r>
            <a:r>
              <a:rPr lang="zh-CN" altLang="zh-CN" kern="0" dirty="0">
                <a:solidFill>
                  <a:srgbClr val="008000"/>
                </a:solidFill>
                <a:latin typeface="Courier New" panose="02070309020205020404" pitchFamily="49" charset="0"/>
                <a:cs typeface="Courier New" panose="02070309020205020404" pitchFamily="49" charset="0"/>
              </a:rPr>
              <a:t>被监控的代码</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except_block</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a:t>
            </a:r>
            <a:r>
              <a:rPr lang="zh-CN" altLang="zh-CN" kern="0" dirty="0">
                <a:solidFill>
                  <a:srgbClr val="008000"/>
                </a:solidFill>
                <a:latin typeface="Courier New" panose="02070309020205020404" pitchFamily="49" charset="0"/>
                <a:cs typeface="Courier New" panose="02070309020205020404" pitchFamily="49" charset="0"/>
              </a:rPr>
              <a:t>例外处理程序块</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finally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finally_block</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a:t>
            </a:r>
            <a:r>
              <a:rPr lang="zh-CN" altLang="zh-CN" kern="0" dirty="0">
                <a:solidFill>
                  <a:srgbClr val="008000"/>
                </a:solidFill>
                <a:latin typeface="Courier New" panose="02070309020205020404" pitchFamily="49" charset="0"/>
                <a:cs typeface="Courier New" panose="02070309020205020404" pitchFamily="49" charset="0"/>
              </a:rPr>
              <a:t>无论如何都会</a:t>
            </a:r>
            <a:r>
              <a:rPr lang="zh-CN" altLang="zh-CN" kern="0" dirty="0" smtClean="0">
                <a:solidFill>
                  <a:srgbClr val="008000"/>
                </a:solidFill>
                <a:latin typeface="Courier New" panose="02070309020205020404" pitchFamily="49" charset="0"/>
                <a:cs typeface="Courier New" panose="02070309020205020404" pitchFamily="49" charset="0"/>
              </a:rPr>
              <a:t>执行</a:t>
            </a:r>
            <a:endParaRPr lang="zh-CN" altLang="zh-CN" sz="2000" kern="100" dirty="0">
              <a:latin typeface="Calibri" panose="020F0502020204030204" pitchFamily="34" charset="0"/>
              <a:cs typeface="Times New Roman" panose="02020603050405020304" pitchFamily="18" charset="0"/>
            </a:endParaRPr>
          </a:p>
        </p:txBody>
      </p:sp>
      <p:sp>
        <p:nvSpPr>
          <p:cNvPr id="6" name="矩形 5"/>
          <p:cNvSpPr/>
          <p:nvPr/>
        </p:nvSpPr>
        <p:spPr>
          <a:xfrm>
            <a:off x="7530059" y="3144267"/>
            <a:ext cx="2813154" cy="2585323"/>
          </a:xfrm>
          <a:prstGeom prst="rect">
            <a:avLst/>
          </a:prstGeom>
        </p:spPr>
        <p:txBody>
          <a:bodyPr wrap="square">
            <a:spAutoFit/>
          </a:bodyPr>
          <a:lstStyle/>
          <a:p>
            <a:r>
              <a:rPr lang="zh-CN" altLang="en-US" b="1" kern="0" dirty="0" smtClean="0">
                <a:solidFill>
                  <a:srgbClr val="000080"/>
                </a:solidFill>
                <a:latin typeface="Courier New" panose="02070309020205020404" pitchFamily="49" charset="0"/>
                <a:cs typeface="Times New Roman" panose="02020603050405020304" pitchFamily="18" charset="0"/>
              </a:rPr>
              <a:t>典型例子</a:t>
            </a:r>
            <a:endParaRPr lang="en-US" altLang="zh-CN" b="1" kern="0" dirty="0" smtClean="0">
              <a:solidFill>
                <a:srgbClr val="000080"/>
              </a:solidFill>
              <a:latin typeface="Courier New" panose="02070309020205020404" pitchFamily="49" charset="0"/>
              <a:cs typeface="Times New Roman" panose="02020603050405020304" pitchFamily="18" charset="0"/>
            </a:endParaRPr>
          </a:p>
          <a:p>
            <a:r>
              <a:rPr lang="en-US" altLang="zh-CN" b="1" kern="0" dirty="0" smtClean="0">
                <a:solidFill>
                  <a:srgbClr val="000080"/>
                </a:solidFill>
                <a:latin typeface="Courier New" panose="02070309020205020404" pitchFamily="49" charset="0"/>
                <a:cs typeface="Times New Roman" panose="02020603050405020304" pitchFamily="18" charset="0"/>
              </a:rPr>
              <a:t>&gt;&gt;&gt;</a:t>
            </a:r>
            <a:r>
              <a:rPr lang="en-US" altLang="zh-CN" kern="0" dirty="0" smtClean="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3</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0</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3</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finally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5</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FF0000"/>
                </a:solidFill>
                <a:latin typeface="Courier New" panose="02070309020205020404" pitchFamily="49" charset="0"/>
                <a:cs typeface="Times New Roman" panose="02020603050405020304" pitchFamily="18" charset="0"/>
              </a:rPr>
              <a:t>3</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FF0000"/>
                </a:solidFill>
                <a:latin typeface="Courier New" panose="02070309020205020404" pitchFamily="49" charset="0"/>
                <a:cs typeface="Times New Roman" panose="02020603050405020304" pitchFamily="18" charset="0"/>
              </a:rPr>
              <a:t>5</a:t>
            </a:r>
            <a:endParaRPr lang="zh-CN" altLang="zh-CN" sz="20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3698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try</a:t>
            </a:r>
            <a:r>
              <a:rPr lang="en-US" altLang="zh-CN" dirty="0"/>
              <a:t>.......except .......</a:t>
            </a:r>
            <a:r>
              <a:rPr lang="en-US" altLang="zh-CN" dirty="0" smtClean="0"/>
              <a:t>finally</a:t>
            </a:r>
            <a:r>
              <a:rPr lang="zh-CN" altLang="en-US" dirty="0" smtClean="0"/>
              <a:t>：示例</a:t>
            </a:r>
            <a:r>
              <a:rPr lang="en-US" altLang="zh-CN" dirty="0" smtClean="0"/>
              <a:t>1</a:t>
            </a:r>
            <a:endParaRPr lang="zh-CN" altLang="en-US" dirty="0"/>
          </a:p>
        </p:txBody>
      </p:sp>
      <p:sp>
        <p:nvSpPr>
          <p:cNvPr id="3" name="内容占位符 2"/>
          <p:cNvSpPr>
            <a:spLocks noGrp="1"/>
          </p:cNvSpPr>
          <p:nvPr>
            <p:ph idx="1"/>
          </p:nvPr>
        </p:nvSpPr>
        <p:spPr>
          <a:xfrm>
            <a:off x="838200" y="1825625"/>
            <a:ext cx="10515600" cy="542821"/>
          </a:xfrm>
        </p:spPr>
        <p:txBody>
          <a:bodyPr/>
          <a:lstStyle/>
          <a:p>
            <a:r>
              <a:rPr lang="zh-CN" altLang="en-US" dirty="0" smtClean="0"/>
              <a:t>典型例程：文件的读取。</a:t>
            </a:r>
            <a:endParaRPr lang="zh-CN" altLang="en-US" dirty="0"/>
          </a:p>
        </p:txBody>
      </p:sp>
      <p:sp>
        <p:nvSpPr>
          <p:cNvPr id="4" name="矩形 3"/>
          <p:cNvSpPr/>
          <p:nvPr/>
        </p:nvSpPr>
        <p:spPr>
          <a:xfrm>
            <a:off x="1069298" y="3357822"/>
            <a:ext cx="4387122" cy="1754326"/>
          </a:xfrm>
          <a:prstGeom prst="rect">
            <a:avLst/>
          </a:prstGeom>
        </p:spPr>
        <p:txBody>
          <a:bodyPr wrap="square">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open</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kern="0" dirty="0" smtClean="0">
                <a:solidFill>
                  <a:srgbClr val="808080"/>
                </a:solidFill>
                <a:latin typeface="Courier New" panose="02070309020205020404" pitchFamily="49" charset="0"/>
                <a:cs typeface="Times New Roman" panose="02020603050405020304" pitchFamily="18" charset="0"/>
              </a:rPr>
              <a:t>sample.txt</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'r'</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line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f</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readline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line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finally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f</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close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
        <p:nvSpPr>
          <p:cNvPr id="6" name="矩形 5"/>
          <p:cNvSpPr/>
          <p:nvPr/>
        </p:nvSpPr>
        <p:spPr>
          <a:xfrm>
            <a:off x="5921115" y="3492266"/>
            <a:ext cx="6270884" cy="2862322"/>
          </a:xfrm>
          <a:prstGeom prst="rect">
            <a:avLst/>
          </a:prstGeom>
        </p:spPr>
        <p:txBody>
          <a:bodyPr wrap="square">
            <a:spAutoFit/>
          </a:bodyPr>
          <a:lstStyle/>
          <a:p>
            <a:r>
              <a:rPr lang="en-US" altLang="zh-CN" b="1" kern="0" dirty="0">
                <a:solidFill>
                  <a:srgbClr val="000080"/>
                </a:solidFill>
                <a:latin typeface="Courier New" panose="02070309020205020404" pitchFamily="49" charset="0"/>
                <a:cs typeface="Times New Roman" panose="02020603050405020304" pitchFamily="18" charset="0"/>
              </a:rPr>
              <a:t>&gt;&gt;&gt;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open</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808080"/>
                </a:solidFill>
                <a:latin typeface="Courier New" panose="02070309020205020404" pitchFamily="49" charset="0"/>
                <a:cs typeface="Times New Roman" panose="02020603050405020304" pitchFamily="18" charset="0"/>
              </a:rPr>
              <a:t>'sample2.txt'</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'r'</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line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f</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readline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line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finally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f</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close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err="1">
                <a:solidFill>
                  <a:srgbClr val="000000"/>
                </a:solidFill>
                <a:latin typeface="Courier New" panose="02070309020205020404" pitchFamily="49" charset="0"/>
                <a:cs typeface="Times New Roman" panose="02020603050405020304" pitchFamily="18" charset="0"/>
              </a:rPr>
              <a:t>Traceback</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most recent call last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File </a:t>
            </a:r>
            <a:r>
              <a:rPr lang="en-US" altLang="zh-CN" kern="0" dirty="0">
                <a:solidFill>
                  <a:srgbClr val="808080"/>
                </a:solidFill>
                <a:latin typeface="Courier New" panose="02070309020205020404" pitchFamily="49" charset="0"/>
                <a:cs typeface="Times New Roman" panose="02020603050405020304" pitchFamily="18" charset="0"/>
              </a:rPr>
              <a:t>"&lt;pyshell#17&gt;"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line </a:t>
            </a:r>
            <a:r>
              <a:rPr lang="en-US" altLang="zh-CN" kern="0" dirty="0">
                <a:solidFill>
                  <a:srgbClr val="FF0000"/>
                </a:solidFill>
                <a:latin typeface="Courier New" panose="02070309020205020404" pitchFamily="49" charset="0"/>
                <a:cs typeface="Times New Roman" panose="02020603050405020304" pitchFamily="18" charset="0"/>
              </a:rPr>
              <a:t>6</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&lt;</a:t>
            </a:r>
            <a:r>
              <a:rPr lang="en-US" altLang="zh-CN" kern="0" dirty="0">
                <a:solidFill>
                  <a:srgbClr val="000000"/>
                </a:solidFill>
                <a:latin typeface="Courier New" panose="02070309020205020404" pitchFamily="49" charset="0"/>
                <a:cs typeface="Times New Roman" panose="02020603050405020304" pitchFamily="18" charset="0"/>
              </a:rPr>
              <a:t>module</a:t>
            </a:r>
            <a:r>
              <a:rPr lang="en-US" altLang="zh-CN" b="1" kern="0" dirty="0">
                <a:solidFill>
                  <a:srgbClr val="000080"/>
                </a:solidFill>
                <a:latin typeface="Courier New" panose="02070309020205020404" pitchFamily="49" charset="0"/>
                <a:cs typeface="Times New Roman" panose="02020603050405020304" pitchFamily="18" charset="0"/>
              </a:rPr>
              <a:t>&gt;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f</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close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err="1">
                <a:solidFill>
                  <a:srgbClr val="000000"/>
                </a:solidFill>
                <a:latin typeface="Courier New" panose="02070309020205020404" pitchFamily="49" charset="0"/>
                <a:cs typeface="Times New Roman" panose="02020603050405020304" pitchFamily="18" charset="0"/>
              </a:rPr>
              <a:t>NameError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name </a:t>
            </a:r>
            <a:r>
              <a:rPr lang="en-US" altLang="zh-CN" kern="0" dirty="0">
                <a:solidFill>
                  <a:srgbClr val="808080"/>
                </a:solidFill>
                <a:latin typeface="Courier New" panose="02070309020205020404" pitchFamily="49" charset="0"/>
                <a:cs typeface="Times New Roman" panose="02020603050405020304" pitchFamily="18" charset="0"/>
              </a:rPr>
              <a:t>'f'</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not</a:t>
            </a:r>
            <a:r>
              <a:rPr lang="en-US" altLang="zh-CN" kern="0" dirty="0">
                <a:solidFill>
                  <a:srgbClr val="000000"/>
                </a:solidFill>
                <a:latin typeface="Courier New" panose="02070309020205020404" pitchFamily="49" charset="0"/>
                <a:cs typeface="Times New Roman" panose="02020603050405020304" pitchFamily="18" charset="0"/>
              </a:rPr>
              <a:t> defined</a:t>
            </a:r>
            <a:endParaRPr lang="zh-CN" altLang="zh-CN" sz="2000" kern="100" dirty="0">
              <a:latin typeface="Calibri" panose="020F0502020204030204" pitchFamily="34" charset="0"/>
              <a:cs typeface="Times New Roman" panose="02020603050405020304" pitchFamily="18" charset="0"/>
            </a:endParaRPr>
          </a:p>
        </p:txBody>
      </p:sp>
      <p:sp>
        <p:nvSpPr>
          <p:cNvPr id="7" name="内容占位符 2"/>
          <p:cNvSpPr txBox="1">
            <a:spLocks/>
          </p:cNvSpPr>
          <p:nvPr/>
        </p:nvSpPr>
        <p:spPr>
          <a:xfrm>
            <a:off x="1347865" y="2658945"/>
            <a:ext cx="2519597" cy="5428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solidFill>
                  <a:srgbClr val="00B050"/>
                </a:solidFill>
              </a:rPr>
              <a:t>完美代码？</a:t>
            </a:r>
            <a:endParaRPr lang="zh-CN" altLang="en-US" b="1" dirty="0">
              <a:solidFill>
                <a:srgbClr val="00B050"/>
              </a:solidFill>
            </a:endParaRPr>
          </a:p>
        </p:txBody>
      </p:sp>
      <p:sp>
        <p:nvSpPr>
          <p:cNvPr id="8" name="内容占位符 2"/>
          <p:cNvSpPr txBox="1">
            <a:spLocks/>
          </p:cNvSpPr>
          <p:nvPr/>
        </p:nvSpPr>
        <p:spPr>
          <a:xfrm>
            <a:off x="5652541" y="2658945"/>
            <a:ext cx="4405859" cy="54282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solidFill>
                  <a:srgbClr val="00B050"/>
                </a:solidFill>
              </a:rPr>
              <a:t>如果文件没有创建，则在</a:t>
            </a:r>
            <a:r>
              <a:rPr lang="en-US" altLang="zh-CN" b="1" dirty="0" smtClean="0">
                <a:solidFill>
                  <a:srgbClr val="00B050"/>
                </a:solidFill>
              </a:rPr>
              <a:t>finally</a:t>
            </a:r>
            <a:r>
              <a:rPr lang="zh-CN" altLang="en-US" b="1" dirty="0" smtClean="0">
                <a:solidFill>
                  <a:srgbClr val="00B050"/>
                </a:solidFill>
              </a:rPr>
              <a:t>中会产生异常。</a:t>
            </a:r>
            <a:endParaRPr lang="zh-CN" altLang="en-US" b="1" dirty="0">
              <a:solidFill>
                <a:srgbClr val="00B050"/>
              </a:solidFill>
            </a:endParaRPr>
          </a:p>
        </p:txBody>
      </p:sp>
    </p:spTree>
    <p:extLst>
      <p:ext uri="{BB962C8B-B14F-4D97-AF65-F5344CB8AC3E}">
        <p14:creationId xmlns:p14="http://schemas.microsoft.com/office/powerpoint/2010/main" val="30626391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try.......except .......</a:t>
            </a:r>
            <a:r>
              <a:rPr lang="en-US" altLang="zh-CN" dirty="0" smtClean="0"/>
              <a:t>finally</a:t>
            </a:r>
            <a:r>
              <a:rPr lang="zh-CN" altLang="en-US" dirty="0" smtClean="0"/>
              <a:t>：示例</a:t>
            </a:r>
            <a:r>
              <a:rPr lang="en-US" altLang="zh-CN" dirty="0" smtClean="0"/>
              <a:t>2</a:t>
            </a:r>
            <a:endParaRPr lang="zh-CN" altLang="en-US" dirty="0"/>
          </a:p>
        </p:txBody>
      </p:sp>
      <p:sp>
        <p:nvSpPr>
          <p:cNvPr id="3" name="内容占位符 2"/>
          <p:cNvSpPr>
            <a:spLocks noGrp="1"/>
          </p:cNvSpPr>
          <p:nvPr>
            <p:ph idx="1"/>
          </p:nvPr>
        </p:nvSpPr>
        <p:spPr>
          <a:xfrm>
            <a:off x="838200" y="1825625"/>
            <a:ext cx="10515600" cy="772060"/>
          </a:xfrm>
        </p:spPr>
        <p:txBody>
          <a:bodyPr>
            <a:normAutofit fontScale="85000" lnSpcReduction="10000"/>
          </a:bodyPr>
          <a:lstStyle/>
          <a:p>
            <a:r>
              <a:rPr lang="zh-CN" altLang="en-US" dirty="0" smtClean="0"/>
              <a:t>例外产生之后，需要有相应的处理。如果没有相应的</a:t>
            </a:r>
            <a:r>
              <a:rPr lang="en-US" altLang="zh-CN" dirty="0" smtClean="0"/>
              <a:t>except</a:t>
            </a:r>
            <a:r>
              <a:rPr lang="zh-CN" altLang="en-US" dirty="0" smtClean="0"/>
              <a:t>处理块，代码的执行顺序会发生改变，直到找到相应的</a:t>
            </a:r>
            <a:r>
              <a:rPr lang="en-US" altLang="zh-CN" dirty="0" smtClean="0"/>
              <a:t>except</a:t>
            </a:r>
            <a:r>
              <a:rPr lang="zh-CN" altLang="en-US" dirty="0" smtClean="0"/>
              <a:t>处理块或者程序退出为止。</a:t>
            </a:r>
            <a:endParaRPr lang="zh-CN" altLang="en-US" dirty="0"/>
          </a:p>
        </p:txBody>
      </p:sp>
      <p:sp>
        <p:nvSpPr>
          <p:cNvPr id="5" name="矩形 4"/>
          <p:cNvSpPr/>
          <p:nvPr/>
        </p:nvSpPr>
        <p:spPr>
          <a:xfrm>
            <a:off x="6096000" y="2597685"/>
            <a:ext cx="5416446" cy="4001095"/>
          </a:xfrm>
          <a:prstGeom prst="rect">
            <a:avLst/>
          </a:prstGeom>
        </p:spPr>
        <p:txBody>
          <a:bodyPr wrap="square">
            <a:spAutoFit/>
          </a:bodyPr>
          <a:lstStyle/>
          <a:p>
            <a:r>
              <a:rPr lang="en-US" altLang="zh-CN" b="1" kern="0" dirty="0">
                <a:solidFill>
                  <a:srgbClr val="000080"/>
                </a:solidFill>
                <a:latin typeface="Courier New" panose="02070309020205020404" pitchFamily="49" charset="0"/>
                <a:cs typeface="Times New Roman" panose="02020603050405020304" pitchFamily="18" charset="0"/>
              </a:rPr>
              <a:t>&gt;&gt;&gt;</a:t>
            </a:r>
            <a:r>
              <a:rPr lang="en-US" altLang="zh-CN" kern="0" dirty="0">
                <a:solidFill>
                  <a:srgbClr val="000000"/>
                </a:solidFill>
                <a:latin typeface="Courier New" panose="02070309020205020404" pitchFamily="49" charset="0"/>
                <a:cs typeface="Times New Roman" panose="02020603050405020304" pitchFamily="18" charset="0"/>
              </a:rPr>
              <a:t> divide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2</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1</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result </a:t>
            </a:r>
            <a:r>
              <a:rPr lang="en-US" altLang="zh-CN" b="1" kern="0" dirty="0">
                <a:solidFill>
                  <a:srgbClr val="0000FF"/>
                </a:solidFill>
                <a:latin typeface="Courier New" panose="02070309020205020404" pitchFamily="49" charset="0"/>
                <a:cs typeface="Times New Roman" panose="02020603050405020304" pitchFamily="18" charset="0"/>
              </a:rPr>
              <a:t>is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2.0</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executing </a:t>
            </a:r>
            <a:r>
              <a:rPr lang="en-US" altLang="zh-CN" b="1" kern="0" dirty="0">
                <a:solidFill>
                  <a:srgbClr val="0000FF"/>
                </a:solidFill>
                <a:latin typeface="Courier New" panose="02070309020205020404" pitchFamily="49" charset="0"/>
                <a:cs typeface="Times New Roman" panose="02020603050405020304" pitchFamily="18" charset="0"/>
              </a:rPr>
              <a:t>finally</a:t>
            </a:r>
            <a:r>
              <a:rPr lang="en-US" altLang="zh-CN" kern="0" dirty="0">
                <a:solidFill>
                  <a:srgbClr val="000000"/>
                </a:solidFill>
                <a:latin typeface="Courier New" panose="02070309020205020404" pitchFamily="49" charset="0"/>
                <a:cs typeface="Times New Roman" panose="02020603050405020304" pitchFamily="18" charset="0"/>
              </a:rPr>
              <a:t> clause</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80"/>
                </a:solidFill>
                <a:latin typeface="Courier New" panose="02070309020205020404" pitchFamily="49" charset="0"/>
                <a:cs typeface="Times New Roman" panose="02020603050405020304" pitchFamily="18" charset="0"/>
              </a:rPr>
              <a:t>&gt;&gt;&gt;</a:t>
            </a:r>
            <a:r>
              <a:rPr lang="en-US" altLang="zh-CN" kern="0" dirty="0">
                <a:solidFill>
                  <a:srgbClr val="000000"/>
                </a:solidFill>
                <a:latin typeface="Courier New" panose="02070309020205020404" pitchFamily="49" charset="0"/>
                <a:cs typeface="Times New Roman" panose="02020603050405020304" pitchFamily="18" charset="0"/>
              </a:rPr>
              <a:t> divide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2</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0</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division by zero</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executing </a:t>
            </a:r>
            <a:r>
              <a:rPr lang="en-US" altLang="zh-CN" b="1" kern="0" dirty="0">
                <a:solidFill>
                  <a:srgbClr val="0000FF"/>
                </a:solidFill>
                <a:latin typeface="Courier New" panose="02070309020205020404" pitchFamily="49" charset="0"/>
                <a:cs typeface="Times New Roman" panose="02020603050405020304" pitchFamily="18" charset="0"/>
              </a:rPr>
              <a:t>finally</a:t>
            </a:r>
            <a:r>
              <a:rPr lang="en-US" altLang="zh-CN" kern="0" dirty="0">
                <a:solidFill>
                  <a:srgbClr val="000000"/>
                </a:solidFill>
                <a:latin typeface="Courier New" panose="02070309020205020404" pitchFamily="49" charset="0"/>
                <a:cs typeface="Times New Roman" panose="02020603050405020304" pitchFamily="18" charset="0"/>
              </a:rPr>
              <a:t> clause</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80"/>
                </a:solidFill>
                <a:latin typeface="Courier New" panose="02070309020205020404" pitchFamily="49" charset="0"/>
                <a:cs typeface="Times New Roman" panose="02020603050405020304" pitchFamily="18" charset="0"/>
              </a:rPr>
              <a:t>&gt;&gt;&gt;</a:t>
            </a:r>
            <a:r>
              <a:rPr lang="en-US" altLang="zh-CN" kern="0" dirty="0">
                <a:solidFill>
                  <a:srgbClr val="000000"/>
                </a:solidFill>
                <a:latin typeface="Courier New" panose="02070309020205020404" pitchFamily="49" charset="0"/>
                <a:cs typeface="Times New Roman" panose="02020603050405020304" pitchFamily="18" charset="0"/>
              </a:rPr>
              <a:t> divide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"2"</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"1"</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executing </a:t>
            </a:r>
            <a:r>
              <a:rPr lang="en-US" altLang="zh-CN" b="1" kern="0" dirty="0">
                <a:solidFill>
                  <a:srgbClr val="0000FF"/>
                </a:solidFill>
                <a:latin typeface="Courier New" panose="02070309020205020404" pitchFamily="49" charset="0"/>
                <a:cs typeface="Times New Roman" panose="02020603050405020304" pitchFamily="18" charset="0"/>
              </a:rPr>
              <a:t>finally</a:t>
            </a:r>
            <a:r>
              <a:rPr lang="en-US" altLang="zh-CN" kern="0" dirty="0">
                <a:solidFill>
                  <a:srgbClr val="000000"/>
                </a:solidFill>
                <a:latin typeface="Courier New" panose="02070309020205020404" pitchFamily="49" charset="0"/>
                <a:cs typeface="Times New Roman" panose="02020603050405020304" pitchFamily="18" charset="0"/>
              </a:rPr>
              <a:t> clause</a:t>
            </a:r>
            <a:endParaRPr lang="zh-CN" altLang="zh-CN" sz="2000" kern="100" dirty="0">
              <a:latin typeface="Calibri" panose="020F0502020204030204" pitchFamily="34" charset="0"/>
              <a:cs typeface="Times New Roman" panose="02020603050405020304" pitchFamily="18" charset="0"/>
            </a:endParaRPr>
          </a:p>
          <a:p>
            <a:r>
              <a:rPr lang="en-US" altLang="zh-CN" kern="0" dirty="0" err="1">
                <a:solidFill>
                  <a:srgbClr val="000000"/>
                </a:solidFill>
                <a:latin typeface="Courier New" panose="02070309020205020404" pitchFamily="49" charset="0"/>
                <a:cs typeface="Times New Roman" panose="02020603050405020304" pitchFamily="18" charset="0"/>
              </a:rPr>
              <a:t>Traceback</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most recent call last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File </a:t>
            </a:r>
            <a:r>
              <a:rPr lang="en-US" altLang="zh-CN" kern="0" dirty="0">
                <a:solidFill>
                  <a:srgbClr val="808080"/>
                </a:solidFill>
                <a:latin typeface="Courier New" panose="02070309020205020404" pitchFamily="49" charset="0"/>
                <a:cs typeface="Times New Roman" panose="02020603050405020304" pitchFamily="18" charset="0"/>
              </a:rPr>
              <a:t>"&lt;</a:t>
            </a:r>
            <a:r>
              <a:rPr lang="en-US" altLang="zh-CN" kern="0" dirty="0" err="1">
                <a:solidFill>
                  <a:srgbClr val="808080"/>
                </a:solidFill>
                <a:latin typeface="Courier New" panose="02070309020205020404" pitchFamily="49" charset="0"/>
                <a:cs typeface="Times New Roman" panose="02020603050405020304" pitchFamily="18" charset="0"/>
              </a:rPr>
              <a:t>stdin</a:t>
            </a:r>
            <a:r>
              <a:rPr lang="en-US" altLang="zh-CN" kern="0" dirty="0">
                <a:solidFill>
                  <a:srgbClr val="808080"/>
                </a:solidFill>
                <a:latin typeface="Courier New" panose="02070309020205020404" pitchFamily="49" charset="0"/>
                <a:cs typeface="Times New Roman" panose="02020603050405020304" pitchFamily="18" charset="0"/>
              </a:rPr>
              <a:t>&gt;"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line </a:t>
            </a:r>
            <a:r>
              <a:rPr lang="en-US" altLang="zh-CN" kern="0" dirty="0">
                <a:solidFill>
                  <a:srgbClr val="FF0000"/>
                </a:solidFill>
                <a:latin typeface="Courier New" panose="02070309020205020404" pitchFamily="49" charset="0"/>
                <a:cs typeface="Times New Roman" panose="02020603050405020304" pitchFamily="18" charset="0"/>
              </a:rPr>
              <a:t>1</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&lt;module&gt;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File </a:t>
            </a:r>
            <a:r>
              <a:rPr lang="en-US" altLang="zh-CN" kern="0" dirty="0">
                <a:solidFill>
                  <a:srgbClr val="808080"/>
                </a:solidFill>
                <a:latin typeface="Courier New" panose="02070309020205020404" pitchFamily="49" charset="0"/>
                <a:cs typeface="Times New Roman" panose="02020603050405020304" pitchFamily="18" charset="0"/>
              </a:rPr>
              <a:t>"&lt;</a:t>
            </a:r>
            <a:r>
              <a:rPr lang="en-US" altLang="zh-CN" kern="0" dirty="0" err="1">
                <a:solidFill>
                  <a:srgbClr val="808080"/>
                </a:solidFill>
                <a:latin typeface="Courier New" panose="02070309020205020404" pitchFamily="49" charset="0"/>
                <a:cs typeface="Times New Roman" panose="02020603050405020304" pitchFamily="18" charset="0"/>
              </a:rPr>
              <a:t>stdin</a:t>
            </a:r>
            <a:r>
              <a:rPr lang="en-US" altLang="zh-CN" kern="0" dirty="0">
                <a:solidFill>
                  <a:srgbClr val="808080"/>
                </a:solidFill>
                <a:latin typeface="Courier New" panose="02070309020205020404" pitchFamily="49" charset="0"/>
                <a:cs typeface="Times New Roman" panose="02020603050405020304" pitchFamily="18" charset="0"/>
              </a:rPr>
              <a:t>&gt;"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line </a:t>
            </a:r>
            <a:r>
              <a:rPr lang="en-US" altLang="zh-CN" kern="0" dirty="0">
                <a:solidFill>
                  <a:srgbClr val="FF0000"/>
                </a:solidFill>
                <a:latin typeface="Courier New" panose="02070309020205020404" pitchFamily="49" charset="0"/>
                <a:cs typeface="Times New Roman" panose="02020603050405020304" pitchFamily="18" charset="0"/>
              </a:rPr>
              <a:t>3</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divide</a:t>
            </a:r>
            <a:endParaRPr lang="zh-CN" altLang="zh-CN" sz="2000" kern="100" dirty="0">
              <a:latin typeface="Calibri" panose="020F0502020204030204" pitchFamily="34" charset="0"/>
              <a:cs typeface="Times New Roman" panose="02020603050405020304" pitchFamily="18" charset="0"/>
            </a:endParaRPr>
          </a:p>
          <a:p>
            <a:r>
              <a:rPr lang="en-US" altLang="zh-CN" kern="0" dirty="0" err="1">
                <a:solidFill>
                  <a:srgbClr val="000000"/>
                </a:solidFill>
                <a:latin typeface="Courier New" panose="02070309020205020404" pitchFamily="49" charset="0"/>
                <a:cs typeface="Times New Roman" panose="02020603050405020304" pitchFamily="18" charset="0"/>
              </a:rPr>
              <a:t>TypeError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unsupported operand type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s</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for</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kern="0" dirty="0" err="1">
                <a:solidFill>
                  <a:srgbClr val="808080"/>
                </a:solidFill>
                <a:latin typeface="Courier New" panose="02070309020205020404" pitchFamily="49" charset="0"/>
                <a:cs typeface="Times New Roman" panose="02020603050405020304" pitchFamily="18" charset="0"/>
              </a:rPr>
              <a:t>str</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and</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kern="0" dirty="0" err="1">
                <a:solidFill>
                  <a:srgbClr val="808080"/>
                </a:solidFill>
                <a:latin typeface="Courier New" panose="02070309020205020404" pitchFamily="49" charset="0"/>
                <a:cs typeface="Times New Roman" panose="02020603050405020304" pitchFamily="18" charset="0"/>
              </a:rPr>
              <a:t>str</a:t>
            </a:r>
            <a:r>
              <a:rPr lang="en-US" altLang="zh-CN" kern="0" dirty="0">
                <a:solidFill>
                  <a:srgbClr val="808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en-US" altLang="zh-CN" sz="2000" kern="100" dirty="0">
                <a:latin typeface="Calibri" panose="020F0502020204030204" pitchFamily="34"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p:txBody>
      </p:sp>
      <p:sp>
        <p:nvSpPr>
          <p:cNvPr id="6" name="矩形 5"/>
          <p:cNvSpPr/>
          <p:nvPr/>
        </p:nvSpPr>
        <p:spPr>
          <a:xfrm>
            <a:off x="838200" y="3151683"/>
            <a:ext cx="5311515" cy="2923877"/>
          </a:xfrm>
          <a:prstGeom prst="rect">
            <a:avLst/>
          </a:prstGeom>
        </p:spPr>
        <p:txBody>
          <a:bodyPr wrap="square">
            <a:spAutoFit/>
          </a:bodyPr>
          <a:lstStyle/>
          <a:p>
            <a:pPr algn="just">
              <a:spcAft>
                <a:spcPts val="0"/>
              </a:spcAft>
            </a:pPr>
            <a:r>
              <a:rPr lang="en-US" altLang="zh-CN" sz="2000" kern="100" dirty="0">
                <a:latin typeface="Calibri" panose="020F0502020204030204" pitchFamily="34"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r>
              <a:rPr lang="en-US" altLang="zh-CN" b="1" kern="0" dirty="0" err="1">
                <a:solidFill>
                  <a:srgbClr val="0000FF"/>
                </a:solidFill>
                <a:latin typeface="Courier New" panose="02070309020205020404" pitchFamily="49" charset="0"/>
                <a:cs typeface="Times New Roman" panose="02020603050405020304" pitchFamily="18" charset="0"/>
              </a:rPr>
              <a:t>def</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FF"/>
                </a:solidFill>
                <a:latin typeface="Courier New" panose="02070309020205020404" pitchFamily="49" charset="0"/>
                <a:cs typeface="Times New Roman" panose="02020603050405020304" pitchFamily="18" charset="0"/>
              </a:rPr>
              <a:t>divide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x</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result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x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y</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ZeroDivisionError</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"division by zero!"</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else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"result is"</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result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smtClean="0">
                <a:solidFill>
                  <a:srgbClr val="0000FF"/>
                </a:solidFill>
                <a:latin typeface="Courier New" panose="02070309020205020404" pitchFamily="49" charset="0"/>
                <a:cs typeface="Times New Roman" panose="02020603050405020304" pitchFamily="18" charset="0"/>
              </a:rPr>
              <a:t>finally</a:t>
            </a:r>
            <a:r>
              <a:rPr lang="en-US" altLang="zh-CN" b="1" kern="0" dirty="0" smtClean="0">
                <a:solidFill>
                  <a:srgbClr val="000080"/>
                </a:solidFill>
                <a:latin typeface="Courier New" panose="02070309020205020404" pitchFamily="49" charset="0"/>
                <a:cs typeface="Times New Roman" panose="02020603050405020304" pitchFamily="18" charset="0"/>
              </a:rPr>
              <a:t>:</a:t>
            </a:r>
            <a:endParaRPr lang="en-US" altLang="zh-CN" sz="2000" kern="100" dirty="0" smtClean="0">
              <a:latin typeface="Calibri" panose="020F0502020204030204" pitchFamily="34" charset="0"/>
              <a:cs typeface="Times New Roman" panose="02020603050405020304" pitchFamily="18" charset="0"/>
            </a:endParaRPr>
          </a:p>
          <a:p>
            <a:r>
              <a:rPr lang="en-US" altLang="zh-CN" sz="2000" b="1" kern="100" dirty="0">
                <a:solidFill>
                  <a:srgbClr val="0000FF"/>
                </a:solidFill>
                <a:latin typeface="Calibri" panose="020F0502020204030204" pitchFamily="34" charset="0"/>
                <a:cs typeface="Times New Roman" panose="02020603050405020304" pitchFamily="18" charset="0"/>
              </a:rPr>
              <a:t> </a:t>
            </a:r>
            <a:r>
              <a:rPr lang="en-US" altLang="zh-CN" sz="2000" b="1" kern="100" dirty="0" smtClean="0">
                <a:solidFill>
                  <a:srgbClr val="0000FF"/>
                </a:solidFill>
                <a:latin typeface="Calibri" panose="020F0502020204030204" pitchFamily="34" charset="0"/>
                <a:cs typeface="Times New Roman" panose="02020603050405020304" pitchFamily="18" charset="0"/>
              </a:rPr>
              <a:t>    </a:t>
            </a:r>
            <a:r>
              <a:rPr lang="en-US" altLang="zh-CN" b="1" kern="0" dirty="0" smtClean="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"executing finally clause"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10925175" y="6303804"/>
            <a:ext cx="1266825" cy="523875"/>
          </a:xfrm>
          <a:prstGeom prst="rect">
            <a:avLst/>
          </a:prstGeom>
        </p:spPr>
      </p:pic>
    </p:spTree>
    <p:extLst>
      <p:ext uri="{BB962C8B-B14F-4D97-AF65-F5344CB8AC3E}">
        <p14:creationId xmlns:p14="http://schemas.microsoft.com/office/powerpoint/2010/main" val="29775084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try.......except .......</a:t>
            </a:r>
            <a:r>
              <a:rPr lang="en-US" altLang="zh-CN" dirty="0" smtClean="0"/>
              <a:t>finally</a:t>
            </a:r>
            <a:r>
              <a:rPr lang="zh-CN" altLang="en-US" dirty="0" smtClean="0"/>
              <a:t>：示例</a:t>
            </a:r>
            <a:r>
              <a:rPr lang="en-US" altLang="zh-CN" dirty="0" smtClean="0"/>
              <a:t>3</a:t>
            </a:r>
            <a:endParaRPr lang="zh-CN" altLang="en-US" dirty="0"/>
          </a:p>
        </p:txBody>
      </p:sp>
      <p:sp>
        <p:nvSpPr>
          <p:cNvPr id="3" name="内容占位符 2"/>
          <p:cNvSpPr>
            <a:spLocks noGrp="1"/>
          </p:cNvSpPr>
          <p:nvPr>
            <p:ph idx="1"/>
          </p:nvPr>
        </p:nvSpPr>
        <p:spPr>
          <a:xfrm>
            <a:off x="838200" y="1825625"/>
            <a:ext cx="10515600" cy="722703"/>
          </a:xfrm>
        </p:spPr>
        <p:txBody>
          <a:bodyPr/>
          <a:lstStyle/>
          <a:p>
            <a:r>
              <a:rPr lang="en-US" altLang="zh-CN" b="1" dirty="0" smtClean="0">
                <a:solidFill>
                  <a:srgbClr val="00B050"/>
                </a:solidFill>
              </a:rPr>
              <a:t>finally</a:t>
            </a:r>
            <a:r>
              <a:rPr lang="zh-CN" altLang="en-US" b="1" dirty="0" smtClean="0">
                <a:solidFill>
                  <a:srgbClr val="00B050"/>
                </a:solidFill>
              </a:rPr>
              <a:t>代码中：返回值要慎重！</a:t>
            </a:r>
            <a:endParaRPr lang="zh-CN" altLang="en-US" b="1" dirty="0">
              <a:solidFill>
                <a:srgbClr val="00B050"/>
              </a:solidFill>
            </a:endParaRPr>
          </a:p>
        </p:txBody>
      </p:sp>
      <p:sp>
        <p:nvSpPr>
          <p:cNvPr id="4" name="矩形 3"/>
          <p:cNvSpPr/>
          <p:nvPr/>
        </p:nvSpPr>
        <p:spPr>
          <a:xfrm>
            <a:off x="1129259" y="2743122"/>
            <a:ext cx="4252210" cy="2031325"/>
          </a:xfrm>
          <a:prstGeom prst="rect">
            <a:avLst/>
          </a:prstGeom>
        </p:spPr>
        <p:txBody>
          <a:bodyPr wrap="square">
            <a:spAutoFit/>
          </a:bodyPr>
          <a:lstStyle/>
          <a:p>
            <a:r>
              <a:rPr lang="en-US" altLang="zh-CN" b="1" kern="0" dirty="0" err="1">
                <a:solidFill>
                  <a:srgbClr val="0000FF"/>
                </a:solidFill>
                <a:latin typeface="Courier New" panose="02070309020205020404" pitchFamily="49" charset="0"/>
                <a:cs typeface="Times New Roman" panose="02020603050405020304" pitchFamily="18" charset="0"/>
              </a:rPr>
              <a:t>def</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FF00FF"/>
                </a:solidFill>
                <a:latin typeface="Courier New" panose="02070309020205020404" pitchFamily="49" charset="0"/>
                <a:cs typeface="Times New Roman" panose="02020603050405020304" pitchFamily="18" charset="0"/>
              </a:rPr>
              <a:t>demo_div</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a</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b</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return</a:t>
            </a:r>
            <a:r>
              <a:rPr lang="en-US" altLang="zh-CN" kern="0" dirty="0">
                <a:solidFill>
                  <a:srgbClr val="000000"/>
                </a:solidFill>
                <a:latin typeface="Courier New" panose="02070309020205020404" pitchFamily="49" charset="0"/>
                <a:cs typeface="Times New Roman" panose="02020603050405020304" pitchFamily="18" charset="0"/>
              </a:rPr>
              <a:t> a</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b</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pass</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finally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return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1</a:t>
            </a:r>
            <a:r>
              <a:rPr lang="en-US" altLang="zh-CN" kern="0" dirty="0">
                <a:solidFill>
                  <a:srgbClr val="000000"/>
                </a:solidFill>
                <a:latin typeface="Courier New" panose="02070309020205020404" pitchFamily="49"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p:txBody>
      </p:sp>
      <p:sp>
        <p:nvSpPr>
          <p:cNvPr id="6" name="矩形 5"/>
          <p:cNvSpPr/>
          <p:nvPr/>
        </p:nvSpPr>
        <p:spPr>
          <a:xfrm>
            <a:off x="5966086" y="2989343"/>
            <a:ext cx="3702570" cy="1785104"/>
          </a:xfrm>
          <a:prstGeom prst="rect">
            <a:avLst/>
          </a:prstGeom>
        </p:spPr>
        <p:txBody>
          <a:bodyPr wrap="square">
            <a:spAutoFit/>
          </a:bodyPr>
          <a:lstStyle/>
          <a:p>
            <a:r>
              <a:rPr lang="en-US" altLang="zh-CN" b="1" kern="0" dirty="0">
                <a:solidFill>
                  <a:srgbClr val="000080"/>
                </a:solidFill>
                <a:latin typeface="Courier New" panose="02070309020205020404" pitchFamily="49" charset="0"/>
                <a:cs typeface="Times New Roman" panose="02020603050405020304" pitchFamily="18" charset="0"/>
              </a:rPr>
              <a:t>&gt;&gt;&gt;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demo_div</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1</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0</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1</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80"/>
                </a:solidFill>
                <a:latin typeface="Courier New" panose="02070309020205020404" pitchFamily="49" charset="0"/>
                <a:cs typeface="Times New Roman" panose="02020603050405020304" pitchFamily="18" charset="0"/>
              </a:rPr>
              <a:t>&gt;&gt;&gt;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demo_div</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1</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2</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1</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80"/>
                </a:solidFill>
                <a:latin typeface="Courier New" panose="02070309020205020404" pitchFamily="49" charset="0"/>
                <a:cs typeface="Times New Roman" panose="02020603050405020304" pitchFamily="18" charset="0"/>
              </a:rPr>
              <a:t>&gt;&gt;&gt;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demo_div</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10</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2</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en-US" altLang="zh-CN" sz="2000" kern="100" dirty="0">
                <a:latin typeface="Calibri" panose="020F0502020204030204" pitchFamily="34"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10925175" y="6303804"/>
            <a:ext cx="1266825" cy="523875"/>
          </a:xfrm>
          <a:prstGeom prst="rect">
            <a:avLst/>
          </a:prstGeom>
        </p:spPr>
      </p:pic>
    </p:spTree>
    <p:extLst>
      <p:ext uri="{BB962C8B-B14F-4D97-AF65-F5344CB8AC3E}">
        <p14:creationId xmlns:p14="http://schemas.microsoft.com/office/powerpoint/2010/main" val="3041952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a:t>
            </a:r>
            <a:r>
              <a:rPr lang="en-US" altLang="zh-CN" dirty="0" smtClean="0"/>
              <a:t>exception</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简单地说，异常是指程序运行时引发的</a:t>
            </a:r>
            <a:r>
              <a:rPr lang="zh-CN" altLang="en-US" dirty="0" smtClean="0"/>
              <a:t>错误</a:t>
            </a:r>
            <a:r>
              <a:rPr lang="zh-CN" altLang="en-US" dirty="0"/>
              <a:t>。</a:t>
            </a:r>
            <a:r>
              <a:rPr lang="zh-CN" altLang="en-US" dirty="0" smtClean="0"/>
              <a:t>引发</a:t>
            </a:r>
            <a:r>
              <a:rPr lang="zh-CN" altLang="en-US" dirty="0"/>
              <a:t>错误的原因有很多，例如除零、下标越界、文件不存在、网络异常、类型错误、名字错误、字典键错误、磁盘空间不足，等等。</a:t>
            </a:r>
          </a:p>
          <a:p>
            <a:r>
              <a:rPr lang="zh-CN" altLang="en-US" dirty="0"/>
              <a:t>如果这些错误得不到正确的处理将会导致程序终止运行，而合理地使用异常处理结果可以使得程序更加健壮，具有更强的容错性，不会因为用户不小心的错误输入或其他运行时原因而造成程序终止。</a:t>
            </a:r>
          </a:p>
          <a:p>
            <a:r>
              <a:rPr lang="zh-CN" altLang="en-US" dirty="0"/>
              <a:t>也可以使用异常处理结构为用户提供更加友好的提示。</a:t>
            </a:r>
          </a:p>
          <a:p>
            <a:r>
              <a:rPr lang="zh-CN" altLang="en-US" dirty="0"/>
              <a:t>程序出现异常或错误之后是否能够调试程序并快速定位和解决存在的问题也是程序员综合水平和能力的重要体现方式之一。</a:t>
            </a:r>
          </a:p>
          <a:p>
            <a:endParaRPr lang="zh-CN" altLang="en-US" dirty="0"/>
          </a:p>
        </p:txBody>
      </p:sp>
    </p:spTree>
    <p:extLst>
      <p:ext uri="{BB962C8B-B14F-4D97-AF65-F5344CB8AC3E}">
        <p14:creationId xmlns:p14="http://schemas.microsoft.com/office/powerpoint/2010/main" val="1565258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 </a:t>
            </a:r>
            <a:r>
              <a:rPr lang="zh-CN" altLang="en-US" dirty="0" smtClean="0"/>
              <a:t>断言与上下文处理</a:t>
            </a:r>
            <a:endParaRPr lang="zh-CN" altLang="en-US" dirty="0"/>
          </a:p>
        </p:txBody>
      </p:sp>
      <p:sp>
        <p:nvSpPr>
          <p:cNvPr id="3" name="内容占位符 2"/>
          <p:cNvSpPr>
            <a:spLocks noGrp="1"/>
          </p:cNvSpPr>
          <p:nvPr>
            <p:ph idx="1"/>
          </p:nvPr>
        </p:nvSpPr>
        <p:spPr/>
        <p:txBody>
          <a:bodyPr/>
          <a:lstStyle/>
          <a:p>
            <a:r>
              <a:rPr lang="zh-CN" altLang="en-US" dirty="0" smtClean="0"/>
              <a:t>断言与上下文处理</a:t>
            </a:r>
            <a:endParaRPr lang="en-US" altLang="zh-CN" dirty="0" smtClean="0"/>
          </a:p>
          <a:p>
            <a:pPr lvl="1"/>
            <a:r>
              <a:rPr lang="zh-CN" altLang="en-US" dirty="0" smtClean="0"/>
              <a:t>两种特殊的异常处理形式；</a:t>
            </a:r>
            <a:endParaRPr lang="en-US" altLang="zh-CN" dirty="0" smtClean="0"/>
          </a:p>
          <a:p>
            <a:pPr lvl="1"/>
            <a:r>
              <a:rPr lang="zh-CN" altLang="en-US" dirty="0" smtClean="0"/>
              <a:t>形式上比通常的异常处理简单；</a:t>
            </a:r>
            <a:endParaRPr lang="en-US" altLang="zh-CN" dirty="0" smtClean="0"/>
          </a:p>
          <a:p>
            <a:pPr lvl="1"/>
            <a:endParaRPr lang="zh-CN" altLang="en-US" dirty="0"/>
          </a:p>
        </p:txBody>
      </p:sp>
    </p:spTree>
    <p:extLst>
      <p:ext uri="{BB962C8B-B14F-4D97-AF65-F5344CB8AC3E}">
        <p14:creationId xmlns:p14="http://schemas.microsoft.com/office/powerpoint/2010/main" val="3618339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8.4.1 </a:t>
            </a:r>
            <a:r>
              <a:rPr lang="zh-CN" altLang="en-US" dirty="0" smtClean="0"/>
              <a:t>断言</a:t>
            </a:r>
            <a:endParaRPr lang="zh-CN" altLang="en-US" dirty="0"/>
          </a:p>
        </p:txBody>
      </p:sp>
      <p:sp>
        <p:nvSpPr>
          <p:cNvPr id="3" name="内容占位符 2"/>
          <p:cNvSpPr>
            <a:spLocks noGrp="1"/>
          </p:cNvSpPr>
          <p:nvPr>
            <p:ph idx="1"/>
          </p:nvPr>
        </p:nvSpPr>
        <p:spPr/>
        <p:txBody>
          <a:bodyPr/>
          <a:lstStyle/>
          <a:p>
            <a:r>
              <a:rPr lang="zh-CN" altLang="en-US" dirty="0"/>
              <a:t>断言语句的</a:t>
            </a:r>
            <a:r>
              <a:rPr lang="zh-CN" altLang="en-US" dirty="0" smtClean="0"/>
              <a:t>语法</a:t>
            </a:r>
            <a:endParaRPr lang="en-US" altLang="zh-CN" dirty="0" smtClean="0"/>
          </a:p>
          <a:p>
            <a:pPr lvl="1"/>
            <a:r>
              <a:rPr lang="en-US" altLang="zh-CN" dirty="0"/>
              <a:t>assert </a:t>
            </a:r>
            <a:r>
              <a:rPr lang="en-US" altLang="zh-CN" i="1" dirty="0"/>
              <a:t>expression[, reason]</a:t>
            </a:r>
            <a:r>
              <a:rPr lang="en-US" altLang="zh-CN" dirty="0"/>
              <a:t> </a:t>
            </a:r>
            <a:endParaRPr lang="en-US" altLang="zh-CN" dirty="0" smtClean="0"/>
          </a:p>
          <a:p>
            <a:pPr lvl="1"/>
            <a:r>
              <a:rPr lang="zh-CN" altLang="en-US" dirty="0"/>
              <a:t>当判断表达式</a:t>
            </a:r>
            <a:r>
              <a:rPr lang="en-US" altLang="zh-CN" dirty="0"/>
              <a:t>expression</a:t>
            </a:r>
            <a:r>
              <a:rPr lang="zh-CN" altLang="en-US" dirty="0"/>
              <a:t>为真时，什么都不做；如果表达式为假，则抛出异常。 </a:t>
            </a:r>
            <a:endParaRPr lang="en-US" altLang="zh-CN" dirty="0" smtClean="0"/>
          </a:p>
          <a:p>
            <a:r>
              <a:rPr lang="en-US" altLang="zh-CN" dirty="0"/>
              <a:t>assert</a:t>
            </a:r>
            <a:r>
              <a:rPr lang="zh-CN" altLang="en-US" dirty="0" smtClean="0"/>
              <a:t>语句用途</a:t>
            </a:r>
            <a:endParaRPr lang="en-US" altLang="zh-CN" dirty="0" smtClean="0"/>
          </a:p>
          <a:p>
            <a:pPr lvl="1"/>
            <a:r>
              <a:rPr lang="zh-CN" altLang="en-US" dirty="0"/>
              <a:t>一般用于开发程序时对特定必须满足的条件进行验证，仅当</a:t>
            </a:r>
            <a:r>
              <a:rPr lang="en-US" altLang="zh-CN" dirty="0"/>
              <a:t>__debug__</a:t>
            </a:r>
            <a:r>
              <a:rPr lang="zh-CN" altLang="en-US" dirty="0"/>
              <a:t>为</a:t>
            </a:r>
            <a:r>
              <a:rPr lang="en-US" altLang="zh-CN" dirty="0"/>
              <a:t>True</a:t>
            </a:r>
            <a:r>
              <a:rPr lang="zh-CN" altLang="en-US" dirty="0"/>
              <a:t>时有效</a:t>
            </a:r>
            <a:r>
              <a:rPr lang="zh-CN" altLang="en-US" dirty="0" smtClean="0"/>
              <a:t>。</a:t>
            </a:r>
            <a:endParaRPr lang="en-US" altLang="zh-CN" dirty="0" smtClean="0"/>
          </a:p>
          <a:p>
            <a:pPr lvl="1"/>
            <a:r>
              <a:rPr lang="zh-CN" altLang="en-US" dirty="0" smtClean="0"/>
              <a:t>当</a:t>
            </a:r>
            <a:r>
              <a:rPr lang="en-US" altLang="zh-CN" dirty="0"/>
              <a:t>Python</a:t>
            </a:r>
            <a:r>
              <a:rPr lang="zh-CN" altLang="en-US" dirty="0"/>
              <a:t>脚本以</a:t>
            </a:r>
            <a:r>
              <a:rPr lang="en-US" altLang="zh-CN" dirty="0"/>
              <a:t>-O</a:t>
            </a:r>
            <a:r>
              <a:rPr lang="zh-CN" altLang="en-US" dirty="0"/>
              <a:t>选项编译为字节码文件时，</a:t>
            </a:r>
            <a:r>
              <a:rPr lang="en-US" altLang="zh-CN" dirty="0"/>
              <a:t>assert</a:t>
            </a:r>
            <a:r>
              <a:rPr lang="zh-CN" altLang="en-US" dirty="0"/>
              <a:t>语句将被移除以提高运行速度。</a:t>
            </a:r>
          </a:p>
          <a:p>
            <a:pPr lvl="1"/>
            <a:endParaRPr lang="en-US" altLang="zh-CN" dirty="0"/>
          </a:p>
          <a:p>
            <a:pPr lvl="1"/>
            <a:endParaRPr lang="zh-CN" altLang="en-US" dirty="0"/>
          </a:p>
        </p:txBody>
      </p:sp>
    </p:spTree>
    <p:extLst>
      <p:ext uri="{BB962C8B-B14F-4D97-AF65-F5344CB8AC3E}">
        <p14:creationId xmlns:p14="http://schemas.microsoft.com/office/powerpoint/2010/main" val="17537598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断言</a:t>
            </a:r>
            <a:r>
              <a:rPr lang="zh-CN" altLang="en-US" dirty="0"/>
              <a:t>：</a:t>
            </a:r>
            <a:r>
              <a:rPr lang="zh-CN" altLang="en-US" dirty="0" smtClean="0"/>
              <a:t>示例</a:t>
            </a:r>
            <a:r>
              <a:rPr lang="en-US" altLang="zh-CN" dirty="0" smtClean="0"/>
              <a:t>1</a:t>
            </a:r>
            <a:endParaRPr lang="zh-CN" altLang="en-US" dirty="0"/>
          </a:p>
        </p:txBody>
      </p:sp>
      <p:sp>
        <p:nvSpPr>
          <p:cNvPr id="3" name="内容占位符 2"/>
          <p:cNvSpPr>
            <a:spLocks noGrp="1"/>
          </p:cNvSpPr>
          <p:nvPr>
            <p:ph idx="1"/>
          </p:nvPr>
        </p:nvSpPr>
        <p:spPr>
          <a:xfrm>
            <a:off x="838200" y="4257207"/>
            <a:ext cx="10515600" cy="1919756"/>
          </a:xfrm>
        </p:spPr>
        <p:txBody>
          <a:bodyPr/>
          <a:lstStyle/>
          <a:p>
            <a:endParaRPr lang="zh-CN" altLang="en-US" dirty="0"/>
          </a:p>
        </p:txBody>
      </p:sp>
      <p:sp>
        <p:nvSpPr>
          <p:cNvPr id="4" name="矩形 3"/>
          <p:cNvSpPr/>
          <p:nvPr/>
        </p:nvSpPr>
        <p:spPr>
          <a:xfrm>
            <a:off x="838200" y="1825625"/>
            <a:ext cx="8080948" cy="1200329"/>
          </a:xfrm>
          <a:prstGeom prst="rect">
            <a:avLst/>
          </a:prstGeom>
        </p:spPr>
        <p:txBody>
          <a:bodyPr wrap="square">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assert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1</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2</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"1 is not equal 2!"</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smtClean="0">
                <a:solidFill>
                  <a:srgbClr val="000000"/>
                </a:solidFill>
                <a:latin typeface="Courier New" panose="02070309020205020404" pitchFamily="49" charset="0"/>
                <a:cs typeface="Times New Roman" panose="02020603050405020304" pitchFamily="18" charset="0"/>
              </a:rPr>
              <a:t>AssertionError</a:t>
            </a:r>
            <a:r>
              <a:rPr lang="en-US" altLang="zh-CN" kern="0" dirty="0" smtClean="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as</a:t>
            </a:r>
            <a:r>
              <a:rPr lang="en-US" altLang="zh-CN" kern="0" dirty="0" smtClean="0">
                <a:solidFill>
                  <a:srgbClr val="000000"/>
                </a:solidFill>
                <a:latin typeface="Courier New" panose="02070309020205020404" pitchFamily="49" charset="0"/>
                <a:cs typeface="Times New Roman" panose="02020603050405020304" pitchFamily="18" charset="0"/>
              </a:rPr>
              <a:t> reason</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"%s:%s"</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reason</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__class__</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__name</a:t>
            </a:r>
            <a:r>
              <a:rPr lang="en-US" altLang="zh-CN" kern="0" dirty="0">
                <a:solidFill>
                  <a:srgbClr val="000000"/>
                </a:solidFill>
                <a:latin typeface="Courier New" panose="02070309020205020404" pitchFamily="49" charset="0"/>
                <a:cs typeface="Times New Roman" panose="02020603050405020304" pitchFamily="18" charset="0"/>
              </a:rPr>
              <a:t>__</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reason</a:t>
            </a:r>
            <a:r>
              <a:rPr lang="en-US" altLang="zh-CN" b="1" kern="0" dirty="0" smtClean="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
        <p:nvSpPr>
          <p:cNvPr id="5" name="矩形 4"/>
          <p:cNvSpPr/>
          <p:nvPr/>
        </p:nvSpPr>
        <p:spPr>
          <a:xfrm>
            <a:off x="838200" y="3272248"/>
            <a:ext cx="3106428" cy="369332"/>
          </a:xfrm>
          <a:prstGeom prst="rect">
            <a:avLst/>
          </a:prstGeom>
        </p:spPr>
        <p:txBody>
          <a:bodyPr wrap="none">
            <a:spAutoFit/>
          </a:bodyPr>
          <a:lstStyle/>
          <a:p>
            <a:r>
              <a:rPr lang="zh-CN" altLang="en-US" dirty="0"/>
              <a:t>AssertionError:1 is not equal 2!</a:t>
            </a:r>
          </a:p>
        </p:txBody>
      </p:sp>
      <p:pic>
        <p:nvPicPr>
          <p:cNvPr id="6" name="图片 5"/>
          <p:cNvPicPr>
            <a:picLocks noChangeAspect="1"/>
          </p:cNvPicPr>
          <p:nvPr/>
        </p:nvPicPr>
        <p:blipFill>
          <a:blip r:embed="rId2"/>
          <a:stretch>
            <a:fillRect/>
          </a:stretch>
        </p:blipFill>
        <p:spPr>
          <a:xfrm>
            <a:off x="10925175" y="6303804"/>
            <a:ext cx="1266825" cy="523875"/>
          </a:xfrm>
          <a:prstGeom prst="rect">
            <a:avLst/>
          </a:prstGeom>
        </p:spPr>
      </p:pic>
    </p:spTree>
    <p:extLst>
      <p:ext uri="{BB962C8B-B14F-4D97-AF65-F5344CB8AC3E}">
        <p14:creationId xmlns:p14="http://schemas.microsoft.com/office/powerpoint/2010/main" val="2452901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断言：示例</a:t>
            </a:r>
            <a:r>
              <a:rPr lang="en-US" altLang="zh-CN" dirty="0" smtClean="0"/>
              <a:t>2</a:t>
            </a:r>
            <a:endParaRPr lang="zh-CN" altLang="en-US" dirty="0"/>
          </a:p>
        </p:txBody>
      </p:sp>
      <p:sp>
        <p:nvSpPr>
          <p:cNvPr id="3" name="内容占位符 2"/>
          <p:cNvSpPr>
            <a:spLocks noGrp="1"/>
          </p:cNvSpPr>
          <p:nvPr>
            <p:ph idx="1"/>
          </p:nvPr>
        </p:nvSpPr>
        <p:spPr>
          <a:xfrm>
            <a:off x="838200" y="5471409"/>
            <a:ext cx="10515600" cy="929391"/>
          </a:xfrm>
        </p:spPr>
        <p:txBody>
          <a:bodyPr>
            <a:normAutofit fontScale="92500" lnSpcReduction="10000"/>
          </a:bodyPr>
          <a:lstStyle/>
          <a:p>
            <a:r>
              <a:rPr lang="zh-CN" altLang="en-US" dirty="0" smtClean="0"/>
              <a:t>例程中</a:t>
            </a:r>
            <a:r>
              <a:rPr lang="en-US" altLang="zh-CN" dirty="0" smtClean="0"/>
              <a:t>assert</a:t>
            </a:r>
            <a:r>
              <a:rPr lang="zh-CN" altLang="en-US" dirty="0" smtClean="0"/>
              <a:t>作用：调用函数使用的参数符合要求；</a:t>
            </a:r>
            <a:endParaRPr lang="en-US" altLang="zh-CN" dirty="0" smtClean="0"/>
          </a:p>
          <a:p>
            <a:r>
              <a:rPr lang="zh-CN" altLang="en-US" dirty="0" smtClean="0"/>
              <a:t>不符合要求时：提示用户存在的问题。</a:t>
            </a:r>
            <a:endParaRPr lang="zh-CN" altLang="en-US" dirty="0"/>
          </a:p>
        </p:txBody>
      </p:sp>
      <p:sp>
        <p:nvSpPr>
          <p:cNvPr id="4" name="矩形 3"/>
          <p:cNvSpPr/>
          <p:nvPr/>
        </p:nvSpPr>
        <p:spPr>
          <a:xfrm>
            <a:off x="838200" y="1650196"/>
            <a:ext cx="5781675" cy="4001095"/>
          </a:xfrm>
          <a:prstGeom prst="rect">
            <a:avLst/>
          </a:prstGeom>
        </p:spPr>
        <p:txBody>
          <a:bodyPr wrap="square">
            <a:spAutoFit/>
          </a:bodyPr>
          <a:lstStyle/>
          <a:p>
            <a:r>
              <a:rPr lang="en-US" altLang="zh-CN" b="1" kern="0" dirty="0" err="1">
                <a:solidFill>
                  <a:srgbClr val="0000FF"/>
                </a:solidFill>
                <a:latin typeface="Courier New" panose="02070309020205020404" pitchFamily="49" charset="0"/>
                <a:cs typeface="Times New Roman" panose="02020603050405020304" pitchFamily="18" charset="0"/>
              </a:rPr>
              <a:t>def</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FF00FF"/>
                </a:solidFill>
                <a:latin typeface="Courier New" panose="02070309020205020404" pitchFamily="49" charset="0"/>
                <a:cs typeface="Times New Roman" panose="02020603050405020304" pitchFamily="18" charset="0"/>
              </a:rPr>
              <a:t>RecursiveSum</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n</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#precondition: n &gt;= 0</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assert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n </a:t>
            </a:r>
            <a:r>
              <a:rPr lang="en-US" altLang="zh-CN" b="1" kern="0" dirty="0">
                <a:solidFill>
                  <a:srgbClr val="000080"/>
                </a:solidFill>
                <a:latin typeface="Courier New" panose="02070309020205020404" pitchFamily="49" charset="0"/>
                <a:cs typeface="Times New Roman" panose="02020603050405020304" pitchFamily="18" charset="0"/>
              </a:rPr>
              <a:t>&gt;=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0</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if</a:t>
            </a:r>
            <a:r>
              <a:rPr lang="en-US" altLang="zh-CN" kern="0" dirty="0">
                <a:solidFill>
                  <a:srgbClr val="000000"/>
                </a:solidFill>
                <a:latin typeface="Courier New" panose="02070309020205020404" pitchFamily="49" charset="0"/>
                <a:cs typeface="Times New Roman" panose="02020603050405020304" pitchFamily="18" charset="0"/>
              </a:rPr>
              <a:t> n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0</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return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0</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return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RecursiveSum</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n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1</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n</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a:t>
            </a:r>
            <a:r>
              <a:rPr lang="en-US" altLang="zh-CN" kern="0" dirty="0" err="1">
                <a:solidFill>
                  <a:srgbClr val="008000"/>
                </a:solidFill>
                <a:latin typeface="Courier New" panose="02070309020205020404" pitchFamily="49" charset="0"/>
                <a:cs typeface="Times New Roman" panose="02020603050405020304" pitchFamily="18" charset="0"/>
              </a:rPr>
              <a:t>postcondition</a:t>
            </a:r>
            <a:r>
              <a:rPr lang="en-US" altLang="zh-CN" kern="0" dirty="0">
                <a:solidFill>
                  <a:srgbClr val="008000"/>
                </a:solidFill>
                <a:latin typeface="Courier New" panose="02070309020205020404" pitchFamily="49" charset="0"/>
                <a:cs typeface="Times New Roman" panose="02020603050405020304" pitchFamily="18" charset="0"/>
              </a:rPr>
              <a:t>: returned sum of 1 to n</a:t>
            </a:r>
            <a:endParaRPr lang="zh-CN" altLang="zh-CN" sz="2000" kern="100" dirty="0">
              <a:latin typeface="Calibri" panose="020F0502020204030204" pitchFamily="34" charset="0"/>
              <a:cs typeface="Times New Roman" panose="02020603050405020304" pitchFamily="18" charset="0"/>
            </a:endParaRPr>
          </a:p>
          <a:p>
            <a:endParaRPr lang="en-US" altLang="zh-CN" b="1" kern="0" dirty="0" smtClean="0">
              <a:solidFill>
                <a:srgbClr val="0000FF"/>
              </a:solidFill>
              <a:latin typeface="Courier New" panose="02070309020205020404" pitchFamily="49" charset="0"/>
              <a:cs typeface="Times New Roman" panose="02020603050405020304" pitchFamily="18" charset="0"/>
            </a:endParaRPr>
          </a:p>
          <a:p>
            <a:r>
              <a:rPr lang="en-US" altLang="zh-CN" b="1" kern="0" dirty="0" err="1" smtClean="0">
                <a:solidFill>
                  <a:srgbClr val="0000FF"/>
                </a:solidFill>
                <a:latin typeface="Courier New" panose="02070309020205020404" pitchFamily="49" charset="0"/>
                <a:cs typeface="Times New Roman" panose="02020603050405020304" pitchFamily="18" charset="0"/>
              </a:rPr>
              <a:t>def</a:t>
            </a:r>
            <a:r>
              <a:rPr lang="en-US" altLang="zh-CN" kern="0" dirty="0" smtClean="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FF00FF"/>
                </a:solidFill>
                <a:latin typeface="Courier New" panose="02070309020205020404" pitchFamily="49" charset="0"/>
                <a:cs typeface="Times New Roman" panose="02020603050405020304" pitchFamily="18" charset="0"/>
              </a:rPr>
              <a:t>SumToN</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n</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if</a:t>
            </a:r>
            <a:r>
              <a:rPr lang="en-US" altLang="zh-CN" kern="0" dirty="0">
                <a:solidFill>
                  <a:srgbClr val="000000"/>
                </a:solidFill>
                <a:latin typeface="Courier New" panose="02070309020205020404" pitchFamily="49" charset="0"/>
                <a:cs typeface="Times New Roman" panose="02020603050405020304" pitchFamily="18" charset="0"/>
              </a:rPr>
              <a:t> n </a:t>
            </a:r>
            <a:r>
              <a:rPr lang="en-US" altLang="zh-CN" b="1" kern="0" dirty="0">
                <a:solidFill>
                  <a:srgbClr val="000080"/>
                </a:solidFill>
                <a:latin typeface="Courier New" panose="02070309020205020404" pitchFamily="49" charset="0"/>
                <a:cs typeface="Times New Roman" panose="02020603050405020304" pitchFamily="18" charset="0"/>
              </a:rPr>
              <a:t>&lt;=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0</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raise</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smtClean="0">
                <a:solidFill>
                  <a:srgbClr val="000000"/>
                </a:solidFill>
                <a:latin typeface="Courier New" panose="02070309020205020404" pitchFamily="49" charset="0"/>
                <a:cs typeface="Times New Roman" panose="02020603050405020304" pitchFamily="18" charset="0"/>
              </a:rPr>
              <a:t>ValueError</a:t>
            </a:r>
            <a:r>
              <a:rPr lang="en-US" altLang="zh-CN" kern="0" dirty="0">
                <a:solidFill>
                  <a:srgbClr val="000000"/>
                </a:solidFill>
                <a:latin typeface="Courier New" panose="02070309020205020404" pitchFamily="49" charset="0"/>
                <a:cs typeface="Times New Roman" panose="02020603050405020304" pitchFamily="18" charset="0"/>
              </a:rPr>
              <a:t>(</a:t>
            </a:r>
            <a:r>
              <a:rPr lang="en-US" altLang="zh-CN" kern="0" dirty="0" smtClean="0">
                <a:solidFill>
                  <a:srgbClr val="808080"/>
                </a:solidFill>
                <a:latin typeface="Courier New" panose="02070309020205020404" pitchFamily="49" charset="0"/>
                <a:cs typeface="Times New Roman" panose="02020603050405020304" pitchFamily="18" charset="0"/>
              </a:rPr>
              <a:t>"N </a:t>
            </a:r>
            <a:r>
              <a:rPr lang="en-US" altLang="zh-CN" kern="0" dirty="0">
                <a:solidFill>
                  <a:srgbClr val="808080"/>
                </a:solidFill>
                <a:latin typeface="Courier New" panose="02070309020205020404" pitchFamily="49" charset="0"/>
                <a:cs typeface="Times New Roman" panose="02020603050405020304" pitchFamily="18" charset="0"/>
              </a:rPr>
              <a:t>must be greater than or equal to </a:t>
            </a:r>
            <a:r>
              <a:rPr lang="en-US" altLang="zh-CN" kern="0" dirty="0" smtClean="0">
                <a:solidFill>
                  <a:srgbClr val="808080"/>
                </a:solidFill>
                <a:latin typeface="Courier New" panose="02070309020205020404" pitchFamily="49" charset="0"/>
                <a:cs typeface="Times New Roman" panose="02020603050405020304" pitchFamily="18" charset="0"/>
              </a:rPr>
              <a:t>0</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kern="0" dirty="0" smtClean="0">
                <a:solidFill>
                  <a:srgbClr val="808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else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return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RecursiveSum</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n</a:t>
            </a:r>
            <a:r>
              <a:rPr lang="en-US" altLang="zh-CN" b="1" kern="0" dirty="0" smtClean="0">
                <a:solidFill>
                  <a:srgbClr val="000080"/>
                </a:solidFill>
                <a:latin typeface="Courier New" panose="02070309020205020404" pitchFamily="49" charset="0"/>
                <a:cs typeface="Times New Roman" panose="02020603050405020304" pitchFamily="18" charset="0"/>
              </a:rPr>
              <a:t>)</a:t>
            </a:r>
          </a:p>
          <a:p>
            <a:endParaRPr lang="zh-CN" altLang="zh-CN" sz="2000" kern="100" dirty="0">
              <a:latin typeface="Calibri" panose="020F0502020204030204" pitchFamily="34" charset="0"/>
              <a:cs typeface="Times New Roman" panose="02020603050405020304" pitchFamily="18" charset="0"/>
            </a:endParaRPr>
          </a:p>
        </p:txBody>
      </p:sp>
      <p:sp>
        <p:nvSpPr>
          <p:cNvPr id="6" name="矩形 5"/>
          <p:cNvSpPr/>
          <p:nvPr/>
        </p:nvSpPr>
        <p:spPr>
          <a:xfrm>
            <a:off x="6619875" y="1342420"/>
            <a:ext cx="5505450" cy="3970318"/>
          </a:xfrm>
          <a:prstGeom prst="rect">
            <a:avLst/>
          </a:prstGeom>
        </p:spPr>
        <p:txBody>
          <a:bodyPr wrap="square">
            <a:spAutoFit/>
          </a:bodyPr>
          <a:lstStyle/>
          <a:p>
            <a:r>
              <a:rPr lang="en-US" altLang="zh-CN" b="1" kern="0" dirty="0">
                <a:solidFill>
                  <a:srgbClr val="000080"/>
                </a:solidFill>
                <a:latin typeface="Courier New" panose="02070309020205020404" pitchFamily="49" charset="0"/>
                <a:cs typeface="Times New Roman" panose="02020603050405020304" pitchFamily="18" charset="0"/>
              </a:rPr>
              <a:t>&gt;&gt;&gt;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SumToN</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10</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FF0000"/>
                </a:solidFill>
                <a:latin typeface="Courier New" panose="02070309020205020404" pitchFamily="49" charset="0"/>
                <a:cs typeface="Times New Roman" panose="02020603050405020304" pitchFamily="18" charset="0"/>
              </a:rPr>
              <a:t>55</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80"/>
                </a:solidFill>
                <a:latin typeface="Courier New" panose="02070309020205020404" pitchFamily="49" charset="0"/>
                <a:cs typeface="Times New Roman" panose="02020603050405020304" pitchFamily="18" charset="0"/>
              </a:rPr>
              <a:t>&gt;&gt;&gt;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SumToN</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'a'</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err="1">
                <a:solidFill>
                  <a:srgbClr val="000000"/>
                </a:solidFill>
                <a:latin typeface="Courier New" panose="02070309020205020404" pitchFamily="49" charset="0"/>
                <a:cs typeface="Times New Roman" panose="02020603050405020304" pitchFamily="18" charset="0"/>
              </a:rPr>
              <a:t>Traceback</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most recent call last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File </a:t>
            </a:r>
            <a:r>
              <a:rPr lang="en-US" altLang="zh-CN" kern="0" dirty="0">
                <a:solidFill>
                  <a:srgbClr val="808080"/>
                </a:solidFill>
                <a:latin typeface="Courier New" panose="02070309020205020404" pitchFamily="49" charset="0"/>
                <a:cs typeface="Times New Roman" panose="02020603050405020304" pitchFamily="18" charset="0"/>
              </a:rPr>
              <a:t>"&lt;</a:t>
            </a:r>
            <a:r>
              <a:rPr lang="en-US" altLang="zh-CN" kern="0" dirty="0" err="1">
                <a:solidFill>
                  <a:srgbClr val="808080"/>
                </a:solidFill>
                <a:latin typeface="Courier New" panose="02070309020205020404" pitchFamily="49" charset="0"/>
                <a:cs typeface="Times New Roman" panose="02020603050405020304" pitchFamily="18" charset="0"/>
              </a:rPr>
              <a:t>stdin</a:t>
            </a:r>
            <a:r>
              <a:rPr lang="en-US" altLang="zh-CN" kern="0" dirty="0">
                <a:solidFill>
                  <a:srgbClr val="808080"/>
                </a:solidFill>
                <a:latin typeface="Courier New" panose="02070309020205020404" pitchFamily="49" charset="0"/>
                <a:cs typeface="Times New Roman" panose="02020603050405020304" pitchFamily="18" charset="0"/>
              </a:rPr>
              <a:t>&gt;"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line </a:t>
            </a:r>
            <a:r>
              <a:rPr lang="en-US" altLang="zh-CN" kern="0" dirty="0">
                <a:solidFill>
                  <a:srgbClr val="FF0000"/>
                </a:solidFill>
                <a:latin typeface="Courier New" panose="02070309020205020404" pitchFamily="49" charset="0"/>
                <a:cs typeface="Times New Roman" panose="02020603050405020304" pitchFamily="18" charset="0"/>
              </a:rPr>
              <a:t>1</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&lt;</a:t>
            </a:r>
            <a:r>
              <a:rPr lang="en-US" altLang="zh-CN" kern="0" dirty="0">
                <a:solidFill>
                  <a:srgbClr val="000000"/>
                </a:solidFill>
                <a:latin typeface="Courier New" panose="02070309020205020404" pitchFamily="49" charset="0"/>
                <a:cs typeface="Times New Roman" panose="02020603050405020304" pitchFamily="18" charset="0"/>
              </a:rPr>
              <a:t>module</a:t>
            </a:r>
            <a:r>
              <a:rPr lang="en-US" altLang="zh-CN" b="1" kern="0" dirty="0">
                <a:solidFill>
                  <a:srgbClr val="000080"/>
                </a:solidFill>
                <a:latin typeface="Courier New" panose="02070309020205020404" pitchFamily="49" charset="0"/>
                <a:cs typeface="Times New Roman" panose="02020603050405020304" pitchFamily="18" charset="0"/>
              </a:rPr>
              <a:t>&gt;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File </a:t>
            </a:r>
            <a:r>
              <a:rPr lang="en-US" altLang="zh-CN" kern="0" dirty="0">
                <a:solidFill>
                  <a:srgbClr val="808080"/>
                </a:solidFill>
                <a:latin typeface="Courier New" panose="02070309020205020404" pitchFamily="49" charset="0"/>
                <a:cs typeface="Times New Roman" panose="02020603050405020304" pitchFamily="18" charset="0"/>
              </a:rPr>
              <a:t>"&lt;</a:t>
            </a:r>
            <a:r>
              <a:rPr lang="en-US" altLang="zh-CN" kern="0" dirty="0" err="1">
                <a:solidFill>
                  <a:srgbClr val="808080"/>
                </a:solidFill>
                <a:latin typeface="Courier New" panose="02070309020205020404" pitchFamily="49" charset="0"/>
                <a:cs typeface="Times New Roman" panose="02020603050405020304" pitchFamily="18" charset="0"/>
              </a:rPr>
              <a:t>stdin</a:t>
            </a:r>
            <a:r>
              <a:rPr lang="en-US" altLang="zh-CN" kern="0" dirty="0">
                <a:solidFill>
                  <a:srgbClr val="808080"/>
                </a:solidFill>
                <a:latin typeface="Courier New" panose="02070309020205020404" pitchFamily="49" charset="0"/>
                <a:cs typeface="Times New Roman" panose="02020603050405020304" pitchFamily="18" charset="0"/>
              </a:rPr>
              <a:t>&gt;"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line </a:t>
            </a:r>
            <a:r>
              <a:rPr lang="en-US" altLang="zh-CN" kern="0" dirty="0">
                <a:solidFill>
                  <a:srgbClr val="FF0000"/>
                </a:solidFill>
                <a:latin typeface="Courier New" panose="02070309020205020404" pitchFamily="49" charset="0"/>
                <a:cs typeface="Times New Roman" panose="02020603050405020304" pitchFamily="18" charset="0"/>
              </a:rPr>
              <a:t>2</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SumToN</a:t>
            </a:r>
            <a:endParaRPr lang="zh-CN" altLang="zh-CN" sz="2000" kern="100" dirty="0">
              <a:latin typeface="Calibri" panose="020F0502020204030204" pitchFamily="34" charset="0"/>
              <a:cs typeface="Times New Roman" panose="02020603050405020304" pitchFamily="18" charset="0"/>
            </a:endParaRPr>
          </a:p>
          <a:p>
            <a:r>
              <a:rPr lang="en-US" altLang="zh-CN" kern="0" dirty="0" err="1">
                <a:solidFill>
                  <a:srgbClr val="000000"/>
                </a:solidFill>
                <a:latin typeface="Courier New" panose="02070309020205020404" pitchFamily="49" charset="0"/>
                <a:cs typeface="Times New Roman" panose="02020603050405020304" pitchFamily="18" charset="0"/>
              </a:rPr>
              <a:t>TypeError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unorderable</a:t>
            </a:r>
            <a:r>
              <a:rPr lang="en-US" altLang="zh-CN" kern="0" dirty="0">
                <a:solidFill>
                  <a:srgbClr val="000000"/>
                </a:solidFill>
                <a:latin typeface="Courier New" panose="02070309020205020404" pitchFamily="49" charset="0"/>
                <a:cs typeface="Times New Roman" panose="02020603050405020304" pitchFamily="18" charset="0"/>
              </a:rPr>
              <a:t> types</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str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&lt;=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int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80"/>
                </a:solidFill>
                <a:latin typeface="Courier New" panose="02070309020205020404" pitchFamily="49" charset="0"/>
                <a:cs typeface="Times New Roman" panose="02020603050405020304" pitchFamily="18" charset="0"/>
              </a:rPr>
              <a:t>&gt;&gt;&gt;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SumToN</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1</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err="1">
                <a:solidFill>
                  <a:srgbClr val="000000"/>
                </a:solidFill>
                <a:latin typeface="Courier New" panose="02070309020205020404" pitchFamily="49" charset="0"/>
                <a:cs typeface="Times New Roman" panose="02020603050405020304" pitchFamily="18" charset="0"/>
              </a:rPr>
              <a:t>Traceback</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most recent call last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File </a:t>
            </a:r>
            <a:r>
              <a:rPr lang="en-US" altLang="zh-CN" kern="0" dirty="0">
                <a:solidFill>
                  <a:srgbClr val="808080"/>
                </a:solidFill>
                <a:latin typeface="Courier New" panose="02070309020205020404" pitchFamily="49" charset="0"/>
                <a:cs typeface="Times New Roman" panose="02020603050405020304" pitchFamily="18" charset="0"/>
              </a:rPr>
              <a:t>"&lt;</a:t>
            </a:r>
            <a:r>
              <a:rPr lang="en-US" altLang="zh-CN" kern="0" dirty="0" err="1">
                <a:solidFill>
                  <a:srgbClr val="808080"/>
                </a:solidFill>
                <a:latin typeface="Courier New" panose="02070309020205020404" pitchFamily="49" charset="0"/>
                <a:cs typeface="Times New Roman" panose="02020603050405020304" pitchFamily="18" charset="0"/>
              </a:rPr>
              <a:t>stdin</a:t>
            </a:r>
            <a:r>
              <a:rPr lang="en-US" altLang="zh-CN" kern="0" dirty="0">
                <a:solidFill>
                  <a:srgbClr val="808080"/>
                </a:solidFill>
                <a:latin typeface="Courier New" panose="02070309020205020404" pitchFamily="49" charset="0"/>
                <a:cs typeface="Times New Roman" panose="02020603050405020304" pitchFamily="18" charset="0"/>
              </a:rPr>
              <a:t>&gt;"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line </a:t>
            </a:r>
            <a:r>
              <a:rPr lang="en-US" altLang="zh-CN" kern="0" dirty="0">
                <a:solidFill>
                  <a:srgbClr val="FF0000"/>
                </a:solidFill>
                <a:latin typeface="Courier New" panose="02070309020205020404" pitchFamily="49" charset="0"/>
                <a:cs typeface="Times New Roman" panose="02020603050405020304" pitchFamily="18" charset="0"/>
              </a:rPr>
              <a:t>1</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&lt;</a:t>
            </a:r>
            <a:r>
              <a:rPr lang="en-US" altLang="zh-CN" kern="0" dirty="0">
                <a:solidFill>
                  <a:srgbClr val="000000"/>
                </a:solidFill>
                <a:latin typeface="Courier New" panose="02070309020205020404" pitchFamily="49" charset="0"/>
                <a:cs typeface="Times New Roman" panose="02020603050405020304" pitchFamily="18" charset="0"/>
              </a:rPr>
              <a:t>module</a:t>
            </a:r>
            <a:r>
              <a:rPr lang="en-US" altLang="zh-CN" b="1" kern="0" dirty="0">
                <a:solidFill>
                  <a:srgbClr val="000080"/>
                </a:solidFill>
                <a:latin typeface="Courier New" panose="02070309020205020404" pitchFamily="49" charset="0"/>
                <a:cs typeface="Times New Roman" panose="02020603050405020304" pitchFamily="18" charset="0"/>
              </a:rPr>
              <a:t>&gt;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File </a:t>
            </a:r>
            <a:r>
              <a:rPr lang="en-US" altLang="zh-CN" kern="0" dirty="0">
                <a:solidFill>
                  <a:srgbClr val="808080"/>
                </a:solidFill>
                <a:latin typeface="Courier New" panose="02070309020205020404" pitchFamily="49" charset="0"/>
                <a:cs typeface="Times New Roman" panose="02020603050405020304" pitchFamily="18" charset="0"/>
              </a:rPr>
              <a:t>"&lt;</a:t>
            </a:r>
            <a:r>
              <a:rPr lang="en-US" altLang="zh-CN" kern="0" dirty="0" err="1">
                <a:solidFill>
                  <a:srgbClr val="808080"/>
                </a:solidFill>
                <a:latin typeface="Courier New" panose="02070309020205020404" pitchFamily="49" charset="0"/>
                <a:cs typeface="Times New Roman" panose="02020603050405020304" pitchFamily="18" charset="0"/>
              </a:rPr>
              <a:t>stdin</a:t>
            </a:r>
            <a:r>
              <a:rPr lang="en-US" altLang="zh-CN" kern="0" dirty="0">
                <a:solidFill>
                  <a:srgbClr val="808080"/>
                </a:solidFill>
                <a:latin typeface="Courier New" panose="02070309020205020404" pitchFamily="49" charset="0"/>
                <a:cs typeface="Times New Roman" panose="02020603050405020304" pitchFamily="18" charset="0"/>
              </a:rPr>
              <a:t>&gt;"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line </a:t>
            </a:r>
            <a:r>
              <a:rPr lang="en-US" altLang="zh-CN" kern="0" dirty="0">
                <a:solidFill>
                  <a:srgbClr val="FF0000"/>
                </a:solidFill>
                <a:latin typeface="Courier New" panose="02070309020205020404" pitchFamily="49" charset="0"/>
                <a:cs typeface="Times New Roman" panose="02020603050405020304" pitchFamily="18" charset="0"/>
              </a:rPr>
              <a:t>3</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SumToN</a:t>
            </a:r>
            <a:endParaRPr lang="zh-CN" altLang="zh-CN" sz="2000" kern="100" dirty="0">
              <a:latin typeface="Calibri" panose="020F0502020204030204" pitchFamily="34" charset="0"/>
              <a:cs typeface="Times New Roman" panose="02020603050405020304" pitchFamily="18" charset="0"/>
            </a:endParaRPr>
          </a:p>
          <a:p>
            <a:r>
              <a:rPr lang="en-US" altLang="zh-CN" kern="0" dirty="0" err="1">
                <a:solidFill>
                  <a:srgbClr val="000000"/>
                </a:solidFill>
                <a:latin typeface="Courier New" panose="02070309020205020404" pitchFamily="49" charset="0"/>
                <a:cs typeface="Times New Roman" panose="02020603050405020304" pitchFamily="18" charset="0"/>
              </a:rPr>
              <a:t>ValueError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N must be greater than </a:t>
            </a:r>
            <a:r>
              <a:rPr lang="en-US" altLang="zh-CN" b="1" kern="0" dirty="0">
                <a:solidFill>
                  <a:srgbClr val="0000FF"/>
                </a:solidFill>
                <a:latin typeface="Courier New" panose="02070309020205020404" pitchFamily="49" charset="0"/>
                <a:cs typeface="Times New Roman" panose="02020603050405020304" pitchFamily="18" charset="0"/>
              </a:rPr>
              <a:t>or</a:t>
            </a:r>
            <a:r>
              <a:rPr lang="en-US" altLang="zh-CN" kern="0" dirty="0">
                <a:solidFill>
                  <a:srgbClr val="000000"/>
                </a:solidFill>
                <a:latin typeface="Courier New" panose="02070309020205020404" pitchFamily="49" charset="0"/>
                <a:cs typeface="Times New Roman" panose="02020603050405020304" pitchFamily="18" charset="0"/>
              </a:rPr>
              <a:t> equal to </a:t>
            </a:r>
            <a:r>
              <a:rPr lang="en-US" altLang="zh-CN" kern="0" dirty="0" smtClean="0">
                <a:solidFill>
                  <a:srgbClr val="FF0000"/>
                </a:solidFill>
                <a:latin typeface="Courier New" panose="02070309020205020404" pitchFamily="49" charset="0"/>
                <a:cs typeface="Times New Roman" panose="02020603050405020304" pitchFamily="18" charset="0"/>
              </a:rPr>
              <a:t>0</a:t>
            </a:r>
            <a:endParaRPr lang="zh-CN" altLang="zh-CN" sz="2000" kern="100" dirty="0">
              <a:latin typeface="Calibri" panose="020F0502020204030204" pitchFamily="34" charset="0"/>
              <a:cs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10925175" y="6303804"/>
            <a:ext cx="1266825" cy="523875"/>
          </a:xfrm>
          <a:prstGeom prst="rect">
            <a:avLst/>
          </a:prstGeom>
        </p:spPr>
      </p:pic>
    </p:spTree>
    <p:extLst>
      <p:ext uri="{BB962C8B-B14F-4D97-AF65-F5344CB8AC3E}">
        <p14:creationId xmlns:p14="http://schemas.microsoft.com/office/powerpoint/2010/main" val="17076197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8.4.2</a:t>
            </a:r>
            <a:r>
              <a:rPr lang="zh-CN" altLang="en-US" dirty="0" smtClean="0"/>
              <a:t>上下文管理</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使用</a:t>
            </a:r>
            <a:r>
              <a:rPr lang="en-US" altLang="zh-CN" dirty="0" smtClean="0"/>
              <a:t>with</a:t>
            </a:r>
            <a:r>
              <a:rPr lang="zh-CN" altLang="en-US" dirty="0" smtClean="0"/>
              <a:t>语句进行上下文管理</a:t>
            </a:r>
            <a:endParaRPr lang="en-US" altLang="zh-CN" dirty="0" smtClean="0"/>
          </a:p>
          <a:p>
            <a:r>
              <a:rPr lang="en-US" altLang="zh-CN" dirty="0" smtClean="0"/>
              <a:t>With</a:t>
            </a:r>
            <a:r>
              <a:rPr lang="zh-CN" altLang="en-US" dirty="0" smtClean="0"/>
              <a:t>语句的语法</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r>
              <a:rPr lang="en-US" altLang="zh-CN" dirty="0" smtClean="0"/>
              <a:t>with</a:t>
            </a:r>
            <a:r>
              <a:rPr lang="zh-CN" altLang="en-US" dirty="0"/>
              <a:t>语句</a:t>
            </a:r>
            <a:r>
              <a:rPr lang="zh-CN" altLang="en-US" dirty="0" smtClean="0"/>
              <a:t>的作用</a:t>
            </a:r>
            <a:endParaRPr lang="en-US" altLang="zh-CN" dirty="0" smtClean="0"/>
          </a:p>
          <a:p>
            <a:pPr lvl="1"/>
            <a:r>
              <a:rPr lang="zh-CN" altLang="en-US" dirty="0" smtClean="0"/>
              <a:t>解决</a:t>
            </a:r>
            <a:r>
              <a:rPr lang="en-US" altLang="zh-CN" dirty="0" smtClean="0"/>
              <a:t>try…finally</a:t>
            </a:r>
            <a:r>
              <a:rPr lang="zh-CN" altLang="en-US" dirty="0" smtClean="0"/>
              <a:t>结构中的资源释放问题；</a:t>
            </a:r>
            <a:endParaRPr lang="en-US" altLang="zh-CN" dirty="0" smtClean="0"/>
          </a:p>
          <a:p>
            <a:pPr lvl="1">
              <a:buFont typeface="Wingdings" panose="05000000000000000000" pitchFamily="2" charset="2"/>
              <a:buChar char="l"/>
            </a:pPr>
            <a:r>
              <a:rPr lang="zh-CN" altLang="en-US" dirty="0"/>
              <a:t>提供了一种简单的方法。</a:t>
            </a:r>
            <a:endParaRPr lang="en-US" altLang="zh-CN" dirty="0"/>
          </a:p>
          <a:p>
            <a:r>
              <a:rPr lang="en-US" altLang="zh-CN" dirty="0" smtClean="0"/>
              <a:t>with</a:t>
            </a:r>
            <a:r>
              <a:rPr lang="zh-CN" altLang="en-US" dirty="0" smtClean="0"/>
              <a:t>语句的实现</a:t>
            </a:r>
            <a:endParaRPr lang="en-US" altLang="zh-CN" dirty="0" smtClean="0"/>
          </a:p>
          <a:p>
            <a:pPr lvl="1"/>
            <a:r>
              <a:rPr lang="zh-CN" altLang="en-US" dirty="0"/>
              <a:t>依赖</a:t>
            </a:r>
            <a:r>
              <a:rPr lang="zh-CN" altLang="en-US" dirty="0" smtClean="0"/>
              <a:t>于</a:t>
            </a:r>
            <a:r>
              <a:rPr lang="en-US" altLang="zh-CN" dirty="0" smtClean="0"/>
              <a:t>python</a:t>
            </a:r>
            <a:r>
              <a:rPr lang="zh-CN" altLang="en-US" dirty="0" smtClean="0"/>
              <a:t>语言的</a:t>
            </a:r>
            <a:r>
              <a:rPr lang="en-US" altLang="zh-CN" dirty="0" smtClean="0"/>
              <a:t>magic method</a:t>
            </a:r>
            <a:r>
              <a:rPr lang="zh-CN" altLang="en-US" dirty="0" smtClean="0"/>
              <a:t>，需要实现</a:t>
            </a:r>
            <a:r>
              <a:rPr lang="en-US" altLang="zh-CN" kern="0" dirty="0" smtClean="0">
                <a:solidFill>
                  <a:srgbClr val="000000"/>
                </a:solidFill>
                <a:latin typeface="Courier New" panose="02070309020205020404" pitchFamily="49" charset="0"/>
                <a:cs typeface="Times New Roman" panose="02020603050405020304" pitchFamily="18" charset="0"/>
              </a:rPr>
              <a:t>__</a:t>
            </a:r>
            <a:r>
              <a:rPr lang="en-US" altLang="zh-CN" kern="0" dirty="0">
                <a:solidFill>
                  <a:srgbClr val="000000"/>
                </a:solidFill>
                <a:latin typeface="Courier New" panose="02070309020205020404" pitchFamily="49" charset="0"/>
                <a:cs typeface="Times New Roman" panose="02020603050405020304" pitchFamily="18" charset="0"/>
              </a:rPr>
              <a:t>enter</a:t>
            </a:r>
            <a:r>
              <a:rPr lang="en-US" altLang="zh-CN" kern="0" dirty="0" smtClean="0">
                <a:solidFill>
                  <a:srgbClr val="000000"/>
                </a:solidFill>
                <a:latin typeface="Courier New" panose="02070309020205020404" pitchFamily="49" charset="0"/>
                <a:cs typeface="Times New Roman" panose="02020603050405020304" pitchFamily="18" charset="0"/>
              </a:rPr>
              <a:t>__</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zh-CN" altLang="en-US" dirty="0"/>
              <a:t>和</a:t>
            </a:r>
            <a:r>
              <a:rPr lang="en-US" altLang="zh-CN" sz="2800" kern="0" dirty="0" smtClean="0">
                <a:solidFill>
                  <a:srgbClr val="000000"/>
                </a:solidFill>
                <a:latin typeface="Courier New" panose="02070309020205020404" pitchFamily="49" charset="0"/>
                <a:cs typeface="Times New Roman" panose="02020603050405020304" pitchFamily="18" charset="0"/>
              </a:rPr>
              <a:t>__</a:t>
            </a:r>
            <a:r>
              <a:rPr lang="en-US" altLang="zh-CN" kern="0" dirty="0">
                <a:solidFill>
                  <a:srgbClr val="000000"/>
                </a:solidFill>
                <a:latin typeface="Courier New" panose="02070309020205020404" pitchFamily="49" charset="0"/>
                <a:cs typeface="Times New Roman" panose="02020603050405020304" pitchFamily="18" charset="0"/>
              </a:rPr>
              <a:t>exit</a:t>
            </a:r>
            <a:r>
              <a:rPr lang="en-US" altLang="zh-CN" sz="2800" kern="0" dirty="0" smtClean="0">
                <a:solidFill>
                  <a:srgbClr val="000000"/>
                </a:solidFill>
                <a:latin typeface="Courier New" panose="02070309020205020404" pitchFamily="49" charset="0"/>
                <a:cs typeface="Times New Roman" panose="02020603050405020304" pitchFamily="18" charset="0"/>
              </a:rPr>
              <a:t>__</a:t>
            </a:r>
            <a:r>
              <a:rPr lang="en-US" altLang="zh-CN" sz="2800" b="1" kern="0" dirty="0" smtClean="0">
                <a:solidFill>
                  <a:srgbClr val="000080"/>
                </a:solidFill>
                <a:latin typeface="Courier New" panose="02070309020205020404" pitchFamily="49" charset="0"/>
                <a:cs typeface="Times New Roman" panose="02020603050405020304" pitchFamily="18" charset="0"/>
              </a:rPr>
              <a:t>()</a:t>
            </a:r>
            <a:r>
              <a:rPr lang="zh-CN" altLang="en-US" dirty="0"/>
              <a:t>两个</a:t>
            </a:r>
            <a:r>
              <a:rPr lang="zh-CN" altLang="en-US" dirty="0" smtClean="0"/>
              <a:t>方法：</a:t>
            </a:r>
            <a:r>
              <a:rPr lang="zh-CN" altLang="en-US" b="1" dirty="0" smtClean="0">
                <a:solidFill>
                  <a:srgbClr val="00B050"/>
                </a:solidFill>
              </a:rPr>
              <a:t>上下文管理协议</a:t>
            </a:r>
            <a:r>
              <a:rPr lang="zh-CN" altLang="en-US" dirty="0" smtClean="0"/>
              <a:t>；</a:t>
            </a:r>
            <a:endParaRPr lang="en-US" altLang="zh-CN" dirty="0" smtClean="0"/>
          </a:p>
          <a:p>
            <a:pPr lvl="1"/>
            <a:r>
              <a:rPr lang="zh-CN" altLang="en-US" dirty="0"/>
              <a:t>或者通过引用</a:t>
            </a:r>
            <a:r>
              <a:rPr lang="en-US" altLang="zh-CN" dirty="0" err="1"/>
              <a:t>contextlib</a:t>
            </a:r>
            <a:r>
              <a:rPr lang="zh-CN" altLang="en-US" dirty="0"/>
              <a:t>，并使用</a:t>
            </a:r>
            <a:r>
              <a:rPr lang="en-US" altLang="zh-CN" dirty="0"/>
              <a:t>@</a:t>
            </a:r>
            <a:r>
              <a:rPr lang="en-US" altLang="zh-CN" dirty="0" err="1"/>
              <a:t>contextlib.contextmanager</a:t>
            </a:r>
            <a:r>
              <a:rPr lang="zh-CN" altLang="en-US" dirty="0" smtClean="0"/>
              <a:t>方式实现。</a:t>
            </a:r>
            <a:endParaRPr lang="zh-CN" altLang="en-US" dirty="0"/>
          </a:p>
        </p:txBody>
      </p:sp>
      <p:sp>
        <p:nvSpPr>
          <p:cNvPr id="4" name="矩形 3"/>
          <p:cNvSpPr/>
          <p:nvPr/>
        </p:nvSpPr>
        <p:spPr>
          <a:xfrm>
            <a:off x="1354111" y="2665140"/>
            <a:ext cx="4342151" cy="646331"/>
          </a:xfrm>
          <a:prstGeom prst="rect">
            <a:avLst/>
          </a:prstGeom>
        </p:spPr>
        <p:txBody>
          <a:bodyPr wrap="square">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with</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context_expr</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b="1" kern="0" dirty="0">
                <a:solidFill>
                  <a:srgbClr val="0000FF"/>
                </a:solidFill>
                <a:latin typeface="Courier New" panose="02070309020205020404" pitchFamily="49" charset="0"/>
                <a:cs typeface="Times New Roman" panose="02020603050405020304" pitchFamily="18" charset="0"/>
              </a:rPr>
              <a:t>as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smtClean="0">
                <a:solidFill>
                  <a:srgbClr val="000000"/>
                </a:solidFill>
                <a:latin typeface="Courier New" panose="02070309020205020404" pitchFamily="49" charset="0"/>
                <a:cs typeface="Times New Roman" panose="02020603050405020304" pitchFamily="18" charset="0"/>
              </a:rPr>
              <a:t>obj</a:t>
            </a:r>
            <a:r>
              <a:rPr lang="en-US" altLang="zh-CN" b="1" kern="0" dirty="0" smtClean="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with_block</a:t>
            </a:r>
            <a:r>
              <a:rPr lang="en-US" altLang="zh-CN" kern="0" dirty="0">
                <a:solidFill>
                  <a:srgbClr val="000000"/>
                </a:solidFill>
                <a:latin typeface="Courier New" panose="02070309020205020404" pitchFamily="49"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p:txBody>
      </p:sp>
      <p:sp>
        <p:nvSpPr>
          <p:cNvPr id="5" name="矩形 4"/>
          <p:cNvSpPr/>
          <p:nvPr/>
        </p:nvSpPr>
        <p:spPr>
          <a:xfrm>
            <a:off x="7986011" y="2434308"/>
            <a:ext cx="3367789" cy="1754326"/>
          </a:xfrm>
          <a:prstGeom prst="rect">
            <a:avLst/>
          </a:prstGeom>
        </p:spPr>
        <p:txBody>
          <a:bodyPr wrap="square">
            <a:spAutoFit/>
          </a:bodyPr>
          <a:lstStyle/>
          <a:p>
            <a:r>
              <a:rPr lang="en-US" altLang="zh-CN" kern="0" dirty="0" err="1" smtClean="0">
                <a:solidFill>
                  <a:srgbClr val="000000"/>
                </a:solidFill>
                <a:latin typeface="Courier New" panose="02070309020205020404" pitchFamily="49" charset="0"/>
                <a:cs typeface="Times New Roman" panose="02020603050405020304" pitchFamily="18" charset="0"/>
              </a:rPr>
              <a:t>obj</a:t>
            </a:r>
            <a:r>
              <a:rPr lang="en-US" altLang="zh-CN" kern="0" dirty="0" smtClean="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context_expr</a:t>
            </a:r>
            <a:endParaRPr lang="zh-CN" altLang="zh-CN" sz="2000" kern="100" dirty="0">
              <a:latin typeface="Calibri" panose="020F0502020204030204" pitchFamily="34" charset="0"/>
              <a:cs typeface="Times New Roman" panose="02020603050405020304" pitchFamily="18" charset="0"/>
            </a:endParaRPr>
          </a:p>
          <a:p>
            <a:r>
              <a:rPr lang="en-US" altLang="zh-CN" kern="0" dirty="0" err="1" smtClean="0">
                <a:solidFill>
                  <a:srgbClr val="000000"/>
                </a:solidFill>
                <a:latin typeface="Courier New" panose="02070309020205020404" pitchFamily="49" charset="0"/>
                <a:cs typeface="Times New Roman" panose="02020603050405020304" pitchFamily="18" charset="0"/>
              </a:rPr>
              <a:t>obj</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000000"/>
                </a:solidFill>
                <a:latin typeface="Courier New" panose="02070309020205020404" pitchFamily="49" charset="0"/>
                <a:cs typeface="Times New Roman" panose="02020603050405020304" pitchFamily="18" charset="0"/>
              </a:rPr>
              <a:t>__</a:t>
            </a:r>
            <a:r>
              <a:rPr lang="en-US" altLang="zh-CN" kern="0" dirty="0">
                <a:solidFill>
                  <a:srgbClr val="000000"/>
                </a:solidFill>
                <a:latin typeface="Courier New" panose="02070309020205020404" pitchFamily="49" charset="0"/>
                <a:cs typeface="Times New Roman" panose="02020603050405020304" pitchFamily="18" charset="0"/>
              </a:rPr>
              <a:t>enter__</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with_block</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finally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smtClean="0">
                <a:solidFill>
                  <a:srgbClr val="000000"/>
                </a:solidFill>
                <a:latin typeface="Courier New" panose="02070309020205020404" pitchFamily="49" charset="0"/>
                <a:cs typeface="Times New Roman" panose="02020603050405020304" pitchFamily="18" charset="0"/>
              </a:rPr>
              <a:t>obj</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000000"/>
                </a:solidFill>
                <a:latin typeface="Courier New" panose="02070309020205020404" pitchFamily="49" charset="0"/>
                <a:cs typeface="Times New Roman" panose="02020603050405020304" pitchFamily="18" charset="0"/>
              </a:rPr>
              <a:t>__</a:t>
            </a:r>
            <a:r>
              <a:rPr lang="en-US" altLang="zh-CN" kern="0" dirty="0">
                <a:solidFill>
                  <a:srgbClr val="000000"/>
                </a:solidFill>
                <a:latin typeface="Courier New" panose="02070309020205020404" pitchFamily="49" charset="0"/>
                <a:cs typeface="Times New Roman" panose="02020603050405020304" pitchFamily="18" charset="0"/>
              </a:rPr>
              <a:t>exit__</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537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with</a:t>
            </a:r>
            <a:r>
              <a:rPr lang="zh-CN" altLang="en-US" dirty="0" smtClean="0"/>
              <a:t>语句：示例</a:t>
            </a:r>
            <a:r>
              <a:rPr lang="en-US" altLang="zh-CN" dirty="0" smtClean="0"/>
              <a:t>1</a:t>
            </a:r>
            <a:endParaRPr lang="zh-CN" altLang="en-US" dirty="0"/>
          </a:p>
        </p:txBody>
      </p:sp>
      <p:sp>
        <p:nvSpPr>
          <p:cNvPr id="3" name="内容占位符 2"/>
          <p:cNvSpPr>
            <a:spLocks noGrp="1"/>
          </p:cNvSpPr>
          <p:nvPr>
            <p:ph idx="1"/>
          </p:nvPr>
        </p:nvSpPr>
        <p:spPr>
          <a:xfrm>
            <a:off x="5036695" y="1825625"/>
            <a:ext cx="6317104" cy="1127437"/>
          </a:xfrm>
        </p:spPr>
        <p:txBody>
          <a:bodyPr>
            <a:normAutofit fontScale="92500" lnSpcReduction="20000"/>
          </a:bodyPr>
          <a:lstStyle/>
          <a:p>
            <a:r>
              <a:rPr lang="zh-CN" altLang="en-US" dirty="0" smtClean="0"/>
              <a:t>这是一个实用</a:t>
            </a:r>
            <a:r>
              <a:rPr lang="en-US" altLang="zh-CN" dirty="0" smtClean="0"/>
              <a:t>Timer</a:t>
            </a:r>
            <a:r>
              <a:rPr lang="zh-CN" altLang="en-US" dirty="0" smtClean="0"/>
              <a:t>类，可以用来记录运行时间；</a:t>
            </a:r>
            <a:endParaRPr lang="en-US" altLang="zh-CN" dirty="0" smtClean="0"/>
          </a:p>
          <a:p>
            <a:r>
              <a:rPr lang="zh-CN" altLang="en-US" dirty="0" smtClean="0"/>
              <a:t>可以对照上一页的内容理解本类的内容。</a:t>
            </a:r>
            <a:endParaRPr lang="zh-CN" altLang="en-US" dirty="0"/>
          </a:p>
        </p:txBody>
      </p:sp>
      <p:sp>
        <p:nvSpPr>
          <p:cNvPr id="4" name="矩形 3"/>
          <p:cNvSpPr/>
          <p:nvPr/>
        </p:nvSpPr>
        <p:spPr>
          <a:xfrm>
            <a:off x="838199" y="1825625"/>
            <a:ext cx="8980357" cy="4154984"/>
          </a:xfrm>
          <a:prstGeom prst="rect">
            <a:avLst/>
          </a:prstGeom>
        </p:spPr>
        <p:txBody>
          <a:bodyPr wrap="square">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import</a:t>
            </a:r>
            <a:r>
              <a:rPr lang="en-US" altLang="zh-CN" kern="0" dirty="0">
                <a:solidFill>
                  <a:srgbClr val="000000"/>
                </a:solidFill>
                <a:latin typeface="Courier New" panose="02070309020205020404" pitchFamily="49" charset="0"/>
                <a:cs typeface="Times New Roman" panose="02020603050405020304" pitchFamily="18" charset="0"/>
              </a:rPr>
              <a:t> time</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class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00"/>
                </a:solidFill>
                <a:latin typeface="Courier New" panose="02070309020205020404" pitchFamily="49" charset="0"/>
                <a:cs typeface="Times New Roman" panose="02020603050405020304" pitchFamily="18" charset="0"/>
              </a:rPr>
              <a:t>Timer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object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err="1">
                <a:solidFill>
                  <a:srgbClr val="0000FF"/>
                </a:solidFill>
                <a:latin typeface="Courier New" panose="02070309020205020404" pitchFamily="49" charset="0"/>
                <a:cs typeface="Times New Roman" panose="02020603050405020304" pitchFamily="18" charset="0"/>
              </a:rPr>
              <a:t>def</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FF"/>
                </a:solidFill>
                <a:latin typeface="Courier New" panose="02070309020205020404" pitchFamily="49" charset="0"/>
                <a:cs typeface="Times New Roman" panose="02020603050405020304" pitchFamily="18" charset="0"/>
              </a:rPr>
              <a:t>__</a:t>
            </a:r>
            <a:r>
              <a:rPr lang="en-US" altLang="zh-CN" kern="0" dirty="0" err="1">
                <a:solidFill>
                  <a:srgbClr val="FF00FF"/>
                </a:solidFill>
                <a:latin typeface="Courier New" panose="02070309020205020404" pitchFamily="49" charset="0"/>
                <a:cs typeface="Times New Roman" panose="02020603050405020304" pitchFamily="18" charset="0"/>
              </a:rPr>
              <a:t>init</a:t>
            </a:r>
            <a:r>
              <a:rPr lang="en-US" altLang="zh-CN" kern="0" dirty="0">
                <a:solidFill>
                  <a:srgbClr val="FF00FF"/>
                </a:solidFill>
                <a:latin typeface="Courier New" panose="02070309020205020404" pitchFamily="49" charset="0"/>
                <a:cs typeface="Times New Roman" panose="02020603050405020304" pitchFamily="18" charset="0"/>
              </a:rPr>
              <a:t>__</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self</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pass</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err="1">
                <a:solidFill>
                  <a:srgbClr val="0000FF"/>
                </a:solidFill>
                <a:latin typeface="Courier New" panose="02070309020205020404" pitchFamily="49" charset="0"/>
                <a:cs typeface="Times New Roman" panose="02020603050405020304" pitchFamily="18" charset="0"/>
              </a:rPr>
              <a:t>def</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FF"/>
                </a:solidFill>
                <a:latin typeface="Courier New" panose="02070309020205020404" pitchFamily="49" charset="0"/>
                <a:cs typeface="Times New Roman" panose="02020603050405020304" pitchFamily="18" charset="0"/>
              </a:rPr>
              <a:t>__enter__</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self</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self</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start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time</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time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err="1">
                <a:solidFill>
                  <a:srgbClr val="0000FF"/>
                </a:solidFill>
                <a:latin typeface="Courier New" panose="02070309020205020404" pitchFamily="49" charset="0"/>
                <a:cs typeface="Times New Roman" panose="02020603050405020304" pitchFamily="18" charset="0"/>
              </a:rPr>
              <a:t>def</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FF"/>
                </a:solidFill>
                <a:latin typeface="Courier New" panose="02070309020205020404" pitchFamily="49" charset="0"/>
                <a:cs typeface="Times New Roman" panose="02020603050405020304" pitchFamily="18" charset="0"/>
              </a:rPr>
              <a:t>__exit__</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self</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exception_type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exception_val</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trace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"elapsed:"</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time</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time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self</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start</a:t>
            </a:r>
            <a:r>
              <a:rPr lang="en-US" altLang="zh-CN" b="1" kern="0" dirty="0" smtClean="0">
                <a:solidFill>
                  <a:srgbClr val="000080"/>
                </a:solidFill>
                <a:latin typeface="Courier New" panose="02070309020205020404" pitchFamily="49" charset="0"/>
                <a:cs typeface="Times New Roman" panose="02020603050405020304" pitchFamily="18" charset="0"/>
              </a:rPr>
              <a:t>)</a:t>
            </a:r>
          </a:p>
          <a:p>
            <a:endParaRPr lang="en-US" altLang="zh-CN" sz="2000" kern="100" dirty="0" smtClean="0">
              <a:latin typeface="Calibri" panose="020F0502020204030204" pitchFamily="34" charset="0"/>
              <a:cs typeface="Times New Roman" panose="02020603050405020304" pitchFamily="18" charset="0"/>
            </a:endParaRPr>
          </a:p>
          <a:p>
            <a:r>
              <a:rPr lang="en-US" altLang="zh-CN" sz="2000" b="1" kern="0" dirty="0">
                <a:solidFill>
                  <a:srgbClr val="0000FF"/>
                </a:solidFill>
                <a:latin typeface="Courier New" panose="02070309020205020404" pitchFamily="49" charset="0"/>
                <a:cs typeface="Times New Roman" panose="02020603050405020304" pitchFamily="18" charset="0"/>
              </a:rPr>
              <a:t>with</a:t>
            </a:r>
            <a:r>
              <a:rPr lang="en-US" altLang="zh-CN" sz="2000" kern="0" dirty="0">
                <a:solidFill>
                  <a:srgbClr val="000000"/>
                </a:solidFill>
                <a:latin typeface="Courier New" panose="02070309020205020404" pitchFamily="49" charset="0"/>
                <a:cs typeface="Times New Roman" panose="02020603050405020304" pitchFamily="18" charset="0"/>
              </a:rPr>
              <a:t> Timer</a:t>
            </a:r>
            <a:r>
              <a:rPr lang="en-US" altLang="zh-CN" sz="2000" b="1" kern="0" dirty="0">
                <a:solidFill>
                  <a:srgbClr val="000080"/>
                </a:solidFill>
                <a:latin typeface="Courier New" panose="02070309020205020404" pitchFamily="49" charset="0"/>
                <a:cs typeface="Times New Roman" panose="02020603050405020304" pitchFamily="18" charset="0"/>
              </a:rPr>
              <a:t>():</a:t>
            </a:r>
            <a:endParaRPr lang="en-US" altLang="zh-CN" sz="2400" kern="100" dirty="0">
              <a:latin typeface="Calibri" panose="020F0502020204030204" pitchFamily="34" charset="0"/>
              <a:cs typeface="Times New Roman" panose="02020603050405020304" pitchFamily="18" charset="0"/>
            </a:endParaRPr>
          </a:p>
          <a:p>
            <a:r>
              <a:rPr lang="en-US" altLang="zh-CN" sz="2400" b="1" kern="100" dirty="0">
                <a:solidFill>
                  <a:srgbClr val="000080"/>
                </a:solidFill>
                <a:latin typeface="Calibri" panose="020F0502020204030204" pitchFamily="34" charset="0"/>
                <a:cs typeface="Times New Roman" panose="02020603050405020304" pitchFamily="18" charset="0"/>
              </a:rPr>
              <a:t>    </a:t>
            </a:r>
            <a:r>
              <a:rPr lang="en-US" altLang="zh-CN" sz="2000" b="1" kern="0" dirty="0">
                <a:solidFill>
                  <a:srgbClr val="000080"/>
                </a:solidFill>
                <a:latin typeface="Courier New" panose="02070309020205020404" pitchFamily="49" charset="0"/>
                <a:cs typeface="Times New Roman" panose="02020603050405020304" pitchFamily="18" charset="0"/>
              </a:rPr>
              <a:t>[</a:t>
            </a:r>
            <a:r>
              <a:rPr lang="en-US" altLang="zh-CN" sz="2000" kern="0" dirty="0" err="1">
                <a:solidFill>
                  <a:srgbClr val="000000"/>
                </a:solidFill>
                <a:latin typeface="Courier New" panose="02070309020205020404" pitchFamily="49" charset="0"/>
                <a:cs typeface="Times New Roman" panose="02020603050405020304" pitchFamily="18" charset="0"/>
              </a:rPr>
              <a:t>i</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b="1" kern="0" dirty="0">
                <a:solidFill>
                  <a:srgbClr val="0000FF"/>
                </a:solidFill>
                <a:latin typeface="Courier New" panose="02070309020205020404" pitchFamily="49" charset="0"/>
                <a:cs typeface="Times New Roman" panose="02020603050405020304" pitchFamily="18" charset="0"/>
              </a:rPr>
              <a:t>for</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err="1">
                <a:solidFill>
                  <a:srgbClr val="000000"/>
                </a:solidFill>
                <a:latin typeface="Courier New" panose="02070309020205020404" pitchFamily="49" charset="0"/>
                <a:cs typeface="Times New Roman" panose="02020603050405020304" pitchFamily="18" charset="0"/>
              </a:rPr>
              <a:t>i</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b="1" kern="0" dirty="0">
                <a:solidFill>
                  <a:srgbClr val="0000FF"/>
                </a:solidFill>
                <a:latin typeface="Courier New" panose="02070309020205020404" pitchFamily="49" charset="0"/>
                <a:cs typeface="Times New Roman" panose="02020603050405020304" pitchFamily="18" charset="0"/>
              </a:rPr>
              <a:t>in</a:t>
            </a:r>
            <a:r>
              <a:rPr lang="en-US" altLang="zh-CN" sz="2000" kern="0" dirty="0">
                <a:solidFill>
                  <a:srgbClr val="000000"/>
                </a:solidFill>
                <a:latin typeface="Courier New" panose="02070309020205020404" pitchFamily="49" charset="0"/>
                <a:cs typeface="Times New Roman" panose="02020603050405020304" pitchFamily="18" charset="0"/>
              </a:rPr>
              <a:t> range</a:t>
            </a:r>
            <a:r>
              <a:rPr lang="en-US" altLang="zh-CN" sz="2000" b="1" kern="0" dirty="0">
                <a:solidFill>
                  <a:srgbClr val="000080"/>
                </a:solidFill>
                <a:latin typeface="Courier New" panose="02070309020205020404" pitchFamily="49" charset="0"/>
                <a:cs typeface="Times New Roman" panose="02020603050405020304" pitchFamily="18" charset="0"/>
              </a:rPr>
              <a:t>(</a:t>
            </a:r>
            <a:r>
              <a:rPr lang="en-US" altLang="zh-CN" sz="2000" kern="0" dirty="0">
                <a:solidFill>
                  <a:srgbClr val="FF0000"/>
                </a:solidFill>
                <a:latin typeface="Courier New" panose="02070309020205020404" pitchFamily="49" charset="0"/>
                <a:cs typeface="Times New Roman" panose="02020603050405020304" pitchFamily="18" charset="0"/>
              </a:rPr>
              <a:t>10000</a:t>
            </a:r>
            <a:r>
              <a:rPr lang="en-US" altLang="zh-CN" sz="2000" b="1" kern="0" dirty="0" smtClean="0">
                <a:solidFill>
                  <a:srgbClr val="000080"/>
                </a:solidFill>
                <a:latin typeface="Courier New" panose="02070309020205020404" pitchFamily="49" charset="0"/>
                <a:cs typeface="Times New Roman" panose="02020603050405020304" pitchFamily="18" charset="0"/>
              </a:rPr>
              <a:t>)]</a:t>
            </a:r>
          </a:p>
          <a:p>
            <a:endParaRPr lang="en-US" altLang="zh-CN" sz="2000" b="1" kern="0" dirty="0">
              <a:solidFill>
                <a:srgbClr val="000080"/>
              </a:solidFill>
              <a:latin typeface="Courier New" panose="02070309020205020404" pitchFamily="49" charset="0"/>
              <a:cs typeface="Times New Roman" panose="02020603050405020304" pitchFamily="18" charset="0"/>
            </a:endParaRPr>
          </a:p>
        </p:txBody>
      </p:sp>
      <p:sp>
        <p:nvSpPr>
          <p:cNvPr id="5" name="矩形 4"/>
          <p:cNvSpPr/>
          <p:nvPr/>
        </p:nvSpPr>
        <p:spPr>
          <a:xfrm>
            <a:off x="838199" y="5930880"/>
            <a:ext cx="5832423" cy="369332"/>
          </a:xfrm>
          <a:prstGeom prst="rect">
            <a:avLst/>
          </a:prstGeom>
        </p:spPr>
        <p:txBody>
          <a:bodyPr wrap="square">
            <a:spAutoFit/>
          </a:bodyPr>
          <a:lstStyle/>
          <a:p>
            <a:r>
              <a:rPr lang="en-US" altLang="zh-CN" b="1" kern="0" dirty="0" smtClean="0">
                <a:solidFill>
                  <a:srgbClr val="0000FF"/>
                </a:solidFill>
                <a:latin typeface="Courier New" panose="02070309020205020404" pitchFamily="49" charset="0"/>
                <a:cs typeface="Times New Roman" panose="02020603050405020304" pitchFamily="18" charset="0"/>
              </a:rPr>
              <a:t>elapsed</a:t>
            </a:r>
            <a:r>
              <a:rPr lang="en-US" altLang="zh-CN" b="1" kern="0" dirty="0">
                <a:solidFill>
                  <a:srgbClr val="0000FF"/>
                </a:solidFill>
                <a:latin typeface="Courier New" panose="02070309020205020404" pitchFamily="49" charset="0"/>
                <a:cs typeface="Times New Roman" panose="02020603050405020304" pitchFamily="18" charset="0"/>
              </a:rPr>
              <a:t>: 1.7445049285888672</a:t>
            </a:r>
          </a:p>
        </p:txBody>
      </p:sp>
    </p:spTree>
    <p:extLst>
      <p:ext uri="{BB962C8B-B14F-4D97-AF65-F5344CB8AC3E}">
        <p14:creationId xmlns:p14="http://schemas.microsoft.com/office/powerpoint/2010/main" val="292951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with</a:t>
            </a:r>
            <a:r>
              <a:rPr lang="zh-CN" altLang="en-US" dirty="0"/>
              <a:t>语句：</a:t>
            </a:r>
            <a:r>
              <a:rPr lang="zh-CN" altLang="en-US" dirty="0" smtClean="0"/>
              <a:t>示例</a:t>
            </a:r>
            <a:r>
              <a:rPr lang="en-US" altLang="zh-CN" dirty="0" smtClean="0"/>
              <a:t>2</a:t>
            </a:r>
            <a:endParaRPr lang="zh-CN" altLang="en-US" dirty="0"/>
          </a:p>
        </p:txBody>
      </p:sp>
      <p:sp>
        <p:nvSpPr>
          <p:cNvPr id="3" name="内容占位符 2"/>
          <p:cNvSpPr>
            <a:spLocks noGrp="1"/>
          </p:cNvSpPr>
          <p:nvPr>
            <p:ph idx="1"/>
          </p:nvPr>
        </p:nvSpPr>
        <p:spPr>
          <a:xfrm>
            <a:off x="5200649" y="1835150"/>
            <a:ext cx="6086475" cy="898525"/>
          </a:xfrm>
        </p:spPr>
        <p:txBody>
          <a:bodyPr>
            <a:normAutofit/>
          </a:bodyPr>
          <a:lstStyle/>
          <a:p>
            <a:r>
              <a:rPr lang="zh-CN" altLang="en-US" sz="2000" dirty="0" smtClean="0"/>
              <a:t>代码和前面</a:t>
            </a:r>
            <a:r>
              <a:rPr lang="en-US" altLang="zh-CN" sz="2000" dirty="0" smtClean="0"/>
              <a:t>(1)</a:t>
            </a:r>
            <a:r>
              <a:rPr lang="zh-CN" altLang="en-US" sz="2000" dirty="0" smtClean="0"/>
              <a:t>中的代码功能相同；</a:t>
            </a:r>
            <a:endParaRPr lang="en-US" altLang="zh-CN" sz="2000" dirty="0" smtClean="0"/>
          </a:p>
          <a:p>
            <a:r>
              <a:rPr lang="zh-CN" altLang="en-US" sz="2000" dirty="0" smtClean="0"/>
              <a:t>通过使用</a:t>
            </a:r>
            <a:r>
              <a:rPr lang="en-US" altLang="zh-CN" sz="2000" i="1" kern="0" dirty="0" smtClean="0">
                <a:solidFill>
                  <a:srgbClr val="FF8000"/>
                </a:solidFill>
                <a:latin typeface="Courier New" panose="02070309020205020404" pitchFamily="49" charset="0"/>
                <a:cs typeface="Times New Roman" panose="02020603050405020304" pitchFamily="18" charset="0"/>
              </a:rPr>
              <a:t>@</a:t>
            </a:r>
            <a:r>
              <a:rPr lang="en-US" altLang="zh-CN" sz="2000" i="1" kern="0" dirty="0" err="1" smtClean="0">
                <a:solidFill>
                  <a:srgbClr val="FF8000"/>
                </a:solidFill>
                <a:latin typeface="Courier New" panose="02070309020205020404" pitchFamily="49" charset="0"/>
                <a:cs typeface="Times New Roman" panose="02020603050405020304" pitchFamily="18" charset="0"/>
              </a:rPr>
              <a:t>contextlib.contextmanager</a:t>
            </a:r>
            <a:r>
              <a:rPr lang="zh-CN" altLang="en-US" sz="2000" dirty="0" smtClean="0"/>
              <a:t>实现。</a:t>
            </a:r>
            <a:endParaRPr lang="zh-CN" altLang="zh-CN" sz="2000" dirty="0"/>
          </a:p>
        </p:txBody>
      </p:sp>
      <p:sp>
        <p:nvSpPr>
          <p:cNvPr id="4" name="矩形 3"/>
          <p:cNvSpPr/>
          <p:nvPr/>
        </p:nvSpPr>
        <p:spPr>
          <a:xfrm>
            <a:off x="771525" y="2206645"/>
            <a:ext cx="8896350" cy="3785652"/>
          </a:xfrm>
          <a:prstGeom prst="rect">
            <a:avLst/>
          </a:prstGeom>
        </p:spPr>
        <p:txBody>
          <a:bodyPr wrap="square">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import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contextlib</a:t>
            </a:r>
            <a:endParaRPr lang="zh-CN" altLang="zh-CN" sz="2000" b="1"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import</a:t>
            </a:r>
            <a:r>
              <a:rPr lang="en-US" altLang="zh-CN" kern="0" dirty="0">
                <a:solidFill>
                  <a:srgbClr val="000000"/>
                </a:solidFill>
                <a:latin typeface="Courier New" panose="02070309020205020404" pitchFamily="49" charset="0"/>
                <a:cs typeface="Times New Roman" panose="02020603050405020304" pitchFamily="18" charset="0"/>
              </a:rPr>
              <a:t> time</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r>
              <a:rPr lang="en-US" altLang="zh-CN" i="1" kern="0" dirty="0">
                <a:solidFill>
                  <a:srgbClr val="FF8000"/>
                </a:solidFill>
                <a:latin typeface="Courier New" panose="02070309020205020404" pitchFamily="49" charset="0"/>
                <a:cs typeface="Times New Roman" panose="02020603050405020304" pitchFamily="18" charset="0"/>
              </a:rPr>
              <a:t>@</a:t>
            </a:r>
            <a:r>
              <a:rPr lang="en-US" altLang="zh-CN" i="1" kern="0" dirty="0" err="1">
                <a:solidFill>
                  <a:srgbClr val="FF8000"/>
                </a:solidFill>
                <a:latin typeface="Courier New" panose="02070309020205020404" pitchFamily="49" charset="0"/>
                <a:cs typeface="Times New Roman" panose="02020603050405020304" pitchFamily="18" charset="0"/>
              </a:rPr>
              <a:t>contextlib.contextmanager</a:t>
            </a:r>
            <a:endParaRPr lang="zh-CN" altLang="zh-CN" sz="2000" kern="100" dirty="0">
              <a:latin typeface="Calibri" panose="020F0502020204030204" pitchFamily="34" charset="0"/>
              <a:cs typeface="Times New Roman" panose="02020603050405020304" pitchFamily="18" charset="0"/>
            </a:endParaRPr>
          </a:p>
          <a:p>
            <a:r>
              <a:rPr lang="en-US" altLang="zh-CN" b="1" kern="0" dirty="0" err="1">
                <a:solidFill>
                  <a:srgbClr val="0000FF"/>
                </a:solidFill>
                <a:latin typeface="Courier New" panose="02070309020205020404" pitchFamily="49" charset="0"/>
                <a:cs typeface="Times New Roman" panose="02020603050405020304" pitchFamily="18" charset="0"/>
              </a:rPr>
              <a:t>def</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FF00FF"/>
                </a:solidFill>
                <a:latin typeface="Courier New" panose="02070309020205020404" pitchFamily="49" charset="0"/>
                <a:cs typeface="Times New Roman" panose="02020603050405020304" pitchFamily="18" charset="0"/>
              </a:rPr>
              <a:t>time_print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task_name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time</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time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yield</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finally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task_name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"took"</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time</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time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"seconds</a:t>
            </a:r>
            <a:r>
              <a:rPr lang="en-US" altLang="zh-CN" kern="0" dirty="0" smtClean="0">
                <a:solidFill>
                  <a:srgbClr val="808080"/>
                </a:solidFill>
                <a:latin typeface="Courier New" panose="02070309020205020404" pitchFamily="49" charset="0"/>
                <a:cs typeface="Times New Roman" panose="02020603050405020304" pitchFamily="18" charset="0"/>
              </a:rPr>
              <a:t>."</a:t>
            </a:r>
            <a:r>
              <a:rPr lang="en-US" altLang="zh-CN" b="1" kern="0" dirty="0" smtClean="0">
                <a:solidFill>
                  <a:srgbClr val="000080"/>
                </a:solidFill>
                <a:latin typeface="Courier New" panose="02070309020205020404" pitchFamily="49" charset="0"/>
                <a:cs typeface="Times New Roman" panose="02020603050405020304" pitchFamily="18" charset="0"/>
              </a:rPr>
              <a:t>)</a:t>
            </a:r>
          </a:p>
          <a:p>
            <a:endParaRPr lang="en-US" altLang="zh-CN" sz="2000" b="1" kern="0" dirty="0">
              <a:solidFill>
                <a:srgbClr val="000080"/>
              </a:solidFill>
              <a:latin typeface="Courier New" panose="02070309020205020404" pitchFamily="49" charset="0"/>
              <a:cs typeface="Times New Roman" panose="02020603050405020304" pitchFamily="18" charset="0"/>
            </a:endParaRPr>
          </a:p>
          <a:p>
            <a:r>
              <a:rPr lang="en-US" altLang="zh-CN" sz="2000" b="1" kern="0" dirty="0">
                <a:solidFill>
                  <a:srgbClr val="0000FF"/>
                </a:solidFill>
                <a:latin typeface="Courier New" panose="02070309020205020404" pitchFamily="49" charset="0"/>
                <a:cs typeface="Times New Roman" panose="02020603050405020304" pitchFamily="18" charset="0"/>
              </a:rPr>
              <a:t>with</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err="1">
                <a:solidFill>
                  <a:srgbClr val="000000"/>
                </a:solidFill>
                <a:latin typeface="Courier New" panose="02070309020205020404" pitchFamily="49" charset="0"/>
                <a:cs typeface="Times New Roman" panose="02020603050405020304" pitchFamily="18" charset="0"/>
              </a:rPr>
              <a:t>time_print</a:t>
            </a:r>
            <a:r>
              <a:rPr lang="en-US" altLang="zh-CN" sz="2000" b="1" kern="0" dirty="0">
                <a:solidFill>
                  <a:srgbClr val="000080"/>
                </a:solidFill>
                <a:latin typeface="Courier New" panose="02070309020205020404" pitchFamily="49" charset="0"/>
                <a:cs typeface="Times New Roman" panose="02020603050405020304" pitchFamily="18" charset="0"/>
              </a:rPr>
              <a:t>(</a:t>
            </a:r>
            <a:r>
              <a:rPr lang="en-US" altLang="zh-CN" sz="2000" kern="0" dirty="0">
                <a:solidFill>
                  <a:srgbClr val="808080"/>
                </a:solidFill>
                <a:latin typeface="Courier New" panose="02070309020205020404" pitchFamily="49" charset="0"/>
                <a:cs typeface="Times New Roman" panose="02020603050405020304" pitchFamily="18" charset="0"/>
              </a:rPr>
              <a:t>"processes"</a:t>
            </a:r>
            <a:r>
              <a:rPr lang="en-US" altLang="zh-CN" sz="2000" b="1" kern="0" dirty="0">
                <a:solidFill>
                  <a:srgbClr val="000080"/>
                </a:solidFill>
                <a:latin typeface="Courier New" panose="02070309020205020404" pitchFamily="49" charset="0"/>
                <a:cs typeface="Times New Roman" panose="02020603050405020304" pitchFamily="18" charset="0"/>
              </a:rPr>
              <a:t>):</a:t>
            </a:r>
            <a:endParaRPr lang="zh-CN" altLang="zh-CN" sz="2400" kern="100" dirty="0">
              <a:latin typeface="Calibri" panose="020F0502020204030204" pitchFamily="34" charset="0"/>
              <a:cs typeface="Times New Roman" panose="02020603050405020304" pitchFamily="18" charset="0"/>
            </a:endParaRPr>
          </a:p>
          <a:p>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b="1" kern="0" dirty="0">
                <a:solidFill>
                  <a:srgbClr val="000080"/>
                </a:solidFill>
                <a:latin typeface="Courier New" panose="02070309020205020404" pitchFamily="49" charset="0"/>
                <a:cs typeface="Times New Roman" panose="02020603050405020304" pitchFamily="18" charset="0"/>
              </a:rPr>
              <a:t>[</a:t>
            </a:r>
            <a:r>
              <a:rPr lang="en-US" altLang="zh-CN" sz="2000" kern="0" dirty="0" err="1">
                <a:solidFill>
                  <a:srgbClr val="000000"/>
                </a:solidFill>
                <a:latin typeface="Courier New" panose="02070309020205020404" pitchFamily="49" charset="0"/>
                <a:cs typeface="Times New Roman" panose="02020603050405020304" pitchFamily="18" charset="0"/>
              </a:rPr>
              <a:t>i</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b="1" kern="0" dirty="0">
                <a:solidFill>
                  <a:srgbClr val="0000FF"/>
                </a:solidFill>
                <a:latin typeface="Courier New" panose="02070309020205020404" pitchFamily="49" charset="0"/>
                <a:cs typeface="Times New Roman" panose="02020603050405020304" pitchFamily="18" charset="0"/>
              </a:rPr>
              <a:t>for</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err="1">
                <a:solidFill>
                  <a:srgbClr val="000000"/>
                </a:solidFill>
                <a:latin typeface="Courier New" panose="02070309020205020404" pitchFamily="49" charset="0"/>
                <a:cs typeface="Times New Roman" panose="02020603050405020304" pitchFamily="18" charset="0"/>
              </a:rPr>
              <a:t>i</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b="1" kern="0" dirty="0">
                <a:solidFill>
                  <a:srgbClr val="0000FF"/>
                </a:solidFill>
                <a:latin typeface="Courier New" panose="02070309020205020404" pitchFamily="49" charset="0"/>
                <a:cs typeface="Times New Roman" panose="02020603050405020304" pitchFamily="18" charset="0"/>
              </a:rPr>
              <a:t>in</a:t>
            </a:r>
            <a:r>
              <a:rPr lang="en-US" altLang="zh-CN" sz="2000" kern="0" dirty="0">
                <a:solidFill>
                  <a:srgbClr val="000000"/>
                </a:solidFill>
                <a:latin typeface="Courier New" panose="02070309020205020404" pitchFamily="49" charset="0"/>
                <a:cs typeface="Times New Roman" panose="02020603050405020304" pitchFamily="18" charset="0"/>
              </a:rPr>
              <a:t> range</a:t>
            </a:r>
            <a:r>
              <a:rPr lang="en-US" altLang="zh-CN" sz="2000" b="1" kern="0" dirty="0">
                <a:solidFill>
                  <a:srgbClr val="000080"/>
                </a:solidFill>
                <a:latin typeface="Courier New" panose="02070309020205020404" pitchFamily="49" charset="0"/>
                <a:cs typeface="Times New Roman" panose="02020603050405020304" pitchFamily="18" charset="0"/>
              </a:rPr>
              <a:t>(10000)]</a:t>
            </a:r>
            <a:endParaRPr lang="zh-CN" altLang="zh-CN" sz="2000" kern="100" dirty="0">
              <a:latin typeface="Calibri" panose="020F0502020204030204" pitchFamily="34" charset="0"/>
              <a:cs typeface="Times New Roman" panose="02020603050405020304" pitchFamily="18" charset="0"/>
            </a:endParaRPr>
          </a:p>
        </p:txBody>
      </p:sp>
      <p:sp>
        <p:nvSpPr>
          <p:cNvPr id="7" name="矩形 6"/>
          <p:cNvSpPr/>
          <p:nvPr/>
        </p:nvSpPr>
        <p:spPr>
          <a:xfrm>
            <a:off x="771525" y="6120964"/>
            <a:ext cx="5832423" cy="369332"/>
          </a:xfrm>
          <a:prstGeom prst="rect">
            <a:avLst/>
          </a:prstGeom>
        </p:spPr>
        <p:txBody>
          <a:bodyPr wrap="square">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p</a:t>
            </a:r>
            <a:r>
              <a:rPr lang="en-US" altLang="zh-CN" b="1" kern="0" dirty="0" smtClean="0">
                <a:solidFill>
                  <a:srgbClr val="0000FF"/>
                </a:solidFill>
                <a:latin typeface="Courier New" panose="02070309020205020404" pitchFamily="49" charset="0"/>
                <a:cs typeface="Times New Roman" panose="02020603050405020304" pitchFamily="18" charset="0"/>
              </a:rPr>
              <a:t>rocesses took </a:t>
            </a:r>
            <a:r>
              <a:rPr lang="zh-CN" altLang="en-US" b="1" kern="0" dirty="0">
                <a:solidFill>
                  <a:srgbClr val="0000FF"/>
                </a:solidFill>
                <a:latin typeface="Courier New" panose="02070309020205020404" pitchFamily="49" charset="0"/>
                <a:cs typeface="Times New Roman" panose="02020603050405020304" pitchFamily="18" charset="0"/>
              </a:rPr>
              <a:t>1.650709867477417 </a:t>
            </a:r>
            <a:r>
              <a:rPr lang="en-US" altLang="zh-CN" b="1" kern="0" dirty="0">
                <a:solidFill>
                  <a:srgbClr val="0000FF"/>
                </a:solidFill>
                <a:latin typeface="Courier New" panose="02070309020205020404" pitchFamily="49" charset="0"/>
                <a:cs typeface="Times New Roman" panose="02020603050405020304" pitchFamily="18" charset="0"/>
              </a:rPr>
              <a:t>seconds.</a:t>
            </a:r>
          </a:p>
        </p:txBody>
      </p:sp>
      <p:pic>
        <p:nvPicPr>
          <p:cNvPr id="6" name="图片 5"/>
          <p:cNvPicPr>
            <a:picLocks noChangeAspect="1"/>
          </p:cNvPicPr>
          <p:nvPr/>
        </p:nvPicPr>
        <p:blipFill>
          <a:blip r:embed="rId2"/>
          <a:stretch>
            <a:fillRect/>
          </a:stretch>
        </p:blipFill>
        <p:spPr>
          <a:xfrm>
            <a:off x="10925175" y="6303804"/>
            <a:ext cx="1266825" cy="523875"/>
          </a:xfrm>
          <a:prstGeom prst="rect">
            <a:avLst/>
          </a:prstGeom>
        </p:spPr>
      </p:pic>
    </p:spTree>
    <p:extLst>
      <p:ext uri="{BB962C8B-B14F-4D97-AF65-F5344CB8AC3E}">
        <p14:creationId xmlns:p14="http://schemas.microsoft.com/office/powerpoint/2010/main" val="90401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with</a:t>
            </a:r>
            <a:r>
              <a:rPr lang="zh-CN" altLang="en-US" dirty="0"/>
              <a:t>语句：</a:t>
            </a:r>
            <a:r>
              <a:rPr lang="zh-CN" altLang="en-US" dirty="0" smtClean="0"/>
              <a:t>示例</a:t>
            </a:r>
            <a:r>
              <a:rPr lang="en-US" altLang="zh-CN" dirty="0" smtClean="0"/>
              <a:t>3</a:t>
            </a:r>
            <a:endParaRPr lang="zh-CN" altLang="en-US" dirty="0"/>
          </a:p>
        </p:txBody>
      </p:sp>
      <p:sp>
        <p:nvSpPr>
          <p:cNvPr id="3" name="内容占位符 2"/>
          <p:cNvSpPr>
            <a:spLocks noGrp="1"/>
          </p:cNvSpPr>
          <p:nvPr>
            <p:ph idx="1"/>
          </p:nvPr>
        </p:nvSpPr>
        <p:spPr>
          <a:xfrm>
            <a:off x="838200" y="1825625"/>
            <a:ext cx="10515600" cy="1560116"/>
          </a:xfrm>
        </p:spPr>
        <p:txBody>
          <a:bodyPr/>
          <a:lstStyle/>
          <a:p>
            <a:r>
              <a:rPr lang="zh-CN" altLang="en-US" dirty="0" smtClean="0"/>
              <a:t>文件读写</a:t>
            </a:r>
            <a:endParaRPr lang="en-US" altLang="zh-CN" dirty="0" smtClean="0"/>
          </a:p>
          <a:p>
            <a:pPr lvl="1"/>
            <a:r>
              <a:rPr lang="zh-CN" altLang="en-US" dirty="0" smtClean="0"/>
              <a:t>下面的代码把文件</a:t>
            </a:r>
            <a:r>
              <a:rPr lang="en-US" altLang="zh-CN" dirty="0" smtClean="0"/>
              <a:t>myfile.txt</a:t>
            </a:r>
            <a:r>
              <a:rPr lang="zh-CN" altLang="en-US" dirty="0" smtClean="0"/>
              <a:t>内容复制到</a:t>
            </a:r>
            <a:r>
              <a:rPr lang="en-US" altLang="zh-CN" dirty="0" smtClean="0"/>
              <a:t>myfile.txt-</a:t>
            </a:r>
            <a:r>
              <a:rPr lang="en-US" altLang="zh-CN" dirty="0" err="1" smtClean="0"/>
              <a:t>bk</a:t>
            </a:r>
            <a:r>
              <a:rPr lang="zh-CN" altLang="en-US" dirty="0" smtClean="0"/>
              <a:t>中；</a:t>
            </a:r>
            <a:endParaRPr lang="en-US" altLang="zh-CN" dirty="0" smtClean="0"/>
          </a:p>
          <a:p>
            <a:pPr lvl="1"/>
            <a:r>
              <a:rPr lang="zh-CN" altLang="en-US" dirty="0" smtClean="0"/>
              <a:t>思考：代码是否足够简洁？</a:t>
            </a:r>
            <a:endParaRPr lang="zh-CN" altLang="en-US" dirty="0"/>
          </a:p>
        </p:txBody>
      </p:sp>
      <p:sp>
        <p:nvSpPr>
          <p:cNvPr id="4" name="矩形 3"/>
          <p:cNvSpPr/>
          <p:nvPr/>
        </p:nvSpPr>
        <p:spPr>
          <a:xfrm>
            <a:off x="1227943" y="3385741"/>
            <a:ext cx="9280161" cy="1231106"/>
          </a:xfrm>
          <a:prstGeom prst="rect">
            <a:avLst/>
          </a:prstGeom>
        </p:spPr>
        <p:txBody>
          <a:bodyPr wrap="square">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with</a:t>
            </a:r>
            <a:r>
              <a:rPr lang="en-US" altLang="zh-CN" kern="0" dirty="0">
                <a:solidFill>
                  <a:srgbClr val="000000"/>
                </a:solidFill>
                <a:latin typeface="Courier New" panose="02070309020205020404" pitchFamily="49" charset="0"/>
                <a:cs typeface="Times New Roman" panose="02020603050405020304" pitchFamily="18" charset="0"/>
              </a:rPr>
              <a:t> open</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kern="0" dirty="0" smtClean="0">
                <a:solidFill>
                  <a:srgbClr val="808080"/>
                </a:solidFill>
                <a:latin typeface="Courier New" panose="02070309020205020404" pitchFamily="49" charset="0"/>
                <a:cs typeface="Times New Roman" panose="02020603050405020304" pitchFamily="18" charset="0"/>
              </a:rPr>
              <a:t>sample.txt</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as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fr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open</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808080"/>
                </a:solidFill>
                <a:latin typeface="Courier New" panose="02070309020205020404" pitchFamily="49" charset="0"/>
                <a:cs typeface="Times New Roman" panose="02020603050405020304" pitchFamily="18" charset="0"/>
              </a:rPr>
              <a:t>"sample.txt-</a:t>
            </a:r>
            <a:r>
              <a:rPr lang="en-US" altLang="zh-CN" kern="0" dirty="0" err="1" smtClean="0">
                <a:solidFill>
                  <a:srgbClr val="808080"/>
                </a:solidFill>
                <a:latin typeface="Courier New" panose="02070309020205020404" pitchFamily="49" charset="0"/>
                <a:cs typeface="Times New Roman" panose="02020603050405020304" pitchFamily="18" charset="0"/>
              </a:rPr>
              <a:t>bk</a:t>
            </a:r>
            <a:r>
              <a:rPr lang="en-US" altLang="zh-CN" kern="0" dirty="0" smtClean="0">
                <a:solidFill>
                  <a:srgbClr val="808080"/>
                </a:solidFill>
                <a:latin typeface="Courier New" panose="02070309020205020404" pitchFamily="49" charset="0"/>
                <a:cs typeface="Times New Roman" panose="02020603050405020304" pitchFamily="18" charset="0"/>
              </a:rPr>
              <a:t>"</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808080"/>
                </a:solidFill>
                <a:latin typeface="Courier New" panose="02070309020205020404" pitchFamily="49" charset="0"/>
                <a:cs typeface="Times New Roman" panose="02020603050405020304" pitchFamily="18" charset="0"/>
              </a:rPr>
              <a:t>"w"</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as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fw</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for</a:t>
            </a:r>
            <a:r>
              <a:rPr lang="en-US" altLang="zh-CN" kern="0" dirty="0">
                <a:solidFill>
                  <a:srgbClr val="000000"/>
                </a:solidFill>
                <a:latin typeface="Courier New" panose="02070309020205020404" pitchFamily="49" charset="0"/>
                <a:cs typeface="Times New Roman" panose="02020603050405020304" pitchFamily="18" charset="0"/>
              </a:rPr>
              <a:t> line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fr</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fw</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write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line</a:t>
            </a:r>
            <a:r>
              <a:rPr lang="en-US" altLang="zh-CN" b="1" kern="0" dirty="0" smtClean="0">
                <a:solidFill>
                  <a:srgbClr val="000080"/>
                </a:solidFill>
                <a:latin typeface="Courier New" panose="02070309020205020404" pitchFamily="49" charset="0"/>
                <a:cs typeface="Times New Roman" panose="02020603050405020304" pitchFamily="18" charset="0"/>
              </a:rPr>
              <a:t>)</a:t>
            </a:r>
            <a:endParaRPr lang="en-US" altLang="zh-CN" sz="2000" kern="100" dirty="0" smtClean="0">
              <a:latin typeface="Calibri" panose="020F0502020204030204" pitchFamily="34" charset="0"/>
              <a:cs typeface="Times New Roman" panose="02020603050405020304" pitchFamily="18" charset="0"/>
            </a:endParaRPr>
          </a:p>
          <a:p>
            <a:endParaRPr lang="zh-CN" altLang="zh-CN" sz="20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10925175" y="6303804"/>
            <a:ext cx="1266825" cy="523875"/>
          </a:xfrm>
          <a:prstGeom prst="rect">
            <a:avLst/>
          </a:prstGeom>
        </p:spPr>
      </p:pic>
    </p:spTree>
    <p:extLst>
      <p:ext uri="{BB962C8B-B14F-4D97-AF65-F5344CB8AC3E}">
        <p14:creationId xmlns:p14="http://schemas.microsoft.com/office/powerpoint/2010/main" val="329079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8.5 </a:t>
            </a:r>
            <a:r>
              <a:rPr lang="zh-CN" altLang="en-US" dirty="0" smtClean="0"/>
              <a:t>用</a:t>
            </a:r>
            <a:r>
              <a:rPr lang="en-US" altLang="zh-CN" dirty="0" smtClean="0"/>
              <a:t>sys</a:t>
            </a:r>
            <a:r>
              <a:rPr lang="zh-CN" altLang="en-US" dirty="0" smtClean="0"/>
              <a:t>模块回溯最后的异常</a:t>
            </a:r>
            <a:endParaRPr lang="zh-CN" altLang="en-US" dirty="0"/>
          </a:p>
        </p:txBody>
      </p:sp>
      <p:sp>
        <p:nvSpPr>
          <p:cNvPr id="3" name="内容占位符 2"/>
          <p:cNvSpPr>
            <a:spLocks noGrp="1"/>
          </p:cNvSpPr>
          <p:nvPr>
            <p:ph idx="1"/>
          </p:nvPr>
        </p:nvSpPr>
        <p:spPr>
          <a:xfrm>
            <a:off x="838200" y="1825625"/>
            <a:ext cx="10515600" cy="1487201"/>
          </a:xfrm>
        </p:spPr>
        <p:txBody>
          <a:bodyPr/>
          <a:lstStyle/>
          <a:p>
            <a:r>
              <a:rPr lang="zh-CN" altLang="en-US" dirty="0" smtClean="0"/>
              <a:t>发生异常时</a:t>
            </a:r>
            <a:endParaRPr lang="en-US" altLang="zh-CN" dirty="0" smtClean="0"/>
          </a:p>
          <a:p>
            <a:pPr lvl="1"/>
            <a:r>
              <a:rPr lang="en-US" altLang="zh-CN" dirty="0" smtClean="0"/>
              <a:t>Python</a:t>
            </a:r>
            <a:r>
              <a:rPr lang="zh-CN" altLang="en-US" dirty="0" smtClean="0"/>
              <a:t>回溯异常，给出大量的提示；</a:t>
            </a:r>
            <a:endParaRPr lang="en-US" altLang="zh-CN" dirty="0" smtClean="0"/>
          </a:p>
          <a:p>
            <a:pPr lvl="1"/>
            <a:r>
              <a:rPr lang="zh-CN" altLang="en-US" dirty="0" smtClean="0"/>
              <a:t>可用</a:t>
            </a:r>
            <a:r>
              <a:rPr lang="en-US" altLang="zh-CN" dirty="0" smtClean="0"/>
              <a:t>sys</a:t>
            </a:r>
            <a:r>
              <a:rPr lang="zh-CN" altLang="en-US" dirty="0" smtClean="0"/>
              <a:t>模块回溯最近一次的异常。</a:t>
            </a:r>
            <a:endParaRPr lang="zh-CN" altLang="en-US" dirty="0"/>
          </a:p>
        </p:txBody>
      </p:sp>
      <p:sp>
        <p:nvSpPr>
          <p:cNvPr id="4" name="矩形 3"/>
          <p:cNvSpPr/>
          <p:nvPr/>
        </p:nvSpPr>
        <p:spPr>
          <a:xfrm>
            <a:off x="1578964" y="3803435"/>
            <a:ext cx="3997377" cy="1754326"/>
          </a:xfrm>
          <a:prstGeom prst="rect">
            <a:avLst/>
          </a:prstGeom>
        </p:spPr>
        <p:txBody>
          <a:bodyPr wrap="square">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import</a:t>
            </a:r>
            <a:r>
              <a:rPr lang="en-US" altLang="zh-CN" kern="0" dirty="0">
                <a:solidFill>
                  <a:srgbClr val="000000"/>
                </a:solidFill>
                <a:latin typeface="Courier New" panose="02070309020205020404" pitchFamily="49" charset="0"/>
                <a:cs typeface="Times New Roman" panose="02020603050405020304" pitchFamily="18" charset="0"/>
              </a:rPr>
              <a:t> sys</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block</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smtClean="0">
                <a:solidFill>
                  <a:srgbClr val="000000"/>
                </a:solidFill>
                <a:latin typeface="Courier New" panose="02070309020205020404" pitchFamily="49" charset="0"/>
                <a:cs typeface="Times New Roman" panose="02020603050405020304" pitchFamily="18" charset="0"/>
              </a:rPr>
              <a:t>errors </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sys</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exc_info</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smtClean="0">
                <a:solidFill>
                  <a:srgbClr val="0000FF"/>
                </a:solidFill>
                <a:latin typeface="Courier New" panose="02070309020205020404" pitchFamily="49" charset="0"/>
                <a:cs typeface="Times New Roman" panose="02020603050405020304" pitchFamily="18" charset="0"/>
              </a:rPr>
              <a:t>print</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000000"/>
                </a:solidFill>
                <a:latin typeface="Courier New" panose="02070309020205020404" pitchFamily="49" charset="0"/>
                <a:cs typeface="Times New Roman" panose="02020603050405020304" pitchFamily="18" charset="0"/>
              </a:rPr>
              <a:t>errors</a:t>
            </a:r>
            <a:r>
              <a:rPr lang="en-US" altLang="zh-CN" b="1" kern="0" dirty="0" smtClean="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90006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sys.exc_info</a:t>
            </a:r>
            <a:r>
              <a:rPr lang="en-US" altLang="zh-CN" dirty="0" smtClean="0"/>
              <a:t>()</a:t>
            </a:r>
            <a:r>
              <a:rPr lang="zh-CN" altLang="en-US" dirty="0" smtClean="0"/>
              <a:t>可以直接定位</a:t>
            </a:r>
            <a:endParaRPr lang="zh-CN" altLang="en-US" dirty="0"/>
          </a:p>
        </p:txBody>
      </p:sp>
      <p:sp>
        <p:nvSpPr>
          <p:cNvPr id="3" name="内容占位符 2"/>
          <p:cNvSpPr>
            <a:spLocks noGrp="1"/>
          </p:cNvSpPr>
          <p:nvPr>
            <p:ph idx="1"/>
          </p:nvPr>
        </p:nvSpPr>
        <p:spPr>
          <a:xfrm>
            <a:off x="9353550" y="1825625"/>
            <a:ext cx="2000250" cy="4751585"/>
          </a:xfrm>
        </p:spPr>
        <p:txBody>
          <a:bodyPr/>
          <a:lstStyle/>
          <a:p>
            <a:endParaRPr lang="zh-CN" altLang="en-US" dirty="0"/>
          </a:p>
        </p:txBody>
      </p:sp>
      <p:sp>
        <p:nvSpPr>
          <p:cNvPr id="4" name="矩形 3"/>
          <p:cNvSpPr/>
          <p:nvPr/>
        </p:nvSpPr>
        <p:spPr>
          <a:xfrm>
            <a:off x="838201" y="1825625"/>
            <a:ext cx="1505262" cy="2677656"/>
          </a:xfrm>
          <a:prstGeom prst="rect">
            <a:avLst/>
          </a:prstGeom>
        </p:spPr>
        <p:txBody>
          <a:bodyPr wrap="square">
            <a:spAutoFit/>
          </a:bodyPr>
          <a:lstStyle/>
          <a:p>
            <a:r>
              <a:rPr lang="en-US" altLang="zh-CN" b="1" kern="0" dirty="0" err="1">
                <a:solidFill>
                  <a:srgbClr val="0000FF"/>
                </a:solidFill>
                <a:latin typeface="Courier New" panose="02070309020205020404" pitchFamily="49" charset="0"/>
                <a:cs typeface="Times New Roman" panose="02020603050405020304" pitchFamily="18" charset="0"/>
              </a:rPr>
              <a:t>def</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FF"/>
                </a:solidFill>
                <a:latin typeface="Courier New" panose="02070309020205020404" pitchFamily="49" charset="0"/>
                <a:cs typeface="Times New Roman" panose="02020603050405020304" pitchFamily="18" charset="0"/>
              </a:rPr>
              <a:t>A</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1</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0</a:t>
            </a:r>
            <a:endParaRPr lang="zh-CN" altLang="zh-CN" sz="2000" kern="100" dirty="0">
              <a:latin typeface="Calibri" panose="020F0502020204030204" pitchFamily="34" charset="0"/>
              <a:cs typeface="Times New Roman" panose="02020603050405020304" pitchFamily="18" charset="0"/>
            </a:endParaRPr>
          </a:p>
          <a:p>
            <a:endParaRPr lang="zh-CN" altLang="zh-CN" sz="2000" kern="100" dirty="0">
              <a:latin typeface="Calibri" panose="020F0502020204030204" pitchFamily="34" charset="0"/>
              <a:cs typeface="Times New Roman" panose="02020603050405020304" pitchFamily="18" charset="0"/>
            </a:endParaRPr>
          </a:p>
          <a:p>
            <a:r>
              <a:rPr lang="en-US" altLang="zh-CN" b="1" kern="0" dirty="0" err="1">
                <a:solidFill>
                  <a:srgbClr val="0000FF"/>
                </a:solidFill>
                <a:latin typeface="Courier New" panose="02070309020205020404" pitchFamily="49" charset="0"/>
                <a:cs typeface="Times New Roman" panose="02020603050405020304" pitchFamily="18" charset="0"/>
              </a:rPr>
              <a:t>def</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FF"/>
                </a:solidFill>
                <a:latin typeface="Courier New" panose="02070309020205020404" pitchFamily="49" charset="0"/>
                <a:cs typeface="Times New Roman" panose="02020603050405020304" pitchFamily="18" charset="0"/>
              </a:rPr>
              <a:t>B</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endParaRPr lang="zh-CN" altLang="zh-CN" sz="2000" kern="100" dirty="0">
              <a:latin typeface="Calibri" panose="020F0502020204030204" pitchFamily="34" charset="0"/>
              <a:cs typeface="Times New Roman" panose="02020603050405020304" pitchFamily="18" charset="0"/>
            </a:endParaRPr>
          </a:p>
          <a:p>
            <a:r>
              <a:rPr lang="en-US" altLang="zh-CN" b="1" kern="0" dirty="0" err="1">
                <a:solidFill>
                  <a:srgbClr val="0000FF"/>
                </a:solidFill>
                <a:latin typeface="Courier New" panose="02070309020205020404" pitchFamily="49" charset="0"/>
                <a:cs typeface="Times New Roman" panose="02020603050405020304" pitchFamily="18" charset="0"/>
              </a:rPr>
              <a:t>def</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FF"/>
                </a:solidFill>
                <a:latin typeface="Courier New" panose="02070309020205020404" pitchFamily="49" charset="0"/>
                <a:cs typeface="Times New Roman" panose="02020603050405020304" pitchFamily="18" charset="0"/>
              </a:rPr>
              <a:t>C</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B</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endParaRPr lang="zh-CN" altLang="zh-CN" sz="2000" kern="100" dirty="0">
              <a:latin typeface="Calibri" panose="020F0502020204030204" pitchFamily="34" charset="0"/>
              <a:cs typeface="Times New Roman" panose="02020603050405020304" pitchFamily="18" charset="0"/>
            </a:endParaRPr>
          </a:p>
        </p:txBody>
      </p:sp>
      <p:sp>
        <p:nvSpPr>
          <p:cNvPr id="5" name="矩形 4"/>
          <p:cNvSpPr/>
          <p:nvPr/>
        </p:nvSpPr>
        <p:spPr>
          <a:xfrm>
            <a:off x="838200" y="4545885"/>
            <a:ext cx="5451423" cy="2031325"/>
          </a:xfrm>
          <a:prstGeom prst="rect">
            <a:avLst/>
          </a:prstGeom>
        </p:spPr>
        <p:txBody>
          <a:bodyPr wrap="square">
            <a:spAutoFit/>
          </a:bodyPr>
          <a:lstStyle/>
          <a:p>
            <a:r>
              <a:rPr lang="en-US" altLang="zh-CN" b="1" kern="0" dirty="0">
                <a:solidFill>
                  <a:srgbClr val="000080"/>
                </a:solidFill>
                <a:latin typeface="Courier New" panose="02070309020205020404" pitchFamily="49" charset="0"/>
                <a:cs typeface="Times New Roman" panose="02020603050405020304" pitchFamily="18" charset="0"/>
              </a:rPr>
              <a:t>&gt;&gt;&gt;</a:t>
            </a:r>
            <a:r>
              <a:rPr lang="en-US" altLang="zh-CN" kern="0" dirty="0">
                <a:solidFill>
                  <a:srgbClr val="000000"/>
                </a:solidFill>
                <a:latin typeface="Courier New" panose="02070309020205020404" pitchFamily="49" charset="0"/>
                <a:cs typeface="Times New Roman" panose="02020603050405020304" pitchFamily="18" charset="0"/>
              </a:rPr>
              <a:t> C</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err="1">
                <a:solidFill>
                  <a:srgbClr val="000000"/>
                </a:solidFill>
                <a:latin typeface="Courier New" panose="02070309020205020404" pitchFamily="49" charset="0"/>
                <a:cs typeface="Times New Roman" panose="02020603050405020304" pitchFamily="18" charset="0"/>
              </a:rPr>
              <a:t>Traceback</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most recent call last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File </a:t>
            </a:r>
            <a:r>
              <a:rPr lang="en-US" altLang="zh-CN" kern="0" dirty="0">
                <a:solidFill>
                  <a:srgbClr val="808080"/>
                </a:solidFill>
                <a:latin typeface="Courier New" panose="02070309020205020404" pitchFamily="49" charset="0"/>
                <a:cs typeface="Times New Roman" panose="02020603050405020304" pitchFamily="18" charset="0"/>
              </a:rPr>
              <a:t>"&lt;</a:t>
            </a:r>
            <a:r>
              <a:rPr lang="en-US" altLang="zh-CN" kern="0" dirty="0" err="1">
                <a:solidFill>
                  <a:srgbClr val="808080"/>
                </a:solidFill>
                <a:latin typeface="Courier New" panose="02070309020205020404" pitchFamily="49" charset="0"/>
                <a:cs typeface="Times New Roman" panose="02020603050405020304" pitchFamily="18" charset="0"/>
              </a:rPr>
              <a:t>stdin</a:t>
            </a:r>
            <a:r>
              <a:rPr lang="en-US" altLang="zh-CN" kern="0" dirty="0">
                <a:solidFill>
                  <a:srgbClr val="808080"/>
                </a:solidFill>
                <a:latin typeface="Courier New" panose="02070309020205020404" pitchFamily="49" charset="0"/>
                <a:cs typeface="Times New Roman" panose="02020603050405020304" pitchFamily="18" charset="0"/>
              </a:rPr>
              <a:t>&gt;"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line </a:t>
            </a:r>
            <a:r>
              <a:rPr lang="en-US" altLang="zh-CN" kern="0" dirty="0">
                <a:solidFill>
                  <a:srgbClr val="FF0000"/>
                </a:solidFill>
                <a:latin typeface="Courier New" panose="02070309020205020404" pitchFamily="49" charset="0"/>
                <a:cs typeface="Times New Roman" panose="02020603050405020304" pitchFamily="18" charset="0"/>
              </a:rPr>
              <a:t>1</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&lt;</a:t>
            </a:r>
            <a:r>
              <a:rPr lang="en-US" altLang="zh-CN" kern="0" dirty="0">
                <a:solidFill>
                  <a:srgbClr val="000000"/>
                </a:solidFill>
                <a:latin typeface="Courier New" panose="02070309020205020404" pitchFamily="49" charset="0"/>
                <a:cs typeface="Times New Roman" panose="02020603050405020304" pitchFamily="18" charset="0"/>
              </a:rPr>
              <a:t>module</a:t>
            </a:r>
            <a:r>
              <a:rPr lang="en-US" altLang="zh-CN" b="1" kern="0" dirty="0">
                <a:solidFill>
                  <a:srgbClr val="000080"/>
                </a:solidFill>
                <a:latin typeface="Courier New" panose="02070309020205020404" pitchFamily="49" charset="0"/>
                <a:cs typeface="Times New Roman" panose="02020603050405020304" pitchFamily="18" charset="0"/>
              </a:rPr>
              <a:t>&gt;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File </a:t>
            </a:r>
            <a:r>
              <a:rPr lang="en-US" altLang="zh-CN" kern="0" dirty="0">
                <a:solidFill>
                  <a:srgbClr val="808080"/>
                </a:solidFill>
                <a:latin typeface="Courier New" panose="02070309020205020404" pitchFamily="49" charset="0"/>
                <a:cs typeface="Times New Roman" panose="02020603050405020304" pitchFamily="18" charset="0"/>
              </a:rPr>
              <a:t>"&lt;</a:t>
            </a:r>
            <a:r>
              <a:rPr lang="en-US" altLang="zh-CN" kern="0" dirty="0" err="1">
                <a:solidFill>
                  <a:srgbClr val="808080"/>
                </a:solidFill>
                <a:latin typeface="Courier New" panose="02070309020205020404" pitchFamily="49" charset="0"/>
                <a:cs typeface="Times New Roman" panose="02020603050405020304" pitchFamily="18" charset="0"/>
              </a:rPr>
              <a:t>stdin</a:t>
            </a:r>
            <a:r>
              <a:rPr lang="en-US" altLang="zh-CN" kern="0" dirty="0">
                <a:solidFill>
                  <a:srgbClr val="808080"/>
                </a:solidFill>
                <a:latin typeface="Courier New" panose="02070309020205020404" pitchFamily="49" charset="0"/>
                <a:cs typeface="Times New Roman" panose="02020603050405020304" pitchFamily="18" charset="0"/>
              </a:rPr>
              <a:t>&gt;"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line </a:t>
            </a:r>
            <a:r>
              <a:rPr lang="en-US" altLang="zh-CN" kern="0" dirty="0">
                <a:solidFill>
                  <a:srgbClr val="FF0000"/>
                </a:solidFill>
                <a:latin typeface="Courier New" panose="02070309020205020404" pitchFamily="49" charset="0"/>
                <a:cs typeface="Times New Roman" panose="02020603050405020304" pitchFamily="18" charset="0"/>
              </a:rPr>
              <a:t>2</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C</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File </a:t>
            </a:r>
            <a:r>
              <a:rPr lang="en-US" altLang="zh-CN" kern="0" dirty="0">
                <a:solidFill>
                  <a:srgbClr val="808080"/>
                </a:solidFill>
                <a:latin typeface="Courier New" panose="02070309020205020404" pitchFamily="49" charset="0"/>
                <a:cs typeface="Times New Roman" panose="02020603050405020304" pitchFamily="18" charset="0"/>
              </a:rPr>
              <a:t>"&lt;</a:t>
            </a:r>
            <a:r>
              <a:rPr lang="en-US" altLang="zh-CN" kern="0" dirty="0" err="1">
                <a:solidFill>
                  <a:srgbClr val="808080"/>
                </a:solidFill>
                <a:latin typeface="Courier New" panose="02070309020205020404" pitchFamily="49" charset="0"/>
                <a:cs typeface="Times New Roman" panose="02020603050405020304" pitchFamily="18" charset="0"/>
              </a:rPr>
              <a:t>stdin</a:t>
            </a:r>
            <a:r>
              <a:rPr lang="en-US" altLang="zh-CN" kern="0" dirty="0">
                <a:solidFill>
                  <a:srgbClr val="808080"/>
                </a:solidFill>
                <a:latin typeface="Courier New" panose="02070309020205020404" pitchFamily="49" charset="0"/>
                <a:cs typeface="Times New Roman" panose="02020603050405020304" pitchFamily="18" charset="0"/>
              </a:rPr>
              <a:t>&gt;"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line </a:t>
            </a:r>
            <a:r>
              <a:rPr lang="en-US" altLang="zh-CN" kern="0" dirty="0">
                <a:solidFill>
                  <a:srgbClr val="FF0000"/>
                </a:solidFill>
                <a:latin typeface="Courier New" panose="02070309020205020404" pitchFamily="49" charset="0"/>
                <a:cs typeface="Times New Roman" panose="02020603050405020304" pitchFamily="18" charset="0"/>
              </a:rPr>
              <a:t>2</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B</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File </a:t>
            </a:r>
            <a:r>
              <a:rPr lang="en-US" altLang="zh-CN" kern="0" dirty="0">
                <a:solidFill>
                  <a:srgbClr val="808080"/>
                </a:solidFill>
                <a:latin typeface="Courier New" panose="02070309020205020404" pitchFamily="49" charset="0"/>
                <a:cs typeface="Times New Roman" panose="02020603050405020304" pitchFamily="18" charset="0"/>
              </a:rPr>
              <a:t>"&lt;</a:t>
            </a:r>
            <a:r>
              <a:rPr lang="en-US" altLang="zh-CN" kern="0" dirty="0" err="1">
                <a:solidFill>
                  <a:srgbClr val="808080"/>
                </a:solidFill>
                <a:latin typeface="Courier New" panose="02070309020205020404" pitchFamily="49" charset="0"/>
                <a:cs typeface="Times New Roman" panose="02020603050405020304" pitchFamily="18" charset="0"/>
              </a:rPr>
              <a:t>stdin</a:t>
            </a:r>
            <a:r>
              <a:rPr lang="en-US" altLang="zh-CN" kern="0" dirty="0">
                <a:solidFill>
                  <a:srgbClr val="808080"/>
                </a:solidFill>
                <a:latin typeface="Courier New" panose="02070309020205020404" pitchFamily="49" charset="0"/>
                <a:cs typeface="Times New Roman" panose="02020603050405020304" pitchFamily="18" charset="0"/>
              </a:rPr>
              <a:t>&gt;"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line </a:t>
            </a:r>
            <a:r>
              <a:rPr lang="en-US" altLang="zh-CN" kern="0" dirty="0">
                <a:solidFill>
                  <a:srgbClr val="FF0000"/>
                </a:solidFill>
                <a:latin typeface="Courier New" panose="02070309020205020404" pitchFamily="49" charset="0"/>
                <a:cs typeface="Times New Roman" panose="02020603050405020304" pitchFamily="18" charset="0"/>
              </a:rPr>
              <a:t>2</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A</a:t>
            </a:r>
            <a:endParaRPr lang="zh-CN" altLang="zh-CN" sz="2000" kern="100" dirty="0">
              <a:latin typeface="Calibri" panose="020F0502020204030204" pitchFamily="34" charset="0"/>
              <a:cs typeface="Times New Roman" panose="02020603050405020304" pitchFamily="18" charset="0"/>
            </a:endParaRPr>
          </a:p>
          <a:p>
            <a:r>
              <a:rPr lang="en-US" altLang="zh-CN" kern="0" dirty="0" err="1">
                <a:solidFill>
                  <a:srgbClr val="000000"/>
                </a:solidFill>
                <a:latin typeface="Courier New" panose="02070309020205020404" pitchFamily="49" charset="0"/>
                <a:cs typeface="Times New Roman" panose="02020603050405020304" pitchFamily="18" charset="0"/>
              </a:rPr>
              <a:t>ZeroDivisionError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division by zero</a:t>
            </a:r>
            <a:endParaRPr lang="zh-CN" altLang="zh-CN" sz="2000" kern="100" dirty="0">
              <a:latin typeface="Calibri" panose="020F0502020204030204" pitchFamily="34" charset="0"/>
              <a:cs typeface="Times New Roman" panose="02020603050405020304" pitchFamily="18" charset="0"/>
            </a:endParaRPr>
          </a:p>
        </p:txBody>
      </p:sp>
      <p:sp>
        <p:nvSpPr>
          <p:cNvPr id="6" name="矩形 5"/>
          <p:cNvSpPr/>
          <p:nvPr/>
        </p:nvSpPr>
        <p:spPr>
          <a:xfrm>
            <a:off x="2914494" y="1825625"/>
            <a:ext cx="5451423" cy="2308324"/>
          </a:xfrm>
          <a:prstGeom prst="rect">
            <a:avLst/>
          </a:prstGeom>
        </p:spPr>
        <p:txBody>
          <a:bodyPr wrap="square">
            <a:spAutoFit/>
          </a:bodyPr>
          <a:lstStyle/>
          <a:p>
            <a:r>
              <a:rPr lang="en-US" altLang="zh-CN" b="1" kern="0" dirty="0">
                <a:solidFill>
                  <a:srgbClr val="000080"/>
                </a:solidFill>
                <a:latin typeface="Courier New" panose="02070309020205020404" pitchFamily="49" charset="0"/>
                <a:cs typeface="Times New Roman" panose="02020603050405020304" pitchFamily="18" charset="0"/>
              </a:rPr>
              <a:t>&gt;&gt;&gt;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C</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r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sys</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exc_info</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r</a:t>
            </a:r>
            <a:r>
              <a:rPr lang="en-US" altLang="zh-CN" b="1" kern="0" dirty="0" smtClean="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80"/>
                </a:solidFill>
                <a:latin typeface="Courier New" panose="02070309020205020404" pitchFamily="49" charset="0"/>
                <a:cs typeface="Times New Roman" panose="02020603050405020304" pitchFamily="18" charset="0"/>
              </a:rPr>
              <a:t>(&lt;</a:t>
            </a:r>
            <a:r>
              <a:rPr lang="en-US" altLang="zh-CN" kern="0" dirty="0">
                <a:solidFill>
                  <a:srgbClr val="000000"/>
                </a:solidFill>
                <a:latin typeface="Courier New" panose="02070309020205020404" pitchFamily="49" charset="0"/>
                <a:cs typeface="Times New Roman" panose="02020603050405020304" pitchFamily="18" charset="0"/>
              </a:rPr>
              <a:t>type </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kern="0" dirty="0" err="1">
                <a:solidFill>
                  <a:srgbClr val="808080"/>
                </a:solidFill>
                <a:latin typeface="Courier New" panose="02070309020205020404" pitchFamily="49" charset="0"/>
                <a:cs typeface="Times New Roman" panose="02020603050405020304" pitchFamily="18" charset="0"/>
              </a:rPr>
              <a:t>exceptions.ZeroDivisionError</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b="1" kern="0" dirty="0">
                <a:solidFill>
                  <a:srgbClr val="000080"/>
                </a:solidFill>
                <a:latin typeface="Courier New" panose="02070309020205020404" pitchFamily="49" charset="0"/>
                <a:cs typeface="Times New Roman" panose="02020603050405020304" pitchFamily="18" charset="0"/>
              </a:rPr>
              <a:t>&gt;,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smtClean="0">
                <a:solidFill>
                  <a:srgbClr val="000000"/>
                </a:solidFill>
                <a:latin typeface="Courier New" panose="02070309020205020404" pitchFamily="49" charset="0"/>
                <a:cs typeface="Times New Roman" panose="02020603050405020304" pitchFamily="18" charset="0"/>
              </a:rPr>
              <a:t>ZeroDivisionError</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808080"/>
                </a:solidFill>
                <a:latin typeface="Courier New" panose="02070309020205020404" pitchFamily="49" charset="0"/>
                <a:cs typeface="Times New Roman" panose="02020603050405020304" pitchFamily="18" charset="0"/>
              </a:rPr>
              <a:t>division by </a:t>
            </a:r>
            <a:r>
              <a:rPr lang="en-US" altLang="zh-CN" kern="0" dirty="0">
                <a:solidFill>
                  <a:srgbClr val="808080"/>
                </a:solidFill>
                <a:latin typeface="Courier New" panose="02070309020205020404" pitchFamily="49" charset="0"/>
                <a:cs typeface="Times New Roman" panose="02020603050405020304" pitchFamily="18" charset="0"/>
              </a:rPr>
              <a:t>zero'</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&lt;</a:t>
            </a:r>
            <a:r>
              <a:rPr lang="en-US" altLang="zh-CN" kern="0" dirty="0" err="1">
                <a:solidFill>
                  <a:srgbClr val="000000"/>
                </a:solidFill>
                <a:latin typeface="Courier New" panose="02070309020205020404" pitchFamily="49" charset="0"/>
                <a:cs typeface="Times New Roman" panose="02020603050405020304" pitchFamily="18" charset="0"/>
              </a:rPr>
              <a:t>traceback</a:t>
            </a:r>
            <a:r>
              <a:rPr lang="en-US" altLang="zh-CN" kern="0" dirty="0">
                <a:solidFill>
                  <a:srgbClr val="000000"/>
                </a:solidFill>
                <a:latin typeface="Courier New" panose="02070309020205020404" pitchFamily="49" charset="0"/>
                <a:cs typeface="Times New Roman" panose="02020603050405020304" pitchFamily="18" charset="0"/>
              </a:rPr>
              <a:t> object at </a:t>
            </a:r>
            <a:r>
              <a:rPr lang="en-US" altLang="zh-CN" kern="0" dirty="0">
                <a:solidFill>
                  <a:srgbClr val="FF0000"/>
                </a:solidFill>
                <a:latin typeface="Courier New" panose="02070309020205020404" pitchFamily="49" charset="0"/>
                <a:cs typeface="Times New Roman" panose="02020603050405020304" pitchFamily="18" charset="0"/>
              </a:rPr>
              <a:t>0x0134C990</a:t>
            </a:r>
            <a:r>
              <a:rPr lang="en-US" altLang="zh-CN" b="1" kern="0" dirty="0" smtClean="0">
                <a:solidFill>
                  <a:srgbClr val="000080"/>
                </a:solidFill>
                <a:latin typeface="Courier New" panose="02070309020205020404" pitchFamily="49" charset="0"/>
                <a:cs typeface="Times New Roman" panose="02020603050405020304" pitchFamily="18" charset="0"/>
              </a:rPr>
              <a:t>&gt;)</a:t>
            </a:r>
            <a:endParaRPr lang="zh-CN" altLang="zh-CN" sz="2000" kern="100" dirty="0">
              <a:latin typeface="Calibri" panose="020F0502020204030204" pitchFamily="34" charset="0"/>
              <a:cs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10925175" y="6303804"/>
            <a:ext cx="1266825" cy="523875"/>
          </a:xfrm>
          <a:prstGeom prst="rect">
            <a:avLst/>
          </a:prstGeom>
        </p:spPr>
      </p:pic>
    </p:spTree>
    <p:extLst>
      <p:ext uri="{BB962C8B-B14F-4D97-AF65-F5344CB8AC3E}">
        <p14:creationId xmlns:p14="http://schemas.microsoft.com/office/powerpoint/2010/main" val="171641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什么是异常</a:t>
            </a:r>
            <a:endParaRPr lang="zh-CN" altLang="en-US" dirty="0"/>
          </a:p>
        </p:txBody>
      </p:sp>
      <p:sp>
        <p:nvSpPr>
          <p:cNvPr id="3" name="内容占位符 2"/>
          <p:cNvSpPr>
            <a:spLocks noGrp="1"/>
          </p:cNvSpPr>
          <p:nvPr>
            <p:ph idx="1"/>
          </p:nvPr>
        </p:nvSpPr>
        <p:spPr/>
        <p:txBody>
          <a:bodyPr>
            <a:normAutofit fontScale="92500" lnSpcReduction="20000"/>
          </a:bodyPr>
          <a:lstStyle/>
          <a:p>
            <a:pPr eaLnBrk="0" hangingPunct="0">
              <a:spcBef>
                <a:spcPct val="50000"/>
              </a:spcBef>
            </a:pPr>
            <a:r>
              <a:rPr lang="zh-CN" altLang="en-US" dirty="0">
                <a:latin typeface="楷体_GB2312" pitchFamily="1" charset="-122"/>
                <a:ea typeface="楷体_GB2312" pitchFamily="1" charset="-122"/>
              </a:rPr>
              <a:t>语法错误和逻辑错误不属于异常，但有些语法错误往往会导致异常，例如由于大小写拼写错误而访问不存在的对象。</a:t>
            </a:r>
          </a:p>
          <a:p>
            <a:pPr eaLnBrk="0" hangingPunct="0">
              <a:spcBef>
                <a:spcPct val="50000"/>
              </a:spcBef>
            </a:pPr>
            <a:r>
              <a:rPr lang="zh-CN" altLang="en-US" dirty="0">
                <a:latin typeface="楷体_GB2312" pitchFamily="1" charset="-122"/>
                <a:ea typeface="楷体_GB2312" pitchFamily="1" charset="-122"/>
              </a:rPr>
              <a:t>当</a:t>
            </a:r>
            <a:r>
              <a:rPr lang="en-US" altLang="zh-CN" dirty="0">
                <a:latin typeface="楷体_GB2312" pitchFamily="1" charset="-122"/>
                <a:ea typeface="楷体_GB2312" pitchFamily="1" charset="-122"/>
              </a:rPr>
              <a:t>Python</a:t>
            </a:r>
            <a:r>
              <a:rPr lang="zh-CN" altLang="en-US" dirty="0">
                <a:latin typeface="楷体_GB2312" pitchFamily="1" charset="-122"/>
                <a:ea typeface="楷体_GB2312" pitchFamily="1" charset="-122"/>
              </a:rPr>
              <a:t>检测到一个错误时，解释器就会指出当前流已无法继续执行下去，这时候就出现了异常。异常是指因为程序出错而在正常控制流以外采取的行为。</a:t>
            </a:r>
          </a:p>
          <a:p>
            <a:pPr eaLnBrk="0" hangingPunct="0">
              <a:spcBef>
                <a:spcPct val="50000"/>
              </a:spcBef>
            </a:pPr>
            <a:r>
              <a:rPr lang="zh-CN" altLang="en-US" dirty="0">
                <a:latin typeface="楷体_GB2312" pitchFamily="1" charset="-122"/>
                <a:ea typeface="楷体_GB2312" pitchFamily="1" charset="-122"/>
              </a:rPr>
              <a:t>异常分为两个阶段：第一个阶段是引起异常发生的错误；第二个阶段是检测并处理阶段。</a:t>
            </a:r>
          </a:p>
          <a:p>
            <a:r>
              <a:rPr lang="zh-CN" altLang="en-US" dirty="0"/>
              <a:t>不建议使用异常来代替常规的检查，如</a:t>
            </a:r>
            <a:r>
              <a:rPr lang="en-US" altLang="zh-CN" dirty="0"/>
              <a:t>if...else</a:t>
            </a:r>
            <a:r>
              <a:rPr lang="zh-CN" altLang="en-US" dirty="0"/>
              <a:t>判断。</a:t>
            </a:r>
          </a:p>
          <a:p>
            <a:r>
              <a:rPr lang="zh-CN" altLang="en-US" dirty="0"/>
              <a:t>应避免过多依赖于异常处理机制。</a:t>
            </a:r>
          </a:p>
          <a:p>
            <a:r>
              <a:rPr lang="zh-CN" altLang="en-US" dirty="0"/>
              <a:t>当程序出现错误，</a:t>
            </a:r>
            <a:r>
              <a:rPr lang="en-US" altLang="zh-CN" dirty="0"/>
              <a:t>python</a:t>
            </a:r>
            <a:r>
              <a:rPr lang="zh-CN" altLang="en-US" dirty="0"/>
              <a:t>会自动引发异常，也可以通过</a:t>
            </a:r>
            <a:r>
              <a:rPr lang="en-US" altLang="zh-CN" dirty="0"/>
              <a:t>raise</a:t>
            </a:r>
            <a:r>
              <a:rPr lang="zh-CN" altLang="en-US" dirty="0"/>
              <a:t>显式地引发异常</a:t>
            </a:r>
            <a:r>
              <a:rPr lang="zh-CN" altLang="en-US" dirty="0" smtClean="0"/>
              <a:t>。</a:t>
            </a:r>
            <a:endParaRPr lang="zh-CN" altLang="en-US" dirty="0"/>
          </a:p>
        </p:txBody>
      </p:sp>
    </p:spTree>
    <p:extLst>
      <p:ext uri="{BB962C8B-B14F-4D97-AF65-F5344CB8AC3E}">
        <p14:creationId xmlns:p14="http://schemas.microsoft.com/office/powerpoint/2010/main" val="3250241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8.2 Python</a:t>
            </a:r>
            <a:r>
              <a:rPr lang="zh-CN" altLang="en-US" dirty="0" smtClean="0"/>
              <a:t>中的异常类</a:t>
            </a:r>
            <a:endParaRPr lang="zh-CN" altLang="en-US" dirty="0"/>
          </a:p>
        </p:txBody>
      </p:sp>
      <p:sp>
        <p:nvSpPr>
          <p:cNvPr id="3" name="内容占位符 2"/>
          <p:cNvSpPr>
            <a:spLocks noGrp="1"/>
          </p:cNvSpPr>
          <p:nvPr>
            <p:ph idx="1"/>
          </p:nvPr>
        </p:nvSpPr>
        <p:spPr>
          <a:xfrm>
            <a:off x="838200" y="1825625"/>
            <a:ext cx="10515600" cy="552450"/>
          </a:xfrm>
        </p:spPr>
        <p:txBody>
          <a:bodyPr/>
          <a:lstStyle/>
          <a:p>
            <a:r>
              <a:rPr lang="zh-CN" altLang="en-US" dirty="0" smtClean="0"/>
              <a:t>下面列出了常用的异常类</a:t>
            </a:r>
            <a:endParaRPr lang="zh-CN" altLang="en-US" dirty="0"/>
          </a:p>
        </p:txBody>
      </p:sp>
      <p:pic>
        <p:nvPicPr>
          <p:cNvPr id="4" name="图片 3"/>
          <p:cNvPicPr>
            <a:picLocks noChangeAspect="1"/>
          </p:cNvPicPr>
          <p:nvPr/>
        </p:nvPicPr>
        <p:blipFill>
          <a:blip r:embed="rId2"/>
          <a:stretch>
            <a:fillRect/>
          </a:stretch>
        </p:blipFill>
        <p:spPr>
          <a:xfrm>
            <a:off x="1152525" y="2635250"/>
            <a:ext cx="9048750" cy="3933825"/>
          </a:xfrm>
          <a:prstGeom prst="rect">
            <a:avLst/>
          </a:prstGeom>
        </p:spPr>
      </p:pic>
    </p:spTree>
    <p:extLst>
      <p:ext uri="{BB962C8B-B14F-4D97-AF65-F5344CB8AC3E}">
        <p14:creationId xmlns:p14="http://schemas.microsoft.com/office/powerpoint/2010/main" val="3538332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抛出异常</a:t>
            </a:r>
            <a:r>
              <a:rPr lang="en-US" altLang="zh-CN" dirty="0" smtClean="0"/>
              <a:t>raise</a:t>
            </a:r>
            <a:r>
              <a:rPr lang="zh-CN" altLang="en-US" dirty="0" smtClean="0"/>
              <a:t>语句</a:t>
            </a:r>
            <a:endParaRPr lang="zh-CN" altLang="en-US" dirty="0"/>
          </a:p>
        </p:txBody>
      </p:sp>
      <p:sp>
        <p:nvSpPr>
          <p:cNvPr id="3" name="内容占位符 2"/>
          <p:cNvSpPr>
            <a:spLocks noGrp="1"/>
          </p:cNvSpPr>
          <p:nvPr>
            <p:ph idx="1"/>
          </p:nvPr>
        </p:nvSpPr>
        <p:spPr/>
        <p:txBody>
          <a:bodyPr/>
          <a:lstStyle/>
          <a:p>
            <a:r>
              <a:rPr lang="zh-CN" altLang="en-US" dirty="0" smtClean="0"/>
              <a:t>主动抛出异常</a:t>
            </a:r>
            <a:endParaRPr lang="en-US" altLang="zh-CN" dirty="0" smtClean="0"/>
          </a:p>
          <a:p>
            <a:pPr lvl="1"/>
            <a:r>
              <a:rPr lang="zh-CN" altLang="en-US" dirty="0" smtClean="0"/>
              <a:t>定义自己的异常类时；</a:t>
            </a:r>
            <a:endParaRPr lang="en-US" altLang="zh-CN" dirty="0" smtClean="0"/>
          </a:p>
          <a:p>
            <a:pPr lvl="1"/>
            <a:r>
              <a:rPr lang="zh-CN" altLang="en-US" dirty="0" smtClean="0"/>
              <a:t>或者需要抛出异常时。</a:t>
            </a:r>
            <a:endParaRPr lang="en-US" altLang="zh-CN" dirty="0" smtClean="0"/>
          </a:p>
          <a:p>
            <a:r>
              <a:rPr lang="en-US" altLang="zh-CN" dirty="0" smtClean="0"/>
              <a:t>raise</a:t>
            </a:r>
            <a:r>
              <a:rPr lang="zh-CN" altLang="en-US" dirty="0" smtClean="0"/>
              <a:t>语法</a:t>
            </a:r>
            <a:endParaRPr lang="en-US" altLang="zh-CN" dirty="0" smtClean="0"/>
          </a:p>
          <a:p>
            <a:endParaRPr lang="en-US" altLang="zh-CN" dirty="0"/>
          </a:p>
          <a:p>
            <a:pPr lvl="1"/>
            <a:r>
              <a:rPr lang="en-US" altLang="zh-CN" dirty="0" err="1" smtClean="0"/>
              <a:t>SomeException</a:t>
            </a:r>
            <a:r>
              <a:rPr lang="zh-CN" altLang="en-US" dirty="0" smtClean="0"/>
              <a:t>：必须</a:t>
            </a:r>
            <a:r>
              <a:rPr lang="zh-CN" altLang="en-US" dirty="0"/>
              <a:t>是一个异常类，或异常类的</a:t>
            </a:r>
            <a:r>
              <a:rPr lang="zh-CN" altLang="en-US" dirty="0" smtClean="0"/>
              <a:t>实例；</a:t>
            </a:r>
            <a:endParaRPr lang="en-US" altLang="zh-CN" dirty="0" smtClean="0"/>
          </a:p>
          <a:p>
            <a:pPr lvl="1"/>
            <a:r>
              <a:rPr lang="en-US" altLang="zh-CN" dirty="0" err="1" smtClean="0"/>
              <a:t>Args</a:t>
            </a:r>
            <a:r>
              <a:rPr lang="zh-CN" altLang="en-US" dirty="0" smtClean="0"/>
              <a:t>：传递</a:t>
            </a:r>
            <a:r>
              <a:rPr lang="zh-CN" altLang="en-US" dirty="0"/>
              <a:t>给</a:t>
            </a:r>
            <a:r>
              <a:rPr lang="en-US" altLang="zh-CN" dirty="0" err="1"/>
              <a:t>SomeException</a:t>
            </a:r>
            <a:r>
              <a:rPr lang="zh-CN" altLang="en-US" dirty="0"/>
              <a:t>的参数，必须是一个</a:t>
            </a:r>
            <a:r>
              <a:rPr lang="zh-CN" altLang="en-US" dirty="0" smtClean="0"/>
              <a:t>元组；</a:t>
            </a:r>
            <a:endParaRPr lang="en-US" altLang="zh-CN" dirty="0" smtClean="0"/>
          </a:p>
          <a:p>
            <a:pPr lvl="1"/>
            <a:r>
              <a:rPr lang="en-US" altLang="zh-CN" dirty="0" err="1"/>
              <a:t>Traceback</a:t>
            </a:r>
            <a:r>
              <a:rPr lang="zh-CN" altLang="en-US" kern="0" dirty="0">
                <a:solidFill>
                  <a:srgbClr val="000000"/>
                </a:solidFill>
                <a:latin typeface="Courier New" panose="02070309020205020404" pitchFamily="49" charset="0"/>
                <a:cs typeface="Times New Roman" panose="02020603050405020304" pitchFamily="18" charset="0"/>
              </a:rPr>
              <a:t>：很少用，主要是用来提供一</a:t>
            </a:r>
            <a:r>
              <a:rPr lang="zh-CN" altLang="en-US" kern="0" dirty="0" smtClean="0">
                <a:solidFill>
                  <a:srgbClr val="000000"/>
                </a:solidFill>
                <a:latin typeface="Courier New" panose="02070309020205020404" pitchFamily="49" charset="0"/>
                <a:cs typeface="Times New Roman" panose="02020603050405020304" pitchFamily="18" charset="0"/>
              </a:rPr>
              <a:t>个</a:t>
            </a:r>
            <a:r>
              <a:rPr lang="en-US" altLang="zh-CN" kern="0" dirty="0" err="1" smtClean="0">
                <a:solidFill>
                  <a:srgbClr val="000000"/>
                </a:solidFill>
                <a:latin typeface="Courier New" panose="02070309020205020404" pitchFamily="49" charset="0"/>
                <a:cs typeface="Times New Roman" panose="02020603050405020304" pitchFamily="18" charset="0"/>
              </a:rPr>
              <a:t>traceback</a:t>
            </a:r>
            <a:r>
              <a:rPr lang="zh-CN" altLang="en-US" kern="0" dirty="0" smtClean="0">
                <a:solidFill>
                  <a:srgbClr val="000000"/>
                </a:solidFill>
                <a:latin typeface="Courier New" panose="02070309020205020404" pitchFamily="49" charset="0"/>
                <a:cs typeface="Times New Roman" panose="02020603050405020304" pitchFamily="18" charset="0"/>
              </a:rPr>
              <a:t>对象。</a:t>
            </a:r>
            <a:endParaRPr lang="zh-CN" altLang="en-US" dirty="0"/>
          </a:p>
        </p:txBody>
      </p:sp>
      <p:sp>
        <p:nvSpPr>
          <p:cNvPr id="4" name="矩形 3"/>
          <p:cNvSpPr/>
          <p:nvPr/>
        </p:nvSpPr>
        <p:spPr>
          <a:xfrm>
            <a:off x="1352550" y="3631962"/>
            <a:ext cx="6250429" cy="369332"/>
          </a:xfrm>
          <a:prstGeom prst="rect">
            <a:avLst/>
          </a:prstGeom>
        </p:spPr>
        <p:txBody>
          <a:bodyPr wrap="none">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raise</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SomeException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args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traceback</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6605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自定义异常类</a:t>
            </a:r>
            <a:endParaRPr lang="zh-CN" altLang="en-US" dirty="0"/>
          </a:p>
        </p:txBody>
      </p:sp>
      <p:sp>
        <p:nvSpPr>
          <p:cNvPr id="3" name="内容占位符 2"/>
          <p:cNvSpPr>
            <a:spLocks noGrp="1"/>
          </p:cNvSpPr>
          <p:nvPr>
            <p:ph idx="1"/>
          </p:nvPr>
        </p:nvSpPr>
        <p:spPr>
          <a:xfrm>
            <a:off x="838200" y="1825625"/>
            <a:ext cx="10515600" cy="1270000"/>
          </a:xfrm>
        </p:spPr>
        <p:txBody>
          <a:bodyPr/>
          <a:lstStyle/>
          <a:p>
            <a:r>
              <a:rPr lang="zh-CN" altLang="en-US" dirty="0" smtClean="0"/>
              <a:t>下面的例子演示了自定义的异常类</a:t>
            </a:r>
            <a:endParaRPr lang="en-US" altLang="zh-CN" dirty="0" smtClean="0"/>
          </a:p>
          <a:p>
            <a:pPr lvl="1"/>
            <a:r>
              <a:rPr lang="zh-CN" altLang="en-US" dirty="0" smtClean="0"/>
              <a:t>必须继承</a:t>
            </a:r>
            <a:r>
              <a:rPr lang="en-US" altLang="zh-CN" dirty="0" smtClean="0"/>
              <a:t>Exception</a:t>
            </a:r>
            <a:r>
              <a:rPr lang="zh-CN" altLang="en-US" dirty="0" smtClean="0"/>
              <a:t>类：所有异常类的基类；</a:t>
            </a:r>
            <a:endParaRPr lang="en-US" altLang="zh-CN" dirty="0" smtClean="0"/>
          </a:p>
          <a:p>
            <a:pPr lvl="1"/>
            <a:endParaRPr lang="zh-CN" altLang="en-US" dirty="0"/>
          </a:p>
        </p:txBody>
      </p:sp>
      <p:sp>
        <p:nvSpPr>
          <p:cNvPr id="4" name="矩形 3"/>
          <p:cNvSpPr/>
          <p:nvPr/>
        </p:nvSpPr>
        <p:spPr>
          <a:xfrm>
            <a:off x="838200" y="3314641"/>
            <a:ext cx="4171950" cy="1477328"/>
          </a:xfrm>
          <a:prstGeom prst="rect">
            <a:avLst/>
          </a:prstGeom>
        </p:spPr>
        <p:txBody>
          <a:bodyPr wrap="square">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class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err="1">
                <a:solidFill>
                  <a:srgbClr val="000000"/>
                </a:solidFill>
                <a:latin typeface="Courier New" panose="02070309020205020404" pitchFamily="49" charset="0"/>
                <a:cs typeface="Times New Roman" panose="02020603050405020304" pitchFamily="18" charset="0"/>
              </a:rPr>
              <a:t>MyError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Exception</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err="1">
                <a:solidFill>
                  <a:srgbClr val="0000FF"/>
                </a:solidFill>
                <a:latin typeface="Courier New" panose="02070309020205020404" pitchFamily="49" charset="0"/>
                <a:cs typeface="Times New Roman" panose="02020603050405020304" pitchFamily="18" charset="0"/>
              </a:rPr>
              <a:t>def</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FF"/>
                </a:solidFill>
                <a:latin typeface="Courier New" panose="02070309020205020404" pitchFamily="49" charset="0"/>
                <a:cs typeface="Times New Roman" panose="02020603050405020304" pitchFamily="18" charset="0"/>
              </a:rPr>
              <a:t>__</a:t>
            </a:r>
            <a:r>
              <a:rPr lang="en-US" altLang="zh-CN" kern="0" dirty="0" err="1">
                <a:solidFill>
                  <a:srgbClr val="FF00FF"/>
                </a:solidFill>
                <a:latin typeface="Courier New" panose="02070309020205020404" pitchFamily="49" charset="0"/>
                <a:cs typeface="Times New Roman" panose="02020603050405020304" pitchFamily="18" charset="0"/>
              </a:rPr>
              <a:t>init</a:t>
            </a:r>
            <a:r>
              <a:rPr lang="en-US" altLang="zh-CN" kern="0" dirty="0">
                <a:solidFill>
                  <a:srgbClr val="FF00FF"/>
                </a:solidFill>
                <a:latin typeface="Courier New" panose="02070309020205020404" pitchFamily="49" charset="0"/>
                <a:cs typeface="Times New Roman" panose="02020603050405020304" pitchFamily="18" charset="0"/>
              </a:rPr>
              <a:t>__</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self</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value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self</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value</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value</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err="1">
                <a:solidFill>
                  <a:srgbClr val="0000FF"/>
                </a:solidFill>
                <a:latin typeface="Courier New" panose="02070309020205020404" pitchFamily="49" charset="0"/>
                <a:cs typeface="Times New Roman" panose="02020603050405020304" pitchFamily="18" charset="0"/>
              </a:rPr>
              <a:t>def</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FF"/>
                </a:solidFill>
                <a:latin typeface="Courier New" panose="02070309020205020404" pitchFamily="49" charset="0"/>
                <a:cs typeface="Times New Roman" panose="02020603050405020304" pitchFamily="18" charset="0"/>
              </a:rPr>
              <a:t>__</a:t>
            </a:r>
            <a:r>
              <a:rPr lang="en-US" altLang="zh-CN" kern="0" dirty="0" err="1">
                <a:solidFill>
                  <a:srgbClr val="FF00FF"/>
                </a:solidFill>
                <a:latin typeface="Courier New" panose="02070309020205020404" pitchFamily="49" charset="0"/>
                <a:cs typeface="Times New Roman" panose="02020603050405020304" pitchFamily="18" charset="0"/>
              </a:rPr>
              <a:t>str</a:t>
            </a:r>
            <a:r>
              <a:rPr lang="en-US" altLang="zh-CN" kern="0" dirty="0">
                <a:solidFill>
                  <a:srgbClr val="FF00FF"/>
                </a:solidFill>
                <a:latin typeface="Courier New" panose="02070309020205020404" pitchFamily="49" charset="0"/>
                <a:cs typeface="Times New Roman" panose="02020603050405020304" pitchFamily="18" charset="0"/>
              </a:rPr>
              <a:t>__</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self</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return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repr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self</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value</a:t>
            </a:r>
            <a:r>
              <a:rPr lang="en-US" altLang="zh-CN" b="1" kern="0" dirty="0" smtClean="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
        <p:nvSpPr>
          <p:cNvPr id="5" name="矩形 4"/>
          <p:cNvSpPr/>
          <p:nvPr/>
        </p:nvSpPr>
        <p:spPr>
          <a:xfrm>
            <a:off x="5610225" y="3314641"/>
            <a:ext cx="5743575" cy="2862322"/>
          </a:xfrm>
          <a:prstGeom prst="rect">
            <a:avLst/>
          </a:prstGeom>
        </p:spPr>
        <p:txBody>
          <a:bodyPr wrap="square">
            <a:spAutoFit/>
          </a:bodyPr>
          <a:lstStyle/>
          <a:p>
            <a:r>
              <a:rPr lang="en-US" altLang="zh-CN" b="1" kern="0" dirty="0">
                <a:solidFill>
                  <a:srgbClr val="000080"/>
                </a:solidFill>
                <a:latin typeface="Courier New" panose="02070309020205020404" pitchFamily="49" charset="0"/>
                <a:cs typeface="Times New Roman" panose="02020603050405020304" pitchFamily="18" charset="0"/>
              </a:rPr>
              <a:t>&gt;&gt;&gt;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raise</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smtClean="0">
                <a:solidFill>
                  <a:srgbClr val="000000"/>
                </a:solidFill>
                <a:latin typeface="Courier New" panose="02070309020205020404" pitchFamily="49" charset="0"/>
                <a:cs typeface="Times New Roman" panose="02020603050405020304" pitchFamily="18" charset="0"/>
              </a:rPr>
              <a:t>MyError</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FF0000"/>
                </a:solidFill>
                <a:latin typeface="Courier New" panose="02070309020205020404" pitchFamily="49" charset="0"/>
                <a:cs typeface="Times New Roman" panose="02020603050405020304" pitchFamily="18" charset="0"/>
              </a:rPr>
              <a:t>2</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FF0000"/>
                </a:solidFill>
                <a:latin typeface="Courier New" panose="02070309020205020404" pitchFamily="49" charset="0"/>
                <a:cs typeface="Times New Roman" panose="02020603050405020304" pitchFamily="18" charset="0"/>
              </a:rPr>
              <a:t>2</a:t>
            </a:r>
            <a:r>
              <a:rPr lang="en-US" altLang="zh-CN" b="1" kern="0" dirty="0" smtClean="0">
                <a:solidFill>
                  <a:srgbClr val="000080"/>
                </a:solidFill>
                <a:latin typeface="Courier New" panose="02070309020205020404" pitchFamily="49" charset="0"/>
                <a:cs typeface="Times New Roman" panose="02020603050405020304" pitchFamily="18" charset="0"/>
              </a:rPr>
              <a:t>)</a:t>
            </a:r>
            <a:endParaRPr lang="en-US" altLang="zh-CN" sz="2000" kern="100" dirty="0" smtClean="0">
              <a:latin typeface="Calibri" panose="020F0502020204030204" pitchFamily="34" charset="0"/>
              <a:cs typeface="Times New Roman" panose="02020603050405020304" pitchFamily="18" charset="0"/>
            </a:endParaRPr>
          </a:p>
          <a:p>
            <a:r>
              <a:rPr lang="en-US" altLang="zh-CN" b="1" kern="0" dirty="0" smtClean="0">
                <a:solidFill>
                  <a:srgbClr val="0000FF"/>
                </a:solidFill>
                <a:latin typeface="Courier New" panose="02070309020205020404" pitchFamily="49" charset="0"/>
                <a:cs typeface="Times New Roman" panose="02020603050405020304" pitchFamily="18" charset="0"/>
              </a:rPr>
              <a:t>except</a:t>
            </a:r>
            <a:r>
              <a:rPr lang="en-US" altLang="zh-CN" kern="0" dirty="0" smtClean="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MyError</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as</a:t>
            </a:r>
            <a:r>
              <a:rPr lang="en-US" altLang="zh-CN" kern="0" dirty="0">
                <a:solidFill>
                  <a:srgbClr val="000000"/>
                </a:solidFill>
                <a:latin typeface="Courier New" panose="02070309020205020404" pitchFamily="49" charset="0"/>
                <a:cs typeface="Times New Roman" panose="02020603050405020304" pitchFamily="18" charset="0"/>
              </a:rPr>
              <a:t> 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'My exception occurred, value:'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e</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value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My exception occurred</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value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4</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80"/>
                </a:solidFill>
                <a:latin typeface="Courier New" panose="02070309020205020404" pitchFamily="49" charset="0"/>
                <a:cs typeface="Times New Roman" panose="02020603050405020304" pitchFamily="18" charset="0"/>
              </a:rPr>
              <a:t>&gt;&gt;&gt;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raise</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MyError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'oops!'</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err="1">
                <a:solidFill>
                  <a:srgbClr val="000000"/>
                </a:solidFill>
                <a:latin typeface="Courier New" panose="02070309020205020404" pitchFamily="49" charset="0"/>
                <a:cs typeface="Times New Roman" panose="02020603050405020304" pitchFamily="18" charset="0"/>
              </a:rPr>
              <a:t>Traceback</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most recent call last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File </a:t>
            </a:r>
            <a:r>
              <a:rPr lang="en-US" altLang="zh-CN" kern="0" dirty="0">
                <a:solidFill>
                  <a:srgbClr val="808080"/>
                </a:solidFill>
                <a:latin typeface="Courier New" panose="02070309020205020404" pitchFamily="49" charset="0"/>
                <a:cs typeface="Times New Roman" panose="02020603050405020304" pitchFamily="18" charset="0"/>
              </a:rPr>
              <a:t>"&lt;</a:t>
            </a:r>
            <a:r>
              <a:rPr lang="en-US" altLang="zh-CN" kern="0" dirty="0" err="1">
                <a:solidFill>
                  <a:srgbClr val="808080"/>
                </a:solidFill>
                <a:latin typeface="Courier New" panose="02070309020205020404" pitchFamily="49" charset="0"/>
                <a:cs typeface="Times New Roman" panose="02020603050405020304" pitchFamily="18" charset="0"/>
              </a:rPr>
              <a:t>stdin</a:t>
            </a:r>
            <a:r>
              <a:rPr lang="en-US" altLang="zh-CN" kern="0" dirty="0">
                <a:solidFill>
                  <a:srgbClr val="808080"/>
                </a:solidFill>
                <a:latin typeface="Courier New" panose="02070309020205020404" pitchFamily="49" charset="0"/>
                <a:cs typeface="Times New Roman" panose="02020603050405020304" pitchFamily="18" charset="0"/>
              </a:rPr>
              <a:t>&gt;"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line </a:t>
            </a:r>
            <a:r>
              <a:rPr lang="en-US" altLang="zh-CN" kern="0" dirty="0">
                <a:solidFill>
                  <a:srgbClr val="FF0000"/>
                </a:solidFill>
                <a:latin typeface="Courier New" panose="02070309020205020404" pitchFamily="49" charset="0"/>
                <a:cs typeface="Times New Roman" panose="02020603050405020304" pitchFamily="18" charset="0"/>
              </a:rPr>
              <a:t>1</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__main__</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MyError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'oops</a:t>
            </a:r>
            <a:r>
              <a:rPr lang="en-US" altLang="zh-CN" kern="0" dirty="0" smtClean="0">
                <a:solidFill>
                  <a:srgbClr val="808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10925175" y="6303804"/>
            <a:ext cx="1266825" cy="523875"/>
          </a:xfrm>
          <a:prstGeom prst="rect">
            <a:avLst/>
          </a:prstGeom>
        </p:spPr>
      </p:pic>
    </p:spTree>
    <p:extLst>
      <p:ext uri="{BB962C8B-B14F-4D97-AF65-F5344CB8AC3E}">
        <p14:creationId xmlns:p14="http://schemas.microsoft.com/office/powerpoint/2010/main" val="37351988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 Python</a:t>
            </a:r>
            <a:r>
              <a:rPr lang="zh-CN" altLang="en-US" dirty="0" smtClean="0"/>
              <a:t>中的异常处理结构</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常见的异常处理结构</a:t>
            </a:r>
            <a:endParaRPr lang="en-US" altLang="zh-CN" dirty="0" smtClean="0"/>
          </a:p>
          <a:p>
            <a:pPr lvl="1"/>
            <a:r>
              <a:rPr lang="en-US" altLang="zh-CN" dirty="0" smtClean="0"/>
              <a:t>try.......except</a:t>
            </a:r>
            <a:r>
              <a:rPr lang="zh-CN" altLang="en-US" dirty="0" smtClean="0"/>
              <a:t>结构</a:t>
            </a:r>
            <a:endParaRPr lang="en-US" altLang="zh-CN" dirty="0" smtClean="0"/>
          </a:p>
          <a:p>
            <a:pPr lvl="1"/>
            <a:r>
              <a:rPr lang="en-US" altLang="zh-CN" dirty="0"/>
              <a:t>try.......</a:t>
            </a:r>
            <a:r>
              <a:rPr lang="en-US" altLang="zh-CN" dirty="0" smtClean="0"/>
              <a:t>except</a:t>
            </a:r>
            <a:r>
              <a:rPr lang="en-US" altLang="zh-CN" dirty="0"/>
              <a:t> </a:t>
            </a:r>
            <a:r>
              <a:rPr lang="en-US" altLang="zh-CN" dirty="0" smtClean="0"/>
              <a:t>.......else</a:t>
            </a:r>
            <a:r>
              <a:rPr lang="zh-CN" altLang="en-US" dirty="0" smtClean="0"/>
              <a:t>结构</a:t>
            </a:r>
            <a:endParaRPr lang="en-US" altLang="zh-CN" dirty="0"/>
          </a:p>
          <a:p>
            <a:pPr lvl="1"/>
            <a:r>
              <a:rPr lang="zh-CN" altLang="en-US" dirty="0" smtClean="0"/>
              <a:t>带有多个</a:t>
            </a:r>
            <a:r>
              <a:rPr lang="en-US" altLang="zh-CN" dirty="0" smtClean="0"/>
              <a:t>except</a:t>
            </a:r>
            <a:r>
              <a:rPr lang="zh-CN" altLang="en-US" dirty="0" smtClean="0"/>
              <a:t>的</a:t>
            </a:r>
            <a:r>
              <a:rPr lang="en-US" altLang="zh-CN" dirty="0" smtClean="0"/>
              <a:t>try</a:t>
            </a:r>
            <a:r>
              <a:rPr lang="zh-CN" altLang="en-US" dirty="0" smtClean="0"/>
              <a:t>结构</a:t>
            </a:r>
            <a:endParaRPr lang="en-US" altLang="zh-CN" dirty="0" smtClean="0"/>
          </a:p>
          <a:p>
            <a:pPr lvl="1"/>
            <a:r>
              <a:rPr lang="en-US" altLang="zh-CN" dirty="0"/>
              <a:t>try.......except </a:t>
            </a:r>
            <a:r>
              <a:rPr lang="en-US" altLang="zh-CN" dirty="0" smtClean="0"/>
              <a:t>.......finally</a:t>
            </a:r>
            <a:r>
              <a:rPr lang="zh-CN" altLang="en-US" dirty="0" smtClean="0"/>
              <a:t>结构</a:t>
            </a:r>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3386567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8.3.1 try</a:t>
            </a:r>
            <a:r>
              <a:rPr lang="en-US" altLang="zh-CN" dirty="0"/>
              <a:t>.......except</a:t>
            </a:r>
            <a:r>
              <a:rPr lang="zh-CN" altLang="en-US" dirty="0"/>
              <a:t>结构</a:t>
            </a:r>
          </a:p>
        </p:txBody>
      </p:sp>
      <p:sp>
        <p:nvSpPr>
          <p:cNvPr id="3" name="内容占位符 2"/>
          <p:cNvSpPr>
            <a:spLocks noGrp="1"/>
          </p:cNvSpPr>
          <p:nvPr>
            <p:ph idx="1"/>
          </p:nvPr>
        </p:nvSpPr>
        <p:spPr>
          <a:xfrm>
            <a:off x="838200" y="1825625"/>
            <a:ext cx="10515600" cy="902585"/>
          </a:xfrm>
        </p:spPr>
        <p:txBody>
          <a:bodyPr>
            <a:normAutofit fontScale="92500" lnSpcReduction="10000"/>
          </a:bodyPr>
          <a:lstStyle/>
          <a:p>
            <a:r>
              <a:rPr lang="zh-CN" altLang="en-US" dirty="0" smtClean="0"/>
              <a:t>这是最基本的处理结构；</a:t>
            </a:r>
            <a:endParaRPr lang="en-US" altLang="zh-CN" dirty="0" smtClean="0"/>
          </a:p>
          <a:p>
            <a:r>
              <a:rPr lang="zh-CN" altLang="en-US" dirty="0" smtClean="0"/>
              <a:t>具有两种形式。</a:t>
            </a:r>
            <a:endParaRPr lang="zh-CN" altLang="en-US" dirty="0"/>
          </a:p>
        </p:txBody>
      </p:sp>
      <p:sp>
        <p:nvSpPr>
          <p:cNvPr id="4" name="矩形 3"/>
          <p:cNvSpPr/>
          <p:nvPr/>
        </p:nvSpPr>
        <p:spPr>
          <a:xfrm>
            <a:off x="1204211" y="2885130"/>
            <a:ext cx="4671934" cy="1754326"/>
          </a:xfrm>
          <a:prstGeom prst="rect">
            <a:avLst/>
          </a:prstGeom>
        </p:spPr>
        <p:txBody>
          <a:bodyPr wrap="square">
            <a:spAutoFit/>
          </a:bodyPr>
          <a:lstStyle/>
          <a:p>
            <a:r>
              <a:rPr lang="zh-CN" altLang="en-US" b="1" kern="0" dirty="0" smtClean="0">
                <a:solidFill>
                  <a:srgbClr val="0000FF"/>
                </a:solidFill>
                <a:latin typeface="Courier New" panose="02070309020205020404" pitchFamily="49" charset="0"/>
                <a:cs typeface="Times New Roman" panose="02020603050405020304" pitchFamily="18" charset="0"/>
              </a:rPr>
              <a:t>代码处理形式一</a:t>
            </a:r>
            <a:endParaRPr lang="en-US" altLang="zh-CN" b="1" kern="0" dirty="0" smtClean="0">
              <a:solidFill>
                <a:srgbClr val="0000FF"/>
              </a:solidFill>
              <a:latin typeface="Courier New" panose="02070309020205020404" pitchFamily="49" charset="0"/>
              <a:cs typeface="Times New Roman" panose="02020603050405020304" pitchFamily="18" charset="0"/>
            </a:endParaRPr>
          </a:p>
          <a:p>
            <a:r>
              <a:rPr lang="en-US" altLang="zh-CN" b="1" kern="0" dirty="0" smtClean="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try_block</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a:t>
            </a:r>
            <a:r>
              <a:rPr lang="zh-CN" altLang="zh-CN" kern="0" dirty="0">
                <a:solidFill>
                  <a:srgbClr val="008000"/>
                </a:solidFill>
                <a:latin typeface="Courier New" panose="02070309020205020404" pitchFamily="49" charset="0"/>
                <a:cs typeface="Courier New" panose="02070309020205020404" pitchFamily="49" charset="0"/>
              </a:rPr>
              <a:t>被监控的代码</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kern="0" dirty="0">
                <a:solidFill>
                  <a:srgbClr val="000000"/>
                </a:solidFill>
                <a:latin typeface="Courier New" panose="02070309020205020404" pitchFamily="49" charset="0"/>
                <a:cs typeface="Times New Roman" panose="02020603050405020304" pitchFamily="18" charset="0"/>
              </a:rPr>
              <a:t> Exception</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reason</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except_block</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a:t>
            </a:r>
            <a:r>
              <a:rPr lang="zh-CN" altLang="zh-CN" kern="0" dirty="0">
                <a:solidFill>
                  <a:srgbClr val="008000"/>
                </a:solidFill>
                <a:latin typeface="Courier New" panose="02070309020205020404" pitchFamily="49" charset="0"/>
                <a:cs typeface="Courier New" panose="02070309020205020404" pitchFamily="49" charset="0"/>
              </a:rPr>
              <a:t>异常处理代码</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p:txBody>
      </p:sp>
      <p:sp>
        <p:nvSpPr>
          <p:cNvPr id="6" name="矩形 5"/>
          <p:cNvSpPr/>
          <p:nvPr/>
        </p:nvSpPr>
        <p:spPr>
          <a:xfrm>
            <a:off x="6270883" y="2885130"/>
            <a:ext cx="4102309" cy="2092881"/>
          </a:xfrm>
          <a:prstGeom prst="rect">
            <a:avLst/>
          </a:prstGeom>
        </p:spPr>
        <p:txBody>
          <a:bodyPr wrap="square">
            <a:spAutoFit/>
          </a:bodyPr>
          <a:lstStyle/>
          <a:p>
            <a:r>
              <a:rPr lang="zh-CN" altLang="en-US" b="1" kern="0" dirty="0" smtClean="0">
                <a:solidFill>
                  <a:srgbClr val="0000FF"/>
                </a:solidFill>
                <a:latin typeface="Courier New" panose="02070309020205020404" pitchFamily="49" charset="0"/>
                <a:cs typeface="Times New Roman" panose="02020603050405020304" pitchFamily="18" charset="0"/>
              </a:rPr>
              <a:t>代码处理形式二</a:t>
            </a:r>
            <a:endParaRPr lang="en-US" altLang="zh-CN" b="1" kern="0" dirty="0" smtClean="0">
              <a:solidFill>
                <a:srgbClr val="0000FF"/>
              </a:solidFill>
              <a:latin typeface="Courier New" panose="02070309020205020404" pitchFamily="49" charset="0"/>
              <a:cs typeface="Times New Roman" panose="02020603050405020304" pitchFamily="18" charset="0"/>
            </a:endParaRPr>
          </a:p>
          <a:p>
            <a:r>
              <a:rPr lang="en-US" altLang="zh-CN" b="1" kern="0" dirty="0" smtClean="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BaseException</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smtClean="0">
                <a:solidFill>
                  <a:srgbClr val="000000"/>
                </a:solidFill>
                <a:latin typeface="Courier New" panose="02070309020205020404" pitchFamily="49" charset="0"/>
                <a:cs typeface="Times New Roman" panose="02020603050405020304" pitchFamily="18" charset="0"/>
              </a:rPr>
              <a:t>except_block</a:t>
            </a:r>
            <a:endParaRPr lang="en-US" altLang="zh-CN" kern="0" dirty="0" smtClean="0">
              <a:solidFill>
                <a:srgbClr val="000000"/>
              </a:solidFill>
              <a:latin typeface="Courier New" panose="02070309020205020404" pitchFamily="49" charset="0"/>
              <a:cs typeface="Times New Roman" panose="02020603050405020304" pitchFamily="18" charset="0"/>
            </a:endParaRPr>
          </a:p>
          <a:p>
            <a:endParaRPr lang="en-US" altLang="zh-CN" sz="2000" kern="0" dirty="0">
              <a:solidFill>
                <a:srgbClr val="000000"/>
              </a:solidFill>
              <a:latin typeface="Courier New" panose="02070309020205020404" pitchFamily="49" charset="0"/>
              <a:cs typeface="Times New Roman" panose="02020603050405020304" pitchFamily="18" charset="0"/>
            </a:endParaRPr>
          </a:p>
          <a:p>
            <a:r>
              <a:rPr lang="zh-CN" altLang="en-US" sz="2000" b="1" kern="0" dirty="0" smtClean="0">
                <a:solidFill>
                  <a:srgbClr val="000000"/>
                </a:solidFill>
                <a:latin typeface="Courier New" panose="02070309020205020404" pitchFamily="49" charset="0"/>
                <a:cs typeface="Times New Roman" panose="02020603050405020304" pitchFamily="18" charset="0"/>
              </a:rPr>
              <a:t>优势：能够处理所有的异常</a:t>
            </a:r>
            <a:endParaRPr lang="zh-CN" altLang="zh-CN" sz="2000" b="1" kern="100" dirty="0">
              <a:latin typeface="Calibri" panose="020F0502020204030204" pitchFamily="34" charset="0"/>
              <a:cs typeface="Times New Roman" panose="02020603050405020304" pitchFamily="18" charset="0"/>
            </a:endParaRPr>
          </a:p>
        </p:txBody>
      </p:sp>
      <p:sp>
        <p:nvSpPr>
          <p:cNvPr id="7" name="内容占位符 2"/>
          <p:cNvSpPr txBox="1">
            <a:spLocks/>
          </p:cNvSpPr>
          <p:nvPr/>
        </p:nvSpPr>
        <p:spPr>
          <a:xfrm>
            <a:off x="838200" y="5245880"/>
            <a:ext cx="10515600" cy="12035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建议</a:t>
            </a:r>
            <a:endParaRPr lang="en-US" altLang="zh-CN" dirty="0" smtClean="0"/>
          </a:p>
          <a:p>
            <a:pPr lvl="1"/>
            <a:r>
              <a:rPr lang="zh-CN" altLang="en-US" dirty="0" smtClean="0"/>
              <a:t>尽量显式捕捉可能会出现的异常，并编写具有针对性的代码；</a:t>
            </a:r>
            <a:endParaRPr lang="en-US" altLang="zh-CN" dirty="0" smtClean="0"/>
          </a:p>
          <a:p>
            <a:pPr lvl="1"/>
            <a:r>
              <a:rPr lang="zh-CN" altLang="en-US" dirty="0" smtClean="0"/>
              <a:t>最后一个</a:t>
            </a:r>
            <a:r>
              <a:rPr lang="en-US" altLang="zh-CN" dirty="0" smtClean="0"/>
              <a:t>except</a:t>
            </a:r>
            <a:r>
              <a:rPr lang="zh-CN" altLang="en-US" dirty="0" smtClean="0"/>
              <a:t>用来捕捉</a:t>
            </a:r>
            <a:r>
              <a:rPr lang="en-US" altLang="zh-CN" dirty="0" err="1" smtClean="0"/>
              <a:t>BaseException</a:t>
            </a:r>
            <a:r>
              <a:rPr lang="zh-CN" altLang="en-US" dirty="0" smtClean="0"/>
              <a:t>。</a:t>
            </a:r>
            <a:endParaRPr lang="zh-CN" altLang="en-US" dirty="0"/>
          </a:p>
        </p:txBody>
      </p:sp>
    </p:spTree>
    <p:extLst>
      <p:ext uri="{BB962C8B-B14F-4D97-AF65-F5344CB8AC3E}">
        <p14:creationId xmlns:p14="http://schemas.microsoft.com/office/powerpoint/2010/main" val="1109964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a:t>
            </a:r>
            <a:r>
              <a:rPr lang="en-US" altLang="zh-CN" dirty="0" smtClean="0"/>
              <a:t>except</a:t>
            </a:r>
            <a:r>
              <a:rPr lang="zh-CN" altLang="en-US" dirty="0"/>
              <a:t> ：示例</a:t>
            </a:r>
            <a:r>
              <a:rPr lang="en-US" altLang="zh-CN" dirty="0"/>
              <a:t>1</a:t>
            </a:r>
            <a:endParaRPr lang="zh-CN" altLang="en-US" dirty="0"/>
          </a:p>
        </p:txBody>
      </p:sp>
      <p:sp>
        <p:nvSpPr>
          <p:cNvPr id="4" name="矩形 3"/>
          <p:cNvSpPr/>
          <p:nvPr/>
        </p:nvSpPr>
        <p:spPr>
          <a:xfrm>
            <a:off x="838199" y="1690688"/>
            <a:ext cx="8965367" cy="1754326"/>
          </a:xfrm>
          <a:prstGeom prst="rect">
            <a:avLst/>
          </a:prstGeom>
        </p:spPr>
        <p:txBody>
          <a:bodyPr wrap="square">
            <a:spAutoFit/>
          </a:bodyPr>
          <a:lstStyle/>
          <a:p>
            <a:r>
              <a:rPr lang="en-US" altLang="zh-CN" b="1" kern="0" dirty="0">
                <a:solidFill>
                  <a:srgbClr val="000080"/>
                </a:solidFill>
                <a:latin typeface="Courier New" panose="02070309020205020404" pitchFamily="49" charset="0"/>
                <a:cs typeface="Times New Roman" panose="02020603050405020304" pitchFamily="18" charset="0"/>
              </a:rPr>
              <a:t>&gt;&gt;&gt;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while</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True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x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input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"Please enter a number: "</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break</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ValueError</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"That was no valid number.  Try again..."</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
        <p:nvSpPr>
          <p:cNvPr id="5" name="矩形 4"/>
          <p:cNvSpPr/>
          <p:nvPr/>
        </p:nvSpPr>
        <p:spPr>
          <a:xfrm>
            <a:off x="838199" y="3568839"/>
            <a:ext cx="6096000" cy="2031325"/>
          </a:xfrm>
          <a:prstGeom prst="rect">
            <a:avLst/>
          </a:prstGeom>
        </p:spPr>
        <p:txBody>
          <a:bodyPr>
            <a:spAutoFit/>
          </a:bodyPr>
          <a:lstStyle/>
          <a:p>
            <a:r>
              <a:rPr lang="en-US" altLang="zh-CN" kern="0" dirty="0">
                <a:solidFill>
                  <a:srgbClr val="000000"/>
                </a:solidFill>
                <a:latin typeface="Courier New" panose="02070309020205020404" pitchFamily="49" charset="0"/>
                <a:cs typeface="Times New Roman" panose="02020603050405020304" pitchFamily="18" charset="0"/>
              </a:rPr>
              <a:t>Please enter a number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That was no valid number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Try again</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Please enter a number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b</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That was no valid number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Try again</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Please enter a number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c</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That was no valid number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Try again</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Please enter a number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10</a:t>
            </a:r>
            <a:endParaRPr lang="zh-CN" altLang="zh-CN" sz="2000" kern="100" dirty="0">
              <a:latin typeface="Calibri" panose="020F0502020204030204" pitchFamily="34"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10925175" y="6303804"/>
            <a:ext cx="1266825" cy="523875"/>
          </a:xfrm>
          <a:prstGeom prst="rect">
            <a:avLst/>
          </a:prstGeom>
        </p:spPr>
      </p:pic>
    </p:spTree>
    <p:extLst>
      <p:ext uri="{BB962C8B-B14F-4D97-AF65-F5344CB8AC3E}">
        <p14:creationId xmlns:p14="http://schemas.microsoft.com/office/powerpoint/2010/main" val="1657697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6470</TotalTime>
  <Words>2476</Words>
  <Application>Microsoft Office PowerPoint</Application>
  <PresentationFormat>宽屏</PresentationFormat>
  <Paragraphs>404</Paragraphs>
  <Slides>29</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等线</vt:lpstr>
      <vt:lpstr>宋体</vt:lpstr>
      <vt:lpstr>Arial</vt:lpstr>
      <vt:lpstr>Calibri</vt:lpstr>
      <vt:lpstr>Calibri Light</vt:lpstr>
      <vt:lpstr>Courier New</vt:lpstr>
      <vt:lpstr>Times New Roman</vt:lpstr>
      <vt:lpstr>Wingdings</vt:lpstr>
      <vt:lpstr>楷体_GB2312</vt:lpstr>
      <vt:lpstr>Office Theme</vt:lpstr>
      <vt:lpstr> 第8章  异常处理结构与程序调试</vt:lpstr>
      <vt:lpstr>异常（exception）</vt:lpstr>
      <vt:lpstr>8.1 什么是异常</vt:lpstr>
      <vt:lpstr>8.2 Python中的异常类</vt:lpstr>
      <vt:lpstr>抛出异常raise语句</vt:lpstr>
      <vt:lpstr>自定义异常类</vt:lpstr>
      <vt:lpstr>8.3 Python中的异常处理结构</vt:lpstr>
      <vt:lpstr>8.3.1 try.......except结构</vt:lpstr>
      <vt:lpstr>try.......except ：示例1</vt:lpstr>
      <vt:lpstr>try.......except ：示例2</vt:lpstr>
      <vt:lpstr>8.3.2 try.......except .......else：示例1</vt:lpstr>
      <vt:lpstr>try.......except .......else：示例2</vt:lpstr>
      <vt:lpstr>8.3.3 带有多个except的try结构</vt:lpstr>
      <vt:lpstr>带有多个except的try：示例1</vt:lpstr>
      <vt:lpstr>带有多个except的try ：示例2</vt:lpstr>
      <vt:lpstr>8.3.4 try.......except .......finally结构</vt:lpstr>
      <vt:lpstr>try.......except .......finally：示例1</vt:lpstr>
      <vt:lpstr>try.......except .......finally：示例2</vt:lpstr>
      <vt:lpstr>try.......except .......finally：示例3</vt:lpstr>
      <vt:lpstr>8.4 断言与上下文处理</vt:lpstr>
      <vt:lpstr>8.4.1 断言</vt:lpstr>
      <vt:lpstr>断言：示例1</vt:lpstr>
      <vt:lpstr>断言：示例2</vt:lpstr>
      <vt:lpstr>8.4.2上下文管理</vt:lpstr>
      <vt:lpstr>with语句：示例1</vt:lpstr>
      <vt:lpstr>with语句：示例2</vt:lpstr>
      <vt:lpstr>with语句：示例3</vt:lpstr>
      <vt:lpstr>8.5 用sys模块回溯最后的异常</vt:lpstr>
      <vt:lpstr>sys.exc_info()可以直接定位</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Python程序设计基础：基础知识</dc:title>
  <dc:creator>Dilin Mao</dc:creator>
  <cp:lastModifiedBy>think</cp:lastModifiedBy>
  <cp:revision>919</cp:revision>
  <dcterms:created xsi:type="dcterms:W3CDTF">2016-02-24T06:16:00Z</dcterms:created>
  <dcterms:modified xsi:type="dcterms:W3CDTF">2016-04-10T00:12:18Z</dcterms:modified>
</cp:coreProperties>
</file>