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4" r:id="rId25"/>
    <p:sldId id="285" r:id="rId26"/>
    <p:sldId id="290" r:id="rId27"/>
    <p:sldId id="291" r:id="rId28"/>
    <p:sldId id="287" r:id="rId29"/>
    <p:sldId id="289" r:id="rId30"/>
    <p:sldId id="292" r:id="rId31"/>
    <p:sldId id="293" r:id="rId32"/>
    <p:sldId id="294" r:id="rId33"/>
    <p:sldId id="295" r:id="rId34"/>
    <p:sldId id="296" r:id="rId35"/>
    <p:sldId id="297" r:id="rId36"/>
    <p:sldId id="298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3" y="4"/>
              </a:cxn>
              <a:cxn ang="0">
                <a:pos x="11" y="71"/>
              </a:cxn>
              <a:cxn ang="0">
                <a:pos x="25" y="393"/>
              </a:cxn>
              <a:cxn ang="0">
                <a:pos x="54" y="457"/>
              </a:cxn>
              <a:cxn ang="0">
                <a:pos x="158" y="482"/>
              </a:cxn>
              <a:cxn ang="0">
                <a:pos x="204" y="495"/>
              </a:cxn>
              <a:cxn ang="0">
                <a:pos x="520" y="475"/>
              </a:cxn>
              <a:cxn ang="0">
                <a:pos x="533" y="167"/>
              </a:cxn>
              <a:cxn ang="0">
                <a:pos x="369" y="16"/>
              </a:cxn>
              <a:cxn ang="0">
                <a:pos x="249" y="29"/>
              </a:cxn>
              <a:cxn ang="0">
                <a:pos x="198" y="11"/>
              </a:cxn>
              <a:cxn ang="0">
                <a:pos x="151" y="2"/>
              </a:cxn>
              <a:cxn ang="0">
                <a:pos x="23" y="4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71" y="25"/>
                </a:cxn>
                <a:cxn ang="0">
                  <a:pos x="91" y="20"/>
                </a:cxn>
                <a:cxn ang="0">
                  <a:pos x="92" y="17"/>
                </a:cxn>
                <a:cxn ang="0">
                  <a:pos x="88" y="0"/>
                </a:cxn>
                <a:cxn ang="0">
                  <a:pos x="25" y="0"/>
                </a:cxn>
                <a:cxn ang="0">
                  <a:pos x="10" y="22"/>
                </a:cxn>
                <a:cxn ang="0">
                  <a:pos x="71" y="25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504" y="1"/>
                </a:cxn>
                <a:cxn ang="0">
                  <a:pos x="157" y="0"/>
                </a:cxn>
                <a:cxn ang="0">
                  <a:pos x="225" y="21"/>
                </a:cxn>
                <a:cxn ang="0">
                  <a:pos x="174" y="39"/>
                </a:cxn>
                <a:cxn ang="0">
                  <a:pos x="207" y="71"/>
                </a:cxn>
                <a:cxn ang="0">
                  <a:pos x="74" y="60"/>
                </a:cxn>
                <a:cxn ang="0">
                  <a:pos x="26" y="63"/>
                </a:cxn>
                <a:cxn ang="0">
                  <a:pos x="199" y="487"/>
                </a:cxn>
                <a:cxn ang="0">
                  <a:pos x="144" y="341"/>
                </a:cxn>
                <a:cxn ang="0">
                  <a:pos x="105" y="376"/>
                </a:cxn>
                <a:cxn ang="0">
                  <a:pos x="94" y="435"/>
                </a:cxn>
                <a:cxn ang="0">
                  <a:pos x="124" y="265"/>
                </a:cxn>
                <a:cxn ang="0">
                  <a:pos x="153" y="228"/>
                </a:cxn>
                <a:cxn ang="0">
                  <a:pos x="209" y="237"/>
                </a:cxn>
                <a:cxn ang="0">
                  <a:pos x="188" y="306"/>
                </a:cxn>
                <a:cxn ang="0">
                  <a:pos x="192" y="395"/>
                </a:cxn>
                <a:cxn ang="0">
                  <a:pos x="515" y="483"/>
                </a:cxn>
                <a:cxn ang="0">
                  <a:pos x="454" y="427"/>
                </a:cxn>
                <a:cxn ang="0">
                  <a:pos x="425" y="345"/>
                </a:cxn>
                <a:cxn ang="0">
                  <a:pos x="396" y="270"/>
                </a:cxn>
                <a:cxn ang="0">
                  <a:pos x="460" y="256"/>
                </a:cxn>
                <a:cxn ang="0">
                  <a:pos x="407" y="223"/>
                </a:cxn>
                <a:cxn ang="0">
                  <a:pos x="439" y="226"/>
                </a:cxn>
                <a:cxn ang="0">
                  <a:pos x="438" y="209"/>
                </a:cxn>
                <a:cxn ang="0">
                  <a:pos x="376" y="211"/>
                </a:cxn>
                <a:cxn ang="0">
                  <a:pos x="357" y="343"/>
                </a:cxn>
                <a:cxn ang="0">
                  <a:pos x="347" y="230"/>
                </a:cxn>
                <a:cxn ang="0">
                  <a:pos x="331" y="182"/>
                </a:cxn>
                <a:cxn ang="0">
                  <a:pos x="347" y="136"/>
                </a:cxn>
                <a:cxn ang="0">
                  <a:pos x="339" y="99"/>
                </a:cxn>
                <a:cxn ang="0">
                  <a:pos x="331" y="62"/>
                </a:cxn>
                <a:cxn ang="0">
                  <a:pos x="369" y="103"/>
                </a:cxn>
                <a:cxn ang="0">
                  <a:pos x="415" y="47"/>
                </a:cxn>
                <a:cxn ang="0">
                  <a:pos x="409" y="95"/>
                </a:cxn>
                <a:cxn ang="0">
                  <a:pos x="401" y="130"/>
                </a:cxn>
                <a:cxn ang="0">
                  <a:pos x="401" y="181"/>
                </a:cxn>
                <a:cxn ang="0">
                  <a:pos x="558" y="181"/>
                </a:cxn>
                <a:cxn ang="0">
                  <a:pos x="554" y="76"/>
                </a:cxn>
                <a:cxn ang="0">
                  <a:pos x="249" y="69"/>
                </a:cxn>
                <a:cxn ang="0">
                  <a:pos x="293" y="93"/>
                </a:cxn>
                <a:cxn ang="0">
                  <a:pos x="171" y="195"/>
                </a:cxn>
                <a:cxn ang="0">
                  <a:pos x="69" y="98"/>
                </a:cxn>
                <a:cxn ang="0">
                  <a:pos x="191" y="106"/>
                </a:cxn>
                <a:cxn ang="0">
                  <a:pos x="220" y="105"/>
                </a:cxn>
                <a:cxn ang="0">
                  <a:pos x="302" y="121"/>
                </a:cxn>
                <a:cxn ang="0">
                  <a:pos x="276" y="256"/>
                </a:cxn>
                <a:cxn ang="0">
                  <a:pos x="260" y="137"/>
                </a:cxn>
                <a:cxn ang="0">
                  <a:pos x="171" y="195"/>
                </a:cxn>
                <a:cxn ang="0">
                  <a:pos x="223" y="225"/>
                </a:cxn>
                <a:cxn ang="0">
                  <a:pos x="247" y="158"/>
                </a:cxn>
                <a:cxn ang="0">
                  <a:pos x="326" y="292"/>
                </a:cxn>
                <a:cxn ang="0">
                  <a:pos x="215" y="321"/>
                </a:cxn>
                <a:cxn ang="0">
                  <a:pos x="309" y="277"/>
                </a:cxn>
                <a:cxn ang="0">
                  <a:pos x="318" y="133"/>
                </a:cxn>
                <a:cxn ang="0">
                  <a:pos x="313" y="213"/>
                </a:cxn>
                <a:cxn ang="0">
                  <a:pos x="299" y="144"/>
                </a:cxn>
                <a:cxn ang="0">
                  <a:pos x="507" y="179"/>
                </a:cxn>
                <a:cxn ang="0">
                  <a:pos x="461" y="162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40" y="15"/>
                </a:cxn>
                <a:cxn ang="0">
                  <a:pos x="27" y="56"/>
                </a:cxn>
                <a:cxn ang="0">
                  <a:pos x="40" y="1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9" y="27"/>
                </a:cxn>
                <a:cxn ang="0">
                  <a:pos x="12" y="69"/>
                </a:cxn>
                <a:cxn ang="0">
                  <a:pos x="40" y="45"/>
                </a:cxn>
                <a:cxn ang="0">
                  <a:pos x="37" y="24"/>
                </a:cxn>
                <a:cxn ang="0">
                  <a:pos x="19" y="27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78" cy="318"/>
            </a:xfrm>
            <a:custGeom>
              <a:avLst/>
              <a:gdLst/>
              <a:ahLst/>
              <a:cxnLst>
                <a:cxn ang="0">
                  <a:pos x="112" y="4"/>
                </a:cxn>
                <a:cxn ang="0">
                  <a:pos x="24" y="4"/>
                </a:cxn>
                <a:cxn ang="0">
                  <a:pos x="2" y="25"/>
                </a:cxn>
                <a:cxn ang="0">
                  <a:pos x="60" y="58"/>
                </a:cxn>
                <a:cxn ang="0">
                  <a:pos x="96" y="54"/>
                </a:cxn>
                <a:cxn ang="0">
                  <a:pos x="113" y="53"/>
                </a:cxn>
                <a:cxn ang="0">
                  <a:pos x="112" y="4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5" cy="516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1" y="5"/>
                </a:cxn>
                <a:cxn ang="0">
                  <a:pos x="12" y="57"/>
                </a:cxn>
                <a:cxn ang="0">
                  <a:pos x="79" y="62"/>
                </a:cxn>
                <a:cxn ang="0">
                  <a:pos x="67" y="5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0" y="15"/>
                </a:cxn>
                <a:cxn ang="0">
                  <a:pos x="15" y="0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1" y="37"/>
                </a:cxn>
                <a:cxn ang="0">
                  <a:pos x="70" y="17"/>
                </a:cxn>
                <a:cxn ang="0">
                  <a:pos x="48" y="3"/>
                </a:cxn>
                <a:cxn ang="0">
                  <a:pos x="19" y="32"/>
                </a:cxn>
                <a:cxn ang="0">
                  <a:pos x="21" y="37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24" y="17"/>
                </a:cxn>
                <a:cxn ang="0">
                  <a:pos x="17" y="26"/>
                </a:cxn>
                <a:cxn ang="0">
                  <a:pos x="76" y="23"/>
                </a:cxn>
                <a:cxn ang="0">
                  <a:pos x="82" y="20"/>
                </a:cxn>
                <a:cxn ang="0">
                  <a:pos x="82" y="0"/>
                </a:cxn>
                <a:cxn ang="0">
                  <a:pos x="72" y="6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8" y="14"/>
                </a:cxn>
                <a:cxn ang="0">
                  <a:pos x="57" y="22"/>
                </a:cxn>
                <a:cxn ang="0">
                  <a:pos x="117" y="23"/>
                </a:cxn>
                <a:cxn ang="0">
                  <a:pos x="114" y="8"/>
                </a:cxn>
                <a:cxn ang="0">
                  <a:pos x="82" y="3"/>
                </a:cxn>
                <a:cxn ang="0">
                  <a:pos x="21" y="1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98" y="19"/>
                </a:cxn>
                <a:cxn ang="0">
                  <a:pos x="103" y="4"/>
                </a:cxn>
                <a:cxn ang="0">
                  <a:pos x="74" y="10"/>
                </a:cxn>
                <a:cxn ang="0">
                  <a:pos x="36" y="6"/>
                </a:cxn>
                <a:cxn ang="0">
                  <a:pos x="2" y="4"/>
                </a:cxn>
                <a:cxn ang="0">
                  <a:pos x="98" y="19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/>
              <a:ahLst/>
              <a:cxnLst>
                <a:cxn ang="0">
                  <a:pos x="3" y="53"/>
                </a:cxn>
                <a:cxn ang="0">
                  <a:pos x="26" y="54"/>
                </a:cxn>
                <a:cxn ang="0">
                  <a:pos x="50" y="77"/>
                </a:cxn>
                <a:cxn ang="0">
                  <a:pos x="59" y="84"/>
                </a:cxn>
                <a:cxn ang="0">
                  <a:pos x="81" y="52"/>
                </a:cxn>
                <a:cxn ang="0">
                  <a:pos x="111" y="52"/>
                </a:cxn>
                <a:cxn ang="0">
                  <a:pos x="79" y="27"/>
                </a:cxn>
                <a:cxn ang="0">
                  <a:pos x="37" y="16"/>
                </a:cxn>
                <a:cxn ang="0">
                  <a:pos x="12" y="41"/>
                </a:cxn>
                <a:cxn ang="0">
                  <a:pos x="3" y="53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51" y="40"/>
                </a:cxn>
                <a:cxn ang="0">
                  <a:pos x="22" y="49"/>
                </a:cxn>
                <a:cxn ang="0">
                  <a:pos x="22" y="59"/>
                </a:cxn>
                <a:cxn ang="0">
                  <a:pos x="50" y="90"/>
                </a:cxn>
                <a:cxn ang="0">
                  <a:pos x="34" y="118"/>
                </a:cxn>
                <a:cxn ang="0">
                  <a:pos x="0" y="148"/>
                </a:cxn>
                <a:cxn ang="0">
                  <a:pos x="17" y="155"/>
                </a:cxn>
                <a:cxn ang="0">
                  <a:pos x="47" y="166"/>
                </a:cxn>
                <a:cxn ang="0">
                  <a:pos x="63" y="162"/>
                </a:cxn>
                <a:cxn ang="0">
                  <a:pos x="65" y="0"/>
                </a:cxn>
                <a:cxn ang="0">
                  <a:pos x="51" y="40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4371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4375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C076C-4B92-40A6-9CD6-5EC199CECA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4E433-CB1B-4169-91EC-309ECC09B1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622D4-ADC9-4F6F-8197-F4E29DA2C2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93440-6BE3-4522-A5EF-E3F1B5ECF2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1282F-4B69-46A5-998C-7EEEEA3AEC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2637C-209B-4174-BA1B-804E85BBC9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1FBCA-92B0-4AC8-B7E4-51671E9210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64972-AE1D-4166-BBB1-4F556C8A7E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B870E-B286-4DCD-93B7-1A7EDE77F8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9F73B-76B3-4F6E-A09A-8291423E42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2864C-8EAD-4C99-83DF-52663E76DD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97F33-B401-4812-A656-55EB03E35A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93187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88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89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0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1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2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3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4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5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6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7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8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0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1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2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3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4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5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6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7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8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09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0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1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2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3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4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5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6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7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8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19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20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21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22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23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24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25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26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27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28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29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30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31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32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33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34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35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36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37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38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39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40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41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42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43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44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45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46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47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48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49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50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51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52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53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54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55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56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57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58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59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60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61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62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63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64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65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66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67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68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69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70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71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72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73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74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75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76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77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78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79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80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81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82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83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84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85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86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87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88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89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90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91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92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93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94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95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96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97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98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299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00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01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02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03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04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05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06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07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08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09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10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11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12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13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14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15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16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17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18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19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20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21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22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23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24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25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26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27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28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29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30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31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93333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34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35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36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37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38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39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40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41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42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43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44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45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93347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48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49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50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51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52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53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54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55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56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57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58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59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93361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62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63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64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65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66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67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68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69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70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71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72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73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93375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76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77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78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79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80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81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82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83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84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85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86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87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93389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90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91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92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93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94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95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96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97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98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99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400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401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93403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404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405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406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407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408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409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410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411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412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413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414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415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93417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11" y="71"/>
                </a:cxn>
                <a:cxn ang="0">
                  <a:pos x="25" y="393"/>
                </a:cxn>
                <a:cxn ang="0">
                  <a:pos x="54" y="457"/>
                </a:cxn>
                <a:cxn ang="0">
                  <a:pos x="158" y="482"/>
                </a:cxn>
                <a:cxn ang="0">
                  <a:pos x="204" y="495"/>
                </a:cxn>
                <a:cxn ang="0">
                  <a:pos x="520" y="475"/>
                </a:cxn>
                <a:cxn ang="0">
                  <a:pos x="533" y="167"/>
                </a:cxn>
                <a:cxn ang="0">
                  <a:pos x="369" y="16"/>
                </a:cxn>
                <a:cxn ang="0">
                  <a:pos x="249" y="29"/>
                </a:cxn>
                <a:cxn ang="0">
                  <a:pos x="198" y="11"/>
                </a:cxn>
                <a:cxn ang="0">
                  <a:pos x="151" y="2"/>
                </a:cxn>
                <a:cxn ang="0">
                  <a:pos x="23" y="4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93419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71" y="25"/>
                  </a:cxn>
                  <a:cxn ang="0">
                    <a:pos x="91" y="20"/>
                  </a:cxn>
                  <a:cxn ang="0">
                    <a:pos x="92" y="17"/>
                  </a:cxn>
                  <a:cxn ang="0">
                    <a:pos x="88" y="0"/>
                  </a:cxn>
                  <a:cxn ang="0">
                    <a:pos x="25" y="0"/>
                  </a:cxn>
                  <a:cxn ang="0">
                    <a:pos x="10" y="22"/>
                  </a:cxn>
                  <a:cxn ang="0">
                    <a:pos x="71" y="25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420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504" y="1"/>
                  </a:cxn>
                  <a:cxn ang="0">
                    <a:pos x="157" y="0"/>
                  </a:cxn>
                  <a:cxn ang="0">
                    <a:pos x="225" y="21"/>
                  </a:cxn>
                  <a:cxn ang="0">
                    <a:pos x="174" y="39"/>
                  </a:cxn>
                  <a:cxn ang="0">
                    <a:pos x="207" y="71"/>
                  </a:cxn>
                  <a:cxn ang="0">
                    <a:pos x="74" y="60"/>
                  </a:cxn>
                  <a:cxn ang="0">
                    <a:pos x="26" y="63"/>
                  </a:cxn>
                  <a:cxn ang="0">
                    <a:pos x="199" y="487"/>
                  </a:cxn>
                  <a:cxn ang="0">
                    <a:pos x="144" y="341"/>
                  </a:cxn>
                  <a:cxn ang="0">
                    <a:pos x="105" y="376"/>
                  </a:cxn>
                  <a:cxn ang="0">
                    <a:pos x="94" y="435"/>
                  </a:cxn>
                  <a:cxn ang="0">
                    <a:pos x="124" y="265"/>
                  </a:cxn>
                  <a:cxn ang="0">
                    <a:pos x="153" y="228"/>
                  </a:cxn>
                  <a:cxn ang="0">
                    <a:pos x="209" y="237"/>
                  </a:cxn>
                  <a:cxn ang="0">
                    <a:pos x="188" y="306"/>
                  </a:cxn>
                  <a:cxn ang="0">
                    <a:pos x="192" y="395"/>
                  </a:cxn>
                  <a:cxn ang="0">
                    <a:pos x="515" y="483"/>
                  </a:cxn>
                  <a:cxn ang="0">
                    <a:pos x="454" y="427"/>
                  </a:cxn>
                  <a:cxn ang="0">
                    <a:pos x="425" y="345"/>
                  </a:cxn>
                  <a:cxn ang="0">
                    <a:pos x="396" y="270"/>
                  </a:cxn>
                  <a:cxn ang="0">
                    <a:pos x="460" y="256"/>
                  </a:cxn>
                  <a:cxn ang="0">
                    <a:pos x="407" y="223"/>
                  </a:cxn>
                  <a:cxn ang="0">
                    <a:pos x="439" y="226"/>
                  </a:cxn>
                  <a:cxn ang="0">
                    <a:pos x="438" y="209"/>
                  </a:cxn>
                  <a:cxn ang="0">
                    <a:pos x="376" y="211"/>
                  </a:cxn>
                  <a:cxn ang="0">
                    <a:pos x="357" y="343"/>
                  </a:cxn>
                  <a:cxn ang="0">
                    <a:pos x="347" y="230"/>
                  </a:cxn>
                  <a:cxn ang="0">
                    <a:pos x="331" y="182"/>
                  </a:cxn>
                  <a:cxn ang="0">
                    <a:pos x="347" y="136"/>
                  </a:cxn>
                  <a:cxn ang="0">
                    <a:pos x="339" y="99"/>
                  </a:cxn>
                  <a:cxn ang="0">
                    <a:pos x="331" y="62"/>
                  </a:cxn>
                  <a:cxn ang="0">
                    <a:pos x="369" y="103"/>
                  </a:cxn>
                  <a:cxn ang="0">
                    <a:pos x="415" y="47"/>
                  </a:cxn>
                  <a:cxn ang="0">
                    <a:pos x="409" y="95"/>
                  </a:cxn>
                  <a:cxn ang="0">
                    <a:pos x="401" y="130"/>
                  </a:cxn>
                  <a:cxn ang="0">
                    <a:pos x="401" y="181"/>
                  </a:cxn>
                  <a:cxn ang="0">
                    <a:pos x="558" y="181"/>
                  </a:cxn>
                  <a:cxn ang="0">
                    <a:pos x="554" y="76"/>
                  </a:cxn>
                  <a:cxn ang="0">
                    <a:pos x="249" y="69"/>
                  </a:cxn>
                  <a:cxn ang="0">
                    <a:pos x="293" y="93"/>
                  </a:cxn>
                  <a:cxn ang="0">
                    <a:pos x="171" y="195"/>
                  </a:cxn>
                  <a:cxn ang="0">
                    <a:pos x="69" y="98"/>
                  </a:cxn>
                  <a:cxn ang="0">
                    <a:pos x="191" y="106"/>
                  </a:cxn>
                  <a:cxn ang="0">
                    <a:pos x="220" y="105"/>
                  </a:cxn>
                  <a:cxn ang="0">
                    <a:pos x="302" y="121"/>
                  </a:cxn>
                  <a:cxn ang="0">
                    <a:pos x="276" y="256"/>
                  </a:cxn>
                  <a:cxn ang="0">
                    <a:pos x="260" y="137"/>
                  </a:cxn>
                  <a:cxn ang="0">
                    <a:pos x="171" y="195"/>
                  </a:cxn>
                  <a:cxn ang="0">
                    <a:pos x="223" y="225"/>
                  </a:cxn>
                  <a:cxn ang="0">
                    <a:pos x="247" y="158"/>
                  </a:cxn>
                  <a:cxn ang="0">
                    <a:pos x="326" y="292"/>
                  </a:cxn>
                  <a:cxn ang="0">
                    <a:pos x="215" y="321"/>
                  </a:cxn>
                  <a:cxn ang="0">
                    <a:pos x="309" y="277"/>
                  </a:cxn>
                  <a:cxn ang="0">
                    <a:pos x="318" y="133"/>
                  </a:cxn>
                  <a:cxn ang="0">
                    <a:pos x="313" y="213"/>
                  </a:cxn>
                  <a:cxn ang="0">
                    <a:pos x="299" y="144"/>
                  </a:cxn>
                  <a:cxn ang="0">
                    <a:pos x="507" y="179"/>
                  </a:cxn>
                  <a:cxn ang="0">
                    <a:pos x="461" y="162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421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27" y="56"/>
                  </a:cxn>
                  <a:cxn ang="0">
                    <a:pos x="40" y="1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422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/>
                <a:ahLst/>
                <a:cxnLst>
                  <a:cxn ang="0">
                    <a:pos x="19" y="27"/>
                  </a:cxn>
                  <a:cxn ang="0">
                    <a:pos x="12" y="69"/>
                  </a:cxn>
                  <a:cxn ang="0">
                    <a:pos x="40" y="45"/>
                  </a:cxn>
                  <a:cxn ang="0">
                    <a:pos x="37" y="24"/>
                  </a:cxn>
                  <a:cxn ang="0">
                    <a:pos x="19" y="27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423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/>
                <a:ahLst/>
                <a:cxnLst>
                  <a:cxn ang="0">
                    <a:pos x="112" y="4"/>
                  </a:cxn>
                  <a:cxn ang="0">
                    <a:pos x="24" y="4"/>
                  </a:cxn>
                  <a:cxn ang="0">
                    <a:pos x="2" y="25"/>
                  </a:cxn>
                  <a:cxn ang="0">
                    <a:pos x="60" y="58"/>
                  </a:cxn>
                  <a:cxn ang="0">
                    <a:pos x="96" y="54"/>
                  </a:cxn>
                  <a:cxn ang="0">
                    <a:pos x="113" y="53"/>
                  </a:cxn>
                  <a:cxn ang="0">
                    <a:pos x="112" y="4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424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/>
                <a:ahLst/>
                <a:cxnLst>
                  <a:cxn ang="0">
                    <a:pos x="67" y="5"/>
                  </a:cxn>
                  <a:cxn ang="0">
                    <a:pos x="31" y="5"/>
                  </a:cxn>
                  <a:cxn ang="0">
                    <a:pos x="12" y="57"/>
                  </a:cxn>
                  <a:cxn ang="0">
                    <a:pos x="79" y="62"/>
                  </a:cxn>
                  <a:cxn ang="0">
                    <a:pos x="67" y="5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425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40" y="15"/>
                  </a:cxn>
                  <a:cxn ang="0">
                    <a:pos x="15" y="0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426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70" y="17"/>
                  </a:cxn>
                  <a:cxn ang="0">
                    <a:pos x="48" y="3"/>
                  </a:cxn>
                  <a:cxn ang="0">
                    <a:pos x="19" y="32"/>
                  </a:cxn>
                  <a:cxn ang="0">
                    <a:pos x="21" y="37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427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24" y="17"/>
                  </a:cxn>
                  <a:cxn ang="0">
                    <a:pos x="17" y="26"/>
                  </a:cxn>
                  <a:cxn ang="0">
                    <a:pos x="76" y="23"/>
                  </a:cxn>
                  <a:cxn ang="0">
                    <a:pos x="82" y="20"/>
                  </a:cxn>
                  <a:cxn ang="0">
                    <a:pos x="82" y="0"/>
                  </a:cxn>
                  <a:cxn ang="0">
                    <a:pos x="72" y="6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428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8" y="14"/>
                  </a:cxn>
                  <a:cxn ang="0">
                    <a:pos x="57" y="22"/>
                  </a:cxn>
                  <a:cxn ang="0">
                    <a:pos x="117" y="23"/>
                  </a:cxn>
                  <a:cxn ang="0">
                    <a:pos x="114" y="8"/>
                  </a:cxn>
                  <a:cxn ang="0">
                    <a:pos x="82" y="3"/>
                  </a:cxn>
                  <a:cxn ang="0">
                    <a:pos x="21" y="1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429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/>
                <a:ahLst/>
                <a:cxnLst>
                  <a:cxn ang="0">
                    <a:pos x="98" y="19"/>
                  </a:cxn>
                  <a:cxn ang="0">
                    <a:pos x="103" y="4"/>
                  </a:cxn>
                  <a:cxn ang="0">
                    <a:pos x="74" y="10"/>
                  </a:cxn>
                  <a:cxn ang="0">
                    <a:pos x="36" y="6"/>
                  </a:cxn>
                  <a:cxn ang="0">
                    <a:pos x="2" y="4"/>
                  </a:cxn>
                  <a:cxn ang="0">
                    <a:pos x="98" y="19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430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26" y="54"/>
                  </a:cxn>
                  <a:cxn ang="0">
                    <a:pos x="50" y="77"/>
                  </a:cxn>
                  <a:cxn ang="0">
                    <a:pos x="59" y="84"/>
                  </a:cxn>
                  <a:cxn ang="0">
                    <a:pos x="81" y="52"/>
                  </a:cxn>
                  <a:cxn ang="0">
                    <a:pos x="111" y="52"/>
                  </a:cxn>
                  <a:cxn ang="0">
                    <a:pos x="79" y="27"/>
                  </a:cxn>
                  <a:cxn ang="0">
                    <a:pos x="37" y="16"/>
                  </a:cxn>
                  <a:cxn ang="0">
                    <a:pos x="12" y="41"/>
                  </a:cxn>
                  <a:cxn ang="0">
                    <a:pos x="3" y="53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431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/>
                <a:ahLst/>
                <a:cxnLst>
                  <a:cxn ang="0">
                    <a:pos x="51" y="40"/>
                  </a:cxn>
                  <a:cxn ang="0">
                    <a:pos x="22" y="49"/>
                  </a:cxn>
                  <a:cxn ang="0">
                    <a:pos x="22" y="59"/>
                  </a:cxn>
                  <a:cxn ang="0">
                    <a:pos x="50" y="90"/>
                  </a:cxn>
                  <a:cxn ang="0">
                    <a:pos x="34" y="118"/>
                  </a:cxn>
                  <a:cxn ang="0">
                    <a:pos x="0" y="148"/>
                  </a:cxn>
                  <a:cxn ang="0">
                    <a:pos x="17" y="155"/>
                  </a:cxn>
                  <a:cxn ang="0">
                    <a:pos x="47" y="166"/>
                  </a:cxn>
                  <a:cxn ang="0">
                    <a:pos x="63" y="162"/>
                  </a:cxn>
                  <a:cxn ang="0">
                    <a:pos x="65" y="0"/>
                  </a:cxn>
                  <a:cxn ang="0">
                    <a:pos x="51" y="40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343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43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43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235FFD8-F631-49E9-81F5-1A7CA43DE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tc.lyac.edu.cn/jpkc2008/jianzhuzhitu/course/wlkj/guige/A4-1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tc.lyac.edu.cn/jpkc2008/jianzhuzhitu/course/wlkj/guige/biaotilan1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://etc.lyac.edu.cn/jpkc2008/jianzhuzhitu/course/wlkj/guige/huiqianlan1.jp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etc.lyac.edu.cn/jpkc2008/jianzhuzhitu/course/wlkj/guige/tuxian1.jpg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tc.lyac.edu.cn/jpkc2008/jianzhuzhitu/course/wlkj/guige/xianxing2-1.jpg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tc.lyac.edu.cn/jpkc2008/jianzhuzhitu/course/wlkj/guige/zimu1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etc.lyac.edu.cn/jpkc2008/jianzhuzhitu/course/wlkj/guige/ziti3.p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etc.lyac.edu.cn/jpkc2008/jianzhuzhitu/course/wlkj/guige/jiexian1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hyperlink" Target="http://etc.lyac.edu.cn/jpkc2008/jianzhuzhitu/course/wlkj/guige/biaozhu5-1.jp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etc.lyac.edu.cn/jpkc2008/jianzhuzhitu/course/wlkj/guige/chicunfx-1.png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tc.lyac.edu.cn/jpkc2008/jianzhuzhitu/course/wlkj/guige/shuziwz1.jp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etc.lyac.edu.cn/jpkc2008/jianzhuzhitu/course/wlkj/guige/podu1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hyperlink" Target="http://etc.lyac.edu.cn/jpkc2008/jianzhuzhitu/course/wlkj/guige/dengju1.jp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etc.lyac.edu.cn/jpkc2008/jianzhuzhitu/course/wlkj/guige/hangjia1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hyperlink" Target="http://etc.lyac.edu.cn/jpkc2008/jianzhuzhitu/course/wlkj/guige/feiyuan-1.pn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etc.lyac.edu.cn/jpkc2008/jianzhuzhitu/course/wlkj/jianshi/syfuhao1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://etc.lyac.edu.cn/jpkc2008/jianzhuzhitu/course/wlkj/jianshi/xtfuhao1.jp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etc.lyac.edu.cn/jpkc2008/jianzhuzhitu/course/wlkj/jianshi/yinchuxian1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hyperlink" Target="http://etc.lyac.edu.cn/jpkc2008/jianzhuzhitu/course/wlkj/jianshi/duoceng1.jp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tc.lyac.edu.cn/jpkc2008/jianzhuzhitu/course/wlkj/guige/feiyuan-1.png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4213" y="23495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第三章  建筑工程图的识读</a:t>
            </a:r>
            <a:br>
              <a:rPr lang="zh-CN" altLang="en-US" smtClean="0"/>
            </a:b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A03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476250"/>
            <a:ext cx="390207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7" descr="A41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476250"/>
            <a:ext cx="3395662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250825" y="5734050"/>
            <a:ext cx="8675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长边作为水平边使用的图幅称为横式图幅，短边作为水平边使用的图幅称为立式图幅。</a:t>
            </a:r>
          </a:p>
          <a:p>
            <a:r>
              <a:rPr lang="en-US" altLang="zh-CN"/>
              <a:t>A0</a:t>
            </a:r>
            <a:r>
              <a:rPr lang="zh-CN" altLang="en-US"/>
              <a:t>～</a:t>
            </a:r>
            <a:r>
              <a:rPr lang="en-US" altLang="zh-CN"/>
              <a:t>A3</a:t>
            </a:r>
            <a:r>
              <a:rPr lang="zh-CN" altLang="en-US"/>
              <a:t>可横式或立式使用，</a:t>
            </a:r>
            <a:r>
              <a:rPr lang="en-US" altLang="zh-CN"/>
              <a:t>A4</a:t>
            </a:r>
            <a:r>
              <a:rPr lang="zh-CN" altLang="en-US"/>
              <a:t>只能立式使用。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844675"/>
            <a:ext cx="8229600" cy="676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）标题栏和会签栏</a:t>
            </a:r>
          </a:p>
        </p:txBody>
      </p:sp>
      <p:sp>
        <p:nvSpPr>
          <p:cNvPr id="13315" name="Rectangle 35"/>
          <p:cNvSpPr>
            <a:spLocks noChangeArrowheads="1"/>
          </p:cNvSpPr>
          <p:nvPr/>
        </p:nvSpPr>
        <p:spPr bwMode="auto">
          <a:xfrm>
            <a:off x="827088" y="2852738"/>
            <a:ext cx="7848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/>
              <a:t>     </a:t>
            </a:r>
            <a:r>
              <a:rPr lang="zh-CN" altLang="en-US" sz="2400"/>
              <a:t>将工程名称、设计单位、图名、图号、设计号及设计人、绘图人、审批人的签名和日期等集中列表放在图纸右下角称为图标。其格式和内容可根据需要自行确定。会签栏是为各工种负责人签字用的表格，放在图纸左侧上方的图框线外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biaotilan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981075"/>
            <a:ext cx="7993062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39"/>
          <p:cNvSpPr>
            <a:spLocks noChangeArrowheads="1"/>
          </p:cNvSpPr>
          <p:nvPr/>
        </p:nvSpPr>
        <p:spPr bwMode="auto">
          <a:xfrm>
            <a:off x="3419475" y="476250"/>
            <a:ext cx="1335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图纸标题栏</a:t>
            </a:r>
          </a:p>
        </p:txBody>
      </p:sp>
      <p:sp>
        <p:nvSpPr>
          <p:cNvPr id="14340" name="Rectangle 40"/>
          <p:cNvSpPr>
            <a:spLocks noChangeArrowheads="1"/>
          </p:cNvSpPr>
          <p:nvPr/>
        </p:nvSpPr>
        <p:spPr bwMode="auto">
          <a:xfrm>
            <a:off x="3635375" y="3429000"/>
            <a:ext cx="874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会签栏</a:t>
            </a:r>
          </a:p>
        </p:txBody>
      </p:sp>
      <p:pic>
        <p:nvPicPr>
          <p:cNvPr id="14341" name="Picture 42" descr="huiqianlan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47813" y="3933825"/>
            <a:ext cx="7127875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95288" y="1268413"/>
            <a:ext cx="7427912" cy="460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）比例</a:t>
            </a:r>
          </a:p>
        </p:txBody>
      </p:sp>
      <p:graphicFrame>
        <p:nvGraphicFramePr>
          <p:cNvPr id="15409" name="Group 49"/>
          <p:cNvGraphicFramePr>
            <a:graphicFrameLocks noGrp="1"/>
          </p:cNvGraphicFramePr>
          <p:nvPr>
            <p:ph sz="half" idx="2"/>
          </p:nvPr>
        </p:nvGraphicFramePr>
        <p:xfrm>
          <a:off x="611188" y="1866900"/>
          <a:ext cx="8208962" cy="4370389"/>
        </p:xfrm>
        <a:graphic>
          <a:graphicData uri="http://schemas.openxmlformats.org/drawingml/2006/table">
            <a:tbl>
              <a:tblPr/>
              <a:tblGrid>
                <a:gridCol w="8208962"/>
              </a:tblGrid>
              <a:tr h="596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图样中图形与实物相对应的线性尺寸之比，称为比例。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85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比例用阿拉伯数字表示；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9238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85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 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的比例称放大比例（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）；小于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的比例称缩小比例（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100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）。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85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 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比例写在图名右侧，比图名字号小一号 或两号 ；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886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85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 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图名下画一横粗线，粗度不粗于本图纸 所画图形 中粗实线， 横线的长度应以所写的文字所占长短为准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bili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4365625"/>
            <a:ext cx="8137525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30" name="Group 22"/>
          <p:cNvGraphicFramePr>
            <a:graphicFrameLocks noGrp="1"/>
          </p:cNvGraphicFramePr>
          <p:nvPr/>
        </p:nvGraphicFramePr>
        <p:xfrm>
          <a:off x="395288" y="692150"/>
          <a:ext cx="8208962" cy="3038475"/>
        </p:xfrm>
        <a:graphic>
          <a:graphicData uri="http://schemas.openxmlformats.org/drawingml/2006/table">
            <a:tbl>
              <a:tblPr/>
              <a:tblGrid>
                <a:gridCol w="8208962"/>
              </a:tblGrid>
              <a:tr h="101282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85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  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当一张图纸中的各图只用一种比例时，也可把该比例单独书写在图纸标题栏内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82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85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 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绘图时，根据图样的用途和被绘物体的复杂程度，优先选用 常用比例，特殊情况下，选用可用比例。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825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85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  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仿宋_GB2312" pitchFamily="49" charset="-122"/>
                        </a:rPr>
                        <a:t>一般情况下，一个图样应选用一种比例。根据专业制图需要，同一图样可选用两种比例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484313"/>
            <a:ext cx="8362950" cy="33845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4</a:t>
            </a:r>
            <a:r>
              <a:rPr lang="zh-CN" altLang="en-US" sz="2400" smtClean="0"/>
              <a:t>）图线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smtClean="0"/>
          </a:p>
          <a:p>
            <a:pPr marL="522288" lvl="1" indent="-650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/>
              <a:t>      </a:t>
            </a:r>
            <a:r>
              <a:rPr lang="zh-CN" altLang="en-US" sz="2000" b="1" smtClean="0"/>
              <a:t>为了表示不同内容，并且能分清主次，必须使用不同线型和不同粗细的图线。</a:t>
            </a:r>
          </a:p>
          <a:p>
            <a:pPr marL="522288" lvl="1" indent="-65088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 b="1" smtClean="0"/>
          </a:p>
          <a:p>
            <a:pPr marL="522288" lvl="1" indent="-650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/>
              <a:t>1</a:t>
            </a:r>
            <a:r>
              <a:rPr lang="zh-CN" altLang="en-US" sz="2000" b="1" smtClean="0"/>
              <a:t>．建筑工程图中的线型有实线、虚线、点划线、折断线、波浪线等，随用途不同反映在图线的粗细关系上。</a:t>
            </a:r>
          </a:p>
          <a:p>
            <a:pPr marL="522288" lvl="1" indent="-65088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 b="1" smtClean="0"/>
          </a:p>
          <a:p>
            <a:pPr marL="522288" lvl="1" indent="-650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/>
              <a:t>2</a:t>
            </a:r>
            <a:r>
              <a:rPr lang="zh-CN" altLang="en-US" sz="2000" b="1" smtClean="0"/>
              <a:t>．线宽互成一定的比例，即：</a:t>
            </a:r>
          </a:p>
          <a:p>
            <a:pPr marL="522288" lvl="1" indent="-650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 smtClean="0"/>
              <a:t>粗线：中粗线：细线 </a:t>
            </a:r>
            <a:r>
              <a:rPr lang="en-US" altLang="zh-CN" sz="2000" b="1" smtClean="0"/>
              <a:t>=  b:0.5b:0.25b</a:t>
            </a:r>
            <a:endParaRPr lang="en-US" altLang="zh-CN" sz="2000" smtClean="0"/>
          </a:p>
        </p:txBody>
      </p:sp>
      <p:pic>
        <p:nvPicPr>
          <p:cNvPr id="17411" name="Picture 36" descr="xiankuanzu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4868863"/>
            <a:ext cx="6983412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tuxian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765175"/>
            <a:ext cx="8101012" cy="556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xianxing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620713"/>
            <a:ext cx="7200900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341438"/>
            <a:ext cx="8362950" cy="36718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5</a:t>
            </a:r>
            <a:r>
              <a:rPr lang="zh-CN" altLang="en-US" sz="2400" smtClean="0"/>
              <a:t>）文字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smtClean="0"/>
          </a:p>
          <a:p>
            <a:pPr marL="522288" lvl="1" indent="-650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 smtClean="0"/>
              <a:t>      图纸上书写的文字有汉字、数字及字母等，用来说明物体的大小及施工的技术要求等内容。   总的要求是：排列整齐、字体端正、笔划清晰、标点符号清楚正确。</a:t>
            </a:r>
            <a:r>
              <a:rPr lang="zh-CN" altLang="en-US" sz="2000" smtClean="0"/>
              <a:t> </a:t>
            </a:r>
          </a:p>
          <a:p>
            <a:pPr marL="522288" lvl="1" indent="-65088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 smtClean="0"/>
          </a:p>
          <a:p>
            <a:pPr marL="522288" lvl="1" indent="-65088" eaLnBrk="1" hangingPunct="1">
              <a:lnSpc>
                <a:spcPct val="80000"/>
              </a:lnSpc>
              <a:buClr>
                <a:schemeClr val="tx1"/>
              </a:buClr>
            </a:pPr>
            <a:r>
              <a:rPr lang="zh-CN" altLang="en-US" sz="2000" b="1" smtClean="0"/>
              <a:t>  图纸上的汉字应写成</a:t>
            </a:r>
            <a:r>
              <a:rPr lang="zh-CN" altLang="en-US" sz="2000" b="1" smtClean="0">
                <a:solidFill>
                  <a:srgbClr val="FF0066"/>
                </a:solidFill>
              </a:rPr>
              <a:t>长仿宋体</a:t>
            </a:r>
            <a:r>
              <a:rPr lang="zh-CN" altLang="en-US" sz="2000" b="1" smtClean="0"/>
              <a:t>，即高宽比大约是根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。</a:t>
            </a:r>
          </a:p>
          <a:p>
            <a:pPr marL="522288" lvl="1" indent="-65088" eaLnBrk="1" hangingPunct="1">
              <a:lnSpc>
                <a:spcPct val="80000"/>
              </a:lnSpc>
              <a:buClr>
                <a:schemeClr val="tx1"/>
              </a:buClr>
            </a:pPr>
            <a:r>
              <a:rPr lang="zh-CN" altLang="en-US" sz="2000" b="1" smtClean="0"/>
              <a:t>  拉丁字母及数字若写成斜体字，斜体的倾斜度应是对底线逆时针旋转</a:t>
            </a:r>
            <a:r>
              <a:rPr lang="en-US" altLang="zh-CN" sz="2000" b="1" smtClean="0"/>
              <a:t>75</a:t>
            </a:r>
            <a:r>
              <a:rPr lang="zh-CN" altLang="en-US" sz="2000" b="1" smtClean="0"/>
              <a:t>度。其高度和宽度均与相应的直体相等，若与汉字并列书写时，应写成直体字。</a:t>
            </a:r>
            <a:r>
              <a:rPr lang="zh-CN" altLang="en-US" sz="2000" smtClean="0"/>
              <a:t> </a:t>
            </a:r>
          </a:p>
          <a:p>
            <a:pPr marL="522288" lvl="1" indent="-65088" eaLnBrk="1" hangingPunct="1">
              <a:lnSpc>
                <a:spcPct val="80000"/>
              </a:lnSpc>
              <a:buClr>
                <a:schemeClr val="tx1"/>
              </a:buClr>
            </a:pPr>
            <a:r>
              <a:rPr lang="zh-CN" altLang="en-US" sz="2000" b="1" smtClean="0"/>
              <a:t>汉字高不小于</a:t>
            </a:r>
            <a:r>
              <a:rPr lang="en-US" altLang="zh-CN" sz="2000" b="1" smtClean="0"/>
              <a:t>3.5mm,</a:t>
            </a:r>
            <a:r>
              <a:rPr lang="zh-CN" altLang="en-US" sz="2000" b="1" smtClean="0"/>
              <a:t>数字或字母高不小于</a:t>
            </a:r>
            <a:r>
              <a:rPr lang="en-US" altLang="zh-CN" sz="2000" b="1" smtClean="0"/>
              <a:t>2.5mm</a:t>
            </a:r>
            <a:r>
              <a:rPr lang="zh-CN" altLang="en-US" sz="2000" b="1" smtClean="0"/>
              <a:t>。同一图样上，只允许选用一种形式的字体。 </a:t>
            </a:r>
          </a:p>
        </p:txBody>
      </p:sp>
      <p:pic>
        <p:nvPicPr>
          <p:cNvPr id="20483" name="Picture 14" descr="zimu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5157788"/>
            <a:ext cx="34671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16" descr="ziti3-1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3350" y="5157788"/>
            <a:ext cx="30003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484313"/>
            <a:ext cx="8435975" cy="187325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/>
              <a:t>（</a:t>
            </a:r>
            <a:r>
              <a:rPr lang="en-US" altLang="zh-CN" sz="2400" b="1" smtClean="0"/>
              <a:t>6</a:t>
            </a:r>
            <a:r>
              <a:rPr lang="zh-CN" altLang="en-US" sz="2400" b="1" smtClean="0"/>
              <a:t>）尺寸标注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zh-CN" altLang="en-US" sz="2400" b="1" smtClean="0"/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/>
              <a:t>           </a:t>
            </a:r>
            <a:r>
              <a:rPr lang="zh-CN" altLang="en-US" sz="2000" b="1" smtClean="0"/>
              <a:t>图样上标注的尺寸由尺寸线、尺寸界线、尺寸起止符号、尺寸数字等组成，称为尺寸的四要素</a:t>
            </a:r>
            <a:r>
              <a:rPr lang="zh-CN" altLang="en-US" sz="2000" smtClean="0"/>
              <a:t> 。</a:t>
            </a:r>
            <a:endParaRPr lang="zh-CN" altLang="en-US" sz="2000" b="1" smtClean="0"/>
          </a:p>
        </p:txBody>
      </p:sp>
      <p:pic>
        <p:nvPicPr>
          <p:cNvPr id="21507" name="Picture 27" descr="chicu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3141663"/>
            <a:ext cx="6480175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7651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建筑工程图的基本知识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2344738"/>
            <a:ext cx="8153400" cy="3754437"/>
          </a:xfrm>
        </p:spPr>
        <p:txBody>
          <a:bodyPr/>
          <a:lstStyle/>
          <a:p>
            <a:pPr eaLnBrk="1" hangingPunct="1"/>
            <a:r>
              <a:rPr lang="zh-CN" altLang="en-US" smtClean="0"/>
              <a:t>建筑工程图的分类</a:t>
            </a:r>
          </a:p>
          <a:p>
            <a:pPr eaLnBrk="1" hangingPunct="1"/>
            <a:r>
              <a:rPr lang="zh-CN" altLang="en-US" smtClean="0"/>
              <a:t>建筑工程制图相关规定</a:t>
            </a:r>
          </a:p>
          <a:p>
            <a:pPr eaLnBrk="1" hangingPunct="1"/>
            <a:r>
              <a:rPr lang="zh-CN" altLang="en-US" smtClean="0"/>
              <a:t>建筑工程图的识读方法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4313" y="1143000"/>
            <a:ext cx="8496300" cy="511175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b="1" smtClean="0"/>
          </a:p>
          <a:p>
            <a:pPr marL="533400" indent="-533400" eaLnBrk="1" hangingPunct="1">
              <a:lnSpc>
                <a:spcPct val="80000"/>
              </a:lnSpc>
            </a:pPr>
            <a:endParaRPr lang="en-US" altLang="zh-CN" sz="2800" b="1" smtClean="0"/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      (1) </a:t>
            </a:r>
            <a:r>
              <a:rPr lang="zh-CN" altLang="en-US" sz="2400" b="1" smtClean="0"/>
              <a:t>尺寸线 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为被注长度的度量线，表示尺寸的方向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尺寸线采用细实线；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b="1" smtClean="0"/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/>
              <a:t>     </a:t>
            </a:r>
            <a:r>
              <a:rPr lang="en-US" altLang="zh-CN" sz="2400" b="1" smtClean="0"/>
              <a:t>(2) </a:t>
            </a:r>
            <a:r>
              <a:rPr lang="zh-CN" altLang="en-US" sz="2400" b="1" smtClean="0"/>
              <a:t>尺寸界线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（是被注长度的界限线，表示尺寸的范围 ） 尺寸界线采用细实线；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 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/>
              <a:t>     </a:t>
            </a:r>
            <a:r>
              <a:rPr lang="en-US" altLang="zh-CN" sz="2400" b="1" smtClean="0"/>
              <a:t>(3)</a:t>
            </a:r>
            <a:r>
              <a:rPr lang="zh-CN" altLang="en-US" sz="2400" b="1" smtClean="0"/>
              <a:t>尺寸起止符号 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尺寸线与尺寸界线相接处为尺寸的起止点。在起止点上应画出尺寸起止符号，一般为</a:t>
            </a:r>
            <a:r>
              <a:rPr lang="en-US" altLang="zh-CN" sz="2400" b="1" smtClean="0"/>
              <a:t>45°</a:t>
            </a:r>
            <a:r>
              <a:rPr lang="zh-CN" altLang="en-US" sz="2400" b="1" smtClean="0"/>
              <a:t>倾斜的中粗短线。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b="1" smtClean="0"/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/>
              <a:t>      </a:t>
            </a:r>
            <a:r>
              <a:rPr lang="en-US" altLang="zh-CN" sz="2400" b="1" smtClean="0"/>
              <a:t>(4) </a:t>
            </a:r>
            <a:r>
              <a:rPr lang="zh-CN" altLang="en-US" sz="2400" b="1" smtClean="0"/>
              <a:t>尺寸数字 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工程图上标注的尺寸数字，是物体的实际尺寸，它与绘图所用的比例无关。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jiexian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333375"/>
            <a:ext cx="4319588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6" descr="biaozhu5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08400" y="3644900"/>
            <a:ext cx="48958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chicunfx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404813"/>
            <a:ext cx="7993063" cy="581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 descr="shuz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549275"/>
            <a:ext cx="756126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7" descr="shuziwz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3789363"/>
            <a:ext cx="7343775" cy="197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podu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549275"/>
            <a:ext cx="7416800" cy="279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7" descr="dengju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1913" y="3716338"/>
            <a:ext cx="5761037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hangjia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620713"/>
            <a:ext cx="79216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9" descr="feiyuan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35150" y="3716338"/>
            <a:ext cx="48958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916113"/>
            <a:ext cx="8496300" cy="28082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/>
              <a:t>（</a:t>
            </a:r>
            <a:r>
              <a:rPr lang="en-US" altLang="zh-CN" sz="2400" b="1" smtClean="0"/>
              <a:t>7</a:t>
            </a:r>
            <a:r>
              <a:rPr lang="zh-CN" altLang="en-US" sz="2400" b="1" smtClean="0"/>
              <a:t>）定位轴线</a:t>
            </a:r>
          </a:p>
          <a:p>
            <a:pPr marL="0" indent="0" eaLnBrk="1" hangingPunct="1">
              <a:lnSpc>
                <a:spcPct val="80000"/>
              </a:lnSpc>
            </a:pPr>
            <a:endParaRPr lang="zh-CN" altLang="en-US" sz="2400" b="1" smtClean="0"/>
          </a:p>
          <a:p>
            <a:pPr marL="712788" lvl="1" indent="-841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/>
              <a:t>定位轴线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用来确定房屋主要结构的位置及其尺寸的，是施工放线的依据。定位轴线应用细点画线绘制，如图所示。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5175"/>
            <a:ext cx="9144000" cy="569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484313"/>
            <a:ext cx="8507413" cy="2665412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/>
              <a:t>（</a:t>
            </a:r>
            <a:r>
              <a:rPr lang="en-US" altLang="zh-CN" sz="2400" b="1" smtClean="0"/>
              <a:t>8</a:t>
            </a:r>
            <a:r>
              <a:rPr lang="zh-CN" altLang="en-US" sz="2400" b="1" smtClean="0"/>
              <a:t>）标高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zh-CN" altLang="en-US" sz="2400" b="1" smtClean="0"/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/>
              <a:t>标高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建筑物某特定部位相对于某一基准面的竖向高度。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b="1" smtClean="0"/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/>
              <a:t>标高分为：绝对标高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相对标高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/>
              <a:t>                  建筑标高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结构标高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b="1" smtClean="0"/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/>
              <a:t>标高有标高符号和标高数字构成，如图所示。</a:t>
            </a:r>
            <a:endParaRPr lang="zh-CN" altLang="en-U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9275"/>
            <a:ext cx="91440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5876925"/>
            <a:ext cx="29527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建筑工程图分类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marL="869950" lvl="1" indent="-412750" eaLnBrk="1" hangingPunct="1">
              <a:buClr>
                <a:schemeClr val="tx1"/>
              </a:buClr>
            </a:pPr>
            <a:r>
              <a:rPr lang="zh-CN" altLang="en-US" dirty="0" smtClean="0"/>
              <a:t>按设计阶段分：初步设计图</a:t>
            </a:r>
          </a:p>
          <a:p>
            <a:pPr marL="869950" lvl="1" indent="-41275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 smtClean="0"/>
              <a:t>                              技术设计图</a:t>
            </a:r>
          </a:p>
          <a:p>
            <a:pPr marL="869950" lvl="1" indent="-41275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 smtClean="0"/>
              <a:t>                              施工图</a:t>
            </a:r>
          </a:p>
          <a:p>
            <a:pPr marL="869950" lvl="1" indent="-412750" eaLnBrk="1" hangingPunct="1">
              <a:buClr>
                <a:schemeClr val="tx1"/>
              </a:buClr>
            </a:pPr>
            <a:r>
              <a:rPr lang="zh-CN" altLang="en-US" dirty="0" smtClean="0"/>
              <a:t>按设计专业分：总图、建筑图、结构图、给水排水图、电气图、弱电图、采暖通风空气调节图、动力图、装饰图</a:t>
            </a:r>
          </a:p>
          <a:p>
            <a:pPr marL="869950" lvl="1" indent="-412750" eaLnBrk="1" hangingPunct="1">
              <a:buClr>
                <a:schemeClr val="tx1"/>
              </a:buClr>
            </a:pPr>
            <a:r>
              <a:rPr lang="zh-CN" altLang="en-US" dirty="0" smtClean="0"/>
              <a:t>按图纸所表示的内容分：基本图、详图</a:t>
            </a:r>
          </a:p>
        </p:txBody>
      </p:sp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3.1 </a:t>
            </a:r>
            <a:r>
              <a:rPr lang="zh-CN" altLang="en-US" sz="3600" dirty="0" smtClean="0"/>
              <a:t>建筑工程图的分类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484313"/>
            <a:ext cx="8507413" cy="4681537"/>
          </a:xfrm>
        </p:spPr>
        <p:txBody>
          <a:bodyPr/>
          <a:lstStyle/>
          <a:p>
            <a:pPr marL="93663" indent="-93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（</a:t>
            </a:r>
            <a:r>
              <a:rPr lang="en-US" altLang="zh-CN" sz="2800" b="1" smtClean="0"/>
              <a:t>9</a:t>
            </a:r>
            <a:r>
              <a:rPr lang="zh-CN" altLang="en-US" sz="2800" b="1" smtClean="0"/>
              <a:t>）索引符号与详图符号</a:t>
            </a:r>
          </a:p>
          <a:p>
            <a:pPr marL="93663" indent="-93663" eaLnBrk="1" hangingPunct="1">
              <a:lnSpc>
                <a:spcPct val="90000"/>
              </a:lnSpc>
            </a:pPr>
            <a:endParaRPr lang="zh-CN" altLang="en-US" sz="2800" b="1" smtClean="0"/>
          </a:p>
          <a:p>
            <a:pPr marL="542925" lvl="1" indent="-93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smtClean="0"/>
              <a:t> 索引符号</a:t>
            </a:r>
            <a:r>
              <a:rPr lang="en-US" altLang="zh-CN" b="1" smtClean="0"/>
              <a:t>——</a:t>
            </a:r>
            <a:r>
              <a:rPr lang="zh-CN" altLang="en-US" b="1" smtClean="0"/>
              <a:t>施工图中某一局部或构件如需另画详图，应以索引符号索引。索引符号的圆和直径均应以细实线绘制。</a:t>
            </a:r>
          </a:p>
          <a:p>
            <a:pPr marL="542925" lvl="1" indent="-93663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smtClean="0"/>
          </a:p>
          <a:p>
            <a:pPr marL="542925" lvl="1" indent="-93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索引出的详图与被索引的图样在同一图之内；</a:t>
            </a:r>
          </a:p>
          <a:p>
            <a:pPr marL="542925" lvl="1" indent="-93663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smtClean="0"/>
          </a:p>
          <a:p>
            <a:pPr marL="542925" lvl="1" indent="-93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索引出的详图与被索引的图样不在同一图之内；</a:t>
            </a:r>
          </a:p>
          <a:p>
            <a:pPr marL="542925" lvl="1" indent="-93663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smtClean="0"/>
          </a:p>
          <a:p>
            <a:pPr marL="542925" lvl="1" indent="-93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索引的详图采用标准图集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7" descr="syfuhao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549275"/>
            <a:ext cx="8316913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457200" y="3789363"/>
            <a:ext cx="8507413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3663" indent="-93663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/>
              <a:t>详图符号</a:t>
            </a:r>
          </a:p>
        </p:txBody>
      </p:sp>
      <p:pic>
        <p:nvPicPr>
          <p:cNvPr id="33796" name="Picture 10" descr="xtfuhao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550" y="4652963"/>
            <a:ext cx="7885113" cy="161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484313"/>
            <a:ext cx="8507413" cy="865187"/>
          </a:xfrm>
        </p:spPr>
        <p:txBody>
          <a:bodyPr/>
          <a:lstStyle/>
          <a:p>
            <a:pPr marL="93663" indent="-93663" eaLnBrk="1" hangingPunct="1">
              <a:buFont typeface="Wingdings" pitchFamily="2" charset="2"/>
              <a:buNone/>
            </a:pPr>
            <a:r>
              <a:rPr lang="zh-CN" altLang="en-US" b="1" smtClean="0"/>
              <a:t>（</a:t>
            </a:r>
            <a:r>
              <a:rPr lang="en-US" altLang="zh-CN" b="1" smtClean="0"/>
              <a:t>10</a:t>
            </a:r>
            <a:r>
              <a:rPr lang="zh-CN" altLang="en-US" b="1" smtClean="0"/>
              <a:t>）其他符号</a:t>
            </a:r>
            <a:r>
              <a:rPr lang="en-US" altLang="zh-CN" b="1" smtClean="0"/>
              <a:t>——</a:t>
            </a:r>
            <a:r>
              <a:rPr lang="zh-CN" altLang="en-US" b="1" smtClean="0"/>
              <a:t>引出线</a:t>
            </a:r>
          </a:p>
        </p:txBody>
      </p:sp>
      <p:pic>
        <p:nvPicPr>
          <p:cNvPr id="34819" name="Picture 5" descr="yinchuxian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276475"/>
            <a:ext cx="590550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7" descr="duoce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9613" y="4521200"/>
            <a:ext cx="5040312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6516688" y="2852738"/>
            <a:ext cx="874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b="1"/>
              <a:t>引出线</a:t>
            </a:r>
          </a:p>
        </p:txBody>
      </p:sp>
      <p:sp>
        <p:nvSpPr>
          <p:cNvPr id="34822" name="Rectangle 9"/>
          <p:cNvSpPr>
            <a:spLocks noChangeArrowheads="1"/>
          </p:cNvSpPr>
          <p:nvPr/>
        </p:nvSpPr>
        <p:spPr bwMode="auto">
          <a:xfrm>
            <a:off x="7164388" y="6092825"/>
            <a:ext cx="1795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b="1"/>
              <a:t>多层构造指引线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484313"/>
            <a:ext cx="8507413" cy="865187"/>
          </a:xfrm>
        </p:spPr>
        <p:txBody>
          <a:bodyPr/>
          <a:lstStyle/>
          <a:p>
            <a:pPr marL="93663" indent="-93663" eaLnBrk="1" hangingPunct="1">
              <a:buFont typeface="Wingdings" pitchFamily="2" charset="2"/>
              <a:buNone/>
            </a:pPr>
            <a:r>
              <a:rPr lang="zh-CN" altLang="en-US" b="1" smtClean="0"/>
              <a:t>（</a:t>
            </a:r>
            <a:r>
              <a:rPr lang="en-US" altLang="zh-CN" b="1" smtClean="0"/>
              <a:t>10</a:t>
            </a:r>
            <a:r>
              <a:rPr lang="zh-CN" altLang="en-US" b="1" smtClean="0"/>
              <a:t>）其他符号</a:t>
            </a:r>
            <a:r>
              <a:rPr lang="en-US" altLang="zh-CN" b="1" smtClean="0"/>
              <a:t>——</a:t>
            </a:r>
            <a:r>
              <a:rPr lang="zh-CN" altLang="en-US" b="1" smtClean="0"/>
              <a:t>对称符号</a:t>
            </a:r>
          </a:p>
        </p:txBody>
      </p:sp>
      <p:pic>
        <p:nvPicPr>
          <p:cNvPr id="35843" name="Picture 7" descr="duich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492375"/>
            <a:ext cx="62230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8" descr="feiyuan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8175" y="2636838"/>
            <a:ext cx="6410325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9"/>
          <p:cNvSpPr>
            <a:spLocks noChangeArrowheads="1"/>
          </p:cNvSpPr>
          <p:nvPr/>
        </p:nvSpPr>
        <p:spPr bwMode="auto">
          <a:xfrm>
            <a:off x="539750" y="6237288"/>
            <a:ext cx="116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b="1"/>
              <a:t>对称符号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484313"/>
            <a:ext cx="8507413" cy="865187"/>
          </a:xfrm>
        </p:spPr>
        <p:txBody>
          <a:bodyPr/>
          <a:lstStyle/>
          <a:p>
            <a:pPr marL="93663" indent="-93663" eaLnBrk="1" hangingPunct="1">
              <a:buFont typeface="Wingdings" pitchFamily="2" charset="2"/>
              <a:buNone/>
            </a:pPr>
            <a:r>
              <a:rPr lang="zh-CN" altLang="en-US" b="1" smtClean="0"/>
              <a:t>（</a:t>
            </a:r>
            <a:r>
              <a:rPr lang="en-US" altLang="zh-CN" b="1" smtClean="0"/>
              <a:t>10</a:t>
            </a:r>
            <a:r>
              <a:rPr lang="zh-CN" altLang="en-US" b="1" smtClean="0"/>
              <a:t>）其他符号</a:t>
            </a:r>
            <a:r>
              <a:rPr lang="en-US" altLang="zh-CN" b="1" smtClean="0"/>
              <a:t>——</a:t>
            </a:r>
            <a:r>
              <a:rPr lang="zh-CN" altLang="en-US" b="1" smtClean="0"/>
              <a:t>连接符号</a:t>
            </a:r>
          </a:p>
        </p:txBody>
      </p:sp>
      <p:pic>
        <p:nvPicPr>
          <p:cNvPr id="36867" name="Picture 8" descr="lianjie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852738"/>
            <a:ext cx="698500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Rectangle 9"/>
          <p:cNvSpPr>
            <a:spLocks noChangeArrowheads="1"/>
          </p:cNvSpPr>
          <p:nvPr/>
        </p:nvSpPr>
        <p:spPr bwMode="auto">
          <a:xfrm>
            <a:off x="3348038" y="5805488"/>
            <a:ext cx="1104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b="1"/>
              <a:t>连接符号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484313"/>
            <a:ext cx="8507413" cy="865187"/>
          </a:xfrm>
        </p:spPr>
        <p:txBody>
          <a:bodyPr/>
          <a:lstStyle/>
          <a:p>
            <a:pPr marL="93663" indent="-93663" eaLnBrk="1" hangingPunct="1">
              <a:buFont typeface="Wingdings" pitchFamily="2" charset="2"/>
              <a:buNone/>
            </a:pPr>
            <a:r>
              <a:rPr lang="zh-CN" altLang="en-US" b="1" smtClean="0"/>
              <a:t>（</a:t>
            </a:r>
            <a:r>
              <a:rPr lang="en-US" altLang="zh-CN" b="1" smtClean="0"/>
              <a:t>10</a:t>
            </a:r>
            <a:r>
              <a:rPr lang="zh-CN" altLang="en-US" b="1" smtClean="0"/>
              <a:t>）其他符号</a:t>
            </a:r>
            <a:r>
              <a:rPr lang="en-US" altLang="zh-CN" b="1" smtClean="0"/>
              <a:t>——</a:t>
            </a:r>
            <a:r>
              <a:rPr lang="zh-CN" altLang="en-US" b="1" smtClean="0"/>
              <a:t>指北针</a:t>
            </a:r>
          </a:p>
        </p:txBody>
      </p:sp>
      <p:pic>
        <p:nvPicPr>
          <p:cNvPr id="37891" name="Picture 9" descr="zhibeizhe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2924175"/>
            <a:ext cx="2989262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484313"/>
            <a:ext cx="8507413" cy="865187"/>
          </a:xfrm>
        </p:spPr>
        <p:txBody>
          <a:bodyPr/>
          <a:lstStyle/>
          <a:p>
            <a:pPr marL="93663" indent="-93663" eaLnBrk="1" hangingPunct="1">
              <a:buFont typeface="Wingdings" pitchFamily="2" charset="2"/>
              <a:buNone/>
            </a:pPr>
            <a:r>
              <a:rPr lang="zh-CN" altLang="en-US" b="1" smtClean="0"/>
              <a:t>（</a:t>
            </a:r>
            <a:r>
              <a:rPr lang="en-US" altLang="zh-CN" b="1" smtClean="0"/>
              <a:t>10</a:t>
            </a:r>
            <a:r>
              <a:rPr lang="zh-CN" altLang="en-US" b="1" smtClean="0"/>
              <a:t>）其他符号</a:t>
            </a:r>
            <a:r>
              <a:rPr lang="en-US" altLang="zh-CN" b="1" smtClean="0"/>
              <a:t>——</a:t>
            </a:r>
            <a:r>
              <a:rPr lang="zh-CN" altLang="en-US" b="1" smtClean="0"/>
              <a:t>风向频率玫瑰图</a:t>
            </a:r>
          </a:p>
        </p:txBody>
      </p:sp>
      <p:pic>
        <p:nvPicPr>
          <p:cNvPr id="3891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420938"/>
            <a:ext cx="396081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323850" y="5734050"/>
            <a:ext cx="8507413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3663" indent="-93663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3200" b="1"/>
              <a:t>（</a:t>
            </a:r>
            <a:r>
              <a:rPr lang="en-US" altLang="zh-CN" sz="3200" b="1"/>
              <a:t>11</a:t>
            </a:r>
            <a:r>
              <a:rPr lang="zh-CN" altLang="en-US" sz="3200" b="1"/>
              <a:t>）图例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建筑工程图的编排次序</a:t>
            </a:r>
          </a:p>
          <a:p>
            <a:pPr eaLnBrk="1" hangingPunct="1"/>
            <a:endParaRPr lang="zh-CN" altLang="en-US" sz="2800" smtClean="0"/>
          </a:p>
          <a:p>
            <a:pPr marL="869950" lvl="1" indent="-412750" eaLnBrk="1" hangingPunct="1"/>
            <a:r>
              <a:rPr lang="zh-CN" altLang="en-US" sz="2400" smtClean="0"/>
              <a:t>编排次序确定的原则：</a:t>
            </a:r>
          </a:p>
          <a:p>
            <a:pPr marL="869950" lvl="1" indent="-412750" eaLnBrk="1" hangingPunct="1"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）整套图纸编排顺序按专业主次来进行；</a:t>
            </a:r>
          </a:p>
          <a:p>
            <a:pPr marL="869950" lvl="1" indent="-412750" eaLnBrk="1" hangingPunct="1"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）各专业内部施工图纸编排次序一般是：全局性图纸在前，局部性图纸在后；先施工的在前，后施工的在后；主要图纸在前，次要图纸在后。</a:t>
            </a:r>
          </a:p>
          <a:p>
            <a:pPr marL="869950" lvl="1" indent="-412750" eaLnBrk="1" hangingPunct="1"/>
            <a:r>
              <a:rPr lang="zh-CN" altLang="en-US" sz="2400" smtClean="0"/>
              <a:t>编排次序：</a:t>
            </a:r>
          </a:p>
          <a:p>
            <a:pPr marL="869950" lvl="1" indent="-412750" eaLnBrk="1" hangingPunct="1">
              <a:buFont typeface="Wingdings" pitchFamily="2" charset="2"/>
              <a:buNone/>
            </a:pPr>
            <a:r>
              <a:rPr lang="zh-CN" altLang="en-US" sz="2400" smtClean="0"/>
              <a:t>     图纸目录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总平面施工图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建筑施工图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结构施工图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给水排水施工图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电气施工图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采暖通风空气调节施工图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动力施工图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装饰施工图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3.2 </a:t>
            </a:r>
            <a:r>
              <a:rPr lang="zh-CN" altLang="en-US" sz="3600" dirty="0" smtClean="0"/>
              <a:t>建筑工程制图相关规定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628775"/>
            <a:ext cx="8153400" cy="3435350"/>
          </a:xfrm>
        </p:spPr>
        <p:txBody>
          <a:bodyPr/>
          <a:lstStyle/>
          <a:p>
            <a:pPr marL="179388" lvl="1" indent="0" eaLnBrk="1" hangingPunct="1">
              <a:buFont typeface="Wingdings" pitchFamily="2" charset="2"/>
              <a:buNone/>
            </a:pPr>
            <a:r>
              <a:rPr lang="en-US" altLang="zh-CN" smtClean="0"/>
              <a:t>       </a:t>
            </a:r>
            <a:r>
              <a:rPr lang="zh-CN" altLang="en-US" smtClean="0"/>
              <a:t>图是工程界的语言，是施工的依据。因此，为了使工程图样表达同一，清晰简明，便于识读；满足设计和施工的要求，又便于利用这种语言进行技术交流，对图样的</a:t>
            </a:r>
            <a:r>
              <a:rPr lang="zh-CN" altLang="en-US" smtClean="0">
                <a:solidFill>
                  <a:srgbClr val="FF0066"/>
                </a:solidFill>
              </a:rPr>
              <a:t>内容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66"/>
                </a:solidFill>
              </a:rPr>
              <a:t>格式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66"/>
                </a:solidFill>
              </a:rPr>
              <a:t>画法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66"/>
                </a:solidFill>
              </a:rPr>
              <a:t>尺寸标注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66"/>
                </a:solidFill>
              </a:rPr>
              <a:t>图例符号</a:t>
            </a:r>
            <a:r>
              <a:rPr lang="zh-CN" altLang="en-US" smtClean="0"/>
              <a:t>等必须有共同的法则和统一规范，这个统一规定就是国家标准，简称国标，用代号“</a:t>
            </a:r>
            <a:r>
              <a:rPr lang="en-US" altLang="zh-CN" smtClean="0"/>
              <a:t>GB”</a:t>
            </a:r>
            <a:r>
              <a:rPr lang="zh-CN" altLang="en-US" smtClean="0"/>
              <a:t>表示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700213"/>
            <a:ext cx="8153400" cy="4398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/>
              <a:t>有关建筑制图方面的标准共有七分册，即：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/>
              <a:t>    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zh-CN" sz="2400" b="1" smtClean="0">
                <a:solidFill>
                  <a:srgbClr val="FF0066"/>
                </a:solidFill>
              </a:rPr>
              <a:t>《</a:t>
            </a:r>
            <a:r>
              <a:rPr lang="zh-CN" altLang="en-US" sz="2400" b="1" smtClean="0">
                <a:solidFill>
                  <a:srgbClr val="FF0066"/>
                </a:solidFill>
              </a:rPr>
              <a:t>房屋建筑制图统一标准</a:t>
            </a:r>
            <a:r>
              <a:rPr lang="en-US" altLang="zh-CN" sz="2400" b="1" smtClean="0">
                <a:solidFill>
                  <a:srgbClr val="FF0066"/>
                </a:solidFill>
              </a:rPr>
              <a:t>》</a:t>
            </a:r>
            <a:r>
              <a:rPr lang="zh-CN" altLang="en-US" sz="2400" b="1" smtClean="0">
                <a:solidFill>
                  <a:srgbClr val="FF0066"/>
                </a:solidFill>
              </a:rPr>
              <a:t>（</a:t>
            </a:r>
            <a:r>
              <a:rPr lang="en-US" altLang="zh-CN" sz="2400" b="1" smtClean="0">
                <a:solidFill>
                  <a:srgbClr val="FF0066"/>
                </a:solidFill>
              </a:rPr>
              <a:t>GB/T50001—2001</a:t>
            </a:r>
            <a:r>
              <a:rPr lang="zh-CN" altLang="en-US" sz="2400" b="1" smtClean="0">
                <a:solidFill>
                  <a:srgbClr val="FF0066"/>
                </a:solidFill>
              </a:rPr>
              <a:t>） </a:t>
            </a:r>
            <a:r>
              <a:rPr lang="zh-CN" altLang="en-US" sz="2400" b="1" smtClean="0"/>
              <a:t>  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zh-CN" sz="2400" b="1" smtClean="0"/>
              <a:t>《</a:t>
            </a:r>
            <a:r>
              <a:rPr lang="zh-CN" altLang="en-US" sz="2400" b="1" smtClean="0"/>
              <a:t>总图制图标准 </a:t>
            </a:r>
            <a:r>
              <a:rPr lang="en-US" altLang="zh-CN" sz="2400" b="1" smtClean="0"/>
              <a:t>》 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GB/T50103—2001</a:t>
            </a:r>
            <a:r>
              <a:rPr lang="zh-CN" altLang="en-US" sz="2400" b="1" smtClean="0"/>
              <a:t>）   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zh-CN" sz="2400" b="1" smtClean="0">
                <a:solidFill>
                  <a:srgbClr val="FF0066"/>
                </a:solidFill>
              </a:rPr>
              <a:t>《</a:t>
            </a:r>
            <a:r>
              <a:rPr lang="zh-CN" altLang="en-US" sz="2400" b="1" smtClean="0">
                <a:solidFill>
                  <a:srgbClr val="FF0066"/>
                </a:solidFill>
              </a:rPr>
              <a:t>建筑制图标准 </a:t>
            </a:r>
            <a:r>
              <a:rPr lang="en-US" altLang="zh-CN" sz="2400" b="1" smtClean="0">
                <a:solidFill>
                  <a:srgbClr val="FF0066"/>
                </a:solidFill>
              </a:rPr>
              <a:t>》 </a:t>
            </a:r>
            <a:r>
              <a:rPr lang="zh-CN" altLang="en-US" sz="2400" b="1" smtClean="0">
                <a:solidFill>
                  <a:srgbClr val="FF0066"/>
                </a:solidFill>
              </a:rPr>
              <a:t>（</a:t>
            </a:r>
            <a:r>
              <a:rPr lang="en-US" altLang="zh-CN" sz="2400" b="1" smtClean="0">
                <a:solidFill>
                  <a:srgbClr val="FF0066"/>
                </a:solidFill>
              </a:rPr>
              <a:t>GB/T50104—2001</a:t>
            </a:r>
            <a:r>
              <a:rPr lang="zh-CN" altLang="en-US" sz="2400" b="1" smtClean="0">
                <a:solidFill>
                  <a:srgbClr val="FF0066"/>
                </a:solidFill>
              </a:rPr>
              <a:t>）</a:t>
            </a:r>
            <a:r>
              <a:rPr lang="zh-CN" altLang="en-US" sz="2400" b="1" smtClean="0"/>
              <a:t>   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zh-CN" sz="2400" b="1" smtClean="0">
                <a:solidFill>
                  <a:srgbClr val="FF0066"/>
                </a:solidFill>
              </a:rPr>
              <a:t>《</a:t>
            </a:r>
            <a:r>
              <a:rPr lang="zh-CN" altLang="en-US" sz="2400" b="1" smtClean="0">
                <a:solidFill>
                  <a:srgbClr val="FF0066"/>
                </a:solidFill>
              </a:rPr>
              <a:t>建筑结构制图标准</a:t>
            </a:r>
            <a:r>
              <a:rPr lang="en-US" altLang="zh-CN" sz="2400" b="1" smtClean="0">
                <a:solidFill>
                  <a:srgbClr val="FF0066"/>
                </a:solidFill>
              </a:rPr>
              <a:t>》 </a:t>
            </a:r>
            <a:r>
              <a:rPr lang="zh-CN" altLang="en-US" sz="2400" b="1" smtClean="0">
                <a:solidFill>
                  <a:srgbClr val="FF0066"/>
                </a:solidFill>
              </a:rPr>
              <a:t>（</a:t>
            </a:r>
            <a:r>
              <a:rPr lang="en-US" altLang="zh-CN" sz="2400" b="1" smtClean="0">
                <a:solidFill>
                  <a:srgbClr val="FF0066"/>
                </a:solidFill>
              </a:rPr>
              <a:t>GB/T50105—2001</a:t>
            </a:r>
            <a:r>
              <a:rPr lang="zh-CN" altLang="en-US" sz="2400" b="1" smtClean="0">
                <a:solidFill>
                  <a:srgbClr val="FF0066"/>
                </a:solidFill>
              </a:rPr>
              <a:t>）</a:t>
            </a:r>
            <a:r>
              <a:rPr lang="zh-CN" altLang="en-US" sz="2400" b="1" smtClean="0"/>
              <a:t>   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zh-CN" sz="2400" b="1" smtClean="0"/>
              <a:t>《</a:t>
            </a:r>
            <a:r>
              <a:rPr lang="zh-CN" altLang="en-US" sz="2400" b="1" smtClean="0"/>
              <a:t>给水排水制图标准</a:t>
            </a:r>
            <a:r>
              <a:rPr lang="en-US" altLang="zh-CN" sz="2400" b="1" smtClean="0"/>
              <a:t>》 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GB/T50106—2001</a:t>
            </a:r>
            <a:r>
              <a:rPr lang="zh-CN" altLang="en-US" sz="2400" b="1" smtClean="0"/>
              <a:t>） </a:t>
            </a:r>
            <a:r>
              <a:rPr lang="zh-CN" altLang="en-US" sz="2400" smtClean="0"/>
              <a:t> </a:t>
            </a:r>
            <a:r>
              <a:rPr lang="zh-CN" altLang="en-US" sz="2400" b="1" smtClean="0"/>
              <a:t>  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zh-CN" sz="2400" b="1" smtClean="0"/>
              <a:t>《</a:t>
            </a:r>
            <a:r>
              <a:rPr lang="zh-CN" altLang="en-US" sz="2400" b="1" smtClean="0"/>
              <a:t>暖通空调制图标准</a:t>
            </a:r>
            <a:r>
              <a:rPr lang="en-US" altLang="zh-CN" sz="2400" b="1" smtClean="0"/>
              <a:t>》 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GB/T50114—2001 </a:t>
            </a:r>
            <a:r>
              <a:rPr lang="zh-CN" altLang="en-US" sz="2400" b="1" smtClean="0"/>
              <a:t>） 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zh-CN" sz="2400" b="1" smtClean="0"/>
              <a:t>《</a:t>
            </a:r>
            <a:r>
              <a:rPr lang="zh-CN" altLang="en-US" sz="2400" b="1" smtClean="0"/>
              <a:t>技术制图字体</a:t>
            </a:r>
            <a:r>
              <a:rPr lang="en-US" altLang="zh-CN" sz="2400" b="1" smtClean="0"/>
              <a:t>》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GB/T14689-93</a:t>
            </a:r>
            <a:r>
              <a:rPr lang="zh-CN" altLang="en-US" sz="2400" b="1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600200"/>
            <a:ext cx="8153400" cy="6715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）图幅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图纸的大小规格</a:t>
            </a:r>
          </a:p>
        </p:txBody>
      </p:sp>
      <p:graphicFrame>
        <p:nvGraphicFramePr>
          <p:cNvPr id="9290" name="Group 74"/>
          <p:cNvGraphicFramePr>
            <a:graphicFrameLocks noGrp="1"/>
          </p:cNvGraphicFramePr>
          <p:nvPr/>
        </p:nvGraphicFramePr>
        <p:xfrm>
          <a:off x="357188" y="2428875"/>
          <a:ext cx="8424863" cy="2173288"/>
        </p:xfrm>
        <a:graphic>
          <a:graphicData uri="http://schemas.openxmlformats.org/drawingml/2006/table">
            <a:tbl>
              <a:tblPr/>
              <a:tblGrid>
                <a:gridCol w="982663"/>
                <a:gridCol w="1376362"/>
                <a:gridCol w="1465263"/>
                <a:gridCol w="1854200"/>
                <a:gridCol w="1490662"/>
                <a:gridCol w="1255713"/>
              </a:tblGrid>
              <a:tr h="3778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尺寸代号 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幅 面 代 号 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9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A0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A1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A2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A3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A4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 × L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841×1189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594×841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420×594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297×420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210×297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39" name="Rectangle 75"/>
          <p:cNvSpPr>
            <a:spLocks noChangeArrowheads="1"/>
          </p:cNvSpPr>
          <p:nvPr/>
        </p:nvSpPr>
        <p:spPr bwMode="auto">
          <a:xfrm>
            <a:off x="395288" y="5373688"/>
            <a:ext cx="8424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1"/>
              <a:t>长边为 </a:t>
            </a:r>
            <a:r>
              <a:rPr lang="en-US" altLang="zh-CN" b="1"/>
              <a:t>L </a:t>
            </a:r>
            <a:r>
              <a:rPr lang="zh-CN" altLang="en-US" b="1"/>
              <a:t>，短边为 </a:t>
            </a:r>
            <a:r>
              <a:rPr lang="en-US" altLang="zh-CN" b="1"/>
              <a:t>B </a:t>
            </a:r>
            <a:r>
              <a:rPr lang="zh-CN" altLang="en-US" b="1"/>
              <a:t>，图纸的边线叫幅面线，内部一道封闭线叫图框线，图框线</a:t>
            </a:r>
          </a:p>
          <a:p>
            <a:r>
              <a:rPr lang="zh-CN" altLang="en-US" b="1"/>
              <a:t>到幅面线的距离分别为</a:t>
            </a:r>
            <a:r>
              <a:rPr lang="en-US" altLang="zh-CN" b="1"/>
              <a:t>a</a:t>
            </a:r>
            <a:r>
              <a:rPr lang="zh-CN" altLang="en-US" b="1"/>
              <a:t>、</a:t>
            </a:r>
            <a:r>
              <a:rPr lang="en-US" altLang="zh-CN" b="1"/>
              <a:t>c</a:t>
            </a:r>
            <a:r>
              <a:rPr lang="zh-CN" altLang="en-US" b="1"/>
              <a:t>。</a:t>
            </a:r>
            <a:r>
              <a:rPr lang="en-US" altLang="zh-CN" b="1"/>
              <a:t>a</a:t>
            </a:r>
            <a:r>
              <a:rPr lang="zh-CN" altLang="en-US" b="1"/>
              <a:t>为装订边，另外三个边为</a:t>
            </a:r>
            <a:r>
              <a:rPr lang="en-US" altLang="zh-CN" b="1"/>
              <a:t>c </a:t>
            </a:r>
            <a:r>
              <a:rPr lang="zh-CN" altLang="en-US" b="1"/>
              <a:t>，随图幅大小而变化。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duizh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476250"/>
            <a:ext cx="8532813" cy="608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tufu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93663"/>
            <a:ext cx="8497887" cy="652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1018</TotalTime>
  <Words>956</Words>
  <Application>Microsoft Office PowerPoint</Application>
  <PresentationFormat>全屏显示(4:3)</PresentationFormat>
  <Paragraphs>125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吉祥如意</vt:lpstr>
      <vt:lpstr>第三章  建筑工程图的识读 </vt:lpstr>
      <vt:lpstr>建筑工程图的基本知识</vt:lpstr>
      <vt:lpstr>3.1 建筑工程图的分类</vt:lpstr>
      <vt:lpstr>PowerPoint 演示文稿</vt:lpstr>
      <vt:lpstr>3.2 建筑工程制图相关规定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MSCD龙帝国技术社区 Htpp://Bbs.Mscode.Cc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第三讲    建筑工程图的识读</dc:title>
  <dc:creator>MC SYSTEM</dc:creator>
  <cp:lastModifiedBy>Windows 用户</cp:lastModifiedBy>
  <cp:revision>28</cp:revision>
  <dcterms:created xsi:type="dcterms:W3CDTF">2009-04-22T01:25:12Z</dcterms:created>
  <dcterms:modified xsi:type="dcterms:W3CDTF">2018-04-09T08:29:29Z</dcterms:modified>
</cp:coreProperties>
</file>